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87" r:id="rId4"/>
    <p:sldId id="276" r:id="rId5"/>
    <p:sldId id="283" r:id="rId6"/>
    <p:sldId id="280" r:id="rId7"/>
    <p:sldId id="291" r:id="rId8"/>
    <p:sldId id="284" r:id="rId9"/>
    <p:sldId id="288" r:id="rId10"/>
    <p:sldId id="282" r:id="rId11"/>
    <p:sldId id="264" r:id="rId12"/>
    <p:sldId id="285" r:id="rId13"/>
    <p:sldId id="292" r:id="rId14"/>
    <p:sldId id="281" r:id="rId15"/>
    <p:sldId id="271" r:id="rId16"/>
    <p:sldId id="272" r:id="rId17"/>
    <p:sldId id="293" r:id="rId18"/>
    <p:sldId id="294" r:id="rId19"/>
    <p:sldId id="274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B5715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29957-BBDA-425A-940D-B78F382F4C0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93387-9DB0-452C-B802-1DA2C43FC8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5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6123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9935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7083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331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512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18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30638" y="9410700"/>
            <a:ext cx="293211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18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27126" y="754063"/>
            <a:ext cx="4506913" cy="3708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46163" y="4711700"/>
            <a:ext cx="4679950" cy="3806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40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529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57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1608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09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285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22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71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99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277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06DF5-4283-42D0-A986-E847C7EDAC88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88222-86B0-4149-8B79-4295ECACE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9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image" Target="../media/image11.png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gif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0.png"/><Relationship Id="rId4" Type="http://schemas.openxmlformats.org/officeDocument/2006/relationships/image" Target="../media/image17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0.png"/><Relationship Id="rId7" Type="http://schemas.openxmlformats.org/officeDocument/2006/relationships/image" Target="../media/image2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hyperlink" Target="http://global.jaxa.jp/projects/rockets/s_rockets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0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5"/>
          <a:stretch/>
        </p:blipFill>
        <p:spPr>
          <a:xfrm>
            <a:off x="0" y="3147109"/>
            <a:ext cx="9144000" cy="36823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446" y="457200"/>
            <a:ext cx="8351108" cy="1903545"/>
          </a:xfrm>
        </p:spPr>
        <p:txBody>
          <a:bodyPr>
            <a:noAutofit/>
          </a:bodyPr>
          <a:lstStyle/>
          <a:p>
            <a:r>
              <a:rPr lang="en-US" altLang="ja-JP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COBAND Project for Cosmic Background Neutrino Decay Search and Rocket Experiment Design</a:t>
            </a:r>
            <a:endParaRPr kumimoji="1" lang="ja-JP" alt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8031" y="2621434"/>
            <a:ext cx="5110478" cy="1655762"/>
          </a:xfrm>
        </p:spPr>
        <p:txBody>
          <a:bodyPr/>
          <a:lstStyle/>
          <a:p>
            <a:r>
              <a:rPr kumimoji="1" lang="en-US" altLang="ja-JP" dirty="0" smtClean="0"/>
              <a:t>2017 Sep. 26</a:t>
            </a:r>
            <a:r>
              <a:rPr kumimoji="1" lang="en-US" altLang="ja-JP" baseline="30000" dirty="0" smtClean="0"/>
              <a:t>th</a:t>
            </a:r>
            <a:endParaRPr kumimoji="1" lang="en-US" altLang="ja-JP" dirty="0" smtClean="0"/>
          </a:p>
          <a:p>
            <a:r>
              <a:rPr lang="en-US" altLang="ja-JP" dirty="0" smtClean="0"/>
              <a:t>Takashi Iida (Univ. of Tsukuba)</a:t>
            </a:r>
          </a:p>
          <a:p>
            <a:r>
              <a:rPr lang="en-US" altLang="ja-JP" sz="2000" dirty="0" smtClean="0"/>
              <a:t>for COBAND collaboration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9415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4978" y="287501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5815" y="1064494"/>
            <a:ext cx="8367926" cy="1864198"/>
          </a:xfrm>
        </p:spPr>
        <p:txBody>
          <a:bodyPr>
            <a:noAutofit/>
          </a:bodyPr>
          <a:lstStyle/>
          <a:p>
            <a:pPr marL="0" indent="0">
              <a:lnSpc>
                <a:spcPts val="1500"/>
              </a:lnSpc>
              <a:buNone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pPr>
              <a:lnSpc>
                <a:spcPts val="1600"/>
              </a:lnSpc>
            </a:pP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pPr>
              <a:lnSpc>
                <a:spcPts val="1500"/>
              </a:lnSpc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345815" y="6229915"/>
            <a:ext cx="8727966" cy="592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is at 5 level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2357" y="3187723"/>
            <a:ext cx="4027730" cy="2788990"/>
            <a:chOff x="118539" y="2727024"/>
            <a:chExt cx="4852496" cy="2788990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539" y="2727024"/>
              <a:ext cx="4720310" cy="2326094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323527" y="4992794"/>
              <a:ext cx="464750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lain" startAt="40"/>
              </a:pPr>
              <a:r>
                <a:rPr kumimoji="1" lang="en-US" altLang="ja-JP" sz="1400" b="1" dirty="0" smtClean="0"/>
                <a:t>             50                  60                 70               80</a:t>
              </a:r>
            </a:p>
            <a:p>
              <a:pPr algn="r"/>
              <a:r>
                <a:rPr kumimoji="1" lang="en-US" altLang="ja-JP" sz="1400" b="1" dirty="0" smtClean="0"/>
                <a:t>λ</a:t>
              </a:r>
              <a:r>
                <a:rPr lang="ja-JP" altLang="en-US" sz="1400" b="1" dirty="0" smtClean="0"/>
                <a:t>（</a:t>
              </a:r>
              <a:r>
                <a:rPr lang="en-US" altLang="ja-JP" sz="1400" b="1" dirty="0" err="1" smtClean="0"/>
                <a:t>μm</a:t>
              </a:r>
              <a:r>
                <a:rPr lang="en-US" altLang="ja-JP" sz="1400" b="1" dirty="0" smtClean="0"/>
                <a:t>)</a:t>
              </a:r>
              <a:r>
                <a:rPr kumimoji="1" lang="ja-JP" altLang="en-US" sz="1400" b="1" dirty="0" smtClean="0"/>
                <a:t>　</a:t>
              </a:r>
              <a:endParaRPr kumimoji="1" lang="ja-JP" altLang="en-US" sz="1400" b="1" dirty="0"/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244021" y="4207368"/>
              <a:ext cx="4555075" cy="0"/>
            </a:xfrm>
            <a:prstGeom prst="line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テキスト ボックス 7"/>
          <p:cNvSpPr txBox="1"/>
          <p:nvPr/>
        </p:nvSpPr>
        <p:spPr>
          <a:xfrm>
            <a:off x="1859199" y="4791735"/>
            <a:ext cx="2161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50"/>
                </a:solidFill>
              </a:rPr>
              <a:t>Zodiacal Emission 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3557" y="3328568"/>
            <a:ext cx="3260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Excess due to Neutrino Decay</a:t>
            </a:r>
          </a:p>
          <a:p>
            <a:pPr algn="ctr"/>
            <a:r>
              <a:rPr lang="el-GR" altLang="ja-JP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m(ν</a:t>
            </a:r>
            <a:r>
              <a:rPr lang="el-GR" altLang="ja-JP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l-GR" altLang="ja-JP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)=50meV, τ(ν</a:t>
            </a:r>
            <a:r>
              <a:rPr lang="el-GR" altLang="ja-JP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l-GR" altLang="ja-JP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)=</a:t>
            </a:r>
            <a:r>
              <a:rPr lang="el-GR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2×10</a:t>
            </a:r>
            <a:r>
              <a:rPr lang="el-GR" altLang="ja-JP" sz="16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US" altLang="ja-JP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endParaRPr kumimoji="1" lang="ja-JP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1324001" y="4048571"/>
            <a:ext cx="0" cy="6480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フリーフォーム 20"/>
          <p:cNvSpPr/>
          <p:nvPr/>
        </p:nvSpPr>
        <p:spPr>
          <a:xfrm>
            <a:off x="1296218" y="4074706"/>
            <a:ext cx="2467658" cy="345688"/>
          </a:xfrm>
          <a:custGeom>
            <a:avLst/>
            <a:gdLst>
              <a:gd name="connsiteX0" fmla="*/ 0 w 3122341"/>
              <a:gd name="connsiteY0" fmla="*/ 0 h 345688"/>
              <a:gd name="connsiteX1" fmla="*/ 1382751 w 3122341"/>
              <a:gd name="connsiteY1" fmla="*/ 89210 h 345688"/>
              <a:gd name="connsiteX2" fmla="*/ 3122341 w 3122341"/>
              <a:gd name="connsiteY2" fmla="*/ 345688 h 345688"/>
              <a:gd name="connsiteX3" fmla="*/ 3122341 w 3122341"/>
              <a:gd name="connsiteY3" fmla="*/ 345688 h 34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2341" h="345688">
                <a:moveTo>
                  <a:pt x="0" y="0"/>
                </a:moveTo>
                <a:cubicBezTo>
                  <a:pt x="431180" y="15797"/>
                  <a:pt x="862361" y="31595"/>
                  <a:pt x="1382751" y="89210"/>
                </a:cubicBezTo>
                <a:cubicBezTo>
                  <a:pt x="1903141" y="146825"/>
                  <a:pt x="3122341" y="345688"/>
                  <a:pt x="3122341" y="345688"/>
                </a:cubicBezTo>
                <a:lnTo>
                  <a:pt x="3122341" y="345688"/>
                </a:lnTo>
              </a:path>
            </a:pathLst>
          </a:cu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4"/>
          <p:cNvGrpSpPr/>
          <p:nvPr/>
        </p:nvGrpSpPr>
        <p:grpSpPr>
          <a:xfrm>
            <a:off x="4256509" y="2905711"/>
            <a:ext cx="4696458" cy="3252976"/>
            <a:chOff x="1547664" y="1724821"/>
            <a:chExt cx="6408712" cy="4512491"/>
          </a:xfrm>
        </p:grpSpPr>
        <p:grpSp>
          <p:nvGrpSpPr>
            <p:cNvPr id="15" name="グループ化 5"/>
            <p:cNvGrpSpPr/>
            <p:nvPr/>
          </p:nvGrpSpPr>
          <p:grpSpPr>
            <a:xfrm>
              <a:off x="1547664" y="1724821"/>
              <a:ext cx="6408712" cy="4512491"/>
              <a:chOff x="1403648" y="1076749"/>
              <a:chExt cx="6408712" cy="4512491"/>
            </a:xfrm>
          </p:grpSpPr>
          <p:pic>
            <p:nvPicPr>
              <p:cNvPr id="18" name="図 6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12" t="9028" r="7262" b="10350"/>
              <a:stretch/>
            </p:blipFill>
            <p:spPr>
              <a:xfrm>
                <a:off x="1403648" y="1196752"/>
                <a:ext cx="6408712" cy="4392488"/>
              </a:xfrm>
              <a:prstGeom prst="rect">
                <a:avLst/>
              </a:prstGeom>
            </p:spPr>
          </p:pic>
          <p:sp>
            <p:nvSpPr>
              <p:cNvPr id="19" name="コンテンツ プレースホルダー 2"/>
              <p:cNvSpPr txBox="1">
                <a:spLocks/>
              </p:cNvSpPr>
              <p:nvPr/>
            </p:nvSpPr>
            <p:spPr>
              <a:xfrm>
                <a:off x="4608004" y="3929398"/>
                <a:ext cx="2612982" cy="23932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altLang="ja-JP" sz="1400" dirty="0" err="1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S.H.Kim</a:t>
                </a:r>
                <a:r>
                  <a:rPr lang="en-US" altLang="ja-JP" sz="1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et. al (2012)</a:t>
                </a:r>
                <a:endParaRPr lang="en-US" altLang="ja-JP" sz="1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0" name="コンテンツ プレースホルダー 2"/>
              <p:cNvSpPr txBox="1">
                <a:spLocks/>
              </p:cNvSpPr>
              <p:nvPr/>
            </p:nvSpPr>
            <p:spPr>
              <a:xfrm>
                <a:off x="4608004" y="4514664"/>
                <a:ext cx="2588335" cy="2880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altLang="ja-JP" sz="1400" dirty="0" err="1">
                    <a:solidFill>
                      <a:srgbClr val="00B05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Mirizzi</a:t>
                </a:r>
                <a:r>
                  <a:rPr lang="en-US" altLang="ja-JP" sz="1400" dirty="0">
                    <a:solidFill>
                      <a:srgbClr val="00B05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et. al (2007)</a:t>
                </a:r>
                <a:endParaRPr lang="en-US" altLang="ja-JP" sz="1800" dirty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2" name="コンテンツ プレースホルダー 2"/>
              <p:cNvSpPr txBox="1">
                <a:spLocks/>
              </p:cNvSpPr>
              <p:nvPr/>
            </p:nvSpPr>
            <p:spPr>
              <a:xfrm>
                <a:off x="3635896" y="1628800"/>
                <a:ext cx="3312368" cy="3600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L-R SM </a:t>
                </a: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=0.02, M(W</a:t>
                </a:r>
                <a:r>
                  <a:rPr lang="en-US" altLang="ja-JP" sz="1400" baseline="-25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2</a:t>
                </a: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)=715GeV</a:t>
                </a:r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3" name="コンテンツ プレースホルダー 2"/>
              <p:cNvSpPr txBox="1">
                <a:spLocks/>
              </p:cNvSpPr>
              <p:nvPr/>
            </p:nvSpPr>
            <p:spPr>
              <a:xfrm rot="16200000">
                <a:off x="1403552" y="2257734"/>
                <a:ext cx="2446433" cy="4241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m</a:t>
                </a:r>
                <a:r>
                  <a:rPr lang="en-US" altLang="ja-JP" sz="1400" baseline="-25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31</a:t>
                </a:r>
                <a:r>
                  <a:rPr lang="en-US" altLang="ja-JP" sz="1400" baseline="30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2 </a:t>
                </a: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= 2.510</a:t>
                </a:r>
                <a:r>
                  <a:rPr lang="en-US" altLang="ja-JP" sz="1400" baseline="30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-3</a:t>
                </a: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eV</a:t>
                </a:r>
                <a:r>
                  <a:rPr lang="en-US" altLang="ja-JP" sz="1400" baseline="30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2</a:t>
                </a:r>
                <a:endParaRPr lang="en-US" altLang="ja-JP" sz="1800" baseline="30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24" name="コンテンツ プレースホルダー 2"/>
              <p:cNvSpPr txBox="1">
                <a:spLocks/>
              </p:cNvSpPr>
              <p:nvPr/>
            </p:nvSpPr>
            <p:spPr>
              <a:xfrm rot="16200000">
                <a:off x="6460576" y="1812512"/>
                <a:ext cx="1931568" cy="4600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m</a:t>
                </a:r>
                <a:r>
                  <a:rPr lang="en-US" altLang="ja-JP" sz="1400" baseline="-25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i</a:t>
                </a:r>
                <a:r>
                  <a:rPr lang="en-US" altLang="ja-JP" sz="1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 &lt; 0.23eV</a:t>
                </a:r>
                <a:endParaRPr lang="en-US" altLang="ja-JP" sz="1800" baseline="30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pic>
          <p:nvPicPr>
            <p:cNvPr id="16" name="Picture 2" descr="http://hep.px.tsukuba.ac.jp/coband/Images/coband-logo-v4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7175" y="2813161"/>
              <a:ext cx="1181578" cy="843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テキスト ボックス 13"/>
            <p:cNvSpPr txBox="1"/>
            <p:nvPr/>
          </p:nvSpPr>
          <p:spPr>
            <a:xfrm>
              <a:off x="4504797" y="2958918"/>
              <a:ext cx="1779390" cy="717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COBAND rocket</a:t>
              </a:r>
            </a:p>
            <a:p>
              <a:r>
                <a:rPr lang="en-US" altLang="ja-JP" sz="1600" dirty="0"/>
                <a:t>200sec meas.</a:t>
              </a:r>
              <a:endParaRPr kumimoji="1" lang="ja-JP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1316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406" y="74869"/>
            <a:ext cx="7886700" cy="1325563"/>
          </a:xfrm>
        </p:spPr>
        <p:txBody>
          <a:bodyPr/>
          <a:lstStyle/>
          <a:p>
            <a:r>
              <a:rPr kumimoji="1"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COBAND optical system design</a:t>
            </a:r>
            <a:endParaRPr kumimoji="1"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28" y="2882176"/>
            <a:ext cx="4598918" cy="324629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295881" y="3924625"/>
            <a:ext cx="1825935" cy="2125216"/>
            <a:chOff x="7082393" y="4305659"/>
            <a:chExt cx="1825935" cy="212521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83" t="8972" r="37238" b="24777"/>
            <a:stretch/>
          </p:blipFill>
          <p:spPr>
            <a:xfrm>
              <a:off x="7082393" y="4305659"/>
              <a:ext cx="1825935" cy="1725106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7659705" y="6080439"/>
              <a:ext cx="855645" cy="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659705" y="6030765"/>
              <a:ext cx="9310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200</a:t>
              </a:r>
              <a:r>
                <a:rPr lang="en-US" altLang="ja-JP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m</a:t>
              </a:r>
              <a:r>
                <a:rPr lang="en-US" altLang="ja-JP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</a:t>
              </a:r>
              <a:endPara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" name="Picture 2" descr="CODE V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02" y="1618213"/>
            <a:ext cx="2368825" cy="49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105873" y="5728362"/>
            <a:ext cx="678729" cy="122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234911" y="1618213"/>
            <a:ext cx="57220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Collect light by </a:t>
            </a:r>
            <a:r>
              <a:rPr kumimoji="1" lang="en-US" altLang="ja-JP" sz="2000" dirty="0" err="1" smtClean="0"/>
              <a:t>Cassegrain</a:t>
            </a:r>
            <a:r>
              <a:rPr kumimoji="1" lang="en-US" altLang="ja-JP" sz="2000" dirty="0" smtClean="0"/>
              <a:t>-Ritchey telescope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2000" dirty="0" smtClean="0"/>
              <a:t>Disperse light by diffractive grating</a:t>
            </a:r>
            <a:endParaRPr lang="en-US" altLang="ja-JP" sz="2000" dirty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000" dirty="0" smtClean="0"/>
              <a:t>Count photon by STJ array at the end</a:t>
            </a:r>
            <a:endParaRPr kumimoji="1" lang="ja-JP" alt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846045" y="3462063"/>
            <a:ext cx="140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Main mirror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7827" y="4651043"/>
            <a:ext cx="214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Secondary mirror</a:t>
            </a:r>
            <a:endParaRPr kumimoji="1" lang="ja-JP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07315" y="5143380"/>
            <a:ext cx="1404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Diffractive grating</a:t>
            </a:r>
            <a:endParaRPr kumimoji="1" lang="ja-JP" alt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699412" y="4711761"/>
            <a:ext cx="130405" cy="4763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79171" y="5149946"/>
            <a:ext cx="1404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STJ array</a:t>
            </a:r>
            <a:endParaRPr kumimoji="1" lang="ja-JP" alt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4311884" y="4810179"/>
            <a:ext cx="31739" cy="4203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3039" y="1206943"/>
            <a:ext cx="7899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COBAND optical syste</a:t>
            </a:r>
            <a:r>
              <a:rPr lang="en-US" altLang="ja-JP" sz="2000" dirty="0" smtClean="0"/>
              <a:t>m has been simulated by optical simulator (CODE-V).</a:t>
            </a:r>
            <a:endParaRPr kumimoji="1" lang="ja-JP" alt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834771" y="6349067"/>
            <a:ext cx="7083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We are now trying to reduce </a:t>
            </a:r>
            <a:r>
              <a:rPr lang="en-US" altLang="ja-JP" sz="2000" dirty="0" smtClean="0"/>
              <a:t>aberration within 100 </a:t>
            </a:r>
            <a:r>
              <a:rPr lang="en-US" altLang="ja-JP" sz="2000" dirty="0" smtClean="0">
                <a:latin typeface="Symbol" panose="05050102010706020507" pitchFamily="18" charset="2"/>
              </a:rPr>
              <a:t>m</a:t>
            </a:r>
            <a:r>
              <a:rPr lang="en-US" altLang="ja-JP" sz="2000" dirty="0" smtClean="0"/>
              <a:t>m, size of STJ.</a:t>
            </a:r>
            <a:endParaRPr kumimoji="1" lang="ja-JP" alt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5403784" y="3216787"/>
            <a:ext cx="385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Simulated aberration at the focal poin</a:t>
            </a: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</a:t>
            </a:r>
          </a:p>
          <a:p>
            <a:pPr algn="ctr"/>
            <a:r>
              <a:rPr kumimoji="1"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(under improvement)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181" y="2892241"/>
            <a:ext cx="4167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Simulated COBAND optical syste</a:t>
            </a:r>
            <a:r>
              <a:rPr lang="en-US" altLang="ja-JP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kumimoji="1" lang="ja-JP" altLang="en-US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130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「diffraction grating blaze」の画像検索結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204" y="2181699"/>
            <a:ext cx="3232552" cy="278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901" y="-76632"/>
            <a:ext cx="7886700" cy="1325563"/>
          </a:xfrm>
        </p:spPr>
        <p:txBody>
          <a:bodyPr/>
          <a:lstStyle/>
          <a:p>
            <a:r>
              <a:rPr lang="en-US" altLang="ja-JP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Diffractive grating</a:t>
            </a:r>
            <a:endParaRPr kumimoji="1"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0149" y="1140060"/>
            <a:ext cx="7712635" cy="2443627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One of th</a:t>
            </a:r>
            <a:r>
              <a:rPr lang="en-US" altLang="ja-JP" sz="2400" dirty="0" smtClean="0"/>
              <a:t>e most important part in COBAND.</a:t>
            </a:r>
            <a:endParaRPr kumimoji="1" lang="en-US" altLang="ja-JP" sz="2400" dirty="0" smtClean="0"/>
          </a:p>
          <a:p>
            <a:r>
              <a:rPr kumimoji="1" lang="en-US" altLang="ja-JP" sz="2400" dirty="0" smtClean="0"/>
              <a:t>Ordered a diffractive grating for HORIBA Ltd..</a:t>
            </a:r>
          </a:p>
          <a:p>
            <a:pPr lvl="1"/>
            <a:r>
              <a:rPr kumimoji="1" lang="en-US" altLang="ja-JP" sz="2000" dirty="0" smtClean="0"/>
              <a:t>Size		</a:t>
            </a:r>
            <a:r>
              <a:rPr kumimoji="1" lang="ja-JP" altLang="en-US" sz="2000" dirty="0" smtClean="0"/>
              <a:t>： </a:t>
            </a:r>
            <a:r>
              <a:rPr kumimoji="1" lang="en-US" altLang="ja-JP" sz="2000" dirty="0" smtClean="0"/>
              <a:t>50mm</a:t>
            </a:r>
            <a:r>
              <a:rPr lang="en-US" altLang="ja-JP" sz="2000" dirty="0" smtClean="0"/>
              <a:t> ×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50mm×6mm</a:t>
            </a:r>
            <a:endParaRPr kumimoji="1" lang="en-US" altLang="ja-JP" sz="2000" dirty="0" smtClean="0"/>
          </a:p>
          <a:p>
            <a:pPr lvl="1"/>
            <a:r>
              <a:rPr lang="en-US" altLang="ja-JP" sz="2000" dirty="0" smtClean="0"/>
              <a:t>Blaze length	</a:t>
            </a:r>
            <a:r>
              <a:rPr lang="ja-JP" altLang="en-US" sz="2000" dirty="0" smtClean="0"/>
              <a:t>： </a:t>
            </a:r>
            <a:r>
              <a:rPr lang="en-US" altLang="ja-JP" sz="2000" dirty="0" smtClean="0"/>
              <a:t>45</a:t>
            </a:r>
            <a:r>
              <a:rPr lang="en-US" altLang="ja-JP" sz="2000" dirty="0" smtClean="0">
                <a:latin typeface="Symbol" panose="05050102010706020507" pitchFamily="18" charset="2"/>
              </a:rPr>
              <a:t>m</a:t>
            </a:r>
            <a:r>
              <a:rPr lang="en-US" altLang="ja-JP" sz="2000" dirty="0" smtClean="0"/>
              <a:t>m</a:t>
            </a:r>
            <a:endParaRPr lang="en-US" altLang="ja-JP" sz="2000" dirty="0"/>
          </a:p>
          <a:p>
            <a:pPr lvl="1"/>
            <a:r>
              <a:rPr lang="en-US" altLang="ja-JP" sz="2000" dirty="0" smtClean="0"/>
              <a:t>Blaze angle	</a:t>
            </a:r>
            <a:r>
              <a:rPr lang="ja-JP" altLang="en-US" sz="2000" dirty="0" smtClean="0"/>
              <a:t>：</a:t>
            </a:r>
            <a:r>
              <a:rPr lang="en-US" altLang="ja-JP" sz="2000" dirty="0" smtClean="0"/>
              <a:t>26°45</a:t>
            </a:r>
            <a:r>
              <a:rPr lang="en-US" altLang="ja-JP" sz="2000" dirty="0"/>
              <a:t>′</a:t>
            </a:r>
          </a:p>
          <a:p>
            <a:pPr lvl="1"/>
            <a:r>
              <a:rPr lang="en-US" altLang="ja-JP" sz="2000" dirty="0" smtClean="0">
                <a:sym typeface="Wingdings" panose="05000000000000000000" pitchFamily="2" charset="2"/>
              </a:rPr>
              <a:t>Interval of groove	: 50</a:t>
            </a:r>
            <a:r>
              <a:rPr lang="en-US" altLang="ja-JP" sz="2000" dirty="0" smtClean="0">
                <a:latin typeface="Symbol" panose="05050102010706020507" pitchFamily="18" charset="2"/>
              </a:rPr>
              <a:t>m</a:t>
            </a:r>
            <a:r>
              <a:rPr lang="en-US" altLang="ja-JP" sz="2000" dirty="0" smtClean="0"/>
              <a:t>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8203" t="45219" r="51015" b="45374"/>
          <a:stretch/>
        </p:blipFill>
        <p:spPr>
          <a:xfrm>
            <a:off x="422901" y="4273287"/>
            <a:ext cx="3508293" cy="893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8203" t="29765" r="52945" b="63902"/>
          <a:stretch/>
        </p:blipFill>
        <p:spPr>
          <a:xfrm>
            <a:off x="475087" y="3815403"/>
            <a:ext cx="3180082" cy="6009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6154" y="5169101"/>
            <a:ext cx="2894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Symbol" panose="05050102010706020507" pitchFamily="18" charset="2"/>
              </a:rPr>
              <a:t> a</a:t>
            </a:r>
            <a:r>
              <a:rPr lang="en-US" altLang="ja-JP" sz="2000" dirty="0" smtClean="0"/>
              <a:t>=45</a:t>
            </a:r>
            <a:r>
              <a:rPr lang="en-US" altLang="ja-JP" sz="2000" dirty="0"/>
              <a:t>°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d=50</a:t>
            </a:r>
            <a:r>
              <a:rPr lang="en-US" altLang="ja-JP" sz="2000" dirty="0" smtClean="0">
                <a:latin typeface="Symbol" panose="05050102010706020507" pitchFamily="18" charset="2"/>
              </a:rPr>
              <a:t>m</a:t>
            </a:r>
            <a:r>
              <a:rPr lang="en-US" altLang="ja-JP" sz="2000" dirty="0" smtClean="0"/>
              <a:t>m</a:t>
            </a:r>
            <a:r>
              <a:rPr lang="ja-JP" altLang="en-US" sz="2000" dirty="0" smtClean="0"/>
              <a:t>　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n=1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013671"/>
              </p:ext>
            </p:extLst>
          </p:nvPr>
        </p:nvGraphicFramePr>
        <p:xfrm>
          <a:off x="5270974" y="5087645"/>
          <a:ext cx="339226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684"/>
                <a:gridCol w="20085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l </a:t>
                      </a:r>
                      <a:r>
                        <a:rPr kumimoji="1" lang="en-US" altLang="ja-JP" sz="2000" dirty="0" smtClean="0"/>
                        <a:t>[</a:t>
                      </a:r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m]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b </a:t>
                      </a:r>
                      <a:r>
                        <a:rPr kumimoji="1" lang="en-US" altLang="ja-JP" sz="2000" dirty="0" smtClean="0"/>
                        <a:t>[degree]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40 </a:t>
                      </a:r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m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5.3°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60 </a:t>
                      </a:r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m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29.5°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80 m</a:t>
                      </a:r>
                      <a:r>
                        <a:rPr kumimoji="1" lang="en-US" altLang="ja-JP" sz="2000" dirty="0" smtClean="0"/>
                        <a:t>m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63.2°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4721" y="5880125"/>
            <a:ext cx="4825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It’s possible to disperse 40-80 </a:t>
            </a:r>
            <a:r>
              <a:rPr kumimoji="1" lang="en-US" altLang="ja-JP" sz="2000" b="1" dirty="0" smtClean="0">
                <a:latin typeface="Symbol" panose="05050102010706020507" pitchFamily="18" charset="2"/>
                <a:ea typeface="HGP創英角ﾎﾟｯﾌﾟ体" panose="040B0A00000000000000" pitchFamily="50" charset="-128"/>
              </a:rPr>
              <a:t>m</a:t>
            </a:r>
            <a:r>
              <a:rPr kumimoji="1" lang="en-US" altLang="ja-JP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m light by grating!!</a:t>
            </a:r>
            <a:endParaRPr kumimoji="1" lang="ja-JP" altLang="en-US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Right Arrow 9"/>
          <p:cNvSpPr/>
          <p:nvPr/>
        </p:nvSpPr>
        <p:spPr>
          <a:xfrm rot="1236051">
            <a:off x="4724327" y="5237494"/>
            <a:ext cx="341544" cy="54343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927460" y="3485738"/>
            <a:ext cx="23560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dirty="0" smtClean="0"/>
              <a:t>: Incident angle</a:t>
            </a:r>
          </a:p>
          <a:p>
            <a:r>
              <a:rPr kumimoji="1" lang="en-US" altLang="ja-JP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dirty="0" smtClean="0"/>
              <a:t>: Reflected angle</a:t>
            </a:r>
          </a:p>
          <a:p>
            <a:r>
              <a:rPr lang="en-US" altLang="ja-JP" dirty="0" smtClean="0"/>
              <a:t>d: Interval of groove</a:t>
            </a:r>
          </a:p>
          <a:p>
            <a:r>
              <a:rPr kumimoji="1" lang="en-US" altLang="ja-JP" dirty="0" smtClean="0">
                <a:latin typeface="Symbol" panose="05050102010706020507" pitchFamily="18" charset="2"/>
              </a:rPr>
              <a:t>l</a:t>
            </a:r>
            <a:r>
              <a:rPr kumimoji="1" lang="en-US" altLang="ja-JP" dirty="0" smtClean="0"/>
              <a:t>: Wavelength</a:t>
            </a:r>
          </a:p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392" y="143605"/>
            <a:ext cx="2488836" cy="186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84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663" y="101177"/>
            <a:ext cx="7886700" cy="1024654"/>
          </a:xfrm>
        </p:spPr>
        <p:txBody>
          <a:bodyPr/>
          <a:lstStyle/>
          <a:p>
            <a:r>
              <a:rPr kumimoji="1"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Grating test at Fukui Univ.</a:t>
            </a:r>
            <a:endParaRPr kumimoji="1"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3522" y="5925151"/>
            <a:ext cx="7575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Measure the g</a:t>
            </a:r>
            <a:r>
              <a:rPr kumimoji="1" lang="en-US" altLang="ja-JP" sz="2400" dirty="0" smtClean="0"/>
              <a:t>rating performance and confirm that 2% resolution is possible with this grating and 100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sz="2400" dirty="0" smtClean="0"/>
              <a:t>m STJ.</a:t>
            </a:r>
            <a:endParaRPr kumimoji="1" lang="ja-JP" alt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41" y="3275543"/>
            <a:ext cx="4361302" cy="2520984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602871"/>
              </p:ext>
            </p:extLst>
          </p:nvPr>
        </p:nvGraphicFramePr>
        <p:xfrm>
          <a:off x="4949072" y="3841962"/>
          <a:ext cx="405352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190920"/>
                <a:gridCol w="13386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Wavelength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Molecule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Output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43.7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CD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dirty="0" smtClean="0"/>
                        <a:t>OH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52.9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CD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dirty="0" smtClean="0"/>
                        <a:t>OH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4.2 </a:t>
                      </a:r>
                      <a:r>
                        <a:rPr kumimoji="1" lang="en-US" altLang="ja-JP" dirty="0" err="1" smtClean="0"/>
                        <a:t>mW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57.2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CH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dirty="0" smtClean="0"/>
                        <a:t>OD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72 </a:t>
                      </a:r>
                      <a:r>
                        <a:rPr kumimoji="1" lang="en-US" altLang="ja-JP" dirty="0" err="1" smtClean="0"/>
                        <a:t>mW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86.4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CD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dirty="0" smtClean="0"/>
                        <a:t>OH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22130" y="3375910"/>
            <a:ext cx="3907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laser wavelength @Fukui</a:t>
            </a:r>
            <a:endParaRPr kumimoji="1" lang="ja-JP" alt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2663" y="1191773"/>
            <a:ext cx="4877419" cy="1590203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Far-infrared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molecular laser apparatus at FIR-UF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Univ.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of Fukui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)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plan to use this FIR laser for a test of diffractive grating in 2017.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1"/>
          <a:stretch/>
        </p:blipFill>
        <p:spPr>
          <a:xfrm>
            <a:off x="5706739" y="912931"/>
            <a:ext cx="2965921" cy="229801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30340" y="2826341"/>
            <a:ext cx="3242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Setup for grating test</a:t>
            </a:r>
            <a:endParaRPr kumimoji="1" lang="ja-JP" alt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766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1744130" y="3735424"/>
            <a:ext cx="7056438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Nb/Al-STJ</a:t>
            </a: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設計・開発</a:t>
            </a:r>
          </a:p>
        </p:txBody>
      </p:sp>
      <p:sp>
        <p:nvSpPr>
          <p:cNvPr id="9219" name="タイトル 1"/>
          <p:cNvSpPr>
            <a:spLocks noGrp="1"/>
          </p:cNvSpPr>
          <p:nvPr>
            <p:ph type="ctrTitle" idx="4294967295"/>
          </p:nvPr>
        </p:nvSpPr>
        <p:spPr>
          <a:xfrm>
            <a:off x="304265" y="290300"/>
            <a:ext cx="7698209" cy="827794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Schedule of COBAND </a:t>
            </a:r>
            <a:r>
              <a:rPr lang="en-US" altLang="ja-JP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project</a:t>
            </a:r>
            <a:endParaRPr lang="ja-JP" altLang="en-US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476335" name="Group 1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608333"/>
              </p:ext>
            </p:extLst>
          </p:nvPr>
        </p:nvGraphicFramePr>
        <p:xfrm>
          <a:off x="304265" y="1278887"/>
          <a:ext cx="8640765" cy="539260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8287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01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06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06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069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4912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5069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7008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Japanese FY</a:t>
                      </a:r>
                      <a:endParaRPr kumimoji="1" lang="ja-JP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74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Setup design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STJ</a:t>
                      </a:r>
                      <a:r>
                        <a:rPr kumimoji="1" lang="ja-JP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detector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 electronics, readout circuit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Rocket-borne </a:t>
                      </a:r>
                      <a:r>
                        <a:rPr kumimoji="1" lang="en-US" altLang="ja-JP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refrig</a:t>
                      </a: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009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Measurement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Analysis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2103575" y="2383667"/>
            <a:ext cx="2230952" cy="3610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Rocket exp.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" name="角丸四角形 9"/>
          <p:cNvSpPr/>
          <p:nvPr/>
        </p:nvSpPr>
        <p:spPr>
          <a:xfrm>
            <a:off x="2121334" y="2799011"/>
            <a:ext cx="2189596" cy="79420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 err="1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Nb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/Al-STJ</a:t>
            </a:r>
          </a:p>
          <a:p>
            <a:pPr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（ＳＯＩ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-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ＳＴＪ） 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R&amp;D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4334527" y="2765800"/>
            <a:ext cx="1952711" cy="7942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151460" y="4152936"/>
            <a:ext cx="2360264" cy="5048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R&amp;D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4" name="角丸四角形 10"/>
          <p:cNvSpPr/>
          <p:nvPr/>
        </p:nvSpPr>
        <p:spPr>
          <a:xfrm>
            <a:off x="4535321" y="4122886"/>
            <a:ext cx="1784280" cy="504825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7" name="角丸四角形 13"/>
          <p:cNvSpPr/>
          <p:nvPr/>
        </p:nvSpPr>
        <p:spPr>
          <a:xfrm>
            <a:off x="2751398" y="5806432"/>
            <a:ext cx="3271911" cy="28733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Analysis tool </a:t>
            </a:r>
            <a:r>
              <a:rPr lang="en-US" altLang="ja-JP" sz="1600" b="1" dirty="0" err="1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devel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.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8" name="角丸四角形 13"/>
          <p:cNvSpPr/>
          <p:nvPr/>
        </p:nvSpPr>
        <p:spPr>
          <a:xfrm>
            <a:off x="6046907" y="5806431"/>
            <a:ext cx="2855291" cy="28733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　　　　</a:t>
            </a:r>
            <a:r>
              <a:rPr lang="en-US" altLang="ja-JP" sz="1600" b="1" dirty="0" smtClean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Analysis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9" name="角丸四角形 12"/>
          <p:cNvSpPr/>
          <p:nvPr/>
        </p:nvSpPr>
        <p:spPr>
          <a:xfrm>
            <a:off x="2199344" y="4937162"/>
            <a:ext cx="2128623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16" name="角丸四角形 13"/>
          <p:cNvSpPr/>
          <p:nvPr/>
        </p:nvSpPr>
        <p:spPr>
          <a:xfrm>
            <a:off x="4334527" y="4942039"/>
            <a:ext cx="1983984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0" name="角丸四角形 12"/>
          <p:cNvSpPr/>
          <p:nvPr/>
        </p:nvSpPr>
        <p:spPr>
          <a:xfrm>
            <a:off x="2199344" y="5374632"/>
            <a:ext cx="2092349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2" name="角丸四角形 13"/>
          <p:cNvSpPr/>
          <p:nvPr/>
        </p:nvSpPr>
        <p:spPr>
          <a:xfrm>
            <a:off x="4334526" y="5387357"/>
            <a:ext cx="1965821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3" name="角丸四角形 13"/>
          <p:cNvSpPr/>
          <p:nvPr/>
        </p:nvSpPr>
        <p:spPr>
          <a:xfrm>
            <a:off x="7806577" y="4152936"/>
            <a:ext cx="1162050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6" name="角丸四角形 13"/>
          <p:cNvSpPr/>
          <p:nvPr/>
        </p:nvSpPr>
        <p:spPr>
          <a:xfrm>
            <a:off x="7791127" y="4925143"/>
            <a:ext cx="1160462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7" name="角丸四角形 13"/>
          <p:cNvSpPr/>
          <p:nvPr/>
        </p:nvSpPr>
        <p:spPr>
          <a:xfrm>
            <a:off x="7782980" y="5374632"/>
            <a:ext cx="1162050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2175583" y="3578374"/>
            <a:ext cx="6726616" cy="3603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5" name="角丸四角形 9"/>
          <p:cNvSpPr/>
          <p:nvPr/>
        </p:nvSpPr>
        <p:spPr>
          <a:xfrm>
            <a:off x="2135927" y="3601052"/>
            <a:ext cx="6766272" cy="358775"/>
          </a:xfrm>
          <a:prstGeom prst="roundRect">
            <a:avLst/>
          </a:prstGeom>
          <a:gradFill flip="none" rotWithShape="1">
            <a:gsLst>
              <a:gs pos="0">
                <a:srgbClr val="FFFF99">
                  <a:alpha val="0"/>
                </a:srgbClr>
              </a:gs>
              <a:gs pos="50000">
                <a:srgbClr val="FFFF99">
                  <a:lumMod val="100000"/>
                  <a:alpha val="90000"/>
                </a:srgbClr>
              </a:gs>
              <a:gs pos="100000">
                <a:srgbClr val="FFFF99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　　　　　　　　　　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Hf-STJ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R&amp;D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2139578" y="6133485"/>
            <a:ext cx="6762621" cy="3603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2104116" y="2023306"/>
            <a:ext cx="6793044" cy="3603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2086537" y="2023306"/>
            <a:ext cx="6865052" cy="360362"/>
          </a:xfrm>
          <a:prstGeom prst="roundRect">
            <a:avLst/>
          </a:prstGeom>
          <a:gradFill>
            <a:gsLst>
              <a:gs pos="0">
                <a:srgbClr val="FFFF99">
                  <a:alpha val="0"/>
                </a:srgbClr>
              </a:gs>
              <a:gs pos="50000">
                <a:srgbClr val="FFFF99">
                  <a:lumMod val="100000"/>
                  <a:alpha val="90000"/>
                </a:srgbClr>
              </a:gs>
              <a:gs pos="100000">
                <a:srgbClr val="FFFF99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Satellite exp. 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2137752" y="6135072"/>
            <a:ext cx="6764447" cy="358775"/>
          </a:xfrm>
          <a:prstGeom prst="roundRect">
            <a:avLst/>
          </a:prstGeom>
          <a:gradFill>
            <a:gsLst>
              <a:gs pos="0">
                <a:srgbClr val="FFFF99">
                  <a:alpha val="0"/>
                </a:srgbClr>
              </a:gs>
              <a:gs pos="50000">
                <a:srgbClr val="FFFF99">
                  <a:lumMod val="100000"/>
                  <a:alpha val="90000"/>
                </a:srgbClr>
              </a:gs>
              <a:gs pos="100000">
                <a:srgbClr val="FFFF99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　　　　　　　　　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Simulation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32" name="角丸四角形 31"/>
          <p:cNvSpPr/>
          <p:nvPr/>
        </p:nvSpPr>
        <p:spPr>
          <a:xfrm rot="5400000">
            <a:off x="4240845" y="4094191"/>
            <a:ext cx="4478596" cy="32071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Rocket exp.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33" name="Picture 2" descr="http://hep.px.tsukuba.ac.jp/coband/Images/coband-logo-v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13" y="-12191"/>
            <a:ext cx="1767975" cy="126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94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88902"/>
            <a:ext cx="7886700" cy="1286818"/>
          </a:xfrm>
        </p:spPr>
        <p:txBody>
          <a:bodyPr/>
          <a:lstStyle/>
          <a:p>
            <a:r>
              <a:rPr kumimoji="1"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kumimoji="1"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392" y="1241470"/>
            <a:ext cx="8177214" cy="544353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We propose the COBAND experiment which searches for cosmic background neutrino decay.</a:t>
            </a:r>
          </a:p>
          <a:p>
            <a:r>
              <a:rPr lang="en-US" altLang="ja-JP" sz="2400" dirty="0" smtClean="0">
                <a:cs typeface="Times" panose="02020603050405020304" pitchFamily="18" charset="0"/>
              </a:rPr>
              <a:t>Aiming </a:t>
            </a:r>
            <a:r>
              <a:rPr lang="en-US" altLang="ja-JP" sz="2400" b="1" dirty="0" smtClean="0">
                <a:cs typeface="Times" panose="02020603050405020304" pitchFamily="18" charset="0"/>
              </a:rPr>
              <a:t>   </a:t>
            </a:r>
            <a:r>
              <a:rPr lang="en-US" altLang="ja-JP" sz="2400" b="1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t</a:t>
            </a:r>
            <a:r>
              <a:rPr lang="en-US" altLang="ja-JP" sz="2400" b="1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(</a:t>
            </a:r>
            <a:r>
              <a:rPr lang="en-US" altLang="ja-JP" sz="2400" b="1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n</a:t>
            </a:r>
            <a:r>
              <a:rPr lang="en-US" altLang="ja-JP" sz="2400" b="1" baseline="-25000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3</a:t>
            </a:r>
            <a:r>
              <a:rPr lang="en-US" altLang="ja-JP" sz="2400" b="1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) = 10</a:t>
            </a:r>
            <a:r>
              <a:rPr lang="en-US" altLang="ja-JP" sz="2400" b="1" baseline="30000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14</a:t>
            </a:r>
            <a:r>
              <a:rPr lang="en-US" altLang="ja-JP" sz="2400" b="1" dirty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 [y] by Rocket experiment </a:t>
            </a:r>
            <a:r>
              <a:rPr lang="en-US" altLang="ja-JP" sz="2400" b="1" dirty="0">
                <a:cs typeface="Times" panose="02020603050405020304" pitchFamily="18" charset="0"/>
              </a:rPr>
              <a:t>in 2019,</a:t>
            </a:r>
          </a:p>
          <a:p>
            <a:pPr marL="0" indent="0">
              <a:buNone/>
            </a:pPr>
            <a:r>
              <a:rPr lang="en-US" altLang="ja-JP" sz="2400" b="1" dirty="0">
                <a:cs typeface="Times" panose="02020603050405020304" pitchFamily="18" charset="0"/>
              </a:rPr>
              <a:t>	</a:t>
            </a:r>
            <a:r>
              <a:rPr lang="en-US" altLang="ja-JP" sz="1400" b="1" dirty="0">
                <a:cs typeface="Times" panose="02020603050405020304" pitchFamily="18" charset="0"/>
              </a:rPr>
              <a:t> </a:t>
            </a:r>
            <a:r>
              <a:rPr lang="en-US" altLang="ja-JP" sz="2400" b="1" dirty="0">
                <a:cs typeface="Times" panose="02020603050405020304" pitchFamily="18" charset="0"/>
              </a:rPr>
              <a:t>   </a:t>
            </a:r>
            <a:r>
              <a:rPr lang="en-US" altLang="ja-JP" sz="2400" b="1" dirty="0" smtClean="0">
                <a:cs typeface="Times" panose="02020603050405020304" pitchFamily="18" charset="0"/>
              </a:rPr>
              <a:t>   </a:t>
            </a:r>
            <a:r>
              <a:rPr lang="en-US" altLang="ja-JP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t</a:t>
            </a:r>
            <a:r>
              <a:rPr lang="en-US" altLang="ja-JP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(</a:t>
            </a:r>
            <a:r>
              <a:rPr lang="en-US" altLang="ja-JP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n</a:t>
            </a:r>
            <a:r>
              <a:rPr lang="en-US" altLang="ja-JP" sz="2400" b="1" baseline="-250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3</a:t>
            </a:r>
            <a:r>
              <a:rPr lang="en-US" altLang="ja-JP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) = 10</a:t>
            </a:r>
            <a:r>
              <a:rPr lang="en-US" altLang="ja-JP" sz="2400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18</a:t>
            </a:r>
            <a:r>
              <a:rPr lang="en-US" altLang="ja-JP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 [y] by </a:t>
            </a:r>
            <a:r>
              <a:rPr lang="en-US" altLang="ja-JP" sz="24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Satel</a:t>
            </a:r>
            <a:r>
              <a:rPr lang="ja-JP" altLang="en-US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ｌ</a:t>
            </a:r>
            <a:r>
              <a:rPr lang="en-US" altLang="ja-JP" sz="24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ite</a:t>
            </a:r>
            <a:r>
              <a:rPr lang="en-US" altLang="ja-JP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 </a:t>
            </a:r>
            <a:r>
              <a:rPr lang="en-US" altLang="ja-JP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experiment</a:t>
            </a:r>
            <a:r>
              <a:rPr lang="en-US" altLang="ja-JP" sz="2400" b="1" dirty="0">
                <a:cs typeface="Times" panose="02020603050405020304" pitchFamily="18" charset="0"/>
              </a:rPr>
              <a:t> after 2020.</a:t>
            </a:r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en-US" altLang="ja-JP" sz="2400" b="1" dirty="0"/>
              <a:t>※ Current experimental upper limit : </a:t>
            </a:r>
            <a:r>
              <a:rPr lang="en-US" altLang="ja-JP" sz="2400" b="1" dirty="0">
                <a:latin typeface="Symbol" panose="05050102010706020507" pitchFamily="18" charset="2"/>
              </a:rPr>
              <a:t>t</a:t>
            </a:r>
            <a:r>
              <a:rPr lang="en-US" altLang="ja-JP" sz="2400" b="1" dirty="0"/>
              <a:t> &gt; 10</a:t>
            </a:r>
            <a:r>
              <a:rPr lang="en-US" altLang="ja-JP" sz="2400" b="1" baseline="30000" dirty="0"/>
              <a:t>12</a:t>
            </a:r>
            <a:r>
              <a:rPr lang="en-US" altLang="ja-JP" sz="2400" b="1" dirty="0"/>
              <a:t> [year] </a:t>
            </a:r>
            <a:endParaRPr lang="en-US" altLang="ja-JP" b="1" dirty="0" smtClean="0"/>
          </a:p>
          <a:p>
            <a:r>
              <a:rPr lang="en-US" altLang="ja-JP" dirty="0" smtClean="0"/>
              <a:t>Now we are developing the system with </a:t>
            </a:r>
            <a:r>
              <a:rPr lang="en-US" altLang="ja-JP" dirty="0" err="1" smtClean="0"/>
              <a:t>Nb</a:t>
            </a:r>
            <a:r>
              <a:rPr lang="en-US" altLang="ja-JP" dirty="0" smtClean="0"/>
              <a:t>/Al-STJ  by AIST and diffractive grating in order to measure the spectrum for 40 – 80 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m region.</a:t>
            </a:r>
          </a:p>
          <a:p>
            <a:r>
              <a:rPr lang="en-US" altLang="ja-JP" dirty="0" smtClean="0"/>
              <a:t>Performance of the system will be tested using FIR-laser @Fukui and we feedback the result to the detector design.</a:t>
            </a:r>
          </a:p>
          <a:p>
            <a:pPr marL="0" indent="0">
              <a:buNone/>
            </a:pPr>
            <a:r>
              <a:rPr lang="en-US" altLang="ja-JP" dirty="0" smtClean="0"/>
              <a:t>	</a:t>
            </a:r>
            <a:r>
              <a:rPr lang="en-US" altLang="ja-JP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Everything will be ready by early 2019!!</a:t>
            </a:r>
          </a:p>
        </p:txBody>
      </p:sp>
    </p:spTree>
    <p:extLst>
      <p:ext uri="{BB962C8B-B14F-4D97-AF65-F5344CB8AC3E}">
        <p14:creationId xmlns:p14="http://schemas.microsoft.com/office/powerpoint/2010/main" val="338386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</a:t>
            </a:r>
            <a:endParaRPr kumimoji="1" lang="ja-JP" alt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グループ化 10"/>
          <p:cNvGrpSpPr/>
          <p:nvPr/>
        </p:nvGrpSpPr>
        <p:grpSpPr>
          <a:xfrm>
            <a:off x="1367032" y="2539026"/>
            <a:ext cx="3831044" cy="3665364"/>
            <a:chOff x="1043608" y="3174409"/>
            <a:chExt cx="3209930" cy="2985469"/>
          </a:xfrm>
        </p:grpSpPr>
        <p:pic>
          <p:nvPicPr>
            <p:cNvPr id="8" name="Picture 6" descr="画像検索結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3174409"/>
              <a:ext cx="2539751" cy="28747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://www.civillink.net/fsozai/sozai/sake5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6044">
              <a:off x="2215188" y="3664327"/>
              <a:ext cx="2038350" cy="24955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画像検索結果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55" t="72424" r="22722" b="16069"/>
            <a:stretch/>
          </p:blipFill>
          <p:spPr bwMode="auto">
            <a:xfrm>
              <a:off x="2771800" y="5241252"/>
              <a:ext cx="191069" cy="330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://www.civillink.net/fsozai/sozai/sake5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28" t="65385" r="36821" b="28577"/>
            <a:stretch/>
          </p:blipFill>
          <p:spPr bwMode="auto">
            <a:xfrm rot="2096044">
              <a:off x="2901549" y="5272403"/>
              <a:ext cx="325135" cy="150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http://www.civillink.net/fsozai/sozai/sake5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03" t="70080" r="33257" b="17595"/>
            <a:stretch/>
          </p:blipFill>
          <p:spPr bwMode="auto">
            <a:xfrm rot="2096044">
              <a:off x="2821078" y="5392214"/>
              <a:ext cx="349376" cy="307594"/>
            </a:xfrm>
            <a:prstGeom prst="trapezoid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http://www.civillink.net/fsozai/sozai/sake5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58" t="63944" r="53097" b="31044"/>
            <a:stretch/>
          </p:blipFill>
          <p:spPr bwMode="auto">
            <a:xfrm rot="2096044">
              <a:off x="2736472" y="5149790"/>
              <a:ext cx="210879" cy="125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www.civillink.net/fsozai/sozai/sake5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06" t="85323" r="39449" b="9665"/>
            <a:stretch/>
          </p:blipFill>
          <p:spPr bwMode="auto">
            <a:xfrm rot="2096044">
              <a:off x="2655410" y="5468876"/>
              <a:ext cx="210879" cy="125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テキスト ボックス 5"/>
          <p:cNvSpPr txBox="1"/>
          <p:nvPr/>
        </p:nvSpPr>
        <p:spPr>
          <a:xfrm>
            <a:off x="4398219" y="3970055"/>
            <a:ext cx="4409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Thank you everyone!!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125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83485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 Detector</a:t>
            </a:r>
            <a:endParaRPr lang="ja-JP" alt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285852" y="4856085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constant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applied across the junction. </a:t>
                </a:r>
              </a:p>
              <a:p>
                <a:pPr eaLnBrk="1" hangingPunct="1"/>
                <a:r>
                  <a:rPr lang="en-US" altLang="ja-JP" sz="1800" dirty="0"/>
                  <a:t>A photon absorbed in the superconductor breaks Cooper pairs and creates tunneling current of quasi-particles proportional to the deposited photon energy.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852" y="4856085"/>
                <a:ext cx="8284956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662" t="-3974" b="-99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5873" y="725927"/>
            <a:ext cx="8189478" cy="1071306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Highly sensitive STJ makes us possible to detect FIR photon.</a:t>
            </a:r>
          </a:p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0773" y="4459199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122959" y="1346473"/>
            <a:ext cx="3905008" cy="2548679"/>
            <a:chOff x="5391997" y="371491"/>
            <a:chExt cx="3451814" cy="2252893"/>
          </a:xfrm>
        </p:grpSpPr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6988880" y="556157"/>
              <a:ext cx="223365" cy="2060751"/>
            </a:xfrm>
            <a:custGeom>
              <a:avLst/>
              <a:gdLst>
                <a:gd name="T0" fmla="*/ 0 w 239"/>
                <a:gd name="T1" fmla="*/ 1158 h 2205"/>
                <a:gd name="T2" fmla="*/ 0 w 239"/>
                <a:gd name="T3" fmla="*/ 1103 h 2205"/>
                <a:gd name="T4" fmla="*/ 0 w 239"/>
                <a:gd name="T5" fmla="*/ 1055 h 2205"/>
                <a:gd name="T6" fmla="*/ 0 w 239"/>
                <a:gd name="T7" fmla="*/ 999 h 2205"/>
                <a:gd name="T8" fmla="*/ 0 w 239"/>
                <a:gd name="T9" fmla="*/ 951 h 2205"/>
                <a:gd name="T10" fmla="*/ 0 w 239"/>
                <a:gd name="T11" fmla="*/ 895 h 2205"/>
                <a:gd name="T12" fmla="*/ 0 w 239"/>
                <a:gd name="T13" fmla="*/ 847 h 2205"/>
                <a:gd name="T14" fmla="*/ 0 w 239"/>
                <a:gd name="T15" fmla="*/ 799 h 2205"/>
                <a:gd name="T16" fmla="*/ 0 w 239"/>
                <a:gd name="T17" fmla="*/ 751 h 2205"/>
                <a:gd name="T18" fmla="*/ 0 w 239"/>
                <a:gd name="T19" fmla="*/ 703 h 2205"/>
                <a:gd name="T20" fmla="*/ 0 w 239"/>
                <a:gd name="T21" fmla="*/ 655 h 2205"/>
                <a:gd name="T22" fmla="*/ 0 w 239"/>
                <a:gd name="T23" fmla="*/ 607 h 2205"/>
                <a:gd name="T24" fmla="*/ 0 w 239"/>
                <a:gd name="T25" fmla="*/ 567 h 2205"/>
                <a:gd name="T26" fmla="*/ 0 w 239"/>
                <a:gd name="T27" fmla="*/ 519 h 2205"/>
                <a:gd name="T28" fmla="*/ 0 w 239"/>
                <a:gd name="T29" fmla="*/ 479 h 2205"/>
                <a:gd name="T30" fmla="*/ 0 w 239"/>
                <a:gd name="T31" fmla="*/ 439 h 2205"/>
                <a:gd name="T32" fmla="*/ 0 w 239"/>
                <a:gd name="T33" fmla="*/ 407 h 2205"/>
                <a:gd name="T34" fmla="*/ 0 w 239"/>
                <a:gd name="T35" fmla="*/ 367 h 2205"/>
                <a:gd name="T36" fmla="*/ 0 w 239"/>
                <a:gd name="T37" fmla="*/ 336 h 2205"/>
                <a:gd name="T38" fmla="*/ 0 w 239"/>
                <a:gd name="T39" fmla="*/ 296 h 2205"/>
                <a:gd name="T40" fmla="*/ 0 w 239"/>
                <a:gd name="T41" fmla="*/ 264 h 2205"/>
                <a:gd name="T42" fmla="*/ 0 w 239"/>
                <a:gd name="T43" fmla="*/ 256 h 2205"/>
                <a:gd name="T44" fmla="*/ 0 w 239"/>
                <a:gd name="T45" fmla="*/ 240 h 2205"/>
                <a:gd name="T46" fmla="*/ 0 w 239"/>
                <a:gd name="T47" fmla="*/ 224 h 2205"/>
                <a:gd name="T48" fmla="*/ 0 w 239"/>
                <a:gd name="T49" fmla="*/ 208 h 2205"/>
                <a:gd name="T50" fmla="*/ 0 w 239"/>
                <a:gd name="T51" fmla="*/ 200 h 2205"/>
                <a:gd name="T52" fmla="*/ 0 w 239"/>
                <a:gd name="T53" fmla="*/ 184 h 2205"/>
                <a:gd name="T54" fmla="*/ 0 w 239"/>
                <a:gd name="T55" fmla="*/ 176 h 2205"/>
                <a:gd name="T56" fmla="*/ 0 w 239"/>
                <a:gd name="T57" fmla="*/ 160 h 2205"/>
                <a:gd name="T58" fmla="*/ 0 w 239"/>
                <a:gd name="T59" fmla="*/ 152 h 2205"/>
                <a:gd name="T60" fmla="*/ 0 w 239"/>
                <a:gd name="T61" fmla="*/ 144 h 2205"/>
                <a:gd name="T62" fmla="*/ 0 w 239"/>
                <a:gd name="T63" fmla="*/ 128 h 2205"/>
                <a:gd name="T64" fmla="*/ 0 w 239"/>
                <a:gd name="T65" fmla="*/ 120 h 2205"/>
                <a:gd name="T66" fmla="*/ 0 w 239"/>
                <a:gd name="T67" fmla="*/ 112 h 2205"/>
                <a:gd name="T68" fmla="*/ 0 w 239"/>
                <a:gd name="T69" fmla="*/ 104 h 2205"/>
                <a:gd name="T70" fmla="*/ 0 w 239"/>
                <a:gd name="T71" fmla="*/ 96 h 2205"/>
                <a:gd name="T72" fmla="*/ 0 w 239"/>
                <a:gd name="T73" fmla="*/ 88 h 2205"/>
                <a:gd name="T74" fmla="*/ 0 w 239"/>
                <a:gd name="T75" fmla="*/ 80 h 2205"/>
                <a:gd name="T76" fmla="*/ 0 w 239"/>
                <a:gd name="T77" fmla="*/ 80 h 2205"/>
                <a:gd name="T78" fmla="*/ 0 w 239"/>
                <a:gd name="T79" fmla="*/ 72 h 2205"/>
                <a:gd name="T80" fmla="*/ 0 w 239"/>
                <a:gd name="T81" fmla="*/ 64 h 2205"/>
                <a:gd name="T82" fmla="*/ 0 w 239"/>
                <a:gd name="T83" fmla="*/ 64 h 2205"/>
                <a:gd name="T84" fmla="*/ 0 w 239"/>
                <a:gd name="T85" fmla="*/ 64 h 2205"/>
                <a:gd name="T86" fmla="*/ 0 w 239"/>
                <a:gd name="T87" fmla="*/ 56 h 2205"/>
                <a:gd name="T88" fmla="*/ 0 w 239"/>
                <a:gd name="T89" fmla="*/ 56 h 2205"/>
                <a:gd name="T90" fmla="*/ 0 w 239"/>
                <a:gd name="T91" fmla="*/ 0 h 2205"/>
                <a:gd name="T92" fmla="*/ 120 w 239"/>
                <a:gd name="T93" fmla="*/ 0 h 2205"/>
                <a:gd name="T94" fmla="*/ 239 w 239"/>
                <a:gd name="T95" fmla="*/ 0 h 2205"/>
                <a:gd name="T96" fmla="*/ 239 w 239"/>
                <a:gd name="T97" fmla="*/ 1103 h 2205"/>
                <a:gd name="T98" fmla="*/ 239 w 239"/>
                <a:gd name="T99" fmla="*/ 2205 h 2205"/>
                <a:gd name="T100" fmla="*/ 120 w 239"/>
                <a:gd name="T101" fmla="*/ 2205 h 2205"/>
                <a:gd name="T102" fmla="*/ 0 w 239"/>
                <a:gd name="T103" fmla="*/ 2205 h 2205"/>
                <a:gd name="T104" fmla="*/ 0 w 239"/>
                <a:gd name="T105" fmla="*/ 1158 h 2205"/>
                <a:gd name="T106" fmla="*/ 0 w 239"/>
                <a:gd name="T107" fmla="*/ 1158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205">
                  <a:moveTo>
                    <a:pt x="0" y="1158"/>
                  </a:moveTo>
                  <a:lnTo>
                    <a:pt x="0" y="1103"/>
                  </a:lnTo>
                  <a:lnTo>
                    <a:pt x="0" y="1055"/>
                  </a:lnTo>
                  <a:lnTo>
                    <a:pt x="0" y="999"/>
                  </a:lnTo>
                  <a:lnTo>
                    <a:pt x="0" y="951"/>
                  </a:lnTo>
                  <a:lnTo>
                    <a:pt x="0" y="895"/>
                  </a:lnTo>
                  <a:lnTo>
                    <a:pt x="0" y="847"/>
                  </a:lnTo>
                  <a:lnTo>
                    <a:pt x="0" y="799"/>
                  </a:lnTo>
                  <a:lnTo>
                    <a:pt x="0" y="751"/>
                  </a:lnTo>
                  <a:lnTo>
                    <a:pt x="0" y="703"/>
                  </a:lnTo>
                  <a:lnTo>
                    <a:pt x="0" y="655"/>
                  </a:lnTo>
                  <a:lnTo>
                    <a:pt x="0" y="607"/>
                  </a:lnTo>
                  <a:lnTo>
                    <a:pt x="0" y="567"/>
                  </a:lnTo>
                  <a:lnTo>
                    <a:pt x="0" y="519"/>
                  </a:lnTo>
                  <a:lnTo>
                    <a:pt x="0" y="479"/>
                  </a:lnTo>
                  <a:lnTo>
                    <a:pt x="0" y="439"/>
                  </a:lnTo>
                  <a:lnTo>
                    <a:pt x="0" y="407"/>
                  </a:lnTo>
                  <a:lnTo>
                    <a:pt x="0" y="367"/>
                  </a:lnTo>
                  <a:lnTo>
                    <a:pt x="0" y="336"/>
                  </a:lnTo>
                  <a:lnTo>
                    <a:pt x="0" y="296"/>
                  </a:lnTo>
                  <a:lnTo>
                    <a:pt x="0" y="264"/>
                  </a:lnTo>
                  <a:lnTo>
                    <a:pt x="0" y="256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0" y="208"/>
                  </a:lnTo>
                  <a:lnTo>
                    <a:pt x="0" y="200"/>
                  </a:lnTo>
                  <a:lnTo>
                    <a:pt x="0" y="184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239" y="0"/>
                  </a:lnTo>
                  <a:lnTo>
                    <a:pt x="239" y="1103"/>
                  </a:lnTo>
                  <a:lnTo>
                    <a:pt x="239" y="2205"/>
                  </a:lnTo>
                  <a:lnTo>
                    <a:pt x="120" y="2205"/>
                  </a:lnTo>
                  <a:lnTo>
                    <a:pt x="0" y="2205"/>
                  </a:lnTo>
                  <a:lnTo>
                    <a:pt x="0" y="1158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CCCCCC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7224901" y="1228120"/>
              <a:ext cx="209346" cy="269159"/>
            </a:xfrm>
            <a:custGeom>
              <a:avLst/>
              <a:gdLst>
                <a:gd name="T0" fmla="*/ 0 w 224"/>
                <a:gd name="T1" fmla="*/ 120 h 288"/>
                <a:gd name="T2" fmla="*/ 0 w 224"/>
                <a:gd name="T3" fmla="*/ 88 h 288"/>
                <a:gd name="T4" fmla="*/ 8 w 224"/>
                <a:gd name="T5" fmla="*/ 64 h 288"/>
                <a:gd name="T6" fmla="*/ 8 w 224"/>
                <a:gd name="T7" fmla="*/ 40 h 288"/>
                <a:gd name="T8" fmla="*/ 8 w 224"/>
                <a:gd name="T9" fmla="*/ 24 h 288"/>
                <a:gd name="T10" fmla="*/ 8 w 224"/>
                <a:gd name="T11" fmla="*/ 8 h 288"/>
                <a:gd name="T12" fmla="*/ 8 w 224"/>
                <a:gd name="T13" fmla="*/ 0 h 288"/>
                <a:gd name="T14" fmla="*/ 8 w 224"/>
                <a:gd name="T15" fmla="*/ 0 h 288"/>
                <a:gd name="T16" fmla="*/ 8 w 224"/>
                <a:gd name="T17" fmla="*/ 16 h 288"/>
                <a:gd name="T18" fmla="*/ 16 w 224"/>
                <a:gd name="T19" fmla="*/ 48 h 288"/>
                <a:gd name="T20" fmla="*/ 24 w 224"/>
                <a:gd name="T21" fmla="*/ 80 h 288"/>
                <a:gd name="T22" fmla="*/ 32 w 224"/>
                <a:gd name="T23" fmla="*/ 112 h 288"/>
                <a:gd name="T24" fmla="*/ 48 w 224"/>
                <a:gd name="T25" fmla="*/ 144 h 288"/>
                <a:gd name="T26" fmla="*/ 56 w 224"/>
                <a:gd name="T27" fmla="*/ 168 h 288"/>
                <a:gd name="T28" fmla="*/ 72 w 224"/>
                <a:gd name="T29" fmla="*/ 184 h 288"/>
                <a:gd name="T30" fmla="*/ 80 w 224"/>
                <a:gd name="T31" fmla="*/ 208 h 288"/>
                <a:gd name="T32" fmla="*/ 96 w 224"/>
                <a:gd name="T33" fmla="*/ 216 h 288"/>
                <a:gd name="T34" fmla="*/ 112 w 224"/>
                <a:gd name="T35" fmla="*/ 232 h 288"/>
                <a:gd name="T36" fmla="*/ 136 w 224"/>
                <a:gd name="T37" fmla="*/ 248 h 288"/>
                <a:gd name="T38" fmla="*/ 152 w 224"/>
                <a:gd name="T39" fmla="*/ 264 h 288"/>
                <a:gd name="T40" fmla="*/ 168 w 224"/>
                <a:gd name="T41" fmla="*/ 264 h 288"/>
                <a:gd name="T42" fmla="*/ 192 w 224"/>
                <a:gd name="T43" fmla="*/ 272 h 288"/>
                <a:gd name="T44" fmla="*/ 208 w 224"/>
                <a:gd name="T45" fmla="*/ 272 h 288"/>
                <a:gd name="T46" fmla="*/ 216 w 224"/>
                <a:gd name="T47" fmla="*/ 280 h 288"/>
                <a:gd name="T48" fmla="*/ 224 w 224"/>
                <a:gd name="T49" fmla="*/ 280 h 288"/>
                <a:gd name="T50" fmla="*/ 224 w 224"/>
                <a:gd name="T51" fmla="*/ 280 h 288"/>
                <a:gd name="T52" fmla="*/ 216 w 224"/>
                <a:gd name="T53" fmla="*/ 280 h 288"/>
                <a:gd name="T54" fmla="*/ 216 w 224"/>
                <a:gd name="T55" fmla="*/ 280 h 288"/>
                <a:gd name="T56" fmla="*/ 208 w 224"/>
                <a:gd name="T57" fmla="*/ 280 h 288"/>
                <a:gd name="T58" fmla="*/ 192 w 224"/>
                <a:gd name="T59" fmla="*/ 280 h 288"/>
                <a:gd name="T60" fmla="*/ 184 w 224"/>
                <a:gd name="T61" fmla="*/ 280 h 288"/>
                <a:gd name="T62" fmla="*/ 168 w 224"/>
                <a:gd name="T63" fmla="*/ 280 h 288"/>
                <a:gd name="T64" fmla="*/ 152 w 224"/>
                <a:gd name="T65" fmla="*/ 288 h 288"/>
                <a:gd name="T66" fmla="*/ 128 w 224"/>
                <a:gd name="T67" fmla="*/ 288 h 288"/>
                <a:gd name="T68" fmla="*/ 0 w 224"/>
                <a:gd name="T69" fmla="*/ 288 h 288"/>
                <a:gd name="T70" fmla="*/ 0 w 224"/>
                <a:gd name="T71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88">
                  <a:moveTo>
                    <a:pt x="0" y="136"/>
                  </a:moveTo>
                  <a:lnTo>
                    <a:pt x="0" y="120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24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40" y="128"/>
                  </a:lnTo>
                  <a:lnTo>
                    <a:pt x="48" y="144"/>
                  </a:lnTo>
                  <a:lnTo>
                    <a:pt x="48" y="152"/>
                  </a:lnTo>
                  <a:lnTo>
                    <a:pt x="56" y="168"/>
                  </a:lnTo>
                  <a:lnTo>
                    <a:pt x="64" y="176"/>
                  </a:lnTo>
                  <a:lnTo>
                    <a:pt x="72" y="184"/>
                  </a:lnTo>
                  <a:lnTo>
                    <a:pt x="72" y="192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6" y="216"/>
                  </a:lnTo>
                  <a:lnTo>
                    <a:pt x="104" y="224"/>
                  </a:lnTo>
                  <a:lnTo>
                    <a:pt x="112" y="232"/>
                  </a:lnTo>
                  <a:lnTo>
                    <a:pt x="120" y="240"/>
                  </a:lnTo>
                  <a:lnTo>
                    <a:pt x="136" y="248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68" y="264"/>
                  </a:lnTo>
                  <a:lnTo>
                    <a:pt x="176" y="272"/>
                  </a:lnTo>
                  <a:lnTo>
                    <a:pt x="192" y="272"/>
                  </a:lnTo>
                  <a:lnTo>
                    <a:pt x="200" y="272"/>
                  </a:lnTo>
                  <a:lnTo>
                    <a:pt x="208" y="272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08" y="280"/>
                  </a:lnTo>
                  <a:lnTo>
                    <a:pt x="208" y="280"/>
                  </a:lnTo>
                  <a:lnTo>
                    <a:pt x="200" y="280"/>
                  </a:lnTo>
                  <a:lnTo>
                    <a:pt x="192" y="280"/>
                  </a:lnTo>
                  <a:lnTo>
                    <a:pt x="192" y="280"/>
                  </a:lnTo>
                  <a:lnTo>
                    <a:pt x="184" y="280"/>
                  </a:lnTo>
                  <a:lnTo>
                    <a:pt x="176" y="280"/>
                  </a:lnTo>
                  <a:lnTo>
                    <a:pt x="168" y="280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44" y="288"/>
                  </a:lnTo>
                  <a:lnTo>
                    <a:pt x="128" y="288"/>
                  </a:lnTo>
                  <a:lnTo>
                    <a:pt x="120" y="288"/>
                  </a:lnTo>
                  <a:lnTo>
                    <a:pt x="0" y="288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224901" y="1989804"/>
              <a:ext cx="1262619" cy="627104"/>
            </a:xfrm>
            <a:custGeom>
              <a:avLst/>
              <a:gdLst>
                <a:gd name="T0" fmla="*/ 8 w 1351"/>
                <a:gd name="T1" fmla="*/ 487 h 671"/>
                <a:gd name="T2" fmla="*/ 16 w 1351"/>
                <a:gd name="T3" fmla="*/ 383 h 671"/>
                <a:gd name="T4" fmla="*/ 24 w 1351"/>
                <a:gd name="T5" fmla="*/ 304 h 671"/>
                <a:gd name="T6" fmla="*/ 32 w 1351"/>
                <a:gd name="T7" fmla="*/ 232 h 671"/>
                <a:gd name="T8" fmla="*/ 48 w 1351"/>
                <a:gd name="T9" fmla="*/ 176 h 671"/>
                <a:gd name="T10" fmla="*/ 72 w 1351"/>
                <a:gd name="T11" fmla="*/ 128 h 671"/>
                <a:gd name="T12" fmla="*/ 88 w 1351"/>
                <a:gd name="T13" fmla="*/ 96 h 671"/>
                <a:gd name="T14" fmla="*/ 120 w 1351"/>
                <a:gd name="T15" fmla="*/ 64 h 671"/>
                <a:gd name="T16" fmla="*/ 152 w 1351"/>
                <a:gd name="T17" fmla="*/ 48 h 671"/>
                <a:gd name="T18" fmla="*/ 192 w 1351"/>
                <a:gd name="T19" fmla="*/ 32 h 671"/>
                <a:gd name="T20" fmla="*/ 240 w 1351"/>
                <a:gd name="T21" fmla="*/ 16 h 671"/>
                <a:gd name="T22" fmla="*/ 256 w 1351"/>
                <a:gd name="T23" fmla="*/ 16 h 671"/>
                <a:gd name="T24" fmla="*/ 288 w 1351"/>
                <a:gd name="T25" fmla="*/ 16 h 671"/>
                <a:gd name="T26" fmla="*/ 320 w 1351"/>
                <a:gd name="T27" fmla="*/ 16 h 671"/>
                <a:gd name="T28" fmla="*/ 368 w 1351"/>
                <a:gd name="T29" fmla="*/ 8 h 671"/>
                <a:gd name="T30" fmla="*/ 424 w 1351"/>
                <a:gd name="T31" fmla="*/ 8 h 671"/>
                <a:gd name="T32" fmla="*/ 488 w 1351"/>
                <a:gd name="T33" fmla="*/ 8 h 671"/>
                <a:gd name="T34" fmla="*/ 552 w 1351"/>
                <a:gd name="T35" fmla="*/ 8 h 671"/>
                <a:gd name="T36" fmla="*/ 672 w 1351"/>
                <a:gd name="T37" fmla="*/ 0 h 671"/>
                <a:gd name="T38" fmla="*/ 880 w 1351"/>
                <a:gd name="T39" fmla="*/ 0 h 671"/>
                <a:gd name="T40" fmla="*/ 1023 w 1351"/>
                <a:gd name="T41" fmla="*/ 0 h 671"/>
                <a:gd name="T42" fmla="*/ 1087 w 1351"/>
                <a:gd name="T43" fmla="*/ 0 h 671"/>
                <a:gd name="T44" fmla="*/ 1151 w 1351"/>
                <a:gd name="T45" fmla="*/ 0 h 671"/>
                <a:gd name="T46" fmla="*/ 1207 w 1351"/>
                <a:gd name="T47" fmla="*/ 0 h 671"/>
                <a:gd name="T48" fmla="*/ 1255 w 1351"/>
                <a:gd name="T49" fmla="*/ 0 h 671"/>
                <a:gd name="T50" fmla="*/ 1295 w 1351"/>
                <a:gd name="T51" fmla="*/ 0 h 671"/>
                <a:gd name="T52" fmla="*/ 1327 w 1351"/>
                <a:gd name="T53" fmla="*/ 0 h 671"/>
                <a:gd name="T54" fmla="*/ 1343 w 1351"/>
                <a:gd name="T55" fmla="*/ 0 h 671"/>
                <a:gd name="T56" fmla="*/ 1351 w 1351"/>
                <a:gd name="T57" fmla="*/ 0 h 671"/>
                <a:gd name="T58" fmla="*/ 1343 w 1351"/>
                <a:gd name="T59" fmla="*/ 8 h 671"/>
                <a:gd name="T60" fmla="*/ 1327 w 1351"/>
                <a:gd name="T61" fmla="*/ 8 h 671"/>
                <a:gd name="T62" fmla="*/ 1303 w 1351"/>
                <a:gd name="T63" fmla="*/ 8 h 671"/>
                <a:gd name="T64" fmla="*/ 1287 w 1351"/>
                <a:gd name="T65" fmla="*/ 16 h 671"/>
                <a:gd name="T66" fmla="*/ 1255 w 1351"/>
                <a:gd name="T67" fmla="*/ 16 h 671"/>
                <a:gd name="T68" fmla="*/ 1199 w 1351"/>
                <a:gd name="T69" fmla="*/ 16 h 671"/>
                <a:gd name="T70" fmla="*/ 1119 w 1351"/>
                <a:gd name="T71" fmla="*/ 24 h 671"/>
                <a:gd name="T72" fmla="*/ 1047 w 1351"/>
                <a:gd name="T73" fmla="*/ 32 h 671"/>
                <a:gd name="T74" fmla="*/ 1007 w 1351"/>
                <a:gd name="T75" fmla="*/ 40 h 671"/>
                <a:gd name="T76" fmla="*/ 983 w 1351"/>
                <a:gd name="T77" fmla="*/ 40 h 671"/>
                <a:gd name="T78" fmla="*/ 919 w 1351"/>
                <a:gd name="T79" fmla="*/ 56 h 671"/>
                <a:gd name="T80" fmla="*/ 856 w 1351"/>
                <a:gd name="T81" fmla="*/ 72 h 671"/>
                <a:gd name="T82" fmla="*/ 800 w 1351"/>
                <a:gd name="T83" fmla="*/ 96 h 671"/>
                <a:gd name="T84" fmla="*/ 752 w 1351"/>
                <a:gd name="T85" fmla="*/ 128 h 671"/>
                <a:gd name="T86" fmla="*/ 712 w 1351"/>
                <a:gd name="T87" fmla="*/ 160 h 671"/>
                <a:gd name="T88" fmla="*/ 672 w 1351"/>
                <a:gd name="T89" fmla="*/ 208 h 671"/>
                <a:gd name="T90" fmla="*/ 648 w 1351"/>
                <a:gd name="T91" fmla="*/ 256 h 671"/>
                <a:gd name="T92" fmla="*/ 632 w 1351"/>
                <a:gd name="T93" fmla="*/ 320 h 671"/>
                <a:gd name="T94" fmla="*/ 616 w 1351"/>
                <a:gd name="T95" fmla="*/ 399 h 671"/>
                <a:gd name="T96" fmla="*/ 600 w 1351"/>
                <a:gd name="T97" fmla="*/ 487 h 671"/>
                <a:gd name="T98" fmla="*/ 592 w 1351"/>
                <a:gd name="T99" fmla="*/ 591 h 671"/>
                <a:gd name="T100" fmla="*/ 0 w 1351"/>
                <a:gd name="T10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51" h="671">
                  <a:moveTo>
                    <a:pt x="8" y="559"/>
                  </a:moveTo>
                  <a:lnTo>
                    <a:pt x="8" y="519"/>
                  </a:lnTo>
                  <a:lnTo>
                    <a:pt x="8" y="487"/>
                  </a:lnTo>
                  <a:lnTo>
                    <a:pt x="8" y="447"/>
                  </a:lnTo>
                  <a:lnTo>
                    <a:pt x="16" y="415"/>
                  </a:lnTo>
                  <a:lnTo>
                    <a:pt x="16" y="383"/>
                  </a:lnTo>
                  <a:lnTo>
                    <a:pt x="16" y="359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32" y="232"/>
                  </a:lnTo>
                  <a:lnTo>
                    <a:pt x="40" y="216"/>
                  </a:lnTo>
                  <a:lnTo>
                    <a:pt x="48" y="192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44"/>
                  </a:lnTo>
                  <a:lnTo>
                    <a:pt x="72" y="128"/>
                  </a:lnTo>
                  <a:lnTo>
                    <a:pt x="72" y="120"/>
                  </a:lnTo>
                  <a:lnTo>
                    <a:pt x="80" y="104"/>
                  </a:lnTo>
                  <a:lnTo>
                    <a:pt x="88" y="96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76" y="32"/>
                  </a:lnTo>
                  <a:lnTo>
                    <a:pt x="192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40" y="16"/>
                  </a:lnTo>
                  <a:lnTo>
                    <a:pt x="248" y="16"/>
                  </a:lnTo>
                  <a:lnTo>
                    <a:pt x="256" y="16"/>
                  </a:lnTo>
                  <a:lnTo>
                    <a:pt x="264" y="16"/>
                  </a:lnTo>
                  <a:lnTo>
                    <a:pt x="272" y="16"/>
                  </a:lnTo>
                  <a:lnTo>
                    <a:pt x="288" y="16"/>
                  </a:lnTo>
                  <a:lnTo>
                    <a:pt x="296" y="16"/>
                  </a:lnTo>
                  <a:lnTo>
                    <a:pt x="312" y="16"/>
                  </a:lnTo>
                  <a:lnTo>
                    <a:pt x="320" y="16"/>
                  </a:lnTo>
                  <a:lnTo>
                    <a:pt x="336" y="8"/>
                  </a:lnTo>
                  <a:lnTo>
                    <a:pt x="352" y="8"/>
                  </a:lnTo>
                  <a:lnTo>
                    <a:pt x="368" y="8"/>
                  </a:lnTo>
                  <a:lnTo>
                    <a:pt x="392" y="8"/>
                  </a:lnTo>
                  <a:lnTo>
                    <a:pt x="408" y="8"/>
                  </a:lnTo>
                  <a:lnTo>
                    <a:pt x="424" y="8"/>
                  </a:lnTo>
                  <a:lnTo>
                    <a:pt x="448" y="8"/>
                  </a:lnTo>
                  <a:lnTo>
                    <a:pt x="464" y="8"/>
                  </a:lnTo>
                  <a:lnTo>
                    <a:pt x="488" y="8"/>
                  </a:lnTo>
                  <a:lnTo>
                    <a:pt x="512" y="8"/>
                  </a:lnTo>
                  <a:lnTo>
                    <a:pt x="536" y="8"/>
                  </a:lnTo>
                  <a:lnTo>
                    <a:pt x="552" y="8"/>
                  </a:lnTo>
                  <a:lnTo>
                    <a:pt x="576" y="8"/>
                  </a:lnTo>
                  <a:lnTo>
                    <a:pt x="624" y="0"/>
                  </a:lnTo>
                  <a:lnTo>
                    <a:pt x="672" y="0"/>
                  </a:lnTo>
                  <a:lnTo>
                    <a:pt x="728" y="0"/>
                  </a:lnTo>
                  <a:lnTo>
                    <a:pt x="824" y="0"/>
                  </a:lnTo>
                  <a:lnTo>
                    <a:pt x="880" y="0"/>
                  </a:lnTo>
                  <a:lnTo>
                    <a:pt x="927" y="0"/>
                  </a:lnTo>
                  <a:lnTo>
                    <a:pt x="975" y="0"/>
                  </a:lnTo>
                  <a:lnTo>
                    <a:pt x="1023" y="0"/>
                  </a:lnTo>
                  <a:lnTo>
                    <a:pt x="1047" y="0"/>
                  </a:lnTo>
                  <a:lnTo>
                    <a:pt x="1063" y="0"/>
                  </a:lnTo>
                  <a:lnTo>
                    <a:pt x="1087" y="0"/>
                  </a:lnTo>
                  <a:lnTo>
                    <a:pt x="1111" y="0"/>
                  </a:lnTo>
                  <a:lnTo>
                    <a:pt x="1127" y="0"/>
                  </a:lnTo>
                  <a:lnTo>
                    <a:pt x="1151" y="0"/>
                  </a:lnTo>
                  <a:lnTo>
                    <a:pt x="1167" y="0"/>
                  </a:lnTo>
                  <a:lnTo>
                    <a:pt x="1191" y="0"/>
                  </a:lnTo>
                  <a:lnTo>
                    <a:pt x="1207" y="0"/>
                  </a:lnTo>
                  <a:lnTo>
                    <a:pt x="1223" y="0"/>
                  </a:lnTo>
                  <a:lnTo>
                    <a:pt x="1239" y="0"/>
                  </a:lnTo>
                  <a:lnTo>
                    <a:pt x="1255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03" y="0"/>
                  </a:lnTo>
                  <a:lnTo>
                    <a:pt x="1319" y="0"/>
                  </a:lnTo>
                  <a:lnTo>
                    <a:pt x="1327" y="0"/>
                  </a:lnTo>
                  <a:lnTo>
                    <a:pt x="1335" y="0"/>
                  </a:lnTo>
                  <a:lnTo>
                    <a:pt x="1343" y="0"/>
                  </a:lnTo>
                  <a:lnTo>
                    <a:pt x="1343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8"/>
                  </a:lnTo>
                  <a:lnTo>
                    <a:pt x="1351" y="8"/>
                  </a:lnTo>
                  <a:lnTo>
                    <a:pt x="1343" y="8"/>
                  </a:lnTo>
                  <a:lnTo>
                    <a:pt x="1343" y="8"/>
                  </a:lnTo>
                  <a:lnTo>
                    <a:pt x="1335" y="8"/>
                  </a:lnTo>
                  <a:lnTo>
                    <a:pt x="1327" y="8"/>
                  </a:lnTo>
                  <a:lnTo>
                    <a:pt x="1319" y="8"/>
                  </a:lnTo>
                  <a:lnTo>
                    <a:pt x="1311" y="8"/>
                  </a:lnTo>
                  <a:lnTo>
                    <a:pt x="1303" y="8"/>
                  </a:lnTo>
                  <a:lnTo>
                    <a:pt x="1303" y="8"/>
                  </a:lnTo>
                  <a:lnTo>
                    <a:pt x="1295" y="8"/>
                  </a:lnTo>
                  <a:lnTo>
                    <a:pt x="1287" y="16"/>
                  </a:lnTo>
                  <a:lnTo>
                    <a:pt x="1271" y="16"/>
                  </a:lnTo>
                  <a:lnTo>
                    <a:pt x="1263" y="16"/>
                  </a:lnTo>
                  <a:lnTo>
                    <a:pt x="1255" y="16"/>
                  </a:lnTo>
                  <a:lnTo>
                    <a:pt x="1247" y="16"/>
                  </a:lnTo>
                  <a:lnTo>
                    <a:pt x="1223" y="16"/>
                  </a:lnTo>
                  <a:lnTo>
                    <a:pt x="1199" y="16"/>
                  </a:lnTo>
                  <a:lnTo>
                    <a:pt x="1175" y="24"/>
                  </a:lnTo>
                  <a:lnTo>
                    <a:pt x="1151" y="24"/>
                  </a:lnTo>
                  <a:lnTo>
                    <a:pt x="1119" y="24"/>
                  </a:lnTo>
                  <a:lnTo>
                    <a:pt x="1095" y="32"/>
                  </a:lnTo>
                  <a:lnTo>
                    <a:pt x="1071" y="32"/>
                  </a:lnTo>
                  <a:lnTo>
                    <a:pt x="1047" y="32"/>
                  </a:lnTo>
                  <a:lnTo>
                    <a:pt x="1023" y="40"/>
                  </a:lnTo>
                  <a:lnTo>
                    <a:pt x="1015" y="40"/>
                  </a:lnTo>
                  <a:lnTo>
                    <a:pt x="1007" y="40"/>
                  </a:lnTo>
                  <a:lnTo>
                    <a:pt x="999" y="40"/>
                  </a:lnTo>
                  <a:lnTo>
                    <a:pt x="991" y="40"/>
                  </a:lnTo>
                  <a:lnTo>
                    <a:pt x="983" y="40"/>
                  </a:lnTo>
                  <a:lnTo>
                    <a:pt x="975" y="48"/>
                  </a:lnTo>
                  <a:lnTo>
                    <a:pt x="951" y="48"/>
                  </a:lnTo>
                  <a:lnTo>
                    <a:pt x="919" y="56"/>
                  </a:lnTo>
                  <a:lnTo>
                    <a:pt x="895" y="56"/>
                  </a:lnTo>
                  <a:lnTo>
                    <a:pt x="880" y="64"/>
                  </a:lnTo>
                  <a:lnTo>
                    <a:pt x="856" y="72"/>
                  </a:lnTo>
                  <a:lnTo>
                    <a:pt x="832" y="80"/>
                  </a:lnTo>
                  <a:lnTo>
                    <a:pt x="816" y="88"/>
                  </a:lnTo>
                  <a:lnTo>
                    <a:pt x="800" y="96"/>
                  </a:lnTo>
                  <a:lnTo>
                    <a:pt x="784" y="104"/>
                  </a:lnTo>
                  <a:lnTo>
                    <a:pt x="768" y="112"/>
                  </a:lnTo>
                  <a:lnTo>
                    <a:pt x="752" y="128"/>
                  </a:lnTo>
                  <a:lnTo>
                    <a:pt x="736" y="136"/>
                  </a:lnTo>
                  <a:lnTo>
                    <a:pt x="720" y="144"/>
                  </a:lnTo>
                  <a:lnTo>
                    <a:pt x="712" y="160"/>
                  </a:lnTo>
                  <a:lnTo>
                    <a:pt x="696" y="176"/>
                  </a:lnTo>
                  <a:lnTo>
                    <a:pt x="688" y="192"/>
                  </a:lnTo>
                  <a:lnTo>
                    <a:pt x="672" y="208"/>
                  </a:lnTo>
                  <a:lnTo>
                    <a:pt x="664" y="224"/>
                  </a:lnTo>
                  <a:lnTo>
                    <a:pt x="656" y="240"/>
                  </a:lnTo>
                  <a:lnTo>
                    <a:pt x="648" y="256"/>
                  </a:lnTo>
                  <a:lnTo>
                    <a:pt x="640" y="280"/>
                  </a:lnTo>
                  <a:lnTo>
                    <a:pt x="632" y="304"/>
                  </a:lnTo>
                  <a:lnTo>
                    <a:pt x="632" y="320"/>
                  </a:lnTo>
                  <a:lnTo>
                    <a:pt x="624" y="343"/>
                  </a:lnTo>
                  <a:lnTo>
                    <a:pt x="616" y="375"/>
                  </a:lnTo>
                  <a:lnTo>
                    <a:pt x="616" y="399"/>
                  </a:lnTo>
                  <a:lnTo>
                    <a:pt x="608" y="423"/>
                  </a:lnTo>
                  <a:lnTo>
                    <a:pt x="608" y="455"/>
                  </a:lnTo>
                  <a:lnTo>
                    <a:pt x="600" y="487"/>
                  </a:lnTo>
                  <a:lnTo>
                    <a:pt x="600" y="519"/>
                  </a:lnTo>
                  <a:lnTo>
                    <a:pt x="592" y="559"/>
                  </a:lnTo>
                  <a:lnTo>
                    <a:pt x="592" y="591"/>
                  </a:lnTo>
                  <a:lnTo>
                    <a:pt x="584" y="671"/>
                  </a:lnTo>
                  <a:lnTo>
                    <a:pt x="296" y="671"/>
                  </a:lnTo>
                  <a:lnTo>
                    <a:pt x="0" y="671"/>
                  </a:lnTo>
                  <a:lnTo>
                    <a:pt x="8" y="559"/>
                  </a:lnTo>
                  <a:lnTo>
                    <a:pt x="8" y="559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5783777" y="1675785"/>
              <a:ext cx="1187853" cy="941123"/>
            </a:xfrm>
            <a:custGeom>
              <a:avLst/>
              <a:gdLst>
                <a:gd name="T0" fmla="*/ 695 w 1271"/>
                <a:gd name="T1" fmla="*/ 935 h 1007"/>
                <a:gd name="T2" fmla="*/ 695 w 1271"/>
                <a:gd name="T3" fmla="*/ 911 h 1007"/>
                <a:gd name="T4" fmla="*/ 695 w 1271"/>
                <a:gd name="T5" fmla="*/ 879 h 1007"/>
                <a:gd name="T6" fmla="*/ 687 w 1271"/>
                <a:gd name="T7" fmla="*/ 807 h 1007"/>
                <a:gd name="T8" fmla="*/ 687 w 1271"/>
                <a:gd name="T9" fmla="*/ 703 h 1007"/>
                <a:gd name="T10" fmla="*/ 679 w 1271"/>
                <a:gd name="T11" fmla="*/ 640 h 1007"/>
                <a:gd name="T12" fmla="*/ 679 w 1271"/>
                <a:gd name="T13" fmla="*/ 616 h 1007"/>
                <a:gd name="T14" fmla="*/ 679 w 1271"/>
                <a:gd name="T15" fmla="*/ 568 h 1007"/>
                <a:gd name="T16" fmla="*/ 671 w 1271"/>
                <a:gd name="T17" fmla="*/ 488 h 1007"/>
                <a:gd name="T18" fmla="*/ 663 w 1271"/>
                <a:gd name="T19" fmla="*/ 416 h 1007"/>
                <a:gd name="T20" fmla="*/ 647 w 1271"/>
                <a:gd name="T21" fmla="*/ 352 h 1007"/>
                <a:gd name="T22" fmla="*/ 639 w 1271"/>
                <a:gd name="T23" fmla="*/ 296 h 1007"/>
                <a:gd name="T24" fmla="*/ 623 w 1271"/>
                <a:gd name="T25" fmla="*/ 256 h 1007"/>
                <a:gd name="T26" fmla="*/ 583 w 1271"/>
                <a:gd name="T27" fmla="*/ 192 h 1007"/>
                <a:gd name="T28" fmla="*/ 535 w 1271"/>
                <a:gd name="T29" fmla="*/ 136 h 1007"/>
                <a:gd name="T30" fmla="*/ 503 w 1271"/>
                <a:gd name="T31" fmla="*/ 112 h 1007"/>
                <a:gd name="T32" fmla="*/ 472 w 1271"/>
                <a:gd name="T33" fmla="*/ 96 h 1007"/>
                <a:gd name="T34" fmla="*/ 424 w 1271"/>
                <a:gd name="T35" fmla="*/ 80 h 1007"/>
                <a:gd name="T36" fmla="*/ 384 w 1271"/>
                <a:gd name="T37" fmla="*/ 64 h 1007"/>
                <a:gd name="T38" fmla="*/ 328 w 1271"/>
                <a:gd name="T39" fmla="*/ 56 h 1007"/>
                <a:gd name="T40" fmla="*/ 272 w 1271"/>
                <a:gd name="T41" fmla="*/ 48 h 1007"/>
                <a:gd name="T42" fmla="*/ 216 w 1271"/>
                <a:gd name="T43" fmla="*/ 40 h 1007"/>
                <a:gd name="T44" fmla="*/ 176 w 1271"/>
                <a:gd name="T45" fmla="*/ 32 h 1007"/>
                <a:gd name="T46" fmla="*/ 120 w 1271"/>
                <a:gd name="T47" fmla="*/ 24 h 1007"/>
                <a:gd name="T48" fmla="*/ 80 w 1271"/>
                <a:gd name="T49" fmla="*/ 24 h 1007"/>
                <a:gd name="T50" fmla="*/ 48 w 1271"/>
                <a:gd name="T51" fmla="*/ 24 h 1007"/>
                <a:gd name="T52" fmla="*/ 32 w 1271"/>
                <a:gd name="T53" fmla="*/ 24 h 1007"/>
                <a:gd name="T54" fmla="*/ 8 w 1271"/>
                <a:gd name="T55" fmla="*/ 24 h 1007"/>
                <a:gd name="T56" fmla="*/ 0 w 1271"/>
                <a:gd name="T57" fmla="*/ 16 h 1007"/>
                <a:gd name="T58" fmla="*/ 0 w 1271"/>
                <a:gd name="T59" fmla="*/ 0 h 1007"/>
                <a:gd name="T60" fmla="*/ 360 w 1271"/>
                <a:gd name="T61" fmla="*/ 0 h 1007"/>
                <a:gd name="T62" fmla="*/ 480 w 1271"/>
                <a:gd name="T63" fmla="*/ 0 h 1007"/>
                <a:gd name="T64" fmla="*/ 591 w 1271"/>
                <a:gd name="T65" fmla="*/ 8 h 1007"/>
                <a:gd name="T66" fmla="*/ 687 w 1271"/>
                <a:gd name="T67" fmla="*/ 8 h 1007"/>
                <a:gd name="T68" fmla="*/ 767 w 1271"/>
                <a:gd name="T69" fmla="*/ 8 h 1007"/>
                <a:gd name="T70" fmla="*/ 839 w 1271"/>
                <a:gd name="T71" fmla="*/ 8 h 1007"/>
                <a:gd name="T72" fmla="*/ 903 w 1271"/>
                <a:gd name="T73" fmla="*/ 16 h 1007"/>
                <a:gd name="T74" fmla="*/ 959 w 1271"/>
                <a:gd name="T75" fmla="*/ 16 h 1007"/>
                <a:gd name="T76" fmla="*/ 999 w 1271"/>
                <a:gd name="T77" fmla="*/ 16 h 1007"/>
                <a:gd name="T78" fmla="*/ 1031 w 1271"/>
                <a:gd name="T79" fmla="*/ 24 h 1007"/>
                <a:gd name="T80" fmla="*/ 1055 w 1271"/>
                <a:gd name="T81" fmla="*/ 24 h 1007"/>
                <a:gd name="T82" fmla="*/ 1087 w 1271"/>
                <a:gd name="T83" fmla="*/ 32 h 1007"/>
                <a:gd name="T84" fmla="*/ 1119 w 1271"/>
                <a:gd name="T85" fmla="*/ 48 h 1007"/>
                <a:gd name="T86" fmla="*/ 1159 w 1271"/>
                <a:gd name="T87" fmla="*/ 72 h 1007"/>
                <a:gd name="T88" fmla="*/ 1183 w 1271"/>
                <a:gd name="T89" fmla="*/ 88 h 1007"/>
                <a:gd name="T90" fmla="*/ 1199 w 1271"/>
                <a:gd name="T91" fmla="*/ 120 h 1007"/>
                <a:gd name="T92" fmla="*/ 1215 w 1271"/>
                <a:gd name="T93" fmla="*/ 152 h 1007"/>
                <a:gd name="T94" fmla="*/ 1231 w 1271"/>
                <a:gd name="T95" fmla="*/ 192 h 1007"/>
                <a:gd name="T96" fmla="*/ 1239 w 1271"/>
                <a:gd name="T97" fmla="*/ 232 h 1007"/>
                <a:gd name="T98" fmla="*/ 1247 w 1271"/>
                <a:gd name="T99" fmla="*/ 288 h 1007"/>
                <a:gd name="T100" fmla="*/ 1255 w 1271"/>
                <a:gd name="T101" fmla="*/ 352 h 1007"/>
                <a:gd name="T102" fmla="*/ 1263 w 1271"/>
                <a:gd name="T103" fmla="*/ 400 h 1007"/>
                <a:gd name="T104" fmla="*/ 1263 w 1271"/>
                <a:gd name="T105" fmla="*/ 456 h 1007"/>
                <a:gd name="T106" fmla="*/ 1271 w 1271"/>
                <a:gd name="T107" fmla="*/ 528 h 1007"/>
                <a:gd name="T108" fmla="*/ 1271 w 1271"/>
                <a:gd name="T109" fmla="*/ 616 h 1007"/>
                <a:gd name="T110" fmla="*/ 1271 w 1271"/>
                <a:gd name="T111" fmla="*/ 679 h 1007"/>
                <a:gd name="T112" fmla="*/ 1271 w 1271"/>
                <a:gd name="T113" fmla="*/ 727 h 1007"/>
                <a:gd name="T114" fmla="*/ 1271 w 1271"/>
                <a:gd name="T115" fmla="*/ 791 h 1007"/>
                <a:gd name="T116" fmla="*/ 695 w 1271"/>
                <a:gd name="T117" fmla="*/ 1007 h 1007"/>
                <a:gd name="T118" fmla="*/ 695 w 1271"/>
                <a:gd name="T119" fmla="*/ 951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1" h="1007">
                  <a:moveTo>
                    <a:pt x="695" y="951"/>
                  </a:moveTo>
                  <a:lnTo>
                    <a:pt x="695" y="943"/>
                  </a:lnTo>
                  <a:lnTo>
                    <a:pt x="695" y="935"/>
                  </a:lnTo>
                  <a:lnTo>
                    <a:pt x="695" y="927"/>
                  </a:lnTo>
                  <a:lnTo>
                    <a:pt x="695" y="919"/>
                  </a:lnTo>
                  <a:lnTo>
                    <a:pt x="695" y="911"/>
                  </a:lnTo>
                  <a:lnTo>
                    <a:pt x="695" y="903"/>
                  </a:lnTo>
                  <a:lnTo>
                    <a:pt x="695" y="895"/>
                  </a:lnTo>
                  <a:lnTo>
                    <a:pt x="695" y="879"/>
                  </a:lnTo>
                  <a:lnTo>
                    <a:pt x="695" y="863"/>
                  </a:lnTo>
                  <a:lnTo>
                    <a:pt x="695" y="839"/>
                  </a:lnTo>
                  <a:lnTo>
                    <a:pt x="687" y="807"/>
                  </a:lnTo>
                  <a:lnTo>
                    <a:pt x="687" y="783"/>
                  </a:lnTo>
                  <a:lnTo>
                    <a:pt x="687" y="727"/>
                  </a:lnTo>
                  <a:lnTo>
                    <a:pt x="687" y="703"/>
                  </a:lnTo>
                  <a:lnTo>
                    <a:pt x="687" y="679"/>
                  </a:lnTo>
                  <a:lnTo>
                    <a:pt x="687" y="656"/>
                  </a:lnTo>
                  <a:lnTo>
                    <a:pt x="679" y="640"/>
                  </a:lnTo>
                  <a:lnTo>
                    <a:pt x="679" y="632"/>
                  </a:lnTo>
                  <a:lnTo>
                    <a:pt x="679" y="624"/>
                  </a:lnTo>
                  <a:lnTo>
                    <a:pt x="679" y="616"/>
                  </a:lnTo>
                  <a:lnTo>
                    <a:pt x="679" y="600"/>
                  </a:lnTo>
                  <a:lnTo>
                    <a:pt x="679" y="592"/>
                  </a:lnTo>
                  <a:lnTo>
                    <a:pt x="679" y="568"/>
                  </a:lnTo>
                  <a:lnTo>
                    <a:pt x="679" y="536"/>
                  </a:lnTo>
                  <a:lnTo>
                    <a:pt x="671" y="512"/>
                  </a:lnTo>
                  <a:lnTo>
                    <a:pt x="671" y="488"/>
                  </a:lnTo>
                  <a:lnTo>
                    <a:pt x="671" y="456"/>
                  </a:lnTo>
                  <a:lnTo>
                    <a:pt x="663" y="432"/>
                  </a:lnTo>
                  <a:lnTo>
                    <a:pt x="663" y="416"/>
                  </a:lnTo>
                  <a:lnTo>
                    <a:pt x="655" y="392"/>
                  </a:lnTo>
                  <a:lnTo>
                    <a:pt x="655" y="368"/>
                  </a:lnTo>
                  <a:lnTo>
                    <a:pt x="647" y="352"/>
                  </a:lnTo>
                  <a:lnTo>
                    <a:pt x="647" y="328"/>
                  </a:lnTo>
                  <a:lnTo>
                    <a:pt x="639" y="312"/>
                  </a:lnTo>
                  <a:lnTo>
                    <a:pt x="639" y="296"/>
                  </a:lnTo>
                  <a:lnTo>
                    <a:pt x="631" y="280"/>
                  </a:lnTo>
                  <a:lnTo>
                    <a:pt x="623" y="272"/>
                  </a:lnTo>
                  <a:lnTo>
                    <a:pt x="623" y="256"/>
                  </a:lnTo>
                  <a:lnTo>
                    <a:pt x="607" y="232"/>
                  </a:lnTo>
                  <a:lnTo>
                    <a:pt x="599" y="208"/>
                  </a:lnTo>
                  <a:lnTo>
                    <a:pt x="583" y="192"/>
                  </a:lnTo>
                  <a:lnTo>
                    <a:pt x="567" y="168"/>
                  </a:lnTo>
                  <a:lnTo>
                    <a:pt x="551" y="152"/>
                  </a:lnTo>
                  <a:lnTo>
                    <a:pt x="535" y="136"/>
                  </a:lnTo>
                  <a:lnTo>
                    <a:pt x="527" y="128"/>
                  </a:lnTo>
                  <a:lnTo>
                    <a:pt x="511" y="120"/>
                  </a:lnTo>
                  <a:lnTo>
                    <a:pt x="503" y="112"/>
                  </a:lnTo>
                  <a:lnTo>
                    <a:pt x="495" y="112"/>
                  </a:lnTo>
                  <a:lnTo>
                    <a:pt x="480" y="104"/>
                  </a:lnTo>
                  <a:lnTo>
                    <a:pt x="472" y="96"/>
                  </a:lnTo>
                  <a:lnTo>
                    <a:pt x="456" y="88"/>
                  </a:lnTo>
                  <a:lnTo>
                    <a:pt x="440" y="88"/>
                  </a:lnTo>
                  <a:lnTo>
                    <a:pt x="424" y="80"/>
                  </a:lnTo>
                  <a:lnTo>
                    <a:pt x="416" y="80"/>
                  </a:lnTo>
                  <a:lnTo>
                    <a:pt x="400" y="72"/>
                  </a:lnTo>
                  <a:lnTo>
                    <a:pt x="384" y="64"/>
                  </a:lnTo>
                  <a:lnTo>
                    <a:pt x="360" y="64"/>
                  </a:lnTo>
                  <a:lnTo>
                    <a:pt x="344" y="56"/>
                  </a:lnTo>
                  <a:lnTo>
                    <a:pt x="328" y="56"/>
                  </a:lnTo>
                  <a:lnTo>
                    <a:pt x="312" y="48"/>
                  </a:lnTo>
                  <a:lnTo>
                    <a:pt x="288" y="48"/>
                  </a:lnTo>
                  <a:lnTo>
                    <a:pt x="272" y="48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200" y="32"/>
                  </a:lnTo>
                  <a:lnTo>
                    <a:pt x="192" y="32"/>
                  </a:lnTo>
                  <a:lnTo>
                    <a:pt x="176" y="32"/>
                  </a:lnTo>
                  <a:lnTo>
                    <a:pt x="160" y="32"/>
                  </a:lnTo>
                  <a:lnTo>
                    <a:pt x="144" y="32"/>
                  </a:lnTo>
                  <a:lnTo>
                    <a:pt x="120" y="24"/>
                  </a:lnTo>
                  <a:lnTo>
                    <a:pt x="104" y="24"/>
                  </a:lnTo>
                  <a:lnTo>
                    <a:pt x="88" y="24"/>
                  </a:lnTo>
                  <a:lnTo>
                    <a:pt x="80" y="24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320" y="0"/>
                  </a:lnTo>
                  <a:lnTo>
                    <a:pt x="360" y="0"/>
                  </a:lnTo>
                  <a:lnTo>
                    <a:pt x="400" y="0"/>
                  </a:lnTo>
                  <a:lnTo>
                    <a:pt x="448" y="0"/>
                  </a:lnTo>
                  <a:lnTo>
                    <a:pt x="480" y="0"/>
                  </a:lnTo>
                  <a:lnTo>
                    <a:pt x="519" y="0"/>
                  </a:lnTo>
                  <a:lnTo>
                    <a:pt x="559" y="8"/>
                  </a:lnTo>
                  <a:lnTo>
                    <a:pt x="591" y="8"/>
                  </a:lnTo>
                  <a:lnTo>
                    <a:pt x="623" y="8"/>
                  </a:lnTo>
                  <a:lnTo>
                    <a:pt x="655" y="8"/>
                  </a:lnTo>
                  <a:lnTo>
                    <a:pt x="687" y="8"/>
                  </a:lnTo>
                  <a:lnTo>
                    <a:pt x="719" y="8"/>
                  </a:lnTo>
                  <a:lnTo>
                    <a:pt x="743" y="8"/>
                  </a:lnTo>
                  <a:lnTo>
                    <a:pt x="767" y="8"/>
                  </a:lnTo>
                  <a:lnTo>
                    <a:pt x="799" y="8"/>
                  </a:lnTo>
                  <a:lnTo>
                    <a:pt x="823" y="8"/>
                  </a:lnTo>
                  <a:lnTo>
                    <a:pt x="839" y="8"/>
                  </a:lnTo>
                  <a:lnTo>
                    <a:pt x="863" y="8"/>
                  </a:lnTo>
                  <a:lnTo>
                    <a:pt x="887" y="8"/>
                  </a:lnTo>
                  <a:lnTo>
                    <a:pt x="903" y="16"/>
                  </a:lnTo>
                  <a:lnTo>
                    <a:pt x="927" y="16"/>
                  </a:lnTo>
                  <a:lnTo>
                    <a:pt x="943" y="16"/>
                  </a:lnTo>
                  <a:lnTo>
                    <a:pt x="959" y="16"/>
                  </a:lnTo>
                  <a:lnTo>
                    <a:pt x="975" y="16"/>
                  </a:lnTo>
                  <a:lnTo>
                    <a:pt x="983" y="16"/>
                  </a:lnTo>
                  <a:lnTo>
                    <a:pt x="999" y="16"/>
                  </a:lnTo>
                  <a:lnTo>
                    <a:pt x="1007" y="16"/>
                  </a:lnTo>
                  <a:lnTo>
                    <a:pt x="1023" y="24"/>
                  </a:lnTo>
                  <a:lnTo>
                    <a:pt x="1031" y="24"/>
                  </a:lnTo>
                  <a:lnTo>
                    <a:pt x="1039" y="24"/>
                  </a:lnTo>
                  <a:lnTo>
                    <a:pt x="1047" y="24"/>
                  </a:lnTo>
                  <a:lnTo>
                    <a:pt x="1055" y="24"/>
                  </a:lnTo>
                  <a:lnTo>
                    <a:pt x="1063" y="32"/>
                  </a:lnTo>
                  <a:lnTo>
                    <a:pt x="1079" y="32"/>
                  </a:lnTo>
                  <a:lnTo>
                    <a:pt x="1087" y="32"/>
                  </a:lnTo>
                  <a:lnTo>
                    <a:pt x="1103" y="40"/>
                  </a:lnTo>
                  <a:lnTo>
                    <a:pt x="1111" y="40"/>
                  </a:lnTo>
                  <a:lnTo>
                    <a:pt x="1119" y="48"/>
                  </a:lnTo>
                  <a:lnTo>
                    <a:pt x="1143" y="56"/>
                  </a:lnTo>
                  <a:lnTo>
                    <a:pt x="1151" y="64"/>
                  </a:lnTo>
                  <a:lnTo>
                    <a:pt x="1159" y="72"/>
                  </a:lnTo>
                  <a:lnTo>
                    <a:pt x="1167" y="80"/>
                  </a:lnTo>
                  <a:lnTo>
                    <a:pt x="1175" y="80"/>
                  </a:lnTo>
                  <a:lnTo>
                    <a:pt x="1183" y="88"/>
                  </a:lnTo>
                  <a:lnTo>
                    <a:pt x="1183" y="104"/>
                  </a:lnTo>
                  <a:lnTo>
                    <a:pt x="1191" y="112"/>
                  </a:lnTo>
                  <a:lnTo>
                    <a:pt x="1199" y="120"/>
                  </a:lnTo>
                  <a:lnTo>
                    <a:pt x="1207" y="128"/>
                  </a:lnTo>
                  <a:lnTo>
                    <a:pt x="1207" y="136"/>
                  </a:lnTo>
                  <a:lnTo>
                    <a:pt x="1215" y="152"/>
                  </a:lnTo>
                  <a:lnTo>
                    <a:pt x="1223" y="160"/>
                  </a:lnTo>
                  <a:lnTo>
                    <a:pt x="1223" y="176"/>
                  </a:lnTo>
                  <a:lnTo>
                    <a:pt x="1231" y="192"/>
                  </a:lnTo>
                  <a:lnTo>
                    <a:pt x="1231" y="208"/>
                  </a:lnTo>
                  <a:lnTo>
                    <a:pt x="1239" y="224"/>
                  </a:lnTo>
                  <a:lnTo>
                    <a:pt x="1239" y="232"/>
                  </a:lnTo>
                  <a:lnTo>
                    <a:pt x="1247" y="256"/>
                  </a:lnTo>
                  <a:lnTo>
                    <a:pt x="1247" y="272"/>
                  </a:lnTo>
                  <a:lnTo>
                    <a:pt x="1247" y="288"/>
                  </a:lnTo>
                  <a:lnTo>
                    <a:pt x="1255" y="312"/>
                  </a:lnTo>
                  <a:lnTo>
                    <a:pt x="1255" y="328"/>
                  </a:lnTo>
                  <a:lnTo>
                    <a:pt x="1255" y="352"/>
                  </a:lnTo>
                  <a:lnTo>
                    <a:pt x="1255" y="368"/>
                  </a:lnTo>
                  <a:lnTo>
                    <a:pt x="1263" y="384"/>
                  </a:lnTo>
                  <a:lnTo>
                    <a:pt x="1263" y="400"/>
                  </a:lnTo>
                  <a:lnTo>
                    <a:pt x="1263" y="416"/>
                  </a:lnTo>
                  <a:lnTo>
                    <a:pt x="1263" y="440"/>
                  </a:lnTo>
                  <a:lnTo>
                    <a:pt x="1263" y="456"/>
                  </a:lnTo>
                  <a:lnTo>
                    <a:pt x="1263" y="480"/>
                  </a:lnTo>
                  <a:lnTo>
                    <a:pt x="1263" y="504"/>
                  </a:lnTo>
                  <a:lnTo>
                    <a:pt x="1271" y="528"/>
                  </a:lnTo>
                  <a:lnTo>
                    <a:pt x="1271" y="552"/>
                  </a:lnTo>
                  <a:lnTo>
                    <a:pt x="1271" y="584"/>
                  </a:lnTo>
                  <a:lnTo>
                    <a:pt x="1271" y="616"/>
                  </a:lnTo>
                  <a:lnTo>
                    <a:pt x="1271" y="640"/>
                  </a:lnTo>
                  <a:lnTo>
                    <a:pt x="1271" y="664"/>
                  </a:lnTo>
                  <a:lnTo>
                    <a:pt x="1271" y="679"/>
                  </a:lnTo>
                  <a:lnTo>
                    <a:pt x="1271" y="695"/>
                  </a:lnTo>
                  <a:lnTo>
                    <a:pt x="1271" y="711"/>
                  </a:lnTo>
                  <a:lnTo>
                    <a:pt x="1271" y="727"/>
                  </a:lnTo>
                  <a:lnTo>
                    <a:pt x="1271" y="751"/>
                  </a:lnTo>
                  <a:lnTo>
                    <a:pt x="1271" y="767"/>
                  </a:lnTo>
                  <a:lnTo>
                    <a:pt x="1271" y="791"/>
                  </a:lnTo>
                  <a:lnTo>
                    <a:pt x="1271" y="1007"/>
                  </a:lnTo>
                  <a:lnTo>
                    <a:pt x="983" y="1007"/>
                  </a:lnTo>
                  <a:lnTo>
                    <a:pt x="695" y="1007"/>
                  </a:lnTo>
                  <a:lnTo>
                    <a:pt x="695" y="951"/>
                  </a:lnTo>
                  <a:lnTo>
                    <a:pt x="695" y="951"/>
                  </a:lnTo>
                  <a:lnTo>
                    <a:pt x="695" y="951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6680040" y="832793"/>
              <a:ext cx="299066" cy="357944"/>
            </a:xfrm>
            <a:custGeom>
              <a:avLst/>
              <a:gdLst>
                <a:gd name="T0" fmla="*/ 24 w 320"/>
                <a:gd name="T1" fmla="*/ 375 h 383"/>
                <a:gd name="T2" fmla="*/ 72 w 320"/>
                <a:gd name="T3" fmla="*/ 367 h 383"/>
                <a:gd name="T4" fmla="*/ 120 w 320"/>
                <a:gd name="T5" fmla="*/ 359 h 383"/>
                <a:gd name="T6" fmla="*/ 144 w 320"/>
                <a:gd name="T7" fmla="*/ 351 h 383"/>
                <a:gd name="T8" fmla="*/ 152 w 320"/>
                <a:gd name="T9" fmla="*/ 351 h 383"/>
                <a:gd name="T10" fmla="*/ 160 w 320"/>
                <a:gd name="T11" fmla="*/ 351 h 383"/>
                <a:gd name="T12" fmla="*/ 168 w 320"/>
                <a:gd name="T13" fmla="*/ 343 h 383"/>
                <a:gd name="T14" fmla="*/ 184 w 320"/>
                <a:gd name="T15" fmla="*/ 335 h 383"/>
                <a:gd name="T16" fmla="*/ 200 w 320"/>
                <a:gd name="T17" fmla="*/ 327 h 383"/>
                <a:gd name="T18" fmla="*/ 208 w 320"/>
                <a:gd name="T19" fmla="*/ 319 h 383"/>
                <a:gd name="T20" fmla="*/ 208 w 320"/>
                <a:gd name="T21" fmla="*/ 319 h 383"/>
                <a:gd name="T22" fmla="*/ 224 w 320"/>
                <a:gd name="T23" fmla="*/ 303 h 383"/>
                <a:gd name="T24" fmla="*/ 232 w 320"/>
                <a:gd name="T25" fmla="*/ 295 h 383"/>
                <a:gd name="T26" fmla="*/ 248 w 320"/>
                <a:gd name="T27" fmla="*/ 279 h 383"/>
                <a:gd name="T28" fmla="*/ 256 w 320"/>
                <a:gd name="T29" fmla="*/ 263 h 383"/>
                <a:gd name="T30" fmla="*/ 264 w 320"/>
                <a:gd name="T31" fmla="*/ 239 h 383"/>
                <a:gd name="T32" fmla="*/ 272 w 320"/>
                <a:gd name="T33" fmla="*/ 223 h 383"/>
                <a:gd name="T34" fmla="*/ 272 w 320"/>
                <a:gd name="T35" fmla="*/ 223 h 383"/>
                <a:gd name="T36" fmla="*/ 272 w 320"/>
                <a:gd name="T37" fmla="*/ 215 h 383"/>
                <a:gd name="T38" fmla="*/ 280 w 320"/>
                <a:gd name="T39" fmla="*/ 207 h 383"/>
                <a:gd name="T40" fmla="*/ 280 w 320"/>
                <a:gd name="T41" fmla="*/ 191 h 383"/>
                <a:gd name="T42" fmla="*/ 288 w 320"/>
                <a:gd name="T43" fmla="*/ 175 h 383"/>
                <a:gd name="T44" fmla="*/ 288 w 320"/>
                <a:gd name="T45" fmla="*/ 159 h 383"/>
                <a:gd name="T46" fmla="*/ 296 w 320"/>
                <a:gd name="T47" fmla="*/ 135 h 383"/>
                <a:gd name="T48" fmla="*/ 296 w 320"/>
                <a:gd name="T49" fmla="*/ 119 h 383"/>
                <a:gd name="T50" fmla="*/ 304 w 320"/>
                <a:gd name="T51" fmla="*/ 103 h 383"/>
                <a:gd name="T52" fmla="*/ 304 w 320"/>
                <a:gd name="T53" fmla="*/ 95 h 383"/>
                <a:gd name="T54" fmla="*/ 304 w 320"/>
                <a:gd name="T55" fmla="*/ 87 h 383"/>
                <a:gd name="T56" fmla="*/ 304 w 320"/>
                <a:gd name="T57" fmla="*/ 64 h 383"/>
                <a:gd name="T58" fmla="*/ 312 w 320"/>
                <a:gd name="T59" fmla="*/ 56 h 383"/>
                <a:gd name="T60" fmla="*/ 312 w 320"/>
                <a:gd name="T61" fmla="*/ 48 h 383"/>
                <a:gd name="T62" fmla="*/ 312 w 320"/>
                <a:gd name="T63" fmla="*/ 24 h 383"/>
                <a:gd name="T64" fmla="*/ 312 w 320"/>
                <a:gd name="T65" fmla="*/ 0 h 383"/>
                <a:gd name="T66" fmla="*/ 312 w 320"/>
                <a:gd name="T67" fmla="*/ 0 h 383"/>
                <a:gd name="T68" fmla="*/ 312 w 320"/>
                <a:gd name="T69" fmla="*/ 0 h 383"/>
                <a:gd name="T70" fmla="*/ 312 w 320"/>
                <a:gd name="T71" fmla="*/ 8 h 383"/>
                <a:gd name="T72" fmla="*/ 312 w 320"/>
                <a:gd name="T73" fmla="*/ 24 h 383"/>
                <a:gd name="T74" fmla="*/ 312 w 320"/>
                <a:gd name="T75" fmla="*/ 64 h 383"/>
                <a:gd name="T76" fmla="*/ 312 w 320"/>
                <a:gd name="T77" fmla="*/ 87 h 383"/>
                <a:gd name="T78" fmla="*/ 312 w 320"/>
                <a:gd name="T79" fmla="*/ 127 h 383"/>
                <a:gd name="T80" fmla="*/ 312 w 320"/>
                <a:gd name="T81" fmla="*/ 175 h 383"/>
                <a:gd name="T82" fmla="*/ 320 w 320"/>
                <a:gd name="T83" fmla="*/ 255 h 383"/>
                <a:gd name="T84" fmla="*/ 144 w 320"/>
                <a:gd name="T85" fmla="*/ 383 h 383"/>
                <a:gd name="T86" fmla="*/ 104 w 320"/>
                <a:gd name="T87" fmla="*/ 383 h 383"/>
                <a:gd name="T88" fmla="*/ 72 w 320"/>
                <a:gd name="T89" fmla="*/ 383 h 383"/>
                <a:gd name="T90" fmla="*/ 40 w 320"/>
                <a:gd name="T91" fmla="*/ 383 h 383"/>
                <a:gd name="T92" fmla="*/ 24 w 320"/>
                <a:gd name="T93" fmla="*/ 375 h 383"/>
                <a:gd name="T94" fmla="*/ 16 w 320"/>
                <a:gd name="T95" fmla="*/ 37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383">
                  <a:moveTo>
                    <a:pt x="16" y="375"/>
                  </a:moveTo>
                  <a:lnTo>
                    <a:pt x="0" y="375"/>
                  </a:lnTo>
                  <a:lnTo>
                    <a:pt x="24" y="375"/>
                  </a:lnTo>
                  <a:lnTo>
                    <a:pt x="40" y="375"/>
                  </a:lnTo>
                  <a:lnTo>
                    <a:pt x="56" y="375"/>
                  </a:lnTo>
                  <a:lnTo>
                    <a:pt x="72" y="367"/>
                  </a:lnTo>
                  <a:lnTo>
                    <a:pt x="88" y="367"/>
                  </a:lnTo>
                  <a:lnTo>
                    <a:pt x="104" y="367"/>
                  </a:lnTo>
                  <a:lnTo>
                    <a:pt x="120" y="359"/>
                  </a:lnTo>
                  <a:lnTo>
                    <a:pt x="128" y="359"/>
                  </a:lnTo>
                  <a:lnTo>
                    <a:pt x="136" y="359"/>
                  </a:lnTo>
                  <a:lnTo>
                    <a:pt x="144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8" y="343"/>
                  </a:lnTo>
                  <a:lnTo>
                    <a:pt x="176" y="343"/>
                  </a:lnTo>
                  <a:lnTo>
                    <a:pt x="184" y="335"/>
                  </a:lnTo>
                  <a:lnTo>
                    <a:pt x="184" y="335"/>
                  </a:lnTo>
                  <a:lnTo>
                    <a:pt x="192" y="335"/>
                  </a:lnTo>
                  <a:lnTo>
                    <a:pt x="192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6" y="319"/>
                  </a:lnTo>
                  <a:lnTo>
                    <a:pt x="216" y="311"/>
                  </a:lnTo>
                  <a:lnTo>
                    <a:pt x="224" y="303"/>
                  </a:lnTo>
                  <a:lnTo>
                    <a:pt x="232" y="303"/>
                  </a:lnTo>
                  <a:lnTo>
                    <a:pt x="232" y="295"/>
                  </a:lnTo>
                  <a:lnTo>
                    <a:pt x="232" y="295"/>
                  </a:lnTo>
                  <a:lnTo>
                    <a:pt x="240" y="287"/>
                  </a:lnTo>
                  <a:lnTo>
                    <a:pt x="240" y="279"/>
                  </a:lnTo>
                  <a:lnTo>
                    <a:pt x="248" y="279"/>
                  </a:lnTo>
                  <a:lnTo>
                    <a:pt x="248" y="271"/>
                  </a:lnTo>
                  <a:lnTo>
                    <a:pt x="256" y="263"/>
                  </a:lnTo>
                  <a:lnTo>
                    <a:pt x="256" y="263"/>
                  </a:lnTo>
                  <a:lnTo>
                    <a:pt x="256" y="255"/>
                  </a:lnTo>
                  <a:lnTo>
                    <a:pt x="264" y="247"/>
                  </a:lnTo>
                  <a:lnTo>
                    <a:pt x="264" y="239"/>
                  </a:lnTo>
                  <a:lnTo>
                    <a:pt x="264" y="239"/>
                  </a:lnTo>
                  <a:lnTo>
                    <a:pt x="272" y="231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80" y="215"/>
                  </a:lnTo>
                  <a:lnTo>
                    <a:pt x="280" y="207"/>
                  </a:lnTo>
                  <a:lnTo>
                    <a:pt x="280" y="207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0" y="191"/>
                  </a:lnTo>
                  <a:lnTo>
                    <a:pt x="288" y="183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67"/>
                  </a:lnTo>
                  <a:lnTo>
                    <a:pt x="288" y="159"/>
                  </a:lnTo>
                  <a:lnTo>
                    <a:pt x="288" y="159"/>
                  </a:lnTo>
                  <a:lnTo>
                    <a:pt x="296" y="151"/>
                  </a:lnTo>
                  <a:lnTo>
                    <a:pt x="296" y="143"/>
                  </a:lnTo>
                  <a:lnTo>
                    <a:pt x="296" y="135"/>
                  </a:lnTo>
                  <a:lnTo>
                    <a:pt x="296" y="135"/>
                  </a:lnTo>
                  <a:lnTo>
                    <a:pt x="296" y="127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4" y="111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87"/>
                  </a:lnTo>
                  <a:lnTo>
                    <a:pt x="304" y="79"/>
                  </a:lnTo>
                  <a:lnTo>
                    <a:pt x="304" y="71"/>
                  </a:lnTo>
                  <a:lnTo>
                    <a:pt x="304" y="64"/>
                  </a:lnTo>
                  <a:lnTo>
                    <a:pt x="304" y="56"/>
                  </a:lnTo>
                  <a:lnTo>
                    <a:pt x="312" y="56"/>
                  </a:lnTo>
                  <a:lnTo>
                    <a:pt x="312" y="56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0"/>
                  </a:lnTo>
                  <a:lnTo>
                    <a:pt x="312" y="32"/>
                  </a:lnTo>
                  <a:lnTo>
                    <a:pt x="312" y="24"/>
                  </a:lnTo>
                  <a:lnTo>
                    <a:pt x="312" y="16"/>
                  </a:lnTo>
                  <a:lnTo>
                    <a:pt x="312" y="8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12" y="24"/>
                  </a:lnTo>
                  <a:lnTo>
                    <a:pt x="312" y="40"/>
                  </a:lnTo>
                  <a:lnTo>
                    <a:pt x="312" y="48"/>
                  </a:lnTo>
                  <a:lnTo>
                    <a:pt x="312" y="64"/>
                  </a:lnTo>
                  <a:lnTo>
                    <a:pt x="312" y="71"/>
                  </a:lnTo>
                  <a:lnTo>
                    <a:pt x="312" y="79"/>
                  </a:lnTo>
                  <a:lnTo>
                    <a:pt x="312" y="87"/>
                  </a:lnTo>
                  <a:lnTo>
                    <a:pt x="312" y="103"/>
                  </a:lnTo>
                  <a:lnTo>
                    <a:pt x="312" y="111"/>
                  </a:lnTo>
                  <a:lnTo>
                    <a:pt x="312" y="127"/>
                  </a:lnTo>
                  <a:lnTo>
                    <a:pt x="312" y="135"/>
                  </a:lnTo>
                  <a:lnTo>
                    <a:pt x="312" y="151"/>
                  </a:lnTo>
                  <a:lnTo>
                    <a:pt x="312" y="175"/>
                  </a:lnTo>
                  <a:lnTo>
                    <a:pt x="312" y="207"/>
                  </a:lnTo>
                  <a:lnTo>
                    <a:pt x="320" y="231"/>
                  </a:lnTo>
                  <a:lnTo>
                    <a:pt x="320" y="255"/>
                  </a:lnTo>
                  <a:lnTo>
                    <a:pt x="320" y="383"/>
                  </a:lnTo>
                  <a:lnTo>
                    <a:pt x="176" y="383"/>
                  </a:lnTo>
                  <a:lnTo>
                    <a:pt x="144" y="383"/>
                  </a:lnTo>
                  <a:lnTo>
                    <a:pt x="128" y="383"/>
                  </a:lnTo>
                  <a:lnTo>
                    <a:pt x="120" y="383"/>
                  </a:lnTo>
                  <a:lnTo>
                    <a:pt x="104" y="383"/>
                  </a:lnTo>
                  <a:lnTo>
                    <a:pt x="96" y="383"/>
                  </a:lnTo>
                  <a:lnTo>
                    <a:pt x="80" y="383"/>
                  </a:lnTo>
                  <a:lnTo>
                    <a:pt x="72" y="383"/>
                  </a:lnTo>
                  <a:lnTo>
                    <a:pt x="56" y="383"/>
                  </a:lnTo>
                  <a:lnTo>
                    <a:pt x="48" y="383"/>
                  </a:lnTo>
                  <a:lnTo>
                    <a:pt x="40" y="383"/>
                  </a:lnTo>
                  <a:lnTo>
                    <a:pt x="32" y="383"/>
                  </a:lnTo>
                  <a:lnTo>
                    <a:pt x="24" y="383"/>
                  </a:lnTo>
                  <a:lnTo>
                    <a:pt x="24" y="375"/>
                  </a:lnTo>
                  <a:lnTo>
                    <a:pt x="16" y="375"/>
                  </a:lnTo>
                  <a:lnTo>
                    <a:pt x="16" y="375"/>
                  </a:lnTo>
                  <a:lnTo>
                    <a:pt x="16" y="375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7778173" y="2004757"/>
              <a:ext cx="709347" cy="612150"/>
            </a:xfrm>
            <a:custGeom>
              <a:avLst/>
              <a:gdLst>
                <a:gd name="T0" fmla="*/ 0 w 759"/>
                <a:gd name="T1" fmla="*/ 655 h 655"/>
                <a:gd name="T2" fmla="*/ 8 w 759"/>
                <a:gd name="T3" fmla="*/ 639 h 655"/>
                <a:gd name="T4" fmla="*/ 8 w 759"/>
                <a:gd name="T5" fmla="*/ 631 h 655"/>
                <a:gd name="T6" fmla="*/ 8 w 759"/>
                <a:gd name="T7" fmla="*/ 607 h 655"/>
                <a:gd name="T8" fmla="*/ 8 w 759"/>
                <a:gd name="T9" fmla="*/ 583 h 655"/>
                <a:gd name="T10" fmla="*/ 8 w 759"/>
                <a:gd name="T11" fmla="*/ 559 h 655"/>
                <a:gd name="T12" fmla="*/ 8 w 759"/>
                <a:gd name="T13" fmla="*/ 527 h 655"/>
                <a:gd name="T14" fmla="*/ 16 w 759"/>
                <a:gd name="T15" fmla="*/ 511 h 655"/>
                <a:gd name="T16" fmla="*/ 16 w 759"/>
                <a:gd name="T17" fmla="*/ 495 h 655"/>
                <a:gd name="T18" fmla="*/ 16 w 759"/>
                <a:gd name="T19" fmla="*/ 455 h 655"/>
                <a:gd name="T20" fmla="*/ 24 w 759"/>
                <a:gd name="T21" fmla="*/ 431 h 655"/>
                <a:gd name="T22" fmla="*/ 24 w 759"/>
                <a:gd name="T23" fmla="*/ 407 h 655"/>
                <a:gd name="T24" fmla="*/ 24 w 759"/>
                <a:gd name="T25" fmla="*/ 391 h 655"/>
                <a:gd name="T26" fmla="*/ 32 w 759"/>
                <a:gd name="T27" fmla="*/ 375 h 655"/>
                <a:gd name="T28" fmla="*/ 32 w 759"/>
                <a:gd name="T29" fmla="*/ 359 h 655"/>
                <a:gd name="T30" fmla="*/ 40 w 759"/>
                <a:gd name="T31" fmla="*/ 343 h 655"/>
                <a:gd name="T32" fmla="*/ 40 w 759"/>
                <a:gd name="T33" fmla="*/ 312 h 655"/>
                <a:gd name="T34" fmla="*/ 56 w 759"/>
                <a:gd name="T35" fmla="*/ 280 h 655"/>
                <a:gd name="T36" fmla="*/ 64 w 759"/>
                <a:gd name="T37" fmla="*/ 240 h 655"/>
                <a:gd name="T38" fmla="*/ 80 w 759"/>
                <a:gd name="T39" fmla="*/ 216 h 655"/>
                <a:gd name="T40" fmla="*/ 96 w 759"/>
                <a:gd name="T41" fmla="*/ 184 h 655"/>
                <a:gd name="T42" fmla="*/ 104 w 759"/>
                <a:gd name="T43" fmla="*/ 168 h 655"/>
                <a:gd name="T44" fmla="*/ 120 w 759"/>
                <a:gd name="T45" fmla="*/ 152 h 655"/>
                <a:gd name="T46" fmla="*/ 144 w 759"/>
                <a:gd name="T47" fmla="*/ 128 h 655"/>
                <a:gd name="T48" fmla="*/ 176 w 759"/>
                <a:gd name="T49" fmla="*/ 104 h 655"/>
                <a:gd name="T50" fmla="*/ 200 w 759"/>
                <a:gd name="T51" fmla="*/ 88 h 655"/>
                <a:gd name="T52" fmla="*/ 224 w 759"/>
                <a:gd name="T53" fmla="*/ 80 h 655"/>
                <a:gd name="T54" fmla="*/ 248 w 759"/>
                <a:gd name="T55" fmla="*/ 72 h 655"/>
                <a:gd name="T56" fmla="*/ 296 w 759"/>
                <a:gd name="T57" fmla="*/ 56 h 655"/>
                <a:gd name="T58" fmla="*/ 335 w 759"/>
                <a:gd name="T59" fmla="*/ 48 h 655"/>
                <a:gd name="T60" fmla="*/ 359 w 759"/>
                <a:gd name="T61" fmla="*/ 40 h 655"/>
                <a:gd name="T62" fmla="*/ 383 w 759"/>
                <a:gd name="T63" fmla="*/ 32 h 655"/>
                <a:gd name="T64" fmla="*/ 447 w 759"/>
                <a:gd name="T65" fmla="*/ 24 h 655"/>
                <a:gd name="T66" fmla="*/ 495 w 759"/>
                <a:gd name="T67" fmla="*/ 16 h 655"/>
                <a:gd name="T68" fmla="*/ 559 w 759"/>
                <a:gd name="T69" fmla="*/ 16 h 655"/>
                <a:gd name="T70" fmla="*/ 639 w 759"/>
                <a:gd name="T71" fmla="*/ 8 h 655"/>
                <a:gd name="T72" fmla="*/ 727 w 759"/>
                <a:gd name="T7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655">
                  <a:moveTo>
                    <a:pt x="0" y="655"/>
                  </a:moveTo>
                  <a:lnTo>
                    <a:pt x="0" y="655"/>
                  </a:lnTo>
                  <a:lnTo>
                    <a:pt x="0" y="647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07"/>
                  </a:lnTo>
                  <a:lnTo>
                    <a:pt x="8" y="599"/>
                  </a:lnTo>
                  <a:lnTo>
                    <a:pt x="8" y="583"/>
                  </a:lnTo>
                  <a:lnTo>
                    <a:pt x="8" y="567"/>
                  </a:lnTo>
                  <a:lnTo>
                    <a:pt x="8" y="559"/>
                  </a:lnTo>
                  <a:lnTo>
                    <a:pt x="8" y="551"/>
                  </a:lnTo>
                  <a:lnTo>
                    <a:pt x="8" y="527"/>
                  </a:lnTo>
                  <a:lnTo>
                    <a:pt x="16" y="519"/>
                  </a:lnTo>
                  <a:lnTo>
                    <a:pt x="16" y="511"/>
                  </a:lnTo>
                  <a:lnTo>
                    <a:pt x="16" y="503"/>
                  </a:lnTo>
                  <a:lnTo>
                    <a:pt x="16" y="495"/>
                  </a:lnTo>
                  <a:lnTo>
                    <a:pt x="16" y="479"/>
                  </a:lnTo>
                  <a:lnTo>
                    <a:pt x="16" y="455"/>
                  </a:lnTo>
                  <a:lnTo>
                    <a:pt x="24" y="447"/>
                  </a:lnTo>
                  <a:lnTo>
                    <a:pt x="24" y="431"/>
                  </a:lnTo>
                  <a:lnTo>
                    <a:pt x="24" y="415"/>
                  </a:lnTo>
                  <a:lnTo>
                    <a:pt x="24" y="407"/>
                  </a:lnTo>
                  <a:lnTo>
                    <a:pt x="24" y="399"/>
                  </a:lnTo>
                  <a:lnTo>
                    <a:pt x="24" y="391"/>
                  </a:lnTo>
                  <a:lnTo>
                    <a:pt x="32" y="383"/>
                  </a:lnTo>
                  <a:lnTo>
                    <a:pt x="32" y="375"/>
                  </a:lnTo>
                  <a:lnTo>
                    <a:pt x="32" y="367"/>
                  </a:lnTo>
                  <a:lnTo>
                    <a:pt x="32" y="359"/>
                  </a:lnTo>
                  <a:lnTo>
                    <a:pt x="32" y="351"/>
                  </a:lnTo>
                  <a:lnTo>
                    <a:pt x="40" y="343"/>
                  </a:lnTo>
                  <a:lnTo>
                    <a:pt x="40" y="327"/>
                  </a:lnTo>
                  <a:lnTo>
                    <a:pt x="40" y="312"/>
                  </a:lnTo>
                  <a:lnTo>
                    <a:pt x="48" y="288"/>
                  </a:lnTo>
                  <a:lnTo>
                    <a:pt x="56" y="280"/>
                  </a:lnTo>
                  <a:lnTo>
                    <a:pt x="56" y="264"/>
                  </a:lnTo>
                  <a:lnTo>
                    <a:pt x="64" y="240"/>
                  </a:lnTo>
                  <a:lnTo>
                    <a:pt x="72" y="224"/>
                  </a:lnTo>
                  <a:lnTo>
                    <a:pt x="80" y="216"/>
                  </a:lnTo>
                  <a:lnTo>
                    <a:pt x="88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04" y="168"/>
                  </a:lnTo>
                  <a:lnTo>
                    <a:pt x="112" y="160"/>
                  </a:lnTo>
                  <a:lnTo>
                    <a:pt x="120" y="152"/>
                  </a:lnTo>
                  <a:lnTo>
                    <a:pt x="128" y="144"/>
                  </a:lnTo>
                  <a:lnTo>
                    <a:pt x="144" y="128"/>
                  </a:lnTo>
                  <a:lnTo>
                    <a:pt x="160" y="112"/>
                  </a:lnTo>
                  <a:lnTo>
                    <a:pt x="176" y="104"/>
                  </a:lnTo>
                  <a:lnTo>
                    <a:pt x="184" y="96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24" y="80"/>
                  </a:lnTo>
                  <a:lnTo>
                    <a:pt x="232" y="72"/>
                  </a:lnTo>
                  <a:lnTo>
                    <a:pt x="248" y="72"/>
                  </a:lnTo>
                  <a:lnTo>
                    <a:pt x="280" y="56"/>
                  </a:lnTo>
                  <a:lnTo>
                    <a:pt x="296" y="56"/>
                  </a:lnTo>
                  <a:lnTo>
                    <a:pt x="319" y="48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9" y="40"/>
                  </a:lnTo>
                  <a:lnTo>
                    <a:pt x="375" y="40"/>
                  </a:lnTo>
                  <a:lnTo>
                    <a:pt x="383" y="32"/>
                  </a:lnTo>
                  <a:lnTo>
                    <a:pt x="415" y="32"/>
                  </a:lnTo>
                  <a:lnTo>
                    <a:pt x="447" y="24"/>
                  </a:lnTo>
                  <a:lnTo>
                    <a:pt x="479" y="24"/>
                  </a:lnTo>
                  <a:lnTo>
                    <a:pt x="495" y="16"/>
                  </a:lnTo>
                  <a:lnTo>
                    <a:pt x="519" y="16"/>
                  </a:lnTo>
                  <a:lnTo>
                    <a:pt x="559" y="16"/>
                  </a:lnTo>
                  <a:lnTo>
                    <a:pt x="599" y="8"/>
                  </a:lnTo>
                  <a:lnTo>
                    <a:pt x="639" y="8"/>
                  </a:lnTo>
                  <a:lnTo>
                    <a:pt x="703" y="0"/>
                  </a:lnTo>
                  <a:lnTo>
                    <a:pt x="727" y="0"/>
                  </a:lnTo>
                  <a:lnTo>
                    <a:pt x="759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6" name="Line 95"/>
            <p:cNvSpPr>
              <a:spLocks noChangeShapeType="1"/>
            </p:cNvSpPr>
            <p:nvPr/>
          </p:nvSpPr>
          <p:spPr bwMode="auto">
            <a:xfrm flipH="1">
              <a:off x="7217425" y="1982327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>
              <a:off x="5776300" y="1668308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>
              <a:off x="7217425" y="1504756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9" name="Line 98"/>
            <p:cNvSpPr>
              <a:spLocks noChangeShapeType="1"/>
            </p:cNvSpPr>
            <p:nvPr/>
          </p:nvSpPr>
          <p:spPr bwMode="auto">
            <a:xfrm flipH="1">
              <a:off x="5776300" y="1190737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auto">
            <a:xfrm>
              <a:off x="7770697" y="548680"/>
              <a:ext cx="716824" cy="926169"/>
            </a:xfrm>
            <a:custGeom>
              <a:avLst/>
              <a:gdLst>
                <a:gd name="T0" fmla="*/ 703 w 767"/>
                <a:gd name="T1" fmla="*/ 991 h 991"/>
                <a:gd name="T2" fmla="*/ 575 w 767"/>
                <a:gd name="T3" fmla="*/ 983 h 991"/>
                <a:gd name="T4" fmla="*/ 471 w 767"/>
                <a:gd name="T5" fmla="*/ 967 h 991"/>
                <a:gd name="T6" fmla="*/ 399 w 767"/>
                <a:gd name="T7" fmla="*/ 959 h 991"/>
                <a:gd name="T8" fmla="*/ 367 w 767"/>
                <a:gd name="T9" fmla="*/ 951 h 991"/>
                <a:gd name="T10" fmla="*/ 319 w 767"/>
                <a:gd name="T11" fmla="*/ 943 h 991"/>
                <a:gd name="T12" fmla="*/ 280 w 767"/>
                <a:gd name="T13" fmla="*/ 935 h 991"/>
                <a:gd name="T14" fmla="*/ 232 w 767"/>
                <a:gd name="T15" fmla="*/ 911 h 991"/>
                <a:gd name="T16" fmla="*/ 184 w 767"/>
                <a:gd name="T17" fmla="*/ 887 h 991"/>
                <a:gd name="T18" fmla="*/ 152 w 767"/>
                <a:gd name="T19" fmla="*/ 863 h 991"/>
                <a:gd name="T20" fmla="*/ 128 w 767"/>
                <a:gd name="T21" fmla="*/ 839 h 991"/>
                <a:gd name="T22" fmla="*/ 104 w 767"/>
                <a:gd name="T23" fmla="*/ 807 h 991"/>
                <a:gd name="T24" fmla="*/ 88 w 767"/>
                <a:gd name="T25" fmla="*/ 791 h 991"/>
                <a:gd name="T26" fmla="*/ 80 w 767"/>
                <a:gd name="T27" fmla="*/ 759 h 991"/>
                <a:gd name="T28" fmla="*/ 64 w 767"/>
                <a:gd name="T29" fmla="*/ 727 h 991"/>
                <a:gd name="T30" fmla="*/ 56 w 767"/>
                <a:gd name="T31" fmla="*/ 703 h 991"/>
                <a:gd name="T32" fmla="*/ 48 w 767"/>
                <a:gd name="T33" fmla="*/ 671 h 991"/>
                <a:gd name="T34" fmla="*/ 40 w 767"/>
                <a:gd name="T35" fmla="*/ 639 h 991"/>
                <a:gd name="T36" fmla="*/ 40 w 767"/>
                <a:gd name="T37" fmla="*/ 607 h 991"/>
                <a:gd name="T38" fmla="*/ 32 w 767"/>
                <a:gd name="T39" fmla="*/ 575 h 991"/>
                <a:gd name="T40" fmla="*/ 24 w 767"/>
                <a:gd name="T41" fmla="*/ 543 h 991"/>
                <a:gd name="T42" fmla="*/ 24 w 767"/>
                <a:gd name="T43" fmla="*/ 471 h 991"/>
                <a:gd name="T44" fmla="*/ 16 w 767"/>
                <a:gd name="T45" fmla="*/ 391 h 991"/>
                <a:gd name="T46" fmla="*/ 8 w 767"/>
                <a:gd name="T47" fmla="*/ 328 h 991"/>
                <a:gd name="T48" fmla="*/ 8 w 767"/>
                <a:gd name="T49" fmla="*/ 296 h 991"/>
                <a:gd name="T50" fmla="*/ 8 w 767"/>
                <a:gd name="T51" fmla="*/ 240 h 991"/>
                <a:gd name="T52" fmla="*/ 8 w 767"/>
                <a:gd name="T53" fmla="*/ 208 h 991"/>
                <a:gd name="T54" fmla="*/ 8 w 767"/>
                <a:gd name="T55" fmla="*/ 184 h 991"/>
                <a:gd name="T56" fmla="*/ 0 w 767"/>
                <a:gd name="T57" fmla="*/ 144 h 991"/>
                <a:gd name="T58" fmla="*/ 0 w 767"/>
                <a:gd name="T59" fmla="*/ 104 h 991"/>
                <a:gd name="T60" fmla="*/ 0 w 767"/>
                <a:gd name="T61" fmla="*/ 88 h 991"/>
                <a:gd name="T62" fmla="*/ 0 w 767"/>
                <a:gd name="T63" fmla="*/ 48 h 991"/>
                <a:gd name="T64" fmla="*/ 0 w 767"/>
                <a:gd name="T65" fmla="*/ 3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7" h="991">
                  <a:moveTo>
                    <a:pt x="767" y="991"/>
                  </a:moveTo>
                  <a:lnTo>
                    <a:pt x="703" y="991"/>
                  </a:lnTo>
                  <a:lnTo>
                    <a:pt x="639" y="983"/>
                  </a:lnTo>
                  <a:lnTo>
                    <a:pt x="575" y="983"/>
                  </a:lnTo>
                  <a:lnTo>
                    <a:pt x="511" y="975"/>
                  </a:lnTo>
                  <a:lnTo>
                    <a:pt x="471" y="967"/>
                  </a:lnTo>
                  <a:lnTo>
                    <a:pt x="439" y="967"/>
                  </a:lnTo>
                  <a:lnTo>
                    <a:pt x="399" y="959"/>
                  </a:lnTo>
                  <a:lnTo>
                    <a:pt x="383" y="959"/>
                  </a:lnTo>
                  <a:lnTo>
                    <a:pt x="367" y="951"/>
                  </a:lnTo>
                  <a:lnTo>
                    <a:pt x="343" y="951"/>
                  </a:lnTo>
                  <a:lnTo>
                    <a:pt x="319" y="943"/>
                  </a:lnTo>
                  <a:lnTo>
                    <a:pt x="296" y="935"/>
                  </a:lnTo>
                  <a:lnTo>
                    <a:pt x="280" y="935"/>
                  </a:lnTo>
                  <a:lnTo>
                    <a:pt x="256" y="927"/>
                  </a:lnTo>
                  <a:lnTo>
                    <a:pt x="232" y="911"/>
                  </a:lnTo>
                  <a:lnTo>
                    <a:pt x="208" y="903"/>
                  </a:lnTo>
                  <a:lnTo>
                    <a:pt x="184" y="887"/>
                  </a:lnTo>
                  <a:lnTo>
                    <a:pt x="160" y="871"/>
                  </a:lnTo>
                  <a:lnTo>
                    <a:pt x="152" y="863"/>
                  </a:lnTo>
                  <a:lnTo>
                    <a:pt x="136" y="855"/>
                  </a:lnTo>
                  <a:lnTo>
                    <a:pt x="128" y="839"/>
                  </a:lnTo>
                  <a:lnTo>
                    <a:pt x="112" y="823"/>
                  </a:lnTo>
                  <a:lnTo>
                    <a:pt x="104" y="807"/>
                  </a:lnTo>
                  <a:lnTo>
                    <a:pt x="96" y="799"/>
                  </a:lnTo>
                  <a:lnTo>
                    <a:pt x="88" y="791"/>
                  </a:lnTo>
                  <a:lnTo>
                    <a:pt x="80" y="775"/>
                  </a:lnTo>
                  <a:lnTo>
                    <a:pt x="80" y="759"/>
                  </a:lnTo>
                  <a:lnTo>
                    <a:pt x="72" y="743"/>
                  </a:lnTo>
                  <a:lnTo>
                    <a:pt x="64" y="727"/>
                  </a:lnTo>
                  <a:lnTo>
                    <a:pt x="56" y="711"/>
                  </a:lnTo>
                  <a:lnTo>
                    <a:pt x="56" y="703"/>
                  </a:lnTo>
                  <a:lnTo>
                    <a:pt x="56" y="687"/>
                  </a:lnTo>
                  <a:lnTo>
                    <a:pt x="48" y="671"/>
                  </a:lnTo>
                  <a:lnTo>
                    <a:pt x="48" y="655"/>
                  </a:lnTo>
                  <a:lnTo>
                    <a:pt x="40" y="639"/>
                  </a:lnTo>
                  <a:lnTo>
                    <a:pt x="40" y="623"/>
                  </a:lnTo>
                  <a:lnTo>
                    <a:pt x="40" y="607"/>
                  </a:lnTo>
                  <a:lnTo>
                    <a:pt x="32" y="591"/>
                  </a:lnTo>
                  <a:lnTo>
                    <a:pt x="32" y="575"/>
                  </a:lnTo>
                  <a:lnTo>
                    <a:pt x="32" y="559"/>
                  </a:lnTo>
                  <a:lnTo>
                    <a:pt x="24" y="543"/>
                  </a:lnTo>
                  <a:lnTo>
                    <a:pt x="24" y="511"/>
                  </a:lnTo>
                  <a:lnTo>
                    <a:pt x="24" y="471"/>
                  </a:lnTo>
                  <a:lnTo>
                    <a:pt x="16" y="431"/>
                  </a:lnTo>
                  <a:lnTo>
                    <a:pt x="16" y="391"/>
                  </a:lnTo>
                  <a:lnTo>
                    <a:pt x="16" y="352"/>
                  </a:lnTo>
                  <a:lnTo>
                    <a:pt x="8" y="328"/>
                  </a:lnTo>
                  <a:lnTo>
                    <a:pt x="8" y="312"/>
                  </a:lnTo>
                  <a:lnTo>
                    <a:pt x="8" y="296"/>
                  </a:lnTo>
                  <a:lnTo>
                    <a:pt x="8" y="272"/>
                  </a:lnTo>
                  <a:lnTo>
                    <a:pt x="8" y="240"/>
                  </a:lnTo>
                  <a:lnTo>
                    <a:pt x="8" y="224"/>
                  </a:lnTo>
                  <a:lnTo>
                    <a:pt x="8" y="208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8" y="160"/>
                  </a:lnTo>
                  <a:lnTo>
                    <a:pt x="0" y="144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5776300" y="548680"/>
              <a:ext cx="642057" cy="612150"/>
            </a:xfrm>
            <a:custGeom>
              <a:avLst/>
              <a:gdLst>
                <a:gd name="T0" fmla="*/ 40 w 687"/>
                <a:gd name="T1" fmla="*/ 655 h 655"/>
                <a:gd name="T2" fmla="*/ 152 w 687"/>
                <a:gd name="T3" fmla="*/ 647 h 655"/>
                <a:gd name="T4" fmla="*/ 264 w 687"/>
                <a:gd name="T5" fmla="*/ 631 h 655"/>
                <a:gd name="T6" fmla="*/ 360 w 687"/>
                <a:gd name="T7" fmla="*/ 615 h 655"/>
                <a:gd name="T8" fmla="*/ 400 w 687"/>
                <a:gd name="T9" fmla="*/ 607 h 655"/>
                <a:gd name="T10" fmla="*/ 432 w 687"/>
                <a:gd name="T11" fmla="*/ 599 h 655"/>
                <a:gd name="T12" fmla="*/ 456 w 687"/>
                <a:gd name="T13" fmla="*/ 583 h 655"/>
                <a:gd name="T14" fmla="*/ 488 w 687"/>
                <a:gd name="T15" fmla="*/ 575 h 655"/>
                <a:gd name="T16" fmla="*/ 503 w 687"/>
                <a:gd name="T17" fmla="*/ 567 h 655"/>
                <a:gd name="T18" fmla="*/ 519 w 687"/>
                <a:gd name="T19" fmla="*/ 559 h 655"/>
                <a:gd name="T20" fmla="*/ 527 w 687"/>
                <a:gd name="T21" fmla="*/ 551 h 655"/>
                <a:gd name="T22" fmla="*/ 535 w 687"/>
                <a:gd name="T23" fmla="*/ 543 h 655"/>
                <a:gd name="T24" fmla="*/ 543 w 687"/>
                <a:gd name="T25" fmla="*/ 535 h 655"/>
                <a:gd name="T26" fmla="*/ 567 w 687"/>
                <a:gd name="T27" fmla="*/ 519 h 655"/>
                <a:gd name="T28" fmla="*/ 599 w 687"/>
                <a:gd name="T29" fmla="*/ 479 h 655"/>
                <a:gd name="T30" fmla="*/ 615 w 687"/>
                <a:gd name="T31" fmla="*/ 439 h 655"/>
                <a:gd name="T32" fmla="*/ 631 w 687"/>
                <a:gd name="T33" fmla="*/ 415 h 655"/>
                <a:gd name="T34" fmla="*/ 639 w 687"/>
                <a:gd name="T35" fmla="*/ 383 h 655"/>
                <a:gd name="T36" fmla="*/ 639 w 687"/>
                <a:gd name="T37" fmla="*/ 368 h 655"/>
                <a:gd name="T38" fmla="*/ 647 w 687"/>
                <a:gd name="T39" fmla="*/ 344 h 655"/>
                <a:gd name="T40" fmla="*/ 647 w 687"/>
                <a:gd name="T41" fmla="*/ 336 h 655"/>
                <a:gd name="T42" fmla="*/ 655 w 687"/>
                <a:gd name="T43" fmla="*/ 304 h 655"/>
                <a:gd name="T44" fmla="*/ 663 w 687"/>
                <a:gd name="T45" fmla="*/ 264 h 655"/>
                <a:gd name="T46" fmla="*/ 663 w 687"/>
                <a:gd name="T47" fmla="*/ 240 h 655"/>
                <a:gd name="T48" fmla="*/ 671 w 687"/>
                <a:gd name="T49" fmla="*/ 216 h 655"/>
                <a:gd name="T50" fmla="*/ 671 w 687"/>
                <a:gd name="T51" fmla="*/ 192 h 655"/>
                <a:gd name="T52" fmla="*/ 679 w 687"/>
                <a:gd name="T53" fmla="*/ 168 h 655"/>
                <a:gd name="T54" fmla="*/ 679 w 687"/>
                <a:gd name="T55" fmla="*/ 144 h 655"/>
                <a:gd name="T56" fmla="*/ 679 w 687"/>
                <a:gd name="T57" fmla="*/ 120 h 655"/>
                <a:gd name="T58" fmla="*/ 679 w 687"/>
                <a:gd name="T59" fmla="*/ 104 h 655"/>
                <a:gd name="T60" fmla="*/ 679 w 687"/>
                <a:gd name="T61" fmla="*/ 64 h 655"/>
                <a:gd name="T62" fmla="*/ 687 w 687"/>
                <a:gd name="T63" fmla="*/ 32 h 655"/>
                <a:gd name="T64" fmla="*/ 687 w 687"/>
                <a:gd name="T65" fmla="*/ 16 h 655"/>
                <a:gd name="T66" fmla="*/ 687 w 687"/>
                <a:gd name="T6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7" h="655">
                  <a:moveTo>
                    <a:pt x="0" y="655"/>
                  </a:moveTo>
                  <a:lnTo>
                    <a:pt x="40" y="655"/>
                  </a:lnTo>
                  <a:lnTo>
                    <a:pt x="80" y="655"/>
                  </a:lnTo>
                  <a:lnTo>
                    <a:pt x="152" y="647"/>
                  </a:lnTo>
                  <a:lnTo>
                    <a:pt x="208" y="639"/>
                  </a:lnTo>
                  <a:lnTo>
                    <a:pt x="264" y="631"/>
                  </a:lnTo>
                  <a:lnTo>
                    <a:pt x="312" y="623"/>
                  </a:lnTo>
                  <a:lnTo>
                    <a:pt x="360" y="615"/>
                  </a:lnTo>
                  <a:lnTo>
                    <a:pt x="376" y="615"/>
                  </a:lnTo>
                  <a:lnTo>
                    <a:pt x="400" y="607"/>
                  </a:lnTo>
                  <a:lnTo>
                    <a:pt x="416" y="599"/>
                  </a:lnTo>
                  <a:lnTo>
                    <a:pt x="432" y="599"/>
                  </a:lnTo>
                  <a:lnTo>
                    <a:pt x="448" y="591"/>
                  </a:lnTo>
                  <a:lnTo>
                    <a:pt x="456" y="583"/>
                  </a:lnTo>
                  <a:lnTo>
                    <a:pt x="472" y="583"/>
                  </a:lnTo>
                  <a:lnTo>
                    <a:pt x="488" y="575"/>
                  </a:lnTo>
                  <a:lnTo>
                    <a:pt x="495" y="567"/>
                  </a:lnTo>
                  <a:lnTo>
                    <a:pt x="503" y="567"/>
                  </a:lnTo>
                  <a:lnTo>
                    <a:pt x="511" y="559"/>
                  </a:lnTo>
                  <a:lnTo>
                    <a:pt x="519" y="559"/>
                  </a:lnTo>
                  <a:lnTo>
                    <a:pt x="519" y="551"/>
                  </a:lnTo>
                  <a:lnTo>
                    <a:pt x="527" y="551"/>
                  </a:lnTo>
                  <a:lnTo>
                    <a:pt x="527" y="551"/>
                  </a:lnTo>
                  <a:lnTo>
                    <a:pt x="535" y="543"/>
                  </a:lnTo>
                  <a:lnTo>
                    <a:pt x="543" y="543"/>
                  </a:lnTo>
                  <a:lnTo>
                    <a:pt x="543" y="535"/>
                  </a:lnTo>
                  <a:lnTo>
                    <a:pt x="559" y="527"/>
                  </a:lnTo>
                  <a:lnTo>
                    <a:pt x="567" y="519"/>
                  </a:lnTo>
                  <a:lnTo>
                    <a:pt x="583" y="495"/>
                  </a:lnTo>
                  <a:lnTo>
                    <a:pt x="599" y="479"/>
                  </a:lnTo>
                  <a:lnTo>
                    <a:pt x="607" y="455"/>
                  </a:lnTo>
                  <a:lnTo>
                    <a:pt x="615" y="439"/>
                  </a:lnTo>
                  <a:lnTo>
                    <a:pt x="623" y="431"/>
                  </a:lnTo>
                  <a:lnTo>
                    <a:pt x="631" y="415"/>
                  </a:lnTo>
                  <a:lnTo>
                    <a:pt x="631" y="399"/>
                  </a:lnTo>
                  <a:lnTo>
                    <a:pt x="639" y="383"/>
                  </a:lnTo>
                  <a:lnTo>
                    <a:pt x="639" y="375"/>
                  </a:lnTo>
                  <a:lnTo>
                    <a:pt x="639" y="368"/>
                  </a:lnTo>
                  <a:lnTo>
                    <a:pt x="647" y="352"/>
                  </a:lnTo>
                  <a:lnTo>
                    <a:pt x="647" y="344"/>
                  </a:lnTo>
                  <a:lnTo>
                    <a:pt x="647" y="336"/>
                  </a:lnTo>
                  <a:lnTo>
                    <a:pt x="647" y="336"/>
                  </a:lnTo>
                  <a:lnTo>
                    <a:pt x="655" y="328"/>
                  </a:lnTo>
                  <a:lnTo>
                    <a:pt x="655" y="304"/>
                  </a:lnTo>
                  <a:lnTo>
                    <a:pt x="663" y="280"/>
                  </a:lnTo>
                  <a:lnTo>
                    <a:pt x="663" y="264"/>
                  </a:lnTo>
                  <a:lnTo>
                    <a:pt x="663" y="248"/>
                  </a:lnTo>
                  <a:lnTo>
                    <a:pt x="663" y="240"/>
                  </a:lnTo>
                  <a:lnTo>
                    <a:pt x="671" y="232"/>
                  </a:lnTo>
                  <a:lnTo>
                    <a:pt x="671" y="216"/>
                  </a:lnTo>
                  <a:lnTo>
                    <a:pt x="671" y="200"/>
                  </a:lnTo>
                  <a:lnTo>
                    <a:pt x="671" y="192"/>
                  </a:lnTo>
                  <a:lnTo>
                    <a:pt x="671" y="184"/>
                  </a:lnTo>
                  <a:lnTo>
                    <a:pt x="679" y="168"/>
                  </a:lnTo>
                  <a:lnTo>
                    <a:pt x="679" y="152"/>
                  </a:lnTo>
                  <a:lnTo>
                    <a:pt x="679" y="144"/>
                  </a:lnTo>
                  <a:lnTo>
                    <a:pt x="679" y="128"/>
                  </a:lnTo>
                  <a:lnTo>
                    <a:pt x="679" y="120"/>
                  </a:lnTo>
                  <a:lnTo>
                    <a:pt x="679" y="112"/>
                  </a:lnTo>
                  <a:lnTo>
                    <a:pt x="679" y="104"/>
                  </a:lnTo>
                  <a:lnTo>
                    <a:pt x="679" y="80"/>
                  </a:lnTo>
                  <a:lnTo>
                    <a:pt x="679" y="64"/>
                  </a:lnTo>
                  <a:lnTo>
                    <a:pt x="687" y="40"/>
                  </a:lnTo>
                  <a:lnTo>
                    <a:pt x="687" y="32"/>
                  </a:lnTo>
                  <a:lnTo>
                    <a:pt x="687" y="24"/>
                  </a:lnTo>
                  <a:lnTo>
                    <a:pt x="687" y="16"/>
                  </a:lnTo>
                  <a:lnTo>
                    <a:pt x="687" y="8"/>
                  </a:lnTo>
                  <a:lnTo>
                    <a:pt x="6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auto">
            <a:xfrm>
              <a:off x="7217425" y="548680"/>
              <a:ext cx="948600" cy="956076"/>
            </a:xfrm>
            <a:custGeom>
              <a:avLst/>
              <a:gdLst>
                <a:gd name="T0" fmla="*/ 0 w 1015"/>
                <a:gd name="T1" fmla="*/ 1023 h 1023"/>
                <a:gd name="T2" fmla="*/ 1015 w 1015"/>
                <a:gd name="T3" fmla="*/ 1015 h 1023"/>
                <a:gd name="T4" fmla="*/ 927 w 1015"/>
                <a:gd name="T5" fmla="*/ 1015 h 1023"/>
                <a:gd name="T6" fmla="*/ 832 w 1015"/>
                <a:gd name="T7" fmla="*/ 1015 h 1023"/>
                <a:gd name="T8" fmla="*/ 744 w 1015"/>
                <a:gd name="T9" fmla="*/ 1015 h 1023"/>
                <a:gd name="T10" fmla="*/ 648 w 1015"/>
                <a:gd name="T11" fmla="*/ 1015 h 1023"/>
                <a:gd name="T12" fmla="*/ 560 w 1015"/>
                <a:gd name="T13" fmla="*/ 1015 h 1023"/>
                <a:gd name="T14" fmla="*/ 472 w 1015"/>
                <a:gd name="T15" fmla="*/ 1015 h 1023"/>
                <a:gd name="T16" fmla="*/ 376 w 1015"/>
                <a:gd name="T17" fmla="*/ 1007 h 1023"/>
                <a:gd name="T18" fmla="*/ 336 w 1015"/>
                <a:gd name="T19" fmla="*/ 1007 h 1023"/>
                <a:gd name="T20" fmla="*/ 288 w 1015"/>
                <a:gd name="T21" fmla="*/ 1007 h 1023"/>
                <a:gd name="T22" fmla="*/ 256 w 1015"/>
                <a:gd name="T23" fmla="*/ 999 h 1023"/>
                <a:gd name="T24" fmla="*/ 248 w 1015"/>
                <a:gd name="T25" fmla="*/ 999 h 1023"/>
                <a:gd name="T26" fmla="*/ 232 w 1015"/>
                <a:gd name="T27" fmla="*/ 999 h 1023"/>
                <a:gd name="T28" fmla="*/ 216 w 1015"/>
                <a:gd name="T29" fmla="*/ 991 h 1023"/>
                <a:gd name="T30" fmla="*/ 200 w 1015"/>
                <a:gd name="T31" fmla="*/ 991 h 1023"/>
                <a:gd name="T32" fmla="*/ 184 w 1015"/>
                <a:gd name="T33" fmla="*/ 983 h 1023"/>
                <a:gd name="T34" fmla="*/ 168 w 1015"/>
                <a:gd name="T35" fmla="*/ 983 h 1023"/>
                <a:gd name="T36" fmla="*/ 160 w 1015"/>
                <a:gd name="T37" fmla="*/ 975 h 1023"/>
                <a:gd name="T38" fmla="*/ 144 w 1015"/>
                <a:gd name="T39" fmla="*/ 967 h 1023"/>
                <a:gd name="T40" fmla="*/ 136 w 1015"/>
                <a:gd name="T41" fmla="*/ 959 h 1023"/>
                <a:gd name="T42" fmla="*/ 120 w 1015"/>
                <a:gd name="T43" fmla="*/ 951 h 1023"/>
                <a:gd name="T44" fmla="*/ 112 w 1015"/>
                <a:gd name="T45" fmla="*/ 943 h 1023"/>
                <a:gd name="T46" fmla="*/ 96 w 1015"/>
                <a:gd name="T47" fmla="*/ 935 h 1023"/>
                <a:gd name="T48" fmla="*/ 88 w 1015"/>
                <a:gd name="T49" fmla="*/ 919 h 1023"/>
                <a:gd name="T50" fmla="*/ 80 w 1015"/>
                <a:gd name="T51" fmla="*/ 911 h 1023"/>
                <a:gd name="T52" fmla="*/ 72 w 1015"/>
                <a:gd name="T53" fmla="*/ 895 h 1023"/>
                <a:gd name="T54" fmla="*/ 64 w 1015"/>
                <a:gd name="T55" fmla="*/ 879 h 1023"/>
                <a:gd name="T56" fmla="*/ 64 w 1015"/>
                <a:gd name="T57" fmla="*/ 863 h 1023"/>
                <a:gd name="T58" fmla="*/ 56 w 1015"/>
                <a:gd name="T59" fmla="*/ 855 h 1023"/>
                <a:gd name="T60" fmla="*/ 48 w 1015"/>
                <a:gd name="T61" fmla="*/ 839 h 1023"/>
                <a:gd name="T62" fmla="*/ 48 w 1015"/>
                <a:gd name="T63" fmla="*/ 823 h 1023"/>
                <a:gd name="T64" fmla="*/ 40 w 1015"/>
                <a:gd name="T65" fmla="*/ 807 h 1023"/>
                <a:gd name="T66" fmla="*/ 40 w 1015"/>
                <a:gd name="T67" fmla="*/ 791 h 1023"/>
                <a:gd name="T68" fmla="*/ 32 w 1015"/>
                <a:gd name="T69" fmla="*/ 759 h 1023"/>
                <a:gd name="T70" fmla="*/ 24 w 1015"/>
                <a:gd name="T71" fmla="*/ 735 h 1023"/>
                <a:gd name="T72" fmla="*/ 24 w 1015"/>
                <a:gd name="T73" fmla="*/ 703 h 1023"/>
                <a:gd name="T74" fmla="*/ 16 w 1015"/>
                <a:gd name="T75" fmla="*/ 671 h 1023"/>
                <a:gd name="T76" fmla="*/ 16 w 1015"/>
                <a:gd name="T77" fmla="*/ 599 h 1023"/>
                <a:gd name="T78" fmla="*/ 8 w 1015"/>
                <a:gd name="T79" fmla="*/ 535 h 1023"/>
                <a:gd name="T80" fmla="*/ 8 w 1015"/>
                <a:gd name="T81" fmla="*/ 463 h 1023"/>
                <a:gd name="T82" fmla="*/ 8 w 1015"/>
                <a:gd name="T83" fmla="*/ 391 h 1023"/>
                <a:gd name="T84" fmla="*/ 8 w 1015"/>
                <a:gd name="T85" fmla="*/ 320 h 1023"/>
                <a:gd name="T86" fmla="*/ 0 w 1015"/>
                <a:gd name="T87" fmla="*/ 256 h 1023"/>
                <a:gd name="T88" fmla="*/ 0 w 1015"/>
                <a:gd name="T89" fmla="*/ 112 h 1023"/>
                <a:gd name="T90" fmla="*/ 0 w 1015"/>
                <a:gd name="T91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5" h="1023">
                  <a:moveTo>
                    <a:pt x="0" y="1023"/>
                  </a:moveTo>
                  <a:lnTo>
                    <a:pt x="1015" y="1015"/>
                  </a:lnTo>
                  <a:lnTo>
                    <a:pt x="927" y="1015"/>
                  </a:lnTo>
                  <a:lnTo>
                    <a:pt x="832" y="1015"/>
                  </a:lnTo>
                  <a:lnTo>
                    <a:pt x="744" y="1015"/>
                  </a:lnTo>
                  <a:lnTo>
                    <a:pt x="648" y="1015"/>
                  </a:lnTo>
                  <a:lnTo>
                    <a:pt x="560" y="1015"/>
                  </a:lnTo>
                  <a:lnTo>
                    <a:pt x="472" y="1015"/>
                  </a:lnTo>
                  <a:lnTo>
                    <a:pt x="376" y="1007"/>
                  </a:lnTo>
                  <a:lnTo>
                    <a:pt x="336" y="1007"/>
                  </a:lnTo>
                  <a:lnTo>
                    <a:pt x="288" y="1007"/>
                  </a:lnTo>
                  <a:lnTo>
                    <a:pt x="256" y="999"/>
                  </a:lnTo>
                  <a:lnTo>
                    <a:pt x="248" y="999"/>
                  </a:lnTo>
                  <a:lnTo>
                    <a:pt x="232" y="999"/>
                  </a:lnTo>
                  <a:lnTo>
                    <a:pt x="216" y="991"/>
                  </a:lnTo>
                  <a:lnTo>
                    <a:pt x="200" y="991"/>
                  </a:lnTo>
                  <a:lnTo>
                    <a:pt x="184" y="983"/>
                  </a:lnTo>
                  <a:lnTo>
                    <a:pt x="168" y="983"/>
                  </a:lnTo>
                  <a:lnTo>
                    <a:pt x="160" y="975"/>
                  </a:lnTo>
                  <a:lnTo>
                    <a:pt x="144" y="967"/>
                  </a:lnTo>
                  <a:lnTo>
                    <a:pt x="136" y="959"/>
                  </a:lnTo>
                  <a:lnTo>
                    <a:pt x="120" y="951"/>
                  </a:lnTo>
                  <a:lnTo>
                    <a:pt x="112" y="943"/>
                  </a:lnTo>
                  <a:lnTo>
                    <a:pt x="96" y="935"/>
                  </a:lnTo>
                  <a:lnTo>
                    <a:pt x="88" y="919"/>
                  </a:lnTo>
                  <a:lnTo>
                    <a:pt x="80" y="911"/>
                  </a:lnTo>
                  <a:lnTo>
                    <a:pt x="72" y="895"/>
                  </a:lnTo>
                  <a:lnTo>
                    <a:pt x="64" y="879"/>
                  </a:lnTo>
                  <a:lnTo>
                    <a:pt x="64" y="863"/>
                  </a:lnTo>
                  <a:lnTo>
                    <a:pt x="56" y="855"/>
                  </a:lnTo>
                  <a:lnTo>
                    <a:pt x="48" y="839"/>
                  </a:lnTo>
                  <a:lnTo>
                    <a:pt x="48" y="823"/>
                  </a:lnTo>
                  <a:lnTo>
                    <a:pt x="40" y="807"/>
                  </a:lnTo>
                  <a:lnTo>
                    <a:pt x="40" y="791"/>
                  </a:lnTo>
                  <a:lnTo>
                    <a:pt x="32" y="759"/>
                  </a:lnTo>
                  <a:lnTo>
                    <a:pt x="24" y="735"/>
                  </a:lnTo>
                  <a:lnTo>
                    <a:pt x="24" y="703"/>
                  </a:lnTo>
                  <a:lnTo>
                    <a:pt x="16" y="671"/>
                  </a:lnTo>
                  <a:lnTo>
                    <a:pt x="16" y="599"/>
                  </a:lnTo>
                  <a:lnTo>
                    <a:pt x="8" y="535"/>
                  </a:lnTo>
                  <a:lnTo>
                    <a:pt x="8" y="463"/>
                  </a:lnTo>
                  <a:lnTo>
                    <a:pt x="8" y="391"/>
                  </a:lnTo>
                  <a:lnTo>
                    <a:pt x="8" y="320"/>
                  </a:lnTo>
                  <a:lnTo>
                    <a:pt x="0" y="256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auto">
            <a:xfrm>
              <a:off x="7217425" y="1982327"/>
              <a:ext cx="948600" cy="627104"/>
            </a:xfrm>
            <a:custGeom>
              <a:avLst/>
              <a:gdLst>
                <a:gd name="T0" fmla="*/ 0 w 1015"/>
                <a:gd name="T1" fmla="*/ 655 h 671"/>
                <a:gd name="T2" fmla="*/ 0 w 1015"/>
                <a:gd name="T3" fmla="*/ 663 h 671"/>
                <a:gd name="T4" fmla="*/ 0 w 1015"/>
                <a:gd name="T5" fmla="*/ 663 h 671"/>
                <a:gd name="T6" fmla="*/ 0 w 1015"/>
                <a:gd name="T7" fmla="*/ 671 h 671"/>
                <a:gd name="T8" fmla="*/ 0 w 1015"/>
                <a:gd name="T9" fmla="*/ 671 h 671"/>
                <a:gd name="T10" fmla="*/ 0 w 1015"/>
                <a:gd name="T11" fmla="*/ 671 h 671"/>
                <a:gd name="T12" fmla="*/ 0 w 1015"/>
                <a:gd name="T13" fmla="*/ 671 h 671"/>
                <a:gd name="T14" fmla="*/ 0 w 1015"/>
                <a:gd name="T15" fmla="*/ 671 h 671"/>
                <a:gd name="T16" fmla="*/ 0 w 1015"/>
                <a:gd name="T17" fmla="*/ 671 h 671"/>
                <a:gd name="T18" fmla="*/ 8 w 1015"/>
                <a:gd name="T19" fmla="*/ 671 h 671"/>
                <a:gd name="T20" fmla="*/ 8 w 1015"/>
                <a:gd name="T21" fmla="*/ 671 h 671"/>
                <a:gd name="T22" fmla="*/ 8 w 1015"/>
                <a:gd name="T23" fmla="*/ 663 h 671"/>
                <a:gd name="T24" fmla="*/ 8 w 1015"/>
                <a:gd name="T25" fmla="*/ 655 h 671"/>
                <a:gd name="T26" fmla="*/ 8 w 1015"/>
                <a:gd name="T27" fmla="*/ 655 h 671"/>
                <a:gd name="T28" fmla="*/ 8 w 1015"/>
                <a:gd name="T29" fmla="*/ 639 h 671"/>
                <a:gd name="T30" fmla="*/ 8 w 1015"/>
                <a:gd name="T31" fmla="*/ 631 h 671"/>
                <a:gd name="T32" fmla="*/ 8 w 1015"/>
                <a:gd name="T33" fmla="*/ 623 h 671"/>
                <a:gd name="T34" fmla="*/ 8 w 1015"/>
                <a:gd name="T35" fmla="*/ 623 h 671"/>
                <a:gd name="T36" fmla="*/ 8 w 1015"/>
                <a:gd name="T37" fmla="*/ 615 h 671"/>
                <a:gd name="T38" fmla="*/ 8 w 1015"/>
                <a:gd name="T39" fmla="*/ 615 h 671"/>
                <a:gd name="T40" fmla="*/ 8 w 1015"/>
                <a:gd name="T41" fmla="*/ 615 h 671"/>
                <a:gd name="T42" fmla="*/ 8 w 1015"/>
                <a:gd name="T43" fmla="*/ 615 h 671"/>
                <a:gd name="T44" fmla="*/ 8 w 1015"/>
                <a:gd name="T45" fmla="*/ 615 h 671"/>
                <a:gd name="T46" fmla="*/ 8 w 1015"/>
                <a:gd name="T47" fmla="*/ 615 h 671"/>
                <a:gd name="T48" fmla="*/ 8 w 1015"/>
                <a:gd name="T49" fmla="*/ 519 h 671"/>
                <a:gd name="T50" fmla="*/ 8 w 1015"/>
                <a:gd name="T51" fmla="*/ 471 h 671"/>
                <a:gd name="T52" fmla="*/ 8 w 1015"/>
                <a:gd name="T53" fmla="*/ 423 h 671"/>
                <a:gd name="T54" fmla="*/ 16 w 1015"/>
                <a:gd name="T55" fmla="*/ 375 h 671"/>
                <a:gd name="T56" fmla="*/ 24 w 1015"/>
                <a:gd name="T57" fmla="*/ 328 h 671"/>
                <a:gd name="T58" fmla="*/ 24 w 1015"/>
                <a:gd name="T59" fmla="*/ 304 h 671"/>
                <a:gd name="T60" fmla="*/ 24 w 1015"/>
                <a:gd name="T61" fmla="*/ 280 h 671"/>
                <a:gd name="T62" fmla="*/ 32 w 1015"/>
                <a:gd name="T63" fmla="*/ 256 h 671"/>
                <a:gd name="T64" fmla="*/ 40 w 1015"/>
                <a:gd name="T65" fmla="*/ 232 h 671"/>
                <a:gd name="T66" fmla="*/ 40 w 1015"/>
                <a:gd name="T67" fmla="*/ 200 h 671"/>
                <a:gd name="T68" fmla="*/ 48 w 1015"/>
                <a:gd name="T69" fmla="*/ 176 h 671"/>
                <a:gd name="T70" fmla="*/ 56 w 1015"/>
                <a:gd name="T71" fmla="*/ 160 h 671"/>
                <a:gd name="T72" fmla="*/ 64 w 1015"/>
                <a:gd name="T73" fmla="*/ 152 h 671"/>
                <a:gd name="T74" fmla="*/ 64 w 1015"/>
                <a:gd name="T75" fmla="*/ 136 h 671"/>
                <a:gd name="T76" fmla="*/ 72 w 1015"/>
                <a:gd name="T77" fmla="*/ 120 h 671"/>
                <a:gd name="T78" fmla="*/ 80 w 1015"/>
                <a:gd name="T79" fmla="*/ 112 h 671"/>
                <a:gd name="T80" fmla="*/ 88 w 1015"/>
                <a:gd name="T81" fmla="*/ 104 h 671"/>
                <a:gd name="T82" fmla="*/ 96 w 1015"/>
                <a:gd name="T83" fmla="*/ 88 h 671"/>
                <a:gd name="T84" fmla="*/ 104 w 1015"/>
                <a:gd name="T85" fmla="*/ 80 h 671"/>
                <a:gd name="T86" fmla="*/ 112 w 1015"/>
                <a:gd name="T87" fmla="*/ 72 h 671"/>
                <a:gd name="T88" fmla="*/ 128 w 1015"/>
                <a:gd name="T89" fmla="*/ 64 h 671"/>
                <a:gd name="T90" fmla="*/ 136 w 1015"/>
                <a:gd name="T91" fmla="*/ 56 h 671"/>
                <a:gd name="T92" fmla="*/ 152 w 1015"/>
                <a:gd name="T93" fmla="*/ 48 h 671"/>
                <a:gd name="T94" fmla="*/ 168 w 1015"/>
                <a:gd name="T95" fmla="*/ 40 h 671"/>
                <a:gd name="T96" fmla="*/ 184 w 1015"/>
                <a:gd name="T97" fmla="*/ 32 h 671"/>
                <a:gd name="T98" fmla="*/ 208 w 1015"/>
                <a:gd name="T99" fmla="*/ 24 h 671"/>
                <a:gd name="T100" fmla="*/ 224 w 1015"/>
                <a:gd name="T101" fmla="*/ 24 h 671"/>
                <a:gd name="T102" fmla="*/ 240 w 1015"/>
                <a:gd name="T103" fmla="*/ 16 h 671"/>
                <a:gd name="T104" fmla="*/ 264 w 1015"/>
                <a:gd name="T105" fmla="*/ 16 h 671"/>
                <a:gd name="T106" fmla="*/ 280 w 1015"/>
                <a:gd name="T107" fmla="*/ 16 h 671"/>
                <a:gd name="T108" fmla="*/ 304 w 1015"/>
                <a:gd name="T109" fmla="*/ 16 h 671"/>
                <a:gd name="T110" fmla="*/ 336 w 1015"/>
                <a:gd name="T111" fmla="*/ 8 h 671"/>
                <a:gd name="T112" fmla="*/ 376 w 1015"/>
                <a:gd name="T113" fmla="*/ 8 h 671"/>
                <a:gd name="T114" fmla="*/ 416 w 1015"/>
                <a:gd name="T115" fmla="*/ 8 h 671"/>
                <a:gd name="T116" fmla="*/ 456 w 1015"/>
                <a:gd name="T117" fmla="*/ 8 h 671"/>
                <a:gd name="T118" fmla="*/ 592 w 1015"/>
                <a:gd name="T119" fmla="*/ 0 h 671"/>
                <a:gd name="T120" fmla="*/ 736 w 1015"/>
                <a:gd name="T121" fmla="*/ 0 h 671"/>
                <a:gd name="T122" fmla="*/ 872 w 1015"/>
                <a:gd name="T123" fmla="*/ 0 h 671"/>
                <a:gd name="T124" fmla="*/ 1015 w 1015"/>
                <a:gd name="T125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5" h="671">
                  <a:moveTo>
                    <a:pt x="0" y="655"/>
                  </a:moveTo>
                  <a:lnTo>
                    <a:pt x="0" y="663"/>
                  </a:lnTo>
                  <a:lnTo>
                    <a:pt x="0" y="663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8" y="671"/>
                  </a:lnTo>
                  <a:lnTo>
                    <a:pt x="8" y="671"/>
                  </a:lnTo>
                  <a:lnTo>
                    <a:pt x="8" y="663"/>
                  </a:lnTo>
                  <a:lnTo>
                    <a:pt x="8" y="655"/>
                  </a:lnTo>
                  <a:lnTo>
                    <a:pt x="8" y="655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23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519"/>
                  </a:lnTo>
                  <a:lnTo>
                    <a:pt x="8" y="471"/>
                  </a:lnTo>
                  <a:lnTo>
                    <a:pt x="8" y="423"/>
                  </a:lnTo>
                  <a:lnTo>
                    <a:pt x="16" y="375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40" y="232"/>
                  </a:lnTo>
                  <a:lnTo>
                    <a:pt x="40" y="200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52"/>
                  </a:lnTo>
                  <a:lnTo>
                    <a:pt x="64" y="136"/>
                  </a:lnTo>
                  <a:lnTo>
                    <a:pt x="72" y="120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96" y="88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8" y="64"/>
                  </a:lnTo>
                  <a:lnTo>
                    <a:pt x="136" y="56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84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64" y="16"/>
                  </a:lnTo>
                  <a:lnTo>
                    <a:pt x="280" y="16"/>
                  </a:lnTo>
                  <a:lnTo>
                    <a:pt x="304" y="16"/>
                  </a:lnTo>
                  <a:lnTo>
                    <a:pt x="336" y="8"/>
                  </a:lnTo>
                  <a:lnTo>
                    <a:pt x="376" y="8"/>
                  </a:lnTo>
                  <a:lnTo>
                    <a:pt x="416" y="8"/>
                  </a:lnTo>
                  <a:lnTo>
                    <a:pt x="456" y="8"/>
                  </a:lnTo>
                  <a:lnTo>
                    <a:pt x="592" y="0"/>
                  </a:lnTo>
                  <a:lnTo>
                    <a:pt x="736" y="0"/>
                  </a:lnTo>
                  <a:lnTo>
                    <a:pt x="872" y="0"/>
                  </a:lnTo>
                  <a:lnTo>
                    <a:pt x="1015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6030506" y="548680"/>
              <a:ext cx="948600" cy="642057"/>
            </a:xfrm>
            <a:custGeom>
              <a:avLst/>
              <a:gdLst>
                <a:gd name="T0" fmla="*/ 1015 w 1015"/>
                <a:gd name="T1" fmla="*/ 687 h 687"/>
                <a:gd name="T2" fmla="*/ 0 w 1015"/>
                <a:gd name="T3" fmla="*/ 687 h 687"/>
                <a:gd name="T4" fmla="*/ 88 w 1015"/>
                <a:gd name="T5" fmla="*/ 687 h 687"/>
                <a:gd name="T6" fmla="*/ 176 w 1015"/>
                <a:gd name="T7" fmla="*/ 687 h 687"/>
                <a:gd name="T8" fmla="*/ 351 w 1015"/>
                <a:gd name="T9" fmla="*/ 687 h 687"/>
                <a:gd name="T10" fmla="*/ 439 w 1015"/>
                <a:gd name="T11" fmla="*/ 687 h 687"/>
                <a:gd name="T12" fmla="*/ 527 w 1015"/>
                <a:gd name="T13" fmla="*/ 679 h 687"/>
                <a:gd name="T14" fmla="*/ 615 w 1015"/>
                <a:gd name="T15" fmla="*/ 679 h 687"/>
                <a:gd name="T16" fmla="*/ 695 w 1015"/>
                <a:gd name="T17" fmla="*/ 679 h 687"/>
                <a:gd name="T18" fmla="*/ 743 w 1015"/>
                <a:gd name="T19" fmla="*/ 671 h 687"/>
                <a:gd name="T20" fmla="*/ 759 w 1015"/>
                <a:gd name="T21" fmla="*/ 671 h 687"/>
                <a:gd name="T22" fmla="*/ 783 w 1015"/>
                <a:gd name="T23" fmla="*/ 663 h 687"/>
                <a:gd name="T24" fmla="*/ 799 w 1015"/>
                <a:gd name="T25" fmla="*/ 663 h 687"/>
                <a:gd name="T26" fmla="*/ 823 w 1015"/>
                <a:gd name="T27" fmla="*/ 655 h 687"/>
                <a:gd name="T28" fmla="*/ 839 w 1015"/>
                <a:gd name="T29" fmla="*/ 655 h 687"/>
                <a:gd name="T30" fmla="*/ 863 w 1015"/>
                <a:gd name="T31" fmla="*/ 647 h 687"/>
                <a:gd name="T32" fmla="*/ 879 w 1015"/>
                <a:gd name="T33" fmla="*/ 631 h 687"/>
                <a:gd name="T34" fmla="*/ 895 w 1015"/>
                <a:gd name="T35" fmla="*/ 623 h 687"/>
                <a:gd name="T36" fmla="*/ 903 w 1015"/>
                <a:gd name="T37" fmla="*/ 615 h 687"/>
                <a:gd name="T38" fmla="*/ 919 w 1015"/>
                <a:gd name="T39" fmla="*/ 599 h 687"/>
                <a:gd name="T40" fmla="*/ 927 w 1015"/>
                <a:gd name="T41" fmla="*/ 583 h 687"/>
                <a:gd name="T42" fmla="*/ 943 w 1015"/>
                <a:gd name="T43" fmla="*/ 567 h 687"/>
                <a:gd name="T44" fmla="*/ 951 w 1015"/>
                <a:gd name="T45" fmla="*/ 551 h 687"/>
                <a:gd name="T46" fmla="*/ 959 w 1015"/>
                <a:gd name="T47" fmla="*/ 535 h 687"/>
                <a:gd name="T48" fmla="*/ 959 w 1015"/>
                <a:gd name="T49" fmla="*/ 519 h 687"/>
                <a:gd name="T50" fmla="*/ 967 w 1015"/>
                <a:gd name="T51" fmla="*/ 511 h 687"/>
                <a:gd name="T52" fmla="*/ 975 w 1015"/>
                <a:gd name="T53" fmla="*/ 495 h 687"/>
                <a:gd name="T54" fmla="*/ 975 w 1015"/>
                <a:gd name="T55" fmla="*/ 487 h 687"/>
                <a:gd name="T56" fmla="*/ 983 w 1015"/>
                <a:gd name="T57" fmla="*/ 471 h 687"/>
                <a:gd name="T58" fmla="*/ 983 w 1015"/>
                <a:gd name="T59" fmla="*/ 455 h 687"/>
                <a:gd name="T60" fmla="*/ 991 w 1015"/>
                <a:gd name="T61" fmla="*/ 423 h 687"/>
                <a:gd name="T62" fmla="*/ 991 w 1015"/>
                <a:gd name="T63" fmla="*/ 383 h 687"/>
                <a:gd name="T64" fmla="*/ 999 w 1015"/>
                <a:gd name="T65" fmla="*/ 368 h 687"/>
                <a:gd name="T66" fmla="*/ 999 w 1015"/>
                <a:gd name="T67" fmla="*/ 352 h 687"/>
                <a:gd name="T68" fmla="*/ 999 w 1015"/>
                <a:gd name="T69" fmla="*/ 336 h 687"/>
                <a:gd name="T70" fmla="*/ 999 w 1015"/>
                <a:gd name="T71" fmla="*/ 312 h 687"/>
                <a:gd name="T72" fmla="*/ 1007 w 1015"/>
                <a:gd name="T73" fmla="*/ 280 h 687"/>
                <a:gd name="T74" fmla="*/ 1007 w 1015"/>
                <a:gd name="T75" fmla="*/ 264 h 687"/>
                <a:gd name="T76" fmla="*/ 1007 w 1015"/>
                <a:gd name="T77" fmla="*/ 248 h 687"/>
                <a:gd name="T78" fmla="*/ 1007 w 1015"/>
                <a:gd name="T79" fmla="*/ 232 h 687"/>
                <a:gd name="T80" fmla="*/ 1007 w 1015"/>
                <a:gd name="T81" fmla="*/ 216 h 687"/>
                <a:gd name="T82" fmla="*/ 1007 w 1015"/>
                <a:gd name="T83" fmla="*/ 192 h 687"/>
                <a:gd name="T84" fmla="*/ 1007 w 1015"/>
                <a:gd name="T85" fmla="*/ 160 h 687"/>
                <a:gd name="T86" fmla="*/ 1015 w 1015"/>
                <a:gd name="T87" fmla="*/ 136 h 687"/>
                <a:gd name="T88" fmla="*/ 1015 w 1015"/>
                <a:gd name="T89" fmla="*/ 104 h 687"/>
                <a:gd name="T90" fmla="*/ 1015 w 1015"/>
                <a:gd name="T91" fmla="*/ 96 h 687"/>
                <a:gd name="T92" fmla="*/ 1015 w 1015"/>
                <a:gd name="T93" fmla="*/ 80 h 687"/>
                <a:gd name="T94" fmla="*/ 1015 w 1015"/>
                <a:gd name="T95" fmla="*/ 56 h 687"/>
                <a:gd name="T96" fmla="*/ 1015 w 1015"/>
                <a:gd name="T97" fmla="*/ 32 h 687"/>
                <a:gd name="T98" fmla="*/ 1015 w 1015"/>
                <a:gd name="T9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687">
                  <a:moveTo>
                    <a:pt x="1015" y="687"/>
                  </a:moveTo>
                  <a:lnTo>
                    <a:pt x="0" y="687"/>
                  </a:lnTo>
                  <a:lnTo>
                    <a:pt x="88" y="687"/>
                  </a:lnTo>
                  <a:lnTo>
                    <a:pt x="176" y="687"/>
                  </a:lnTo>
                  <a:lnTo>
                    <a:pt x="351" y="687"/>
                  </a:lnTo>
                  <a:lnTo>
                    <a:pt x="439" y="687"/>
                  </a:lnTo>
                  <a:lnTo>
                    <a:pt x="527" y="679"/>
                  </a:lnTo>
                  <a:lnTo>
                    <a:pt x="615" y="679"/>
                  </a:lnTo>
                  <a:lnTo>
                    <a:pt x="695" y="679"/>
                  </a:lnTo>
                  <a:lnTo>
                    <a:pt x="743" y="671"/>
                  </a:lnTo>
                  <a:lnTo>
                    <a:pt x="759" y="671"/>
                  </a:lnTo>
                  <a:lnTo>
                    <a:pt x="783" y="663"/>
                  </a:lnTo>
                  <a:lnTo>
                    <a:pt x="799" y="663"/>
                  </a:lnTo>
                  <a:lnTo>
                    <a:pt x="823" y="655"/>
                  </a:lnTo>
                  <a:lnTo>
                    <a:pt x="839" y="655"/>
                  </a:lnTo>
                  <a:lnTo>
                    <a:pt x="863" y="647"/>
                  </a:lnTo>
                  <a:lnTo>
                    <a:pt x="879" y="631"/>
                  </a:lnTo>
                  <a:lnTo>
                    <a:pt x="895" y="623"/>
                  </a:lnTo>
                  <a:lnTo>
                    <a:pt x="903" y="615"/>
                  </a:lnTo>
                  <a:lnTo>
                    <a:pt x="919" y="599"/>
                  </a:lnTo>
                  <a:lnTo>
                    <a:pt x="927" y="583"/>
                  </a:lnTo>
                  <a:lnTo>
                    <a:pt x="943" y="567"/>
                  </a:lnTo>
                  <a:lnTo>
                    <a:pt x="951" y="551"/>
                  </a:lnTo>
                  <a:lnTo>
                    <a:pt x="959" y="535"/>
                  </a:lnTo>
                  <a:lnTo>
                    <a:pt x="959" y="519"/>
                  </a:lnTo>
                  <a:lnTo>
                    <a:pt x="967" y="511"/>
                  </a:lnTo>
                  <a:lnTo>
                    <a:pt x="975" y="495"/>
                  </a:lnTo>
                  <a:lnTo>
                    <a:pt x="975" y="487"/>
                  </a:lnTo>
                  <a:lnTo>
                    <a:pt x="983" y="471"/>
                  </a:lnTo>
                  <a:lnTo>
                    <a:pt x="983" y="455"/>
                  </a:lnTo>
                  <a:lnTo>
                    <a:pt x="991" y="423"/>
                  </a:lnTo>
                  <a:lnTo>
                    <a:pt x="991" y="383"/>
                  </a:lnTo>
                  <a:lnTo>
                    <a:pt x="999" y="368"/>
                  </a:lnTo>
                  <a:lnTo>
                    <a:pt x="999" y="352"/>
                  </a:lnTo>
                  <a:lnTo>
                    <a:pt x="999" y="336"/>
                  </a:lnTo>
                  <a:lnTo>
                    <a:pt x="999" y="312"/>
                  </a:lnTo>
                  <a:lnTo>
                    <a:pt x="1007" y="280"/>
                  </a:lnTo>
                  <a:lnTo>
                    <a:pt x="1007" y="264"/>
                  </a:lnTo>
                  <a:lnTo>
                    <a:pt x="1007" y="248"/>
                  </a:lnTo>
                  <a:lnTo>
                    <a:pt x="1007" y="232"/>
                  </a:lnTo>
                  <a:lnTo>
                    <a:pt x="1007" y="216"/>
                  </a:lnTo>
                  <a:lnTo>
                    <a:pt x="1007" y="192"/>
                  </a:lnTo>
                  <a:lnTo>
                    <a:pt x="1007" y="160"/>
                  </a:lnTo>
                  <a:lnTo>
                    <a:pt x="1015" y="136"/>
                  </a:lnTo>
                  <a:lnTo>
                    <a:pt x="1015" y="104"/>
                  </a:lnTo>
                  <a:lnTo>
                    <a:pt x="1015" y="96"/>
                  </a:lnTo>
                  <a:lnTo>
                    <a:pt x="1015" y="80"/>
                  </a:lnTo>
                  <a:lnTo>
                    <a:pt x="1015" y="56"/>
                  </a:lnTo>
                  <a:lnTo>
                    <a:pt x="1015" y="32"/>
                  </a:lnTo>
                  <a:lnTo>
                    <a:pt x="101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5776300" y="1668308"/>
              <a:ext cx="1202806" cy="948599"/>
            </a:xfrm>
            <a:custGeom>
              <a:avLst/>
              <a:gdLst>
                <a:gd name="T0" fmla="*/ 1287 w 1287"/>
                <a:gd name="T1" fmla="*/ 1015 h 1015"/>
                <a:gd name="T2" fmla="*/ 1287 w 1287"/>
                <a:gd name="T3" fmla="*/ 983 h 1015"/>
                <a:gd name="T4" fmla="*/ 1287 w 1287"/>
                <a:gd name="T5" fmla="*/ 943 h 1015"/>
                <a:gd name="T6" fmla="*/ 1287 w 1287"/>
                <a:gd name="T7" fmla="*/ 903 h 1015"/>
                <a:gd name="T8" fmla="*/ 1287 w 1287"/>
                <a:gd name="T9" fmla="*/ 863 h 1015"/>
                <a:gd name="T10" fmla="*/ 1287 w 1287"/>
                <a:gd name="T11" fmla="*/ 791 h 1015"/>
                <a:gd name="T12" fmla="*/ 1287 w 1287"/>
                <a:gd name="T13" fmla="*/ 751 h 1015"/>
                <a:gd name="T14" fmla="*/ 1287 w 1287"/>
                <a:gd name="T15" fmla="*/ 711 h 1015"/>
                <a:gd name="T16" fmla="*/ 1287 w 1287"/>
                <a:gd name="T17" fmla="*/ 656 h 1015"/>
                <a:gd name="T18" fmla="*/ 1287 w 1287"/>
                <a:gd name="T19" fmla="*/ 608 h 1015"/>
                <a:gd name="T20" fmla="*/ 1279 w 1287"/>
                <a:gd name="T21" fmla="*/ 496 h 1015"/>
                <a:gd name="T22" fmla="*/ 1279 w 1287"/>
                <a:gd name="T23" fmla="*/ 472 h 1015"/>
                <a:gd name="T24" fmla="*/ 1279 w 1287"/>
                <a:gd name="T25" fmla="*/ 440 h 1015"/>
                <a:gd name="T26" fmla="*/ 1279 w 1287"/>
                <a:gd name="T27" fmla="*/ 416 h 1015"/>
                <a:gd name="T28" fmla="*/ 1271 w 1287"/>
                <a:gd name="T29" fmla="*/ 384 h 1015"/>
                <a:gd name="T30" fmla="*/ 1271 w 1287"/>
                <a:gd name="T31" fmla="*/ 352 h 1015"/>
                <a:gd name="T32" fmla="*/ 1271 w 1287"/>
                <a:gd name="T33" fmla="*/ 320 h 1015"/>
                <a:gd name="T34" fmla="*/ 1263 w 1287"/>
                <a:gd name="T35" fmla="*/ 288 h 1015"/>
                <a:gd name="T36" fmla="*/ 1255 w 1287"/>
                <a:gd name="T37" fmla="*/ 248 h 1015"/>
                <a:gd name="T38" fmla="*/ 1255 w 1287"/>
                <a:gd name="T39" fmla="*/ 224 h 1015"/>
                <a:gd name="T40" fmla="*/ 1247 w 1287"/>
                <a:gd name="T41" fmla="*/ 192 h 1015"/>
                <a:gd name="T42" fmla="*/ 1239 w 1287"/>
                <a:gd name="T43" fmla="*/ 184 h 1015"/>
                <a:gd name="T44" fmla="*/ 1231 w 1287"/>
                <a:gd name="T45" fmla="*/ 168 h 1015"/>
                <a:gd name="T46" fmla="*/ 1231 w 1287"/>
                <a:gd name="T47" fmla="*/ 152 h 1015"/>
                <a:gd name="T48" fmla="*/ 1223 w 1287"/>
                <a:gd name="T49" fmla="*/ 144 h 1015"/>
                <a:gd name="T50" fmla="*/ 1215 w 1287"/>
                <a:gd name="T51" fmla="*/ 128 h 1015"/>
                <a:gd name="T52" fmla="*/ 1215 w 1287"/>
                <a:gd name="T53" fmla="*/ 120 h 1015"/>
                <a:gd name="T54" fmla="*/ 1207 w 1287"/>
                <a:gd name="T55" fmla="*/ 112 h 1015"/>
                <a:gd name="T56" fmla="*/ 1199 w 1287"/>
                <a:gd name="T57" fmla="*/ 104 h 1015"/>
                <a:gd name="T58" fmla="*/ 1191 w 1287"/>
                <a:gd name="T59" fmla="*/ 96 h 1015"/>
                <a:gd name="T60" fmla="*/ 1183 w 1287"/>
                <a:gd name="T61" fmla="*/ 88 h 1015"/>
                <a:gd name="T62" fmla="*/ 1175 w 1287"/>
                <a:gd name="T63" fmla="*/ 72 h 1015"/>
                <a:gd name="T64" fmla="*/ 1159 w 1287"/>
                <a:gd name="T65" fmla="*/ 64 h 1015"/>
                <a:gd name="T66" fmla="*/ 1151 w 1287"/>
                <a:gd name="T67" fmla="*/ 56 h 1015"/>
                <a:gd name="T68" fmla="*/ 1143 w 1287"/>
                <a:gd name="T69" fmla="*/ 56 h 1015"/>
                <a:gd name="T70" fmla="*/ 1135 w 1287"/>
                <a:gd name="T71" fmla="*/ 48 h 1015"/>
                <a:gd name="T72" fmla="*/ 1119 w 1287"/>
                <a:gd name="T73" fmla="*/ 40 h 1015"/>
                <a:gd name="T74" fmla="*/ 1111 w 1287"/>
                <a:gd name="T75" fmla="*/ 40 h 1015"/>
                <a:gd name="T76" fmla="*/ 1087 w 1287"/>
                <a:gd name="T77" fmla="*/ 32 h 1015"/>
                <a:gd name="T78" fmla="*/ 1071 w 1287"/>
                <a:gd name="T79" fmla="*/ 24 h 1015"/>
                <a:gd name="T80" fmla="*/ 1047 w 1287"/>
                <a:gd name="T81" fmla="*/ 24 h 1015"/>
                <a:gd name="T82" fmla="*/ 1023 w 1287"/>
                <a:gd name="T83" fmla="*/ 24 h 1015"/>
                <a:gd name="T84" fmla="*/ 999 w 1287"/>
                <a:gd name="T85" fmla="*/ 16 h 1015"/>
                <a:gd name="T86" fmla="*/ 959 w 1287"/>
                <a:gd name="T87" fmla="*/ 16 h 1015"/>
                <a:gd name="T88" fmla="*/ 919 w 1287"/>
                <a:gd name="T89" fmla="*/ 16 h 1015"/>
                <a:gd name="T90" fmla="*/ 839 w 1287"/>
                <a:gd name="T91" fmla="*/ 8 h 1015"/>
                <a:gd name="T92" fmla="*/ 751 w 1287"/>
                <a:gd name="T93" fmla="*/ 8 h 1015"/>
                <a:gd name="T94" fmla="*/ 671 w 1287"/>
                <a:gd name="T95" fmla="*/ 8 h 1015"/>
                <a:gd name="T96" fmla="*/ 591 w 1287"/>
                <a:gd name="T97" fmla="*/ 8 h 1015"/>
                <a:gd name="T98" fmla="*/ 503 w 1287"/>
                <a:gd name="T99" fmla="*/ 8 h 1015"/>
                <a:gd name="T100" fmla="*/ 424 w 1287"/>
                <a:gd name="T101" fmla="*/ 8 h 1015"/>
                <a:gd name="T102" fmla="*/ 344 w 1287"/>
                <a:gd name="T103" fmla="*/ 8 h 1015"/>
                <a:gd name="T104" fmla="*/ 0 w 1287"/>
                <a:gd name="T105" fmla="*/ 0 h 1015"/>
                <a:gd name="T106" fmla="*/ 647 w 1287"/>
                <a:gd name="T107" fmla="*/ 0 h 1015"/>
                <a:gd name="T108" fmla="*/ 1287 w 1287"/>
                <a:gd name="T109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7" h="1015">
                  <a:moveTo>
                    <a:pt x="1287" y="1015"/>
                  </a:moveTo>
                  <a:lnTo>
                    <a:pt x="1287" y="983"/>
                  </a:lnTo>
                  <a:lnTo>
                    <a:pt x="1287" y="943"/>
                  </a:lnTo>
                  <a:lnTo>
                    <a:pt x="1287" y="903"/>
                  </a:lnTo>
                  <a:lnTo>
                    <a:pt x="1287" y="863"/>
                  </a:lnTo>
                  <a:lnTo>
                    <a:pt x="1287" y="791"/>
                  </a:lnTo>
                  <a:lnTo>
                    <a:pt x="1287" y="751"/>
                  </a:lnTo>
                  <a:lnTo>
                    <a:pt x="1287" y="711"/>
                  </a:lnTo>
                  <a:lnTo>
                    <a:pt x="1287" y="656"/>
                  </a:lnTo>
                  <a:lnTo>
                    <a:pt x="1287" y="608"/>
                  </a:lnTo>
                  <a:lnTo>
                    <a:pt x="1279" y="496"/>
                  </a:lnTo>
                  <a:lnTo>
                    <a:pt x="1279" y="472"/>
                  </a:lnTo>
                  <a:lnTo>
                    <a:pt x="1279" y="440"/>
                  </a:lnTo>
                  <a:lnTo>
                    <a:pt x="1279" y="416"/>
                  </a:lnTo>
                  <a:lnTo>
                    <a:pt x="1271" y="384"/>
                  </a:lnTo>
                  <a:lnTo>
                    <a:pt x="1271" y="352"/>
                  </a:lnTo>
                  <a:lnTo>
                    <a:pt x="1271" y="320"/>
                  </a:lnTo>
                  <a:lnTo>
                    <a:pt x="1263" y="288"/>
                  </a:lnTo>
                  <a:lnTo>
                    <a:pt x="1255" y="248"/>
                  </a:lnTo>
                  <a:lnTo>
                    <a:pt x="1255" y="224"/>
                  </a:lnTo>
                  <a:lnTo>
                    <a:pt x="1247" y="192"/>
                  </a:lnTo>
                  <a:lnTo>
                    <a:pt x="1239" y="184"/>
                  </a:lnTo>
                  <a:lnTo>
                    <a:pt x="1231" y="168"/>
                  </a:lnTo>
                  <a:lnTo>
                    <a:pt x="1231" y="152"/>
                  </a:lnTo>
                  <a:lnTo>
                    <a:pt x="1223" y="144"/>
                  </a:lnTo>
                  <a:lnTo>
                    <a:pt x="1215" y="128"/>
                  </a:lnTo>
                  <a:lnTo>
                    <a:pt x="1215" y="120"/>
                  </a:lnTo>
                  <a:lnTo>
                    <a:pt x="1207" y="112"/>
                  </a:lnTo>
                  <a:lnTo>
                    <a:pt x="1199" y="104"/>
                  </a:lnTo>
                  <a:lnTo>
                    <a:pt x="1191" y="96"/>
                  </a:lnTo>
                  <a:lnTo>
                    <a:pt x="1183" y="88"/>
                  </a:lnTo>
                  <a:lnTo>
                    <a:pt x="1175" y="72"/>
                  </a:lnTo>
                  <a:lnTo>
                    <a:pt x="1159" y="64"/>
                  </a:lnTo>
                  <a:lnTo>
                    <a:pt x="1151" y="56"/>
                  </a:lnTo>
                  <a:lnTo>
                    <a:pt x="1143" y="56"/>
                  </a:lnTo>
                  <a:lnTo>
                    <a:pt x="1135" y="48"/>
                  </a:lnTo>
                  <a:lnTo>
                    <a:pt x="1119" y="40"/>
                  </a:lnTo>
                  <a:lnTo>
                    <a:pt x="1111" y="40"/>
                  </a:lnTo>
                  <a:lnTo>
                    <a:pt x="1087" y="32"/>
                  </a:lnTo>
                  <a:lnTo>
                    <a:pt x="1071" y="24"/>
                  </a:lnTo>
                  <a:lnTo>
                    <a:pt x="1047" y="24"/>
                  </a:lnTo>
                  <a:lnTo>
                    <a:pt x="1023" y="24"/>
                  </a:lnTo>
                  <a:lnTo>
                    <a:pt x="999" y="16"/>
                  </a:lnTo>
                  <a:lnTo>
                    <a:pt x="959" y="16"/>
                  </a:lnTo>
                  <a:lnTo>
                    <a:pt x="919" y="16"/>
                  </a:lnTo>
                  <a:lnTo>
                    <a:pt x="839" y="8"/>
                  </a:lnTo>
                  <a:lnTo>
                    <a:pt x="751" y="8"/>
                  </a:lnTo>
                  <a:lnTo>
                    <a:pt x="671" y="8"/>
                  </a:lnTo>
                  <a:lnTo>
                    <a:pt x="591" y="8"/>
                  </a:lnTo>
                  <a:lnTo>
                    <a:pt x="503" y="8"/>
                  </a:lnTo>
                  <a:lnTo>
                    <a:pt x="424" y="8"/>
                  </a:lnTo>
                  <a:lnTo>
                    <a:pt x="344" y="8"/>
                  </a:lnTo>
                  <a:lnTo>
                    <a:pt x="0" y="0"/>
                  </a:lnTo>
                  <a:lnTo>
                    <a:pt x="647" y="0"/>
                  </a:lnTo>
                  <a:lnTo>
                    <a:pt x="12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5776300" y="1698215"/>
              <a:ext cx="649534" cy="918693"/>
            </a:xfrm>
            <a:custGeom>
              <a:avLst/>
              <a:gdLst>
                <a:gd name="T0" fmla="*/ 695 w 695"/>
                <a:gd name="T1" fmla="*/ 983 h 983"/>
                <a:gd name="T2" fmla="*/ 695 w 695"/>
                <a:gd name="T3" fmla="*/ 967 h 983"/>
                <a:gd name="T4" fmla="*/ 695 w 695"/>
                <a:gd name="T5" fmla="*/ 951 h 983"/>
                <a:gd name="T6" fmla="*/ 695 w 695"/>
                <a:gd name="T7" fmla="*/ 911 h 983"/>
                <a:gd name="T8" fmla="*/ 695 w 695"/>
                <a:gd name="T9" fmla="*/ 879 h 983"/>
                <a:gd name="T10" fmla="*/ 695 w 695"/>
                <a:gd name="T11" fmla="*/ 855 h 983"/>
                <a:gd name="T12" fmla="*/ 695 w 695"/>
                <a:gd name="T13" fmla="*/ 839 h 983"/>
                <a:gd name="T14" fmla="*/ 695 w 695"/>
                <a:gd name="T15" fmla="*/ 815 h 983"/>
                <a:gd name="T16" fmla="*/ 695 w 695"/>
                <a:gd name="T17" fmla="*/ 783 h 983"/>
                <a:gd name="T18" fmla="*/ 687 w 695"/>
                <a:gd name="T19" fmla="*/ 759 h 983"/>
                <a:gd name="T20" fmla="*/ 687 w 695"/>
                <a:gd name="T21" fmla="*/ 735 h 983"/>
                <a:gd name="T22" fmla="*/ 687 w 695"/>
                <a:gd name="T23" fmla="*/ 687 h 983"/>
                <a:gd name="T24" fmla="*/ 687 w 695"/>
                <a:gd name="T25" fmla="*/ 647 h 983"/>
                <a:gd name="T26" fmla="*/ 687 w 695"/>
                <a:gd name="T27" fmla="*/ 608 h 983"/>
                <a:gd name="T28" fmla="*/ 679 w 695"/>
                <a:gd name="T29" fmla="*/ 560 h 983"/>
                <a:gd name="T30" fmla="*/ 679 w 695"/>
                <a:gd name="T31" fmla="*/ 536 h 983"/>
                <a:gd name="T32" fmla="*/ 679 w 695"/>
                <a:gd name="T33" fmla="*/ 504 h 983"/>
                <a:gd name="T34" fmla="*/ 671 w 695"/>
                <a:gd name="T35" fmla="*/ 472 h 983"/>
                <a:gd name="T36" fmla="*/ 671 w 695"/>
                <a:gd name="T37" fmla="*/ 440 h 983"/>
                <a:gd name="T38" fmla="*/ 663 w 695"/>
                <a:gd name="T39" fmla="*/ 416 h 983"/>
                <a:gd name="T40" fmla="*/ 663 w 695"/>
                <a:gd name="T41" fmla="*/ 392 h 983"/>
                <a:gd name="T42" fmla="*/ 655 w 695"/>
                <a:gd name="T43" fmla="*/ 360 h 983"/>
                <a:gd name="T44" fmla="*/ 655 w 695"/>
                <a:gd name="T45" fmla="*/ 344 h 983"/>
                <a:gd name="T46" fmla="*/ 655 w 695"/>
                <a:gd name="T47" fmla="*/ 336 h 983"/>
                <a:gd name="T48" fmla="*/ 647 w 695"/>
                <a:gd name="T49" fmla="*/ 312 h 983"/>
                <a:gd name="T50" fmla="*/ 639 w 695"/>
                <a:gd name="T51" fmla="*/ 296 h 983"/>
                <a:gd name="T52" fmla="*/ 639 w 695"/>
                <a:gd name="T53" fmla="*/ 272 h 983"/>
                <a:gd name="T54" fmla="*/ 631 w 695"/>
                <a:gd name="T55" fmla="*/ 256 h 983"/>
                <a:gd name="T56" fmla="*/ 623 w 695"/>
                <a:gd name="T57" fmla="*/ 240 h 983"/>
                <a:gd name="T58" fmla="*/ 615 w 695"/>
                <a:gd name="T59" fmla="*/ 216 h 983"/>
                <a:gd name="T60" fmla="*/ 607 w 695"/>
                <a:gd name="T61" fmla="*/ 200 h 983"/>
                <a:gd name="T62" fmla="*/ 599 w 695"/>
                <a:gd name="T63" fmla="*/ 184 h 983"/>
                <a:gd name="T64" fmla="*/ 583 w 695"/>
                <a:gd name="T65" fmla="*/ 168 h 983"/>
                <a:gd name="T66" fmla="*/ 575 w 695"/>
                <a:gd name="T67" fmla="*/ 152 h 983"/>
                <a:gd name="T68" fmla="*/ 559 w 695"/>
                <a:gd name="T69" fmla="*/ 136 h 983"/>
                <a:gd name="T70" fmla="*/ 551 w 695"/>
                <a:gd name="T71" fmla="*/ 128 h 983"/>
                <a:gd name="T72" fmla="*/ 535 w 695"/>
                <a:gd name="T73" fmla="*/ 112 h 983"/>
                <a:gd name="T74" fmla="*/ 519 w 695"/>
                <a:gd name="T75" fmla="*/ 104 h 983"/>
                <a:gd name="T76" fmla="*/ 503 w 695"/>
                <a:gd name="T77" fmla="*/ 96 h 983"/>
                <a:gd name="T78" fmla="*/ 488 w 695"/>
                <a:gd name="T79" fmla="*/ 88 h 983"/>
                <a:gd name="T80" fmla="*/ 464 w 695"/>
                <a:gd name="T81" fmla="*/ 72 h 983"/>
                <a:gd name="T82" fmla="*/ 440 w 695"/>
                <a:gd name="T83" fmla="*/ 64 h 983"/>
                <a:gd name="T84" fmla="*/ 416 w 695"/>
                <a:gd name="T85" fmla="*/ 56 h 983"/>
                <a:gd name="T86" fmla="*/ 384 w 695"/>
                <a:gd name="T87" fmla="*/ 48 h 983"/>
                <a:gd name="T88" fmla="*/ 360 w 695"/>
                <a:gd name="T89" fmla="*/ 40 h 983"/>
                <a:gd name="T90" fmla="*/ 336 w 695"/>
                <a:gd name="T91" fmla="*/ 40 h 983"/>
                <a:gd name="T92" fmla="*/ 312 w 695"/>
                <a:gd name="T93" fmla="*/ 32 h 983"/>
                <a:gd name="T94" fmla="*/ 288 w 695"/>
                <a:gd name="T95" fmla="*/ 32 h 983"/>
                <a:gd name="T96" fmla="*/ 216 w 695"/>
                <a:gd name="T97" fmla="*/ 16 h 983"/>
                <a:gd name="T98" fmla="*/ 144 w 695"/>
                <a:gd name="T99" fmla="*/ 8 h 983"/>
                <a:gd name="T100" fmla="*/ 72 w 695"/>
                <a:gd name="T101" fmla="*/ 8 h 983"/>
                <a:gd name="T102" fmla="*/ 0 w 695"/>
                <a:gd name="T10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5" h="983">
                  <a:moveTo>
                    <a:pt x="695" y="983"/>
                  </a:moveTo>
                  <a:lnTo>
                    <a:pt x="695" y="967"/>
                  </a:lnTo>
                  <a:lnTo>
                    <a:pt x="695" y="951"/>
                  </a:lnTo>
                  <a:lnTo>
                    <a:pt x="695" y="911"/>
                  </a:lnTo>
                  <a:lnTo>
                    <a:pt x="695" y="879"/>
                  </a:lnTo>
                  <a:lnTo>
                    <a:pt x="695" y="855"/>
                  </a:lnTo>
                  <a:lnTo>
                    <a:pt x="695" y="839"/>
                  </a:lnTo>
                  <a:lnTo>
                    <a:pt x="695" y="815"/>
                  </a:lnTo>
                  <a:lnTo>
                    <a:pt x="695" y="783"/>
                  </a:lnTo>
                  <a:lnTo>
                    <a:pt x="687" y="759"/>
                  </a:lnTo>
                  <a:lnTo>
                    <a:pt x="687" y="735"/>
                  </a:lnTo>
                  <a:lnTo>
                    <a:pt x="687" y="687"/>
                  </a:lnTo>
                  <a:lnTo>
                    <a:pt x="687" y="647"/>
                  </a:lnTo>
                  <a:lnTo>
                    <a:pt x="687" y="608"/>
                  </a:lnTo>
                  <a:lnTo>
                    <a:pt x="679" y="560"/>
                  </a:lnTo>
                  <a:lnTo>
                    <a:pt x="679" y="536"/>
                  </a:lnTo>
                  <a:lnTo>
                    <a:pt x="679" y="504"/>
                  </a:lnTo>
                  <a:lnTo>
                    <a:pt x="671" y="472"/>
                  </a:lnTo>
                  <a:lnTo>
                    <a:pt x="671" y="440"/>
                  </a:lnTo>
                  <a:lnTo>
                    <a:pt x="663" y="416"/>
                  </a:lnTo>
                  <a:lnTo>
                    <a:pt x="663" y="392"/>
                  </a:lnTo>
                  <a:lnTo>
                    <a:pt x="655" y="360"/>
                  </a:lnTo>
                  <a:lnTo>
                    <a:pt x="655" y="344"/>
                  </a:lnTo>
                  <a:lnTo>
                    <a:pt x="655" y="336"/>
                  </a:lnTo>
                  <a:lnTo>
                    <a:pt x="647" y="312"/>
                  </a:lnTo>
                  <a:lnTo>
                    <a:pt x="639" y="296"/>
                  </a:lnTo>
                  <a:lnTo>
                    <a:pt x="639" y="272"/>
                  </a:lnTo>
                  <a:lnTo>
                    <a:pt x="631" y="256"/>
                  </a:lnTo>
                  <a:lnTo>
                    <a:pt x="623" y="240"/>
                  </a:lnTo>
                  <a:lnTo>
                    <a:pt x="615" y="216"/>
                  </a:lnTo>
                  <a:lnTo>
                    <a:pt x="607" y="200"/>
                  </a:lnTo>
                  <a:lnTo>
                    <a:pt x="599" y="184"/>
                  </a:lnTo>
                  <a:lnTo>
                    <a:pt x="583" y="168"/>
                  </a:lnTo>
                  <a:lnTo>
                    <a:pt x="575" y="152"/>
                  </a:lnTo>
                  <a:lnTo>
                    <a:pt x="559" y="136"/>
                  </a:lnTo>
                  <a:lnTo>
                    <a:pt x="551" y="128"/>
                  </a:lnTo>
                  <a:lnTo>
                    <a:pt x="535" y="112"/>
                  </a:lnTo>
                  <a:lnTo>
                    <a:pt x="519" y="104"/>
                  </a:lnTo>
                  <a:lnTo>
                    <a:pt x="503" y="96"/>
                  </a:lnTo>
                  <a:lnTo>
                    <a:pt x="488" y="88"/>
                  </a:lnTo>
                  <a:lnTo>
                    <a:pt x="464" y="72"/>
                  </a:lnTo>
                  <a:lnTo>
                    <a:pt x="440" y="64"/>
                  </a:lnTo>
                  <a:lnTo>
                    <a:pt x="416" y="56"/>
                  </a:lnTo>
                  <a:lnTo>
                    <a:pt x="384" y="48"/>
                  </a:lnTo>
                  <a:lnTo>
                    <a:pt x="360" y="40"/>
                  </a:lnTo>
                  <a:lnTo>
                    <a:pt x="336" y="40"/>
                  </a:lnTo>
                  <a:lnTo>
                    <a:pt x="312" y="32"/>
                  </a:lnTo>
                  <a:lnTo>
                    <a:pt x="288" y="32"/>
                  </a:lnTo>
                  <a:lnTo>
                    <a:pt x="216" y="16"/>
                  </a:lnTo>
                  <a:lnTo>
                    <a:pt x="144" y="8"/>
                  </a:lnTo>
                  <a:lnTo>
                    <a:pt x="72" y="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6979106" y="548680"/>
              <a:ext cx="0" cy="20757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7217425" y="548680"/>
              <a:ext cx="0" cy="20682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9" name="Line 114"/>
            <p:cNvSpPr>
              <a:spLocks noChangeShapeType="1"/>
            </p:cNvSpPr>
            <p:nvPr/>
          </p:nvSpPr>
          <p:spPr bwMode="auto">
            <a:xfrm flipV="1">
              <a:off x="5874763" y="1429990"/>
              <a:ext cx="1104343" cy="32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50" name="Line 115"/>
            <p:cNvSpPr>
              <a:spLocks noChangeShapeType="1"/>
            </p:cNvSpPr>
            <p:nvPr/>
          </p:nvSpPr>
          <p:spPr bwMode="auto">
            <a:xfrm>
              <a:off x="7217425" y="1735598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5996628" y="1343569"/>
              <a:ext cx="264224" cy="169568"/>
              <a:chOff x="2483768" y="4725144"/>
              <a:chExt cx="448816" cy="28803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370435" y="1345908"/>
              <a:ext cx="264224" cy="169568"/>
              <a:chOff x="2483768" y="4725144"/>
              <a:chExt cx="448816" cy="288032"/>
            </a:xfrm>
          </p:grpSpPr>
          <p:sp>
            <p:nvSpPr>
              <p:cNvPr id="102" name="円/楕円 10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7539804" y="1654081"/>
              <a:ext cx="264224" cy="169568"/>
              <a:chOff x="2483768" y="4725144"/>
              <a:chExt cx="448816" cy="288032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913564" y="1653321"/>
              <a:ext cx="264224" cy="169568"/>
              <a:chOff x="2483768" y="4725144"/>
              <a:chExt cx="448816" cy="288032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966385" y="1148345"/>
              <a:ext cx="240008" cy="84784"/>
              <a:chOff x="2555776" y="4797152"/>
              <a:chExt cx="407683" cy="144016"/>
            </a:xfrm>
          </p:grpSpPr>
          <p:sp>
            <p:nvSpPr>
              <p:cNvPr id="94" name="円/楕円 9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6731621" y="1139267"/>
              <a:ext cx="240008" cy="84784"/>
              <a:chOff x="2555776" y="4797152"/>
              <a:chExt cx="407683" cy="144016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5391997" y="1244857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2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364917" y="1143336"/>
              <a:ext cx="240008" cy="84784"/>
              <a:chOff x="2555776" y="4797152"/>
              <a:chExt cx="407683" cy="144016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60" name="直線矢印コネクタ 59"/>
            <p:cNvCxnSpPr>
              <a:stCxn id="105" idx="0"/>
              <a:endCxn id="94" idx="4"/>
            </p:cNvCxnSpPr>
            <p:nvPr/>
          </p:nvCxnSpPr>
          <p:spPr bwMode="auto">
            <a:xfrm flipH="1" flipV="1">
              <a:off x="6008778" y="1233129"/>
              <a:ext cx="72634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>
              <a:stCxn id="106" idx="0"/>
              <a:endCxn id="95" idx="4"/>
            </p:cNvCxnSpPr>
            <p:nvPr/>
          </p:nvCxnSpPr>
          <p:spPr bwMode="auto">
            <a:xfrm flipH="1" flipV="1">
              <a:off x="6164001" y="1233129"/>
              <a:ext cx="7130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102" idx="0"/>
              <a:endCxn id="90" idx="4"/>
            </p:cNvCxnSpPr>
            <p:nvPr/>
          </p:nvCxnSpPr>
          <p:spPr bwMode="auto">
            <a:xfrm flipH="1" flipV="1">
              <a:off x="6407309" y="1228120"/>
              <a:ext cx="47910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矢印コネクタ 82"/>
            <p:cNvCxnSpPr>
              <a:stCxn id="103" idx="0"/>
              <a:endCxn id="91" idx="4"/>
            </p:cNvCxnSpPr>
            <p:nvPr/>
          </p:nvCxnSpPr>
          <p:spPr bwMode="auto">
            <a:xfrm flipV="1">
              <a:off x="6544939" y="1228120"/>
              <a:ext cx="17594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4" name="Freeform 82"/>
            <p:cNvSpPr>
              <a:spLocks/>
            </p:cNvSpPr>
            <p:nvPr/>
          </p:nvSpPr>
          <p:spPr bwMode="auto">
            <a:xfrm rot="18824774">
              <a:off x="5455751" y="1823500"/>
              <a:ext cx="1027076" cy="12907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sp>
          <p:nvSpPr>
            <p:cNvPr id="85" name="円弧 84"/>
            <p:cNvSpPr/>
            <p:nvPr/>
          </p:nvSpPr>
          <p:spPr>
            <a:xfrm>
              <a:off x="6468251" y="1037124"/>
              <a:ext cx="1208912" cy="543254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86" name="円弧 85"/>
            <p:cNvSpPr/>
            <p:nvPr/>
          </p:nvSpPr>
          <p:spPr>
            <a:xfrm>
              <a:off x="6371022" y="949036"/>
              <a:ext cx="1368699" cy="627883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cxnSp>
          <p:nvCxnSpPr>
            <p:cNvPr id="87" name="直線矢印コネクタ 86"/>
            <p:cNvCxnSpPr>
              <a:stCxn id="37" idx="0"/>
              <a:endCxn id="39" idx="1"/>
            </p:cNvCxnSpPr>
            <p:nvPr/>
          </p:nvCxnSpPr>
          <p:spPr bwMode="auto">
            <a:xfrm flipV="1">
              <a:off x="5776300" y="1190738"/>
              <a:ext cx="0" cy="47757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正方形/長方形 87"/>
            <p:cNvSpPr/>
            <p:nvPr/>
          </p:nvSpPr>
          <p:spPr>
            <a:xfrm>
              <a:off x="7182071" y="3714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107712" y="1982326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N</a:t>
              </a:r>
              <a:r>
                <a:rPr lang="en-US" altLang="ja-JP" b="1" baseline="-25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</a:t>
              </a:r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(E)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417791" y="3875410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7260302" y="388341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624977" y="4162539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Insulator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 flipV="1">
            <a:off x="7091372" y="3849653"/>
            <a:ext cx="0" cy="3784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12" name="グループ化 111"/>
          <p:cNvGrpSpPr/>
          <p:nvPr/>
        </p:nvGrpSpPr>
        <p:grpSpPr>
          <a:xfrm>
            <a:off x="92896" y="2049663"/>
            <a:ext cx="5020178" cy="2387157"/>
            <a:chOff x="136073" y="2996952"/>
            <a:chExt cx="5975571" cy="2841458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971600" y="2996952"/>
              <a:ext cx="4393500" cy="2841458"/>
              <a:chOff x="251520" y="1818536"/>
              <a:chExt cx="4393500" cy="2841458"/>
            </a:xfrm>
          </p:grpSpPr>
          <p:sp>
            <p:nvSpPr>
              <p:cNvPr id="127" name="正方形/長方形 126"/>
              <p:cNvSpPr/>
              <p:nvPr/>
            </p:nvSpPr>
            <p:spPr>
              <a:xfrm>
                <a:off x="251520" y="1818536"/>
                <a:ext cx="4393500" cy="284145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708031" y="2427390"/>
                <a:ext cx="42302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478721" y="2276236"/>
                <a:ext cx="271234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4191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1274631" y="1954937"/>
                <a:ext cx="2209205" cy="200669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533620" y="2113747"/>
                <a:ext cx="1656184" cy="156404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12700" prstMaterial="softEdge">
                <a:bevelT w="6350"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529286" y="1844381"/>
                <a:ext cx="1656184" cy="156404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94295" y="3129216"/>
                <a:ext cx="1044647" cy="265516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682739" y="2081813"/>
                <a:ext cx="111694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136073" y="3791058"/>
              <a:ext cx="1273066" cy="439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Insulator</a:t>
              </a:r>
              <a:endParaRPr lang="ja-JP" altLang="en-US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81313" y="3369935"/>
              <a:ext cx="2158410" cy="439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Superconductor</a:t>
              </a:r>
              <a:endParaRPr lang="ja-JP" altLang="en-US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>
              <a:off x="1214375" y="3765369"/>
              <a:ext cx="398655" cy="456365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7" name="Line 7"/>
            <p:cNvSpPr>
              <a:spLocks noChangeShapeType="1"/>
            </p:cNvSpPr>
            <p:nvPr/>
          </p:nvSpPr>
          <p:spPr bwMode="auto">
            <a:xfrm>
              <a:off x="1210042" y="3765369"/>
              <a:ext cx="740958" cy="85649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8" name="Line 7"/>
            <p:cNvSpPr>
              <a:spLocks noChangeShapeType="1"/>
            </p:cNvSpPr>
            <p:nvPr/>
          </p:nvSpPr>
          <p:spPr bwMode="auto">
            <a:xfrm>
              <a:off x="1210042" y="4024567"/>
              <a:ext cx="749626" cy="1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4564774" y="4428383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685044" y="4811900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V="1">
              <a:off x="3624252" y="4826921"/>
              <a:ext cx="1709480" cy="36008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正方形/長方形 121"/>
            <p:cNvSpPr/>
            <p:nvPr/>
          </p:nvSpPr>
          <p:spPr>
            <a:xfrm rot="20891472">
              <a:off x="4107737" y="5034481"/>
              <a:ext cx="1065086" cy="439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100</a:t>
              </a:r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>
            <a:xfrm flipV="1">
              <a:off x="4183040" y="3512238"/>
              <a:ext cx="1556738" cy="3219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V="1">
              <a:off x="4578537" y="4189347"/>
              <a:ext cx="1165959" cy="23903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/>
            <p:cNvCxnSpPr/>
            <p:nvPr/>
          </p:nvCxnSpPr>
          <p:spPr>
            <a:xfrm flipH="1" flipV="1">
              <a:off x="5654017" y="3561513"/>
              <a:ext cx="1" cy="62311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5070222" y="3683024"/>
              <a:ext cx="1041422" cy="4029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300</a:t>
              </a:r>
              <a:r>
                <a:rPr lang="en-US" altLang="ja-JP" sz="16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nm</a:t>
              </a:r>
              <a:endParaRPr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35" name="Freeform 82"/>
          <p:cNvSpPr>
            <a:spLocks/>
          </p:cNvSpPr>
          <p:nvPr/>
        </p:nvSpPr>
        <p:spPr bwMode="auto">
          <a:xfrm rot="2794463">
            <a:off x="1482576" y="2176638"/>
            <a:ext cx="1161922" cy="14602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1050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278028" y="5872404"/>
            <a:ext cx="854220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Much lower gap energy (</a:t>
            </a:r>
            <a:r>
              <a:rPr kumimoji="0" lang="en-GB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Δ) 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than FIR photon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Can detect FIR photon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Faster response (~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s)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Suitable for single-photon counting 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92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32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anose="020B0604020202020204" pitchFamily="50" charset="-128"/>
                <a:cs typeface="Arial" panose="020B0604020202020204" pitchFamily="34" charset="0"/>
              </a:rPr>
              <a:t>STJ energy resolution</a:t>
            </a:r>
            <a:endParaRPr kumimoji="0" lang="ja-JP" altLang="en-US" sz="32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3212976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9" name="Text Box 44"/>
              <p:cNvSpPr txBox="1">
                <a:spLocks noChangeArrowheads="1"/>
              </p:cNvSpPr>
              <p:nvPr/>
            </p:nvSpPr>
            <p:spPr bwMode="auto">
              <a:xfrm>
                <a:off x="326604" y="928439"/>
                <a:ext cx="8665698" cy="3325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5000" rIns="90000" bIns="45000"/>
              <a:lstStyle>
                <a:lvl1pPr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lnSpc>
                    <a:spcPct val="102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:r>
                  <a:rPr kumimoji="0" lang="en-US" altLang="ja-JP" sz="2400" dirty="0">
                    <a:solidFill>
                      <a:srgbClr val="000000"/>
                    </a:solidFill>
                    <a:ea typeface="Arial Unicode MS" panose="020B0604020202020204" pitchFamily="50" charset="-128"/>
                    <a:cs typeface="Arial" panose="020B0604020202020204" pitchFamily="34" charset="0"/>
                  </a:rPr>
                  <a:t>Signal = Number of quasi-particles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q</m:t>
                        </m:r>
                        <m: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p</m:t>
                        </m:r>
                        <m: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.</m:t>
                        </m:r>
                      </m:sub>
                    </m:sSub>
                    <m:r>
                      <a:rPr kumimoji="0" lang="en-US" altLang="ja-JP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kumimoji="0" lang="en-US" altLang="ja-JP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𝐺</m:t>
                    </m:r>
                    <m:f>
                      <m:fPr>
                        <m:ctrlPr>
                          <a:rPr kumimoji="0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bPr>
                          <m:e>
                            <m:r>
                              <a:rPr kumimoji="0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𝐸</m:t>
                            </m:r>
                          </m:e>
                          <m:sub>
                            <m:r>
                              <a:rPr kumimoji="0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kumimoji="0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kumimoji="0" lang="en-US" altLang="ja-JP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</m:den>
                    </m:f>
                  </m:oMath>
                </a14:m>
                <a:endParaRPr kumimoji="0" lang="en-US" altLang="ja-JP" sz="24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  <a:p>
                <a:pPr eaLnBrk="1" hangingPunct="1">
                  <a:lnSpc>
                    <a:spcPct val="102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:r>
                  <a:rPr kumimoji="0" lang="en-US" altLang="ja-JP" sz="2400" dirty="0">
                    <a:solidFill>
                      <a:srgbClr val="000000"/>
                    </a:solidFill>
                    <a:ea typeface="Arial Unicode MS" panose="020B0604020202020204" pitchFamily="50" charset="-128"/>
                    <a:cs typeface="Arial" panose="020B0604020202020204" pitchFamily="34" charset="0"/>
                  </a:rPr>
                  <a:t>Resolution = Statistical fluctuation in number of </a:t>
                </a:r>
                <a:r>
                  <a:rPr kumimoji="0" lang="en-US" altLang="ja-JP" sz="2400" dirty="0" smtClean="0">
                    <a:solidFill>
                      <a:srgbClr val="000000"/>
                    </a:solidFill>
                    <a:ea typeface="Arial Unicode MS" panose="020B0604020202020204" pitchFamily="50" charset="-128"/>
                    <a:cs typeface="Arial" panose="020B0604020202020204" pitchFamily="34" charset="0"/>
                  </a:rPr>
                  <a:t>quasi-particles</a:t>
                </a:r>
              </a:p>
              <a:p>
                <a:pPr eaLnBrk="1" hangingPunct="1">
                  <a:lnSpc>
                    <a:spcPct val="150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:r>
                  <a:rPr kumimoji="0" lang="ja-JP" altLang="en-US" sz="2400" dirty="0" smtClean="0">
                    <a:solidFill>
                      <a:srgbClr val="000000"/>
                    </a:solidFill>
                    <a:ea typeface="Arial Unicode MS" panose="020B0604020202020204" pitchFamily="50" charset="-128"/>
                    <a:cs typeface="Arial" panose="020B0604020202020204" pitchFamily="34" charset="0"/>
                  </a:rPr>
                  <a:t>　</a:t>
                </a:r>
                <a14:m>
                  <m:oMath xmlns:m="http://schemas.openxmlformats.org/officeDocument/2006/math">
                    <m:r>
                      <a:rPr kumimoji="0"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0" lang="ja-JP" altLang="en-US" sz="2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kumimoji="0" lang="ja-JP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　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1.7</m:t>
                            </m:r>
                            <m:r>
                              <m:rPr>
                                <m:sty m:val="p"/>
                              </m:rPr>
                              <a:rPr lang="en-US" altLang="ja-JP" sz="2400">
                                <a:latin typeface="Cambria Math"/>
                              </a:rPr>
                              <m:t>Δ</m:t>
                            </m:r>
                          </m:e>
                        </m:d>
                        <m:r>
                          <a:rPr lang="en-US" altLang="ja-JP" sz="2400" i="1">
                            <a:latin typeface="Cambria Math"/>
                          </a:rPr>
                          <m:t>𝐹𝐸</m:t>
                        </m:r>
                      </m:e>
                    </m:rad>
                  </m:oMath>
                </a14:m>
                <a:endParaRPr kumimoji="0" lang="ja-JP" altLang="en-US" sz="24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9" name="Text 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6604" y="928439"/>
                <a:ext cx="8665698" cy="3325698"/>
              </a:xfrm>
              <a:prstGeom prst="rect">
                <a:avLst/>
              </a:prstGeom>
              <a:blipFill rotWithShape="0">
                <a:blip r:embed="rId3"/>
                <a:stretch>
                  <a:fillRect l="-1126" r="-3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4345934" y="2052701"/>
            <a:ext cx="4072644" cy="1337931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Δ: Superconducting gap energy</a:t>
            </a:r>
            <a:endParaRPr kumimoji="0" lang="ja-JP" altLang="en-GB" sz="20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E: Photon energy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G: Back-</a:t>
            </a:r>
            <a:r>
              <a:rPr kumimoji="0" lang="en-US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tunneling</a:t>
            </a: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gain</a:t>
            </a:r>
            <a:endParaRPr kumimoji="0" lang="ja-JP" altLang="en-GB" sz="20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57200" y="2941866"/>
            <a:ext cx="81266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GB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Nb/Al-STJ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Well-established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Δ~0.6meV by the proximity effect from 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Operation temperature &lt;400mK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Back-tunnelling gain G~10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 err="1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N</a:t>
            </a:r>
            <a:r>
              <a:rPr kumimoji="0" lang="en-GB" altLang="ja-JP" sz="2400" baseline="-25000" dirty="0" err="1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q.p</a:t>
            </a:r>
            <a:r>
              <a:rPr kumimoji="0" lang="en-GB" altLang="ja-JP" sz="2400" baseline="-250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</a:t>
            </a:r>
            <a:r>
              <a:rPr kumimoji="0" lang="en-GB" altLang="ja-JP" sz="24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=25meV/1.7Δ</a:t>
            </a:r>
            <a:r>
              <a:rPr kumimoji="0" lang="en-GB" altLang="ja-JP" sz="24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10~ 250	</a:t>
            </a:r>
            <a:r>
              <a:rPr kumimoji="0" lang="en-GB" altLang="ja-JP" sz="2400" baseline="-250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kumimoji="0" lang="en-GB" altLang="ja-JP" sz="24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/E~0.1 for E=25meV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kumimoji="0" lang="en-US" altLang="ja-JP" sz="24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25meV single-photon detection is feasible in principle</a:t>
            </a:r>
            <a:endParaRPr kumimoji="0" lang="ja-JP" altLang="en-US" sz="24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448523" y="6381941"/>
            <a:ext cx="20574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251658" y="5856617"/>
            <a:ext cx="6353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※</a:t>
            </a:r>
            <a:r>
              <a:rPr kumimoji="1" lang="en-US" altLang="ja-JP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Detail of the STJ development will be presented by </a:t>
            </a:r>
            <a:r>
              <a:rPr kumimoji="1" lang="en-US" altLang="ja-JP" sz="2000" dirty="0" err="1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Takemasa</a:t>
            </a:r>
            <a:r>
              <a:rPr kumimoji="1" lang="en-US" altLang="ja-JP" sz="20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-kun (after the next speaker)</a:t>
            </a:r>
            <a:endParaRPr kumimoji="1" lang="ja-JP" altLang="en-US" sz="2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19399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8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</a:t>
            </a:r>
            <a:endParaRPr kumimoji="1"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Neutrino decay</a:t>
            </a:r>
          </a:p>
          <a:p>
            <a:r>
              <a:rPr lang="en-US" altLang="ja-JP" dirty="0"/>
              <a:t>Cosmic neutrino background</a:t>
            </a:r>
            <a:endParaRPr kumimoji="1" lang="en-US" altLang="ja-JP" dirty="0" smtClean="0"/>
          </a:p>
          <a:p>
            <a:r>
              <a:rPr kumimoji="1" lang="en-US" altLang="ja-JP" dirty="0" smtClean="0"/>
              <a:t>COBAND experiment overview</a:t>
            </a:r>
          </a:p>
          <a:p>
            <a:r>
              <a:rPr kumimoji="1" lang="en-US" altLang="ja-JP" dirty="0" smtClean="0"/>
              <a:t>Optical system design</a:t>
            </a:r>
            <a:endParaRPr lang="en-US" altLang="ja-JP" dirty="0" smtClean="0"/>
          </a:p>
          <a:p>
            <a:r>
              <a:rPr lang="en-US" altLang="ja-JP" dirty="0" smtClean="0"/>
              <a:t>Experiment schedule</a:t>
            </a:r>
            <a:endParaRPr kumimoji="1" lang="en-US" altLang="ja-JP" dirty="0" smtClean="0"/>
          </a:p>
          <a:p>
            <a:r>
              <a:rPr kumimoji="1" lang="en-US" altLang="ja-JP" dirty="0" smtClean="0"/>
              <a:t>Summary</a:t>
            </a:r>
          </a:p>
        </p:txBody>
      </p:sp>
      <p:pic>
        <p:nvPicPr>
          <p:cNvPr id="4" name="Picture 2" descr="http://hep.px.tsukuba.ac.jp/coband/Images/coband-logo-v4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234" y="656384"/>
            <a:ext cx="3087727" cy="220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t2.gstatic.com/images?q=tbn:ANd9GcRXEGAzsK8Pf50bXBrZqsZzsMRiVPxwq3lD3FY1eaaStDrTqg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3" b="8179"/>
          <a:stretch>
            <a:fillRect/>
          </a:stretch>
        </p:blipFill>
        <p:spPr bwMode="auto">
          <a:xfrm>
            <a:off x="6838451" y="4838847"/>
            <a:ext cx="1952510" cy="180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 rot="20231122">
            <a:off x="5742555" y="4133917"/>
            <a:ext cx="2191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Good morning everyone!!</a:t>
            </a:r>
            <a:endParaRPr kumimoji="1" lang="ja-JP" altLang="en-US" sz="2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876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28" y="198441"/>
            <a:ext cx="7886700" cy="1325563"/>
          </a:xfrm>
        </p:spPr>
        <p:txBody>
          <a:bodyPr/>
          <a:lstStyle/>
          <a:p>
            <a:r>
              <a:rPr kumimoji="1"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 decay</a:t>
            </a:r>
            <a:endParaRPr kumimoji="1"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796" y="1460265"/>
            <a:ext cx="5261660" cy="831933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Only neutrino has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unknown mass </a:t>
            </a:r>
            <a:r>
              <a:rPr kumimoji="1" lang="en-US" altLang="ja-JP" sz="2400" dirty="0" smtClean="0"/>
              <a:t>in the standard model of particle physics.</a:t>
            </a:r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56" y="97652"/>
            <a:ext cx="36861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912972" y="3414407"/>
            <a:ext cx="5157659" cy="1369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 smtClean="0"/>
              <a:t>Since</a:t>
            </a:r>
            <a:r>
              <a:rPr lang="en-US" altLang="ja-JP" sz="2400" b="1" dirty="0">
                <a:solidFill>
                  <a:srgbClr val="002060"/>
                </a:solidFill>
              </a:rPr>
              <a:t> </a:t>
            </a:r>
            <a:r>
              <a:rPr lang="en-US" altLang="ja-JP" sz="2400" b="1" dirty="0" smtClean="0">
                <a:solidFill>
                  <a:srgbClr val="002060"/>
                </a:solidFill>
                <a:latin typeface="Symbol" pitchFamily="18" charset="2"/>
              </a:rPr>
              <a:t>D</a:t>
            </a: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ja-JP" sz="2400" dirty="0" smtClean="0"/>
              <a:t> is known by neutrino oscillation experiment, it’s possible to </a:t>
            </a:r>
            <a:r>
              <a:rPr lang="en-US" altLang="ja-JP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determine neutrino mass by measuring </a:t>
            </a:r>
            <a:r>
              <a:rPr lang="en-US" altLang="ja-JP" sz="2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ja-JP" sz="1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altLang="ja-JP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neutrino decay</a:t>
            </a:r>
            <a:r>
              <a:rPr lang="en-US" altLang="ja-JP" sz="2400" dirty="0" smtClean="0"/>
              <a:t>.</a:t>
            </a:r>
          </a:p>
        </p:txBody>
      </p:sp>
      <p:graphicFrame>
        <p:nvGraphicFramePr>
          <p:cNvPr id="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762351"/>
              </p:ext>
            </p:extLst>
          </p:nvPr>
        </p:nvGraphicFramePr>
        <p:xfrm>
          <a:off x="846706" y="3525560"/>
          <a:ext cx="2894012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0" name="Equation" r:id="rId4" imgW="2286000" imgH="952200" progId="Equation.3">
                  <p:embed/>
                </p:oleObj>
              </mc:Choice>
              <mc:Fallback>
                <p:oleObj name="Equation" r:id="rId4" imgW="2286000" imgH="952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706" y="3525560"/>
                        <a:ext cx="2894012" cy="1208087"/>
                      </a:xfrm>
                      <a:prstGeom prst="rect">
                        <a:avLst/>
                      </a:prstGeom>
                      <a:solidFill>
                        <a:srgbClr val="00B0F0">
                          <a:alpha val="12157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グループ化 2"/>
          <p:cNvGrpSpPr>
            <a:grpSpLocks/>
          </p:cNvGrpSpPr>
          <p:nvPr/>
        </p:nvGrpSpPr>
        <p:grpSpPr bwMode="auto">
          <a:xfrm>
            <a:off x="647057" y="2392321"/>
            <a:ext cx="1991669" cy="975244"/>
            <a:chOff x="609600" y="3479800"/>
            <a:chExt cx="3225800" cy="1820863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685800" y="4470400"/>
              <a:ext cx="3124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1308100" y="3937000"/>
              <a:ext cx="1592263" cy="558800"/>
            </a:xfrm>
            <a:custGeom>
              <a:avLst/>
              <a:gdLst>
                <a:gd name="T0" fmla="*/ 0 w 1003"/>
                <a:gd name="T1" fmla="*/ 2147483647 h 168"/>
                <a:gd name="T2" fmla="*/ 2147483647 w 1003"/>
                <a:gd name="T3" fmla="*/ 2147483647 h 168"/>
                <a:gd name="T4" fmla="*/ 2147483647 w 1003"/>
                <a:gd name="T5" fmla="*/ 2147483647 h 168"/>
                <a:gd name="T6" fmla="*/ 2147483647 w 1003"/>
                <a:gd name="T7" fmla="*/ 2147483647 h 168"/>
                <a:gd name="T8" fmla="*/ 2147483647 w 1003"/>
                <a:gd name="T9" fmla="*/ 2147483647 h 168"/>
                <a:gd name="T10" fmla="*/ 2147483647 w 1003"/>
                <a:gd name="T11" fmla="*/ 2147483647 h 168"/>
                <a:gd name="T12" fmla="*/ 2147483647 w 1003"/>
                <a:gd name="T13" fmla="*/ 2147483647 h 168"/>
                <a:gd name="T14" fmla="*/ 2147483647 w 1003"/>
                <a:gd name="T15" fmla="*/ 2147483647 h 168"/>
                <a:gd name="T16" fmla="*/ 2147483647 w 1003"/>
                <a:gd name="T17" fmla="*/ 2147483647 h 168"/>
                <a:gd name="T18" fmla="*/ 2147483647 w 1003"/>
                <a:gd name="T19" fmla="*/ 0 h 168"/>
                <a:gd name="T20" fmla="*/ 2147483647 w 1003"/>
                <a:gd name="T21" fmla="*/ 2147483647 h 168"/>
                <a:gd name="T22" fmla="*/ 2147483647 w 1003"/>
                <a:gd name="T23" fmla="*/ 2147483647 h 168"/>
                <a:gd name="T24" fmla="*/ 2147483647 w 1003"/>
                <a:gd name="T25" fmla="*/ 2147483647 h 168"/>
                <a:gd name="T26" fmla="*/ 2147483647 w 1003"/>
                <a:gd name="T27" fmla="*/ 2147483647 h 168"/>
                <a:gd name="T28" fmla="*/ 2147483647 w 1003"/>
                <a:gd name="T29" fmla="*/ 2147483647 h 168"/>
                <a:gd name="T30" fmla="*/ 2147483647 w 1003"/>
                <a:gd name="T31" fmla="*/ 2147483647 h 168"/>
                <a:gd name="T32" fmla="*/ 2147483647 w 1003"/>
                <a:gd name="T33" fmla="*/ 2147483647 h 168"/>
                <a:gd name="T34" fmla="*/ 2147483647 w 1003"/>
                <a:gd name="T35" fmla="*/ 2147483647 h 168"/>
                <a:gd name="T36" fmla="*/ 2147483647 w 1003"/>
                <a:gd name="T37" fmla="*/ 2147483647 h 168"/>
                <a:gd name="T38" fmla="*/ 2147483647 w 1003"/>
                <a:gd name="T39" fmla="*/ 2147483647 h 168"/>
                <a:gd name="T40" fmla="*/ 2147483647 w 1003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03" h="168">
                  <a:moveTo>
                    <a:pt x="0" y="160"/>
                  </a:moveTo>
                  <a:cubicBezTo>
                    <a:pt x="5" y="152"/>
                    <a:pt x="12" y="145"/>
                    <a:pt x="16" y="136"/>
                  </a:cubicBezTo>
                  <a:cubicBezTo>
                    <a:pt x="23" y="121"/>
                    <a:pt x="32" y="88"/>
                    <a:pt x="32" y="88"/>
                  </a:cubicBezTo>
                  <a:cubicBezTo>
                    <a:pt x="76" y="97"/>
                    <a:pt x="99" y="97"/>
                    <a:pt x="136" y="72"/>
                  </a:cubicBezTo>
                  <a:cubicBezTo>
                    <a:pt x="145" y="59"/>
                    <a:pt x="157" y="34"/>
                    <a:pt x="176" y="32"/>
                  </a:cubicBezTo>
                  <a:cubicBezTo>
                    <a:pt x="189" y="30"/>
                    <a:pt x="203" y="36"/>
                    <a:pt x="216" y="40"/>
                  </a:cubicBezTo>
                  <a:cubicBezTo>
                    <a:pt x="232" y="44"/>
                    <a:pt x="264" y="56"/>
                    <a:pt x="264" y="56"/>
                  </a:cubicBezTo>
                  <a:cubicBezTo>
                    <a:pt x="328" y="47"/>
                    <a:pt x="319" y="46"/>
                    <a:pt x="368" y="24"/>
                  </a:cubicBezTo>
                  <a:cubicBezTo>
                    <a:pt x="383" y="17"/>
                    <a:pt x="400" y="13"/>
                    <a:pt x="416" y="8"/>
                  </a:cubicBezTo>
                  <a:cubicBezTo>
                    <a:pt x="424" y="5"/>
                    <a:pt x="440" y="0"/>
                    <a:pt x="440" y="0"/>
                  </a:cubicBezTo>
                  <a:cubicBezTo>
                    <a:pt x="456" y="3"/>
                    <a:pt x="473" y="3"/>
                    <a:pt x="488" y="8"/>
                  </a:cubicBezTo>
                  <a:cubicBezTo>
                    <a:pt x="523" y="20"/>
                    <a:pt x="542" y="58"/>
                    <a:pt x="584" y="72"/>
                  </a:cubicBezTo>
                  <a:cubicBezTo>
                    <a:pt x="665" y="62"/>
                    <a:pt x="628" y="71"/>
                    <a:pt x="696" y="48"/>
                  </a:cubicBezTo>
                  <a:cubicBezTo>
                    <a:pt x="712" y="43"/>
                    <a:pt x="744" y="32"/>
                    <a:pt x="744" y="32"/>
                  </a:cubicBezTo>
                  <a:cubicBezTo>
                    <a:pt x="761" y="38"/>
                    <a:pt x="787" y="45"/>
                    <a:pt x="800" y="56"/>
                  </a:cubicBezTo>
                  <a:cubicBezTo>
                    <a:pt x="838" y="87"/>
                    <a:pt x="792" y="75"/>
                    <a:pt x="840" y="96"/>
                  </a:cubicBezTo>
                  <a:cubicBezTo>
                    <a:pt x="862" y="105"/>
                    <a:pt x="922" y="110"/>
                    <a:pt x="936" y="112"/>
                  </a:cubicBezTo>
                  <a:cubicBezTo>
                    <a:pt x="944" y="117"/>
                    <a:pt x="953" y="121"/>
                    <a:pt x="960" y="128"/>
                  </a:cubicBezTo>
                  <a:cubicBezTo>
                    <a:pt x="967" y="135"/>
                    <a:pt x="968" y="146"/>
                    <a:pt x="976" y="152"/>
                  </a:cubicBezTo>
                  <a:cubicBezTo>
                    <a:pt x="983" y="157"/>
                    <a:pt x="994" y="154"/>
                    <a:pt x="1000" y="160"/>
                  </a:cubicBezTo>
                  <a:cubicBezTo>
                    <a:pt x="1003" y="163"/>
                    <a:pt x="995" y="165"/>
                    <a:pt x="992" y="1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2133600" y="4470400"/>
              <a:ext cx="1295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2000"/>
            </a:p>
          </p:txBody>
        </p:sp>
        <p:graphicFrame>
          <p:nvGraphicFramePr>
            <p:cNvPr id="11" name="Object 7"/>
            <p:cNvGraphicFramePr>
              <a:graphicFrameLocks noChangeAspect="1"/>
            </p:cNvGraphicFramePr>
            <p:nvPr/>
          </p:nvGraphicFramePr>
          <p:xfrm>
            <a:off x="609600" y="3860800"/>
            <a:ext cx="473075" cy="614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01" name="数式" r:id="rId6" imgW="253890" imgH="330057" progId="Equation.3">
                    <p:embed/>
                  </p:oleObj>
                </mc:Choice>
                <mc:Fallback>
                  <p:oleObj name="数式" r:id="rId6" imgW="253890" imgH="3300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3860800"/>
                          <a:ext cx="473075" cy="614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8"/>
            <p:cNvGraphicFramePr>
              <a:graphicFrameLocks noChangeAspect="1"/>
            </p:cNvGraphicFramePr>
            <p:nvPr/>
          </p:nvGraphicFramePr>
          <p:xfrm>
            <a:off x="3276600" y="3860800"/>
            <a:ext cx="49688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02" name="数式" r:id="rId8" imgW="266353" imgH="317087" progId="Equation.3">
                    <p:embed/>
                  </p:oleObj>
                </mc:Choice>
                <mc:Fallback>
                  <p:oleObj name="数式" r:id="rId8" imgW="266353" imgH="31708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600" y="3860800"/>
                          <a:ext cx="496888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9"/>
            <p:cNvGraphicFramePr>
              <a:graphicFrameLocks noChangeAspect="1"/>
            </p:cNvGraphicFramePr>
            <p:nvPr/>
          </p:nvGraphicFramePr>
          <p:xfrm>
            <a:off x="3505200" y="4851400"/>
            <a:ext cx="3302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03" name="数式" r:id="rId10" imgW="177646" imgH="241091" progId="Equation.3">
                    <p:embed/>
                  </p:oleObj>
                </mc:Choice>
                <mc:Fallback>
                  <p:oleObj name="数式" r:id="rId10" imgW="177646" imgH="2410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4851400"/>
                          <a:ext cx="3302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0"/>
            <p:cNvGraphicFramePr>
              <a:graphicFrameLocks noChangeAspect="1"/>
            </p:cNvGraphicFramePr>
            <p:nvPr/>
          </p:nvGraphicFramePr>
          <p:xfrm>
            <a:off x="1428750" y="4500563"/>
            <a:ext cx="804863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04" name="数式" r:id="rId12" imgW="431613" imgH="241195" progId="Equation.3">
                    <p:embed/>
                  </p:oleObj>
                </mc:Choice>
                <mc:Fallback>
                  <p:oleObj name="数式" r:id="rId12" imgW="431613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750" y="4500563"/>
                          <a:ext cx="804863" cy="447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1"/>
            <p:cNvGraphicFramePr>
              <a:graphicFrameLocks noChangeAspect="1"/>
            </p:cNvGraphicFramePr>
            <p:nvPr/>
          </p:nvGraphicFramePr>
          <p:xfrm>
            <a:off x="1905000" y="3479800"/>
            <a:ext cx="4953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005" name="数式" r:id="rId14" imgW="266469" imgH="241091" progId="Equation.3">
                    <p:embed/>
                  </p:oleObj>
                </mc:Choice>
                <mc:Fallback>
                  <p:oleObj name="数式" r:id="rId14" imgW="266469" imgH="2410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3479800"/>
                          <a:ext cx="4953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970882"/>
              </p:ext>
            </p:extLst>
          </p:nvPr>
        </p:nvGraphicFramePr>
        <p:xfrm>
          <a:off x="3163819" y="2701540"/>
          <a:ext cx="14446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6" name="数式" r:id="rId16" imgW="787400" imgH="241300" progId="Equation.3">
                  <p:embed/>
                </p:oleObj>
              </mc:Choice>
              <mc:Fallback>
                <p:oleObj name="数式" r:id="rId16" imgW="787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3819" y="2701540"/>
                        <a:ext cx="1444625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>
          <a:xfrm>
            <a:off x="1054456" y="5033367"/>
            <a:ext cx="5717031" cy="127056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○</a:t>
            </a:r>
            <a:r>
              <a:rPr lang="en-US" altLang="ja-JP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Predicted neutrino lifetime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2000" dirty="0" smtClean="0"/>
              <a:t>　</a:t>
            </a:r>
            <a:r>
              <a:rPr lang="en-US" altLang="ja-JP" sz="2000" dirty="0" smtClean="0">
                <a:latin typeface="Symbol" panose="05050102010706020507" pitchFamily="18" charset="2"/>
              </a:rPr>
              <a:t>t</a:t>
            </a:r>
            <a:r>
              <a:rPr lang="en-US" altLang="ja-JP" sz="2000" dirty="0" smtClean="0"/>
              <a:t> ~ O(10</a:t>
            </a:r>
            <a:r>
              <a:rPr lang="en-US" altLang="ja-JP" sz="2000" baseline="30000" dirty="0" smtClean="0"/>
              <a:t>43</a:t>
            </a:r>
            <a:r>
              <a:rPr lang="en-US" altLang="ja-JP" sz="2000" dirty="0" smtClean="0"/>
              <a:t>) [year] in the standard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2000" dirty="0"/>
              <a:t>　</a:t>
            </a:r>
            <a:r>
              <a:rPr lang="en-US" altLang="ja-JP" sz="2000" dirty="0" smtClean="0">
                <a:latin typeface="Symbol" panose="05050102010706020507" pitchFamily="18" charset="2"/>
              </a:rPr>
              <a:t>t</a:t>
            </a:r>
            <a:r>
              <a:rPr lang="en-US" altLang="ja-JP" sz="2000" dirty="0" smtClean="0"/>
              <a:t> &gt; 10</a:t>
            </a:r>
            <a:r>
              <a:rPr lang="en-US" altLang="ja-JP" sz="2000" baseline="30000" dirty="0" smtClean="0"/>
              <a:t>17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[year] </a:t>
            </a:r>
            <a:r>
              <a:rPr lang="en-US" altLang="ja-JP" sz="2000" dirty="0" smtClean="0"/>
              <a:t>in the Left-Right symmetric model</a:t>
            </a:r>
            <a:endParaRPr lang="en-US" altLang="ja-JP" sz="2000" dirty="0"/>
          </a:p>
        </p:txBody>
      </p:sp>
      <p:sp>
        <p:nvSpPr>
          <p:cNvPr id="19" name="Rectangle 18"/>
          <p:cNvSpPr/>
          <p:nvPr/>
        </p:nvSpPr>
        <p:spPr>
          <a:xfrm>
            <a:off x="1849315" y="6373628"/>
            <a:ext cx="56052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※ Current experimental lower limit : </a:t>
            </a:r>
            <a:r>
              <a:rPr lang="en-US" altLang="ja-JP" sz="2000" dirty="0">
                <a:latin typeface="Symbol" panose="05050102010706020507" pitchFamily="18" charset="2"/>
              </a:rPr>
              <a:t>t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&gt; 10</a:t>
            </a:r>
            <a:r>
              <a:rPr lang="en-US" altLang="ja-JP" sz="2000" baseline="30000" dirty="0"/>
              <a:t>12</a:t>
            </a:r>
            <a:r>
              <a:rPr lang="en-US" altLang="ja-JP" sz="2000" dirty="0"/>
              <a:t> [year</a:t>
            </a:r>
            <a:r>
              <a:rPr lang="en-US" altLang="ja-JP" sz="2000" dirty="0" smtClean="0"/>
              <a:t>] 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63817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正方形/長方形 1"/>
          <p:cNvSpPr>
            <a:spLocks noChangeArrowheads="1"/>
          </p:cNvSpPr>
          <p:nvPr/>
        </p:nvSpPr>
        <p:spPr bwMode="auto">
          <a:xfrm>
            <a:off x="4697413" y="1557338"/>
            <a:ext cx="227012" cy="3240087"/>
          </a:xfrm>
          <a:prstGeom prst="rect">
            <a:avLst/>
          </a:prstGeom>
          <a:noFill/>
          <a:ln w="9525" algn="ctr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>
              <a:solidFill>
                <a:srgbClr val="FF3300"/>
              </a:solidFill>
            </a:endParaRPr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9047" y="151607"/>
            <a:ext cx="8105880" cy="957263"/>
          </a:xfrm>
          <a:ln>
            <a:miter lim="800000"/>
            <a:headEnd/>
            <a:tailEnd/>
          </a:ln>
        </p:spPr>
        <p:txBody>
          <a:bodyPr anchor="ctr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Cosmic Background Neutrino (</a:t>
            </a:r>
            <a:r>
              <a:rPr lang="en-US" altLang="ja-JP" sz="4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CνB</a:t>
            </a:r>
            <a:r>
              <a:rPr lang="en-US" altLang="ja-JP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US" altLang="ja-JP" sz="7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12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95" y="2005111"/>
            <a:ext cx="6232823" cy="329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CFC22FB-AF66-4494-BB6C-131B8C8B7C98}" type="slidenum">
              <a:rPr lang="en-US" altLang="ja-JP" sz="1400" smtClean="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140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2195" y="1063471"/>
            <a:ext cx="7531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400" b="1" dirty="0" smtClean="0">
                <a:cs typeface="Times" panose="02020603050405020304" pitchFamily="18" charset="0"/>
              </a:rPr>
              <a:t>Our universe is filled with neutrinos originating from the Big-Bang, but they are not observed yet.</a:t>
            </a:r>
          </a:p>
        </p:txBody>
      </p:sp>
      <p:sp>
        <p:nvSpPr>
          <p:cNvPr id="9" name="テキスト ボックス 5"/>
          <p:cNvSpPr txBox="1"/>
          <p:nvPr/>
        </p:nvSpPr>
        <p:spPr>
          <a:xfrm>
            <a:off x="657948" y="5644415"/>
            <a:ext cx="83059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cs typeface="Times" panose="02020603050405020304" pitchFamily="18" charset="0"/>
              </a:rPr>
              <a:t>We propose the COBAND project to search for neutrino decays from </a:t>
            </a:r>
            <a:r>
              <a:rPr lang="en-US" altLang="ja-JP" sz="2000" b="1" dirty="0" err="1" smtClean="0">
                <a:cs typeface="Times" panose="02020603050405020304" pitchFamily="18" charset="0"/>
              </a:rPr>
              <a:t>C</a:t>
            </a:r>
            <a:r>
              <a:rPr lang="en-US" altLang="ja-JP" sz="2000" b="1" dirty="0" err="1" smtClean="0">
                <a:latin typeface="Symbol" panose="05050102010706020507" pitchFamily="18" charset="2"/>
                <a:cs typeface="Times" panose="02020603050405020304" pitchFamily="18" charset="0"/>
              </a:rPr>
              <a:t>n</a:t>
            </a:r>
            <a:r>
              <a:rPr lang="en-US" altLang="ja-JP" sz="2000" b="1" dirty="0" err="1" smtClean="0">
                <a:cs typeface="Times" panose="02020603050405020304" pitchFamily="18" charset="0"/>
              </a:rPr>
              <a:t>B</a:t>
            </a:r>
            <a:r>
              <a:rPr lang="en-US" altLang="ja-JP" sz="2000" b="1" dirty="0" smtClean="0">
                <a:cs typeface="Times" panose="02020603050405020304" pitchFamily="18" charset="0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cs typeface="Times" panose="02020603050405020304" pitchFamily="18" charset="0"/>
              </a:rPr>
              <a:t>Aiming    </a:t>
            </a:r>
            <a:r>
              <a:rPr lang="en-US" altLang="ja-JP" sz="2000" b="1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t</a:t>
            </a:r>
            <a:r>
              <a:rPr lang="en-US" altLang="ja-JP" sz="2000" b="1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(</a:t>
            </a:r>
            <a:r>
              <a:rPr lang="en-US" altLang="ja-JP" sz="2000" b="1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n</a:t>
            </a:r>
            <a:r>
              <a:rPr lang="en-US" altLang="ja-JP" sz="2000" b="1" baseline="-25000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3</a:t>
            </a:r>
            <a:r>
              <a:rPr lang="en-US" altLang="ja-JP" sz="2000" b="1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) = 10</a:t>
            </a:r>
            <a:r>
              <a:rPr lang="en-US" altLang="ja-JP" sz="2000" b="1" baseline="30000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14</a:t>
            </a:r>
            <a:r>
              <a:rPr lang="en-US" altLang="ja-JP" sz="2000" b="1" dirty="0" smtClean="0">
                <a:solidFill>
                  <a:srgbClr val="EB57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 [y] by Rocket experiment </a:t>
            </a:r>
            <a:r>
              <a:rPr lang="en-US" altLang="ja-JP" sz="2000" b="1" dirty="0" smtClean="0">
                <a:cs typeface="Times" panose="02020603050405020304" pitchFamily="18" charset="0"/>
              </a:rPr>
              <a:t>in 2019,</a:t>
            </a:r>
          </a:p>
          <a:p>
            <a:r>
              <a:rPr lang="en-US" altLang="ja-JP" sz="2000" b="1" dirty="0" smtClean="0">
                <a:cs typeface="Times" panose="02020603050405020304" pitchFamily="18" charset="0"/>
              </a:rPr>
              <a:t>	</a:t>
            </a:r>
            <a:r>
              <a:rPr lang="en-US" altLang="ja-JP" sz="1200" b="1" dirty="0" smtClean="0">
                <a:cs typeface="Times" panose="02020603050405020304" pitchFamily="18" charset="0"/>
              </a:rPr>
              <a:t> </a:t>
            </a:r>
            <a:r>
              <a:rPr lang="en-US" altLang="ja-JP" sz="2000" b="1" dirty="0" smtClean="0">
                <a:cs typeface="Times" panose="02020603050405020304" pitchFamily="18" charset="0"/>
              </a:rPr>
              <a:t>     </a:t>
            </a:r>
            <a:r>
              <a:rPr lang="en-US" altLang="ja-JP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t</a:t>
            </a:r>
            <a:r>
              <a:rPr lang="en-US" altLang="ja-JP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(</a:t>
            </a:r>
            <a:r>
              <a:rPr lang="en-US" altLang="ja-JP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Times" panose="02020603050405020304" pitchFamily="18" charset="0"/>
              </a:rPr>
              <a:t>n</a:t>
            </a:r>
            <a:r>
              <a:rPr lang="en-US" altLang="ja-JP" sz="2000" b="1" baseline="-25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3</a:t>
            </a:r>
            <a:r>
              <a:rPr lang="en-US" altLang="ja-JP" sz="2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) = </a:t>
            </a:r>
            <a:r>
              <a:rPr lang="en-US" altLang="ja-JP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10</a:t>
            </a:r>
            <a:r>
              <a:rPr lang="en-US" altLang="ja-JP" sz="2000" b="1" baseline="30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18</a:t>
            </a:r>
            <a:r>
              <a:rPr lang="en-US" altLang="ja-JP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 </a:t>
            </a:r>
            <a:r>
              <a:rPr lang="en-US" altLang="ja-JP" sz="2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[y] </a:t>
            </a:r>
            <a:r>
              <a:rPr lang="en-US" altLang="ja-JP" sz="2000" b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by </a:t>
            </a:r>
            <a:r>
              <a:rPr lang="en-US" altLang="ja-JP" sz="2000" b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Satellite </a:t>
            </a:r>
            <a:r>
              <a:rPr lang="en-US" altLang="ja-JP" sz="2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panose="02020603050405020304" pitchFamily="18" charset="0"/>
              </a:rPr>
              <a:t>experiment</a:t>
            </a:r>
            <a:r>
              <a:rPr lang="en-US" altLang="ja-JP" sz="2000" b="1" dirty="0">
                <a:cs typeface="Times" panose="02020603050405020304" pitchFamily="18" charset="0"/>
              </a:rPr>
              <a:t> </a:t>
            </a:r>
            <a:r>
              <a:rPr lang="en-US" altLang="ja-JP" sz="2000" b="1" dirty="0" smtClean="0">
                <a:cs typeface="Times" panose="02020603050405020304" pitchFamily="18" charset="0"/>
              </a:rPr>
              <a:t>after 2020.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83291" y="3077091"/>
            <a:ext cx="1677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~3×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10</a:t>
            </a:r>
            <a:r>
              <a:rPr kumimoji="1" lang="en-US" altLang="ja-JP" b="1" baseline="30000" dirty="0" smtClean="0">
                <a:solidFill>
                  <a:srgbClr val="FF0000"/>
                </a:solidFill>
              </a:rPr>
              <a:t>5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[y] after Big-Bang.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3291" y="4259714"/>
            <a:ext cx="1356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FF"/>
                </a:solidFill>
              </a:rPr>
              <a:t>~1 [s] after Big-Bang.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869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714" y="3134879"/>
            <a:ext cx="9036496" cy="2016425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.-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H.Kim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Y.Takeuchi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T.Iida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K.Takemasa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K.Nagata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C.Asano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S.Yagi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R.Wakasa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(U of Tsukuba),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H.Ikeda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T.Wada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K.Nagase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(ISAS/JAXA),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S.Matsuura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Kwansei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gakuin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Y.Arai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I.Kurachi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M.Hazumi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(KEK),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T.Yoshida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ja-JP" altLang="en-US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T.Nakamura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M.Sakai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W.Nishimura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(U of Fukui),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S.Mima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K.Kiuchi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H.Ishino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A.Kibayashi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U),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Y.Kato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Kindai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G.Fujii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S.Shiki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M.Ukibe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M.Ohkubo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(AIST),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S.Kawahito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(Shizuoka U),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E.Ramberg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P.Rubinov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D.Sergatskov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(FNAL), S.-</a:t>
            </a:r>
            <a:r>
              <a:rPr lang="en-US" altLang="ja-JP" sz="2000" dirty="0" err="1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B.Kim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(Seoul National U)</a:t>
            </a:r>
          </a:p>
          <a:p>
            <a:r>
              <a:rPr lang="en-US" altLang="ja-JP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COBAND collaboration</a:t>
            </a:r>
          </a:p>
        </p:txBody>
      </p:sp>
      <p:pic>
        <p:nvPicPr>
          <p:cNvPr id="1030" name="Picture 6" descr="http://www.kokuren.tsukuba.ac.jp/TGSW2015/j/images/logo_07_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535" y="1510297"/>
            <a:ext cx="1508484" cy="163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hep.px.tsukuba.ac.jp/coband/Images/coband-logo-v4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951" y="1280401"/>
            <a:ext cx="2453075" cy="1750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28650" y="93274"/>
            <a:ext cx="7886700" cy="11484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COBAND collaboration</a:t>
            </a:r>
            <a:endParaRPr lang="ja-JP" alt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www.jaxa.jp/about/images/jaxa_log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20" y="2178362"/>
            <a:ext cx="1601289" cy="96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「関学 ロゴ」の画像検索結果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8" r="12012"/>
          <a:stretch/>
        </p:blipFill>
        <p:spPr bwMode="auto">
          <a:xfrm>
            <a:off x="2222354" y="2263205"/>
            <a:ext cx="795851" cy="7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RAVITYロゴ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760" y="1546732"/>
            <a:ext cx="1997934" cy="46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「ＫＥＫ ロゴ」の画像検索結果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64" y="2264743"/>
            <a:ext cx="1233281" cy="77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「理研 ロゴ」の画像検索結果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t="21626" r="11040" b="30662"/>
          <a:stretch/>
        </p:blipFill>
        <p:spPr bwMode="auto">
          <a:xfrm>
            <a:off x="6044345" y="5232910"/>
            <a:ext cx="1951348" cy="88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「近畿大 ロゴ」の画像検索結果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0" t="38381" r="5206" b="35639"/>
          <a:stretch/>
        </p:blipFill>
        <p:spPr bwMode="auto">
          <a:xfrm>
            <a:off x="6912276" y="6197929"/>
            <a:ext cx="2064470" cy="60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「福井大 ロゴ」の画像検索結果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6" t="34553" r="18536" b="34851"/>
          <a:stretch/>
        </p:blipFill>
        <p:spPr bwMode="auto">
          <a:xfrm>
            <a:off x="6974568" y="1540477"/>
            <a:ext cx="1939886" cy="61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178" y="5570986"/>
            <a:ext cx="2402589" cy="515555"/>
          </a:xfrm>
          <a:prstGeom prst="rect">
            <a:avLst/>
          </a:prstGeom>
        </p:spPr>
      </p:pic>
      <p:pic>
        <p:nvPicPr>
          <p:cNvPr id="4118" name="Picture 22" descr="「岡山大 ロゴ」の画像検索結果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20" y="5314689"/>
            <a:ext cx="1055090" cy="140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「静岡大 ロゴ」の画像検索結果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94" y="6203904"/>
            <a:ext cx="2145569" cy="5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「seoul university logo」の画像検索結果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787" y="5981677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61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52871" y="63017"/>
            <a:ext cx="8784976" cy="685800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altLang="ja-JP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Expected photon wavelength spectrum from C</a:t>
            </a:r>
            <a:r>
              <a:rPr lang="en-US" altLang="ja-JP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ja-JP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B decays</a:t>
            </a:r>
            <a:endParaRPr lang="ja-JP" altLang="en-US" sz="2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889778" y="1258608"/>
            <a:ext cx="6520160" cy="4499352"/>
            <a:chOff x="1563361" y="1340768"/>
            <a:chExt cx="7525832" cy="5193334"/>
          </a:xfrm>
        </p:grpSpPr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95531" y="2236694"/>
              <a:ext cx="2973147" cy="255448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395531" y="2236694"/>
              <a:ext cx="2973147" cy="255448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2293283" y="1350124"/>
              <a:ext cx="5075395" cy="344105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55"/>
            <p:cNvSpPr>
              <a:spLocks noChangeShapeType="1"/>
            </p:cNvSpPr>
            <p:nvPr/>
          </p:nvSpPr>
          <p:spPr bwMode="auto">
            <a:xfrm>
              <a:off x="2293283" y="4791182"/>
              <a:ext cx="5075395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>
              <a:off x="3191049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>
              <a:off x="3717169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>
              <a:off x="4091052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Line 59"/>
            <p:cNvSpPr>
              <a:spLocks noChangeShapeType="1"/>
            </p:cNvSpPr>
            <p:nvPr/>
          </p:nvSpPr>
          <p:spPr bwMode="auto">
            <a:xfrm>
              <a:off x="4379859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Line 60"/>
            <p:cNvSpPr>
              <a:spLocks noChangeShapeType="1"/>
            </p:cNvSpPr>
            <p:nvPr/>
          </p:nvSpPr>
          <p:spPr bwMode="auto">
            <a:xfrm>
              <a:off x="4617173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4816428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Line 62"/>
            <p:cNvSpPr>
              <a:spLocks noChangeShapeType="1"/>
            </p:cNvSpPr>
            <p:nvPr/>
          </p:nvSpPr>
          <p:spPr bwMode="auto">
            <a:xfrm>
              <a:off x="4988816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Line 63"/>
            <p:cNvSpPr>
              <a:spLocks noChangeShapeType="1"/>
            </p:cNvSpPr>
            <p:nvPr/>
          </p:nvSpPr>
          <p:spPr bwMode="auto">
            <a:xfrm>
              <a:off x="5143295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Line 64"/>
            <p:cNvSpPr>
              <a:spLocks noChangeShapeType="1"/>
            </p:cNvSpPr>
            <p:nvPr/>
          </p:nvSpPr>
          <p:spPr bwMode="auto">
            <a:xfrm>
              <a:off x="5282102" y="4688196"/>
              <a:ext cx="0" cy="10298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6179866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>
              <a:off x="6705988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>
              <a:off x="7077632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 flipV="1">
              <a:off x="2293283" y="1350124"/>
              <a:ext cx="0" cy="344105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 flipH="1">
              <a:off x="2293283" y="4791182"/>
              <a:ext cx="15000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Line 70"/>
            <p:cNvSpPr>
              <a:spLocks noChangeShapeType="1"/>
            </p:cNvSpPr>
            <p:nvPr/>
          </p:nvSpPr>
          <p:spPr bwMode="auto">
            <a:xfrm flipH="1">
              <a:off x="2293283" y="4446404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 flipH="1">
              <a:off x="2293283" y="4247150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Line 72"/>
            <p:cNvSpPr>
              <a:spLocks noChangeShapeType="1"/>
            </p:cNvSpPr>
            <p:nvPr/>
          </p:nvSpPr>
          <p:spPr bwMode="auto">
            <a:xfrm flipH="1">
              <a:off x="2293283" y="4099388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Line 73"/>
            <p:cNvSpPr>
              <a:spLocks noChangeShapeType="1"/>
            </p:cNvSpPr>
            <p:nvPr/>
          </p:nvSpPr>
          <p:spPr bwMode="auto">
            <a:xfrm flipH="1">
              <a:off x="2293283" y="3991925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Line 74"/>
            <p:cNvSpPr>
              <a:spLocks noChangeShapeType="1"/>
            </p:cNvSpPr>
            <p:nvPr/>
          </p:nvSpPr>
          <p:spPr bwMode="auto">
            <a:xfrm flipH="1">
              <a:off x="2293283" y="3900133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Line 75"/>
            <p:cNvSpPr>
              <a:spLocks noChangeShapeType="1"/>
            </p:cNvSpPr>
            <p:nvPr/>
          </p:nvSpPr>
          <p:spPr bwMode="auto">
            <a:xfrm flipH="1">
              <a:off x="2293283" y="3824014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 flipH="1">
              <a:off x="2293283" y="3756849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Line 77"/>
            <p:cNvSpPr>
              <a:spLocks noChangeShapeType="1"/>
            </p:cNvSpPr>
            <p:nvPr/>
          </p:nvSpPr>
          <p:spPr bwMode="auto">
            <a:xfrm flipH="1">
              <a:off x="2293283" y="369640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Line 78"/>
            <p:cNvSpPr>
              <a:spLocks noChangeShapeType="1"/>
            </p:cNvSpPr>
            <p:nvPr/>
          </p:nvSpPr>
          <p:spPr bwMode="auto">
            <a:xfrm flipH="1">
              <a:off x="2293283" y="3644908"/>
              <a:ext cx="15000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Line 79"/>
            <p:cNvSpPr>
              <a:spLocks noChangeShapeType="1"/>
            </p:cNvSpPr>
            <p:nvPr/>
          </p:nvSpPr>
          <p:spPr bwMode="auto">
            <a:xfrm flipH="1">
              <a:off x="2293283" y="3300131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Line 80"/>
            <p:cNvSpPr>
              <a:spLocks noChangeShapeType="1"/>
            </p:cNvSpPr>
            <p:nvPr/>
          </p:nvSpPr>
          <p:spPr bwMode="auto">
            <a:xfrm flipH="1">
              <a:off x="2293283" y="3094160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Line 81"/>
            <p:cNvSpPr>
              <a:spLocks noChangeShapeType="1"/>
            </p:cNvSpPr>
            <p:nvPr/>
          </p:nvSpPr>
          <p:spPr bwMode="auto">
            <a:xfrm flipH="1">
              <a:off x="2293283" y="2953115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Line 82"/>
            <p:cNvSpPr>
              <a:spLocks noChangeShapeType="1"/>
            </p:cNvSpPr>
            <p:nvPr/>
          </p:nvSpPr>
          <p:spPr bwMode="auto">
            <a:xfrm flipH="1">
              <a:off x="2293283" y="2841174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Line 83"/>
            <p:cNvSpPr>
              <a:spLocks noChangeShapeType="1"/>
            </p:cNvSpPr>
            <p:nvPr/>
          </p:nvSpPr>
          <p:spPr bwMode="auto">
            <a:xfrm flipH="1">
              <a:off x="2293283" y="275162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Line 84"/>
            <p:cNvSpPr>
              <a:spLocks noChangeShapeType="1"/>
            </p:cNvSpPr>
            <p:nvPr/>
          </p:nvSpPr>
          <p:spPr bwMode="auto">
            <a:xfrm flipH="1">
              <a:off x="2293283" y="267550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85"/>
            <p:cNvSpPr>
              <a:spLocks noChangeShapeType="1"/>
            </p:cNvSpPr>
            <p:nvPr/>
          </p:nvSpPr>
          <p:spPr bwMode="auto">
            <a:xfrm flipH="1">
              <a:off x="2293283" y="2608338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Line 86"/>
            <p:cNvSpPr>
              <a:spLocks noChangeShapeType="1"/>
            </p:cNvSpPr>
            <p:nvPr/>
          </p:nvSpPr>
          <p:spPr bwMode="auto">
            <a:xfrm flipH="1">
              <a:off x="2293283" y="2550129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87"/>
            <p:cNvSpPr>
              <a:spLocks noChangeShapeType="1"/>
            </p:cNvSpPr>
            <p:nvPr/>
          </p:nvSpPr>
          <p:spPr bwMode="auto">
            <a:xfrm flipH="1">
              <a:off x="2293283" y="2496397"/>
              <a:ext cx="15000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Line 88"/>
            <p:cNvSpPr>
              <a:spLocks noChangeShapeType="1"/>
            </p:cNvSpPr>
            <p:nvPr/>
          </p:nvSpPr>
          <p:spPr bwMode="auto">
            <a:xfrm flipH="1">
              <a:off x="2293283" y="2151620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Line 89"/>
            <p:cNvSpPr>
              <a:spLocks noChangeShapeType="1"/>
            </p:cNvSpPr>
            <p:nvPr/>
          </p:nvSpPr>
          <p:spPr bwMode="auto">
            <a:xfrm flipH="1">
              <a:off x="2293283" y="1947887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Line 90"/>
            <p:cNvSpPr>
              <a:spLocks noChangeShapeType="1"/>
            </p:cNvSpPr>
            <p:nvPr/>
          </p:nvSpPr>
          <p:spPr bwMode="auto">
            <a:xfrm flipH="1">
              <a:off x="2293283" y="180460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Line 91"/>
            <p:cNvSpPr>
              <a:spLocks noChangeShapeType="1"/>
            </p:cNvSpPr>
            <p:nvPr/>
          </p:nvSpPr>
          <p:spPr bwMode="auto">
            <a:xfrm flipH="1">
              <a:off x="2293283" y="169266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Line 92"/>
            <p:cNvSpPr>
              <a:spLocks noChangeShapeType="1"/>
            </p:cNvSpPr>
            <p:nvPr/>
          </p:nvSpPr>
          <p:spPr bwMode="auto">
            <a:xfrm flipH="1">
              <a:off x="2293283" y="1605349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Line 93"/>
            <p:cNvSpPr>
              <a:spLocks noChangeShapeType="1"/>
            </p:cNvSpPr>
            <p:nvPr/>
          </p:nvSpPr>
          <p:spPr bwMode="auto">
            <a:xfrm flipH="1">
              <a:off x="2293283" y="1524751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Line 94"/>
            <p:cNvSpPr>
              <a:spLocks noChangeShapeType="1"/>
            </p:cNvSpPr>
            <p:nvPr/>
          </p:nvSpPr>
          <p:spPr bwMode="auto">
            <a:xfrm flipH="1">
              <a:off x="2293283" y="1462065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Line 95"/>
            <p:cNvSpPr>
              <a:spLocks noChangeShapeType="1"/>
            </p:cNvSpPr>
            <p:nvPr/>
          </p:nvSpPr>
          <p:spPr bwMode="auto">
            <a:xfrm flipH="1">
              <a:off x="2293283" y="1401616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テキスト ボックス 95"/>
                <p:cNvSpPr txBox="1"/>
                <p:nvPr/>
              </p:nvSpPr>
              <p:spPr>
                <a:xfrm>
                  <a:off x="3111341" y="5930180"/>
                  <a:ext cx="2967875" cy="60392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6" name="テキスト ボックス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1341" y="5930180"/>
                  <a:ext cx="2967875" cy="60392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Line 6"/>
            <p:cNvSpPr>
              <a:spLocks noChangeShapeType="1"/>
            </p:cNvSpPr>
            <p:nvPr/>
          </p:nvSpPr>
          <p:spPr bwMode="auto">
            <a:xfrm flipV="1">
              <a:off x="4373611" y="4835311"/>
              <a:ext cx="1735" cy="1169136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 rot="16200000">
              <a:off x="629724" y="2610599"/>
              <a:ext cx="2400145" cy="532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</a:t>
              </a:r>
              <a:r>
                <a:rPr kumimoji="1" lang="en-US" altLang="ja-JP" sz="2400" dirty="0" err="1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dN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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/d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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(</a:t>
              </a:r>
              <a:r>
                <a:rPr kumimoji="1" lang="en-US" altLang="ja-JP" sz="2400" dirty="0" err="1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a.u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.)</a:t>
              </a:r>
              <a:endParaRPr kumimoji="1"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834352" y="4688196"/>
              <a:ext cx="1254841" cy="6039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800" b="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[</a:t>
              </a:r>
              <a:r>
                <a:rPr lang="en-US" altLang="ja-JP" sz="2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ja-JP" sz="2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m]</a:t>
              </a:r>
              <a:endParaRPr lang="ja-JP" altLang="en-US" sz="28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4827775" y="4739688"/>
              <a:ext cx="807079" cy="532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100</a:t>
              </a:r>
              <a:endParaRPr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6928585" y="4745993"/>
              <a:ext cx="807079" cy="532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500</a:t>
              </a:r>
              <a:endParaRPr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1939491" y="4739688"/>
              <a:ext cx="609103" cy="532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10</a:t>
              </a:r>
              <a:endParaRPr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3" name="Text Box 8"/>
            <p:cNvSpPr txBox="1">
              <a:spLocks noChangeArrowheads="1"/>
            </p:cNvSpPr>
            <p:nvPr/>
          </p:nvSpPr>
          <p:spPr bwMode="auto">
            <a:xfrm>
              <a:off x="5164877" y="2018942"/>
              <a:ext cx="2624059" cy="426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Red Shift effect</a:t>
              </a:r>
            </a:p>
          </p:txBody>
        </p:sp>
        <p:sp>
          <p:nvSpPr>
            <p:cNvPr id="104" name="Line 6"/>
            <p:cNvSpPr>
              <a:spLocks noChangeShapeType="1"/>
            </p:cNvSpPr>
            <p:nvPr/>
          </p:nvSpPr>
          <p:spPr bwMode="auto">
            <a:xfrm flipH="1">
              <a:off x="6365122" y="2432870"/>
              <a:ext cx="60174" cy="53402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20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5" name="Text Box 7"/>
            <p:cNvSpPr txBox="1">
              <a:spLocks noChangeArrowheads="1"/>
            </p:cNvSpPr>
            <p:nvPr/>
          </p:nvSpPr>
          <p:spPr bwMode="auto">
            <a:xfrm>
              <a:off x="2427670" y="1481848"/>
              <a:ext cx="2331024" cy="674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Sharp Edge with 1.9K smearing</a:t>
              </a:r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>
              <a:off x="3971589" y="2151621"/>
              <a:ext cx="327665" cy="60000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20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テキスト ボックス 106"/>
                <p:cNvSpPr txBox="1"/>
                <p:nvPr/>
              </p:nvSpPr>
              <p:spPr>
                <a:xfrm>
                  <a:off x="4597460" y="1340768"/>
                  <a:ext cx="2521521" cy="5328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4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7" name="テキスト ボックス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7460" y="1340768"/>
                  <a:ext cx="2521521" cy="532872"/>
                </a:xfrm>
                <a:prstGeom prst="rect">
                  <a:avLst/>
                </a:prstGeom>
                <a:blipFill>
                  <a:blip r:embed="rId3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7" name="テキスト ボックス 186"/>
            <p:cNvSpPr txBox="1"/>
            <p:nvPr/>
          </p:nvSpPr>
          <p:spPr>
            <a:xfrm>
              <a:off x="7077633" y="5542781"/>
              <a:ext cx="1451435" cy="46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E</a:t>
              </a:r>
              <a:r>
                <a:rPr lang="en-US" altLang="ja-JP" sz="2000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2000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meV</a:t>
              </a:r>
              <a:r>
                <a: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2192527" y="5369570"/>
              <a:ext cx="5165050" cy="507860"/>
              <a:chOff x="2168023" y="6138949"/>
              <a:chExt cx="5165050" cy="507860"/>
            </a:xfrm>
          </p:grpSpPr>
          <p:sp>
            <p:nvSpPr>
              <p:cNvPr id="118" name="Line 112"/>
              <p:cNvSpPr>
                <a:spLocks noChangeShapeType="1"/>
              </p:cNvSpPr>
              <p:nvPr/>
            </p:nvSpPr>
            <p:spPr bwMode="auto">
              <a:xfrm>
                <a:off x="2272197" y="6232612"/>
                <a:ext cx="506087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Line 158"/>
              <p:cNvSpPr>
                <a:spLocks noChangeShapeType="1"/>
              </p:cNvSpPr>
              <p:nvPr/>
            </p:nvSpPr>
            <p:spPr bwMode="auto">
              <a:xfrm flipV="1">
                <a:off x="2310981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Line 159"/>
              <p:cNvSpPr>
                <a:spLocks noChangeShapeType="1"/>
              </p:cNvSpPr>
              <p:nvPr/>
            </p:nvSpPr>
            <p:spPr bwMode="auto">
              <a:xfrm flipV="1">
                <a:off x="2423458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Line 161"/>
              <p:cNvSpPr>
                <a:spLocks noChangeShapeType="1"/>
              </p:cNvSpPr>
              <p:nvPr/>
            </p:nvSpPr>
            <p:spPr bwMode="auto">
              <a:xfrm flipV="1">
                <a:off x="2548092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Line 168"/>
              <p:cNvSpPr>
                <a:spLocks noChangeShapeType="1"/>
              </p:cNvSpPr>
              <p:nvPr/>
            </p:nvSpPr>
            <p:spPr bwMode="auto">
              <a:xfrm flipV="1">
                <a:off x="2684888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Line 169"/>
              <p:cNvSpPr>
                <a:spLocks noChangeShapeType="1"/>
              </p:cNvSpPr>
              <p:nvPr/>
            </p:nvSpPr>
            <p:spPr bwMode="auto">
              <a:xfrm flipV="1">
                <a:off x="2836882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Line 171"/>
              <p:cNvSpPr>
                <a:spLocks noChangeShapeType="1"/>
              </p:cNvSpPr>
              <p:nvPr/>
            </p:nvSpPr>
            <p:spPr bwMode="auto">
              <a:xfrm flipV="1">
                <a:off x="3007115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Line 173"/>
              <p:cNvSpPr>
                <a:spLocks noChangeShapeType="1"/>
              </p:cNvSpPr>
              <p:nvPr/>
            </p:nvSpPr>
            <p:spPr bwMode="auto">
              <a:xfrm flipV="1">
                <a:off x="3204707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Line 174"/>
              <p:cNvSpPr>
                <a:spLocks noChangeShapeType="1"/>
              </p:cNvSpPr>
              <p:nvPr/>
            </p:nvSpPr>
            <p:spPr bwMode="auto">
              <a:xfrm flipV="1">
                <a:off x="3444858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Line 180"/>
              <p:cNvSpPr>
                <a:spLocks noChangeShapeType="1"/>
              </p:cNvSpPr>
              <p:nvPr/>
            </p:nvSpPr>
            <p:spPr bwMode="auto">
              <a:xfrm flipV="1">
                <a:off x="3736687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Line 182"/>
              <p:cNvSpPr>
                <a:spLocks noChangeShapeType="1"/>
              </p:cNvSpPr>
              <p:nvPr/>
            </p:nvSpPr>
            <p:spPr bwMode="auto">
              <a:xfrm flipV="1">
                <a:off x="4107553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Line 183"/>
              <p:cNvSpPr>
                <a:spLocks noChangeShapeType="1"/>
              </p:cNvSpPr>
              <p:nvPr/>
            </p:nvSpPr>
            <p:spPr bwMode="auto">
              <a:xfrm flipV="1">
                <a:off x="4633451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Line 189"/>
              <p:cNvSpPr>
                <a:spLocks noChangeShapeType="1"/>
              </p:cNvSpPr>
              <p:nvPr/>
            </p:nvSpPr>
            <p:spPr bwMode="auto">
              <a:xfrm flipV="1">
                <a:off x="4700329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Line 191"/>
              <p:cNvSpPr>
                <a:spLocks noChangeShapeType="1"/>
              </p:cNvSpPr>
              <p:nvPr/>
            </p:nvSpPr>
            <p:spPr bwMode="auto">
              <a:xfrm flipV="1">
                <a:off x="4773286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Line 192"/>
              <p:cNvSpPr>
                <a:spLocks noChangeShapeType="1"/>
              </p:cNvSpPr>
              <p:nvPr/>
            </p:nvSpPr>
            <p:spPr bwMode="auto">
              <a:xfrm flipV="1">
                <a:off x="4843204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Line 194"/>
              <p:cNvSpPr>
                <a:spLocks noChangeShapeType="1"/>
              </p:cNvSpPr>
              <p:nvPr/>
            </p:nvSpPr>
            <p:spPr bwMode="auto">
              <a:xfrm flipV="1">
                <a:off x="4922241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Line 196"/>
              <p:cNvSpPr>
                <a:spLocks noChangeShapeType="1"/>
              </p:cNvSpPr>
              <p:nvPr/>
            </p:nvSpPr>
            <p:spPr bwMode="auto">
              <a:xfrm flipV="1">
                <a:off x="5010397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Line 197"/>
              <p:cNvSpPr>
                <a:spLocks noChangeShapeType="1"/>
              </p:cNvSpPr>
              <p:nvPr/>
            </p:nvSpPr>
            <p:spPr bwMode="auto">
              <a:xfrm flipV="1">
                <a:off x="5098554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Line 199"/>
              <p:cNvSpPr>
                <a:spLocks noChangeShapeType="1"/>
              </p:cNvSpPr>
              <p:nvPr/>
            </p:nvSpPr>
            <p:spPr bwMode="auto">
              <a:xfrm flipV="1">
                <a:off x="5195830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Line 201"/>
              <p:cNvSpPr>
                <a:spLocks noChangeShapeType="1"/>
              </p:cNvSpPr>
              <p:nvPr/>
            </p:nvSpPr>
            <p:spPr bwMode="auto">
              <a:xfrm flipV="1">
                <a:off x="5299186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Line 202"/>
              <p:cNvSpPr>
                <a:spLocks noChangeShapeType="1"/>
              </p:cNvSpPr>
              <p:nvPr/>
            </p:nvSpPr>
            <p:spPr bwMode="auto">
              <a:xfrm flipV="1">
                <a:off x="5411661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Line 204"/>
              <p:cNvSpPr>
                <a:spLocks noChangeShapeType="1"/>
              </p:cNvSpPr>
              <p:nvPr/>
            </p:nvSpPr>
            <p:spPr bwMode="auto">
              <a:xfrm flipV="1">
                <a:off x="5533256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Line 211"/>
              <p:cNvSpPr>
                <a:spLocks noChangeShapeType="1"/>
              </p:cNvSpPr>
              <p:nvPr/>
            </p:nvSpPr>
            <p:spPr bwMode="auto">
              <a:xfrm flipV="1">
                <a:off x="5667013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Line 212"/>
              <p:cNvSpPr>
                <a:spLocks noChangeShapeType="1"/>
              </p:cNvSpPr>
              <p:nvPr/>
            </p:nvSpPr>
            <p:spPr bwMode="auto">
              <a:xfrm flipV="1">
                <a:off x="5822046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Line 214"/>
              <p:cNvSpPr>
                <a:spLocks noChangeShapeType="1"/>
              </p:cNvSpPr>
              <p:nvPr/>
            </p:nvSpPr>
            <p:spPr bwMode="auto">
              <a:xfrm flipV="1">
                <a:off x="5995320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Line 216"/>
              <p:cNvSpPr>
                <a:spLocks noChangeShapeType="1"/>
              </p:cNvSpPr>
              <p:nvPr/>
            </p:nvSpPr>
            <p:spPr bwMode="auto">
              <a:xfrm flipV="1">
                <a:off x="6192912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Line 217"/>
              <p:cNvSpPr>
                <a:spLocks noChangeShapeType="1"/>
              </p:cNvSpPr>
              <p:nvPr/>
            </p:nvSpPr>
            <p:spPr bwMode="auto">
              <a:xfrm flipV="1">
                <a:off x="6430022" y="6138950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Line 222"/>
              <p:cNvSpPr>
                <a:spLocks noChangeShapeType="1"/>
              </p:cNvSpPr>
              <p:nvPr/>
            </p:nvSpPr>
            <p:spPr bwMode="auto">
              <a:xfrm flipV="1">
                <a:off x="6718812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Line 224"/>
              <p:cNvSpPr>
                <a:spLocks noChangeShapeType="1"/>
              </p:cNvSpPr>
              <p:nvPr/>
            </p:nvSpPr>
            <p:spPr bwMode="auto">
              <a:xfrm flipV="1">
                <a:off x="7095758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2168023" y="6177943"/>
                <a:ext cx="707166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100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3102727" y="6184986"/>
                <a:ext cx="542493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50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4361983" y="6184986"/>
                <a:ext cx="542493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20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5278588" y="6175874"/>
                <a:ext cx="542493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10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6251928" y="6170593"/>
                <a:ext cx="377822" cy="4618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5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テキスト ボックス 207"/>
              <p:cNvSpPr txBox="1"/>
              <p:nvPr/>
            </p:nvSpPr>
            <p:spPr>
              <a:xfrm>
                <a:off x="1494226" y="742718"/>
                <a:ext cx="40163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8" name="テキスト ボックス 2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226" y="742718"/>
                <a:ext cx="4016356" cy="461665"/>
              </a:xfrm>
              <a:prstGeom prst="rect">
                <a:avLst/>
              </a:prstGeom>
              <a:blipFill>
                <a:blip r:embed="rId4"/>
                <a:stretch>
                  <a:fillRect l="-2276" t="-10526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テキスト ボックス 107"/>
          <p:cNvSpPr txBox="1"/>
          <p:nvPr/>
        </p:nvSpPr>
        <p:spPr>
          <a:xfrm>
            <a:off x="446241" y="5833839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206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No other source has such a sharp edge structure!!</a:t>
            </a:r>
            <a:endParaRPr lang="en-US" altLang="ja-JP" sz="2400" b="1" dirty="0">
              <a:solidFill>
                <a:srgbClr val="002060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6177121" y="831058"/>
                <a:ext cx="2750475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If assume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</m:t>
                        </m:r>
                      </m:sub>
                    </m:sSub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≪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b>
                    </m:sSub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&lt;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~50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𝑚𝑒𝑉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 measurements</a:t>
                </a:r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121" y="831058"/>
                <a:ext cx="2750475" cy="1938992"/>
              </a:xfrm>
              <a:prstGeom prst="rect">
                <a:avLst/>
              </a:prstGeom>
              <a:blipFill>
                <a:blip r:embed="rId5"/>
                <a:stretch>
                  <a:fillRect l="-3319" t="-2201" r="-5088" b="-66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0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9" name="グループ化 2978"/>
          <p:cNvGrpSpPr/>
          <p:nvPr/>
        </p:nvGrpSpPr>
        <p:grpSpPr>
          <a:xfrm>
            <a:off x="107449" y="821685"/>
            <a:ext cx="5732659" cy="4499015"/>
            <a:chOff x="107449" y="821685"/>
            <a:chExt cx="5732659" cy="4499015"/>
          </a:xfrm>
        </p:grpSpPr>
        <p:sp>
          <p:nvSpPr>
            <p:cNvPr id="2980" name="正方形/長方形 2979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1" name="Line 7"/>
            <p:cNvSpPr>
              <a:spLocks noChangeShapeType="1"/>
            </p:cNvSpPr>
            <p:nvPr/>
          </p:nvSpPr>
          <p:spPr bwMode="auto">
            <a:xfrm flipV="1">
              <a:off x="912519" y="1006797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2" name="Line 8"/>
            <p:cNvSpPr>
              <a:spLocks noChangeShapeType="1"/>
            </p:cNvSpPr>
            <p:nvPr/>
          </p:nvSpPr>
          <p:spPr bwMode="auto">
            <a:xfrm>
              <a:off x="912519" y="1006797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3" name="Line 9"/>
            <p:cNvSpPr>
              <a:spLocks noChangeShapeType="1"/>
            </p:cNvSpPr>
            <p:nvPr/>
          </p:nvSpPr>
          <p:spPr bwMode="auto">
            <a:xfrm>
              <a:off x="5554453" y="1006797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4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5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1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6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7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8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9" name="Freeform 15"/>
            <p:cNvSpPr>
              <a:spLocks/>
            </p:cNvSpPr>
            <p:nvPr/>
          </p:nvSpPr>
          <p:spPr bwMode="auto">
            <a:xfrm>
              <a:off x="4335476" y="2302322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0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1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2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3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4" name="Freeform 20"/>
            <p:cNvSpPr>
              <a:spLocks/>
            </p:cNvSpPr>
            <p:nvPr/>
          </p:nvSpPr>
          <p:spPr bwMode="auto">
            <a:xfrm>
              <a:off x="5106725" y="2449639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5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6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7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8" name="Freeform 24"/>
            <p:cNvSpPr>
              <a:spLocks/>
            </p:cNvSpPr>
            <p:nvPr/>
          </p:nvSpPr>
          <p:spPr bwMode="auto">
            <a:xfrm>
              <a:off x="5207825" y="2396200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9" name="Freeform 25"/>
            <p:cNvSpPr>
              <a:spLocks/>
            </p:cNvSpPr>
            <p:nvPr/>
          </p:nvSpPr>
          <p:spPr bwMode="auto">
            <a:xfrm>
              <a:off x="5046065" y="2287879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0" name="Freeform 26"/>
            <p:cNvSpPr>
              <a:spLocks/>
            </p:cNvSpPr>
            <p:nvPr/>
          </p:nvSpPr>
          <p:spPr bwMode="auto">
            <a:xfrm>
              <a:off x="4907413" y="2199777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1" name="Freeform 27"/>
            <p:cNvSpPr>
              <a:spLocks/>
            </p:cNvSpPr>
            <p:nvPr/>
          </p:nvSpPr>
          <p:spPr bwMode="auto">
            <a:xfrm>
              <a:off x="4783205" y="2139117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2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3" name="Freeform 29"/>
            <p:cNvSpPr>
              <a:spLocks/>
            </p:cNvSpPr>
            <p:nvPr/>
          </p:nvSpPr>
          <p:spPr bwMode="auto">
            <a:xfrm>
              <a:off x="4582449" y="2071236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4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5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6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7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8" name="Freeform 34"/>
            <p:cNvSpPr>
              <a:spLocks/>
            </p:cNvSpPr>
            <p:nvPr/>
          </p:nvSpPr>
          <p:spPr bwMode="auto">
            <a:xfrm>
              <a:off x="4149164" y="2153560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9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0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1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2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3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4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5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6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7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8" name="Freeform 44"/>
            <p:cNvSpPr>
              <a:spLocks/>
            </p:cNvSpPr>
            <p:nvPr/>
          </p:nvSpPr>
          <p:spPr bwMode="auto">
            <a:xfrm>
              <a:off x="2132941" y="3327765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9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0" name="Freeform 46"/>
            <p:cNvSpPr>
              <a:spLocks/>
            </p:cNvSpPr>
            <p:nvPr/>
          </p:nvSpPr>
          <p:spPr bwMode="auto">
            <a:xfrm>
              <a:off x="2138718" y="3395646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1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2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3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4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5" name="Freeform 51"/>
            <p:cNvSpPr>
              <a:spLocks noEditPoints="1"/>
            </p:cNvSpPr>
            <p:nvPr/>
          </p:nvSpPr>
          <p:spPr bwMode="auto">
            <a:xfrm>
              <a:off x="3516566" y="2318208"/>
              <a:ext cx="2042220" cy="2115879"/>
            </a:xfrm>
            <a:custGeom>
              <a:avLst/>
              <a:gdLst>
                <a:gd name="T0" fmla="*/ 1 w 1414"/>
                <a:gd name="T1" fmla="*/ 1325 h 1465"/>
                <a:gd name="T2" fmla="*/ 3 w 1414"/>
                <a:gd name="T3" fmla="*/ 1168 h 1465"/>
                <a:gd name="T4" fmla="*/ 3 w 1414"/>
                <a:gd name="T5" fmla="*/ 1018 h 1465"/>
                <a:gd name="T6" fmla="*/ 15 w 1414"/>
                <a:gd name="T7" fmla="*/ 869 h 1465"/>
                <a:gd name="T8" fmla="*/ 17 w 1414"/>
                <a:gd name="T9" fmla="*/ 711 h 1465"/>
                <a:gd name="T10" fmla="*/ 1390 w 1414"/>
                <a:gd name="T11" fmla="*/ 650 h 1465"/>
                <a:gd name="T12" fmla="*/ 1375 w 1414"/>
                <a:gd name="T13" fmla="*/ 647 h 1465"/>
                <a:gd name="T14" fmla="*/ 1346 w 1414"/>
                <a:gd name="T15" fmla="*/ 621 h 1465"/>
                <a:gd name="T16" fmla="*/ 1334 w 1414"/>
                <a:gd name="T17" fmla="*/ 619 h 1465"/>
                <a:gd name="T18" fmla="*/ 1314 w 1414"/>
                <a:gd name="T19" fmla="*/ 612 h 1465"/>
                <a:gd name="T20" fmla="*/ 1299 w 1414"/>
                <a:gd name="T21" fmla="*/ 603 h 1465"/>
                <a:gd name="T22" fmla="*/ 1282 w 1414"/>
                <a:gd name="T23" fmla="*/ 585 h 1465"/>
                <a:gd name="T24" fmla="*/ 19 w 1414"/>
                <a:gd name="T25" fmla="*/ 594 h 1465"/>
                <a:gd name="T26" fmla="*/ 1238 w 1414"/>
                <a:gd name="T27" fmla="*/ 573 h 1465"/>
                <a:gd name="T28" fmla="*/ 1204 w 1414"/>
                <a:gd name="T29" fmla="*/ 546 h 1465"/>
                <a:gd name="T30" fmla="*/ 1182 w 1414"/>
                <a:gd name="T31" fmla="*/ 547 h 1465"/>
                <a:gd name="T32" fmla="*/ 1172 w 1414"/>
                <a:gd name="T33" fmla="*/ 533 h 1465"/>
                <a:gd name="T34" fmla="*/ 1157 w 1414"/>
                <a:gd name="T35" fmla="*/ 522 h 1465"/>
                <a:gd name="T36" fmla="*/ 1126 w 1414"/>
                <a:gd name="T37" fmla="*/ 498 h 1465"/>
                <a:gd name="T38" fmla="*/ 10 w 1414"/>
                <a:gd name="T39" fmla="*/ 495 h 1465"/>
                <a:gd name="T40" fmla="*/ 1080 w 1414"/>
                <a:gd name="T41" fmla="*/ 474 h 1465"/>
                <a:gd name="T42" fmla="*/ 1063 w 1414"/>
                <a:gd name="T43" fmla="*/ 472 h 1465"/>
                <a:gd name="T44" fmla="*/ 1048 w 1414"/>
                <a:gd name="T45" fmla="*/ 456 h 1465"/>
                <a:gd name="T46" fmla="*/ 1027 w 1414"/>
                <a:gd name="T47" fmla="*/ 449 h 1465"/>
                <a:gd name="T48" fmla="*/ 1004 w 1414"/>
                <a:gd name="T49" fmla="*/ 430 h 1465"/>
                <a:gd name="T50" fmla="*/ 972 w 1414"/>
                <a:gd name="T51" fmla="*/ 414 h 1465"/>
                <a:gd name="T52" fmla="*/ 955 w 1414"/>
                <a:gd name="T53" fmla="*/ 406 h 1465"/>
                <a:gd name="T54" fmla="*/ 937 w 1414"/>
                <a:gd name="T55" fmla="*/ 393 h 1465"/>
                <a:gd name="T56" fmla="*/ 912 w 1414"/>
                <a:gd name="T57" fmla="*/ 392 h 1465"/>
                <a:gd name="T58" fmla="*/ 892 w 1414"/>
                <a:gd name="T59" fmla="*/ 383 h 1465"/>
                <a:gd name="T60" fmla="*/ 863 w 1414"/>
                <a:gd name="T61" fmla="*/ 371 h 1465"/>
                <a:gd name="T62" fmla="*/ 844 w 1414"/>
                <a:gd name="T63" fmla="*/ 355 h 1465"/>
                <a:gd name="T64" fmla="*/ 803 w 1414"/>
                <a:gd name="T65" fmla="*/ 326 h 1465"/>
                <a:gd name="T66" fmla="*/ 797 w 1414"/>
                <a:gd name="T67" fmla="*/ 330 h 1465"/>
                <a:gd name="T68" fmla="*/ 766 w 1414"/>
                <a:gd name="T69" fmla="*/ 318 h 1465"/>
                <a:gd name="T70" fmla="*/ 735 w 1414"/>
                <a:gd name="T71" fmla="*/ 302 h 1465"/>
                <a:gd name="T72" fmla="*/ 715 w 1414"/>
                <a:gd name="T73" fmla="*/ 278 h 1465"/>
                <a:gd name="T74" fmla="*/ 694 w 1414"/>
                <a:gd name="T75" fmla="*/ 271 h 1465"/>
                <a:gd name="T76" fmla="*/ 681 w 1414"/>
                <a:gd name="T77" fmla="*/ 263 h 1465"/>
                <a:gd name="T78" fmla="*/ 664 w 1414"/>
                <a:gd name="T79" fmla="*/ 250 h 1465"/>
                <a:gd name="T80" fmla="*/ 628 w 1414"/>
                <a:gd name="T81" fmla="*/ 243 h 1465"/>
                <a:gd name="T82" fmla="*/ 613 w 1414"/>
                <a:gd name="T83" fmla="*/ 218 h 1465"/>
                <a:gd name="T84" fmla="*/ 585 w 1414"/>
                <a:gd name="T85" fmla="*/ 207 h 1465"/>
                <a:gd name="T86" fmla="*/ 564 w 1414"/>
                <a:gd name="T87" fmla="*/ 201 h 1465"/>
                <a:gd name="T88" fmla="*/ 17 w 1414"/>
                <a:gd name="T89" fmla="*/ 196 h 1465"/>
                <a:gd name="T90" fmla="*/ 527 w 1414"/>
                <a:gd name="T91" fmla="*/ 182 h 1465"/>
                <a:gd name="T92" fmla="*/ 501 w 1414"/>
                <a:gd name="T93" fmla="*/ 164 h 1465"/>
                <a:gd name="T94" fmla="*/ 23 w 1414"/>
                <a:gd name="T95" fmla="*/ 148 h 1465"/>
                <a:gd name="T96" fmla="*/ 446 w 1414"/>
                <a:gd name="T97" fmla="*/ 151 h 1465"/>
                <a:gd name="T98" fmla="*/ 418 w 1414"/>
                <a:gd name="T99" fmla="*/ 126 h 1465"/>
                <a:gd name="T100" fmla="*/ 24 w 1414"/>
                <a:gd name="T101" fmla="*/ 109 h 1465"/>
                <a:gd name="T102" fmla="*/ 363 w 1414"/>
                <a:gd name="T103" fmla="*/ 105 h 1465"/>
                <a:gd name="T104" fmla="*/ 335 w 1414"/>
                <a:gd name="T105" fmla="*/ 89 h 1465"/>
                <a:gd name="T106" fmla="*/ 26 w 1414"/>
                <a:gd name="T107" fmla="*/ 71 h 1465"/>
                <a:gd name="T108" fmla="*/ 261 w 1414"/>
                <a:gd name="T109" fmla="*/ 59 h 1465"/>
                <a:gd name="T110" fmla="*/ 238 w 1414"/>
                <a:gd name="T111" fmla="*/ 48 h 1465"/>
                <a:gd name="T112" fmla="*/ 205 w 1414"/>
                <a:gd name="T113" fmla="*/ 51 h 1465"/>
                <a:gd name="T114" fmla="*/ 175 w 1414"/>
                <a:gd name="T115" fmla="*/ 41 h 1465"/>
                <a:gd name="T116" fmla="*/ 126 w 1414"/>
                <a:gd name="T117" fmla="*/ 30 h 1465"/>
                <a:gd name="T118" fmla="*/ 60 w 1414"/>
                <a:gd name="T119" fmla="*/ 15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4" h="1465">
                  <a:moveTo>
                    <a:pt x="0" y="1445"/>
                  </a:moveTo>
                  <a:lnTo>
                    <a:pt x="10" y="1445"/>
                  </a:lnTo>
                  <a:lnTo>
                    <a:pt x="10" y="1465"/>
                  </a:lnTo>
                  <a:lnTo>
                    <a:pt x="0" y="1465"/>
                  </a:lnTo>
                  <a:lnTo>
                    <a:pt x="0" y="1445"/>
                  </a:lnTo>
                  <a:close/>
                  <a:moveTo>
                    <a:pt x="0" y="1404"/>
                  </a:moveTo>
                  <a:lnTo>
                    <a:pt x="10" y="1404"/>
                  </a:lnTo>
                  <a:lnTo>
                    <a:pt x="10" y="1425"/>
                  </a:lnTo>
                  <a:lnTo>
                    <a:pt x="0" y="1425"/>
                  </a:lnTo>
                  <a:lnTo>
                    <a:pt x="0" y="1404"/>
                  </a:lnTo>
                  <a:close/>
                  <a:moveTo>
                    <a:pt x="1" y="1365"/>
                  </a:moveTo>
                  <a:lnTo>
                    <a:pt x="11" y="1365"/>
                  </a:lnTo>
                  <a:lnTo>
                    <a:pt x="11" y="1386"/>
                  </a:lnTo>
                  <a:lnTo>
                    <a:pt x="1" y="1386"/>
                  </a:lnTo>
                  <a:lnTo>
                    <a:pt x="1" y="1365"/>
                  </a:lnTo>
                  <a:close/>
                  <a:moveTo>
                    <a:pt x="1" y="1325"/>
                  </a:moveTo>
                  <a:lnTo>
                    <a:pt x="11" y="1325"/>
                  </a:lnTo>
                  <a:lnTo>
                    <a:pt x="11" y="1346"/>
                  </a:lnTo>
                  <a:lnTo>
                    <a:pt x="1" y="1346"/>
                  </a:lnTo>
                  <a:lnTo>
                    <a:pt x="1" y="1325"/>
                  </a:lnTo>
                  <a:close/>
                  <a:moveTo>
                    <a:pt x="1" y="1285"/>
                  </a:moveTo>
                  <a:lnTo>
                    <a:pt x="11" y="1285"/>
                  </a:lnTo>
                  <a:lnTo>
                    <a:pt x="11" y="1306"/>
                  </a:lnTo>
                  <a:lnTo>
                    <a:pt x="1" y="1306"/>
                  </a:lnTo>
                  <a:lnTo>
                    <a:pt x="1" y="1285"/>
                  </a:lnTo>
                  <a:close/>
                  <a:moveTo>
                    <a:pt x="1" y="1246"/>
                  </a:moveTo>
                  <a:lnTo>
                    <a:pt x="11" y="1246"/>
                  </a:lnTo>
                  <a:lnTo>
                    <a:pt x="11" y="1266"/>
                  </a:lnTo>
                  <a:lnTo>
                    <a:pt x="1" y="1266"/>
                  </a:lnTo>
                  <a:lnTo>
                    <a:pt x="1" y="1246"/>
                  </a:lnTo>
                  <a:close/>
                  <a:moveTo>
                    <a:pt x="1" y="1206"/>
                  </a:moveTo>
                  <a:lnTo>
                    <a:pt x="11" y="1206"/>
                  </a:lnTo>
                  <a:lnTo>
                    <a:pt x="11" y="1226"/>
                  </a:lnTo>
                  <a:lnTo>
                    <a:pt x="1" y="1226"/>
                  </a:lnTo>
                  <a:lnTo>
                    <a:pt x="1" y="1206"/>
                  </a:lnTo>
                  <a:close/>
                  <a:moveTo>
                    <a:pt x="3" y="1168"/>
                  </a:moveTo>
                  <a:lnTo>
                    <a:pt x="14" y="1168"/>
                  </a:lnTo>
                  <a:lnTo>
                    <a:pt x="14" y="1188"/>
                  </a:lnTo>
                  <a:lnTo>
                    <a:pt x="3" y="1188"/>
                  </a:lnTo>
                  <a:lnTo>
                    <a:pt x="3" y="1168"/>
                  </a:lnTo>
                  <a:close/>
                  <a:moveTo>
                    <a:pt x="3" y="1128"/>
                  </a:moveTo>
                  <a:lnTo>
                    <a:pt x="14" y="1128"/>
                  </a:lnTo>
                  <a:lnTo>
                    <a:pt x="14" y="1148"/>
                  </a:lnTo>
                  <a:lnTo>
                    <a:pt x="3" y="1148"/>
                  </a:lnTo>
                  <a:lnTo>
                    <a:pt x="3" y="1128"/>
                  </a:lnTo>
                  <a:close/>
                  <a:moveTo>
                    <a:pt x="3" y="1088"/>
                  </a:moveTo>
                  <a:lnTo>
                    <a:pt x="14" y="1088"/>
                  </a:lnTo>
                  <a:lnTo>
                    <a:pt x="14" y="1109"/>
                  </a:lnTo>
                  <a:lnTo>
                    <a:pt x="3" y="1109"/>
                  </a:lnTo>
                  <a:lnTo>
                    <a:pt x="3" y="1088"/>
                  </a:lnTo>
                  <a:close/>
                  <a:moveTo>
                    <a:pt x="3" y="1048"/>
                  </a:moveTo>
                  <a:lnTo>
                    <a:pt x="14" y="1048"/>
                  </a:lnTo>
                  <a:lnTo>
                    <a:pt x="14" y="1069"/>
                  </a:lnTo>
                  <a:lnTo>
                    <a:pt x="3" y="1069"/>
                  </a:lnTo>
                  <a:lnTo>
                    <a:pt x="3" y="1048"/>
                  </a:lnTo>
                  <a:close/>
                  <a:moveTo>
                    <a:pt x="5" y="1009"/>
                  </a:moveTo>
                  <a:lnTo>
                    <a:pt x="15" y="1009"/>
                  </a:lnTo>
                  <a:lnTo>
                    <a:pt x="15" y="1029"/>
                  </a:lnTo>
                  <a:lnTo>
                    <a:pt x="3" y="1029"/>
                  </a:lnTo>
                  <a:lnTo>
                    <a:pt x="3" y="1018"/>
                  </a:lnTo>
                  <a:lnTo>
                    <a:pt x="5" y="1018"/>
                  </a:lnTo>
                  <a:lnTo>
                    <a:pt x="5" y="1009"/>
                  </a:lnTo>
                  <a:close/>
                  <a:moveTo>
                    <a:pt x="5" y="969"/>
                  </a:moveTo>
                  <a:lnTo>
                    <a:pt x="15" y="969"/>
                  </a:lnTo>
                  <a:lnTo>
                    <a:pt x="15" y="989"/>
                  </a:lnTo>
                  <a:lnTo>
                    <a:pt x="5" y="989"/>
                  </a:lnTo>
                  <a:lnTo>
                    <a:pt x="5" y="969"/>
                  </a:lnTo>
                  <a:close/>
                  <a:moveTo>
                    <a:pt x="5" y="929"/>
                  </a:moveTo>
                  <a:lnTo>
                    <a:pt x="15" y="929"/>
                  </a:lnTo>
                  <a:lnTo>
                    <a:pt x="15" y="949"/>
                  </a:lnTo>
                  <a:lnTo>
                    <a:pt x="5" y="949"/>
                  </a:lnTo>
                  <a:lnTo>
                    <a:pt x="5" y="929"/>
                  </a:lnTo>
                  <a:close/>
                  <a:moveTo>
                    <a:pt x="5" y="889"/>
                  </a:moveTo>
                  <a:lnTo>
                    <a:pt x="15" y="889"/>
                  </a:lnTo>
                  <a:lnTo>
                    <a:pt x="15" y="909"/>
                  </a:lnTo>
                  <a:lnTo>
                    <a:pt x="5" y="909"/>
                  </a:lnTo>
                  <a:lnTo>
                    <a:pt x="5" y="889"/>
                  </a:lnTo>
                  <a:close/>
                  <a:moveTo>
                    <a:pt x="5" y="849"/>
                  </a:moveTo>
                  <a:lnTo>
                    <a:pt x="15" y="849"/>
                  </a:lnTo>
                  <a:lnTo>
                    <a:pt x="15" y="869"/>
                  </a:lnTo>
                  <a:lnTo>
                    <a:pt x="5" y="869"/>
                  </a:lnTo>
                  <a:lnTo>
                    <a:pt x="5" y="849"/>
                  </a:lnTo>
                  <a:close/>
                  <a:moveTo>
                    <a:pt x="7" y="812"/>
                  </a:moveTo>
                  <a:lnTo>
                    <a:pt x="17" y="812"/>
                  </a:lnTo>
                  <a:lnTo>
                    <a:pt x="17" y="831"/>
                  </a:lnTo>
                  <a:lnTo>
                    <a:pt x="7" y="831"/>
                  </a:lnTo>
                  <a:lnTo>
                    <a:pt x="7" y="812"/>
                  </a:lnTo>
                  <a:close/>
                  <a:moveTo>
                    <a:pt x="7" y="772"/>
                  </a:moveTo>
                  <a:lnTo>
                    <a:pt x="17" y="772"/>
                  </a:lnTo>
                  <a:lnTo>
                    <a:pt x="17" y="791"/>
                  </a:lnTo>
                  <a:lnTo>
                    <a:pt x="7" y="791"/>
                  </a:lnTo>
                  <a:lnTo>
                    <a:pt x="7" y="772"/>
                  </a:lnTo>
                  <a:close/>
                  <a:moveTo>
                    <a:pt x="7" y="732"/>
                  </a:moveTo>
                  <a:lnTo>
                    <a:pt x="17" y="732"/>
                  </a:lnTo>
                  <a:lnTo>
                    <a:pt x="17" y="751"/>
                  </a:lnTo>
                  <a:lnTo>
                    <a:pt x="7" y="751"/>
                  </a:lnTo>
                  <a:lnTo>
                    <a:pt x="7" y="732"/>
                  </a:lnTo>
                  <a:close/>
                  <a:moveTo>
                    <a:pt x="7" y="692"/>
                  </a:moveTo>
                  <a:lnTo>
                    <a:pt x="17" y="692"/>
                  </a:lnTo>
                  <a:lnTo>
                    <a:pt x="17" y="711"/>
                  </a:lnTo>
                  <a:lnTo>
                    <a:pt x="7" y="711"/>
                  </a:lnTo>
                  <a:lnTo>
                    <a:pt x="7" y="692"/>
                  </a:lnTo>
                  <a:close/>
                  <a:moveTo>
                    <a:pt x="9" y="654"/>
                  </a:moveTo>
                  <a:lnTo>
                    <a:pt x="19" y="654"/>
                  </a:lnTo>
                  <a:lnTo>
                    <a:pt x="19" y="668"/>
                  </a:lnTo>
                  <a:lnTo>
                    <a:pt x="17" y="668"/>
                  </a:lnTo>
                  <a:lnTo>
                    <a:pt x="17" y="671"/>
                  </a:lnTo>
                  <a:lnTo>
                    <a:pt x="7" y="671"/>
                  </a:lnTo>
                  <a:lnTo>
                    <a:pt x="7" y="658"/>
                  </a:lnTo>
                  <a:lnTo>
                    <a:pt x="9" y="658"/>
                  </a:lnTo>
                  <a:lnTo>
                    <a:pt x="9" y="654"/>
                  </a:lnTo>
                  <a:close/>
                  <a:moveTo>
                    <a:pt x="1378" y="643"/>
                  </a:moveTo>
                  <a:lnTo>
                    <a:pt x="1385" y="643"/>
                  </a:lnTo>
                  <a:lnTo>
                    <a:pt x="1385" y="644"/>
                  </a:lnTo>
                  <a:lnTo>
                    <a:pt x="1388" y="644"/>
                  </a:lnTo>
                  <a:lnTo>
                    <a:pt x="1388" y="651"/>
                  </a:lnTo>
                  <a:lnTo>
                    <a:pt x="1386" y="651"/>
                  </a:lnTo>
                  <a:lnTo>
                    <a:pt x="1386" y="652"/>
                  </a:lnTo>
                  <a:lnTo>
                    <a:pt x="1390" y="652"/>
                  </a:lnTo>
                  <a:lnTo>
                    <a:pt x="1390" y="650"/>
                  </a:lnTo>
                  <a:lnTo>
                    <a:pt x="1399" y="650"/>
                  </a:lnTo>
                  <a:lnTo>
                    <a:pt x="1399" y="652"/>
                  </a:lnTo>
                  <a:lnTo>
                    <a:pt x="1403" y="652"/>
                  </a:lnTo>
                  <a:lnTo>
                    <a:pt x="1403" y="658"/>
                  </a:lnTo>
                  <a:lnTo>
                    <a:pt x="1414" y="658"/>
                  </a:lnTo>
                  <a:lnTo>
                    <a:pt x="1414" y="665"/>
                  </a:lnTo>
                  <a:lnTo>
                    <a:pt x="1408" y="665"/>
                  </a:lnTo>
                  <a:lnTo>
                    <a:pt x="1408" y="668"/>
                  </a:lnTo>
                  <a:lnTo>
                    <a:pt x="1400" y="668"/>
                  </a:lnTo>
                  <a:lnTo>
                    <a:pt x="1400" y="660"/>
                  </a:lnTo>
                  <a:lnTo>
                    <a:pt x="1401" y="660"/>
                  </a:lnTo>
                  <a:lnTo>
                    <a:pt x="1401" y="659"/>
                  </a:lnTo>
                  <a:lnTo>
                    <a:pt x="1398" y="659"/>
                  </a:lnTo>
                  <a:lnTo>
                    <a:pt x="1398" y="662"/>
                  </a:lnTo>
                  <a:lnTo>
                    <a:pt x="1388" y="662"/>
                  </a:lnTo>
                  <a:lnTo>
                    <a:pt x="1388" y="660"/>
                  </a:lnTo>
                  <a:lnTo>
                    <a:pt x="1385" y="660"/>
                  </a:lnTo>
                  <a:lnTo>
                    <a:pt x="1385" y="654"/>
                  </a:lnTo>
                  <a:lnTo>
                    <a:pt x="1375" y="654"/>
                  </a:lnTo>
                  <a:lnTo>
                    <a:pt x="1375" y="647"/>
                  </a:lnTo>
                  <a:lnTo>
                    <a:pt x="1378" y="647"/>
                  </a:lnTo>
                  <a:lnTo>
                    <a:pt x="1378" y="643"/>
                  </a:lnTo>
                  <a:close/>
                  <a:moveTo>
                    <a:pt x="1363" y="635"/>
                  </a:moveTo>
                  <a:lnTo>
                    <a:pt x="1373" y="635"/>
                  </a:lnTo>
                  <a:lnTo>
                    <a:pt x="1373" y="636"/>
                  </a:lnTo>
                  <a:lnTo>
                    <a:pt x="1376" y="636"/>
                  </a:lnTo>
                  <a:lnTo>
                    <a:pt x="1376" y="643"/>
                  </a:lnTo>
                  <a:lnTo>
                    <a:pt x="1371" y="643"/>
                  </a:lnTo>
                  <a:lnTo>
                    <a:pt x="1371" y="649"/>
                  </a:lnTo>
                  <a:lnTo>
                    <a:pt x="1366" y="649"/>
                  </a:lnTo>
                  <a:lnTo>
                    <a:pt x="1366" y="646"/>
                  </a:lnTo>
                  <a:lnTo>
                    <a:pt x="1362" y="646"/>
                  </a:lnTo>
                  <a:lnTo>
                    <a:pt x="1362" y="645"/>
                  </a:lnTo>
                  <a:lnTo>
                    <a:pt x="1359" y="645"/>
                  </a:lnTo>
                  <a:lnTo>
                    <a:pt x="1359" y="638"/>
                  </a:lnTo>
                  <a:lnTo>
                    <a:pt x="1363" y="638"/>
                  </a:lnTo>
                  <a:lnTo>
                    <a:pt x="1363" y="635"/>
                  </a:lnTo>
                  <a:close/>
                  <a:moveTo>
                    <a:pt x="1334" y="619"/>
                  </a:moveTo>
                  <a:lnTo>
                    <a:pt x="1346" y="619"/>
                  </a:lnTo>
                  <a:lnTo>
                    <a:pt x="1346" y="621"/>
                  </a:lnTo>
                  <a:lnTo>
                    <a:pt x="1349" y="621"/>
                  </a:lnTo>
                  <a:lnTo>
                    <a:pt x="1349" y="627"/>
                  </a:lnTo>
                  <a:lnTo>
                    <a:pt x="1359" y="627"/>
                  </a:lnTo>
                  <a:lnTo>
                    <a:pt x="1359" y="634"/>
                  </a:lnTo>
                  <a:lnTo>
                    <a:pt x="1357" y="634"/>
                  </a:lnTo>
                  <a:lnTo>
                    <a:pt x="1357" y="639"/>
                  </a:lnTo>
                  <a:lnTo>
                    <a:pt x="1349" y="639"/>
                  </a:lnTo>
                  <a:lnTo>
                    <a:pt x="1349" y="637"/>
                  </a:lnTo>
                  <a:lnTo>
                    <a:pt x="1344" y="637"/>
                  </a:lnTo>
                  <a:lnTo>
                    <a:pt x="1344" y="629"/>
                  </a:lnTo>
                  <a:lnTo>
                    <a:pt x="1349" y="629"/>
                  </a:lnTo>
                  <a:lnTo>
                    <a:pt x="1349" y="628"/>
                  </a:lnTo>
                  <a:lnTo>
                    <a:pt x="1343" y="628"/>
                  </a:lnTo>
                  <a:lnTo>
                    <a:pt x="1343" y="632"/>
                  </a:lnTo>
                  <a:lnTo>
                    <a:pt x="1336" y="632"/>
                  </a:lnTo>
                  <a:lnTo>
                    <a:pt x="1336" y="629"/>
                  </a:lnTo>
                  <a:lnTo>
                    <a:pt x="1333" y="629"/>
                  </a:lnTo>
                  <a:lnTo>
                    <a:pt x="1333" y="622"/>
                  </a:lnTo>
                  <a:lnTo>
                    <a:pt x="1334" y="622"/>
                  </a:lnTo>
                  <a:lnTo>
                    <a:pt x="1334" y="619"/>
                  </a:lnTo>
                  <a:close/>
                  <a:moveTo>
                    <a:pt x="9" y="614"/>
                  </a:moveTo>
                  <a:lnTo>
                    <a:pt x="19" y="614"/>
                  </a:lnTo>
                  <a:lnTo>
                    <a:pt x="19" y="634"/>
                  </a:lnTo>
                  <a:lnTo>
                    <a:pt x="9" y="634"/>
                  </a:lnTo>
                  <a:lnTo>
                    <a:pt x="9" y="614"/>
                  </a:lnTo>
                  <a:close/>
                  <a:moveTo>
                    <a:pt x="1319" y="608"/>
                  </a:moveTo>
                  <a:lnTo>
                    <a:pt x="1325" y="608"/>
                  </a:lnTo>
                  <a:lnTo>
                    <a:pt x="1325" y="610"/>
                  </a:lnTo>
                  <a:lnTo>
                    <a:pt x="1328" y="610"/>
                  </a:lnTo>
                  <a:lnTo>
                    <a:pt x="1328" y="611"/>
                  </a:lnTo>
                  <a:lnTo>
                    <a:pt x="1331" y="611"/>
                  </a:lnTo>
                  <a:lnTo>
                    <a:pt x="1331" y="618"/>
                  </a:lnTo>
                  <a:lnTo>
                    <a:pt x="1328" y="618"/>
                  </a:lnTo>
                  <a:lnTo>
                    <a:pt x="1328" y="624"/>
                  </a:lnTo>
                  <a:lnTo>
                    <a:pt x="1321" y="624"/>
                  </a:lnTo>
                  <a:lnTo>
                    <a:pt x="1321" y="621"/>
                  </a:lnTo>
                  <a:lnTo>
                    <a:pt x="1318" y="621"/>
                  </a:lnTo>
                  <a:lnTo>
                    <a:pt x="1318" y="620"/>
                  </a:lnTo>
                  <a:lnTo>
                    <a:pt x="1314" y="620"/>
                  </a:lnTo>
                  <a:lnTo>
                    <a:pt x="1314" y="612"/>
                  </a:lnTo>
                  <a:lnTo>
                    <a:pt x="1319" y="612"/>
                  </a:lnTo>
                  <a:lnTo>
                    <a:pt x="1319" y="608"/>
                  </a:lnTo>
                  <a:close/>
                  <a:moveTo>
                    <a:pt x="1289" y="592"/>
                  </a:moveTo>
                  <a:lnTo>
                    <a:pt x="1296" y="592"/>
                  </a:lnTo>
                  <a:lnTo>
                    <a:pt x="1296" y="594"/>
                  </a:lnTo>
                  <a:lnTo>
                    <a:pt x="1299" y="594"/>
                  </a:lnTo>
                  <a:lnTo>
                    <a:pt x="1299" y="598"/>
                  </a:lnTo>
                  <a:lnTo>
                    <a:pt x="1307" y="598"/>
                  </a:lnTo>
                  <a:lnTo>
                    <a:pt x="1307" y="600"/>
                  </a:lnTo>
                  <a:lnTo>
                    <a:pt x="1311" y="600"/>
                  </a:lnTo>
                  <a:lnTo>
                    <a:pt x="1311" y="602"/>
                  </a:lnTo>
                  <a:lnTo>
                    <a:pt x="1314" y="602"/>
                  </a:lnTo>
                  <a:lnTo>
                    <a:pt x="1314" y="609"/>
                  </a:lnTo>
                  <a:lnTo>
                    <a:pt x="1309" y="609"/>
                  </a:lnTo>
                  <a:lnTo>
                    <a:pt x="1309" y="612"/>
                  </a:lnTo>
                  <a:lnTo>
                    <a:pt x="1301" y="612"/>
                  </a:lnTo>
                  <a:lnTo>
                    <a:pt x="1301" y="610"/>
                  </a:lnTo>
                  <a:lnTo>
                    <a:pt x="1297" y="610"/>
                  </a:lnTo>
                  <a:lnTo>
                    <a:pt x="1297" y="603"/>
                  </a:lnTo>
                  <a:lnTo>
                    <a:pt x="1299" y="603"/>
                  </a:lnTo>
                  <a:lnTo>
                    <a:pt x="1299" y="601"/>
                  </a:lnTo>
                  <a:lnTo>
                    <a:pt x="1294" y="601"/>
                  </a:lnTo>
                  <a:lnTo>
                    <a:pt x="1294" y="604"/>
                  </a:lnTo>
                  <a:lnTo>
                    <a:pt x="1286" y="604"/>
                  </a:lnTo>
                  <a:lnTo>
                    <a:pt x="1286" y="596"/>
                  </a:lnTo>
                  <a:lnTo>
                    <a:pt x="1289" y="596"/>
                  </a:lnTo>
                  <a:lnTo>
                    <a:pt x="1289" y="592"/>
                  </a:lnTo>
                  <a:close/>
                  <a:moveTo>
                    <a:pt x="1270" y="585"/>
                  </a:moveTo>
                  <a:lnTo>
                    <a:pt x="1270" y="587"/>
                  </a:lnTo>
                  <a:lnTo>
                    <a:pt x="1271" y="587"/>
                  </a:lnTo>
                  <a:lnTo>
                    <a:pt x="1271" y="585"/>
                  </a:lnTo>
                  <a:lnTo>
                    <a:pt x="1270" y="585"/>
                  </a:lnTo>
                  <a:close/>
                  <a:moveTo>
                    <a:pt x="1261" y="577"/>
                  </a:moveTo>
                  <a:lnTo>
                    <a:pt x="1269" y="577"/>
                  </a:lnTo>
                  <a:lnTo>
                    <a:pt x="1269" y="579"/>
                  </a:lnTo>
                  <a:lnTo>
                    <a:pt x="1273" y="579"/>
                  </a:lnTo>
                  <a:lnTo>
                    <a:pt x="1273" y="582"/>
                  </a:lnTo>
                  <a:lnTo>
                    <a:pt x="1279" y="582"/>
                  </a:lnTo>
                  <a:lnTo>
                    <a:pt x="1279" y="585"/>
                  </a:lnTo>
                  <a:lnTo>
                    <a:pt x="1282" y="585"/>
                  </a:lnTo>
                  <a:lnTo>
                    <a:pt x="1282" y="586"/>
                  </a:lnTo>
                  <a:lnTo>
                    <a:pt x="1286" y="586"/>
                  </a:lnTo>
                  <a:lnTo>
                    <a:pt x="1286" y="593"/>
                  </a:lnTo>
                  <a:lnTo>
                    <a:pt x="1284" y="593"/>
                  </a:lnTo>
                  <a:lnTo>
                    <a:pt x="1284" y="598"/>
                  </a:lnTo>
                  <a:lnTo>
                    <a:pt x="1276" y="598"/>
                  </a:lnTo>
                  <a:lnTo>
                    <a:pt x="1276" y="596"/>
                  </a:lnTo>
                  <a:lnTo>
                    <a:pt x="1272" y="596"/>
                  </a:lnTo>
                  <a:lnTo>
                    <a:pt x="1272" y="595"/>
                  </a:lnTo>
                  <a:lnTo>
                    <a:pt x="1269" y="595"/>
                  </a:lnTo>
                  <a:lnTo>
                    <a:pt x="1269" y="589"/>
                  </a:lnTo>
                  <a:lnTo>
                    <a:pt x="1258" y="589"/>
                  </a:lnTo>
                  <a:lnTo>
                    <a:pt x="1258" y="587"/>
                  </a:lnTo>
                  <a:lnTo>
                    <a:pt x="1256" y="587"/>
                  </a:lnTo>
                  <a:lnTo>
                    <a:pt x="1256" y="580"/>
                  </a:lnTo>
                  <a:lnTo>
                    <a:pt x="1261" y="580"/>
                  </a:lnTo>
                  <a:lnTo>
                    <a:pt x="1261" y="577"/>
                  </a:lnTo>
                  <a:close/>
                  <a:moveTo>
                    <a:pt x="9" y="573"/>
                  </a:moveTo>
                  <a:lnTo>
                    <a:pt x="19" y="573"/>
                  </a:lnTo>
                  <a:lnTo>
                    <a:pt x="19" y="594"/>
                  </a:lnTo>
                  <a:lnTo>
                    <a:pt x="9" y="594"/>
                  </a:lnTo>
                  <a:lnTo>
                    <a:pt x="9" y="573"/>
                  </a:lnTo>
                  <a:close/>
                  <a:moveTo>
                    <a:pt x="1248" y="569"/>
                  </a:moveTo>
                  <a:lnTo>
                    <a:pt x="1256" y="569"/>
                  </a:lnTo>
                  <a:lnTo>
                    <a:pt x="1256" y="571"/>
                  </a:lnTo>
                  <a:lnTo>
                    <a:pt x="1260" y="571"/>
                  </a:lnTo>
                  <a:lnTo>
                    <a:pt x="1260" y="578"/>
                  </a:lnTo>
                  <a:lnTo>
                    <a:pt x="1254" y="578"/>
                  </a:lnTo>
                  <a:lnTo>
                    <a:pt x="1254" y="581"/>
                  </a:lnTo>
                  <a:lnTo>
                    <a:pt x="1246" y="581"/>
                  </a:lnTo>
                  <a:lnTo>
                    <a:pt x="1246" y="573"/>
                  </a:lnTo>
                  <a:lnTo>
                    <a:pt x="1248" y="573"/>
                  </a:lnTo>
                  <a:lnTo>
                    <a:pt x="1248" y="569"/>
                  </a:lnTo>
                  <a:close/>
                  <a:moveTo>
                    <a:pt x="1231" y="560"/>
                  </a:moveTo>
                  <a:lnTo>
                    <a:pt x="1238" y="560"/>
                  </a:lnTo>
                  <a:lnTo>
                    <a:pt x="1238" y="562"/>
                  </a:lnTo>
                  <a:lnTo>
                    <a:pt x="1241" y="562"/>
                  </a:lnTo>
                  <a:lnTo>
                    <a:pt x="1241" y="568"/>
                  </a:lnTo>
                  <a:lnTo>
                    <a:pt x="1238" y="568"/>
                  </a:lnTo>
                  <a:lnTo>
                    <a:pt x="1238" y="573"/>
                  </a:lnTo>
                  <a:lnTo>
                    <a:pt x="1231" y="573"/>
                  </a:lnTo>
                  <a:lnTo>
                    <a:pt x="1231" y="572"/>
                  </a:lnTo>
                  <a:lnTo>
                    <a:pt x="1228" y="572"/>
                  </a:lnTo>
                  <a:lnTo>
                    <a:pt x="1228" y="564"/>
                  </a:lnTo>
                  <a:lnTo>
                    <a:pt x="1231" y="564"/>
                  </a:lnTo>
                  <a:lnTo>
                    <a:pt x="1231" y="560"/>
                  </a:lnTo>
                  <a:close/>
                  <a:moveTo>
                    <a:pt x="1217" y="552"/>
                  </a:moveTo>
                  <a:lnTo>
                    <a:pt x="1224" y="552"/>
                  </a:lnTo>
                  <a:lnTo>
                    <a:pt x="1224" y="554"/>
                  </a:lnTo>
                  <a:lnTo>
                    <a:pt x="1228" y="554"/>
                  </a:lnTo>
                  <a:lnTo>
                    <a:pt x="1228" y="560"/>
                  </a:lnTo>
                  <a:lnTo>
                    <a:pt x="1224" y="560"/>
                  </a:lnTo>
                  <a:lnTo>
                    <a:pt x="1224" y="565"/>
                  </a:lnTo>
                  <a:lnTo>
                    <a:pt x="1217" y="565"/>
                  </a:lnTo>
                  <a:lnTo>
                    <a:pt x="1217" y="564"/>
                  </a:lnTo>
                  <a:lnTo>
                    <a:pt x="1214" y="564"/>
                  </a:lnTo>
                  <a:lnTo>
                    <a:pt x="1214" y="556"/>
                  </a:lnTo>
                  <a:lnTo>
                    <a:pt x="1217" y="556"/>
                  </a:lnTo>
                  <a:lnTo>
                    <a:pt x="1217" y="552"/>
                  </a:lnTo>
                  <a:close/>
                  <a:moveTo>
                    <a:pt x="1204" y="546"/>
                  </a:moveTo>
                  <a:lnTo>
                    <a:pt x="1213" y="546"/>
                  </a:lnTo>
                  <a:lnTo>
                    <a:pt x="1213" y="553"/>
                  </a:lnTo>
                  <a:lnTo>
                    <a:pt x="1207" y="553"/>
                  </a:lnTo>
                  <a:lnTo>
                    <a:pt x="1207" y="556"/>
                  </a:lnTo>
                  <a:lnTo>
                    <a:pt x="1199" y="556"/>
                  </a:lnTo>
                  <a:lnTo>
                    <a:pt x="1199" y="548"/>
                  </a:lnTo>
                  <a:lnTo>
                    <a:pt x="1204" y="548"/>
                  </a:lnTo>
                  <a:lnTo>
                    <a:pt x="1204" y="546"/>
                  </a:lnTo>
                  <a:close/>
                  <a:moveTo>
                    <a:pt x="1183" y="535"/>
                  </a:moveTo>
                  <a:lnTo>
                    <a:pt x="1192" y="535"/>
                  </a:lnTo>
                  <a:lnTo>
                    <a:pt x="1192" y="537"/>
                  </a:lnTo>
                  <a:lnTo>
                    <a:pt x="1196" y="537"/>
                  </a:lnTo>
                  <a:lnTo>
                    <a:pt x="1196" y="538"/>
                  </a:lnTo>
                  <a:lnTo>
                    <a:pt x="1199" y="538"/>
                  </a:lnTo>
                  <a:lnTo>
                    <a:pt x="1199" y="545"/>
                  </a:lnTo>
                  <a:lnTo>
                    <a:pt x="1193" y="545"/>
                  </a:lnTo>
                  <a:lnTo>
                    <a:pt x="1193" y="548"/>
                  </a:lnTo>
                  <a:lnTo>
                    <a:pt x="1185" y="548"/>
                  </a:lnTo>
                  <a:lnTo>
                    <a:pt x="1185" y="547"/>
                  </a:lnTo>
                  <a:lnTo>
                    <a:pt x="1182" y="547"/>
                  </a:lnTo>
                  <a:lnTo>
                    <a:pt x="1182" y="545"/>
                  </a:lnTo>
                  <a:lnTo>
                    <a:pt x="1179" y="545"/>
                  </a:lnTo>
                  <a:lnTo>
                    <a:pt x="1179" y="537"/>
                  </a:lnTo>
                  <a:lnTo>
                    <a:pt x="1183" y="537"/>
                  </a:lnTo>
                  <a:lnTo>
                    <a:pt x="1183" y="535"/>
                  </a:lnTo>
                  <a:close/>
                  <a:moveTo>
                    <a:pt x="9" y="533"/>
                  </a:moveTo>
                  <a:lnTo>
                    <a:pt x="19" y="533"/>
                  </a:lnTo>
                  <a:lnTo>
                    <a:pt x="19" y="554"/>
                  </a:lnTo>
                  <a:lnTo>
                    <a:pt x="9" y="554"/>
                  </a:lnTo>
                  <a:lnTo>
                    <a:pt x="9" y="533"/>
                  </a:lnTo>
                  <a:close/>
                  <a:moveTo>
                    <a:pt x="1159" y="521"/>
                  </a:moveTo>
                  <a:lnTo>
                    <a:pt x="1167" y="521"/>
                  </a:lnTo>
                  <a:lnTo>
                    <a:pt x="1167" y="523"/>
                  </a:lnTo>
                  <a:lnTo>
                    <a:pt x="1171" y="523"/>
                  </a:lnTo>
                  <a:lnTo>
                    <a:pt x="1171" y="525"/>
                  </a:lnTo>
                  <a:lnTo>
                    <a:pt x="1174" y="525"/>
                  </a:lnTo>
                  <a:lnTo>
                    <a:pt x="1174" y="527"/>
                  </a:lnTo>
                  <a:lnTo>
                    <a:pt x="1177" y="527"/>
                  </a:lnTo>
                  <a:lnTo>
                    <a:pt x="1177" y="533"/>
                  </a:lnTo>
                  <a:lnTo>
                    <a:pt x="1172" y="533"/>
                  </a:lnTo>
                  <a:lnTo>
                    <a:pt x="1172" y="537"/>
                  </a:lnTo>
                  <a:lnTo>
                    <a:pt x="1164" y="537"/>
                  </a:lnTo>
                  <a:lnTo>
                    <a:pt x="1164" y="536"/>
                  </a:lnTo>
                  <a:lnTo>
                    <a:pt x="1160" y="536"/>
                  </a:lnTo>
                  <a:lnTo>
                    <a:pt x="1160" y="533"/>
                  </a:lnTo>
                  <a:lnTo>
                    <a:pt x="1157" y="533"/>
                  </a:lnTo>
                  <a:lnTo>
                    <a:pt x="1157" y="525"/>
                  </a:lnTo>
                  <a:lnTo>
                    <a:pt x="1159" y="525"/>
                  </a:lnTo>
                  <a:lnTo>
                    <a:pt x="1159" y="521"/>
                  </a:lnTo>
                  <a:close/>
                  <a:moveTo>
                    <a:pt x="1134" y="505"/>
                  </a:moveTo>
                  <a:lnTo>
                    <a:pt x="1141" y="505"/>
                  </a:lnTo>
                  <a:lnTo>
                    <a:pt x="1141" y="507"/>
                  </a:lnTo>
                  <a:lnTo>
                    <a:pt x="1144" y="507"/>
                  </a:lnTo>
                  <a:lnTo>
                    <a:pt x="1144" y="509"/>
                  </a:lnTo>
                  <a:lnTo>
                    <a:pt x="1145" y="509"/>
                  </a:lnTo>
                  <a:lnTo>
                    <a:pt x="1145" y="513"/>
                  </a:lnTo>
                  <a:lnTo>
                    <a:pt x="1155" y="513"/>
                  </a:lnTo>
                  <a:lnTo>
                    <a:pt x="1155" y="515"/>
                  </a:lnTo>
                  <a:lnTo>
                    <a:pt x="1157" y="515"/>
                  </a:lnTo>
                  <a:lnTo>
                    <a:pt x="1157" y="522"/>
                  </a:lnTo>
                  <a:lnTo>
                    <a:pt x="1152" y="522"/>
                  </a:lnTo>
                  <a:lnTo>
                    <a:pt x="1152" y="528"/>
                  </a:lnTo>
                  <a:lnTo>
                    <a:pt x="1147" y="528"/>
                  </a:lnTo>
                  <a:lnTo>
                    <a:pt x="1147" y="525"/>
                  </a:lnTo>
                  <a:lnTo>
                    <a:pt x="1144" y="525"/>
                  </a:lnTo>
                  <a:lnTo>
                    <a:pt x="1144" y="519"/>
                  </a:lnTo>
                  <a:lnTo>
                    <a:pt x="1142" y="519"/>
                  </a:lnTo>
                  <a:lnTo>
                    <a:pt x="1142" y="514"/>
                  </a:lnTo>
                  <a:lnTo>
                    <a:pt x="1140" y="514"/>
                  </a:lnTo>
                  <a:lnTo>
                    <a:pt x="1140" y="520"/>
                  </a:lnTo>
                  <a:lnTo>
                    <a:pt x="1134" y="520"/>
                  </a:lnTo>
                  <a:lnTo>
                    <a:pt x="1134" y="517"/>
                  </a:lnTo>
                  <a:lnTo>
                    <a:pt x="1131" y="517"/>
                  </a:lnTo>
                  <a:lnTo>
                    <a:pt x="1131" y="509"/>
                  </a:lnTo>
                  <a:lnTo>
                    <a:pt x="1134" y="509"/>
                  </a:lnTo>
                  <a:lnTo>
                    <a:pt x="1134" y="505"/>
                  </a:lnTo>
                  <a:close/>
                  <a:moveTo>
                    <a:pt x="1114" y="496"/>
                  </a:moveTo>
                  <a:lnTo>
                    <a:pt x="1123" y="496"/>
                  </a:lnTo>
                  <a:lnTo>
                    <a:pt x="1123" y="498"/>
                  </a:lnTo>
                  <a:lnTo>
                    <a:pt x="1126" y="498"/>
                  </a:lnTo>
                  <a:lnTo>
                    <a:pt x="1126" y="499"/>
                  </a:lnTo>
                  <a:lnTo>
                    <a:pt x="1130" y="499"/>
                  </a:lnTo>
                  <a:lnTo>
                    <a:pt x="1130" y="504"/>
                  </a:lnTo>
                  <a:lnTo>
                    <a:pt x="1124" y="504"/>
                  </a:lnTo>
                  <a:lnTo>
                    <a:pt x="1124" y="509"/>
                  </a:lnTo>
                  <a:lnTo>
                    <a:pt x="1116" y="509"/>
                  </a:lnTo>
                  <a:lnTo>
                    <a:pt x="1116" y="508"/>
                  </a:lnTo>
                  <a:lnTo>
                    <a:pt x="1112" y="508"/>
                  </a:lnTo>
                  <a:lnTo>
                    <a:pt x="1112" y="500"/>
                  </a:lnTo>
                  <a:lnTo>
                    <a:pt x="1114" y="500"/>
                  </a:lnTo>
                  <a:lnTo>
                    <a:pt x="1114" y="496"/>
                  </a:lnTo>
                  <a:close/>
                  <a:moveTo>
                    <a:pt x="10" y="495"/>
                  </a:moveTo>
                  <a:lnTo>
                    <a:pt x="21" y="495"/>
                  </a:lnTo>
                  <a:lnTo>
                    <a:pt x="21" y="512"/>
                  </a:lnTo>
                  <a:lnTo>
                    <a:pt x="19" y="512"/>
                  </a:lnTo>
                  <a:lnTo>
                    <a:pt x="19" y="514"/>
                  </a:lnTo>
                  <a:lnTo>
                    <a:pt x="9" y="514"/>
                  </a:lnTo>
                  <a:lnTo>
                    <a:pt x="9" y="501"/>
                  </a:lnTo>
                  <a:lnTo>
                    <a:pt x="10" y="501"/>
                  </a:lnTo>
                  <a:lnTo>
                    <a:pt x="10" y="495"/>
                  </a:lnTo>
                  <a:close/>
                  <a:moveTo>
                    <a:pt x="1094" y="484"/>
                  </a:moveTo>
                  <a:lnTo>
                    <a:pt x="1101" y="484"/>
                  </a:lnTo>
                  <a:lnTo>
                    <a:pt x="1101" y="487"/>
                  </a:lnTo>
                  <a:lnTo>
                    <a:pt x="1106" y="487"/>
                  </a:lnTo>
                  <a:lnTo>
                    <a:pt x="1106" y="488"/>
                  </a:lnTo>
                  <a:lnTo>
                    <a:pt x="1109" y="488"/>
                  </a:lnTo>
                  <a:lnTo>
                    <a:pt x="1109" y="495"/>
                  </a:lnTo>
                  <a:lnTo>
                    <a:pt x="1104" y="495"/>
                  </a:lnTo>
                  <a:lnTo>
                    <a:pt x="1104" y="500"/>
                  </a:lnTo>
                  <a:lnTo>
                    <a:pt x="1099" y="500"/>
                  </a:lnTo>
                  <a:lnTo>
                    <a:pt x="1099" y="498"/>
                  </a:lnTo>
                  <a:lnTo>
                    <a:pt x="1095" y="498"/>
                  </a:lnTo>
                  <a:lnTo>
                    <a:pt x="1095" y="497"/>
                  </a:lnTo>
                  <a:lnTo>
                    <a:pt x="1091" y="497"/>
                  </a:lnTo>
                  <a:lnTo>
                    <a:pt x="1091" y="489"/>
                  </a:lnTo>
                  <a:lnTo>
                    <a:pt x="1094" y="489"/>
                  </a:lnTo>
                  <a:lnTo>
                    <a:pt x="1094" y="484"/>
                  </a:lnTo>
                  <a:close/>
                  <a:moveTo>
                    <a:pt x="1072" y="473"/>
                  </a:moveTo>
                  <a:lnTo>
                    <a:pt x="1080" y="473"/>
                  </a:lnTo>
                  <a:lnTo>
                    <a:pt x="1080" y="474"/>
                  </a:lnTo>
                  <a:lnTo>
                    <a:pt x="1084" y="474"/>
                  </a:lnTo>
                  <a:lnTo>
                    <a:pt x="1084" y="476"/>
                  </a:lnTo>
                  <a:lnTo>
                    <a:pt x="1087" y="476"/>
                  </a:lnTo>
                  <a:lnTo>
                    <a:pt x="1087" y="483"/>
                  </a:lnTo>
                  <a:lnTo>
                    <a:pt x="1083" y="483"/>
                  </a:lnTo>
                  <a:lnTo>
                    <a:pt x="1083" y="489"/>
                  </a:lnTo>
                  <a:lnTo>
                    <a:pt x="1077" y="489"/>
                  </a:lnTo>
                  <a:lnTo>
                    <a:pt x="1077" y="487"/>
                  </a:lnTo>
                  <a:lnTo>
                    <a:pt x="1074" y="487"/>
                  </a:lnTo>
                  <a:lnTo>
                    <a:pt x="1074" y="484"/>
                  </a:lnTo>
                  <a:lnTo>
                    <a:pt x="1070" y="484"/>
                  </a:lnTo>
                  <a:lnTo>
                    <a:pt x="1070" y="477"/>
                  </a:lnTo>
                  <a:lnTo>
                    <a:pt x="1072" y="477"/>
                  </a:lnTo>
                  <a:lnTo>
                    <a:pt x="1072" y="473"/>
                  </a:lnTo>
                  <a:close/>
                  <a:moveTo>
                    <a:pt x="1053" y="463"/>
                  </a:moveTo>
                  <a:lnTo>
                    <a:pt x="1062" y="463"/>
                  </a:lnTo>
                  <a:lnTo>
                    <a:pt x="1062" y="465"/>
                  </a:lnTo>
                  <a:lnTo>
                    <a:pt x="1066" y="465"/>
                  </a:lnTo>
                  <a:lnTo>
                    <a:pt x="1066" y="472"/>
                  </a:lnTo>
                  <a:lnTo>
                    <a:pt x="1063" y="472"/>
                  </a:lnTo>
                  <a:lnTo>
                    <a:pt x="1063" y="477"/>
                  </a:lnTo>
                  <a:lnTo>
                    <a:pt x="1055" y="477"/>
                  </a:lnTo>
                  <a:lnTo>
                    <a:pt x="1055" y="475"/>
                  </a:lnTo>
                  <a:lnTo>
                    <a:pt x="1052" y="475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66"/>
                  </a:lnTo>
                  <a:lnTo>
                    <a:pt x="1053" y="466"/>
                  </a:lnTo>
                  <a:lnTo>
                    <a:pt x="1053" y="463"/>
                  </a:lnTo>
                  <a:close/>
                  <a:moveTo>
                    <a:pt x="10" y="455"/>
                  </a:moveTo>
                  <a:lnTo>
                    <a:pt x="21" y="455"/>
                  </a:lnTo>
                  <a:lnTo>
                    <a:pt x="21" y="475"/>
                  </a:lnTo>
                  <a:lnTo>
                    <a:pt x="10" y="475"/>
                  </a:lnTo>
                  <a:lnTo>
                    <a:pt x="10" y="455"/>
                  </a:lnTo>
                  <a:close/>
                  <a:moveTo>
                    <a:pt x="1031" y="451"/>
                  </a:moveTo>
                  <a:lnTo>
                    <a:pt x="1043" y="451"/>
                  </a:lnTo>
                  <a:lnTo>
                    <a:pt x="1043" y="453"/>
                  </a:lnTo>
                  <a:lnTo>
                    <a:pt x="1045" y="453"/>
                  </a:lnTo>
                  <a:lnTo>
                    <a:pt x="1045" y="456"/>
                  </a:lnTo>
                  <a:lnTo>
                    <a:pt x="1048" y="456"/>
                  </a:lnTo>
                  <a:lnTo>
                    <a:pt x="1048" y="461"/>
                  </a:lnTo>
                  <a:lnTo>
                    <a:pt x="1044" y="461"/>
                  </a:lnTo>
                  <a:lnTo>
                    <a:pt x="1044" y="467"/>
                  </a:lnTo>
                  <a:lnTo>
                    <a:pt x="1038" y="467"/>
                  </a:lnTo>
                  <a:lnTo>
                    <a:pt x="1038" y="466"/>
                  </a:lnTo>
                  <a:lnTo>
                    <a:pt x="1035" y="466"/>
                  </a:lnTo>
                  <a:lnTo>
                    <a:pt x="1035" y="464"/>
                  </a:lnTo>
                  <a:lnTo>
                    <a:pt x="1033" y="464"/>
                  </a:lnTo>
                  <a:lnTo>
                    <a:pt x="1033" y="458"/>
                  </a:lnTo>
                  <a:lnTo>
                    <a:pt x="1031" y="458"/>
                  </a:lnTo>
                  <a:lnTo>
                    <a:pt x="1031" y="451"/>
                  </a:lnTo>
                  <a:close/>
                  <a:moveTo>
                    <a:pt x="1009" y="437"/>
                  </a:moveTo>
                  <a:lnTo>
                    <a:pt x="1018" y="437"/>
                  </a:lnTo>
                  <a:lnTo>
                    <a:pt x="1018" y="440"/>
                  </a:lnTo>
                  <a:lnTo>
                    <a:pt x="1022" y="440"/>
                  </a:lnTo>
                  <a:lnTo>
                    <a:pt x="1022" y="442"/>
                  </a:lnTo>
                  <a:lnTo>
                    <a:pt x="1026" y="442"/>
                  </a:lnTo>
                  <a:lnTo>
                    <a:pt x="1026" y="444"/>
                  </a:lnTo>
                  <a:lnTo>
                    <a:pt x="1027" y="444"/>
                  </a:lnTo>
                  <a:lnTo>
                    <a:pt x="1027" y="449"/>
                  </a:lnTo>
                  <a:lnTo>
                    <a:pt x="1021" y="449"/>
                  </a:lnTo>
                  <a:lnTo>
                    <a:pt x="1021" y="455"/>
                  </a:lnTo>
                  <a:lnTo>
                    <a:pt x="1015" y="455"/>
                  </a:lnTo>
                  <a:lnTo>
                    <a:pt x="1015" y="452"/>
                  </a:lnTo>
                  <a:lnTo>
                    <a:pt x="1012" y="452"/>
                  </a:lnTo>
                  <a:lnTo>
                    <a:pt x="1012" y="450"/>
                  </a:lnTo>
                  <a:lnTo>
                    <a:pt x="1007" y="450"/>
                  </a:lnTo>
                  <a:lnTo>
                    <a:pt x="1007" y="448"/>
                  </a:lnTo>
                  <a:lnTo>
                    <a:pt x="1004" y="448"/>
                  </a:lnTo>
                  <a:lnTo>
                    <a:pt x="1004" y="442"/>
                  </a:lnTo>
                  <a:lnTo>
                    <a:pt x="1009" y="442"/>
                  </a:lnTo>
                  <a:lnTo>
                    <a:pt x="1009" y="437"/>
                  </a:lnTo>
                  <a:close/>
                  <a:moveTo>
                    <a:pt x="985" y="425"/>
                  </a:moveTo>
                  <a:lnTo>
                    <a:pt x="994" y="425"/>
                  </a:lnTo>
                  <a:lnTo>
                    <a:pt x="994" y="426"/>
                  </a:lnTo>
                  <a:lnTo>
                    <a:pt x="997" y="426"/>
                  </a:lnTo>
                  <a:lnTo>
                    <a:pt x="997" y="428"/>
                  </a:lnTo>
                  <a:lnTo>
                    <a:pt x="1001" y="428"/>
                  </a:lnTo>
                  <a:lnTo>
                    <a:pt x="1001" y="430"/>
                  </a:lnTo>
                  <a:lnTo>
                    <a:pt x="1004" y="430"/>
                  </a:lnTo>
                  <a:lnTo>
                    <a:pt x="1004" y="434"/>
                  </a:lnTo>
                  <a:lnTo>
                    <a:pt x="998" y="434"/>
                  </a:lnTo>
                  <a:lnTo>
                    <a:pt x="998" y="440"/>
                  </a:lnTo>
                  <a:lnTo>
                    <a:pt x="990" y="440"/>
                  </a:lnTo>
                  <a:lnTo>
                    <a:pt x="990" y="439"/>
                  </a:lnTo>
                  <a:lnTo>
                    <a:pt x="987" y="439"/>
                  </a:lnTo>
                  <a:lnTo>
                    <a:pt x="987" y="436"/>
                  </a:lnTo>
                  <a:lnTo>
                    <a:pt x="983" y="436"/>
                  </a:lnTo>
                  <a:lnTo>
                    <a:pt x="983" y="435"/>
                  </a:lnTo>
                  <a:lnTo>
                    <a:pt x="980" y="435"/>
                  </a:lnTo>
                  <a:lnTo>
                    <a:pt x="980" y="428"/>
                  </a:lnTo>
                  <a:lnTo>
                    <a:pt x="985" y="428"/>
                  </a:lnTo>
                  <a:lnTo>
                    <a:pt x="985" y="425"/>
                  </a:lnTo>
                  <a:close/>
                  <a:moveTo>
                    <a:pt x="10" y="415"/>
                  </a:moveTo>
                  <a:lnTo>
                    <a:pt x="21" y="415"/>
                  </a:lnTo>
                  <a:lnTo>
                    <a:pt x="21" y="435"/>
                  </a:lnTo>
                  <a:lnTo>
                    <a:pt x="10" y="435"/>
                  </a:lnTo>
                  <a:lnTo>
                    <a:pt x="10" y="415"/>
                  </a:lnTo>
                  <a:close/>
                  <a:moveTo>
                    <a:pt x="966" y="414"/>
                  </a:moveTo>
                  <a:lnTo>
                    <a:pt x="972" y="414"/>
                  </a:lnTo>
                  <a:lnTo>
                    <a:pt x="972" y="415"/>
                  </a:lnTo>
                  <a:lnTo>
                    <a:pt x="975" y="415"/>
                  </a:lnTo>
                  <a:lnTo>
                    <a:pt x="975" y="417"/>
                  </a:lnTo>
                  <a:lnTo>
                    <a:pt x="979" y="417"/>
                  </a:lnTo>
                  <a:lnTo>
                    <a:pt x="979" y="423"/>
                  </a:lnTo>
                  <a:lnTo>
                    <a:pt x="974" y="423"/>
                  </a:lnTo>
                  <a:lnTo>
                    <a:pt x="974" y="428"/>
                  </a:lnTo>
                  <a:lnTo>
                    <a:pt x="969" y="428"/>
                  </a:lnTo>
                  <a:lnTo>
                    <a:pt x="969" y="427"/>
                  </a:lnTo>
                  <a:lnTo>
                    <a:pt x="965" y="427"/>
                  </a:lnTo>
                  <a:lnTo>
                    <a:pt x="965" y="425"/>
                  </a:lnTo>
                  <a:lnTo>
                    <a:pt x="962" y="425"/>
                  </a:lnTo>
                  <a:lnTo>
                    <a:pt x="962" y="418"/>
                  </a:lnTo>
                  <a:lnTo>
                    <a:pt x="966" y="418"/>
                  </a:lnTo>
                  <a:lnTo>
                    <a:pt x="966" y="414"/>
                  </a:lnTo>
                  <a:close/>
                  <a:moveTo>
                    <a:pt x="942" y="401"/>
                  </a:moveTo>
                  <a:lnTo>
                    <a:pt x="950" y="401"/>
                  </a:lnTo>
                  <a:lnTo>
                    <a:pt x="950" y="403"/>
                  </a:lnTo>
                  <a:lnTo>
                    <a:pt x="955" y="403"/>
                  </a:lnTo>
                  <a:lnTo>
                    <a:pt x="955" y="406"/>
                  </a:lnTo>
                  <a:lnTo>
                    <a:pt x="958" y="406"/>
                  </a:lnTo>
                  <a:lnTo>
                    <a:pt x="958" y="407"/>
                  </a:lnTo>
                  <a:lnTo>
                    <a:pt x="962" y="407"/>
                  </a:lnTo>
                  <a:lnTo>
                    <a:pt x="962" y="412"/>
                  </a:lnTo>
                  <a:lnTo>
                    <a:pt x="956" y="412"/>
                  </a:lnTo>
                  <a:lnTo>
                    <a:pt x="956" y="417"/>
                  </a:lnTo>
                  <a:lnTo>
                    <a:pt x="948" y="417"/>
                  </a:lnTo>
                  <a:lnTo>
                    <a:pt x="948" y="416"/>
                  </a:lnTo>
                  <a:lnTo>
                    <a:pt x="945" y="416"/>
                  </a:lnTo>
                  <a:lnTo>
                    <a:pt x="945" y="414"/>
                  </a:lnTo>
                  <a:lnTo>
                    <a:pt x="940" y="414"/>
                  </a:lnTo>
                  <a:lnTo>
                    <a:pt x="940" y="406"/>
                  </a:lnTo>
                  <a:lnTo>
                    <a:pt x="942" y="406"/>
                  </a:lnTo>
                  <a:lnTo>
                    <a:pt x="942" y="401"/>
                  </a:lnTo>
                  <a:close/>
                  <a:moveTo>
                    <a:pt x="923" y="390"/>
                  </a:moveTo>
                  <a:lnTo>
                    <a:pt x="930" y="390"/>
                  </a:lnTo>
                  <a:lnTo>
                    <a:pt x="930" y="392"/>
                  </a:lnTo>
                  <a:lnTo>
                    <a:pt x="933" y="392"/>
                  </a:lnTo>
                  <a:lnTo>
                    <a:pt x="933" y="393"/>
                  </a:lnTo>
                  <a:lnTo>
                    <a:pt x="937" y="393"/>
                  </a:lnTo>
                  <a:lnTo>
                    <a:pt x="937" y="400"/>
                  </a:lnTo>
                  <a:lnTo>
                    <a:pt x="933" y="400"/>
                  </a:lnTo>
                  <a:lnTo>
                    <a:pt x="933" y="406"/>
                  </a:lnTo>
                  <a:lnTo>
                    <a:pt x="926" y="406"/>
                  </a:lnTo>
                  <a:lnTo>
                    <a:pt x="926" y="403"/>
                  </a:lnTo>
                  <a:lnTo>
                    <a:pt x="923" y="403"/>
                  </a:lnTo>
                  <a:lnTo>
                    <a:pt x="923" y="402"/>
                  </a:lnTo>
                  <a:lnTo>
                    <a:pt x="920" y="402"/>
                  </a:lnTo>
                  <a:lnTo>
                    <a:pt x="920" y="394"/>
                  </a:lnTo>
                  <a:lnTo>
                    <a:pt x="923" y="394"/>
                  </a:lnTo>
                  <a:lnTo>
                    <a:pt x="923" y="390"/>
                  </a:lnTo>
                  <a:close/>
                  <a:moveTo>
                    <a:pt x="898" y="378"/>
                  </a:moveTo>
                  <a:lnTo>
                    <a:pt x="910" y="378"/>
                  </a:lnTo>
                  <a:lnTo>
                    <a:pt x="910" y="380"/>
                  </a:lnTo>
                  <a:lnTo>
                    <a:pt x="912" y="380"/>
                  </a:lnTo>
                  <a:lnTo>
                    <a:pt x="912" y="382"/>
                  </a:lnTo>
                  <a:lnTo>
                    <a:pt x="915" y="382"/>
                  </a:lnTo>
                  <a:lnTo>
                    <a:pt x="915" y="388"/>
                  </a:lnTo>
                  <a:lnTo>
                    <a:pt x="912" y="388"/>
                  </a:lnTo>
                  <a:lnTo>
                    <a:pt x="912" y="392"/>
                  </a:lnTo>
                  <a:lnTo>
                    <a:pt x="901" y="392"/>
                  </a:lnTo>
                  <a:lnTo>
                    <a:pt x="901" y="391"/>
                  </a:lnTo>
                  <a:lnTo>
                    <a:pt x="900" y="391"/>
                  </a:lnTo>
                  <a:lnTo>
                    <a:pt x="900" y="384"/>
                  </a:lnTo>
                  <a:lnTo>
                    <a:pt x="898" y="384"/>
                  </a:lnTo>
                  <a:lnTo>
                    <a:pt x="898" y="378"/>
                  </a:lnTo>
                  <a:close/>
                  <a:moveTo>
                    <a:pt x="10" y="375"/>
                  </a:moveTo>
                  <a:lnTo>
                    <a:pt x="21" y="375"/>
                  </a:lnTo>
                  <a:lnTo>
                    <a:pt x="21" y="395"/>
                  </a:lnTo>
                  <a:lnTo>
                    <a:pt x="10" y="395"/>
                  </a:lnTo>
                  <a:lnTo>
                    <a:pt x="10" y="375"/>
                  </a:lnTo>
                  <a:close/>
                  <a:moveTo>
                    <a:pt x="882" y="367"/>
                  </a:moveTo>
                  <a:lnTo>
                    <a:pt x="889" y="367"/>
                  </a:lnTo>
                  <a:lnTo>
                    <a:pt x="889" y="368"/>
                  </a:lnTo>
                  <a:lnTo>
                    <a:pt x="891" y="368"/>
                  </a:lnTo>
                  <a:lnTo>
                    <a:pt x="891" y="370"/>
                  </a:lnTo>
                  <a:lnTo>
                    <a:pt x="894" y="370"/>
                  </a:lnTo>
                  <a:lnTo>
                    <a:pt x="894" y="377"/>
                  </a:lnTo>
                  <a:lnTo>
                    <a:pt x="892" y="377"/>
                  </a:lnTo>
                  <a:lnTo>
                    <a:pt x="892" y="383"/>
                  </a:lnTo>
                  <a:lnTo>
                    <a:pt x="884" y="383"/>
                  </a:lnTo>
                  <a:lnTo>
                    <a:pt x="884" y="380"/>
                  </a:lnTo>
                  <a:lnTo>
                    <a:pt x="881" y="380"/>
                  </a:lnTo>
                  <a:lnTo>
                    <a:pt x="881" y="378"/>
                  </a:lnTo>
                  <a:lnTo>
                    <a:pt x="879" y="378"/>
                  </a:lnTo>
                  <a:lnTo>
                    <a:pt x="879" y="371"/>
                  </a:lnTo>
                  <a:lnTo>
                    <a:pt x="882" y="371"/>
                  </a:lnTo>
                  <a:lnTo>
                    <a:pt x="882" y="367"/>
                  </a:lnTo>
                  <a:close/>
                  <a:moveTo>
                    <a:pt x="856" y="353"/>
                  </a:moveTo>
                  <a:lnTo>
                    <a:pt x="863" y="353"/>
                  </a:lnTo>
                  <a:lnTo>
                    <a:pt x="863" y="355"/>
                  </a:lnTo>
                  <a:lnTo>
                    <a:pt x="866" y="355"/>
                  </a:lnTo>
                  <a:lnTo>
                    <a:pt x="866" y="358"/>
                  </a:lnTo>
                  <a:lnTo>
                    <a:pt x="869" y="358"/>
                  </a:lnTo>
                  <a:lnTo>
                    <a:pt x="869" y="359"/>
                  </a:lnTo>
                  <a:lnTo>
                    <a:pt x="873" y="359"/>
                  </a:lnTo>
                  <a:lnTo>
                    <a:pt x="873" y="366"/>
                  </a:lnTo>
                  <a:lnTo>
                    <a:pt x="867" y="366"/>
                  </a:lnTo>
                  <a:lnTo>
                    <a:pt x="867" y="371"/>
                  </a:lnTo>
                  <a:lnTo>
                    <a:pt x="863" y="371"/>
                  </a:lnTo>
                  <a:lnTo>
                    <a:pt x="863" y="369"/>
                  </a:lnTo>
                  <a:lnTo>
                    <a:pt x="859" y="369"/>
                  </a:lnTo>
                  <a:lnTo>
                    <a:pt x="859" y="368"/>
                  </a:lnTo>
                  <a:lnTo>
                    <a:pt x="856" y="368"/>
                  </a:lnTo>
                  <a:lnTo>
                    <a:pt x="856" y="366"/>
                  </a:lnTo>
                  <a:lnTo>
                    <a:pt x="852" y="366"/>
                  </a:lnTo>
                  <a:lnTo>
                    <a:pt x="852" y="358"/>
                  </a:lnTo>
                  <a:lnTo>
                    <a:pt x="856" y="358"/>
                  </a:lnTo>
                  <a:lnTo>
                    <a:pt x="856" y="353"/>
                  </a:lnTo>
                  <a:close/>
                  <a:moveTo>
                    <a:pt x="832" y="339"/>
                  </a:moveTo>
                  <a:lnTo>
                    <a:pt x="840" y="339"/>
                  </a:lnTo>
                  <a:lnTo>
                    <a:pt x="840" y="342"/>
                  </a:lnTo>
                  <a:lnTo>
                    <a:pt x="843" y="342"/>
                  </a:lnTo>
                  <a:lnTo>
                    <a:pt x="843" y="344"/>
                  </a:lnTo>
                  <a:lnTo>
                    <a:pt x="847" y="344"/>
                  </a:lnTo>
                  <a:lnTo>
                    <a:pt x="847" y="345"/>
                  </a:lnTo>
                  <a:lnTo>
                    <a:pt x="850" y="345"/>
                  </a:lnTo>
                  <a:lnTo>
                    <a:pt x="850" y="351"/>
                  </a:lnTo>
                  <a:lnTo>
                    <a:pt x="844" y="351"/>
                  </a:lnTo>
                  <a:lnTo>
                    <a:pt x="844" y="355"/>
                  </a:lnTo>
                  <a:lnTo>
                    <a:pt x="836" y="355"/>
                  </a:lnTo>
                  <a:lnTo>
                    <a:pt x="836" y="354"/>
                  </a:lnTo>
                  <a:lnTo>
                    <a:pt x="833" y="354"/>
                  </a:lnTo>
                  <a:lnTo>
                    <a:pt x="833" y="352"/>
                  </a:lnTo>
                  <a:lnTo>
                    <a:pt x="829" y="352"/>
                  </a:lnTo>
                  <a:lnTo>
                    <a:pt x="829" y="344"/>
                  </a:lnTo>
                  <a:lnTo>
                    <a:pt x="832" y="344"/>
                  </a:lnTo>
                  <a:lnTo>
                    <a:pt x="832" y="339"/>
                  </a:lnTo>
                  <a:close/>
                  <a:moveTo>
                    <a:pt x="13" y="337"/>
                  </a:moveTo>
                  <a:lnTo>
                    <a:pt x="23" y="337"/>
                  </a:lnTo>
                  <a:lnTo>
                    <a:pt x="23" y="358"/>
                  </a:lnTo>
                  <a:lnTo>
                    <a:pt x="13" y="358"/>
                  </a:lnTo>
                  <a:lnTo>
                    <a:pt x="13" y="337"/>
                  </a:lnTo>
                  <a:close/>
                  <a:moveTo>
                    <a:pt x="787" y="317"/>
                  </a:moveTo>
                  <a:lnTo>
                    <a:pt x="796" y="317"/>
                  </a:lnTo>
                  <a:lnTo>
                    <a:pt x="796" y="319"/>
                  </a:lnTo>
                  <a:lnTo>
                    <a:pt x="801" y="319"/>
                  </a:lnTo>
                  <a:lnTo>
                    <a:pt x="801" y="320"/>
                  </a:lnTo>
                  <a:lnTo>
                    <a:pt x="803" y="320"/>
                  </a:lnTo>
                  <a:lnTo>
                    <a:pt x="803" y="326"/>
                  </a:lnTo>
                  <a:lnTo>
                    <a:pt x="815" y="326"/>
                  </a:lnTo>
                  <a:lnTo>
                    <a:pt x="815" y="328"/>
                  </a:lnTo>
                  <a:lnTo>
                    <a:pt x="818" y="328"/>
                  </a:lnTo>
                  <a:lnTo>
                    <a:pt x="818" y="330"/>
                  </a:lnTo>
                  <a:lnTo>
                    <a:pt x="819" y="330"/>
                  </a:lnTo>
                  <a:lnTo>
                    <a:pt x="819" y="332"/>
                  </a:lnTo>
                  <a:lnTo>
                    <a:pt x="824" y="332"/>
                  </a:lnTo>
                  <a:lnTo>
                    <a:pt x="824" y="337"/>
                  </a:lnTo>
                  <a:lnTo>
                    <a:pt x="818" y="337"/>
                  </a:lnTo>
                  <a:lnTo>
                    <a:pt x="818" y="343"/>
                  </a:lnTo>
                  <a:lnTo>
                    <a:pt x="809" y="343"/>
                  </a:lnTo>
                  <a:lnTo>
                    <a:pt x="809" y="340"/>
                  </a:lnTo>
                  <a:lnTo>
                    <a:pt x="808" y="340"/>
                  </a:lnTo>
                  <a:lnTo>
                    <a:pt x="808" y="338"/>
                  </a:lnTo>
                  <a:lnTo>
                    <a:pt x="804" y="338"/>
                  </a:lnTo>
                  <a:lnTo>
                    <a:pt x="804" y="331"/>
                  </a:lnTo>
                  <a:lnTo>
                    <a:pt x="802" y="331"/>
                  </a:lnTo>
                  <a:lnTo>
                    <a:pt x="802" y="327"/>
                  </a:lnTo>
                  <a:lnTo>
                    <a:pt x="797" y="327"/>
                  </a:lnTo>
                  <a:lnTo>
                    <a:pt x="797" y="330"/>
                  </a:lnTo>
                  <a:lnTo>
                    <a:pt x="791" y="330"/>
                  </a:lnTo>
                  <a:lnTo>
                    <a:pt x="791" y="329"/>
                  </a:lnTo>
                  <a:lnTo>
                    <a:pt x="786" y="329"/>
                  </a:lnTo>
                  <a:lnTo>
                    <a:pt x="786" y="321"/>
                  </a:lnTo>
                  <a:lnTo>
                    <a:pt x="787" y="321"/>
                  </a:lnTo>
                  <a:lnTo>
                    <a:pt x="787" y="317"/>
                  </a:lnTo>
                  <a:close/>
                  <a:moveTo>
                    <a:pt x="761" y="303"/>
                  </a:moveTo>
                  <a:lnTo>
                    <a:pt x="770" y="303"/>
                  </a:lnTo>
                  <a:lnTo>
                    <a:pt x="770" y="305"/>
                  </a:lnTo>
                  <a:lnTo>
                    <a:pt x="776" y="305"/>
                  </a:lnTo>
                  <a:lnTo>
                    <a:pt x="776" y="307"/>
                  </a:lnTo>
                  <a:lnTo>
                    <a:pt x="779" y="307"/>
                  </a:lnTo>
                  <a:lnTo>
                    <a:pt x="779" y="309"/>
                  </a:lnTo>
                  <a:lnTo>
                    <a:pt x="780" y="309"/>
                  </a:lnTo>
                  <a:lnTo>
                    <a:pt x="780" y="314"/>
                  </a:lnTo>
                  <a:lnTo>
                    <a:pt x="775" y="314"/>
                  </a:lnTo>
                  <a:lnTo>
                    <a:pt x="775" y="319"/>
                  </a:lnTo>
                  <a:lnTo>
                    <a:pt x="769" y="319"/>
                  </a:lnTo>
                  <a:lnTo>
                    <a:pt x="769" y="318"/>
                  </a:lnTo>
                  <a:lnTo>
                    <a:pt x="766" y="318"/>
                  </a:lnTo>
                  <a:lnTo>
                    <a:pt x="766" y="315"/>
                  </a:lnTo>
                  <a:lnTo>
                    <a:pt x="760" y="315"/>
                  </a:lnTo>
                  <a:lnTo>
                    <a:pt x="760" y="307"/>
                  </a:lnTo>
                  <a:lnTo>
                    <a:pt x="761" y="307"/>
                  </a:lnTo>
                  <a:lnTo>
                    <a:pt x="761" y="303"/>
                  </a:lnTo>
                  <a:close/>
                  <a:moveTo>
                    <a:pt x="13" y="297"/>
                  </a:moveTo>
                  <a:lnTo>
                    <a:pt x="23" y="297"/>
                  </a:lnTo>
                  <a:lnTo>
                    <a:pt x="23" y="318"/>
                  </a:lnTo>
                  <a:lnTo>
                    <a:pt x="13" y="318"/>
                  </a:lnTo>
                  <a:lnTo>
                    <a:pt x="13" y="297"/>
                  </a:lnTo>
                  <a:close/>
                  <a:moveTo>
                    <a:pt x="739" y="291"/>
                  </a:moveTo>
                  <a:lnTo>
                    <a:pt x="748" y="291"/>
                  </a:lnTo>
                  <a:lnTo>
                    <a:pt x="748" y="294"/>
                  </a:lnTo>
                  <a:lnTo>
                    <a:pt x="754" y="294"/>
                  </a:lnTo>
                  <a:lnTo>
                    <a:pt x="754" y="301"/>
                  </a:lnTo>
                  <a:lnTo>
                    <a:pt x="751" y="301"/>
                  </a:lnTo>
                  <a:lnTo>
                    <a:pt x="751" y="304"/>
                  </a:lnTo>
                  <a:lnTo>
                    <a:pt x="738" y="304"/>
                  </a:lnTo>
                  <a:lnTo>
                    <a:pt x="738" y="302"/>
                  </a:lnTo>
                  <a:lnTo>
                    <a:pt x="735" y="302"/>
                  </a:lnTo>
                  <a:lnTo>
                    <a:pt x="735" y="294"/>
                  </a:lnTo>
                  <a:lnTo>
                    <a:pt x="739" y="294"/>
                  </a:lnTo>
                  <a:lnTo>
                    <a:pt x="739" y="291"/>
                  </a:lnTo>
                  <a:close/>
                  <a:moveTo>
                    <a:pt x="715" y="278"/>
                  </a:moveTo>
                  <a:lnTo>
                    <a:pt x="724" y="278"/>
                  </a:lnTo>
                  <a:lnTo>
                    <a:pt x="724" y="280"/>
                  </a:lnTo>
                  <a:lnTo>
                    <a:pt x="728" y="280"/>
                  </a:lnTo>
                  <a:lnTo>
                    <a:pt x="728" y="282"/>
                  </a:lnTo>
                  <a:lnTo>
                    <a:pt x="731" y="282"/>
                  </a:lnTo>
                  <a:lnTo>
                    <a:pt x="731" y="288"/>
                  </a:lnTo>
                  <a:lnTo>
                    <a:pt x="726" y="288"/>
                  </a:lnTo>
                  <a:lnTo>
                    <a:pt x="726" y="293"/>
                  </a:lnTo>
                  <a:lnTo>
                    <a:pt x="718" y="293"/>
                  </a:lnTo>
                  <a:lnTo>
                    <a:pt x="718" y="290"/>
                  </a:lnTo>
                  <a:lnTo>
                    <a:pt x="714" y="290"/>
                  </a:lnTo>
                  <a:lnTo>
                    <a:pt x="714" y="288"/>
                  </a:lnTo>
                  <a:lnTo>
                    <a:pt x="711" y="288"/>
                  </a:lnTo>
                  <a:lnTo>
                    <a:pt x="711" y="282"/>
                  </a:lnTo>
                  <a:lnTo>
                    <a:pt x="715" y="282"/>
                  </a:lnTo>
                  <a:lnTo>
                    <a:pt x="715" y="278"/>
                  </a:lnTo>
                  <a:close/>
                  <a:moveTo>
                    <a:pt x="694" y="266"/>
                  </a:moveTo>
                  <a:lnTo>
                    <a:pt x="703" y="266"/>
                  </a:lnTo>
                  <a:lnTo>
                    <a:pt x="703" y="269"/>
                  </a:lnTo>
                  <a:lnTo>
                    <a:pt x="706" y="269"/>
                  </a:lnTo>
                  <a:lnTo>
                    <a:pt x="706" y="271"/>
                  </a:lnTo>
                  <a:lnTo>
                    <a:pt x="710" y="271"/>
                  </a:lnTo>
                  <a:lnTo>
                    <a:pt x="710" y="272"/>
                  </a:lnTo>
                  <a:lnTo>
                    <a:pt x="713" y="272"/>
                  </a:lnTo>
                  <a:lnTo>
                    <a:pt x="713" y="277"/>
                  </a:lnTo>
                  <a:lnTo>
                    <a:pt x="707" y="277"/>
                  </a:lnTo>
                  <a:lnTo>
                    <a:pt x="707" y="282"/>
                  </a:lnTo>
                  <a:lnTo>
                    <a:pt x="699" y="282"/>
                  </a:lnTo>
                  <a:lnTo>
                    <a:pt x="699" y="281"/>
                  </a:lnTo>
                  <a:lnTo>
                    <a:pt x="696" y="281"/>
                  </a:lnTo>
                  <a:lnTo>
                    <a:pt x="696" y="279"/>
                  </a:lnTo>
                  <a:lnTo>
                    <a:pt x="693" y="279"/>
                  </a:lnTo>
                  <a:lnTo>
                    <a:pt x="693" y="277"/>
                  </a:lnTo>
                  <a:lnTo>
                    <a:pt x="689" y="277"/>
                  </a:lnTo>
                  <a:lnTo>
                    <a:pt x="689" y="271"/>
                  </a:lnTo>
                  <a:lnTo>
                    <a:pt x="694" y="271"/>
                  </a:lnTo>
                  <a:lnTo>
                    <a:pt x="694" y="266"/>
                  </a:lnTo>
                  <a:close/>
                  <a:moveTo>
                    <a:pt x="14" y="258"/>
                  </a:moveTo>
                  <a:lnTo>
                    <a:pt x="24" y="258"/>
                  </a:lnTo>
                  <a:lnTo>
                    <a:pt x="24" y="282"/>
                  </a:lnTo>
                  <a:lnTo>
                    <a:pt x="17" y="282"/>
                  </a:lnTo>
                  <a:lnTo>
                    <a:pt x="17" y="278"/>
                  </a:lnTo>
                  <a:lnTo>
                    <a:pt x="13" y="278"/>
                  </a:lnTo>
                  <a:lnTo>
                    <a:pt x="13" y="272"/>
                  </a:lnTo>
                  <a:lnTo>
                    <a:pt x="14" y="272"/>
                  </a:lnTo>
                  <a:lnTo>
                    <a:pt x="14" y="258"/>
                  </a:lnTo>
                  <a:close/>
                  <a:moveTo>
                    <a:pt x="669" y="251"/>
                  </a:moveTo>
                  <a:lnTo>
                    <a:pt x="674" y="251"/>
                  </a:lnTo>
                  <a:lnTo>
                    <a:pt x="674" y="253"/>
                  </a:lnTo>
                  <a:lnTo>
                    <a:pt x="678" y="253"/>
                  </a:lnTo>
                  <a:lnTo>
                    <a:pt x="678" y="255"/>
                  </a:lnTo>
                  <a:lnTo>
                    <a:pt x="681" y="255"/>
                  </a:lnTo>
                  <a:lnTo>
                    <a:pt x="681" y="256"/>
                  </a:lnTo>
                  <a:lnTo>
                    <a:pt x="685" y="256"/>
                  </a:lnTo>
                  <a:lnTo>
                    <a:pt x="685" y="263"/>
                  </a:lnTo>
                  <a:lnTo>
                    <a:pt x="681" y="263"/>
                  </a:lnTo>
                  <a:lnTo>
                    <a:pt x="681" y="269"/>
                  </a:lnTo>
                  <a:lnTo>
                    <a:pt x="674" y="269"/>
                  </a:lnTo>
                  <a:lnTo>
                    <a:pt x="674" y="266"/>
                  </a:lnTo>
                  <a:lnTo>
                    <a:pt x="671" y="266"/>
                  </a:lnTo>
                  <a:lnTo>
                    <a:pt x="671" y="265"/>
                  </a:lnTo>
                  <a:lnTo>
                    <a:pt x="667" y="265"/>
                  </a:lnTo>
                  <a:lnTo>
                    <a:pt x="667" y="263"/>
                  </a:lnTo>
                  <a:lnTo>
                    <a:pt x="664" y="263"/>
                  </a:lnTo>
                  <a:lnTo>
                    <a:pt x="664" y="256"/>
                  </a:lnTo>
                  <a:lnTo>
                    <a:pt x="669" y="256"/>
                  </a:lnTo>
                  <a:lnTo>
                    <a:pt x="669" y="251"/>
                  </a:lnTo>
                  <a:close/>
                  <a:moveTo>
                    <a:pt x="646" y="239"/>
                  </a:moveTo>
                  <a:lnTo>
                    <a:pt x="653" y="239"/>
                  </a:lnTo>
                  <a:lnTo>
                    <a:pt x="653" y="241"/>
                  </a:lnTo>
                  <a:lnTo>
                    <a:pt x="657" y="241"/>
                  </a:lnTo>
                  <a:lnTo>
                    <a:pt x="657" y="243"/>
                  </a:lnTo>
                  <a:lnTo>
                    <a:pt x="661" y="243"/>
                  </a:lnTo>
                  <a:lnTo>
                    <a:pt x="661" y="245"/>
                  </a:lnTo>
                  <a:lnTo>
                    <a:pt x="664" y="245"/>
                  </a:lnTo>
                  <a:lnTo>
                    <a:pt x="664" y="250"/>
                  </a:lnTo>
                  <a:lnTo>
                    <a:pt x="658" y="250"/>
                  </a:lnTo>
                  <a:lnTo>
                    <a:pt x="658" y="255"/>
                  </a:lnTo>
                  <a:lnTo>
                    <a:pt x="650" y="255"/>
                  </a:lnTo>
                  <a:lnTo>
                    <a:pt x="650" y="254"/>
                  </a:lnTo>
                  <a:lnTo>
                    <a:pt x="647" y="254"/>
                  </a:lnTo>
                  <a:lnTo>
                    <a:pt x="647" y="251"/>
                  </a:lnTo>
                  <a:lnTo>
                    <a:pt x="642" y="251"/>
                  </a:lnTo>
                  <a:lnTo>
                    <a:pt x="642" y="243"/>
                  </a:lnTo>
                  <a:lnTo>
                    <a:pt x="646" y="243"/>
                  </a:lnTo>
                  <a:lnTo>
                    <a:pt x="646" y="239"/>
                  </a:lnTo>
                  <a:close/>
                  <a:moveTo>
                    <a:pt x="626" y="230"/>
                  </a:moveTo>
                  <a:lnTo>
                    <a:pt x="635" y="230"/>
                  </a:lnTo>
                  <a:lnTo>
                    <a:pt x="635" y="231"/>
                  </a:lnTo>
                  <a:lnTo>
                    <a:pt x="638" y="231"/>
                  </a:lnTo>
                  <a:lnTo>
                    <a:pt x="638" y="233"/>
                  </a:lnTo>
                  <a:lnTo>
                    <a:pt x="642" y="233"/>
                  </a:lnTo>
                  <a:lnTo>
                    <a:pt x="642" y="239"/>
                  </a:lnTo>
                  <a:lnTo>
                    <a:pt x="637" y="239"/>
                  </a:lnTo>
                  <a:lnTo>
                    <a:pt x="637" y="243"/>
                  </a:lnTo>
                  <a:lnTo>
                    <a:pt x="628" y="243"/>
                  </a:lnTo>
                  <a:lnTo>
                    <a:pt x="628" y="241"/>
                  </a:lnTo>
                  <a:lnTo>
                    <a:pt x="625" y="241"/>
                  </a:lnTo>
                  <a:lnTo>
                    <a:pt x="625" y="240"/>
                  </a:lnTo>
                  <a:lnTo>
                    <a:pt x="622" y="240"/>
                  </a:lnTo>
                  <a:lnTo>
                    <a:pt x="622" y="233"/>
                  </a:lnTo>
                  <a:lnTo>
                    <a:pt x="626" y="233"/>
                  </a:lnTo>
                  <a:lnTo>
                    <a:pt x="626" y="230"/>
                  </a:lnTo>
                  <a:close/>
                  <a:moveTo>
                    <a:pt x="16" y="221"/>
                  </a:moveTo>
                  <a:lnTo>
                    <a:pt x="26" y="221"/>
                  </a:lnTo>
                  <a:lnTo>
                    <a:pt x="26" y="234"/>
                  </a:lnTo>
                  <a:lnTo>
                    <a:pt x="24" y="234"/>
                  </a:lnTo>
                  <a:lnTo>
                    <a:pt x="24" y="239"/>
                  </a:lnTo>
                  <a:lnTo>
                    <a:pt x="14" y="239"/>
                  </a:lnTo>
                  <a:lnTo>
                    <a:pt x="14" y="224"/>
                  </a:lnTo>
                  <a:lnTo>
                    <a:pt x="16" y="224"/>
                  </a:lnTo>
                  <a:lnTo>
                    <a:pt x="16" y="221"/>
                  </a:lnTo>
                  <a:close/>
                  <a:moveTo>
                    <a:pt x="600" y="216"/>
                  </a:moveTo>
                  <a:lnTo>
                    <a:pt x="609" y="216"/>
                  </a:lnTo>
                  <a:lnTo>
                    <a:pt x="609" y="218"/>
                  </a:lnTo>
                  <a:lnTo>
                    <a:pt x="613" y="218"/>
                  </a:lnTo>
                  <a:lnTo>
                    <a:pt x="613" y="221"/>
                  </a:lnTo>
                  <a:lnTo>
                    <a:pt x="616" y="221"/>
                  </a:lnTo>
                  <a:lnTo>
                    <a:pt x="616" y="226"/>
                  </a:lnTo>
                  <a:lnTo>
                    <a:pt x="614" y="226"/>
                  </a:lnTo>
                  <a:lnTo>
                    <a:pt x="614" y="232"/>
                  </a:lnTo>
                  <a:lnTo>
                    <a:pt x="606" y="232"/>
                  </a:lnTo>
                  <a:lnTo>
                    <a:pt x="606" y="231"/>
                  </a:lnTo>
                  <a:lnTo>
                    <a:pt x="602" y="231"/>
                  </a:lnTo>
                  <a:lnTo>
                    <a:pt x="602" y="229"/>
                  </a:lnTo>
                  <a:lnTo>
                    <a:pt x="599" y="229"/>
                  </a:lnTo>
                  <a:lnTo>
                    <a:pt x="599" y="226"/>
                  </a:lnTo>
                  <a:lnTo>
                    <a:pt x="596" y="226"/>
                  </a:lnTo>
                  <a:lnTo>
                    <a:pt x="596" y="220"/>
                  </a:lnTo>
                  <a:lnTo>
                    <a:pt x="600" y="220"/>
                  </a:lnTo>
                  <a:lnTo>
                    <a:pt x="600" y="216"/>
                  </a:lnTo>
                  <a:close/>
                  <a:moveTo>
                    <a:pt x="573" y="202"/>
                  </a:moveTo>
                  <a:lnTo>
                    <a:pt x="583" y="202"/>
                  </a:lnTo>
                  <a:lnTo>
                    <a:pt x="583" y="205"/>
                  </a:lnTo>
                  <a:lnTo>
                    <a:pt x="585" y="205"/>
                  </a:lnTo>
                  <a:lnTo>
                    <a:pt x="585" y="207"/>
                  </a:lnTo>
                  <a:lnTo>
                    <a:pt x="590" y="207"/>
                  </a:lnTo>
                  <a:lnTo>
                    <a:pt x="590" y="213"/>
                  </a:lnTo>
                  <a:lnTo>
                    <a:pt x="588" y="213"/>
                  </a:lnTo>
                  <a:lnTo>
                    <a:pt x="588" y="218"/>
                  </a:lnTo>
                  <a:lnTo>
                    <a:pt x="580" y="218"/>
                  </a:lnTo>
                  <a:lnTo>
                    <a:pt x="580" y="217"/>
                  </a:lnTo>
                  <a:lnTo>
                    <a:pt x="575" y="217"/>
                  </a:lnTo>
                  <a:lnTo>
                    <a:pt x="575" y="215"/>
                  </a:lnTo>
                  <a:lnTo>
                    <a:pt x="573" y="215"/>
                  </a:lnTo>
                  <a:lnTo>
                    <a:pt x="573" y="202"/>
                  </a:lnTo>
                  <a:close/>
                  <a:moveTo>
                    <a:pt x="550" y="190"/>
                  </a:moveTo>
                  <a:lnTo>
                    <a:pt x="558" y="190"/>
                  </a:lnTo>
                  <a:lnTo>
                    <a:pt x="558" y="191"/>
                  </a:lnTo>
                  <a:lnTo>
                    <a:pt x="559" y="191"/>
                  </a:lnTo>
                  <a:lnTo>
                    <a:pt x="559" y="193"/>
                  </a:lnTo>
                  <a:lnTo>
                    <a:pt x="565" y="193"/>
                  </a:lnTo>
                  <a:lnTo>
                    <a:pt x="565" y="196"/>
                  </a:lnTo>
                  <a:lnTo>
                    <a:pt x="568" y="196"/>
                  </a:lnTo>
                  <a:lnTo>
                    <a:pt x="568" y="201"/>
                  </a:lnTo>
                  <a:lnTo>
                    <a:pt x="564" y="201"/>
                  </a:lnTo>
                  <a:lnTo>
                    <a:pt x="564" y="207"/>
                  </a:lnTo>
                  <a:lnTo>
                    <a:pt x="558" y="207"/>
                  </a:lnTo>
                  <a:lnTo>
                    <a:pt x="558" y="206"/>
                  </a:lnTo>
                  <a:lnTo>
                    <a:pt x="554" y="206"/>
                  </a:lnTo>
                  <a:lnTo>
                    <a:pt x="554" y="204"/>
                  </a:lnTo>
                  <a:lnTo>
                    <a:pt x="549" y="204"/>
                  </a:lnTo>
                  <a:lnTo>
                    <a:pt x="549" y="201"/>
                  </a:lnTo>
                  <a:lnTo>
                    <a:pt x="548" y="201"/>
                  </a:lnTo>
                  <a:lnTo>
                    <a:pt x="548" y="194"/>
                  </a:lnTo>
                  <a:lnTo>
                    <a:pt x="550" y="194"/>
                  </a:lnTo>
                  <a:lnTo>
                    <a:pt x="550" y="190"/>
                  </a:lnTo>
                  <a:close/>
                  <a:moveTo>
                    <a:pt x="19" y="185"/>
                  </a:moveTo>
                  <a:lnTo>
                    <a:pt x="31" y="185"/>
                  </a:lnTo>
                  <a:lnTo>
                    <a:pt x="31" y="196"/>
                  </a:lnTo>
                  <a:lnTo>
                    <a:pt x="30" y="196"/>
                  </a:lnTo>
                  <a:lnTo>
                    <a:pt x="30" y="206"/>
                  </a:lnTo>
                  <a:lnTo>
                    <a:pt x="22" y="206"/>
                  </a:lnTo>
                  <a:lnTo>
                    <a:pt x="22" y="201"/>
                  </a:lnTo>
                  <a:lnTo>
                    <a:pt x="17" y="201"/>
                  </a:lnTo>
                  <a:lnTo>
                    <a:pt x="17" y="196"/>
                  </a:lnTo>
                  <a:lnTo>
                    <a:pt x="19" y="196"/>
                  </a:lnTo>
                  <a:lnTo>
                    <a:pt x="19" y="185"/>
                  </a:lnTo>
                  <a:close/>
                  <a:moveTo>
                    <a:pt x="527" y="177"/>
                  </a:moveTo>
                  <a:lnTo>
                    <a:pt x="534" y="177"/>
                  </a:lnTo>
                  <a:lnTo>
                    <a:pt x="534" y="180"/>
                  </a:lnTo>
                  <a:lnTo>
                    <a:pt x="537" y="180"/>
                  </a:lnTo>
                  <a:lnTo>
                    <a:pt x="537" y="182"/>
                  </a:lnTo>
                  <a:lnTo>
                    <a:pt x="542" y="182"/>
                  </a:lnTo>
                  <a:lnTo>
                    <a:pt x="542" y="183"/>
                  </a:lnTo>
                  <a:lnTo>
                    <a:pt x="545" y="183"/>
                  </a:lnTo>
                  <a:lnTo>
                    <a:pt x="545" y="189"/>
                  </a:lnTo>
                  <a:lnTo>
                    <a:pt x="540" y="189"/>
                  </a:lnTo>
                  <a:lnTo>
                    <a:pt x="540" y="193"/>
                  </a:lnTo>
                  <a:lnTo>
                    <a:pt x="532" y="193"/>
                  </a:lnTo>
                  <a:lnTo>
                    <a:pt x="532" y="192"/>
                  </a:lnTo>
                  <a:lnTo>
                    <a:pt x="527" y="192"/>
                  </a:lnTo>
                  <a:lnTo>
                    <a:pt x="527" y="190"/>
                  </a:lnTo>
                  <a:lnTo>
                    <a:pt x="524" y="190"/>
                  </a:lnTo>
                  <a:lnTo>
                    <a:pt x="524" y="182"/>
                  </a:lnTo>
                  <a:lnTo>
                    <a:pt x="527" y="182"/>
                  </a:lnTo>
                  <a:lnTo>
                    <a:pt x="527" y="177"/>
                  </a:lnTo>
                  <a:close/>
                  <a:moveTo>
                    <a:pt x="501" y="164"/>
                  </a:moveTo>
                  <a:lnTo>
                    <a:pt x="508" y="164"/>
                  </a:lnTo>
                  <a:lnTo>
                    <a:pt x="508" y="166"/>
                  </a:lnTo>
                  <a:lnTo>
                    <a:pt x="511" y="166"/>
                  </a:lnTo>
                  <a:lnTo>
                    <a:pt x="511" y="168"/>
                  </a:lnTo>
                  <a:lnTo>
                    <a:pt x="515" y="168"/>
                  </a:lnTo>
                  <a:lnTo>
                    <a:pt x="515" y="170"/>
                  </a:lnTo>
                  <a:lnTo>
                    <a:pt x="519" y="170"/>
                  </a:lnTo>
                  <a:lnTo>
                    <a:pt x="519" y="175"/>
                  </a:lnTo>
                  <a:lnTo>
                    <a:pt x="513" y="175"/>
                  </a:lnTo>
                  <a:lnTo>
                    <a:pt x="513" y="181"/>
                  </a:lnTo>
                  <a:lnTo>
                    <a:pt x="504" y="181"/>
                  </a:lnTo>
                  <a:lnTo>
                    <a:pt x="504" y="178"/>
                  </a:lnTo>
                  <a:lnTo>
                    <a:pt x="501" y="178"/>
                  </a:lnTo>
                  <a:lnTo>
                    <a:pt x="501" y="176"/>
                  </a:lnTo>
                  <a:lnTo>
                    <a:pt x="497" y="176"/>
                  </a:lnTo>
                  <a:lnTo>
                    <a:pt x="497" y="168"/>
                  </a:lnTo>
                  <a:lnTo>
                    <a:pt x="501" y="168"/>
                  </a:lnTo>
                  <a:lnTo>
                    <a:pt x="501" y="164"/>
                  </a:lnTo>
                  <a:close/>
                  <a:moveTo>
                    <a:pt x="473" y="152"/>
                  </a:moveTo>
                  <a:lnTo>
                    <a:pt x="485" y="152"/>
                  </a:lnTo>
                  <a:lnTo>
                    <a:pt x="485" y="154"/>
                  </a:lnTo>
                  <a:lnTo>
                    <a:pt x="488" y="154"/>
                  </a:lnTo>
                  <a:lnTo>
                    <a:pt x="488" y="157"/>
                  </a:lnTo>
                  <a:lnTo>
                    <a:pt x="492" y="157"/>
                  </a:lnTo>
                  <a:lnTo>
                    <a:pt x="492" y="162"/>
                  </a:lnTo>
                  <a:lnTo>
                    <a:pt x="486" y="162"/>
                  </a:lnTo>
                  <a:lnTo>
                    <a:pt x="486" y="168"/>
                  </a:lnTo>
                  <a:lnTo>
                    <a:pt x="481" y="168"/>
                  </a:lnTo>
                  <a:lnTo>
                    <a:pt x="481" y="167"/>
                  </a:lnTo>
                  <a:lnTo>
                    <a:pt x="478" y="167"/>
                  </a:lnTo>
                  <a:lnTo>
                    <a:pt x="478" y="165"/>
                  </a:lnTo>
                  <a:lnTo>
                    <a:pt x="475" y="165"/>
                  </a:lnTo>
                  <a:lnTo>
                    <a:pt x="475" y="162"/>
                  </a:lnTo>
                  <a:lnTo>
                    <a:pt x="469" y="162"/>
                  </a:lnTo>
                  <a:lnTo>
                    <a:pt x="469" y="156"/>
                  </a:lnTo>
                  <a:lnTo>
                    <a:pt x="473" y="156"/>
                  </a:lnTo>
                  <a:lnTo>
                    <a:pt x="473" y="152"/>
                  </a:lnTo>
                  <a:close/>
                  <a:moveTo>
                    <a:pt x="23" y="148"/>
                  </a:moveTo>
                  <a:lnTo>
                    <a:pt x="33" y="148"/>
                  </a:lnTo>
                  <a:lnTo>
                    <a:pt x="33" y="167"/>
                  </a:lnTo>
                  <a:lnTo>
                    <a:pt x="23" y="167"/>
                  </a:lnTo>
                  <a:lnTo>
                    <a:pt x="23" y="148"/>
                  </a:lnTo>
                  <a:close/>
                  <a:moveTo>
                    <a:pt x="446" y="137"/>
                  </a:moveTo>
                  <a:lnTo>
                    <a:pt x="453" y="137"/>
                  </a:lnTo>
                  <a:lnTo>
                    <a:pt x="453" y="140"/>
                  </a:lnTo>
                  <a:lnTo>
                    <a:pt x="456" y="140"/>
                  </a:lnTo>
                  <a:lnTo>
                    <a:pt x="456" y="141"/>
                  </a:lnTo>
                  <a:lnTo>
                    <a:pt x="460" y="141"/>
                  </a:lnTo>
                  <a:lnTo>
                    <a:pt x="460" y="143"/>
                  </a:lnTo>
                  <a:lnTo>
                    <a:pt x="463" y="143"/>
                  </a:lnTo>
                  <a:lnTo>
                    <a:pt x="463" y="150"/>
                  </a:lnTo>
                  <a:lnTo>
                    <a:pt x="459" y="150"/>
                  </a:lnTo>
                  <a:lnTo>
                    <a:pt x="459" y="156"/>
                  </a:lnTo>
                  <a:lnTo>
                    <a:pt x="453" y="156"/>
                  </a:lnTo>
                  <a:lnTo>
                    <a:pt x="453" y="153"/>
                  </a:lnTo>
                  <a:lnTo>
                    <a:pt x="450" y="153"/>
                  </a:lnTo>
                  <a:lnTo>
                    <a:pt x="450" y="151"/>
                  </a:lnTo>
                  <a:lnTo>
                    <a:pt x="446" y="151"/>
                  </a:lnTo>
                  <a:lnTo>
                    <a:pt x="446" y="150"/>
                  </a:lnTo>
                  <a:lnTo>
                    <a:pt x="443" y="150"/>
                  </a:lnTo>
                  <a:lnTo>
                    <a:pt x="443" y="142"/>
                  </a:lnTo>
                  <a:lnTo>
                    <a:pt x="446" y="142"/>
                  </a:lnTo>
                  <a:lnTo>
                    <a:pt x="446" y="137"/>
                  </a:lnTo>
                  <a:close/>
                  <a:moveTo>
                    <a:pt x="418" y="126"/>
                  </a:moveTo>
                  <a:lnTo>
                    <a:pt x="428" y="126"/>
                  </a:lnTo>
                  <a:lnTo>
                    <a:pt x="428" y="127"/>
                  </a:lnTo>
                  <a:lnTo>
                    <a:pt x="431" y="127"/>
                  </a:lnTo>
                  <a:lnTo>
                    <a:pt x="431" y="129"/>
                  </a:lnTo>
                  <a:lnTo>
                    <a:pt x="435" y="129"/>
                  </a:lnTo>
                  <a:lnTo>
                    <a:pt x="435" y="136"/>
                  </a:lnTo>
                  <a:lnTo>
                    <a:pt x="432" y="136"/>
                  </a:lnTo>
                  <a:lnTo>
                    <a:pt x="432" y="142"/>
                  </a:lnTo>
                  <a:lnTo>
                    <a:pt x="424" y="142"/>
                  </a:lnTo>
                  <a:lnTo>
                    <a:pt x="424" y="140"/>
                  </a:lnTo>
                  <a:lnTo>
                    <a:pt x="421" y="140"/>
                  </a:lnTo>
                  <a:lnTo>
                    <a:pt x="421" y="137"/>
                  </a:lnTo>
                  <a:lnTo>
                    <a:pt x="418" y="137"/>
                  </a:lnTo>
                  <a:lnTo>
                    <a:pt x="418" y="126"/>
                  </a:lnTo>
                  <a:close/>
                  <a:moveTo>
                    <a:pt x="391" y="112"/>
                  </a:moveTo>
                  <a:lnTo>
                    <a:pt x="398" y="112"/>
                  </a:lnTo>
                  <a:lnTo>
                    <a:pt x="398" y="115"/>
                  </a:lnTo>
                  <a:lnTo>
                    <a:pt x="402" y="115"/>
                  </a:lnTo>
                  <a:lnTo>
                    <a:pt x="402" y="116"/>
                  </a:lnTo>
                  <a:lnTo>
                    <a:pt x="407" y="116"/>
                  </a:lnTo>
                  <a:lnTo>
                    <a:pt x="407" y="118"/>
                  </a:lnTo>
                  <a:lnTo>
                    <a:pt x="411" y="118"/>
                  </a:lnTo>
                  <a:lnTo>
                    <a:pt x="411" y="124"/>
                  </a:lnTo>
                  <a:lnTo>
                    <a:pt x="405" y="124"/>
                  </a:lnTo>
                  <a:lnTo>
                    <a:pt x="405" y="128"/>
                  </a:lnTo>
                  <a:lnTo>
                    <a:pt x="397" y="128"/>
                  </a:lnTo>
                  <a:lnTo>
                    <a:pt x="397" y="126"/>
                  </a:lnTo>
                  <a:lnTo>
                    <a:pt x="391" y="126"/>
                  </a:lnTo>
                  <a:lnTo>
                    <a:pt x="391" y="125"/>
                  </a:lnTo>
                  <a:lnTo>
                    <a:pt x="388" y="125"/>
                  </a:lnTo>
                  <a:lnTo>
                    <a:pt x="388" y="117"/>
                  </a:lnTo>
                  <a:lnTo>
                    <a:pt x="391" y="117"/>
                  </a:lnTo>
                  <a:lnTo>
                    <a:pt x="391" y="112"/>
                  </a:lnTo>
                  <a:close/>
                  <a:moveTo>
                    <a:pt x="24" y="109"/>
                  </a:moveTo>
                  <a:lnTo>
                    <a:pt x="34" y="109"/>
                  </a:lnTo>
                  <a:lnTo>
                    <a:pt x="34" y="128"/>
                  </a:lnTo>
                  <a:lnTo>
                    <a:pt x="24" y="128"/>
                  </a:lnTo>
                  <a:lnTo>
                    <a:pt x="24" y="109"/>
                  </a:lnTo>
                  <a:close/>
                  <a:moveTo>
                    <a:pt x="363" y="101"/>
                  </a:moveTo>
                  <a:lnTo>
                    <a:pt x="372" y="101"/>
                  </a:lnTo>
                  <a:lnTo>
                    <a:pt x="372" y="102"/>
                  </a:lnTo>
                  <a:lnTo>
                    <a:pt x="377" y="102"/>
                  </a:lnTo>
                  <a:lnTo>
                    <a:pt x="377" y="104"/>
                  </a:lnTo>
                  <a:lnTo>
                    <a:pt x="381" y="104"/>
                  </a:lnTo>
                  <a:lnTo>
                    <a:pt x="381" y="111"/>
                  </a:lnTo>
                  <a:lnTo>
                    <a:pt x="378" y="111"/>
                  </a:lnTo>
                  <a:lnTo>
                    <a:pt x="378" y="117"/>
                  </a:lnTo>
                  <a:lnTo>
                    <a:pt x="371" y="117"/>
                  </a:lnTo>
                  <a:lnTo>
                    <a:pt x="371" y="115"/>
                  </a:lnTo>
                  <a:lnTo>
                    <a:pt x="366" y="115"/>
                  </a:lnTo>
                  <a:lnTo>
                    <a:pt x="366" y="112"/>
                  </a:lnTo>
                  <a:lnTo>
                    <a:pt x="362" y="112"/>
                  </a:lnTo>
                  <a:lnTo>
                    <a:pt x="362" y="105"/>
                  </a:lnTo>
                  <a:lnTo>
                    <a:pt x="363" y="105"/>
                  </a:lnTo>
                  <a:lnTo>
                    <a:pt x="363" y="101"/>
                  </a:lnTo>
                  <a:close/>
                  <a:moveTo>
                    <a:pt x="335" y="89"/>
                  </a:moveTo>
                  <a:lnTo>
                    <a:pt x="345" y="89"/>
                  </a:lnTo>
                  <a:lnTo>
                    <a:pt x="345" y="91"/>
                  </a:lnTo>
                  <a:lnTo>
                    <a:pt x="350" y="91"/>
                  </a:lnTo>
                  <a:lnTo>
                    <a:pt x="350" y="93"/>
                  </a:lnTo>
                  <a:lnTo>
                    <a:pt x="354" y="93"/>
                  </a:lnTo>
                  <a:lnTo>
                    <a:pt x="354" y="99"/>
                  </a:lnTo>
                  <a:lnTo>
                    <a:pt x="350" y="99"/>
                  </a:lnTo>
                  <a:lnTo>
                    <a:pt x="350" y="104"/>
                  </a:lnTo>
                  <a:lnTo>
                    <a:pt x="343" y="104"/>
                  </a:lnTo>
                  <a:lnTo>
                    <a:pt x="343" y="103"/>
                  </a:lnTo>
                  <a:lnTo>
                    <a:pt x="340" y="103"/>
                  </a:lnTo>
                  <a:lnTo>
                    <a:pt x="340" y="101"/>
                  </a:lnTo>
                  <a:lnTo>
                    <a:pt x="334" y="101"/>
                  </a:lnTo>
                  <a:lnTo>
                    <a:pt x="334" y="100"/>
                  </a:lnTo>
                  <a:lnTo>
                    <a:pt x="331" y="100"/>
                  </a:lnTo>
                  <a:lnTo>
                    <a:pt x="331" y="93"/>
                  </a:lnTo>
                  <a:lnTo>
                    <a:pt x="335" y="93"/>
                  </a:lnTo>
                  <a:lnTo>
                    <a:pt x="335" y="89"/>
                  </a:lnTo>
                  <a:close/>
                  <a:moveTo>
                    <a:pt x="306" y="78"/>
                  </a:moveTo>
                  <a:lnTo>
                    <a:pt x="318" y="78"/>
                  </a:lnTo>
                  <a:lnTo>
                    <a:pt x="318" y="79"/>
                  </a:lnTo>
                  <a:lnTo>
                    <a:pt x="322" y="79"/>
                  </a:lnTo>
                  <a:lnTo>
                    <a:pt x="322" y="81"/>
                  </a:lnTo>
                  <a:lnTo>
                    <a:pt x="327" y="81"/>
                  </a:lnTo>
                  <a:lnTo>
                    <a:pt x="327" y="87"/>
                  </a:lnTo>
                  <a:lnTo>
                    <a:pt x="322" y="87"/>
                  </a:lnTo>
                  <a:lnTo>
                    <a:pt x="322" y="92"/>
                  </a:lnTo>
                  <a:lnTo>
                    <a:pt x="311" y="92"/>
                  </a:lnTo>
                  <a:lnTo>
                    <a:pt x="311" y="89"/>
                  </a:lnTo>
                  <a:lnTo>
                    <a:pt x="305" y="89"/>
                  </a:lnTo>
                  <a:lnTo>
                    <a:pt x="305" y="83"/>
                  </a:lnTo>
                  <a:lnTo>
                    <a:pt x="306" y="83"/>
                  </a:lnTo>
                  <a:lnTo>
                    <a:pt x="306" y="78"/>
                  </a:lnTo>
                  <a:close/>
                  <a:moveTo>
                    <a:pt x="26" y="71"/>
                  </a:moveTo>
                  <a:lnTo>
                    <a:pt x="37" y="71"/>
                  </a:lnTo>
                  <a:lnTo>
                    <a:pt x="37" y="91"/>
                  </a:lnTo>
                  <a:lnTo>
                    <a:pt x="26" y="91"/>
                  </a:lnTo>
                  <a:lnTo>
                    <a:pt x="26" y="71"/>
                  </a:lnTo>
                  <a:close/>
                  <a:moveTo>
                    <a:pt x="281" y="65"/>
                  </a:moveTo>
                  <a:lnTo>
                    <a:pt x="289" y="65"/>
                  </a:lnTo>
                  <a:lnTo>
                    <a:pt x="289" y="68"/>
                  </a:lnTo>
                  <a:lnTo>
                    <a:pt x="292" y="68"/>
                  </a:lnTo>
                  <a:lnTo>
                    <a:pt x="292" y="70"/>
                  </a:lnTo>
                  <a:lnTo>
                    <a:pt x="298" y="70"/>
                  </a:lnTo>
                  <a:lnTo>
                    <a:pt x="298" y="76"/>
                  </a:lnTo>
                  <a:lnTo>
                    <a:pt x="294" y="76"/>
                  </a:lnTo>
                  <a:lnTo>
                    <a:pt x="294" y="81"/>
                  </a:lnTo>
                  <a:lnTo>
                    <a:pt x="288" y="81"/>
                  </a:lnTo>
                  <a:lnTo>
                    <a:pt x="288" y="80"/>
                  </a:lnTo>
                  <a:lnTo>
                    <a:pt x="282" y="80"/>
                  </a:lnTo>
                  <a:lnTo>
                    <a:pt x="282" y="78"/>
                  </a:lnTo>
                  <a:lnTo>
                    <a:pt x="278" y="78"/>
                  </a:lnTo>
                  <a:lnTo>
                    <a:pt x="278" y="70"/>
                  </a:lnTo>
                  <a:lnTo>
                    <a:pt x="281" y="70"/>
                  </a:lnTo>
                  <a:lnTo>
                    <a:pt x="281" y="65"/>
                  </a:lnTo>
                  <a:close/>
                  <a:moveTo>
                    <a:pt x="251" y="56"/>
                  </a:moveTo>
                  <a:lnTo>
                    <a:pt x="261" y="56"/>
                  </a:lnTo>
                  <a:lnTo>
                    <a:pt x="261" y="59"/>
                  </a:lnTo>
                  <a:lnTo>
                    <a:pt x="267" y="59"/>
                  </a:lnTo>
                  <a:lnTo>
                    <a:pt x="267" y="60"/>
                  </a:lnTo>
                  <a:lnTo>
                    <a:pt x="272" y="60"/>
                  </a:lnTo>
                  <a:lnTo>
                    <a:pt x="272" y="64"/>
                  </a:lnTo>
                  <a:lnTo>
                    <a:pt x="266" y="64"/>
                  </a:lnTo>
                  <a:lnTo>
                    <a:pt x="266" y="70"/>
                  </a:lnTo>
                  <a:lnTo>
                    <a:pt x="257" y="70"/>
                  </a:lnTo>
                  <a:lnTo>
                    <a:pt x="257" y="69"/>
                  </a:lnTo>
                  <a:lnTo>
                    <a:pt x="251" y="69"/>
                  </a:lnTo>
                  <a:lnTo>
                    <a:pt x="251" y="67"/>
                  </a:lnTo>
                  <a:lnTo>
                    <a:pt x="246" y="67"/>
                  </a:lnTo>
                  <a:lnTo>
                    <a:pt x="246" y="60"/>
                  </a:lnTo>
                  <a:lnTo>
                    <a:pt x="251" y="60"/>
                  </a:lnTo>
                  <a:lnTo>
                    <a:pt x="251" y="56"/>
                  </a:lnTo>
                  <a:close/>
                  <a:moveTo>
                    <a:pt x="221" y="45"/>
                  </a:moveTo>
                  <a:lnTo>
                    <a:pt x="228" y="45"/>
                  </a:lnTo>
                  <a:lnTo>
                    <a:pt x="228" y="46"/>
                  </a:lnTo>
                  <a:lnTo>
                    <a:pt x="235" y="46"/>
                  </a:lnTo>
                  <a:lnTo>
                    <a:pt x="235" y="48"/>
                  </a:lnTo>
                  <a:lnTo>
                    <a:pt x="238" y="48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35" y="61"/>
                  </a:lnTo>
                  <a:lnTo>
                    <a:pt x="228" y="61"/>
                  </a:lnTo>
                  <a:lnTo>
                    <a:pt x="228" y="59"/>
                  </a:lnTo>
                  <a:lnTo>
                    <a:pt x="225" y="59"/>
                  </a:lnTo>
                  <a:lnTo>
                    <a:pt x="225" y="56"/>
                  </a:lnTo>
                  <a:lnTo>
                    <a:pt x="218" y="56"/>
                  </a:lnTo>
                  <a:lnTo>
                    <a:pt x="218" y="49"/>
                  </a:lnTo>
                  <a:lnTo>
                    <a:pt x="221" y="49"/>
                  </a:lnTo>
                  <a:lnTo>
                    <a:pt x="221" y="45"/>
                  </a:lnTo>
                  <a:close/>
                  <a:moveTo>
                    <a:pt x="191" y="35"/>
                  </a:moveTo>
                  <a:lnTo>
                    <a:pt x="197" y="35"/>
                  </a:lnTo>
                  <a:lnTo>
                    <a:pt x="197" y="37"/>
                  </a:lnTo>
                  <a:lnTo>
                    <a:pt x="205" y="37"/>
                  </a:lnTo>
                  <a:lnTo>
                    <a:pt x="205" y="39"/>
                  </a:lnTo>
                  <a:lnTo>
                    <a:pt x="210" y="39"/>
                  </a:lnTo>
                  <a:lnTo>
                    <a:pt x="210" y="45"/>
                  </a:lnTo>
                  <a:lnTo>
                    <a:pt x="205" y="45"/>
                  </a:lnTo>
                  <a:lnTo>
                    <a:pt x="205" y="51"/>
                  </a:lnTo>
                  <a:lnTo>
                    <a:pt x="200" y="51"/>
                  </a:lnTo>
                  <a:lnTo>
                    <a:pt x="200" y="49"/>
                  </a:lnTo>
                  <a:lnTo>
                    <a:pt x="195" y="49"/>
                  </a:lnTo>
                  <a:lnTo>
                    <a:pt x="195" y="47"/>
                  </a:lnTo>
                  <a:lnTo>
                    <a:pt x="187" y="47"/>
                  </a:lnTo>
                  <a:lnTo>
                    <a:pt x="187" y="39"/>
                  </a:lnTo>
                  <a:lnTo>
                    <a:pt x="191" y="39"/>
                  </a:lnTo>
                  <a:lnTo>
                    <a:pt x="191" y="35"/>
                  </a:lnTo>
                  <a:close/>
                  <a:moveTo>
                    <a:pt x="27" y="32"/>
                  </a:moveTo>
                  <a:lnTo>
                    <a:pt x="38" y="32"/>
                  </a:lnTo>
                  <a:lnTo>
                    <a:pt x="38" y="52"/>
                  </a:lnTo>
                  <a:lnTo>
                    <a:pt x="27" y="52"/>
                  </a:lnTo>
                  <a:lnTo>
                    <a:pt x="27" y="32"/>
                  </a:lnTo>
                  <a:close/>
                  <a:moveTo>
                    <a:pt x="159" y="28"/>
                  </a:moveTo>
                  <a:lnTo>
                    <a:pt x="173" y="28"/>
                  </a:lnTo>
                  <a:lnTo>
                    <a:pt x="173" y="29"/>
                  </a:lnTo>
                  <a:lnTo>
                    <a:pt x="179" y="29"/>
                  </a:lnTo>
                  <a:lnTo>
                    <a:pt x="179" y="36"/>
                  </a:lnTo>
                  <a:lnTo>
                    <a:pt x="175" y="36"/>
                  </a:lnTo>
                  <a:lnTo>
                    <a:pt x="175" y="41"/>
                  </a:lnTo>
                  <a:lnTo>
                    <a:pt x="169" y="41"/>
                  </a:lnTo>
                  <a:lnTo>
                    <a:pt x="169" y="39"/>
                  </a:lnTo>
                  <a:lnTo>
                    <a:pt x="163" y="39"/>
                  </a:lnTo>
                  <a:lnTo>
                    <a:pt x="163" y="38"/>
                  </a:lnTo>
                  <a:lnTo>
                    <a:pt x="154" y="38"/>
                  </a:lnTo>
                  <a:lnTo>
                    <a:pt x="154" y="31"/>
                  </a:lnTo>
                  <a:lnTo>
                    <a:pt x="159" y="31"/>
                  </a:lnTo>
                  <a:lnTo>
                    <a:pt x="159" y="28"/>
                  </a:lnTo>
                  <a:close/>
                  <a:moveTo>
                    <a:pt x="128" y="18"/>
                  </a:moveTo>
                  <a:lnTo>
                    <a:pt x="136" y="18"/>
                  </a:lnTo>
                  <a:lnTo>
                    <a:pt x="136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9" y="21"/>
                  </a:lnTo>
                  <a:lnTo>
                    <a:pt x="149" y="27"/>
                  </a:lnTo>
                  <a:lnTo>
                    <a:pt x="144" y="27"/>
                  </a:lnTo>
                  <a:lnTo>
                    <a:pt x="144" y="31"/>
                  </a:lnTo>
                  <a:lnTo>
                    <a:pt x="132" y="31"/>
                  </a:lnTo>
                  <a:lnTo>
                    <a:pt x="132" y="30"/>
                  </a:lnTo>
                  <a:lnTo>
                    <a:pt x="126" y="30"/>
                  </a:lnTo>
                  <a:lnTo>
                    <a:pt x="126" y="22"/>
                  </a:lnTo>
                  <a:lnTo>
                    <a:pt x="128" y="22"/>
                  </a:lnTo>
                  <a:lnTo>
                    <a:pt x="128" y="18"/>
                  </a:lnTo>
                  <a:close/>
                  <a:moveTo>
                    <a:pt x="96" y="12"/>
                  </a:moveTo>
                  <a:lnTo>
                    <a:pt x="113" y="12"/>
                  </a:lnTo>
                  <a:lnTo>
                    <a:pt x="113" y="23"/>
                  </a:lnTo>
                  <a:lnTo>
                    <a:pt x="103" y="23"/>
                  </a:lnTo>
                  <a:lnTo>
                    <a:pt x="103" y="22"/>
                  </a:lnTo>
                  <a:lnTo>
                    <a:pt x="91" y="22"/>
                  </a:lnTo>
                  <a:lnTo>
                    <a:pt x="91" y="14"/>
                  </a:lnTo>
                  <a:lnTo>
                    <a:pt x="96" y="14"/>
                  </a:lnTo>
                  <a:lnTo>
                    <a:pt x="96" y="12"/>
                  </a:lnTo>
                  <a:close/>
                  <a:moveTo>
                    <a:pt x="60" y="5"/>
                  </a:moveTo>
                  <a:lnTo>
                    <a:pt x="78" y="5"/>
                  </a:lnTo>
                  <a:lnTo>
                    <a:pt x="78" y="6"/>
                  </a:lnTo>
                  <a:lnTo>
                    <a:pt x="79" y="6"/>
                  </a:lnTo>
                  <a:lnTo>
                    <a:pt x="79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0" y="15"/>
                  </a:lnTo>
                  <a:lnTo>
                    <a:pt x="60" y="5"/>
                  </a:lnTo>
                  <a:close/>
                  <a:moveTo>
                    <a:pt x="33" y="0"/>
                  </a:moveTo>
                  <a:lnTo>
                    <a:pt x="44" y="0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34" y="19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6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7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8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9" name="Freeform 55"/>
            <p:cNvSpPr>
              <a:spLocks/>
            </p:cNvSpPr>
            <p:nvPr/>
          </p:nvSpPr>
          <p:spPr bwMode="auto">
            <a:xfrm>
              <a:off x="2273036" y="3274326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0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1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2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3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4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5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6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7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8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9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0" name="Freeform 66"/>
            <p:cNvSpPr>
              <a:spLocks/>
            </p:cNvSpPr>
            <p:nvPr/>
          </p:nvSpPr>
          <p:spPr bwMode="auto">
            <a:xfrm>
              <a:off x="2541673" y="3098123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1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2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3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4" name="Line 70"/>
            <p:cNvSpPr>
              <a:spLocks noChangeShapeType="1"/>
            </p:cNvSpPr>
            <p:nvPr/>
          </p:nvSpPr>
          <p:spPr bwMode="auto">
            <a:xfrm>
              <a:off x="2579225" y="3408645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5" name="Line 71"/>
            <p:cNvSpPr>
              <a:spLocks noChangeShapeType="1"/>
            </p:cNvSpPr>
            <p:nvPr/>
          </p:nvSpPr>
          <p:spPr bwMode="auto">
            <a:xfrm>
              <a:off x="2733764" y="3408645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6" name="Freeform 72"/>
            <p:cNvSpPr>
              <a:spLocks/>
            </p:cNvSpPr>
            <p:nvPr/>
          </p:nvSpPr>
          <p:spPr bwMode="auto">
            <a:xfrm>
              <a:off x="2807422" y="3388425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7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8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9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0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1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2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3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4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5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6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7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8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9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0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1" name="Freeform 87"/>
            <p:cNvSpPr>
              <a:spLocks/>
            </p:cNvSpPr>
            <p:nvPr/>
          </p:nvSpPr>
          <p:spPr bwMode="auto">
            <a:xfrm>
              <a:off x="3959962" y="2570959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2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3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4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5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6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7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8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9" name="Freeform 95"/>
            <p:cNvSpPr>
              <a:spLocks/>
            </p:cNvSpPr>
            <p:nvPr/>
          </p:nvSpPr>
          <p:spPr bwMode="auto">
            <a:xfrm>
              <a:off x="4661885" y="2477080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0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1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2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3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4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5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6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7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8" name="Freeform 104"/>
            <p:cNvSpPr>
              <a:spLocks/>
            </p:cNvSpPr>
            <p:nvPr/>
          </p:nvSpPr>
          <p:spPr bwMode="auto">
            <a:xfrm>
              <a:off x="1690989" y="3199223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9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0" name="Freeform 106"/>
            <p:cNvSpPr>
              <a:spLocks/>
            </p:cNvSpPr>
            <p:nvPr/>
          </p:nvSpPr>
          <p:spPr bwMode="auto">
            <a:xfrm>
              <a:off x="1841195" y="2416420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1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2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3" name="Freeform 109"/>
            <p:cNvSpPr>
              <a:spLocks/>
            </p:cNvSpPr>
            <p:nvPr/>
          </p:nvSpPr>
          <p:spPr bwMode="auto">
            <a:xfrm>
              <a:off x="2307699" y="1606176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4" name="Freeform 110"/>
            <p:cNvSpPr>
              <a:spLocks/>
            </p:cNvSpPr>
            <p:nvPr/>
          </p:nvSpPr>
          <p:spPr bwMode="auto">
            <a:xfrm>
              <a:off x="2455016" y="1519519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5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6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7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8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9" name="Freeform 115"/>
            <p:cNvSpPr>
              <a:spLocks/>
            </p:cNvSpPr>
            <p:nvPr/>
          </p:nvSpPr>
          <p:spPr bwMode="auto">
            <a:xfrm>
              <a:off x="3195935" y="1497854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0" name="Line 116"/>
            <p:cNvSpPr>
              <a:spLocks noChangeShapeType="1"/>
            </p:cNvSpPr>
            <p:nvPr/>
          </p:nvSpPr>
          <p:spPr bwMode="auto">
            <a:xfrm>
              <a:off x="911075" y="4889037"/>
              <a:ext cx="464193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1" name="Freeform 117"/>
            <p:cNvSpPr>
              <a:spLocks/>
            </p:cNvSpPr>
            <p:nvPr/>
          </p:nvSpPr>
          <p:spPr bwMode="auto">
            <a:xfrm>
              <a:off x="3388025" y="1571513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2" name="Freeform 132"/>
            <p:cNvSpPr>
              <a:spLocks/>
            </p:cNvSpPr>
            <p:nvPr/>
          </p:nvSpPr>
          <p:spPr bwMode="auto">
            <a:xfrm>
              <a:off x="3536786" y="1640839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3" name="Line 133"/>
            <p:cNvSpPr>
              <a:spLocks noChangeShapeType="1"/>
            </p:cNvSpPr>
            <p:nvPr/>
          </p:nvSpPr>
          <p:spPr bwMode="auto">
            <a:xfrm flipV="1">
              <a:off x="934184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4" name="Line 134"/>
            <p:cNvSpPr>
              <a:spLocks noChangeShapeType="1"/>
            </p:cNvSpPr>
            <p:nvPr/>
          </p:nvSpPr>
          <p:spPr bwMode="auto">
            <a:xfrm flipV="1">
              <a:off x="99339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5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6" name="Line 136"/>
            <p:cNvSpPr>
              <a:spLocks noChangeShapeType="1"/>
            </p:cNvSpPr>
            <p:nvPr/>
          </p:nvSpPr>
          <p:spPr bwMode="auto">
            <a:xfrm flipV="1">
              <a:off x="1056947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7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8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9" name="Line 143"/>
            <p:cNvSpPr>
              <a:spLocks noChangeShapeType="1"/>
            </p:cNvSpPr>
            <p:nvPr/>
          </p:nvSpPr>
          <p:spPr bwMode="auto">
            <a:xfrm flipV="1">
              <a:off x="1127718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0" name="Line 144"/>
            <p:cNvSpPr>
              <a:spLocks noChangeShapeType="1"/>
            </p:cNvSpPr>
            <p:nvPr/>
          </p:nvSpPr>
          <p:spPr bwMode="auto">
            <a:xfrm flipV="1">
              <a:off x="120570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1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2" name="Line 146"/>
            <p:cNvSpPr>
              <a:spLocks noChangeShapeType="1"/>
            </p:cNvSpPr>
            <p:nvPr/>
          </p:nvSpPr>
          <p:spPr bwMode="auto">
            <a:xfrm flipV="1">
              <a:off x="1295255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3" name="Line 147"/>
            <p:cNvSpPr>
              <a:spLocks noChangeShapeType="1"/>
            </p:cNvSpPr>
            <p:nvPr/>
          </p:nvSpPr>
          <p:spPr bwMode="auto">
            <a:xfrm flipV="1">
              <a:off x="1400687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4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5" name="Line 149"/>
            <p:cNvSpPr>
              <a:spLocks noChangeShapeType="1"/>
            </p:cNvSpPr>
            <p:nvPr/>
          </p:nvSpPr>
          <p:spPr bwMode="auto">
            <a:xfrm flipV="1">
              <a:off x="1520564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6" name="Freeform 150"/>
            <p:cNvSpPr>
              <a:spLocks/>
            </p:cNvSpPr>
            <p:nvPr/>
          </p:nvSpPr>
          <p:spPr bwMode="auto">
            <a:xfrm>
              <a:off x="4468350" y="2219997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7" name="Freeform 154"/>
            <p:cNvSpPr>
              <a:spLocks/>
            </p:cNvSpPr>
            <p:nvPr/>
          </p:nvSpPr>
          <p:spPr bwMode="auto">
            <a:xfrm>
              <a:off x="4742765" y="2409199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8" name="Line 155"/>
            <p:cNvSpPr>
              <a:spLocks noChangeShapeType="1"/>
            </p:cNvSpPr>
            <p:nvPr/>
          </p:nvSpPr>
          <p:spPr bwMode="auto">
            <a:xfrm flipV="1">
              <a:off x="167076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9" name="Line 156"/>
            <p:cNvSpPr>
              <a:spLocks noChangeShapeType="1"/>
            </p:cNvSpPr>
            <p:nvPr/>
          </p:nvSpPr>
          <p:spPr bwMode="auto">
            <a:xfrm flipV="1">
              <a:off x="1864304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0" name="Freeform 157"/>
            <p:cNvSpPr>
              <a:spLocks/>
            </p:cNvSpPr>
            <p:nvPr/>
          </p:nvSpPr>
          <p:spPr bwMode="auto">
            <a:xfrm>
              <a:off x="4936299" y="2544962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1" name="Line 158"/>
            <p:cNvSpPr>
              <a:spLocks noChangeShapeType="1"/>
            </p:cNvSpPr>
            <p:nvPr/>
          </p:nvSpPr>
          <p:spPr bwMode="auto">
            <a:xfrm flipV="1">
              <a:off x="2137273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2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3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4" name="Line 164"/>
            <p:cNvSpPr>
              <a:spLocks noChangeShapeType="1"/>
            </p:cNvSpPr>
            <p:nvPr/>
          </p:nvSpPr>
          <p:spPr bwMode="auto">
            <a:xfrm flipV="1">
              <a:off x="2171936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5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6" name="Line 166"/>
            <p:cNvSpPr>
              <a:spLocks noChangeShapeType="1"/>
            </p:cNvSpPr>
            <p:nvPr/>
          </p:nvSpPr>
          <p:spPr bwMode="auto">
            <a:xfrm flipV="1">
              <a:off x="2209487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7" name="Line 167"/>
            <p:cNvSpPr>
              <a:spLocks noChangeShapeType="1"/>
            </p:cNvSpPr>
            <p:nvPr/>
          </p:nvSpPr>
          <p:spPr bwMode="auto">
            <a:xfrm flipV="1">
              <a:off x="2248484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8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9" name="Line 169"/>
            <p:cNvSpPr>
              <a:spLocks noChangeShapeType="1"/>
            </p:cNvSpPr>
            <p:nvPr/>
          </p:nvSpPr>
          <p:spPr bwMode="auto">
            <a:xfrm flipV="1">
              <a:off x="228747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0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1" name="Line 171"/>
            <p:cNvSpPr>
              <a:spLocks noChangeShapeType="1"/>
            </p:cNvSpPr>
            <p:nvPr/>
          </p:nvSpPr>
          <p:spPr bwMode="auto">
            <a:xfrm flipV="1">
              <a:off x="2332252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2" name="Line 172"/>
            <p:cNvSpPr>
              <a:spLocks noChangeShapeType="1"/>
            </p:cNvSpPr>
            <p:nvPr/>
          </p:nvSpPr>
          <p:spPr bwMode="auto">
            <a:xfrm flipV="1">
              <a:off x="237846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3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4" name="Line 174"/>
            <p:cNvSpPr>
              <a:spLocks noChangeShapeType="1"/>
            </p:cNvSpPr>
            <p:nvPr/>
          </p:nvSpPr>
          <p:spPr bwMode="auto">
            <a:xfrm flipV="1">
              <a:off x="2427575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5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6" name="Line 176"/>
            <p:cNvSpPr>
              <a:spLocks noChangeShapeType="1"/>
            </p:cNvSpPr>
            <p:nvPr/>
          </p:nvSpPr>
          <p:spPr bwMode="auto">
            <a:xfrm flipV="1">
              <a:off x="2482458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7" name="Line 177"/>
            <p:cNvSpPr>
              <a:spLocks noChangeShapeType="1"/>
            </p:cNvSpPr>
            <p:nvPr/>
          </p:nvSpPr>
          <p:spPr bwMode="auto">
            <a:xfrm flipV="1">
              <a:off x="2538785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8" name="Line 178"/>
            <p:cNvSpPr>
              <a:spLocks noChangeShapeType="1"/>
            </p:cNvSpPr>
            <p:nvPr/>
          </p:nvSpPr>
          <p:spPr bwMode="auto">
            <a:xfrm>
              <a:off x="1423796" y="310534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9" name="Line 179"/>
            <p:cNvSpPr>
              <a:spLocks noChangeShapeType="1"/>
            </p:cNvSpPr>
            <p:nvPr/>
          </p:nvSpPr>
          <p:spPr bwMode="auto">
            <a:xfrm flipV="1">
              <a:off x="2603778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0" name="Line 180"/>
            <p:cNvSpPr>
              <a:spLocks noChangeShapeType="1"/>
            </p:cNvSpPr>
            <p:nvPr/>
          </p:nvSpPr>
          <p:spPr bwMode="auto">
            <a:xfrm>
              <a:off x="1439684" y="3158783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1" name="Line 184"/>
            <p:cNvSpPr>
              <a:spLocks noChangeShapeType="1"/>
            </p:cNvSpPr>
            <p:nvPr/>
          </p:nvSpPr>
          <p:spPr bwMode="auto">
            <a:xfrm>
              <a:off x="1423796" y="323388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2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3" name="Line 186"/>
            <p:cNvSpPr>
              <a:spLocks noChangeShapeType="1"/>
            </p:cNvSpPr>
            <p:nvPr/>
          </p:nvSpPr>
          <p:spPr bwMode="auto">
            <a:xfrm flipV="1">
              <a:off x="2675992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4" name="Line 187"/>
            <p:cNvSpPr>
              <a:spLocks noChangeShapeType="1"/>
            </p:cNvSpPr>
            <p:nvPr/>
          </p:nvSpPr>
          <p:spPr bwMode="auto">
            <a:xfrm flipV="1">
              <a:off x="2753984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5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6" name="Line 189"/>
            <p:cNvSpPr>
              <a:spLocks noChangeShapeType="1"/>
            </p:cNvSpPr>
            <p:nvPr/>
          </p:nvSpPr>
          <p:spPr bwMode="auto">
            <a:xfrm flipV="1">
              <a:off x="2842085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7" name="Line 190"/>
            <p:cNvSpPr>
              <a:spLocks noChangeShapeType="1"/>
            </p:cNvSpPr>
            <p:nvPr/>
          </p:nvSpPr>
          <p:spPr bwMode="auto">
            <a:xfrm>
              <a:off x="1753093" y="3199223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8" name="Line 191"/>
            <p:cNvSpPr>
              <a:spLocks noChangeShapeType="1"/>
            </p:cNvSpPr>
            <p:nvPr/>
          </p:nvSpPr>
          <p:spPr bwMode="auto">
            <a:xfrm flipV="1">
              <a:off x="294462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9" name="Line 192"/>
            <p:cNvSpPr>
              <a:spLocks noChangeShapeType="1"/>
            </p:cNvSpPr>
            <p:nvPr/>
          </p:nvSpPr>
          <p:spPr bwMode="auto">
            <a:xfrm flipV="1">
              <a:off x="3068838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0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1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2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3" name="Line 198"/>
            <p:cNvSpPr>
              <a:spLocks noChangeShapeType="1"/>
            </p:cNvSpPr>
            <p:nvPr/>
          </p:nvSpPr>
          <p:spPr bwMode="auto">
            <a:xfrm flipV="1">
              <a:off x="3220487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4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5" name="Line 200"/>
            <p:cNvSpPr>
              <a:spLocks noChangeShapeType="1"/>
            </p:cNvSpPr>
            <p:nvPr/>
          </p:nvSpPr>
          <p:spPr bwMode="auto">
            <a:xfrm flipV="1">
              <a:off x="3412578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6" name="Line 201"/>
            <p:cNvSpPr>
              <a:spLocks noChangeShapeType="1"/>
            </p:cNvSpPr>
            <p:nvPr/>
          </p:nvSpPr>
          <p:spPr bwMode="auto">
            <a:xfrm flipV="1">
              <a:off x="3686992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7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8" name="Line 203"/>
            <p:cNvSpPr>
              <a:spLocks noChangeShapeType="1"/>
            </p:cNvSpPr>
            <p:nvPr/>
          </p:nvSpPr>
          <p:spPr bwMode="auto">
            <a:xfrm>
              <a:off x="4595447" y="2071236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9" name="Line 207"/>
            <p:cNvSpPr>
              <a:spLocks noChangeShapeType="1"/>
            </p:cNvSpPr>
            <p:nvPr/>
          </p:nvSpPr>
          <p:spPr bwMode="auto">
            <a:xfrm>
              <a:off x="4579561" y="207123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0" name="Line 208"/>
            <p:cNvSpPr>
              <a:spLocks noChangeShapeType="1"/>
            </p:cNvSpPr>
            <p:nvPr/>
          </p:nvSpPr>
          <p:spPr bwMode="auto">
            <a:xfrm flipV="1">
              <a:off x="3718766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1" name="Line 209"/>
            <p:cNvSpPr>
              <a:spLocks noChangeShapeType="1"/>
            </p:cNvSpPr>
            <p:nvPr/>
          </p:nvSpPr>
          <p:spPr bwMode="auto">
            <a:xfrm>
              <a:off x="4595447" y="2118898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2" name="Line 210"/>
            <p:cNvSpPr>
              <a:spLocks noChangeShapeType="1"/>
            </p:cNvSpPr>
            <p:nvPr/>
          </p:nvSpPr>
          <p:spPr bwMode="auto">
            <a:xfrm flipV="1">
              <a:off x="3754873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3" name="Line 211"/>
            <p:cNvSpPr>
              <a:spLocks noChangeShapeType="1"/>
            </p:cNvSpPr>
            <p:nvPr/>
          </p:nvSpPr>
          <p:spPr bwMode="auto">
            <a:xfrm flipV="1">
              <a:off x="379386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4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5" name="Line 213"/>
            <p:cNvSpPr>
              <a:spLocks noChangeShapeType="1"/>
            </p:cNvSpPr>
            <p:nvPr/>
          </p:nvSpPr>
          <p:spPr bwMode="auto">
            <a:xfrm flipV="1">
              <a:off x="3835753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6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7" name="Line 215"/>
            <p:cNvSpPr>
              <a:spLocks noChangeShapeType="1"/>
            </p:cNvSpPr>
            <p:nvPr/>
          </p:nvSpPr>
          <p:spPr bwMode="auto">
            <a:xfrm flipV="1">
              <a:off x="3879082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8" name="Line 216"/>
            <p:cNvSpPr>
              <a:spLocks noChangeShapeType="1"/>
            </p:cNvSpPr>
            <p:nvPr/>
          </p:nvSpPr>
          <p:spPr bwMode="auto">
            <a:xfrm flipV="1">
              <a:off x="3926744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9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0" name="Line 218"/>
            <p:cNvSpPr>
              <a:spLocks noChangeShapeType="1"/>
            </p:cNvSpPr>
            <p:nvPr/>
          </p:nvSpPr>
          <p:spPr bwMode="auto">
            <a:xfrm flipV="1">
              <a:off x="3974405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1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2" name="Line 220"/>
            <p:cNvSpPr>
              <a:spLocks noChangeShapeType="1"/>
            </p:cNvSpPr>
            <p:nvPr/>
          </p:nvSpPr>
          <p:spPr bwMode="auto">
            <a:xfrm flipV="1">
              <a:off x="4030732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3" name="Line 221"/>
            <p:cNvSpPr>
              <a:spLocks noChangeShapeType="1"/>
            </p:cNvSpPr>
            <p:nvPr/>
          </p:nvSpPr>
          <p:spPr bwMode="auto">
            <a:xfrm flipV="1">
              <a:off x="4088504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4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5" name="Line 223"/>
            <p:cNvSpPr>
              <a:spLocks noChangeShapeType="1"/>
            </p:cNvSpPr>
            <p:nvPr/>
          </p:nvSpPr>
          <p:spPr bwMode="auto">
            <a:xfrm flipV="1">
              <a:off x="4150607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6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9" name="Line 229"/>
            <p:cNvSpPr>
              <a:spLocks noChangeShapeType="1"/>
            </p:cNvSpPr>
            <p:nvPr/>
          </p:nvSpPr>
          <p:spPr bwMode="auto">
            <a:xfrm flipV="1">
              <a:off x="4221378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0" name="Line 230"/>
            <p:cNvSpPr>
              <a:spLocks noChangeShapeType="1"/>
            </p:cNvSpPr>
            <p:nvPr/>
          </p:nvSpPr>
          <p:spPr bwMode="auto">
            <a:xfrm flipV="1">
              <a:off x="4300813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2" name="Line 232"/>
            <p:cNvSpPr>
              <a:spLocks noChangeShapeType="1"/>
            </p:cNvSpPr>
            <p:nvPr/>
          </p:nvSpPr>
          <p:spPr bwMode="auto">
            <a:xfrm flipV="1">
              <a:off x="439035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4" name="Line 234"/>
            <p:cNvSpPr>
              <a:spLocks noChangeShapeType="1"/>
            </p:cNvSpPr>
            <p:nvPr/>
          </p:nvSpPr>
          <p:spPr bwMode="auto">
            <a:xfrm flipV="1">
              <a:off x="4491459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5" name="Line 235"/>
            <p:cNvSpPr>
              <a:spLocks noChangeShapeType="1"/>
            </p:cNvSpPr>
            <p:nvPr/>
          </p:nvSpPr>
          <p:spPr bwMode="auto">
            <a:xfrm flipV="1">
              <a:off x="4615667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7" name="Freeform 237"/>
            <p:cNvSpPr>
              <a:spLocks/>
            </p:cNvSpPr>
            <p:nvPr/>
          </p:nvSpPr>
          <p:spPr bwMode="auto">
            <a:xfrm>
              <a:off x="2787202" y="3186225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8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9" name="Line 240"/>
            <p:cNvSpPr>
              <a:spLocks noChangeShapeType="1"/>
            </p:cNvSpPr>
            <p:nvPr/>
          </p:nvSpPr>
          <p:spPr bwMode="auto">
            <a:xfrm flipV="1">
              <a:off x="4765873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0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1" name="Line 242"/>
            <p:cNvSpPr>
              <a:spLocks noChangeShapeType="1"/>
            </p:cNvSpPr>
            <p:nvPr/>
          </p:nvSpPr>
          <p:spPr bwMode="auto">
            <a:xfrm flipV="1">
              <a:off x="4959407" y="4841376"/>
              <a:ext cx="0" cy="4766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2" name="Freeform 243"/>
            <p:cNvSpPr>
              <a:spLocks/>
            </p:cNvSpPr>
            <p:nvPr/>
          </p:nvSpPr>
          <p:spPr bwMode="auto">
            <a:xfrm>
              <a:off x="2878192" y="3131342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3" name="Line 244"/>
            <p:cNvSpPr>
              <a:spLocks noChangeShapeType="1"/>
            </p:cNvSpPr>
            <p:nvPr/>
          </p:nvSpPr>
          <p:spPr bwMode="auto">
            <a:xfrm flipV="1">
              <a:off x="5233822" y="4795159"/>
              <a:ext cx="0" cy="93879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4" name="Freeform 245"/>
            <p:cNvSpPr>
              <a:spLocks/>
            </p:cNvSpPr>
            <p:nvPr/>
          </p:nvSpPr>
          <p:spPr bwMode="auto">
            <a:xfrm>
              <a:off x="2909966" y="3111122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5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6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7" name="Freeform 249"/>
            <p:cNvSpPr>
              <a:spLocks/>
            </p:cNvSpPr>
            <p:nvPr/>
          </p:nvSpPr>
          <p:spPr bwMode="auto">
            <a:xfrm>
              <a:off x="3000956" y="305768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8" name="Freeform 250"/>
            <p:cNvSpPr>
              <a:spLocks/>
            </p:cNvSpPr>
            <p:nvPr/>
          </p:nvSpPr>
          <p:spPr bwMode="auto">
            <a:xfrm>
              <a:off x="3032730" y="303746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9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0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1" name="Freeform 253"/>
            <p:cNvSpPr>
              <a:spLocks/>
            </p:cNvSpPr>
            <p:nvPr/>
          </p:nvSpPr>
          <p:spPr bwMode="auto">
            <a:xfrm>
              <a:off x="3123721" y="2982581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2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3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4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5" name="Freeform 257"/>
            <p:cNvSpPr>
              <a:spLocks/>
            </p:cNvSpPr>
            <p:nvPr/>
          </p:nvSpPr>
          <p:spPr bwMode="auto">
            <a:xfrm>
              <a:off x="3246485" y="2908922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6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7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8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9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0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1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2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3" name="Freeform 265"/>
            <p:cNvSpPr>
              <a:spLocks/>
            </p:cNvSpPr>
            <p:nvPr/>
          </p:nvSpPr>
          <p:spPr bwMode="auto">
            <a:xfrm>
              <a:off x="3494902" y="276016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4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5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6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7" name="Freeform 269"/>
            <p:cNvSpPr>
              <a:spLocks/>
            </p:cNvSpPr>
            <p:nvPr/>
          </p:nvSpPr>
          <p:spPr bwMode="auto">
            <a:xfrm>
              <a:off x="3617666" y="2686502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8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9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0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1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2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3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4" name="Freeform 276"/>
            <p:cNvSpPr>
              <a:spLocks/>
            </p:cNvSpPr>
            <p:nvPr/>
          </p:nvSpPr>
          <p:spPr bwMode="auto">
            <a:xfrm>
              <a:off x="3831421" y="2524742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5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6" name="Freeform 278"/>
            <p:cNvSpPr>
              <a:spLocks/>
            </p:cNvSpPr>
            <p:nvPr/>
          </p:nvSpPr>
          <p:spPr bwMode="auto">
            <a:xfrm>
              <a:off x="3894969" y="2477081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7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8" name="Freeform 280"/>
            <p:cNvSpPr>
              <a:spLocks/>
            </p:cNvSpPr>
            <p:nvPr/>
          </p:nvSpPr>
          <p:spPr bwMode="auto">
            <a:xfrm>
              <a:off x="3954185" y="2429419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9" name="Freeform 281"/>
            <p:cNvSpPr>
              <a:spLocks/>
            </p:cNvSpPr>
            <p:nvPr/>
          </p:nvSpPr>
          <p:spPr bwMode="auto">
            <a:xfrm>
              <a:off x="3991736" y="2403422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0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1" name="Freeform 283"/>
            <p:cNvSpPr>
              <a:spLocks/>
            </p:cNvSpPr>
            <p:nvPr/>
          </p:nvSpPr>
          <p:spPr bwMode="auto">
            <a:xfrm>
              <a:off x="4050952" y="2368759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2" name="Freeform 284"/>
            <p:cNvSpPr>
              <a:spLocks/>
            </p:cNvSpPr>
            <p:nvPr/>
          </p:nvSpPr>
          <p:spPr bwMode="auto">
            <a:xfrm>
              <a:off x="4081282" y="2355761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3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4" name="Freeform 286"/>
            <p:cNvSpPr>
              <a:spLocks/>
            </p:cNvSpPr>
            <p:nvPr/>
          </p:nvSpPr>
          <p:spPr bwMode="auto">
            <a:xfrm>
              <a:off x="4139053" y="2322542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5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6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7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8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9" name="Freeform 291"/>
            <p:cNvSpPr>
              <a:spLocks/>
            </p:cNvSpPr>
            <p:nvPr/>
          </p:nvSpPr>
          <p:spPr bwMode="auto">
            <a:xfrm>
              <a:off x="4296481" y="2240218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0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1" name="Line 293"/>
            <p:cNvSpPr>
              <a:spLocks noChangeShapeType="1"/>
            </p:cNvSpPr>
            <p:nvPr/>
          </p:nvSpPr>
          <p:spPr bwMode="auto">
            <a:xfrm>
              <a:off x="4357141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2" name="Line 294"/>
            <p:cNvSpPr>
              <a:spLocks noChangeShapeType="1"/>
            </p:cNvSpPr>
            <p:nvPr/>
          </p:nvSpPr>
          <p:spPr bwMode="auto">
            <a:xfrm>
              <a:off x="4386026" y="2214221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3" name="Line 295"/>
            <p:cNvSpPr>
              <a:spLocks noChangeShapeType="1"/>
            </p:cNvSpPr>
            <p:nvPr/>
          </p:nvSpPr>
          <p:spPr bwMode="auto">
            <a:xfrm>
              <a:off x="4416356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4" name="Line 296"/>
            <p:cNvSpPr>
              <a:spLocks noChangeShapeType="1"/>
            </p:cNvSpPr>
            <p:nvPr/>
          </p:nvSpPr>
          <p:spPr bwMode="auto">
            <a:xfrm>
              <a:off x="4448130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5" name="Line 297"/>
            <p:cNvSpPr>
              <a:spLocks noChangeShapeType="1"/>
            </p:cNvSpPr>
            <p:nvPr/>
          </p:nvSpPr>
          <p:spPr bwMode="auto">
            <a:xfrm>
              <a:off x="4477016" y="2214221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6" name="Line 298"/>
            <p:cNvSpPr>
              <a:spLocks noChangeShapeType="1"/>
            </p:cNvSpPr>
            <p:nvPr/>
          </p:nvSpPr>
          <p:spPr bwMode="auto">
            <a:xfrm>
              <a:off x="4508790" y="2214221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7" name="Line 299"/>
            <p:cNvSpPr>
              <a:spLocks noChangeShapeType="1"/>
            </p:cNvSpPr>
            <p:nvPr/>
          </p:nvSpPr>
          <p:spPr bwMode="auto">
            <a:xfrm>
              <a:off x="4540565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8" name="Line 300"/>
            <p:cNvSpPr>
              <a:spLocks noChangeShapeType="1"/>
            </p:cNvSpPr>
            <p:nvPr/>
          </p:nvSpPr>
          <p:spPr bwMode="auto">
            <a:xfrm>
              <a:off x="4569450" y="2214221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9" name="Line 301"/>
            <p:cNvSpPr>
              <a:spLocks noChangeShapeType="1"/>
            </p:cNvSpPr>
            <p:nvPr/>
          </p:nvSpPr>
          <p:spPr bwMode="auto">
            <a:xfrm>
              <a:off x="4602669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0" name="Line 302"/>
            <p:cNvSpPr>
              <a:spLocks noChangeShapeType="1"/>
            </p:cNvSpPr>
            <p:nvPr/>
          </p:nvSpPr>
          <p:spPr bwMode="auto">
            <a:xfrm>
              <a:off x="4631555" y="2214221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1" name="Line 303"/>
            <p:cNvSpPr>
              <a:spLocks noChangeShapeType="1"/>
            </p:cNvSpPr>
            <p:nvPr/>
          </p:nvSpPr>
          <p:spPr bwMode="auto">
            <a:xfrm>
              <a:off x="4661885" y="2214221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2" name="Line 304"/>
            <p:cNvSpPr>
              <a:spLocks noChangeShapeType="1"/>
            </p:cNvSpPr>
            <p:nvPr/>
          </p:nvSpPr>
          <p:spPr bwMode="auto">
            <a:xfrm>
              <a:off x="4695104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3" name="Line 305"/>
            <p:cNvSpPr>
              <a:spLocks noChangeShapeType="1"/>
            </p:cNvSpPr>
            <p:nvPr/>
          </p:nvSpPr>
          <p:spPr bwMode="auto">
            <a:xfrm>
              <a:off x="4725433" y="2214221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4" name="Line 306"/>
            <p:cNvSpPr>
              <a:spLocks noChangeShapeType="1"/>
            </p:cNvSpPr>
            <p:nvPr/>
          </p:nvSpPr>
          <p:spPr bwMode="auto">
            <a:xfrm>
              <a:off x="4757207" y="2214221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5" name="Line 307"/>
            <p:cNvSpPr>
              <a:spLocks noChangeShapeType="1"/>
            </p:cNvSpPr>
            <p:nvPr/>
          </p:nvSpPr>
          <p:spPr bwMode="auto">
            <a:xfrm>
              <a:off x="4788982" y="2214221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6" name="Line 308"/>
            <p:cNvSpPr>
              <a:spLocks noChangeShapeType="1"/>
            </p:cNvSpPr>
            <p:nvPr/>
          </p:nvSpPr>
          <p:spPr bwMode="auto">
            <a:xfrm>
              <a:off x="4819312" y="2214221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7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8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9" name="Freeform 311"/>
            <p:cNvSpPr>
              <a:spLocks/>
            </p:cNvSpPr>
            <p:nvPr/>
          </p:nvSpPr>
          <p:spPr bwMode="auto">
            <a:xfrm>
              <a:off x="4908858" y="224743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0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1" name="Freeform 313"/>
            <p:cNvSpPr>
              <a:spLocks/>
            </p:cNvSpPr>
            <p:nvPr/>
          </p:nvSpPr>
          <p:spPr bwMode="auto">
            <a:xfrm>
              <a:off x="4969518" y="2280658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2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3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4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5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6" name="Freeform 318"/>
            <p:cNvSpPr>
              <a:spLocks/>
            </p:cNvSpPr>
            <p:nvPr/>
          </p:nvSpPr>
          <p:spPr bwMode="auto">
            <a:xfrm>
              <a:off x="5125501" y="2362982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7" name="Freeform 319"/>
            <p:cNvSpPr>
              <a:spLocks/>
            </p:cNvSpPr>
            <p:nvPr/>
          </p:nvSpPr>
          <p:spPr bwMode="auto">
            <a:xfrm>
              <a:off x="5154386" y="238175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8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9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0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1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2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3" name="Freeform 325"/>
            <p:cNvSpPr>
              <a:spLocks/>
            </p:cNvSpPr>
            <p:nvPr/>
          </p:nvSpPr>
          <p:spPr bwMode="auto">
            <a:xfrm>
              <a:off x="5340699" y="2484302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4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5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6" name="Freeform 328"/>
            <p:cNvSpPr>
              <a:spLocks/>
            </p:cNvSpPr>
            <p:nvPr/>
          </p:nvSpPr>
          <p:spPr bwMode="auto">
            <a:xfrm>
              <a:off x="5433133" y="2537741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7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8" name="Line 330"/>
            <p:cNvSpPr>
              <a:spLocks noChangeShapeType="1"/>
            </p:cNvSpPr>
            <p:nvPr/>
          </p:nvSpPr>
          <p:spPr bwMode="auto">
            <a:xfrm>
              <a:off x="4325366" y="2017798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9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0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1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2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3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4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5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6" name="Line 338"/>
            <p:cNvSpPr>
              <a:spLocks noChangeShapeType="1"/>
            </p:cNvSpPr>
            <p:nvPr/>
          </p:nvSpPr>
          <p:spPr bwMode="auto">
            <a:xfrm>
              <a:off x="4833755" y="2240218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7" name="Line 339"/>
            <p:cNvSpPr>
              <a:spLocks noChangeShapeType="1"/>
            </p:cNvSpPr>
            <p:nvPr/>
          </p:nvSpPr>
          <p:spPr bwMode="auto">
            <a:xfrm>
              <a:off x="4848198" y="2287879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8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9" name="Line 341"/>
            <p:cNvSpPr>
              <a:spLocks noChangeShapeType="1"/>
            </p:cNvSpPr>
            <p:nvPr/>
          </p:nvSpPr>
          <p:spPr bwMode="auto">
            <a:xfrm>
              <a:off x="5087949" y="2335541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0" name="Line 342"/>
            <p:cNvSpPr>
              <a:spLocks noChangeShapeType="1"/>
            </p:cNvSpPr>
            <p:nvPr/>
          </p:nvSpPr>
          <p:spPr bwMode="auto">
            <a:xfrm>
              <a:off x="5072062" y="2335541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1" name="Line 343"/>
            <p:cNvSpPr>
              <a:spLocks noChangeShapeType="1"/>
            </p:cNvSpPr>
            <p:nvPr/>
          </p:nvSpPr>
          <p:spPr bwMode="auto">
            <a:xfrm>
              <a:off x="5087949" y="2388979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2" name="Line 344"/>
            <p:cNvSpPr>
              <a:spLocks noChangeShapeType="1"/>
            </p:cNvSpPr>
            <p:nvPr/>
          </p:nvSpPr>
          <p:spPr bwMode="auto">
            <a:xfrm>
              <a:off x="5072062" y="246263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3" name="Freeform 345"/>
            <p:cNvSpPr>
              <a:spLocks/>
            </p:cNvSpPr>
            <p:nvPr/>
          </p:nvSpPr>
          <p:spPr bwMode="auto">
            <a:xfrm>
              <a:off x="4529010" y="3719167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4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5" name="Freeform 347"/>
            <p:cNvSpPr>
              <a:spLocks/>
            </p:cNvSpPr>
            <p:nvPr/>
          </p:nvSpPr>
          <p:spPr bwMode="auto">
            <a:xfrm>
              <a:off x="4742765" y="2477081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6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7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1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8" name="Freeform 350"/>
            <p:cNvSpPr>
              <a:spLocks/>
            </p:cNvSpPr>
            <p:nvPr/>
          </p:nvSpPr>
          <p:spPr bwMode="auto">
            <a:xfrm>
              <a:off x="5014290" y="1620619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9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0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1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2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3" name="Freeform 355"/>
            <p:cNvSpPr>
              <a:spLocks/>
            </p:cNvSpPr>
            <p:nvPr/>
          </p:nvSpPr>
          <p:spPr bwMode="auto">
            <a:xfrm>
              <a:off x="5313258" y="1051570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4" name="Freeform 356"/>
            <p:cNvSpPr>
              <a:spLocks/>
            </p:cNvSpPr>
            <p:nvPr/>
          </p:nvSpPr>
          <p:spPr bwMode="auto">
            <a:xfrm>
              <a:off x="5359475" y="1005353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5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6" name="Freeform 358"/>
            <p:cNvSpPr>
              <a:spLocks/>
            </p:cNvSpPr>
            <p:nvPr/>
          </p:nvSpPr>
          <p:spPr bwMode="auto">
            <a:xfrm>
              <a:off x="1058392" y="2563738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7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8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9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0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1" name="Freeform 363"/>
            <p:cNvSpPr>
              <a:spLocks/>
            </p:cNvSpPr>
            <p:nvPr/>
          </p:nvSpPr>
          <p:spPr bwMode="auto">
            <a:xfrm>
              <a:off x="1646216" y="2820821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2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3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4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5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6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7" name="Freeform 369"/>
            <p:cNvSpPr>
              <a:spLocks/>
            </p:cNvSpPr>
            <p:nvPr/>
          </p:nvSpPr>
          <p:spPr bwMode="auto">
            <a:xfrm>
              <a:off x="1919186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8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9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0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1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2" name="Freeform 374"/>
            <p:cNvSpPr>
              <a:spLocks/>
            </p:cNvSpPr>
            <p:nvPr/>
          </p:nvSpPr>
          <p:spPr bwMode="auto">
            <a:xfrm>
              <a:off x="2145939" y="3131342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3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4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5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6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7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8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9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0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1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2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3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4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5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6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7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8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9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0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1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2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3" name="Freeform 395"/>
            <p:cNvSpPr>
              <a:spLocks/>
            </p:cNvSpPr>
            <p:nvPr/>
          </p:nvSpPr>
          <p:spPr bwMode="auto">
            <a:xfrm>
              <a:off x="1244705" y="3482304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4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5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6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7" name="Freeform 399"/>
            <p:cNvSpPr>
              <a:spLocks/>
            </p:cNvSpPr>
            <p:nvPr/>
          </p:nvSpPr>
          <p:spPr bwMode="auto">
            <a:xfrm>
              <a:off x="1575446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8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9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0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1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2" name="Freeform 404"/>
            <p:cNvSpPr>
              <a:spLocks/>
            </p:cNvSpPr>
            <p:nvPr/>
          </p:nvSpPr>
          <p:spPr bwMode="auto">
            <a:xfrm>
              <a:off x="1819530" y="3711945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3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4" name="Freeform 406"/>
            <p:cNvSpPr>
              <a:spLocks/>
            </p:cNvSpPr>
            <p:nvPr/>
          </p:nvSpPr>
          <p:spPr bwMode="auto">
            <a:xfrm>
              <a:off x="1919186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5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6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7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8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9" name="Freeform 412"/>
            <p:cNvSpPr>
              <a:spLocks/>
            </p:cNvSpPr>
            <p:nvPr/>
          </p:nvSpPr>
          <p:spPr bwMode="auto">
            <a:xfrm>
              <a:off x="2218153" y="3948808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0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1" name="Freeform 414"/>
            <p:cNvSpPr>
              <a:spLocks/>
            </p:cNvSpPr>
            <p:nvPr/>
          </p:nvSpPr>
          <p:spPr bwMode="auto">
            <a:xfrm>
              <a:off x="2385690" y="4057129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2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3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4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5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6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7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8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9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0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1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2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3" name="Line 426"/>
            <p:cNvSpPr>
              <a:spLocks noChangeShapeType="1"/>
            </p:cNvSpPr>
            <p:nvPr/>
          </p:nvSpPr>
          <p:spPr bwMode="auto">
            <a:xfrm>
              <a:off x="1231706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4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5" name="Line 428"/>
            <p:cNvSpPr>
              <a:spLocks noChangeShapeType="1"/>
            </p:cNvSpPr>
            <p:nvPr/>
          </p:nvSpPr>
          <p:spPr bwMode="auto">
            <a:xfrm>
              <a:off x="1231706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6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7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8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9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0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1" name="Line 434"/>
            <p:cNvSpPr>
              <a:spLocks noChangeShapeType="1"/>
            </p:cNvSpPr>
            <p:nvPr/>
          </p:nvSpPr>
          <p:spPr bwMode="auto">
            <a:xfrm>
              <a:off x="1757426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2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3" name="Line 436"/>
            <p:cNvSpPr>
              <a:spLocks noChangeShapeType="1"/>
            </p:cNvSpPr>
            <p:nvPr/>
          </p:nvSpPr>
          <p:spPr bwMode="auto">
            <a:xfrm>
              <a:off x="1757426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4" name="Line 437"/>
            <p:cNvSpPr>
              <a:spLocks noChangeShapeType="1"/>
            </p:cNvSpPr>
            <p:nvPr/>
          </p:nvSpPr>
          <p:spPr bwMode="auto">
            <a:xfrm>
              <a:off x="1922075" y="3375426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5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6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7" name="Line 440"/>
            <p:cNvSpPr>
              <a:spLocks noChangeShapeType="1"/>
            </p:cNvSpPr>
            <p:nvPr/>
          </p:nvSpPr>
          <p:spPr bwMode="auto">
            <a:xfrm>
              <a:off x="1904744" y="3476526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8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9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0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1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2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3" name="Line 446"/>
            <p:cNvSpPr>
              <a:spLocks noChangeShapeType="1"/>
            </p:cNvSpPr>
            <p:nvPr/>
          </p:nvSpPr>
          <p:spPr bwMode="auto">
            <a:xfrm>
              <a:off x="2291812" y="3375426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4" name="Line 447"/>
            <p:cNvSpPr>
              <a:spLocks noChangeShapeType="1"/>
            </p:cNvSpPr>
            <p:nvPr/>
          </p:nvSpPr>
          <p:spPr bwMode="auto">
            <a:xfrm>
              <a:off x="2309144" y="3395646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5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6" name="Line 449"/>
            <p:cNvSpPr>
              <a:spLocks noChangeShapeType="1"/>
            </p:cNvSpPr>
            <p:nvPr/>
          </p:nvSpPr>
          <p:spPr bwMode="auto">
            <a:xfrm>
              <a:off x="2730875" y="3199223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7" name="Line 450"/>
            <p:cNvSpPr>
              <a:spLocks noChangeShapeType="1"/>
            </p:cNvSpPr>
            <p:nvPr/>
          </p:nvSpPr>
          <p:spPr bwMode="auto">
            <a:xfrm>
              <a:off x="2716432" y="3199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8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9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0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1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2" name="Line 455"/>
            <p:cNvSpPr>
              <a:spLocks noChangeShapeType="1"/>
            </p:cNvSpPr>
            <p:nvPr/>
          </p:nvSpPr>
          <p:spPr bwMode="auto">
            <a:xfrm>
              <a:off x="3048618" y="3098123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3" name="Line 456"/>
            <p:cNvSpPr>
              <a:spLocks noChangeShapeType="1"/>
            </p:cNvSpPr>
            <p:nvPr/>
          </p:nvSpPr>
          <p:spPr bwMode="auto">
            <a:xfrm>
              <a:off x="3028398" y="319922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4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5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6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7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8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9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0" name="Line 463"/>
            <p:cNvSpPr>
              <a:spLocks noChangeShapeType="1"/>
            </p:cNvSpPr>
            <p:nvPr/>
          </p:nvSpPr>
          <p:spPr bwMode="auto">
            <a:xfrm>
              <a:off x="5444687" y="2631619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1" name="Line 464"/>
            <p:cNvSpPr>
              <a:spLocks noChangeShapeType="1"/>
            </p:cNvSpPr>
            <p:nvPr/>
          </p:nvSpPr>
          <p:spPr bwMode="auto">
            <a:xfrm>
              <a:off x="5430245" y="276016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2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3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4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5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6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7" name="Freeform 470"/>
            <p:cNvSpPr>
              <a:spLocks/>
            </p:cNvSpPr>
            <p:nvPr/>
          </p:nvSpPr>
          <p:spPr bwMode="auto">
            <a:xfrm>
              <a:off x="2091056" y="3395646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8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9" name="Freeform 472"/>
            <p:cNvSpPr>
              <a:spLocks/>
            </p:cNvSpPr>
            <p:nvPr/>
          </p:nvSpPr>
          <p:spPr bwMode="auto">
            <a:xfrm>
              <a:off x="2730875" y="3098123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0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1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2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3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4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0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5" name="Freeform 478"/>
            <p:cNvSpPr>
              <a:spLocks/>
            </p:cNvSpPr>
            <p:nvPr/>
          </p:nvSpPr>
          <p:spPr bwMode="auto">
            <a:xfrm>
              <a:off x="909630" y="3691725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6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7" name="Freeform 480"/>
            <p:cNvSpPr>
              <a:spLocks/>
            </p:cNvSpPr>
            <p:nvPr/>
          </p:nvSpPr>
          <p:spPr bwMode="auto">
            <a:xfrm>
              <a:off x="1155159" y="3719166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8" name="Freeform 481"/>
            <p:cNvSpPr>
              <a:spLocks/>
            </p:cNvSpPr>
            <p:nvPr/>
          </p:nvSpPr>
          <p:spPr bwMode="auto">
            <a:xfrm>
              <a:off x="1244705" y="3711945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9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0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1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2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3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4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5" name="Line 488"/>
            <p:cNvSpPr>
              <a:spLocks noChangeShapeType="1"/>
            </p:cNvSpPr>
            <p:nvPr/>
          </p:nvSpPr>
          <p:spPr bwMode="auto">
            <a:xfrm>
              <a:off x="1818086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6" name="Freeform 489"/>
            <p:cNvSpPr>
              <a:spLocks/>
            </p:cNvSpPr>
            <p:nvPr/>
          </p:nvSpPr>
          <p:spPr bwMode="auto">
            <a:xfrm>
              <a:off x="1893189" y="3590625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7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8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9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0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1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2" name="Line 495"/>
            <p:cNvSpPr>
              <a:spLocks noChangeShapeType="1"/>
            </p:cNvSpPr>
            <p:nvPr/>
          </p:nvSpPr>
          <p:spPr bwMode="auto">
            <a:xfrm>
              <a:off x="1211486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3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4" name="Line 497"/>
            <p:cNvSpPr>
              <a:spLocks noChangeShapeType="1"/>
            </p:cNvSpPr>
            <p:nvPr/>
          </p:nvSpPr>
          <p:spPr bwMode="auto">
            <a:xfrm>
              <a:off x="1211486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5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6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7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8" name="Line 501"/>
            <p:cNvSpPr>
              <a:spLocks noChangeShapeType="1"/>
            </p:cNvSpPr>
            <p:nvPr/>
          </p:nvSpPr>
          <p:spPr bwMode="auto">
            <a:xfrm>
              <a:off x="900965" y="271972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9" name="Line 502"/>
            <p:cNvSpPr>
              <a:spLocks noChangeShapeType="1"/>
            </p:cNvSpPr>
            <p:nvPr/>
          </p:nvSpPr>
          <p:spPr bwMode="auto">
            <a:xfrm>
              <a:off x="900965" y="214633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0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1" name="Line 504"/>
            <p:cNvSpPr>
              <a:spLocks noChangeShapeType="1"/>
            </p:cNvSpPr>
            <p:nvPr/>
          </p:nvSpPr>
          <p:spPr bwMode="auto">
            <a:xfrm>
              <a:off x="900965" y="1006797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2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3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4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5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6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7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8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9" name="Line 512"/>
            <p:cNvSpPr>
              <a:spLocks noChangeShapeType="1"/>
            </p:cNvSpPr>
            <p:nvPr/>
          </p:nvSpPr>
          <p:spPr bwMode="auto">
            <a:xfrm>
              <a:off x="900965" y="388814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0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1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2" name="Line 515"/>
            <p:cNvSpPr>
              <a:spLocks noChangeShapeType="1"/>
            </p:cNvSpPr>
            <p:nvPr/>
          </p:nvSpPr>
          <p:spPr bwMode="auto">
            <a:xfrm>
              <a:off x="900965" y="351696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3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4" name="Line 517"/>
            <p:cNvSpPr>
              <a:spLocks noChangeShapeType="1"/>
            </p:cNvSpPr>
            <p:nvPr/>
          </p:nvSpPr>
          <p:spPr bwMode="auto">
            <a:xfrm>
              <a:off x="900965" y="341586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5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6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7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8" name="Line 521"/>
            <p:cNvSpPr>
              <a:spLocks noChangeShapeType="1"/>
            </p:cNvSpPr>
            <p:nvPr/>
          </p:nvSpPr>
          <p:spPr bwMode="auto">
            <a:xfrm>
              <a:off x="900965" y="311834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9" name="Line 522"/>
            <p:cNvSpPr>
              <a:spLocks noChangeShapeType="1"/>
            </p:cNvSpPr>
            <p:nvPr/>
          </p:nvSpPr>
          <p:spPr bwMode="auto">
            <a:xfrm>
              <a:off x="900965" y="301724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0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1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2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3" name="Line 526"/>
            <p:cNvSpPr>
              <a:spLocks noChangeShapeType="1"/>
            </p:cNvSpPr>
            <p:nvPr/>
          </p:nvSpPr>
          <p:spPr bwMode="auto">
            <a:xfrm>
              <a:off x="900965" y="28078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4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5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6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7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8" name="Line 531"/>
            <p:cNvSpPr>
              <a:spLocks noChangeShapeType="1"/>
            </p:cNvSpPr>
            <p:nvPr/>
          </p:nvSpPr>
          <p:spPr bwMode="auto">
            <a:xfrm>
              <a:off x="900965" y="23759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9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0" name="Line 533"/>
            <p:cNvSpPr>
              <a:spLocks noChangeShapeType="1"/>
            </p:cNvSpPr>
            <p:nvPr/>
          </p:nvSpPr>
          <p:spPr bwMode="auto">
            <a:xfrm>
              <a:off x="900965" y="22748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1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2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3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4" name="Line 537"/>
            <p:cNvSpPr>
              <a:spLocks noChangeShapeType="1"/>
            </p:cNvSpPr>
            <p:nvPr/>
          </p:nvSpPr>
          <p:spPr bwMode="auto">
            <a:xfrm>
              <a:off x="900965" y="197735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5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6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7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8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9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0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1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2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3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4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5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6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7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8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9" name="Line 552"/>
            <p:cNvSpPr>
              <a:spLocks noChangeShapeType="1"/>
            </p:cNvSpPr>
            <p:nvPr/>
          </p:nvSpPr>
          <p:spPr bwMode="auto">
            <a:xfrm>
              <a:off x="900965" y="103279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0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1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2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3" name="Line 556"/>
            <p:cNvSpPr>
              <a:spLocks noChangeShapeType="1"/>
            </p:cNvSpPr>
            <p:nvPr/>
          </p:nvSpPr>
          <p:spPr bwMode="auto">
            <a:xfrm>
              <a:off x="5499570" y="271972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4" name="Line 557"/>
            <p:cNvSpPr>
              <a:spLocks noChangeShapeType="1"/>
            </p:cNvSpPr>
            <p:nvPr/>
          </p:nvSpPr>
          <p:spPr bwMode="auto">
            <a:xfrm>
              <a:off x="5499570" y="214633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5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6" name="Line 559"/>
            <p:cNvSpPr>
              <a:spLocks noChangeShapeType="1"/>
            </p:cNvSpPr>
            <p:nvPr/>
          </p:nvSpPr>
          <p:spPr bwMode="auto">
            <a:xfrm>
              <a:off x="5499570" y="1006797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7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8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9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0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1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2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3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4" name="Line 567"/>
            <p:cNvSpPr>
              <a:spLocks noChangeShapeType="1"/>
            </p:cNvSpPr>
            <p:nvPr/>
          </p:nvSpPr>
          <p:spPr bwMode="auto">
            <a:xfrm>
              <a:off x="5521235" y="388814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5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6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7" name="Line 570"/>
            <p:cNvSpPr>
              <a:spLocks noChangeShapeType="1"/>
            </p:cNvSpPr>
            <p:nvPr/>
          </p:nvSpPr>
          <p:spPr bwMode="auto">
            <a:xfrm>
              <a:off x="5521235" y="351696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8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9" name="Line 572"/>
            <p:cNvSpPr>
              <a:spLocks noChangeShapeType="1"/>
            </p:cNvSpPr>
            <p:nvPr/>
          </p:nvSpPr>
          <p:spPr bwMode="auto">
            <a:xfrm>
              <a:off x="5521235" y="341586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0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1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2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3" name="Line 576"/>
            <p:cNvSpPr>
              <a:spLocks noChangeShapeType="1"/>
            </p:cNvSpPr>
            <p:nvPr/>
          </p:nvSpPr>
          <p:spPr bwMode="auto">
            <a:xfrm>
              <a:off x="5521235" y="311834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4" name="Line 577"/>
            <p:cNvSpPr>
              <a:spLocks noChangeShapeType="1"/>
            </p:cNvSpPr>
            <p:nvPr/>
          </p:nvSpPr>
          <p:spPr bwMode="auto">
            <a:xfrm>
              <a:off x="5521235" y="301724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5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6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7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8" name="Line 581"/>
            <p:cNvSpPr>
              <a:spLocks noChangeShapeType="1"/>
            </p:cNvSpPr>
            <p:nvPr/>
          </p:nvSpPr>
          <p:spPr bwMode="auto">
            <a:xfrm>
              <a:off x="5521235" y="28078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9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0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1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2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3" name="Line 586"/>
            <p:cNvSpPr>
              <a:spLocks noChangeShapeType="1"/>
            </p:cNvSpPr>
            <p:nvPr/>
          </p:nvSpPr>
          <p:spPr bwMode="auto">
            <a:xfrm>
              <a:off x="5521235" y="23759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4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5" name="Line 588"/>
            <p:cNvSpPr>
              <a:spLocks noChangeShapeType="1"/>
            </p:cNvSpPr>
            <p:nvPr/>
          </p:nvSpPr>
          <p:spPr bwMode="auto">
            <a:xfrm>
              <a:off x="5521235" y="22748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6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7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8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9" name="Line 592"/>
            <p:cNvSpPr>
              <a:spLocks noChangeShapeType="1"/>
            </p:cNvSpPr>
            <p:nvPr/>
          </p:nvSpPr>
          <p:spPr bwMode="auto">
            <a:xfrm>
              <a:off x="5521235" y="197735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0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1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2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3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4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5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6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7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8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9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0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1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2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3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4" name="Line 607"/>
            <p:cNvSpPr>
              <a:spLocks noChangeShapeType="1"/>
            </p:cNvSpPr>
            <p:nvPr/>
          </p:nvSpPr>
          <p:spPr bwMode="auto">
            <a:xfrm>
              <a:off x="5521235" y="103279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5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6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7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8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9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0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1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2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3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4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5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6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7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8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9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0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1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2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3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4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5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6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7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8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9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0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1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2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3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4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5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6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7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8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9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0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1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2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3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4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5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6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7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8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9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0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1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2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3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4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5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6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7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8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9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0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1" name="Line 665"/>
            <p:cNvSpPr>
              <a:spLocks noChangeShapeType="1"/>
            </p:cNvSpPr>
            <p:nvPr/>
          </p:nvSpPr>
          <p:spPr bwMode="auto">
            <a:xfrm>
              <a:off x="911075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2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3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4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5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6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7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8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9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0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1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2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3" name="Freeform 677"/>
            <p:cNvSpPr>
              <a:spLocks/>
            </p:cNvSpPr>
            <p:nvPr/>
          </p:nvSpPr>
          <p:spPr bwMode="auto">
            <a:xfrm>
              <a:off x="1439684" y="3158784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4" name="Freeform 678"/>
            <p:cNvSpPr>
              <a:spLocks/>
            </p:cNvSpPr>
            <p:nvPr/>
          </p:nvSpPr>
          <p:spPr bwMode="auto">
            <a:xfrm>
              <a:off x="1394910" y="3158784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5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6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7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8" name="Freeform 682"/>
            <p:cNvSpPr>
              <a:spLocks/>
            </p:cNvSpPr>
            <p:nvPr/>
          </p:nvSpPr>
          <p:spPr bwMode="auto">
            <a:xfrm>
              <a:off x="1753093" y="3199224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9" name="Freeform 683"/>
            <p:cNvSpPr>
              <a:spLocks/>
            </p:cNvSpPr>
            <p:nvPr/>
          </p:nvSpPr>
          <p:spPr bwMode="auto">
            <a:xfrm>
              <a:off x="1705432" y="3199224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0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1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2" name="Freeform 686"/>
            <p:cNvSpPr>
              <a:spLocks/>
            </p:cNvSpPr>
            <p:nvPr/>
          </p:nvSpPr>
          <p:spPr bwMode="auto">
            <a:xfrm>
              <a:off x="1979846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3" name="Freeform 687"/>
            <p:cNvSpPr>
              <a:spLocks/>
            </p:cNvSpPr>
            <p:nvPr/>
          </p:nvSpPr>
          <p:spPr bwMode="auto">
            <a:xfrm>
              <a:off x="1979846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4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5" name="Freeform 689"/>
            <p:cNvSpPr>
              <a:spLocks/>
            </p:cNvSpPr>
            <p:nvPr/>
          </p:nvSpPr>
          <p:spPr bwMode="auto">
            <a:xfrm>
              <a:off x="2534452" y="1944139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6" name="Freeform 690"/>
            <p:cNvSpPr>
              <a:spLocks/>
            </p:cNvSpPr>
            <p:nvPr/>
          </p:nvSpPr>
          <p:spPr bwMode="auto">
            <a:xfrm>
              <a:off x="2534452" y="1944139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7" name="Freeform 691"/>
            <p:cNvSpPr>
              <a:spLocks/>
            </p:cNvSpPr>
            <p:nvPr/>
          </p:nvSpPr>
          <p:spPr bwMode="auto">
            <a:xfrm>
              <a:off x="2579225" y="1944139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8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9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0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1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2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3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4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5" name="Freeform 699"/>
            <p:cNvSpPr>
              <a:spLocks/>
            </p:cNvSpPr>
            <p:nvPr/>
          </p:nvSpPr>
          <p:spPr bwMode="auto">
            <a:xfrm>
              <a:off x="4185270" y="2065459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6" name="Freeform 700"/>
            <p:cNvSpPr>
              <a:spLocks/>
            </p:cNvSpPr>
            <p:nvPr/>
          </p:nvSpPr>
          <p:spPr bwMode="auto">
            <a:xfrm>
              <a:off x="4185270" y="2065459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7" name="Freeform 701"/>
            <p:cNvSpPr>
              <a:spLocks/>
            </p:cNvSpPr>
            <p:nvPr/>
          </p:nvSpPr>
          <p:spPr bwMode="auto">
            <a:xfrm>
              <a:off x="4231487" y="2065459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8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9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0" name="Freeform 704"/>
            <p:cNvSpPr>
              <a:spLocks/>
            </p:cNvSpPr>
            <p:nvPr/>
          </p:nvSpPr>
          <p:spPr bwMode="auto">
            <a:xfrm>
              <a:off x="4547786" y="2071236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1" name="Freeform 705"/>
            <p:cNvSpPr>
              <a:spLocks/>
            </p:cNvSpPr>
            <p:nvPr/>
          </p:nvSpPr>
          <p:spPr bwMode="auto">
            <a:xfrm>
              <a:off x="4547786" y="2071236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2" name="Freeform 706"/>
            <p:cNvSpPr>
              <a:spLocks/>
            </p:cNvSpPr>
            <p:nvPr/>
          </p:nvSpPr>
          <p:spPr bwMode="auto">
            <a:xfrm>
              <a:off x="4594004" y="2071236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3" name="Freeform 707"/>
            <p:cNvSpPr>
              <a:spLocks/>
            </p:cNvSpPr>
            <p:nvPr/>
          </p:nvSpPr>
          <p:spPr bwMode="auto">
            <a:xfrm>
              <a:off x="4594004" y="211889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4" name="Freeform 708"/>
            <p:cNvSpPr>
              <a:spLocks/>
            </p:cNvSpPr>
            <p:nvPr/>
          </p:nvSpPr>
          <p:spPr bwMode="auto">
            <a:xfrm>
              <a:off x="4547786" y="2118898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5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6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7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8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9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0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1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2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3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4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5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6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7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8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9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0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1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2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3" name="Line 727"/>
            <p:cNvSpPr>
              <a:spLocks noChangeShapeType="1"/>
            </p:cNvSpPr>
            <p:nvPr/>
          </p:nvSpPr>
          <p:spPr bwMode="auto">
            <a:xfrm>
              <a:off x="3614778" y="2464082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4" name="Line 728"/>
            <p:cNvSpPr>
              <a:spLocks noChangeShapeType="1"/>
            </p:cNvSpPr>
            <p:nvPr/>
          </p:nvSpPr>
          <p:spPr bwMode="auto">
            <a:xfrm>
              <a:off x="3889192" y="1942695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5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6" name="Freeform 730"/>
            <p:cNvSpPr>
              <a:spLocks/>
            </p:cNvSpPr>
            <p:nvPr/>
          </p:nvSpPr>
          <p:spPr bwMode="auto">
            <a:xfrm>
              <a:off x="4583893" y="2194001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7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8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9" name="Line 733"/>
            <p:cNvSpPr>
              <a:spLocks noChangeShapeType="1"/>
            </p:cNvSpPr>
            <p:nvPr/>
          </p:nvSpPr>
          <p:spPr bwMode="auto">
            <a:xfrm flipH="1">
              <a:off x="4658996" y="2234441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0" name="Line 734"/>
            <p:cNvSpPr>
              <a:spLocks noChangeShapeType="1"/>
            </p:cNvSpPr>
            <p:nvPr/>
          </p:nvSpPr>
          <p:spPr bwMode="auto">
            <a:xfrm>
              <a:off x="4658996" y="224021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1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2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3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4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5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6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7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8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9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0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1" name="Line 745"/>
            <p:cNvSpPr>
              <a:spLocks noChangeShapeType="1"/>
            </p:cNvSpPr>
            <p:nvPr/>
          </p:nvSpPr>
          <p:spPr bwMode="auto">
            <a:xfrm flipH="1">
              <a:off x="4640221" y="226043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2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3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4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5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6" name="Line 750"/>
            <p:cNvSpPr>
              <a:spLocks noChangeShapeType="1"/>
            </p:cNvSpPr>
            <p:nvPr/>
          </p:nvSpPr>
          <p:spPr bwMode="auto">
            <a:xfrm flipH="1">
              <a:off x="4627222" y="22676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7" name="Line 751"/>
            <p:cNvSpPr>
              <a:spLocks noChangeShapeType="1"/>
            </p:cNvSpPr>
            <p:nvPr/>
          </p:nvSpPr>
          <p:spPr bwMode="auto">
            <a:xfrm flipH="1">
              <a:off x="4625778" y="22676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8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9" name="Line 753"/>
            <p:cNvSpPr>
              <a:spLocks noChangeShapeType="1"/>
            </p:cNvSpPr>
            <p:nvPr/>
          </p:nvSpPr>
          <p:spPr bwMode="auto">
            <a:xfrm flipH="1" flipV="1">
              <a:off x="4618556" y="226765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0" name="Line 754"/>
            <p:cNvSpPr>
              <a:spLocks noChangeShapeType="1"/>
            </p:cNvSpPr>
            <p:nvPr/>
          </p:nvSpPr>
          <p:spPr bwMode="auto">
            <a:xfrm flipH="1">
              <a:off x="4614224" y="22676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1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2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3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4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5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6" name="Line 760"/>
            <p:cNvSpPr>
              <a:spLocks noChangeShapeType="1"/>
            </p:cNvSpPr>
            <p:nvPr/>
          </p:nvSpPr>
          <p:spPr bwMode="auto">
            <a:xfrm flipH="1" flipV="1">
              <a:off x="4601225" y="226043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7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8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9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0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1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2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3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4" name="Line 768"/>
            <p:cNvSpPr>
              <a:spLocks noChangeShapeType="1"/>
            </p:cNvSpPr>
            <p:nvPr/>
          </p:nvSpPr>
          <p:spPr bwMode="auto">
            <a:xfrm flipV="1">
              <a:off x="4591115" y="224743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5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6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7" name="Line 771"/>
            <p:cNvSpPr>
              <a:spLocks noChangeShapeType="1"/>
            </p:cNvSpPr>
            <p:nvPr/>
          </p:nvSpPr>
          <p:spPr bwMode="auto">
            <a:xfrm flipH="1" flipV="1">
              <a:off x="4585338" y="224021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8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9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0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1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2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3" name="Line 777"/>
            <p:cNvSpPr>
              <a:spLocks noChangeShapeType="1"/>
            </p:cNvSpPr>
            <p:nvPr/>
          </p:nvSpPr>
          <p:spPr bwMode="auto">
            <a:xfrm flipV="1">
              <a:off x="4588226" y="221999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4" name="Line 778"/>
            <p:cNvSpPr>
              <a:spLocks noChangeShapeType="1"/>
            </p:cNvSpPr>
            <p:nvPr/>
          </p:nvSpPr>
          <p:spPr bwMode="auto">
            <a:xfrm>
              <a:off x="4588226" y="221999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5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6" name="Line 780"/>
            <p:cNvSpPr>
              <a:spLocks noChangeShapeType="1"/>
            </p:cNvSpPr>
            <p:nvPr/>
          </p:nvSpPr>
          <p:spPr bwMode="auto">
            <a:xfrm flipV="1">
              <a:off x="4589670" y="2214221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7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8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9" name="Line 783"/>
            <p:cNvSpPr>
              <a:spLocks noChangeShapeType="1"/>
            </p:cNvSpPr>
            <p:nvPr/>
          </p:nvSpPr>
          <p:spPr bwMode="auto">
            <a:xfrm flipV="1">
              <a:off x="4594004" y="220699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0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1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2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3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4" name="Line 788"/>
            <p:cNvSpPr>
              <a:spLocks noChangeShapeType="1"/>
            </p:cNvSpPr>
            <p:nvPr/>
          </p:nvSpPr>
          <p:spPr bwMode="auto">
            <a:xfrm flipV="1">
              <a:off x="4601225" y="219977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5" name="Line 789"/>
            <p:cNvSpPr>
              <a:spLocks noChangeShapeType="1"/>
            </p:cNvSpPr>
            <p:nvPr/>
          </p:nvSpPr>
          <p:spPr bwMode="auto">
            <a:xfrm>
              <a:off x="4604113" y="219977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6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7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8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9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0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1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2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3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4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5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6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7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8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9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0" name="Line 804"/>
            <p:cNvSpPr>
              <a:spLocks noChangeShapeType="1"/>
            </p:cNvSpPr>
            <p:nvPr/>
          </p:nvSpPr>
          <p:spPr bwMode="auto">
            <a:xfrm>
              <a:off x="4640221" y="219977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1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2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3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4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5" name="Line 810"/>
            <p:cNvSpPr>
              <a:spLocks noChangeShapeType="1"/>
            </p:cNvSpPr>
            <p:nvPr/>
          </p:nvSpPr>
          <p:spPr bwMode="auto">
            <a:xfrm>
              <a:off x="4650331" y="220699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6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7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8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9" name="Line 814"/>
            <p:cNvSpPr>
              <a:spLocks noChangeShapeType="1"/>
            </p:cNvSpPr>
            <p:nvPr/>
          </p:nvSpPr>
          <p:spPr bwMode="auto">
            <a:xfrm>
              <a:off x="4657552" y="221422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0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1" name="Line 816"/>
            <p:cNvSpPr>
              <a:spLocks noChangeShapeType="1"/>
            </p:cNvSpPr>
            <p:nvPr/>
          </p:nvSpPr>
          <p:spPr bwMode="auto">
            <a:xfrm>
              <a:off x="4658997" y="221999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2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3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4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5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6" name="Line 821"/>
            <p:cNvSpPr>
              <a:spLocks noChangeShapeType="1"/>
            </p:cNvSpPr>
            <p:nvPr/>
          </p:nvSpPr>
          <p:spPr bwMode="auto">
            <a:xfrm>
              <a:off x="4885749" y="2287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7" name="Line 822"/>
            <p:cNvSpPr>
              <a:spLocks noChangeShapeType="1"/>
            </p:cNvSpPr>
            <p:nvPr/>
          </p:nvSpPr>
          <p:spPr bwMode="auto">
            <a:xfrm>
              <a:off x="4885749" y="2287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8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9" name="Line 824"/>
            <p:cNvSpPr>
              <a:spLocks noChangeShapeType="1"/>
            </p:cNvSpPr>
            <p:nvPr/>
          </p:nvSpPr>
          <p:spPr bwMode="auto">
            <a:xfrm>
              <a:off x="4884305" y="229510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0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1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2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3" name="Line 828"/>
            <p:cNvSpPr>
              <a:spLocks noChangeShapeType="1"/>
            </p:cNvSpPr>
            <p:nvPr/>
          </p:nvSpPr>
          <p:spPr bwMode="auto">
            <a:xfrm flipH="1">
              <a:off x="4881417" y="230232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4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5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6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7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8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9" name="Line 834"/>
            <p:cNvSpPr>
              <a:spLocks noChangeShapeType="1"/>
            </p:cNvSpPr>
            <p:nvPr/>
          </p:nvSpPr>
          <p:spPr bwMode="auto">
            <a:xfrm flipH="1">
              <a:off x="4871306" y="231532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0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1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2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3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4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5" name="Line 840"/>
            <p:cNvSpPr>
              <a:spLocks noChangeShapeType="1"/>
            </p:cNvSpPr>
            <p:nvPr/>
          </p:nvSpPr>
          <p:spPr bwMode="auto">
            <a:xfrm flipH="1">
              <a:off x="4856864" y="2322542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6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7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8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9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0" name="Line 845"/>
            <p:cNvSpPr>
              <a:spLocks noChangeShapeType="1"/>
            </p:cNvSpPr>
            <p:nvPr/>
          </p:nvSpPr>
          <p:spPr bwMode="auto">
            <a:xfrm flipH="1" flipV="1">
              <a:off x="4838088" y="232254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1" name="Line 846"/>
            <p:cNvSpPr>
              <a:spLocks noChangeShapeType="1"/>
            </p:cNvSpPr>
            <p:nvPr/>
          </p:nvSpPr>
          <p:spPr bwMode="auto">
            <a:xfrm flipH="1">
              <a:off x="4836644" y="232254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2" name="Line 847"/>
            <p:cNvSpPr>
              <a:spLocks noChangeShapeType="1"/>
            </p:cNvSpPr>
            <p:nvPr/>
          </p:nvSpPr>
          <p:spPr bwMode="auto">
            <a:xfrm flipH="1">
              <a:off x="4835200" y="232254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3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4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5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6" name="Line 851"/>
            <p:cNvSpPr>
              <a:spLocks noChangeShapeType="1"/>
            </p:cNvSpPr>
            <p:nvPr/>
          </p:nvSpPr>
          <p:spPr bwMode="auto">
            <a:xfrm flipH="1" flipV="1">
              <a:off x="4823645" y="231532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7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8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9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0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1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2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3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4" name="Line 859"/>
            <p:cNvSpPr>
              <a:spLocks noChangeShapeType="1"/>
            </p:cNvSpPr>
            <p:nvPr/>
          </p:nvSpPr>
          <p:spPr bwMode="auto">
            <a:xfrm flipV="1">
              <a:off x="4814980" y="2302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5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6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7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8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9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0" name="Line 865"/>
            <p:cNvSpPr>
              <a:spLocks noChangeShapeType="1"/>
            </p:cNvSpPr>
            <p:nvPr/>
          </p:nvSpPr>
          <p:spPr bwMode="auto">
            <a:xfrm flipV="1">
              <a:off x="4812091" y="2282102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1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2" name="Line 867"/>
            <p:cNvSpPr>
              <a:spLocks noChangeShapeType="1"/>
            </p:cNvSpPr>
            <p:nvPr/>
          </p:nvSpPr>
          <p:spPr bwMode="auto">
            <a:xfrm flipV="1">
              <a:off x="4813535" y="227488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3" name="Line 868"/>
            <p:cNvSpPr>
              <a:spLocks noChangeShapeType="1"/>
            </p:cNvSpPr>
            <p:nvPr/>
          </p:nvSpPr>
          <p:spPr bwMode="auto">
            <a:xfrm>
              <a:off x="4813535" y="227488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4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5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6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7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8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9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0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1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2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3" name="Line 878"/>
            <p:cNvSpPr>
              <a:spLocks noChangeShapeType="1"/>
            </p:cNvSpPr>
            <p:nvPr/>
          </p:nvSpPr>
          <p:spPr bwMode="auto">
            <a:xfrm flipV="1">
              <a:off x="4826534" y="225466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4" name="Line 879"/>
            <p:cNvSpPr>
              <a:spLocks noChangeShapeType="1"/>
            </p:cNvSpPr>
            <p:nvPr/>
          </p:nvSpPr>
          <p:spPr bwMode="auto">
            <a:xfrm>
              <a:off x="4829423" y="225466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5" name="Line 880"/>
            <p:cNvSpPr>
              <a:spLocks noChangeShapeType="1"/>
            </p:cNvSpPr>
            <p:nvPr/>
          </p:nvSpPr>
          <p:spPr bwMode="auto">
            <a:xfrm>
              <a:off x="4830866" y="225466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6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7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8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9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0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1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2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3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4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5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6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7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8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9" name="Line 894"/>
            <p:cNvSpPr>
              <a:spLocks noChangeShapeType="1"/>
            </p:cNvSpPr>
            <p:nvPr/>
          </p:nvSpPr>
          <p:spPr bwMode="auto">
            <a:xfrm>
              <a:off x="4868418" y="225466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0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1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2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3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4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5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6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7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8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9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0" name="Line 905"/>
            <p:cNvSpPr>
              <a:spLocks noChangeShapeType="1"/>
            </p:cNvSpPr>
            <p:nvPr/>
          </p:nvSpPr>
          <p:spPr bwMode="auto">
            <a:xfrm>
              <a:off x="4884305" y="2274880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1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2" name="Line 907"/>
            <p:cNvSpPr>
              <a:spLocks noChangeShapeType="1"/>
            </p:cNvSpPr>
            <p:nvPr/>
          </p:nvSpPr>
          <p:spPr bwMode="auto">
            <a:xfrm>
              <a:off x="4885749" y="2282102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3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4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5" name="Line 910"/>
            <p:cNvSpPr>
              <a:spLocks noChangeShapeType="1"/>
            </p:cNvSpPr>
            <p:nvPr/>
          </p:nvSpPr>
          <p:spPr bwMode="auto">
            <a:xfrm>
              <a:off x="5126945" y="23889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6" name="Line 911"/>
            <p:cNvSpPr>
              <a:spLocks noChangeShapeType="1"/>
            </p:cNvSpPr>
            <p:nvPr/>
          </p:nvSpPr>
          <p:spPr bwMode="auto">
            <a:xfrm flipH="1">
              <a:off x="5125501" y="2388979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7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8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9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0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1" name="Line 916"/>
            <p:cNvSpPr>
              <a:spLocks noChangeShapeType="1"/>
            </p:cNvSpPr>
            <p:nvPr/>
          </p:nvSpPr>
          <p:spPr bwMode="auto">
            <a:xfrm flipH="1">
              <a:off x="5122612" y="240342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2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3" name="Line 918"/>
            <p:cNvSpPr>
              <a:spLocks noChangeShapeType="1"/>
            </p:cNvSpPr>
            <p:nvPr/>
          </p:nvSpPr>
          <p:spPr bwMode="auto">
            <a:xfrm flipH="1">
              <a:off x="5119724" y="2409199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4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5" name="Line 920"/>
            <p:cNvSpPr>
              <a:spLocks noChangeShapeType="1"/>
            </p:cNvSpPr>
            <p:nvPr/>
          </p:nvSpPr>
          <p:spPr bwMode="auto">
            <a:xfrm>
              <a:off x="5116835" y="241642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6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7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8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9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0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1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2" name="Line 927"/>
            <p:cNvSpPr>
              <a:spLocks noChangeShapeType="1"/>
            </p:cNvSpPr>
            <p:nvPr/>
          </p:nvSpPr>
          <p:spPr bwMode="auto">
            <a:xfrm flipH="1">
              <a:off x="5105281" y="242364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3" name="Line 928"/>
            <p:cNvSpPr>
              <a:spLocks noChangeShapeType="1"/>
            </p:cNvSpPr>
            <p:nvPr/>
          </p:nvSpPr>
          <p:spPr bwMode="auto">
            <a:xfrm flipH="1">
              <a:off x="5099504" y="242364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4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5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6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7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8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9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0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1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2" name="Line 937"/>
            <p:cNvSpPr>
              <a:spLocks noChangeShapeType="1"/>
            </p:cNvSpPr>
            <p:nvPr/>
          </p:nvSpPr>
          <p:spPr bwMode="auto">
            <a:xfrm flipH="1" flipV="1">
              <a:off x="5073506" y="24236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3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4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5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6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7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8" name="Line 943"/>
            <p:cNvSpPr>
              <a:spLocks noChangeShapeType="1"/>
            </p:cNvSpPr>
            <p:nvPr/>
          </p:nvSpPr>
          <p:spPr bwMode="auto">
            <a:xfrm flipV="1">
              <a:off x="5061952" y="241642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9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0" name="Line 945"/>
            <p:cNvSpPr>
              <a:spLocks noChangeShapeType="1"/>
            </p:cNvSpPr>
            <p:nvPr/>
          </p:nvSpPr>
          <p:spPr bwMode="auto">
            <a:xfrm flipH="1" flipV="1">
              <a:off x="5057620" y="2409199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1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2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3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4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5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6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7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8" name="Line 953"/>
            <p:cNvSpPr>
              <a:spLocks noChangeShapeType="1"/>
            </p:cNvSpPr>
            <p:nvPr/>
          </p:nvSpPr>
          <p:spPr bwMode="auto">
            <a:xfrm flipV="1">
              <a:off x="5051843" y="23889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9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0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1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2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3" name="Line 958"/>
            <p:cNvSpPr>
              <a:spLocks noChangeShapeType="1"/>
            </p:cNvSpPr>
            <p:nvPr/>
          </p:nvSpPr>
          <p:spPr bwMode="auto">
            <a:xfrm flipV="1">
              <a:off x="5053286" y="237598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4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5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6" name="Line 961"/>
            <p:cNvSpPr>
              <a:spLocks noChangeShapeType="1"/>
            </p:cNvSpPr>
            <p:nvPr/>
          </p:nvSpPr>
          <p:spPr bwMode="auto">
            <a:xfrm flipV="1">
              <a:off x="5057620" y="2368759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7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8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9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0" name="Line 965"/>
            <p:cNvSpPr>
              <a:spLocks noChangeShapeType="1"/>
            </p:cNvSpPr>
            <p:nvPr/>
          </p:nvSpPr>
          <p:spPr bwMode="auto">
            <a:xfrm flipV="1">
              <a:off x="5063397" y="236298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1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2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3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4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5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6" name="Line 971"/>
            <p:cNvSpPr>
              <a:spLocks noChangeShapeType="1"/>
            </p:cNvSpPr>
            <p:nvPr/>
          </p:nvSpPr>
          <p:spPr bwMode="auto">
            <a:xfrm flipV="1">
              <a:off x="5073506" y="235576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7" name="Line 972"/>
            <p:cNvSpPr>
              <a:spLocks noChangeShapeType="1"/>
            </p:cNvSpPr>
            <p:nvPr/>
          </p:nvSpPr>
          <p:spPr bwMode="auto">
            <a:xfrm>
              <a:off x="5076395" y="235576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8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9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0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1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2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3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4" name="Line 979"/>
            <p:cNvSpPr>
              <a:spLocks noChangeShapeType="1"/>
            </p:cNvSpPr>
            <p:nvPr/>
          </p:nvSpPr>
          <p:spPr bwMode="auto">
            <a:xfrm>
              <a:off x="5096615" y="235576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5" name="Line 980"/>
            <p:cNvSpPr>
              <a:spLocks noChangeShapeType="1"/>
            </p:cNvSpPr>
            <p:nvPr/>
          </p:nvSpPr>
          <p:spPr bwMode="auto">
            <a:xfrm>
              <a:off x="5099504" y="235576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6" name="Line 981"/>
            <p:cNvSpPr>
              <a:spLocks noChangeShapeType="1"/>
            </p:cNvSpPr>
            <p:nvPr/>
          </p:nvSpPr>
          <p:spPr bwMode="auto">
            <a:xfrm>
              <a:off x="5102392" y="235576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7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8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9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0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1" name="Line 986"/>
            <p:cNvSpPr>
              <a:spLocks noChangeShapeType="1"/>
            </p:cNvSpPr>
            <p:nvPr/>
          </p:nvSpPr>
          <p:spPr bwMode="auto">
            <a:xfrm>
              <a:off x="5115391" y="236298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2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3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4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5" name="Line 990"/>
            <p:cNvSpPr>
              <a:spLocks noChangeShapeType="1"/>
            </p:cNvSpPr>
            <p:nvPr/>
          </p:nvSpPr>
          <p:spPr bwMode="auto">
            <a:xfrm>
              <a:off x="5119724" y="2368759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6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7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8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9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0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1" name="Line 996"/>
            <p:cNvSpPr>
              <a:spLocks noChangeShapeType="1"/>
            </p:cNvSpPr>
            <p:nvPr/>
          </p:nvSpPr>
          <p:spPr bwMode="auto">
            <a:xfrm>
              <a:off x="5126945" y="2383202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2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3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4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5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6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7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8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9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0" name="Freeform 1097"/>
            <p:cNvSpPr>
              <a:spLocks/>
            </p:cNvSpPr>
            <p:nvPr/>
          </p:nvSpPr>
          <p:spPr bwMode="auto">
            <a:xfrm>
              <a:off x="1403576" y="3395646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1" name="Freeform 1098"/>
            <p:cNvSpPr>
              <a:spLocks/>
            </p:cNvSpPr>
            <p:nvPr/>
          </p:nvSpPr>
          <p:spPr bwMode="auto">
            <a:xfrm>
              <a:off x="1403576" y="3395646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2" name="Freeform 1099"/>
            <p:cNvSpPr>
              <a:spLocks/>
            </p:cNvSpPr>
            <p:nvPr/>
          </p:nvSpPr>
          <p:spPr bwMode="auto">
            <a:xfrm>
              <a:off x="1439684" y="3395646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3" name="Line 1100"/>
            <p:cNvSpPr>
              <a:spLocks noChangeShapeType="1"/>
            </p:cNvSpPr>
            <p:nvPr/>
          </p:nvSpPr>
          <p:spPr bwMode="auto">
            <a:xfrm>
              <a:off x="1403576" y="3456306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4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5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6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7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8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9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0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1" name="Line 1108"/>
            <p:cNvSpPr>
              <a:spLocks noChangeShapeType="1"/>
            </p:cNvSpPr>
            <p:nvPr/>
          </p:nvSpPr>
          <p:spPr bwMode="auto">
            <a:xfrm>
              <a:off x="1883079" y="3449085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2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3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4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5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6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7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8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9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0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1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2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3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4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5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6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7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8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9" name="Line 1126"/>
            <p:cNvSpPr>
              <a:spLocks noChangeShapeType="1"/>
            </p:cNvSpPr>
            <p:nvPr/>
          </p:nvSpPr>
          <p:spPr bwMode="auto">
            <a:xfrm>
              <a:off x="2693324" y="3274326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0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1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2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3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4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5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6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7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8" name="Freeform 1135"/>
            <p:cNvSpPr>
              <a:spLocks/>
            </p:cNvSpPr>
            <p:nvPr/>
          </p:nvSpPr>
          <p:spPr bwMode="auto">
            <a:xfrm>
              <a:off x="3897858" y="3017243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9" name="Freeform 1136"/>
            <p:cNvSpPr>
              <a:spLocks/>
            </p:cNvSpPr>
            <p:nvPr/>
          </p:nvSpPr>
          <p:spPr bwMode="auto">
            <a:xfrm>
              <a:off x="3897858" y="3017243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0" name="Freeform 1137"/>
            <p:cNvSpPr>
              <a:spLocks/>
            </p:cNvSpPr>
            <p:nvPr/>
          </p:nvSpPr>
          <p:spPr bwMode="auto">
            <a:xfrm>
              <a:off x="3935409" y="3017243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1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2" name="Freeform 1139"/>
            <p:cNvSpPr>
              <a:spLocks/>
            </p:cNvSpPr>
            <p:nvPr/>
          </p:nvSpPr>
          <p:spPr bwMode="auto">
            <a:xfrm>
              <a:off x="4286370" y="2747162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3" name="Freeform 1140"/>
            <p:cNvSpPr>
              <a:spLocks/>
            </p:cNvSpPr>
            <p:nvPr/>
          </p:nvSpPr>
          <p:spPr bwMode="auto">
            <a:xfrm>
              <a:off x="4286370" y="274716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4" name="Freeform 1141"/>
            <p:cNvSpPr>
              <a:spLocks/>
            </p:cNvSpPr>
            <p:nvPr/>
          </p:nvSpPr>
          <p:spPr bwMode="auto">
            <a:xfrm>
              <a:off x="4322478" y="274716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5" name="Line 1142"/>
            <p:cNvSpPr>
              <a:spLocks noChangeShapeType="1"/>
            </p:cNvSpPr>
            <p:nvPr/>
          </p:nvSpPr>
          <p:spPr bwMode="auto">
            <a:xfrm>
              <a:off x="4286370" y="2807822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6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7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8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9" name="Line 1146"/>
            <p:cNvSpPr>
              <a:spLocks noChangeShapeType="1"/>
            </p:cNvSpPr>
            <p:nvPr/>
          </p:nvSpPr>
          <p:spPr bwMode="auto">
            <a:xfrm>
              <a:off x="4979627" y="2430863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0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1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2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3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4" name="Freeform 1151"/>
            <p:cNvSpPr>
              <a:spLocks/>
            </p:cNvSpPr>
            <p:nvPr/>
          </p:nvSpPr>
          <p:spPr bwMode="auto">
            <a:xfrm>
              <a:off x="935627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5" name="Freeform 1152"/>
            <p:cNvSpPr>
              <a:spLocks/>
            </p:cNvSpPr>
            <p:nvPr/>
          </p:nvSpPr>
          <p:spPr bwMode="auto">
            <a:xfrm>
              <a:off x="935627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6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7" name="Line 1154"/>
            <p:cNvSpPr>
              <a:spLocks noChangeShapeType="1"/>
            </p:cNvSpPr>
            <p:nvPr/>
          </p:nvSpPr>
          <p:spPr bwMode="auto">
            <a:xfrm>
              <a:off x="935627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8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9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0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1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2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3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4" name="Freeform 1161"/>
            <p:cNvSpPr>
              <a:spLocks/>
            </p:cNvSpPr>
            <p:nvPr/>
          </p:nvSpPr>
          <p:spPr bwMode="auto">
            <a:xfrm>
              <a:off x="3626332" y="2510299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5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6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7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8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9" name="Line 1166"/>
            <p:cNvSpPr>
              <a:spLocks noChangeShapeType="1"/>
            </p:cNvSpPr>
            <p:nvPr/>
          </p:nvSpPr>
          <p:spPr bwMode="auto">
            <a:xfrm>
              <a:off x="3741875" y="247708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0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1" name="Line 1168"/>
            <p:cNvSpPr>
              <a:spLocks noChangeShapeType="1"/>
            </p:cNvSpPr>
            <p:nvPr/>
          </p:nvSpPr>
          <p:spPr bwMode="auto">
            <a:xfrm>
              <a:off x="3741875" y="248430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2" name="Line 1169"/>
            <p:cNvSpPr>
              <a:spLocks noChangeShapeType="1"/>
            </p:cNvSpPr>
            <p:nvPr/>
          </p:nvSpPr>
          <p:spPr bwMode="auto">
            <a:xfrm flipH="1">
              <a:off x="3740430" y="24843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3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4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5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6" name="Line 1173"/>
            <p:cNvSpPr>
              <a:spLocks noChangeShapeType="1"/>
            </p:cNvSpPr>
            <p:nvPr/>
          </p:nvSpPr>
          <p:spPr bwMode="auto">
            <a:xfrm flipH="1">
              <a:off x="3736098" y="249152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7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8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9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0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1" name="Line 1178"/>
            <p:cNvSpPr>
              <a:spLocks noChangeShapeType="1"/>
            </p:cNvSpPr>
            <p:nvPr/>
          </p:nvSpPr>
          <p:spPr bwMode="auto">
            <a:xfrm flipH="1">
              <a:off x="3730321" y="249730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2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3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4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5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6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7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8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9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0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1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2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3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4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5" name="Line 1192"/>
            <p:cNvSpPr>
              <a:spLocks noChangeShapeType="1"/>
            </p:cNvSpPr>
            <p:nvPr/>
          </p:nvSpPr>
          <p:spPr bwMode="auto">
            <a:xfrm flipH="1" flipV="1">
              <a:off x="3698546" y="249730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6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7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8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9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0" name="Line 1197"/>
            <p:cNvSpPr>
              <a:spLocks noChangeShapeType="1"/>
            </p:cNvSpPr>
            <p:nvPr/>
          </p:nvSpPr>
          <p:spPr bwMode="auto">
            <a:xfrm flipV="1">
              <a:off x="3692769" y="2491523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1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2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3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4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5" name="Line 1202"/>
            <p:cNvSpPr>
              <a:spLocks noChangeShapeType="1"/>
            </p:cNvSpPr>
            <p:nvPr/>
          </p:nvSpPr>
          <p:spPr bwMode="auto">
            <a:xfrm flipH="1" flipV="1">
              <a:off x="3688436" y="248430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6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7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8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9" name="Line 1206"/>
            <p:cNvSpPr>
              <a:spLocks noChangeShapeType="1"/>
            </p:cNvSpPr>
            <p:nvPr/>
          </p:nvSpPr>
          <p:spPr bwMode="auto">
            <a:xfrm flipV="1">
              <a:off x="3688436" y="24698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0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1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2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3" name="Line 1210"/>
            <p:cNvSpPr>
              <a:spLocks noChangeShapeType="1"/>
            </p:cNvSpPr>
            <p:nvPr/>
          </p:nvSpPr>
          <p:spPr bwMode="auto">
            <a:xfrm flipV="1">
              <a:off x="3688436" y="24640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4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5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6" name="Line 1214"/>
            <p:cNvSpPr>
              <a:spLocks noChangeShapeType="1"/>
            </p:cNvSpPr>
            <p:nvPr/>
          </p:nvSpPr>
          <p:spPr bwMode="auto">
            <a:xfrm flipV="1">
              <a:off x="3692769" y="2456860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7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8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9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0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1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2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3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4" name="Line 1222"/>
            <p:cNvSpPr>
              <a:spLocks noChangeShapeType="1"/>
            </p:cNvSpPr>
            <p:nvPr/>
          </p:nvSpPr>
          <p:spPr bwMode="auto">
            <a:xfrm flipV="1">
              <a:off x="3701435" y="245108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5" name="Line 1223"/>
            <p:cNvSpPr>
              <a:spLocks noChangeShapeType="1"/>
            </p:cNvSpPr>
            <p:nvPr/>
          </p:nvSpPr>
          <p:spPr bwMode="auto">
            <a:xfrm>
              <a:off x="3702880" y="245108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6" name="Line 1224"/>
            <p:cNvSpPr>
              <a:spLocks noChangeShapeType="1"/>
            </p:cNvSpPr>
            <p:nvPr/>
          </p:nvSpPr>
          <p:spPr bwMode="auto">
            <a:xfrm flipV="1">
              <a:off x="3705768" y="2449639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7" name="Line 1225"/>
            <p:cNvSpPr>
              <a:spLocks noChangeShapeType="1"/>
            </p:cNvSpPr>
            <p:nvPr/>
          </p:nvSpPr>
          <p:spPr bwMode="auto">
            <a:xfrm>
              <a:off x="3708657" y="2449639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8" name="Line 1226"/>
            <p:cNvSpPr>
              <a:spLocks noChangeShapeType="1"/>
            </p:cNvSpPr>
            <p:nvPr/>
          </p:nvSpPr>
          <p:spPr bwMode="auto">
            <a:xfrm>
              <a:off x="3712989" y="24496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9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0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1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2" name="Line 1230"/>
            <p:cNvSpPr>
              <a:spLocks noChangeShapeType="1"/>
            </p:cNvSpPr>
            <p:nvPr/>
          </p:nvSpPr>
          <p:spPr bwMode="auto">
            <a:xfrm>
              <a:off x="3717323" y="244963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3" name="Line 1231"/>
            <p:cNvSpPr>
              <a:spLocks noChangeShapeType="1"/>
            </p:cNvSpPr>
            <p:nvPr/>
          </p:nvSpPr>
          <p:spPr bwMode="auto">
            <a:xfrm>
              <a:off x="3720211" y="2449639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4" name="Line 1232"/>
            <p:cNvSpPr>
              <a:spLocks noChangeShapeType="1"/>
            </p:cNvSpPr>
            <p:nvPr/>
          </p:nvSpPr>
          <p:spPr bwMode="auto">
            <a:xfrm>
              <a:off x="3724544" y="245108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5" name="Line 1233"/>
            <p:cNvSpPr>
              <a:spLocks noChangeShapeType="1"/>
            </p:cNvSpPr>
            <p:nvPr/>
          </p:nvSpPr>
          <p:spPr bwMode="auto">
            <a:xfrm>
              <a:off x="3724544" y="245108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6" name="Line 1234"/>
            <p:cNvSpPr>
              <a:spLocks noChangeShapeType="1"/>
            </p:cNvSpPr>
            <p:nvPr/>
          </p:nvSpPr>
          <p:spPr bwMode="auto">
            <a:xfrm>
              <a:off x="3725988" y="245108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7" name="Line 1235"/>
            <p:cNvSpPr>
              <a:spLocks noChangeShapeType="1"/>
            </p:cNvSpPr>
            <p:nvPr/>
          </p:nvSpPr>
          <p:spPr bwMode="auto">
            <a:xfrm>
              <a:off x="3727432" y="245108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8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9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0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1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2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3" name="Line 1241"/>
            <p:cNvSpPr>
              <a:spLocks noChangeShapeType="1"/>
            </p:cNvSpPr>
            <p:nvPr/>
          </p:nvSpPr>
          <p:spPr bwMode="auto">
            <a:xfrm>
              <a:off x="3736098" y="2456860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4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5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6" name="Line 1244"/>
            <p:cNvSpPr>
              <a:spLocks noChangeShapeType="1"/>
            </p:cNvSpPr>
            <p:nvPr/>
          </p:nvSpPr>
          <p:spPr bwMode="auto">
            <a:xfrm>
              <a:off x="3740431" y="2464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7" name="Line 1245"/>
            <p:cNvSpPr>
              <a:spLocks noChangeShapeType="1"/>
            </p:cNvSpPr>
            <p:nvPr/>
          </p:nvSpPr>
          <p:spPr bwMode="auto">
            <a:xfrm>
              <a:off x="3740431" y="246408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8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9" name="Line 1247"/>
            <p:cNvSpPr>
              <a:spLocks noChangeShapeType="1"/>
            </p:cNvSpPr>
            <p:nvPr/>
          </p:nvSpPr>
          <p:spPr bwMode="auto">
            <a:xfrm>
              <a:off x="3741875" y="246985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0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1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2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3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4" name="Line 1252"/>
            <p:cNvSpPr>
              <a:spLocks noChangeShapeType="1"/>
            </p:cNvSpPr>
            <p:nvPr/>
          </p:nvSpPr>
          <p:spPr bwMode="auto">
            <a:xfrm>
              <a:off x="3962851" y="2247439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5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6" name="Line 1254"/>
            <p:cNvSpPr>
              <a:spLocks noChangeShapeType="1"/>
            </p:cNvSpPr>
            <p:nvPr/>
          </p:nvSpPr>
          <p:spPr bwMode="auto">
            <a:xfrm>
              <a:off x="3961406" y="225466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7" name="Line 1255"/>
            <p:cNvSpPr>
              <a:spLocks noChangeShapeType="1"/>
            </p:cNvSpPr>
            <p:nvPr/>
          </p:nvSpPr>
          <p:spPr bwMode="auto">
            <a:xfrm>
              <a:off x="3961406" y="225466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8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9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0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1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2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3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4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5" name="Line 1263"/>
            <p:cNvSpPr>
              <a:spLocks noChangeShapeType="1"/>
            </p:cNvSpPr>
            <p:nvPr/>
          </p:nvSpPr>
          <p:spPr bwMode="auto">
            <a:xfrm flipH="1">
              <a:off x="3951297" y="226765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6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7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8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9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0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1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2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3" name="Line 1271"/>
            <p:cNvSpPr>
              <a:spLocks noChangeShapeType="1"/>
            </p:cNvSpPr>
            <p:nvPr/>
          </p:nvSpPr>
          <p:spPr bwMode="auto">
            <a:xfrm flipH="1">
              <a:off x="3933965" y="227488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4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5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6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7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8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9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0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1" name="Line 1279"/>
            <p:cNvSpPr>
              <a:spLocks noChangeShapeType="1"/>
            </p:cNvSpPr>
            <p:nvPr/>
          </p:nvSpPr>
          <p:spPr bwMode="auto">
            <a:xfrm flipH="1" flipV="1">
              <a:off x="3915189" y="226765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2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3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4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5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6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7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8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9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0" name="Line 1288"/>
            <p:cNvSpPr>
              <a:spLocks noChangeShapeType="1"/>
            </p:cNvSpPr>
            <p:nvPr/>
          </p:nvSpPr>
          <p:spPr bwMode="auto">
            <a:xfrm flipV="1">
              <a:off x="3906524" y="225466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1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2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3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4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5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6" name="Line 1294"/>
            <p:cNvSpPr>
              <a:spLocks noChangeShapeType="1"/>
            </p:cNvSpPr>
            <p:nvPr/>
          </p:nvSpPr>
          <p:spPr bwMode="auto">
            <a:xfrm flipV="1">
              <a:off x="3906524" y="223444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7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8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9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0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1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2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3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4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5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6" name="Line 1304"/>
            <p:cNvSpPr>
              <a:spLocks noChangeShapeType="1"/>
            </p:cNvSpPr>
            <p:nvPr/>
          </p:nvSpPr>
          <p:spPr bwMode="auto">
            <a:xfrm flipV="1">
              <a:off x="3920966" y="221999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7" name="Line 1305"/>
            <p:cNvSpPr>
              <a:spLocks noChangeShapeType="1"/>
            </p:cNvSpPr>
            <p:nvPr/>
          </p:nvSpPr>
          <p:spPr bwMode="auto">
            <a:xfrm>
              <a:off x="3922411" y="221999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8" name="Line 1306"/>
            <p:cNvSpPr>
              <a:spLocks noChangeShapeType="1"/>
            </p:cNvSpPr>
            <p:nvPr/>
          </p:nvSpPr>
          <p:spPr bwMode="auto">
            <a:xfrm>
              <a:off x="3925300" y="221999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9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0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1" name="Line 1309"/>
            <p:cNvSpPr>
              <a:spLocks noChangeShapeType="1"/>
            </p:cNvSpPr>
            <p:nvPr/>
          </p:nvSpPr>
          <p:spPr bwMode="auto">
            <a:xfrm>
              <a:off x="3933965" y="221999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2" name="Line 1310"/>
            <p:cNvSpPr>
              <a:spLocks noChangeShapeType="1"/>
            </p:cNvSpPr>
            <p:nvPr/>
          </p:nvSpPr>
          <p:spPr bwMode="auto">
            <a:xfrm>
              <a:off x="3936854" y="221999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3" name="Line 1311"/>
            <p:cNvSpPr>
              <a:spLocks noChangeShapeType="1"/>
            </p:cNvSpPr>
            <p:nvPr/>
          </p:nvSpPr>
          <p:spPr bwMode="auto">
            <a:xfrm>
              <a:off x="3939743" y="221999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4" name="Line 1312"/>
            <p:cNvSpPr>
              <a:spLocks noChangeShapeType="1"/>
            </p:cNvSpPr>
            <p:nvPr/>
          </p:nvSpPr>
          <p:spPr bwMode="auto">
            <a:xfrm>
              <a:off x="3942631" y="221999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5" name="Line 1313"/>
            <p:cNvSpPr>
              <a:spLocks noChangeShapeType="1"/>
            </p:cNvSpPr>
            <p:nvPr/>
          </p:nvSpPr>
          <p:spPr bwMode="auto">
            <a:xfrm>
              <a:off x="3945520" y="221999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6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7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8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9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0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1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2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3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4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5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6" name="Line 1324"/>
            <p:cNvSpPr>
              <a:spLocks noChangeShapeType="1"/>
            </p:cNvSpPr>
            <p:nvPr/>
          </p:nvSpPr>
          <p:spPr bwMode="auto">
            <a:xfrm>
              <a:off x="3959963" y="223444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7" name="Line 1325"/>
            <p:cNvSpPr>
              <a:spLocks noChangeShapeType="1"/>
            </p:cNvSpPr>
            <p:nvPr/>
          </p:nvSpPr>
          <p:spPr bwMode="auto">
            <a:xfrm>
              <a:off x="3961406" y="223444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8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9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0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1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2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3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4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5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6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7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8" name="Line 1336"/>
            <p:cNvSpPr>
              <a:spLocks noChangeShapeType="1"/>
            </p:cNvSpPr>
            <p:nvPr/>
          </p:nvSpPr>
          <p:spPr bwMode="auto">
            <a:xfrm flipH="1">
              <a:off x="4256041" y="217378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9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0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1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2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3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4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5" name="Line 1343"/>
            <p:cNvSpPr>
              <a:spLocks noChangeShapeType="1"/>
            </p:cNvSpPr>
            <p:nvPr/>
          </p:nvSpPr>
          <p:spPr bwMode="auto">
            <a:xfrm flipH="1">
              <a:off x="4245931" y="21867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6" name="Line 1344"/>
            <p:cNvSpPr>
              <a:spLocks noChangeShapeType="1"/>
            </p:cNvSpPr>
            <p:nvPr/>
          </p:nvSpPr>
          <p:spPr bwMode="auto">
            <a:xfrm flipH="1">
              <a:off x="4244486" y="218677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7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8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9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0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1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2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3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4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5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6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7" name="Line 1355"/>
            <p:cNvSpPr>
              <a:spLocks noChangeShapeType="1"/>
            </p:cNvSpPr>
            <p:nvPr/>
          </p:nvSpPr>
          <p:spPr bwMode="auto">
            <a:xfrm flipH="1" flipV="1">
              <a:off x="4218489" y="218677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8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9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0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1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2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3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4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5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6" name="Line 1364"/>
            <p:cNvSpPr>
              <a:spLocks noChangeShapeType="1"/>
            </p:cNvSpPr>
            <p:nvPr/>
          </p:nvSpPr>
          <p:spPr bwMode="auto">
            <a:xfrm flipV="1">
              <a:off x="4206935" y="217378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7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8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9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0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1" name="Line 1369"/>
            <p:cNvSpPr>
              <a:spLocks noChangeShapeType="1"/>
            </p:cNvSpPr>
            <p:nvPr/>
          </p:nvSpPr>
          <p:spPr bwMode="auto">
            <a:xfrm flipV="1">
              <a:off x="4205491" y="2153560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2" name="Line 1370"/>
            <p:cNvSpPr>
              <a:spLocks noChangeShapeType="1"/>
            </p:cNvSpPr>
            <p:nvPr/>
          </p:nvSpPr>
          <p:spPr bwMode="auto">
            <a:xfrm flipV="1">
              <a:off x="4205491" y="2152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3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4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5" name="Line 1373"/>
            <p:cNvSpPr>
              <a:spLocks noChangeShapeType="1"/>
            </p:cNvSpPr>
            <p:nvPr/>
          </p:nvSpPr>
          <p:spPr bwMode="auto">
            <a:xfrm flipV="1">
              <a:off x="4208380" y="214633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6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7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8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9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0" name="Line 1378"/>
            <p:cNvSpPr>
              <a:spLocks noChangeShapeType="1"/>
            </p:cNvSpPr>
            <p:nvPr/>
          </p:nvSpPr>
          <p:spPr bwMode="auto">
            <a:xfrm flipV="1">
              <a:off x="4215601" y="213911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1" name="Line 1379"/>
            <p:cNvSpPr>
              <a:spLocks noChangeShapeType="1"/>
            </p:cNvSpPr>
            <p:nvPr/>
          </p:nvSpPr>
          <p:spPr bwMode="auto">
            <a:xfrm>
              <a:off x="4217045" y="213911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2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3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4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5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6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7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8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9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0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1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2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3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4" name="Line 1392"/>
            <p:cNvSpPr>
              <a:spLocks noChangeShapeType="1"/>
            </p:cNvSpPr>
            <p:nvPr/>
          </p:nvSpPr>
          <p:spPr bwMode="auto">
            <a:xfrm>
              <a:off x="4245931" y="2139117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5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6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7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8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9" name="Line 1397"/>
            <p:cNvSpPr>
              <a:spLocks noChangeShapeType="1"/>
            </p:cNvSpPr>
            <p:nvPr/>
          </p:nvSpPr>
          <p:spPr bwMode="auto">
            <a:xfrm>
              <a:off x="4256041" y="21463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0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1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2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3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4" name="Line 1402"/>
            <p:cNvSpPr>
              <a:spLocks noChangeShapeType="1"/>
            </p:cNvSpPr>
            <p:nvPr/>
          </p:nvSpPr>
          <p:spPr bwMode="auto">
            <a:xfrm>
              <a:off x="4260374" y="2153560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5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6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7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8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9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0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1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2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3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4" name="Line 1413"/>
            <p:cNvSpPr>
              <a:spLocks noChangeShapeType="1"/>
            </p:cNvSpPr>
            <p:nvPr/>
          </p:nvSpPr>
          <p:spPr bwMode="auto">
            <a:xfrm flipH="1">
              <a:off x="4345586" y="223444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5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6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7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8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9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0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1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2" name="Line 1421"/>
            <p:cNvSpPr>
              <a:spLocks noChangeShapeType="1"/>
            </p:cNvSpPr>
            <p:nvPr/>
          </p:nvSpPr>
          <p:spPr bwMode="auto">
            <a:xfrm flipH="1">
              <a:off x="4335476" y="2247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3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4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5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6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7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8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9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0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1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2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3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4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5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6" name="Line 1435"/>
            <p:cNvSpPr>
              <a:spLocks noChangeShapeType="1"/>
            </p:cNvSpPr>
            <p:nvPr/>
          </p:nvSpPr>
          <p:spPr bwMode="auto">
            <a:xfrm flipH="1" flipV="1">
              <a:off x="4305146" y="2247439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7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8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9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0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1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2" name="Line 1441"/>
            <p:cNvSpPr>
              <a:spLocks noChangeShapeType="1"/>
            </p:cNvSpPr>
            <p:nvPr/>
          </p:nvSpPr>
          <p:spPr bwMode="auto">
            <a:xfrm flipH="1" flipV="1">
              <a:off x="4297925" y="224021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3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4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5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6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7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8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9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0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1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2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3" name="Line 1452"/>
            <p:cNvSpPr>
              <a:spLocks noChangeShapeType="1"/>
            </p:cNvSpPr>
            <p:nvPr/>
          </p:nvSpPr>
          <p:spPr bwMode="auto">
            <a:xfrm flipV="1">
              <a:off x="4295036" y="221999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4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5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6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7" name="Line 1456"/>
            <p:cNvSpPr>
              <a:spLocks noChangeShapeType="1"/>
            </p:cNvSpPr>
            <p:nvPr/>
          </p:nvSpPr>
          <p:spPr bwMode="auto">
            <a:xfrm flipV="1">
              <a:off x="4296481" y="221422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8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9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0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1" name="Line 1460"/>
            <p:cNvSpPr>
              <a:spLocks noChangeShapeType="1"/>
            </p:cNvSpPr>
            <p:nvPr/>
          </p:nvSpPr>
          <p:spPr bwMode="auto">
            <a:xfrm flipV="1">
              <a:off x="4300813" y="22069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2" name="Line 1461"/>
            <p:cNvSpPr>
              <a:spLocks noChangeShapeType="1"/>
            </p:cNvSpPr>
            <p:nvPr/>
          </p:nvSpPr>
          <p:spPr bwMode="auto">
            <a:xfrm>
              <a:off x="4302258" y="220699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3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4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5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6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7" name="Line 1466"/>
            <p:cNvSpPr>
              <a:spLocks noChangeShapeType="1"/>
            </p:cNvSpPr>
            <p:nvPr/>
          </p:nvSpPr>
          <p:spPr bwMode="auto">
            <a:xfrm flipV="1">
              <a:off x="4309479" y="219977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8" name="Line 1467"/>
            <p:cNvSpPr>
              <a:spLocks noChangeShapeType="1"/>
            </p:cNvSpPr>
            <p:nvPr/>
          </p:nvSpPr>
          <p:spPr bwMode="auto">
            <a:xfrm>
              <a:off x="4309479" y="219977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9" name="Line 1468"/>
            <p:cNvSpPr>
              <a:spLocks noChangeShapeType="1"/>
            </p:cNvSpPr>
            <p:nvPr/>
          </p:nvSpPr>
          <p:spPr bwMode="auto">
            <a:xfrm>
              <a:off x="4310924" y="219977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0" name="Line 1469"/>
            <p:cNvSpPr>
              <a:spLocks noChangeShapeType="1"/>
            </p:cNvSpPr>
            <p:nvPr/>
          </p:nvSpPr>
          <p:spPr bwMode="auto">
            <a:xfrm>
              <a:off x="4313812" y="219977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1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2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3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4" name="Line 1473"/>
            <p:cNvSpPr>
              <a:spLocks noChangeShapeType="1"/>
            </p:cNvSpPr>
            <p:nvPr/>
          </p:nvSpPr>
          <p:spPr bwMode="auto">
            <a:xfrm>
              <a:off x="4325366" y="219977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5" name="Line 1474"/>
            <p:cNvSpPr>
              <a:spLocks noChangeShapeType="1"/>
            </p:cNvSpPr>
            <p:nvPr/>
          </p:nvSpPr>
          <p:spPr bwMode="auto">
            <a:xfrm>
              <a:off x="4328255" y="219977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6" name="Line 1475"/>
            <p:cNvSpPr>
              <a:spLocks noChangeShapeType="1"/>
            </p:cNvSpPr>
            <p:nvPr/>
          </p:nvSpPr>
          <p:spPr bwMode="auto">
            <a:xfrm>
              <a:off x="4331144" y="219977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7" name="Line 1476"/>
            <p:cNvSpPr>
              <a:spLocks noChangeShapeType="1"/>
            </p:cNvSpPr>
            <p:nvPr/>
          </p:nvSpPr>
          <p:spPr bwMode="auto">
            <a:xfrm>
              <a:off x="4331144" y="219977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8" name="Line 1477"/>
            <p:cNvSpPr>
              <a:spLocks noChangeShapeType="1"/>
            </p:cNvSpPr>
            <p:nvPr/>
          </p:nvSpPr>
          <p:spPr bwMode="auto">
            <a:xfrm>
              <a:off x="4332587" y="219977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9" name="Line 1478"/>
            <p:cNvSpPr>
              <a:spLocks noChangeShapeType="1"/>
            </p:cNvSpPr>
            <p:nvPr/>
          </p:nvSpPr>
          <p:spPr bwMode="auto">
            <a:xfrm>
              <a:off x="4334032" y="219977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0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1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2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3" name="Line 1482"/>
            <p:cNvSpPr>
              <a:spLocks noChangeShapeType="1"/>
            </p:cNvSpPr>
            <p:nvPr/>
          </p:nvSpPr>
          <p:spPr bwMode="auto">
            <a:xfrm>
              <a:off x="4339809" y="220699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4" name="Line 1483"/>
            <p:cNvSpPr>
              <a:spLocks noChangeShapeType="1"/>
            </p:cNvSpPr>
            <p:nvPr/>
          </p:nvSpPr>
          <p:spPr bwMode="auto">
            <a:xfrm>
              <a:off x="4339809" y="2206999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5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6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7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8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9" name="Line 1488"/>
            <p:cNvSpPr>
              <a:spLocks noChangeShapeType="1"/>
            </p:cNvSpPr>
            <p:nvPr/>
          </p:nvSpPr>
          <p:spPr bwMode="auto">
            <a:xfrm>
              <a:off x="4345586" y="221422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0" name="Line 1489"/>
            <p:cNvSpPr>
              <a:spLocks noChangeShapeType="1"/>
            </p:cNvSpPr>
            <p:nvPr/>
          </p:nvSpPr>
          <p:spPr bwMode="auto">
            <a:xfrm>
              <a:off x="4347030" y="2214220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1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2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3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4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5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6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7" name="Line 1496"/>
            <p:cNvSpPr>
              <a:spLocks noChangeShapeType="1"/>
            </p:cNvSpPr>
            <p:nvPr/>
          </p:nvSpPr>
          <p:spPr bwMode="auto">
            <a:xfrm>
              <a:off x="3714433" y="2469859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8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9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0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1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2" name="Line 1501"/>
            <p:cNvSpPr>
              <a:spLocks noChangeShapeType="1"/>
            </p:cNvSpPr>
            <p:nvPr/>
          </p:nvSpPr>
          <p:spPr bwMode="auto">
            <a:xfrm>
              <a:off x="4227155" y="2111676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3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4" name="Line 1503"/>
            <p:cNvSpPr>
              <a:spLocks noChangeShapeType="1"/>
            </p:cNvSpPr>
            <p:nvPr/>
          </p:nvSpPr>
          <p:spPr bwMode="auto">
            <a:xfrm>
              <a:off x="4322478" y="2152116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5" name="Line 1504"/>
            <p:cNvSpPr>
              <a:spLocks noChangeShapeType="1"/>
            </p:cNvSpPr>
            <p:nvPr/>
          </p:nvSpPr>
          <p:spPr bwMode="auto">
            <a:xfrm>
              <a:off x="4315256" y="2152116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6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7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8" name="Line 1507"/>
            <p:cNvSpPr>
              <a:spLocks noChangeShapeType="1"/>
            </p:cNvSpPr>
            <p:nvPr/>
          </p:nvSpPr>
          <p:spPr bwMode="auto">
            <a:xfrm>
              <a:off x="4231487" y="2111676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9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0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1" name="テキスト ボックス 4350"/>
            <p:cNvSpPr txBox="1"/>
            <p:nvPr/>
          </p:nvSpPr>
          <p:spPr>
            <a:xfrm>
              <a:off x="4644007" y="1072227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CMB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2" name="テキスト ボックス 4351"/>
            <p:cNvSpPr txBox="1"/>
            <p:nvPr/>
          </p:nvSpPr>
          <p:spPr>
            <a:xfrm>
              <a:off x="2826525" y="1208873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ZE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3" name="テキスト ボックス 4352"/>
            <p:cNvSpPr txBox="1"/>
            <p:nvPr/>
          </p:nvSpPr>
          <p:spPr>
            <a:xfrm>
              <a:off x="1041633" y="2346638"/>
              <a:ext cx="402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ZL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4" name="テキスト ボックス 4353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ISD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5" name="テキスト ボックス 4354"/>
            <p:cNvSpPr txBox="1"/>
            <p:nvPr/>
          </p:nvSpPr>
          <p:spPr>
            <a:xfrm>
              <a:off x="2294701" y="3842608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6" name="テキスト ボックス 4355"/>
            <p:cNvSpPr txBox="1"/>
            <p:nvPr/>
          </p:nvSpPr>
          <p:spPr>
            <a:xfrm>
              <a:off x="964814" y="3725356"/>
              <a:ext cx="5629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DGL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7" name="テキスト ボックス 4356"/>
            <p:cNvSpPr txBox="1"/>
            <p:nvPr/>
          </p:nvSpPr>
          <p:spPr>
            <a:xfrm>
              <a:off x="3491880" y="3450487"/>
              <a:ext cx="12250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</a:t>
              </a:r>
              <a:r>
                <a:rPr lang="en-US" altLang="ja-JP" sz="16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8" name="テキスト ボックス 4357"/>
            <p:cNvSpPr txBox="1"/>
            <p:nvPr/>
          </p:nvSpPr>
          <p:spPr>
            <a:xfrm>
              <a:off x="2411760" y="4528612"/>
              <a:ext cx="1798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wavelength [m]</a:t>
              </a:r>
              <a:endParaRPr kumimoji="1" lang="ja-JP" altLang="en-US" sz="16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59" name="テキスト ボックス 4358"/>
            <p:cNvSpPr txBox="1"/>
            <p:nvPr/>
          </p:nvSpPr>
          <p:spPr>
            <a:xfrm>
              <a:off x="2699792" y="498214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E</a:t>
              </a:r>
              <a:r>
                <a:rPr lang="en-US" altLang="ja-JP" sz="1600" b="1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16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meV</a:t>
              </a:r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16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0" name="テキスト ボックス 4359"/>
            <p:cNvSpPr txBox="1"/>
            <p:nvPr/>
          </p:nvSpPr>
          <p:spPr>
            <a:xfrm rot="16200000">
              <a:off x="-1622672" y="2551806"/>
              <a:ext cx="3860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Surface brightness  </a:t>
              </a:r>
              <a:r>
                <a:rPr lang="en-US" altLang="ja-JP" sz="2000" b="1" i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I</a:t>
              </a:r>
              <a:r>
                <a:rPr lang="en-US" altLang="ja-JP" sz="2000" b="1" i="1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</a:t>
              </a:r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20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MJy</a:t>
              </a:r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/</a:t>
              </a:r>
              <a:r>
                <a:rPr lang="en-US" altLang="ja-JP" sz="20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sr</a:t>
              </a:r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1" name="Line 5"/>
            <p:cNvSpPr>
              <a:spLocks noChangeShapeType="1"/>
            </p:cNvSpPr>
            <p:nvPr/>
          </p:nvSpPr>
          <p:spPr bwMode="auto">
            <a:xfrm flipH="1">
              <a:off x="4324487" y="1675415"/>
              <a:ext cx="113022" cy="351312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2" name="Text Box 6"/>
            <p:cNvSpPr txBox="1">
              <a:spLocks noChangeArrowheads="1"/>
            </p:cNvSpPr>
            <p:nvPr/>
          </p:nvSpPr>
          <p:spPr bwMode="auto">
            <a:xfrm>
              <a:off x="3908347" y="1384486"/>
              <a:ext cx="83227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AKARI</a:t>
              </a:r>
            </a:p>
          </p:txBody>
        </p:sp>
        <p:sp>
          <p:nvSpPr>
            <p:cNvPr id="4363" name="Text Box 8"/>
            <p:cNvSpPr txBox="1">
              <a:spLocks noChangeArrowheads="1"/>
            </p:cNvSpPr>
            <p:nvPr/>
          </p:nvSpPr>
          <p:spPr bwMode="auto">
            <a:xfrm>
              <a:off x="4628893" y="1394011"/>
              <a:ext cx="77617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 dirty="0">
                  <a:solidFill>
                    <a:srgbClr val="0070C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COBE</a:t>
              </a:r>
              <a:endParaRPr lang="ja-JP" altLang="en-US" sz="16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4" name="Line 7"/>
            <p:cNvSpPr>
              <a:spLocks noChangeShapeType="1"/>
            </p:cNvSpPr>
            <p:nvPr/>
          </p:nvSpPr>
          <p:spPr bwMode="auto">
            <a:xfrm flipH="1">
              <a:off x="4694673" y="1675416"/>
              <a:ext cx="147598" cy="35131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5" name="テキスト ボックス 4364"/>
            <p:cNvSpPr txBox="1"/>
            <p:nvPr/>
          </p:nvSpPr>
          <p:spPr>
            <a:xfrm>
              <a:off x="5257897" y="438732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1000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6" name="テキスト ボックス 4365"/>
            <p:cNvSpPr txBox="1"/>
            <p:nvPr/>
          </p:nvSpPr>
          <p:spPr>
            <a:xfrm>
              <a:off x="3761984" y="4390196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7" name="テキスト ボックス 4366"/>
            <p:cNvSpPr txBox="1"/>
            <p:nvPr/>
          </p:nvSpPr>
          <p:spPr>
            <a:xfrm>
              <a:off x="2267744" y="4389008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8" name="テキスト ボックス 4367"/>
            <p:cNvSpPr txBox="1"/>
            <p:nvPr/>
          </p:nvSpPr>
          <p:spPr>
            <a:xfrm>
              <a:off x="773800" y="4387487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69" name="テキスト ボックス 4368"/>
            <p:cNvSpPr txBox="1"/>
            <p:nvPr/>
          </p:nvSpPr>
          <p:spPr>
            <a:xfrm>
              <a:off x="342466" y="4256944"/>
              <a:ext cx="6351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0.0001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0" name="テキスト ボックス 4369"/>
            <p:cNvSpPr txBox="1"/>
            <p:nvPr/>
          </p:nvSpPr>
          <p:spPr>
            <a:xfrm>
              <a:off x="418863" y="3691069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0.001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1" name="テキスト ボックス 4370"/>
            <p:cNvSpPr txBox="1"/>
            <p:nvPr/>
          </p:nvSpPr>
          <p:spPr>
            <a:xfrm>
              <a:off x="500222" y="3129016"/>
              <a:ext cx="4716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0.01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2" name="テキスト ボックス 4371"/>
            <p:cNvSpPr txBox="1"/>
            <p:nvPr/>
          </p:nvSpPr>
          <p:spPr>
            <a:xfrm>
              <a:off x="581750" y="2552952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0.1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3" name="テキスト ボックス 4372"/>
            <p:cNvSpPr txBox="1"/>
            <p:nvPr/>
          </p:nvSpPr>
          <p:spPr>
            <a:xfrm>
              <a:off x="691376" y="1988327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4" name="テキスト ボックス 4373"/>
            <p:cNvSpPr txBox="1"/>
            <p:nvPr/>
          </p:nvSpPr>
          <p:spPr>
            <a:xfrm>
              <a:off x="604598" y="1412776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5" name="テキスト ボックス 4374"/>
            <p:cNvSpPr txBox="1"/>
            <p:nvPr/>
          </p:nvSpPr>
          <p:spPr>
            <a:xfrm>
              <a:off x="527896" y="848664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6" name="テキスト ボックス 4375"/>
            <p:cNvSpPr txBox="1"/>
            <p:nvPr/>
          </p:nvSpPr>
          <p:spPr>
            <a:xfrm>
              <a:off x="803632" y="4832710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7" name="テキスト ボックス 4376"/>
            <p:cNvSpPr txBox="1"/>
            <p:nvPr/>
          </p:nvSpPr>
          <p:spPr>
            <a:xfrm>
              <a:off x="1308725" y="4828376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5</a:t>
              </a:r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8" name="テキスト ボックス 4377"/>
            <p:cNvSpPr txBox="1"/>
            <p:nvPr/>
          </p:nvSpPr>
          <p:spPr>
            <a:xfrm>
              <a:off x="1919032" y="4827582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2</a:t>
              </a:r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79" name="テキスト ボックス 4378"/>
            <p:cNvSpPr txBox="1"/>
            <p:nvPr/>
          </p:nvSpPr>
          <p:spPr>
            <a:xfrm>
              <a:off x="2394355" y="4830470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80" name="テキスト ボックス 4379"/>
            <p:cNvSpPr txBox="1"/>
            <p:nvPr/>
          </p:nvSpPr>
          <p:spPr>
            <a:xfrm>
              <a:off x="2897804" y="4833738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5</a:t>
              </a:r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81" name="テキスト ボックス 4380"/>
            <p:cNvSpPr txBox="1"/>
            <p:nvPr/>
          </p:nvSpPr>
          <p:spPr>
            <a:xfrm>
              <a:off x="3516201" y="4826934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2</a:t>
              </a:r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82" name="テキスト ボックス 4381"/>
            <p:cNvSpPr txBox="1"/>
            <p:nvPr/>
          </p:nvSpPr>
          <p:spPr>
            <a:xfrm>
              <a:off x="3980084" y="4825511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10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83" name="テキスト ボックス 4382"/>
            <p:cNvSpPr txBox="1"/>
            <p:nvPr/>
          </p:nvSpPr>
          <p:spPr>
            <a:xfrm>
              <a:off x="4490787" y="4826337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5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384" name="テキスト ボックス 4383"/>
            <p:cNvSpPr txBox="1"/>
            <p:nvPr/>
          </p:nvSpPr>
          <p:spPr>
            <a:xfrm>
              <a:off x="5106036" y="4824631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Narrow" panose="020B060602020203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2</a:t>
              </a:r>
              <a:endParaRPr kumimoji="1" lang="ja-JP" altLang="en-US" sz="1400" b="1" dirty="0">
                <a:latin typeface="Arial Narrow" panose="020B060602020203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5016980" y="3067986"/>
            <a:ext cx="862123" cy="7365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42268" y="3741279"/>
            <a:ext cx="1032209" cy="144316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29543" y="58591"/>
                <a:ext cx="8808320" cy="66218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200" b="0" i="1" u="sng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u="sng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B </a:t>
                </a:r>
                <a:r>
                  <a:rPr lang="en-US" altLang="ja-JP" sz="3200" u="sng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decay spectrum with Backgrounds</a:t>
                </a:r>
                <a:endParaRPr kumimoji="1" lang="ja-JP" altLang="en-US" sz="32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9543" y="58591"/>
                <a:ext cx="8808320" cy="662180"/>
              </a:xfrm>
              <a:blipFill rotWithShape="0">
                <a:blip r:embed="rId3"/>
                <a:stretch>
                  <a:fillRect l="-1869" t="-11111" b="-268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6562331" y="5992295"/>
            <a:ext cx="22216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Next target!!</a:t>
            </a:r>
            <a:endParaRPr lang="en-US" altLang="ja-JP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6066187" y="1124838"/>
                <a:ext cx="2717786" cy="803811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Zodiacal Emission</a:t>
                </a:r>
                <a:endParaRPr lang="en-US" altLang="ja-JP" sz="2000" b="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~8MJy/sr</a:t>
                </a: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187" y="1124838"/>
                <a:ext cx="2717786" cy="803811"/>
              </a:xfrm>
              <a:prstGeom prst="rect">
                <a:avLst/>
              </a:prstGeom>
              <a:blipFill rotWithShape="0">
                <a:blip r:embed="rId4"/>
                <a:stretch>
                  <a:fillRect t="-3788" b="-90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6066187" y="2133631"/>
                <a:ext cx="2717786" cy="1226983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Cosmic Infrared Background (CIB)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~0.1~0.5MJy/</a:t>
                </a:r>
                <a:r>
                  <a:rPr lang="en-US" altLang="ja-JP" sz="2000" dirty="0" err="1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sr</a:t>
                </a:r>
                <a:endParaRPr lang="en-US" altLang="ja-JP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187" y="2133631"/>
                <a:ext cx="2717786" cy="12269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3804510"/>
                <a:ext cx="3179016" cy="873613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~0.5MJy/sr</a:t>
                </a: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3804510"/>
                <a:ext cx="3179016" cy="87361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874478" y="5184445"/>
                <a:ext cx="3179016" cy="87361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478" y="5184445"/>
                <a:ext cx="3179016" cy="87361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1757109" y="5521141"/>
                <a:ext cx="3085159" cy="701987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1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sz="2000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sz="2000" b="1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spectrum</a:t>
                </a:r>
              </a:p>
              <a:p>
                <a:pPr algn="ctr"/>
                <a:r>
                  <a:rPr lang="en-US" altLang="ja-JP" sz="1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1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kumimoji="1" lang="en-US" altLang="ja-JP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=50</m:t>
                    </m:r>
                    <m:r>
                      <m:rPr>
                        <m:sty m:val="p"/>
                      </m:rPr>
                      <a:rPr kumimoji="1" lang="en-US" altLang="ja-JP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meV</m:t>
                    </m:r>
                  </m:oMath>
                </a14:m>
                <a:endParaRPr kumimoji="1" lang="ja-JP" altLang="en-US" sz="1800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109" y="5521141"/>
                <a:ext cx="3085159" cy="701987"/>
              </a:xfrm>
              <a:prstGeom prst="rect">
                <a:avLst/>
              </a:prstGeom>
              <a:blipFill rotWithShape="0">
                <a:blip r:embed="rId8"/>
                <a:stretch>
                  <a:fillRect l="-1772" t="-4274" b="-128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1" name="テキスト ボックス 1570"/>
          <p:cNvSpPr txBox="1"/>
          <p:nvPr/>
        </p:nvSpPr>
        <p:spPr>
          <a:xfrm>
            <a:off x="6643424" y="3344138"/>
            <a:ext cx="1487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</a:t>
            </a:r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72" name="テキスト ボックス 1571"/>
          <p:cNvSpPr txBox="1"/>
          <p:nvPr/>
        </p:nvSpPr>
        <p:spPr>
          <a:xfrm>
            <a:off x="5883171" y="4589790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Excluded (</a:t>
            </a:r>
            <a:r>
              <a:rPr lang="en-US" altLang="ja-JP" sz="2000" b="1" dirty="0" err="1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S.H.Kim</a:t>
            </a:r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2012)</a:t>
            </a:r>
            <a:endParaRPr kumimoji="1" lang="ja-JP" altLang="en-US" sz="2000" b="1" dirty="0">
              <a:solidFill>
                <a:srgbClr val="FF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724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jaxa.jp/projects/rockets/s_rockets/images/s5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04774"/>
            <a:ext cx="2215637" cy="332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タイトル 1"/>
          <p:cNvSpPr txBox="1">
            <a:spLocks/>
          </p:cNvSpPr>
          <p:nvPr/>
        </p:nvSpPr>
        <p:spPr bwMode="auto">
          <a:xfrm>
            <a:off x="197963" y="180085"/>
            <a:ext cx="8452357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for COBAND Rocket Experiment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21810" y="2370562"/>
            <a:ext cx="5471047" cy="219980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1" indent="-342900" eaLnBrk="1" hangingPunct="1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JAXA sounding rocket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S-520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Diameter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520mm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Payload: 100kg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Altitude: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300km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4"/>
              </a:rPr>
              <a:t>http://global.jaxa.jp/projects/rockets/s_rockets/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632538" y="1072111"/>
                <a:ext cx="5523638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Aiming at a sensitivity to </a:t>
                </a:r>
                <a:r>
                  <a:rPr lang="ja-JP" altLang="en-US" sz="24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𝜈 </a:t>
                </a:r>
                <a:r>
                  <a:rPr lang="en-US" altLang="ja-JP" sz="24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lifetime for </a:t>
                </a:r>
                <a14:m>
                  <m:oMath xmlns:m="http://schemas.openxmlformats.org/officeDocument/2006/math">
                    <m:r>
                      <a:rPr lang="ja-JP" alt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𝜏</m:t>
                    </m:r>
                    <m:d>
                      <m:d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bPr>
                          <m:e>
                            <m:r>
                              <a:rPr lang="ja-JP" altLang="en-US" sz="24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4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Ο</m:t>
                    </m:r>
                    <m:d>
                      <m:d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14</m:t>
                            </m:r>
                          </m:sup>
                        </m:sSup>
                      </m:e>
                    </m:d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2400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yr</m:t>
                    </m:r>
                    <m:r>
                      <a:rPr lang="ja-JP" alt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𝑠</m:t>
                    </m:r>
                  </m:oMath>
                </a14:m>
                <a:endParaRPr lang="ja-JP" altLang="en-US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38" y="1072111"/>
                <a:ext cx="5523638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1766" t="-5882" b="-66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/>
          <p:cNvSpPr/>
          <p:nvPr/>
        </p:nvSpPr>
        <p:spPr>
          <a:xfrm>
            <a:off x="421810" y="4946422"/>
            <a:ext cx="809354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Clr>
                <a:schemeClr val="bg2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200-sec measurement at altitude of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200~300km in 2019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742950" lvl="2" indent="-342900">
              <a:lnSpc>
                <a:spcPct val="90000"/>
              </a:lnSpc>
              <a:buSzPct val="75000"/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with </a:t>
            </a:r>
            <a:r>
              <a:rPr lang="en-US" altLang="ja-JP" sz="20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diameter of 15cm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20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focal length of </a:t>
            </a:r>
            <a:r>
              <a:rPr lang="en-US" altLang="ja-JP" sz="20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~1m</a:t>
            </a:r>
            <a:endParaRPr lang="en-US" altLang="ja-JP" sz="2000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742950" lvl="2" indent="-342900">
              <a:lnSpc>
                <a:spcPct val="90000"/>
              </a:lnSpc>
              <a:buSzPct val="75000"/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All optics (mirrors, filters, shutters and grating) will be cooled at ~1.8K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7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682462" y="126574"/>
            <a:ext cx="7838868" cy="64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for COBAND Rocket Experiment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5223390" y="4041505"/>
            <a:ext cx="3974829" cy="2323229"/>
            <a:chOff x="-50677" y="4157389"/>
            <a:chExt cx="4517062" cy="2640157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22147" y="4506884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2975279" y="4157389"/>
              <a:ext cx="1491106" cy="734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-50677" y="6233712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0677" y="6233712"/>
                  <a:ext cx="688359" cy="41971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483223" y="6202950"/>
                  <a:ext cx="1008112" cy="5945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3223" y="6202950"/>
                  <a:ext cx="1008112" cy="59459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4" y="3363508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192" y="2755615"/>
            <a:ext cx="2998378" cy="235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5196466" y="6149907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316576" y="6125518"/>
            <a:ext cx="1760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3"/>
              <p:cNvSpPr txBox="1">
                <a:spLocks noChangeArrowheads="1"/>
              </p:cNvSpPr>
              <p:nvPr/>
            </p:nvSpPr>
            <p:spPr>
              <a:xfrm>
                <a:off x="191263" y="914863"/>
                <a:ext cx="8952737" cy="231553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lvl="1" indent="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None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the focal point, diffraction grating covering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array of photo-detector</a:t>
                </a:r>
                <a:r>
                  <a:rPr lang="ja-JP" altLang="en-US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 of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50(in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wavelength distribution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8(in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spatial distribution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 placed</a:t>
                </a:r>
                <a:endParaRPr lang="en-US" altLang="ja-JP" sz="2400" b="1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Each pixel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counts FIR photons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20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of 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in viewing angle)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20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63" y="914863"/>
                <a:ext cx="8952737" cy="2315534"/>
              </a:xfrm>
              <a:prstGeom prst="rect">
                <a:avLst/>
              </a:prstGeom>
              <a:blipFill rotWithShape="0">
                <a:blip r:embed="rId9"/>
                <a:stretch>
                  <a:fillRect l="-1021" t="-3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2" name="Rectangle 1"/>
          <p:cNvSpPr/>
          <p:nvPr/>
        </p:nvSpPr>
        <p:spPr>
          <a:xfrm>
            <a:off x="1381663" y="5246879"/>
            <a:ext cx="331807" cy="1931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1741334" y="5153270"/>
            <a:ext cx="4111266" cy="3089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821391" y="2725572"/>
            <a:ext cx="3063515" cy="24210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1381663" y="2725573"/>
            <a:ext cx="1436397" cy="24964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62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6733</TotalTime>
  <Words>1233</Words>
  <Application>Microsoft Office PowerPoint</Application>
  <PresentationFormat>On-screen Show (4:3)</PresentationFormat>
  <Paragraphs>288</Paragraphs>
  <Slides>19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6" baseType="lpstr">
      <vt:lpstr>Arial Unicode MS</vt:lpstr>
      <vt:lpstr>HGP創英角ﾎﾟｯﾌﾟ体</vt:lpstr>
      <vt:lpstr>ＭＳ Ｐゴシック</vt:lpstr>
      <vt:lpstr>Osaka</vt:lpstr>
      <vt:lpstr>Arial</vt:lpstr>
      <vt:lpstr>Arial Narrow</vt:lpstr>
      <vt:lpstr>Calibri</vt:lpstr>
      <vt:lpstr>Calibri Light</vt:lpstr>
      <vt:lpstr>Cambria Math</vt:lpstr>
      <vt:lpstr>Symbol</vt:lpstr>
      <vt:lpstr>Tahoma</vt:lpstr>
      <vt:lpstr>Times</vt:lpstr>
      <vt:lpstr>Times New Roman</vt:lpstr>
      <vt:lpstr>Wingdings</vt:lpstr>
      <vt:lpstr>Office Theme</vt:lpstr>
      <vt:lpstr>Equation</vt:lpstr>
      <vt:lpstr>数式</vt:lpstr>
      <vt:lpstr>COBAND Project for Cosmic Background Neutrino Decay Search and Rocket Experiment Design</vt:lpstr>
      <vt:lpstr>Contents</vt:lpstr>
      <vt:lpstr>Neutrino decay</vt:lpstr>
      <vt:lpstr>Cosmic Background Neutrino (CνB)</vt:lpstr>
      <vt:lpstr>PowerPoint Presentation</vt:lpstr>
      <vt:lpstr>Expected photon wavelength spectrum from CB decays</vt:lpstr>
      <vt:lpstr>CνB decay spectrum with Backgrounds</vt:lpstr>
      <vt:lpstr>PowerPoint Presentation</vt:lpstr>
      <vt:lpstr>PowerPoint Presentation</vt:lpstr>
      <vt:lpstr>Sensitivity to neutrino decay</vt:lpstr>
      <vt:lpstr>COBAND optical system design</vt:lpstr>
      <vt:lpstr>Diffractive grating</vt:lpstr>
      <vt:lpstr>Grating test at Fukui Univ.</vt:lpstr>
      <vt:lpstr>Schedule of COBAND project</vt:lpstr>
      <vt:lpstr>Summary</vt:lpstr>
      <vt:lpstr>Backup</vt:lpstr>
      <vt:lpstr>Superconducting Tunnel Junction (STJ) Detector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iida</dc:creator>
  <cp:lastModifiedBy>iida</cp:lastModifiedBy>
  <cp:revision>134</cp:revision>
  <dcterms:created xsi:type="dcterms:W3CDTF">2017-09-06T01:40:11Z</dcterms:created>
  <dcterms:modified xsi:type="dcterms:W3CDTF">2017-09-26T02:34:44Z</dcterms:modified>
</cp:coreProperties>
</file>