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340" r:id="rId3"/>
    <p:sldId id="341" r:id="rId4"/>
    <p:sldId id="313" r:id="rId5"/>
    <p:sldId id="333" r:id="rId6"/>
    <p:sldId id="317" r:id="rId7"/>
    <p:sldId id="319" r:id="rId8"/>
    <p:sldId id="327" r:id="rId9"/>
    <p:sldId id="331" r:id="rId10"/>
    <p:sldId id="328" r:id="rId11"/>
    <p:sldId id="329" r:id="rId12"/>
    <p:sldId id="326" r:id="rId1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006850"/>
    <a:srgbClr val="FF5B00"/>
    <a:srgbClr val="FF5F31"/>
    <a:srgbClr val="FF9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068"/>
    <p:restoredTop sz="77106"/>
  </p:normalViewPr>
  <p:slideViewPr>
    <p:cSldViewPr snapToObjects="1">
      <p:cViewPr varScale="1">
        <p:scale>
          <a:sx n="66" d="100"/>
          <a:sy n="66" d="100"/>
        </p:scale>
        <p:origin x="192" y="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CB593-BA93-F74B-B5E9-371F0017B33F}" type="datetimeFigureOut">
              <a:rPr lang="ja-JP" altLang="en-US" smtClean="0"/>
              <a:pPr/>
              <a:t>2017/9/26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71C0F-0B76-0344-82ED-958CA36FACF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23D0C-2FDB-8D48-8B87-B5732DE4C222}" type="datetimeFigureOut">
              <a:rPr lang="ja-JP" altLang="en-US" smtClean="0"/>
              <a:pPr/>
              <a:t>2017/9/26</a:t>
            </a:fld>
            <a:endParaRPr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604A-4223-3B42-A454-8CE27EA207A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 talk about heavy-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production,</a:t>
            </a:r>
            <a:r>
              <a:rPr lang="en-US" altLang="ja-JP" baseline="0" dirty="0" smtClean="0"/>
              <a:t> especially via electrons and muons </a:t>
            </a: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FFFC8-B4A6-E443-BE05-5302439D0AEA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9527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5593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4495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67695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- Combination</a:t>
            </a:r>
            <a:r>
              <a:rPr kumimoji="1" lang="en-US" altLang="ja-JP" baseline="0" dirty="0" smtClean="0"/>
              <a:t> of charm and </a:t>
            </a:r>
            <a:r>
              <a:rPr kumimoji="1" lang="en-US" altLang="ja-JP" baseline="0" dirty="0" err="1" smtClean="0"/>
              <a:t>beaty</a:t>
            </a:r>
            <a:r>
              <a:rPr kumimoji="1" lang="en-US" altLang="ja-JP" baseline="0" dirty="0" smtClean="0"/>
              <a:t> decay electrons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250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668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</a:t>
            </a:r>
            <a:r>
              <a:rPr lang="en-US" altLang="ja-JP" dirty="0" err="1" smtClean="0"/>
              <a:t>o</a:t>
            </a:r>
            <a:r>
              <a:rPr lang="en-US" altLang="ja-JP" dirty="0" smtClean="0"/>
              <a:t> our</a:t>
            </a:r>
            <a:r>
              <a:rPr lang="en-US" altLang="ja-JP" baseline="0" dirty="0" smtClean="0"/>
              <a:t> results show that the strong suppression and positive v2 of HF.</a:t>
            </a:r>
          </a:p>
          <a:p>
            <a:r>
              <a:rPr lang="en-US" altLang="ja-JP" baseline="0" dirty="0" smtClean="0"/>
              <a:t>Here is comparison of data and theoretical calculations.</a:t>
            </a:r>
          </a:p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FFFC8-B4A6-E443-BE05-5302439D0AEA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7504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604A-4223-3B42-A454-8CE27EA207AD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484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ja-JP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20DE4E-13C9-6643-9386-413A526F3C26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E94C-8E61-DE44-8762-4733358BA45A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85D62-36EC-3F43-B99D-9AC5D4D5668F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3474-FF90-EE49-AB1F-BB7290DFE7A9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007AE7D-9EF1-114E-88AB-5F201EDED9F0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BDAB8-3F4F-B14A-93AC-02C431496718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CF027-8247-4548-AF5D-8BDA57D6DE92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5A26-376D-A042-950A-DB99A5B2FF2A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C12B9-DA1C-C24E-8406-3A595357A677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39EE-3990-8141-8E96-03DAE319E91C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altLang="ja-JP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07735-AEC3-194B-9079-418ADF257E5E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  <a:p>
            <a:pPr lvl="1" eaLnBrk="1" latinLnBrk="0" hangingPunct="1"/>
            <a:r>
              <a:rPr kumimoji="0" lang="en-US" altLang="ja-JP" smtClean="0"/>
              <a:t>Second level</a:t>
            </a:r>
          </a:p>
          <a:p>
            <a:pPr lvl="2" eaLnBrk="1" latinLnBrk="0" hangingPunct="1"/>
            <a:r>
              <a:rPr kumimoji="0" lang="en-US" altLang="ja-JP" smtClean="0"/>
              <a:t>Third level</a:t>
            </a:r>
          </a:p>
          <a:p>
            <a:pPr lvl="3" eaLnBrk="1" latinLnBrk="0" hangingPunct="1"/>
            <a:r>
              <a:rPr kumimoji="0" lang="en-US" altLang="ja-JP" smtClean="0"/>
              <a:t>Fourth level</a:t>
            </a:r>
          </a:p>
          <a:p>
            <a:pPr lvl="4" eaLnBrk="1" latinLnBrk="0" hangingPunct="1"/>
            <a:r>
              <a:rPr kumimoji="0" lang="en-US" altLang="ja-JP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46EB87-4929-D543-B710-BA246C5E1F27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23708A-55FF-C643-B44C-5166A498101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2400" dirty="0" smtClean="0"/>
              <a:t>Heavy-</a:t>
            </a:r>
            <a:r>
              <a:rPr lang="en-US" altLang="ja-JP" sz="2400" dirty="0" err="1" smtClean="0"/>
              <a:t>Flavour</a:t>
            </a:r>
            <a:r>
              <a:rPr lang="en-US" altLang="ja-JP" sz="2400" dirty="0" smtClean="0"/>
              <a:t> Physics in Heavy-Ion Collisions</a:t>
            </a:r>
            <a:endParaRPr lang="ja-JP" alt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5229200"/>
            <a:ext cx="7776864" cy="533400"/>
          </a:xfrm>
        </p:spPr>
        <p:txBody>
          <a:bodyPr>
            <a:noAutofit/>
          </a:bodyPr>
          <a:lstStyle/>
          <a:p>
            <a:pPr algn="ctr"/>
            <a:r>
              <a:rPr lang="en-US" altLang="ja-JP" sz="1700" b="1" dirty="0" smtClean="0"/>
              <a:t>Shingo Sakai (Univ. of Tsukuba)</a:t>
            </a:r>
          </a:p>
        </p:txBody>
      </p:sp>
      <p:pic>
        <p:nvPicPr>
          <p:cNvPr id="7" name="Picture 48" descr="2012-Jul-04-thumb-620px_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2481" y="696545"/>
            <a:ext cx="1854200" cy="2482742"/>
          </a:xfrm>
          <a:prstGeom prst="rect">
            <a:avLst/>
          </a:prstGeom>
        </p:spPr>
      </p:pic>
      <p:pic>
        <p:nvPicPr>
          <p:cNvPr id="8" name="Picture 48" descr="2012-Jul-04-thumb-620px_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4881" y="848945"/>
            <a:ext cx="1854200" cy="2482742"/>
          </a:xfrm>
          <a:prstGeom prst="rect">
            <a:avLst/>
          </a:prstGeom>
        </p:spPr>
      </p:pic>
      <p:pic>
        <p:nvPicPr>
          <p:cNvPr id="9" name="Picture 48" descr="2012-Jul-04-thumb-620px_4_Color_Logo_C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7281" y="1001345"/>
            <a:ext cx="1854200" cy="2482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 </a:t>
            </a:r>
            <a:r>
              <a:rPr lang="en-US" altLang="ja-JP" dirty="0" err="1" smtClean="0"/>
              <a:t>Azimuthal</a:t>
            </a:r>
            <a:r>
              <a:rPr lang="en-US" altLang="ja-JP" dirty="0" smtClean="0"/>
              <a:t> anisotropy of D mesons</a:t>
            </a:r>
            <a:endParaRPr lang="ja-JP" altLang="en-US" dirty="0"/>
          </a:p>
        </p:txBody>
      </p:sp>
      <p:pic>
        <p:nvPicPr>
          <p:cNvPr id="6" name="Picture 5" descr="2014-May-11-v2D0-3CentBins-withLight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421852"/>
            <a:ext cx="5841876" cy="32866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501" y="4765375"/>
            <a:ext cx="69767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§"/>
            </a:pPr>
            <a:r>
              <a:rPr kumimoji="1" lang="en-US" altLang="ja-JP" dirty="0" smtClean="0"/>
              <a:t> Non</a:t>
            </a:r>
            <a:r>
              <a:rPr lang="ja-JP" altLang="ja-JP" dirty="0" smtClean="0"/>
              <a:t> </a:t>
            </a:r>
            <a:r>
              <a:rPr kumimoji="1" lang="en-US" altLang="ja-JP" dirty="0" smtClean="0"/>
              <a:t>zero D v</a:t>
            </a:r>
            <a:r>
              <a:rPr kumimoji="1" lang="en-US" altLang="ja-JP" baseline="-25000" dirty="0" smtClean="0"/>
              <a:t>2 </a:t>
            </a:r>
            <a:r>
              <a:rPr kumimoji="1" lang="en-US" altLang="ja-JP" dirty="0" smtClean="0"/>
              <a:t>at low </a:t>
            </a:r>
            <a:r>
              <a:rPr kumimoji="1" lang="en-US" altLang="ja-JP" i="1" dirty="0" err="1" smtClean="0"/>
              <a:t>p</a:t>
            </a:r>
            <a:r>
              <a:rPr kumimoji="1" lang="en-US" altLang="ja-JP" baseline="-25000" dirty="0" err="1" smtClean="0"/>
              <a:t>T</a:t>
            </a:r>
            <a:r>
              <a:rPr lang="en-US" altLang="ja-JP" baseline="-25000" dirty="0" smtClean="0"/>
              <a:t> </a:t>
            </a:r>
            <a:endParaRPr lang="en-US" altLang="ja-JP" dirty="0" smtClean="0"/>
          </a:p>
          <a:p>
            <a:pPr>
              <a:buFont typeface="Wingdings" charset="2"/>
              <a:buChar char="§"/>
            </a:pPr>
            <a:r>
              <a:rPr lang="ja-JP" altLang="ja-JP" dirty="0" smtClean="0">
                <a:solidFill>
                  <a:srgbClr val="0000FF"/>
                </a:solidFill>
              </a:rPr>
              <a:t> T</a:t>
            </a:r>
            <a:r>
              <a:rPr lang="en-US" altLang="ja-JP" dirty="0" smtClean="0">
                <a:solidFill>
                  <a:srgbClr val="0000FF"/>
                </a:solidFill>
              </a:rPr>
              <a:t>ends to get large from central (0-10%) </a:t>
            </a:r>
            <a:r>
              <a:rPr lang="ja-JP" altLang="ja-JP" dirty="0" smtClean="0">
                <a:solidFill>
                  <a:srgbClr val="0000FF"/>
                </a:solidFill>
              </a:rPr>
              <a:t>t</a:t>
            </a:r>
            <a:r>
              <a:rPr lang="en-US" altLang="ja-JP" dirty="0" smtClean="0">
                <a:solidFill>
                  <a:srgbClr val="0000FF"/>
                </a:solidFill>
              </a:rPr>
              <a:t>o mid-central (30-50%)</a:t>
            </a:r>
            <a:r>
              <a:rPr lang="en-US" altLang="ja-JP" dirty="0" smtClean="0"/>
              <a:t>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</a:t>
            </a:r>
            <a:r>
              <a:rPr lang="en-US" altLang="ja-JP" dirty="0" smtClean="0"/>
              <a:t>driving force : pressure gradient (get larger central to mid-central)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altLang="ja-JP" baseline="-25000" dirty="0"/>
              <a:t> </a:t>
            </a:r>
            <a:r>
              <a:rPr lang="en-US" altLang="ja-JP" dirty="0" smtClean="0"/>
              <a:t>hydro dynamical behavior</a:t>
            </a:r>
          </a:p>
          <a:p>
            <a:pPr>
              <a:buFont typeface="Wingdings" charset="2"/>
              <a:buChar char="§"/>
            </a:pPr>
            <a:r>
              <a:rPr kumimoji="1" lang="ja-JP" altLang="en-US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Charm quarks </a:t>
            </a:r>
            <a:r>
              <a:rPr lang="en-US" altLang="ja-JP" dirty="0" smtClean="0">
                <a:solidFill>
                  <a:srgbClr val="FF0000"/>
                </a:solidFill>
              </a:rPr>
              <a:t>participate to the collective motion of the system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1238588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PRC 90 (2014)</a:t>
            </a:r>
            <a:r>
              <a:rPr lang="ja-JP" altLang="ja-JP" sz="1400" dirty="0" smtClean="0"/>
              <a:t> </a:t>
            </a:r>
            <a:r>
              <a:rPr kumimoji="1" lang="en-US" altLang="ja-JP" sz="1400" dirty="0" smtClean="0"/>
              <a:t>034904</a:t>
            </a:r>
            <a:endParaRPr kumimoji="1" lang="ja-JP" altLang="en-US" sz="1400" dirty="0"/>
          </a:p>
        </p:txBody>
      </p:sp>
      <p:sp>
        <p:nvSpPr>
          <p:cNvPr id="8" name="円/楕円 7"/>
          <p:cNvSpPr/>
          <p:nvPr/>
        </p:nvSpPr>
        <p:spPr>
          <a:xfrm>
            <a:off x="5518414" y="3618349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5239116" y="3618349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1761842" y="3618349"/>
            <a:ext cx="558597" cy="42232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1761842" y="3618349"/>
            <a:ext cx="558597" cy="40685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3D95F-D8ED-4D43-8D89-0A96BDDF5622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9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Comparison with models</a:t>
            </a:r>
            <a:endParaRPr lang="ja-JP" altLang="en-US" dirty="0"/>
          </a:p>
        </p:txBody>
      </p:sp>
      <p:pic>
        <p:nvPicPr>
          <p:cNvPr id="5" name="Picture 4" descr="2013-Aug-28-RAADwithModels_cmpv4_7model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3873588" cy="2971800"/>
          </a:xfrm>
          <a:prstGeom prst="rect">
            <a:avLst/>
          </a:prstGeom>
        </p:spPr>
      </p:pic>
      <p:pic>
        <p:nvPicPr>
          <p:cNvPr id="6" name="Picture 5" descr="2013-Aug-28-v2AverDandModels-HalfTPCEP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1371600"/>
            <a:ext cx="3889879" cy="298429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3899" y="4355898"/>
            <a:ext cx="81189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Theoretical calculations </a:t>
            </a:r>
          </a:p>
          <a:p>
            <a:pPr lvl="1"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initial</a:t>
            </a:r>
            <a:r>
              <a:rPr lang="en-US" altLang="ja-JP" dirty="0" smtClean="0"/>
              <a:t>: with/without cold nuclear matter from PDF</a:t>
            </a:r>
          </a:p>
          <a:p>
            <a:pPr lvl="1"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medium modeling</a:t>
            </a:r>
            <a:r>
              <a:rPr lang="en-US" altLang="ja-JP" dirty="0" smtClean="0"/>
              <a:t>: Hydro, </a:t>
            </a:r>
            <a:r>
              <a:rPr lang="en-US" altLang="ja-JP" dirty="0" err="1" smtClean="0"/>
              <a:t>Glauber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transportation </a:t>
            </a:r>
          </a:p>
          <a:p>
            <a:pPr lvl="1"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interaction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radiative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collisional</a:t>
            </a:r>
            <a:r>
              <a:rPr lang="en-US" altLang="ja-JP" dirty="0" smtClean="0"/>
              <a:t>, resonant interaction </a:t>
            </a:r>
          </a:p>
          <a:p>
            <a:pPr lvl="1">
              <a:buFont typeface="Wingdings" charset="2"/>
              <a:buChar char="§"/>
            </a:pPr>
            <a:r>
              <a:rPr lang="en-US" altLang="ja-JP" dirty="0" smtClean="0">
                <a:solidFill>
                  <a:srgbClr val="008000"/>
                </a:solidFill>
              </a:rPr>
              <a:t> </a:t>
            </a:r>
            <a:r>
              <a:rPr lang="en-US" altLang="ja-JP" dirty="0" err="1" smtClean="0">
                <a:solidFill>
                  <a:srgbClr val="008000"/>
                </a:solidFill>
              </a:rPr>
              <a:t>hadronization</a:t>
            </a:r>
            <a:r>
              <a:rPr lang="en-US" altLang="ja-JP" dirty="0" smtClean="0"/>
              <a:t>: fragmentation, </a:t>
            </a:r>
            <a:r>
              <a:rPr lang="en-US" altLang="ja-JP" dirty="0" err="1" smtClean="0"/>
              <a:t>coalesence</a:t>
            </a:r>
            <a:endParaRPr lang="en-US" altLang="ja-JP" dirty="0" smtClean="0"/>
          </a:p>
          <a:p>
            <a:pPr>
              <a:buFont typeface="Wingdings" charset="2"/>
              <a:buChar char="§"/>
            </a:pPr>
            <a:r>
              <a:rPr lang="en-US" altLang="ja-JP" dirty="0" smtClean="0">
                <a:solidFill>
                  <a:srgbClr val="0000FF"/>
                </a:solidFill>
              </a:rPr>
              <a:t> Large suppression and non-zero v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dirty="0" smtClean="0">
                <a:solidFill>
                  <a:srgbClr val="0000FF"/>
                </a:solidFill>
              </a:rPr>
              <a:t> (at low </a:t>
            </a:r>
            <a:r>
              <a:rPr lang="en-US" altLang="ja-JP" i="1" dirty="0" err="1" smtClean="0">
                <a:solidFill>
                  <a:srgbClr val="0000FF"/>
                </a:solidFill>
              </a:rPr>
              <a:t>p</a:t>
            </a:r>
            <a:r>
              <a:rPr lang="en-US" altLang="ja-JP" baseline="-25000" dirty="0" err="1" smtClean="0">
                <a:solidFill>
                  <a:srgbClr val="0000FF"/>
                </a:solidFill>
              </a:rPr>
              <a:t>T</a:t>
            </a:r>
            <a:r>
              <a:rPr lang="en-US" altLang="ja-JP" dirty="0" smtClean="0">
                <a:solidFill>
                  <a:srgbClr val="0000FF"/>
                </a:solidFill>
              </a:rPr>
              <a:t>) are represented by models, but</a:t>
            </a:r>
            <a:r>
              <a:rPr lang="ja-JP" altLang="en-US" dirty="0" smtClean="0">
                <a:solidFill>
                  <a:srgbClr val="0000FF"/>
                </a:solidFill>
              </a:rPr>
              <a:t> </a:t>
            </a:r>
            <a:r>
              <a:rPr lang="ja-JP" altLang="ja-JP" dirty="0" smtClean="0">
                <a:solidFill>
                  <a:srgbClr val="0000FF"/>
                </a:solidFill>
              </a:rPr>
              <a:t>s</a:t>
            </a:r>
            <a:r>
              <a:rPr lang="en-US" altLang="ja-JP" dirty="0" err="1" smtClean="0">
                <a:solidFill>
                  <a:srgbClr val="0000FF"/>
                </a:solidFill>
              </a:rPr>
              <a:t>imultaneous</a:t>
            </a:r>
            <a:r>
              <a:rPr lang="en-US" altLang="ja-JP" dirty="0" smtClean="0">
                <a:solidFill>
                  <a:srgbClr val="0000FF"/>
                </a:solidFill>
              </a:rPr>
              <a:t> reproduction of the</a:t>
            </a:r>
            <a:r>
              <a:rPr lang="ja-JP" altLang="en-US" dirty="0" smtClean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R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AA</a:t>
            </a:r>
            <a:r>
              <a:rPr lang="en-US" altLang="ja-JP" dirty="0" smtClean="0">
                <a:solidFill>
                  <a:srgbClr val="0000FF"/>
                </a:solidFill>
              </a:rPr>
              <a:t> and v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2</a:t>
            </a:r>
            <a:r>
              <a:rPr lang="en-US" altLang="ja-JP" dirty="0" smtClean="0">
                <a:solidFill>
                  <a:srgbClr val="0000FF"/>
                </a:solidFill>
              </a:rPr>
              <a:t> is challenging </a:t>
            </a:r>
          </a:p>
          <a:p>
            <a:pPr>
              <a:buFont typeface="Wingdings" charset="2"/>
              <a:buChar char="§"/>
            </a:pPr>
            <a:endParaRPr lang="en-US" altLang="ja-JP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486172" y="1217711"/>
            <a:ext cx="16484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/>
              <a:t>JHEP09(2012)112</a:t>
            </a:r>
            <a:endParaRPr lang="ja-JP" alt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6324600" y="1217711"/>
            <a:ext cx="20447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PRC 90 (2014) 034904</a:t>
            </a:r>
            <a:endParaRPr lang="ja-JP" altLang="en-US" sz="1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4BAAF-14BC-274D-B63D-82F9926C7913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035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Heavy-</a:t>
            </a:r>
            <a:r>
              <a:rPr kumimoji="1" lang="en-US" altLang="ja-JP" dirty="0" err="1" smtClean="0"/>
              <a:t>flavour</a:t>
            </a:r>
            <a:r>
              <a:rPr kumimoji="1" lang="en-US" altLang="ja-JP" dirty="0" smtClean="0"/>
              <a:t> production in pp collision is well described by </a:t>
            </a:r>
            <a:r>
              <a:rPr kumimoji="1" lang="en-US" altLang="ja-JP" dirty="0" err="1" smtClean="0"/>
              <a:t>pQCD</a:t>
            </a:r>
            <a:r>
              <a:rPr kumimoji="1" lang="en-US" altLang="ja-JP" dirty="0" smtClean="0"/>
              <a:t> calculation</a:t>
            </a:r>
          </a:p>
          <a:p>
            <a:r>
              <a:rPr lang="en-US" altLang="ja-JP" dirty="0" smtClean="0"/>
              <a:t>Cold Nuclear Matter effects are small in heavy-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productions</a:t>
            </a:r>
          </a:p>
          <a:p>
            <a:r>
              <a:rPr lang="en-US" altLang="ja-JP" dirty="0" smtClean="0"/>
              <a:t>A strong suppression </a:t>
            </a:r>
            <a:r>
              <a:rPr lang="en-US" altLang="ja-JP" dirty="0"/>
              <a:t>of heavy-</a:t>
            </a:r>
            <a:r>
              <a:rPr lang="en-US" altLang="ja-JP" dirty="0" err="1"/>
              <a:t>flavour</a:t>
            </a:r>
            <a:r>
              <a:rPr lang="en-US" altLang="ja-JP" dirty="0"/>
              <a:t> </a:t>
            </a:r>
            <a:r>
              <a:rPr lang="en-US" altLang="ja-JP" dirty="0" smtClean="0"/>
              <a:t> production and a positive elliptic flow (v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 are observed in heavy-ion collisions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Charm and beauty are significantly lose their energy 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Charm </a:t>
            </a:r>
            <a:r>
              <a:rPr lang="en-US" altLang="ja-JP" dirty="0">
                <a:solidFill>
                  <a:schemeClr val="tx1"/>
                </a:solidFill>
              </a:rPr>
              <a:t>quarks participate to the collective motion of the system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rgbClr val="FF0000"/>
                </a:solidFill>
              </a:rPr>
              <a:t>Heavy </a:t>
            </a:r>
            <a:r>
              <a:rPr lang="en-US" altLang="ja-JP" dirty="0" err="1">
                <a:solidFill>
                  <a:srgbClr val="FF0000"/>
                </a:solidFill>
              </a:rPr>
              <a:t>flavours</a:t>
            </a:r>
            <a:r>
              <a:rPr lang="en-US" altLang="ja-JP" dirty="0">
                <a:solidFill>
                  <a:srgbClr val="FF0000"/>
                </a:solidFill>
              </a:rPr>
              <a:t> strongly interact with hot and dense QCD </a:t>
            </a:r>
          </a:p>
          <a:p>
            <a:pPr marL="274320" lvl="1" indent="0">
              <a:buNone/>
            </a:pPr>
            <a:r>
              <a:rPr lang="en-US" altLang="ja-JP" sz="2600" dirty="0">
                <a:solidFill>
                  <a:srgbClr val="FF0000"/>
                </a:solidFill>
              </a:rPr>
              <a:t> </a:t>
            </a:r>
            <a:r>
              <a:rPr lang="en-US" altLang="ja-JP" sz="2600" dirty="0" smtClean="0">
                <a:solidFill>
                  <a:srgbClr val="FF0000"/>
                </a:solidFill>
              </a:rPr>
              <a:t>matter </a:t>
            </a:r>
            <a:r>
              <a:rPr lang="en-US" altLang="ja-JP" sz="2600" dirty="0">
                <a:solidFill>
                  <a:srgbClr val="FF0000"/>
                </a:solidFill>
              </a:rPr>
              <a:t>formed in </a:t>
            </a:r>
            <a:r>
              <a:rPr lang="en-US" altLang="ja-JP" sz="2600" dirty="0" err="1">
                <a:solidFill>
                  <a:srgbClr val="FF0000"/>
                </a:solidFill>
              </a:rPr>
              <a:t>Pb-Pb</a:t>
            </a:r>
            <a:r>
              <a:rPr lang="en-US" altLang="ja-JP" sz="2600" dirty="0">
                <a:solidFill>
                  <a:srgbClr val="FF0000"/>
                </a:solidFill>
              </a:rPr>
              <a:t> collisions </a:t>
            </a:r>
          </a:p>
          <a:p>
            <a:pPr lvl="1"/>
            <a:endParaRPr lang="ja-JP" altLang="en-US" dirty="0">
              <a:solidFill>
                <a:schemeClr val="tx1"/>
              </a:solidFill>
            </a:endParaRP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C91F-6C08-7F4D-B184-4BD910629FEF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489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Heavy quarks in heavy-ion collisions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194866" y="1502547"/>
            <a:ext cx="8229600" cy="493045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The goal of the relativistic heavy-ion collisions (HIC)</a:t>
            </a:r>
          </a:p>
          <a:p>
            <a:pPr lvl="1"/>
            <a:r>
              <a:rPr lang="en-US" altLang="ja-JP" sz="2600" dirty="0" smtClean="0">
                <a:solidFill>
                  <a:schemeClr val="tx1"/>
                </a:solidFill>
              </a:rPr>
              <a:t>Create &amp; study the hot and dense QCD matter, </a:t>
            </a:r>
          </a:p>
          <a:p>
            <a:pPr marL="274320" lvl="1" indent="0">
              <a:buNone/>
            </a:pPr>
            <a:r>
              <a:rPr lang="en-US" altLang="ja-JP" sz="2600" dirty="0" smtClean="0">
                <a:solidFill>
                  <a:schemeClr val="tx1"/>
                </a:solidFill>
              </a:rPr>
              <a:t>   Quark-Gluon plasma (QGP), which is a state of matter         </a:t>
            </a:r>
          </a:p>
          <a:p>
            <a:pPr marL="274320" lvl="1" indent="0">
              <a:buNone/>
            </a:pPr>
            <a:r>
              <a:rPr lang="en-US" altLang="ja-JP" sz="2600" dirty="0">
                <a:solidFill>
                  <a:schemeClr val="tx1"/>
                </a:solidFill>
              </a:rPr>
              <a:t> </a:t>
            </a:r>
            <a:r>
              <a:rPr lang="en-US" altLang="ja-JP" sz="2600" dirty="0" smtClean="0">
                <a:solidFill>
                  <a:schemeClr val="tx1"/>
                </a:solidFill>
              </a:rPr>
              <a:t>  a few </a:t>
            </a:r>
            <a:r>
              <a:rPr lang="en-US" altLang="ja-JP" sz="2600" dirty="0" err="1" smtClean="0">
                <a:solidFill>
                  <a:schemeClr val="tx1"/>
                </a:solidFill>
              </a:rPr>
              <a:t>μs</a:t>
            </a:r>
            <a:r>
              <a:rPr lang="en-US" altLang="ja-JP" sz="2600" smtClean="0">
                <a:solidFill>
                  <a:schemeClr val="tx1"/>
                </a:solidFill>
              </a:rPr>
              <a:t> after Big-Bang</a:t>
            </a:r>
            <a:endParaRPr lang="en-US" altLang="ja-JP" sz="2600" dirty="0" smtClean="0">
              <a:solidFill>
                <a:schemeClr val="tx1"/>
              </a:solidFill>
            </a:endParaRPr>
          </a:p>
          <a:p>
            <a:pPr lvl="1"/>
            <a:endParaRPr lang="en-US" altLang="ja-JP" sz="2600" dirty="0">
              <a:solidFill>
                <a:schemeClr val="tx1"/>
              </a:solidFill>
            </a:endParaRPr>
          </a:p>
          <a:p>
            <a:r>
              <a:rPr lang="en-US" altLang="ja-JP" dirty="0">
                <a:solidFill>
                  <a:srgbClr val="0432FF"/>
                </a:solidFill>
              </a:rPr>
              <a:t>Heavy </a:t>
            </a:r>
            <a:r>
              <a:rPr lang="en-US" altLang="ja-JP" dirty="0" err="1">
                <a:solidFill>
                  <a:srgbClr val="0432FF"/>
                </a:solidFill>
              </a:rPr>
              <a:t>flavour</a:t>
            </a:r>
            <a:r>
              <a:rPr lang="en-US" altLang="ja-JP" dirty="0">
                <a:solidFill>
                  <a:srgbClr val="0432FF"/>
                </a:solidFill>
              </a:rPr>
              <a:t> (c &amp; b) production </a:t>
            </a:r>
            <a:endParaRPr lang="en-US" altLang="ja-JP" dirty="0" smtClean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432FF"/>
                </a:solidFill>
              </a:rPr>
              <a:t>    in </a:t>
            </a:r>
            <a:r>
              <a:rPr lang="en-US" altLang="ja-JP" dirty="0">
                <a:solidFill>
                  <a:srgbClr val="0432FF"/>
                </a:solidFill>
              </a:rPr>
              <a:t>heavy-ion </a:t>
            </a:r>
            <a:r>
              <a:rPr lang="en-US" altLang="ja-JP" dirty="0" smtClean="0">
                <a:solidFill>
                  <a:srgbClr val="0432FF"/>
                </a:solidFill>
              </a:rPr>
              <a:t>collisions</a:t>
            </a:r>
          </a:p>
          <a:p>
            <a:pPr lvl="1"/>
            <a:r>
              <a:rPr lang="en-US" altLang="ja-JP" sz="2600" dirty="0">
                <a:solidFill>
                  <a:srgbClr val="00B050"/>
                </a:solidFill>
              </a:rPr>
              <a:t>Created in initial </a:t>
            </a:r>
            <a:r>
              <a:rPr lang="en-US" altLang="ja-JP" sz="2600" dirty="0" err="1">
                <a:solidFill>
                  <a:srgbClr val="00B050"/>
                </a:solidFill>
              </a:rPr>
              <a:t>parton-parton</a:t>
            </a:r>
            <a:r>
              <a:rPr lang="en-US" altLang="ja-JP" sz="2600" dirty="0">
                <a:solidFill>
                  <a:srgbClr val="00B050"/>
                </a:solidFill>
              </a:rPr>
              <a:t> </a:t>
            </a:r>
            <a:endParaRPr lang="en-US" altLang="ja-JP" sz="2600" dirty="0" smtClean="0">
              <a:solidFill>
                <a:srgbClr val="00B050"/>
              </a:solidFill>
            </a:endParaRPr>
          </a:p>
          <a:p>
            <a:pPr marL="274320" lvl="1" indent="0">
              <a:buNone/>
            </a:pPr>
            <a:r>
              <a:rPr lang="en-US" altLang="ja-JP" sz="2600" dirty="0" smtClean="0">
                <a:solidFill>
                  <a:srgbClr val="00B050"/>
                </a:solidFill>
              </a:rPr>
              <a:t>   scattering, and traverse </a:t>
            </a:r>
            <a:r>
              <a:rPr lang="en-US" altLang="ja-JP" sz="2600" dirty="0">
                <a:solidFill>
                  <a:srgbClr val="00B050"/>
                </a:solidFill>
              </a:rPr>
              <a:t>and interact with </a:t>
            </a:r>
            <a:r>
              <a:rPr lang="en-US" altLang="ja-JP" sz="2600" dirty="0" smtClean="0">
                <a:solidFill>
                  <a:srgbClr val="00B050"/>
                </a:solidFill>
              </a:rPr>
              <a:t>QGP </a:t>
            </a:r>
            <a:endParaRPr lang="en-US" altLang="ja-JP" sz="2600" dirty="0">
              <a:solidFill>
                <a:srgbClr val="00B050"/>
              </a:solidFill>
            </a:endParaRPr>
          </a:p>
          <a:p>
            <a:pPr lvl="2"/>
            <a:r>
              <a:rPr lang="en-US" altLang="ja-JP" sz="2600" dirty="0"/>
              <a:t> </a:t>
            </a:r>
            <a:r>
              <a:rPr lang="en-US" altLang="ja-JP" sz="2200" dirty="0"/>
              <a:t>1/2m</a:t>
            </a:r>
            <a:r>
              <a:rPr lang="en-US" altLang="ja-JP" sz="2200" baseline="-25000" dirty="0"/>
              <a:t>c</a:t>
            </a:r>
            <a:r>
              <a:rPr lang="en-US" altLang="ja-JP" sz="2200" dirty="0"/>
              <a:t> (~0.07 </a:t>
            </a:r>
            <a:r>
              <a:rPr lang="en-US" altLang="ja-JP" sz="2200" dirty="0" err="1"/>
              <a:t>fm</a:t>
            </a:r>
            <a:r>
              <a:rPr lang="en-US" altLang="ja-JP" sz="2200" dirty="0"/>
              <a:t>/c) &lt; QGP formation (~0.1-1fm/c) </a:t>
            </a:r>
            <a:endParaRPr lang="en-US" altLang="ja-JP" sz="2200" dirty="0" smtClean="0"/>
          </a:p>
          <a:p>
            <a:pPr marL="594360" lvl="2" indent="0">
              <a:buNone/>
            </a:pPr>
            <a:r>
              <a:rPr lang="en-US" altLang="ja-JP" sz="2200" dirty="0"/>
              <a:t>  </a:t>
            </a:r>
            <a:r>
              <a:rPr lang="en-US" altLang="ja-JP" sz="2200" dirty="0" smtClean="0"/>
              <a:t>                              &lt;&lt; </a:t>
            </a:r>
            <a:r>
              <a:rPr lang="en-US" altLang="ja-JP" sz="2200" dirty="0"/>
              <a:t>QGP life (10 </a:t>
            </a:r>
            <a:r>
              <a:rPr lang="en-US" altLang="ja-JP" sz="2200" dirty="0" err="1"/>
              <a:t>fm</a:t>
            </a:r>
            <a:r>
              <a:rPr lang="en-US" altLang="ja-JP" sz="2200" dirty="0"/>
              <a:t>/c</a:t>
            </a:r>
            <a:r>
              <a:rPr lang="en-US" altLang="ja-JP" sz="2200" dirty="0" smtClean="0"/>
              <a:t>)</a:t>
            </a:r>
          </a:p>
          <a:p>
            <a:pPr marL="594360" lvl="2" indent="0">
              <a:buNone/>
            </a:pPr>
            <a:r>
              <a:rPr lang="en-US" altLang="ja-JP" sz="2600" dirty="0" smtClean="0">
                <a:solidFill>
                  <a:srgbClr val="FF0000"/>
                </a:solidFill>
              </a:rPr>
              <a:t>Ideal probe to investigate properties of QGP</a:t>
            </a:r>
          </a:p>
          <a:p>
            <a:pPr marL="594360" lvl="2" indent="0">
              <a:buNone/>
            </a:pPr>
            <a:endParaRPr lang="en-US" altLang="ja-JP" sz="2200" dirty="0"/>
          </a:p>
          <a:p>
            <a:endParaRPr lang="en-US" altLang="ja-JP" sz="3200" dirty="0">
              <a:solidFill>
                <a:srgbClr val="0432FF"/>
              </a:solidFill>
            </a:endParaRPr>
          </a:p>
          <a:p>
            <a:endParaRPr lang="en-US" altLang="ja-JP" sz="2900" dirty="0" smtClean="0">
              <a:solidFill>
                <a:schemeClr val="tx1"/>
              </a:solidFill>
            </a:endParaRPr>
          </a:p>
          <a:p>
            <a:endParaRPr kumimoji="1" lang="ja-JP" altLang="en-US" sz="2900" dirty="0"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6515222" y="2771058"/>
            <a:ext cx="2171578" cy="214982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0">
                <a:srgbClr val="FF0000"/>
              </a:gs>
              <a:gs pos="83000">
                <a:srgbClr val="FFC000"/>
              </a:gs>
              <a:gs pos="97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 rot="20030493">
            <a:off x="7255596" y="3469109"/>
            <a:ext cx="978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r>
              <a:rPr lang="en-US" altLang="ja-JP" dirty="0" smtClean="0"/>
              <a:t>harm</a:t>
            </a:r>
          </a:p>
          <a:p>
            <a:r>
              <a:rPr lang="en-US" altLang="ja-JP" dirty="0" smtClean="0"/>
              <a:t>beauty</a:t>
            </a:r>
            <a:endParaRPr kumimoji="1" lang="en-US" altLang="ja-JP" dirty="0" smtClean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843218" y="3023593"/>
            <a:ext cx="1202807" cy="6825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6371206" y="3951091"/>
            <a:ext cx="970040" cy="6730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6731246" y="3967773"/>
            <a:ext cx="610000" cy="6564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6515222" y="3967773"/>
            <a:ext cx="826024" cy="3198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6371206" y="3984455"/>
            <a:ext cx="970040" cy="4797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6515222" y="3984455"/>
            <a:ext cx="826024" cy="728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7843218" y="3202093"/>
            <a:ext cx="1008112" cy="504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7843218" y="3409083"/>
            <a:ext cx="936104" cy="2970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7843218" y="3058439"/>
            <a:ext cx="799957" cy="647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7843218" y="2986069"/>
            <a:ext cx="1008112" cy="746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7843218" y="3491138"/>
            <a:ext cx="1041557" cy="2150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163032" y="2535555"/>
            <a:ext cx="98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D, B, e,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μ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20444785">
            <a:off x="7786028" y="2917732"/>
            <a:ext cx="68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jet</a:t>
            </a:r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EE1A-14DB-7A43-82F9-FCB64FD3B713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42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Nuclear modification factor (R</a:t>
            </a:r>
            <a:r>
              <a:rPr kumimoji="1" lang="en-US" altLang="ja-JP" baseline="-25000" dirty="0" smtClean="0"/>
              <a:t>AA</a:t>
            </a:r>
            <a:r>
              <a:rPr kumimoji="1" lang="en-US" altLang="ja-JP" dirty="0" smtClean="0"/>
              <a:t>) and elliptic flow (v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"/>
          </p:nvPr>
        </p:nvSpPr>
        <p:spPr>
          <a:xfrm>
            <a:off x="457200" y="1401702"/>
            <a:ext cx="8229600" cy="465807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3100" dirty="0" smtClean="0">
                <a:solidFill>
                  <a:srgbClr val="0432FF"/>
                </a:solidFill>
              </a:rPr>
              <a:t>Nuclear </a:t>
            </a:r>
            <a:r>
              <a:rPr lang="en-US" altLang="ja-JP" sz="3100" dirty="0">
                <a:solidFill>
                  <a:srgbClr val="0432FF"/>
                </a:solidFill>
              </a:rPr>
              <a:t>modification factor (R</a:t>
            </a:r>
            <a:r>
              <a:rPr lang="en-US" altLang="ja-JP" sz="3100" baseline="-25000" dirty="0">
                <a:solidFill>
                  <a:srgbClr val="0432FF"/>
                </a:solidFill>
              </a:rPr>
              <a:t>AA</a:t>
            </a:r>
            <a:r>
              <a:rPr lang="en-US" altLang="ja-JP" sz="3100" dirty="0" smtClean="0">
                <a:solidFill>
                  <a:srgbClr val="0432FF"/>
                </a:solidFill>
              </a:rPr>
              <a:t>)</a:t>
            </a:r>
          </a:p>
          <a:p>
            <a:pPr lvl="1"/>
            <a:endParaRPr lang="en-US" altLang="ja-JP" sz="2400" dirty="0" smtClean="0">
              <a:solidFill>
                <a:srgbClr val="0432FF"/>
              </a:solidFill>
            </a:endParaRPr>
          </a:p>
          <a:p>
            <a:pPr lvl="1"/>
            <a:endParaRPr lang="en-US" altLang="ja-JP" sz="2400" dirty="0" smtClean="0">
              <a:solidFill>
                <a:srgbClr val="0432FF"/>
              </a:solidFill>
            </a:endParaRPr>
          </a:p>
          <a:p>
            <a:pPr lvl="1"/>
            <a:endParaRPr lang="en-US" altLang="ja-JP" sz="2400" dirty="0" smtClean="0">
              <a:solidFill>
                <a:srgbClr val="0432FF"/>
              </a:solidFill>
            </a:endParaRPr>
          </a:p>
          <a:p>
            <a:pPr lvl="1"/>
            <a:r>
              <a:rPr lang="en-US" altLang="ja-JP" sz="2800" dirty="0" smtClean="0"/>
              <a:t>R</a:t>
            </a:r>
            <a:r>
              <a:rPr lang="en-US" altLang="ja-JP" sz="2800" baseline="-25000" dirty="0" smtClean="0"/>
              <a:t>AA</a:t>
            </a:r>
            <a:r>
              <a:rPr lang="en-US" altLang="ja-JP" sz="2800" dirty="0" smtClean="0"/>
              <a:t> </a:t>
            </a:r>
            <a:r>
              <a:rPr lang="en-US" altLang="ja-JP" sz="2800" dirty="0"/>
              <a:t>&lt; 1: suppression of yields </a:t>
            </a:r>
            <a:r>
              <a:rPr lang="en-US" altLang="ja-JP" sz="2800" dirty="0" err="1"/>
              <a:t>w.r.t</a:t>
            </a:r>
            <a:r>
              <a:rPr lang="en-US" altLang="ja-JP" sz="2800" dirty="0"/>
              <a:t>. pp collisions</a:t>
            </a:r>
          </a:p>
          <a:p>
            <a:pPr lvl="1"/>
            <a:r>
              <a:rPr lang="en-US" altLang="ja-JP" sz="2800" dirty="0">
                <a:solidFill>
                  <a:srgbClr val="00B050"/>
                </a:solidFill>
              </a:rPr>
              <a:t>Due to energy loss of </a:t>
            </a:r>
            <a:r>
              <a:rPr lang="en-US" altLang="ja-JP" sz="2800" dirty="0" err="1">
                <a:solidFill>
                  <a:srgbClr val="00B050"/>
                </a:solidFill>
              </a:rPr>
              <a:t>parton</a:t>
            </a:r>
            <a:r>
              <a:rPr lang="en-US" altLang="ja-JP" sz="2800" dirty="0">
                <a:solidFill>
                  <a:srgbClr val="00B050"/>
                </a:solidFill>
              </a:rPr>
              <a:t> via radiative and/or collisional </a:t>
            </a:r>
            <a:r>
              <a:rPr lang="en-US" altLang="ja-JP" sz="2800" dirty="0" smtClean="0">
                <a:solidFill>
                  <a:srgbClr val="00B050"/>
                </a:solidFill>
              </a:rPr>
              <a:t>process</a:t>
            </a:r>
          </a:p>
          <a:p>
            <a:pPr lvl="1"/>
            <a:r>
              <a:rPr lang="en-US" altLang="ja-JP" sz="2800" dirty="0"/>
              <a:t> </a:t>
            </a:r>
            <a:r>
              <a:rPr lang="en-US" altLang="ja-JP" sz="2800" dirty="0" smtClean="0"/>
              <a:t>Mass </a:t>
            </a:r>
            <a:r>
              <a:rPr lang="en-US" altLang="ja-JP" sz="2800" dirty="0"/>
              <a:t>&amp; </a:t>
            </a:r>
            <a:r>
              <a:rPr lang="en-US" altLang="ja-JP" sz="2800" dirty="0" err="1"/>
              <a:t>colour</a:t>
            </a:r>
            <a:r>
              <a:rPr lang="en-US" altLang="ja-JP" sz="2800" dirty="0"/>
              <a:t> charge dependence of energy </a:t>
            </a:r>
            <a:r>
              <a:rPr lang="en-US" altLang="ja-JP" sz="2800" dirty="0" smtClean="0"/>
              <a:t>loss</a:t>
            </a:r>
          </a:p>
          <a:p>
            <a:pPr lvl="2"/>
            <a:endParaRPr lang="en-US" altLang="ja-JP" sz="2600" dirty="0">
              <a:solidFill>
                <a:srgbClr val="00B050"/>
              </a:solidFill>
            </a:endParaRPr>
          </a:p>
          <a:p>
            <a:r>
              <a:rPr lang="en-US" altLang="ja-JP" sz="2900" dirty="0">
                <a:solidFill>
                  <a:srgbClr val="0432FF"/>
                </a:solidFill>
              </a:rPr>
              <a:t>Elliptic flow (v</a:t>
            </a:r>
            <a:r>
              <a:rPr lang="en-US" altLang="ja-JP" sz="2900" baseline="-25000" dirty="0">
                <a:solidFill>
                  <a:srgbClr val="0432FF"/>
                </a:solidFill>
              </a:rPr>
              <a:t>2</a:t>
            </a:r>
            <a:r>
              <a:rPr lang="en-US" altLang="ja-JP" sz="2900" dirty="0">
                <a:solidFill>
                  <a:srgbClr val="0432FF"/>
                </a:solidFill>
              </a:rPr>
              <a:t>)</a:t>
            </a:r>
          </a:p>
          <a:p>
            <a:pPr lvl="1"/>
            <a:r>
              <a:rPr lang="en-US" altLang="ja-JP" sz="2800" dirty="0" err="1">
                <a:ea typeface="Arial Unicode MS" charset="0"/>
                <a:cs typeface="Arial Unicode MS" charset="0"/>
              </a:rPr>
              <a:t>dN</a:t>
            </a:r>
            <a:r>
              <a:rPr lang="en-US" altLang="ja-JP" sz="2800" dirty="0">
                <a:ea typeface="Arial Unicode MS" charset="0"/>
                <a:cs typeface="Arial Unicode MS" charset="0"/>
              </a:rPr>
              <a:t>/d(</a:t>
            </a:r>
            <a:r>
              <a:rPr lang="en-US" altLang="ja-JP" sz="2800" dirty="0" err="1">
                <a:ea typeface="Arial Unicode MS" charset="0"/>
                <a:cs typeface="Arial Unicode MS" charset="0"/>
              </a:rPr>
              <a:t>φ-ψ</a:t>
            </a:r>
            <a:r>
              <a:rPr lang="en-US" altLang="ja-JP" sz="2800" baseline="-25000" dirty="0" err="1">
                <a:ea typeface="Arial Unicode MS" charset="0"/>
                <a:cs typeface="Arial Unicode MS" charset="0"/>
              </a:rPr>
              <a:t>RP</a:t>
            </a:r>
            <a:r>
              <a:rPr lang="en-US" altLang="ja-JP" sz="2800" dirty="0">
                <a:ea typeface="Arial Unicode MS" charset="0"/>
                <a:cs typeface="Arial Unicode MS" charset="0"/>
              </a:rPr>
              <a:t>) = …+ N</a:t>
            </a:r>
            <a:r>
              <a:rPr lang="en-US" altLang="ja-JP" sz="2800" baseline="-25000" dirty="0">
                <a:ea typeface="Arial Unicode MS" charset="0"/>
                <a:cs typeface="Arial Unicode MS" charset="0"/>
              </a:rPr>
              <a:t>0</a:t>
            </a:r>
            <a:r>
              <a:rPr lang="en-US" altLang="ja-JP" sz="2800" dirty="0">
                <a:ea typeface="Arial Unicode MS" charset="0"/>
                <a:cs typeface="Arial Unicode MS" charset="0"/>
              </a:rPr>
              <a:t>(1+2</a:t>
            </a:r>
            <a:r>
              <a:rPr lang="en-US" altLang="ja-JP" sz="2800" dirty="0">
                <a:solidFill>
                  <a:srgbClr val="FF0000"/>
                </a:solidFill>
                <a:ea typeface="Arial Unicode MS" charset="0"/>
                <a:cs typeface="Arial Unicode MS" charset="0"/>
              </a:rPr>
              <a:t>v</a:t>
            </a:r>
            <a:r>
              <a:rPr lang="en-US" altLang="ja-JP" sz="2800" baseline="-25000" dirty="0">
                <a:solidFill>
                  <a:srgbClr val="FF0000"/>
                </a:solidFill>
                <a:ea typeface="Arial Unicode MS" charset="0"/>
                <a:cs typeface="Arial Unicode MS" charset="0"/>
              </a:rPr>
              <a:t>2</a:t>
            </a:r>
            <a:r>
              <a:rPr lang="en-US" altLang="ja-JP" sz="2800" dirty="0">
                <a:ea typeface="Arial Unicode MS" charset="0"/>
                <a:cs typeface="Arial Unicode MS" charset="0"/>
              </a:rPr>
              <a:t>cos(2(</a:t>
            </a:r>
            <a:r>
              <a:rPr lang="en-US" altLang="ja-JP" sz="2800" dirty="0" err="1">
                <a:ea typeface="Arial Unicode MS" charset="0"/>
                <a:cs typeface="Arial Unicode MS" charset="0"/>
              </a:rPr>
              <a:t>φ-ψ</a:t>
            </a:r>
            <a:r>
              <a:rPr lang="en-US" altLang="ja-JP" sz="2800" baseline="-25000" dirty="0" err="1">
                <a:ea typeface="Arial Unicode MS" charset="0"/>
                <a:cs typeface="Arial Unicode MS" charset="0"/>
              </a:rPr>
              <a:t>RP</a:t>
            </a:r>
            <a:r>
              <a:rPr lang="en-US" altLang="ja-JP" sz="2800" dirty="0">
                <a:ea typeface="Arial Unicode MS" charset="0"/>
                <a:cs typeface="Arial Unicode MS" charset="0"/>
              </a:rPr>
              <a:t>))) +…</a:t>
            </a:r>
          </a:p>
          <a:p>
            <a:pPr lvl="1"/>
            <a:r>
              <a:rPr lang="en-US" altLang="ja-JP" sz="2800" dirty="0" smtClean="0">
                <a:solidFill>
                  <a:srgbClr val="00B050"/>
                </a:solidFill>
              </a:rPr>
              <a:t>Pressure </a:t>
            </a:r>
            <a:r>
              <a:rPr lang="en-US" altLang="ja-JP" sz="2800" dirty="0">
                <a:solidFill>
                  <a:srgbClr val="00B050"/>
                </a:solidFill>
              </a:rPr>
              <a:t>gradient in non-central collisions (low </a:t>
            </a:r>
            <a:r>
              <a:rPr lang="en-US" altLang="ja-JP" sz="2800" dirty="0" err="1">
                <a:solidFill>
                  <a:srgbClr val="00B050"/>
                </a:solidFill>
              </a:rPr>
              <a:t>p</a:t>
            </a:r>
            <a:r>
              <a:rPr lang="en-US" altLang="ja-JP" sz="2800" baseline="-25000" dirty="0" err="1">
                <a:solidFill>
                  <a:srgbClr val="00B050"/>
                </a:solidFill>
              </a:rPr>
              <a:t>T</a:t>
            </a:r>
            <a:r>
              <a:rPr lang="en-US" altLang="ja-JP" sz="2800" dirty="0">
                <a:solidFill>
                  <a:srgbClr val="00B050"/>
                </a:solidFill>
              </a:rPr>
              <a:t>)</a:t>
            </a:r>
          </a:p>
          <a:p>
            <a:pPr lvl="2"/>
            <a:r>
              <a:rPr lang="en-US" altLang="ja-JP" sz="2800" dirty="0">
                <a:solidFill>
                  <a:srgbClr val="00B050"/>
                </a:solidFill>
              </a:rPr>
              <a:t>Sensitive to </a:t>
            </a:r>
            <a:r>
              <a:rPr lang="en-US" altLang="ja-JP" sz="2800" dirty="0" err="1" smtClean="0">
                <a:solidFill>
                  <a:srgbClr val="00B050"/>
                </a:solidFill>
              </a:rPr>
              <a:t>thermalisation</a:t>
            </a:r>
            <a:r>
              <a:rPr lang="en-US" altLang="ja-JP" sz="2800" dirty="0" smtClean="0">
                <a:solidFill>
                  <a:srgbClr val="00B050"/>
                </a:solidFill>
              </a:rPr>
              <a:t> </a:t>
            </a:r>
            <a:r>
              <a:rPr lang="en-US" altLang="ja-JP" sz="2800" dirty="0">
                <a:solidFill>
                  <a:srgbClr val="00B050"/>
                </a:solidFill>
              </a:rPr>
              <a:t>of matter</a:t>
            </a:r>
          </a:p>
          <a:p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7560345" y="4005064"/>
            <a:ext cx="914400" cy="914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7772400" y="4005064"/>
            <a:ext cx="914400" cy="914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8370168" y="4462264"/>
            <a:ext cx="633264" cy="0"/>
          </a:xfrm>
          <a:prstGeom prst="straightConnector1">
            <a:avLst/>
          </a:prstGeom>
          <a:ln w="317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11" idx="2"/>
          </p:cNvCxnSpPr>
          <p:nvPr/>
        </p:nvCxnSpPr>
        <p:spPr>
          <a:xfrm flipH="1">
            <a:off x="7272313" y="4462264"/>
            <a:ext cx="5000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398859" y="496181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Non-central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772816"/>
            <a:ext cx="3494194" cy="933982"/>
          </a:xfrm>
          <a:prstGeom prst="rect">
            <a:avLst/>
          </a:prstGeom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C5AB4-5622-DD48-89A2-F80B2AFAD0CF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55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Heavy-</a:t>
            </a:r>
            <a:r>
              <a:rPr kumimoji="1" lang="en-US" altLang="ja-JP" dirty="0" err="1" smtClean="0"/>
              <a:t>flavour</a:t>
            </a:r>
            <a:r>
              <a:rPr kumimoji="1" lang="en-US" altLang="ja-JP" dirty="0" smtClean="0"/>
              <a:t> productions in pp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4315" y="4874279"/>
            <a:ext cx="78665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/>
              <a:t>Heavy-</a:t>
            </a:r>
            <a:r>
              <a:rPr kumimoji="1" lang="en-US" altLang="ja-JP" dirty="0" err="1" smtClean="0"/>
              <a:t>flavour</a:t>
            </a:r>
            <a:r>
              <a:rPr kumimoji="1" lang="en-US" altLang="ja-JP" dirty="0" smtClean="0"/>
              <a:t> production in pp collisions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Reference for the production in heavy-ion collisions 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Important to understand the production mechanism not only experiment </a:t>
            </a:r>
          </a:p>
          <a:p>
            <a:pPr lvl="1"/>
            <a:r>
              <a:rPr lang="en-US" altLang="ja-JP" dirty="0" smtClean="0"/>
              <a:t>     but also theoretical calculations for HIC</a:t>
            </a:r>
          </a:p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rgbClr val="FF0000"/>
                </a:solidFill>
              </a:rPr>
              <a:t>Production cross sections are well described by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pQCD</a:t>
            </a:r>
            <a:r>
              <a:rPr kumimoji="1" lang="en-US" altLang="ja-JP" dirty="0" smtClean="0">
                <a:solidFill>
                  <a:srgbClr val="FF0000"/>
                </a:solidFill>
              </a:rPr>
              <a:t> calculations</a:t>
            </a: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187429"/>
            <a:ext cx="4063592" cy="3766930"/>
          </a:xfrm>
          <a:prstGeom prst="rect">
            <a:avLst/>
          </a:prstGeom>
        </p:spPr>
      </p:pic>
      <p:pic>
        <p:nvPicPr>
          <p:cNvPr id="9" name="Picture 3" descr="D_LHC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1261462"/>
            <a:ext cx="3137455" cy="3608074"/>
          </a:xfrm>
          <a:prstGeom prst="rect">
            <a:avLst/>
          </a:prstGeom>
        </p:spPr>
      </p:pic>
      <p:sp>
        <p:nvSpPr>
          <p:cNvPr id="10" name="TextBox 8"/>
          <p:cNvSpPr txBox="1"/>
          <p:nvPr/>
        </p:nvSpPr>
        <p:spPr>
          <a:xfrm>
            <a:off x="1056184" y="1248273"/>
            <a:ext cx="2345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JHEP1603(2016)159</a:t>
            </a:r>
            <a:endParaRPr kumimoji="1" lang="ja-JP" altLang="en-US" sz="1400" dirty="0"/>
          </a:p>
        </p:txBody>
      </p:sp>
      <p:sp>
        <p:nvSpPr>
          <p:cNvPr id="11" name="TextBox 13"/>
          <p:cNvSpPr txBox="1"/>
          <p:nvPr/>
        </p:nvSpPr>
        <p:spPr>
          <a:xfrm>
            <a:off x="1304676" y="4081664"/>
            <a:ext cx="943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13 </a:t>
            </a:r>
            <a:r>
              <a:rPr kumimoji="1" lang="en-US" altLang="ja-JP" sz="1400" b="1" dirty="0" err="1" smtClean="0"/>
              <a:t>TeV</a:t>
            </a:r>
            <a:endParaRPr kumimoji="1" lang="ja-JP" altLang="en-US" sz="14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9426E-0138-1447-8E19-AEF5A4B76A63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794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Heavy-</a:t>
            </a:r>
            <a:r>
              <a:rPr lang="en-US" altLang="ja-JP" dirty="0" err="1"/>
              <a:t>flavour</a:t>
            </a:r>
            <a:r>
              <a:rPr lang="en-US" altLang="ja-JP" dirty="0"/>
              <a:t> productions in </a:t>
            </a:r>
            <a:r>
              <a:rPr lang="en-US" altLang="ja-JP" dirty="0" err="1" smtClean="0"/>
              <a:t>pA</a:t>
            </a:r>
            <a:endParaRPr kumimoji="1" lang="ja-JP" altLang="en-US" dirty="0"/>
          </a:p>
        </p:txBody>
      </p:sp>
      <p:sp>
        <p:nvSpPr>
          <p:cNvPr id="6" name="TextBox 8"/>
          <p:cNvSpPr txBox="1"/>
          <p:nvPr/>
        </p:nvSpPr>
        <p:spPr>
          <a:xfrm>
            <a:off x="1401996" y="1244919"/>
            <a:ext cx="2081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PRL 113 (2014) 232301</a:t>
            </a:r>
            <a:endParaRPr kumimoji="1" lang="ja-JP" altLang="en-US" sz="1400" dirty="0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903" y="1555619"/>
            <a:ext cx="3625793" cy="3414354"/>
          </a:xfrm>
          <a:prstGeom prst="rect">
            <a:avLst/>
          </a:prstGeom>
        </p:spPr>
      </p:pic>
      <p:sp>
        <p:nvSpPr>
          <p:cNvPr id="8" name="TextBox 10"/>
          <p:cNvSpPr txBox="1"/>
          <p:nvPr/>
        </p:nvSpPr>
        <p:spPr>
          <a:xfrm>
            <a:off x="5255154" y="1325217"/>
            <a:ext cx="2081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PRL 115 (2016) 032301</a:t>
            </a:r>
            <a:endParaRPr kumimoji="1" lang="ja-JP" altLang="en-US" sz="1400" dirty="0"/>
          </a:p>
        </p:txBody>
      </p:sp>
      <p:pic>
        <p:nvPicPr>
          <p:cNvPr id="9" name="Picture 12" descr="2014-May-15-pPbWithModels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94" y="1483462"/>
            <a:ext cx="3473598" cy="3369094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85965" y="4906314"/>
            <a:ext cx="75375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lang="en-US" altLang="ja-JP" dirty="0" smtClean="0"/>
              <a:t>p-A collisions : control </a:t>
            </a:r>
            <a:r>
              <a:rPr lang="en-US" altLang="ja-JP" dirty="0"/>
              <a:t>measurement for heavy-ion collisions to disentangle </a:t>
            </a:r>
            <a:endParaRPr lang="en-US" altLang="ja-JP" dirty="0" smtClean="0"/>
          </a:p>
          <a:p>
            <a:r>
              <a:rPr lang="en-US" altLang="ja-JP" dirty="0" smtClean="0"/>
              <a:t>     initial </a:t>
            </a:r>
            <a:r>
              <a:rPr lang="en-US" altLang="ja-JP" dirty="0"/>
              <a:t>(cold nuclear matter effects) from final state </a:t>
            </a:r>
            <a:r>
              <a:rPr lang="en-US" altLang="ja-JP" dirty="0" smtClean="0"/>
              <a:t>effects</a:t>
            </a:r>
          </a:p>
          <a:p>
            <a:pPr marL="285750" indent="-285750">
              <a:buFont typeface="Wingdings" charset="2"/>
              <a:buChar char="n"/>
            </a:pPr>
            <a:r>
              <a:rPr lang="en-US" altLang="ja-JP" dirty="0" smtClean="0"/>
              <a:t>Cold nuclear matter effects (CNM)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Shadowing or gluon saturation (PDF), </a:t>
            </a:r>
            <a:r>
              <a:rPr lang="en-US" altLang="ja-JP" dirty="0" err="1" smtClean="0"/>
              <a:t>k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broadening, energy loss</a:t>
            </a:r>
          </a:p>
          <a:p>
            <a:pPr marL="285750" indent="-285750">
              <a:buFont typeface="Wingdings" charset="2"/>
              <a:buChar char="n"/>
            </a:pPr>
            <a:r>
              <a:rPr lang="en-US" altLang="ja-JP" dirty="0" smtClean="0">
                <a:solidFill>
                  <a:srgbClr val="FF0000"/>
                </a:solidFill>
              </a:rPr>
              <a:t>CNM effects on heavy </a:t>
            </a:r>
            <a:r>
              <a:rPr lang="en-US" altLang="ja-JP" dirty="0" err="1" smtClean="0">
                <a:solidFill>
                  <a:srgbClr val="FF0000"/>
                </a:solidFill>
              </a:rPr>
              <a:t>flavour</a:t>
            </a:r>
            <a:r>
              <a:rPr lang="en-US" altLang="ja-JP" dirty="0" smtClean="0">
                <a:solidFill>
                  <a:srgbClr val="FF0000"/>
                </a:solidFill>
              </a:rPr>
              <a:t> production is small </a:t>
            </a:r>
          </a:p>
          <a:p>
            <a:pPr marL="742950" lvl="1" indent="-285750">
              <a:buFont typeface="Wingdings" charset="2"/>
              <a:buChar char="n"/>
            </a:pPr>
            <a:endParaRPr lang="en-US" altLang="ja-JP" dirty="0">
              <a:solidFill>
                <a:srgbClr val="0000FF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75260-6E81-9D43-9267-5B7AEC29902B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47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Charm </a:t>
            </a:r>
            <a:r>
              <a:rPr lang="en-US" altLang="ja-JP" dirty="0" smtClean="0"/>
              <a:t>production in HIC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25260"/>
            <a:ext cx="3826768" cy="3671318"/>
          </a:xfrm>
        </p:spPr>
      </p:pic>
      <p:sp>
        <p:nvSpPr>
          <p:cNvPr id="7" name="テキスト ボックス 6"/>
          <p:cNvSpPr txBox="1"/>
          <p:nvPr/>
        </p:nvSpPr>
        <p:spPr>
          <a:xfrm>
            <a:off x="5278953" y="1296032"/>
            <a:ext cx="340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arXiv:1708.04962 </a:t>
            </a:r>
            <a:r>
              <a:rPr kumimoji="1" lang="en-US" altLang="ja-JP" smtClean="0"/>
              <a:t>(submitted PLB)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085" y="1631745"/>
            <a:ext cx="3499237" cy="338635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38825" y="5223658"/>
            <a:ext cx="7356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kumimoji="1" lang="en-US" altLang="ja-JP" dirty="0" smtClean="0">
                <a:solidFill>
                  <a:srgbClr val="0432FF"/>
                </a:solidFill>
              </a:rPr>
              <a:t>D meson production is strongly suppressed </a:t>
            </a:r>
            <a:r>
              <a:rPr kumimoji="1" lang="en-US" altLang="ja-JP" dirty="0" err="1" smtClean="0">
                <a:solidFill>
                  <a:srgbClr val="0432FF"/>
                </a:solidFill>
              </a:rPr>
              <a:t>w.r.t</a:t>
            </a:r>
            <a:r>
              <a:rPr kumimoji="1" lang="en-US" altLang="ja-JP" dirty="0" smtClean="0">
                <a:solidFill>
                  <a:srgbClr val="0432FF"/>
                </a:solidFill>
              </a:rPr>
              <a:t>. pp collisions 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Similar </a:t>
            </a:r>
            <a:r>
              <a:rPr kumimoji="1" lang="en-US" altLang="ja-JP" dirty="0" smtClean="0"/>
              <a:t>suppression as charged hadrons (up to 80%)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>
                <a:solidFill>
                  <a:srgbClr val="FF0000"/>
                </a:solidFill>
              </a:rPr>
              <a:t>Indicate significant energy loss of charm in hot &amp; dense QCD matter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BD62C-FDCE-684D-9BCD-D76AD3FC09B5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059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Beauty </a:t>
            </a:r>
            <a:r>
              <a:rPr lang="en-US" altLang="ja-JP" dirty="0" smtClean="0"/>
              <a:t>production in HIC</a:t>
            </a:r>
            <a:r>
              <a:rPr kumimoji="1" lang="en-US" altLang="ja-JP" dirty="0" smtClean="0"/>
              <a:t> (1) 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" y="1215207"/>
            <a:ext cx="3705366" cy="361330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236498"/>
            <a:ext cx="3238782" cy="327534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897488" y="5085244"/>
            <a:ext cx="74893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lang="en-US" altLang="ja-JP" dirty="0" smtClean="0"/>
              <a:t>B meson production in HIC is also suppressed </a:t>
            </a:r>
            <a:r>
              <a:rPr lang="en-US" altLang="ja-JP" dirty="0" err="1" smtClean="0"/>
              <a:t>w.r.t</a:t>
            </a:r>
            <a:r>
              <a:rPr lang="en-US" altLang="ja-JP" dirty="0" smtClean="0"/>
              <a:t> pp collisions</a:t>
            </a:r>
          </a:p>
          <a:p>
            <a:pPr marL="285750" lvl="1" indent="-285750">
              <a:buFont typeface="Wingdings" charset="2"/>
              <a:buChar char="n"/>
            </a:pPr>
            <a:r>
              <a:rPr lang="en-US" altLang="ja-JP" dirty="0">
                <a:solidFill>
                  <a:srgbClr val="FF0000"/>
                </a:solidFill>
              </a:rPr>
              <a:t>Indicate significant energy loss of </a:t>
            </a:r>
            <a:r>
              <a:rPr lang="en-US" altLang="ja-JP" dirty="0" smtClean="0">
                <a:solidFill>
                  <a:srgbClr val="FF0000"/>
                </a:solidFill>
              </a:rPr>
              <a:t>beauty </a:t>
            </a:r>
            <a:r>
              <a:rPr lang="en-US" altLang="ja-JP" dirty="0">
                <a:solidFill>
                  <a:srgbClr val="FF0000"/>
                </a:solidFill>
              </a:rPr>
              <a:t>quark in hot &amp; dense QCD </a:t>
            </a:r>
            <a:r>
              <a:rPr lang="en-US" altLang="ja-JP" dirty="0" smtClean="0">
                <a:solidFill>
                  <a:srgbClr val="FF0000"/>
                </a:solidFill>
              </a:rPr>
              <a:t>matter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/>
              <a:t>B meson : heavier than D </a:t>
            </a:r>
            <a:r>
              <a:rPr lang="en-US" altLang="ja-JP" dirty="0" smtClean="0"/>
              <a:t>meson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The magnitude of the suppression is smaller than pion and D meson</a:t>
            </a:r>
          </a:p>
          <a:p>
            <a:pPr marL="285750" indent="-285750">
              <a:buFont typeface="Wingdings" charset="2"/>
              <a:buChar char="n"/>
            </a:pP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5292080" y="4401158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646252" y="4401158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266025" y="4405011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351003" y="4406079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B2310-139B-864D-AEA1-805B5602C7AF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37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Beauty </a:t>
            </a:r>
            <a:r>
              <a:rPr lang="en-US" altLang="ja-JP" dirty="0" smtClean="0"/>
              <a:t>production in HIC (2) </a:t>
            </a:r>
            <a:endParaRPr lang="ja-JP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83" y="1371600"/>
            <a:ext cx="4068064" cy="391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767" y="1371600"/>
            <a:ext cx="3945033" cy="37927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5358110"/>
            <a:ext cx="63321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§"/>
            </a:pPr>
            <a:r>
              <a:rPr kumimoji="1" lang="en-US" altLang="ja-JP" dirty="0" smtClean="0"/>
              <a:t> Heavy-</a:t>
            </a:r>
            <a:r>
              <a:rPr kumimoji="1" lang="en-US" altLang="ja-JP" dirty="0" err="1" smtClean="0"/>
              <a:t>flavour</a:t>
            </a:r>
            <a:r>
              <a:rPr kumimoji="1" lang="en-US" altLang="ja-JP" dirty="0" smtClean="0"/>
              <a:t> jets: allow to address energy loss </a:t>
            </a:r>
            <a:r>
              <a:rPr lang="en-US" altLang="ja-JP" dirty="0" smtClean="0"/>
              <a:t>at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level</a:t>
            </a:r>
          </a:p>
          <a:p>
            <a:pPr>
              <a:buClr>
                <a:srgbClr val="0000FF"/>
              </a:buClr>
              <a:buFont typeface="Wingdings" charset="2"/>
              <a:buChar char="§"/>
            </a:pPr>
            <a:r>
              <a:rPr kumimoji="1" lang="en-US" altLang="ja-JP" dirty="0" smtClean="0"/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Observed strong suppression of </a:t>
            </a:r>
            <a:r>
              <a:rPr lang="en-US" altLang="ja-JP" dirty="0" err="1" smtClean="0">
                <a:solidFill>
                  <a:srgbClr val="0000FF"/>
                </a:solidFill>
              </a:rPr>
              <a:t>b</a:t>
            </a:r>
            <a:r>
              <a:rPr lang="en-US" altLang="ja-JP" dirty="0" smtClean="0">
                <a:solidFill>
                  <a:srgbClr val="0000FF"/>
                </a:solidFill>
              </a:rPr>
              <a:t>-jets </a:t>
            </a:r>
            <a:r>
              <a:rPr lang="ja-JP" altLang="ja-JP" dirty="0" smtClean="0">
                <a:solidFill>
                  <a:srgbClr val="0000FF"/>
                </a:solidFill>
              </a:rPr>
              <a:t>i</a:t>
            </a:r>
            <a:r>
              <a:rPr lang="en-US" altLang="ja-JP" dirty="0" err="1" smtClean="0">
                <a:solidFill>
                  <a:srgbClr val="0000FF"/>
                </a:solidFill>
              </a:rPr>
              <a:t>n</a:t>
            </a:r>
            <a:r>
              <a:rPr lang="en-US" altLang="ja-JP" dirty="0" smtClean="0">
                <a:solidFill>
                  <a:srgbClr val="0000FF"/>
                </a:solidFill>
              </a:rPr>
              <a:t> most-central collisions</a:t>
            </a:r>
          </a:p>
          <a:p>
            <a:pPr lvl="1">
              <a:buFont typeface="Wingdings" charset="2"/>
              <a:buChar char="§"/>
            </a:pPr>
            <a:r>
              <a:rPr kumimoji="1" lang="en-US" altLang="ja-JP" dirty="0" smtClean="0">
                <a:solidFill>
                  <a:srgbClr val="FF0000"/>
                </a:solidFill>
              </a:rPr>
              <a:t> indicate the </a:t>
            </a:r>
            <a:r>
              <a:rPr lang="en-US" altLang="ja-JP" dirty="0" smtClean="0">
                <a:solidFill>
                  <a:srgbClr val="FF0000"/>
                </a:solidFill>
              </a:rPr>
              <a:t>suppression already arises </a:t>
            </a:r>
            <a:r>
              <a:rPr lang="en-US" altLang="ja-JP" dirty="0" err="1" smtClean="0">
                <a:solidFill>
                  <a:srgbClr val="FF0000"/>
                </a:solidFill>
              </a:rPr>
              <a:t>parton</a:t>
            </a:r>
            <a:r>
              <a:rPr lang="en-US" altLang="ja-JP" dirty="0" smtClean="0">
                <a:solidFill>
                  <a:srgbClr val="FF0000"/>
                </a:solidFill>
              </a:rPr>
              <a:t> level 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1217711"/>
            <a:ext cx="2081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PRL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113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(2014)</a:t>
            </a:r>
            <a:r>
              <a:rPr kumimoji="1" lang="ja-JP" altLang="en-US" sz="1400" dirty="0" smtClean="0"/>
              <a:t> </a:t>
            </a:r>
            <a:r>
              <a:rPr kumimoji="1" lang="en-US" altLang="ja-JP" sz="1400" dirty="0" smtClean="0"/>
              <a:t>132301</a:t>
            </a:r>
            <a:endParaRPr kumimoji="1" lang="ja-JP" altLang="en-US" sz="1400" dirty="0"/>
          </a:p>
        </p:txBody>
      </p:sp>
      <p:sp>
        <p:nvSpPr>
          <p:cNvPr id="9" name="円/楕円 8"/>
          <p:cNvSpPr/>
          <p:nvPr/>
        </p:nvSpPr>
        <p:spPr>
          <a:xfrm>
            <a:off x="5508104" y="4873161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5862276" y="4873161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482049" y="4877014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567027" y="4878082"/>
            <a:ext cx="558597" cy="44503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8EED-B0E8-E246-AE4A-96654A018DAE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530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Energy and rapidity depende</a:t>
            </a:r>
            <a:r>
              <a:rPr lang="en-US" altLang="ja-JP" dirty="0" smtClean="0"/>
              <a:t>nce of HF production in HIC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6720" y="5076008"/>
            <a:ext cx="72648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n"/>
            </a:pPr>
            <a:r>
              <a:rPr lang="en-US" altLang="ja-JP" dirty="0" smtClean="0"/>
              <a:t>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of electrons from heavy-</a:t>
            </a:r>
            <a:r>
              <a:rPr lang="en-US" altLang="ja-JP" dirty="0" err="1" smtClean="0"/>
              <a:t>flavour</a:t>
            </a:r>
            <a:r>
              <a:rPr lang="en-US" altLang="ja-JP" dirty="0" smtClean="0"/>
              <a:t> decays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>
                <a:solidFill>
                  <a:srgbClr val="0432FF"/>
                </a:solidFill>
              </a:rPr>
              <a:t>Similar suppression of the production 0.2 (RHIC), 2.76 and 5.02 </a:t>
            </a:r>
            <a:r>
              <a:rPr lang="en-US" altLang="ja-JP" dirty="0" err="1" smtClean="0">
                <a:solidFill>
                  <a:srgbClr val="0432FF"/>
                </a:solidFill>
              </a:rPr>
              <a:t>TeV</a:t>
            </a:r>
            <a:endParaRPr lang="en-US" altLang="ja-JP" dirty="0" smtClean="0">
              <a:solidFill>
                <a:srgbClr val="0432FF"/>
              </a:solidFill>
            </a:endParaRP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>
                <a:solidFill>
                  <a:srgbClr val="0432FF"/>
                </a:solidFill>
              </a:rPr>
              <a:t>Similar suppression between mid- and forward-rapidity regions</a:t>
            </a:r>
          </a:p>
          <a:p>
            <a:pPr marL="742950" lvl="1" indent="-285750">
              <a:buFont typeface="Wingdings" charset="2"/>
              <a:buChar char="n"/>
            </a:pPr>
            <a:r>
              <a:rPr lang="en-US" altLang="ja-JP" dirty="0" smtClean="0"/>
              <a:t>No significant energy and rapidity dependence of the suppression </a:t>
            </a:r>
          </a:p>
          <a:p>
            <a:pPr marL="742950" lvl="1" indent="-285750">
              <a:buFont typeface="Wingdings" charset="2"/>
              <a:buChar char="n"/>
            </a:pPr>
            <a:endParaRPr lang="en-US" altLang="ja-JP" dirty="0" smtClean="0"/>
          </a:p>
          <a:p>
            <a:pPr marL="285750" indent="-285750">
              <a:buFont typeface="Wingdings" charset="2"/>
              <a:buChar char="n"/>
            </a:pPr>
            <a:endParaRPr lang="en-US" altLang="ja-JP" dirty="0" smtClean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469" y="1422028"/>
            <a:ext cx="4462691" cy="3467391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65" y="1365411"/>
            <a:ext cx="3827904" cy="3710597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TGSW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077F-2B34-C048-8D9B-8B6EC4CFAAE7}" type="datetime1">
              <a:rPr lang="ja-JP" altLang="en-US" smtClean="0"/>
              <a:t>2017/9/26</a:t>
            </a:fld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708A-55FF-C643-B44C-5166A498101C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91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4592</TotalTime>
  <Words>773</Words>
  <Application>Microsoft Macintosh PowerPoint</Application>
  <PresentationFormat>画面に合わせる (4:3)</PresentationFormat>
  <Paragraphs>144</Paragraphs>
  <Slides>12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Arial Unicode MS</vt:lpstr>
      <vt:lpstr>Bookman Old Style</vt:lpstr>
      <vt:lpstr>Calibri</vt:lpstr>
      <vt:lpstr>Gill Sans MT</vt:lpstr>
      <vt:lpstr>ＭＳ Ｐゴシック</vt:lpstr>
      <vt:lpstr>ＭＳ 明朝</vt:lpstr>
      <vt:lpstr>Wingdings</vt:lpstr>
      <vt:lpstr>Wingdings 3</vt:lpstr>
      <vt:lpstr>Origin</vt:lpstr>
      <vt:lpstr>Heavy-Flavour Physics in Heavy-Ion Collisions</vt:lpstr>
      <vt:lpstr>Heavy quarks in heavy-ion collisions</vt:lpstr>
      <vt:lpstr>Nuclear modification factor (RAA) and elliptic flow (v2)</vt:lpstr>
      <vt:lpstr>Heavy-flavour productions in pp</vt:lpstr>
      <vt:lpstr>Heavy-flavour productions in pA</vt:lpstr>
      <vt:lpstr>Charm production in HIC </vt:lpstr>
      <vt:lpstr>Beauty production in HIC (1) </vt:lpstr>
      <vt:lpstr>Beauty production in HIC (2) </vt:lpstr>
      <vt:lpstr>Energy and rapidity dependence of HF production in HIC</vt:lpstr>
      <vt:lpstr> Azimuthal anisotropy of D mesons</vt:lpstr>
      <vt:lpstr>Comparison with models</vt:lpstr>
      <vt:lpstr>Summary</vt:lpstr>
    </vt:vector>
  </TitlesOfParts>
  <Company>UCLA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Heavy-flavour production in LHC</dc:title>
  <dc:creator>坂井 真吾</dc:creator>
  <cp:lastModifiedBy>Microsoft Office ユーザー</cp:lastModifiedBy>
  <cp:revision>550</cp:revision>
  <cp:lastPrinted>2016-08-30T07:27:28Z</cp:lastPrinted>
  <dcterms:created xsi:type="dcterms:W3CDTF">2016-08-30T06:57:05Z</dcterms:created>
  <dcterms:modified xsi:type="dcterms:W3CDTF">2017-09-26T03:29:01Z</dcterms:modified>
</cp:coreProperties>
</file>