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9" r:id="rId4"/>
    <p:sldId id="283" r:id="rId5"/>
    <p:sldId id="275" r:id="rId6"/>
    <p:sldId id="279" r:id="rId7"/>
    <p:sldId id="278" r:id="rId8"/>
    <p:sldId id="281" r:id="rId9"/>
    <p:sldId id="269" r:id="rId10"/>
    <p:sldId id="288" r:id="rId11"/>
    <p:sldId id="262" r:id="rId12"/>
    <p:sldId id="270" r:id="rId13"/>
    <p:sldId id="272" r:id="rId14"/>
    <p:sldId id="273" r:id="rId15"/>
    <p:sldId id="274" r:id="rId16"/>
    <p:sldId id="277" r:id="rId17"/>
    <p:sldId id="287" r:id="rId18"/>
    <p:sldId id="280" r:id="rId19"/>
    <p:sldId id="258" r:id="rId20"/>
    <p:sldId id="284" r:id="rId21"/>
    <p:sldId id="286" r:id="rId22"/>
    <p:sldId id="285" r:id="rId23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6E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5" autoAdjust="0"/>
    <p:restoredTop sz="89351" autoAdjust="0"/>
  </p:normalViewPr>
  <p:slideViewPr>
    <p:cSldViewPr>
      <p:cViewPr>
        <p:scale>
          <a:sx n="80" d="100"/>
          <a:sy n="80" d="100"/>
        </p:scale>
        <p:origin x="-498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62149-701D-444E-A008-EA20247EF7AD}" type="datetimeFigureOut">
              <a:rPr kumimoji="1" lang="ja-JP" altLang="en-US" smtClean="0"/>
              <a:pPr/>
              <a:t>2010/2/23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EC4E4-5914-492C-AB31-7CDFBED513E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93468-0F8E-4740-9A80-A57F50E0215C}" type="datetimeFigureOut">
              <a:rPr kumimoji="1" lang="ja-JP" altLang="en-US" smtClean="0"/>
              <a:pPr/>
              <a:t>2010/2/23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ED7FE-B514-4D1B-A2C6-08797C144F4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・</a:t>
            </a:r>
            <a:r>
              <a:rPr kumimoji="1" lang="en-US" altLang="ja-JP" dirty="0" err="1" smtClean="0"/>
              <a:t>BELLEⅡ</a:t>
            </a:r>
            <a:r>
              <a:rPr kumimoji="1" lang="ja-JP" altLang="en-US" dirty="0" smtClean="0"/>
              <a:t>にのせる</a:t>
            </a:r>
            <a:r>
              <a:rPr kumimoji="1" lang="en-US" altLang="ja-JP" dirty="0" smtClean="0"/>
              <a:t>PID</a:t>
            </a:r>
            <a:r>
              <a:rPr kumimoji="1" lang="ja-JP" altLang="en-US" dirty="0" smtClean="0"/>
              <a:t>装置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TPO</a:t>
            </a:r>
            <a:r>
              <a:rPr kumimoji="1" lang="ja-JP" altLang="en-US" dirty="0" smtClean="0"/>
              <a:t>カウンターの原理、構造サイズとか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・実際の</a:t>
            </a:r>
            <a:r>
              <a:rPr kumimoji="1" lang="en-US" altLang="ja-JP" dirty="0" smtClean="0"/>
              <a:t>B-Factory</a:t>
            </a:r>
            <a:r>
              <a:rPr kumimoji="1" lang="ja-JP" altLang="en-US" dirty="0" smtClean="0"/>
              <a:t>の実験で難しいのは、質量の近い</a:t>
            </a:r>
            <a:r>
              <a:rPr kumimoji="1" lang="en-US" altLang="ja-JP" dirty="0" smtClean="0"/>
              <a:t>π/K</a:t>
            </a:r>
            <a:r>
              <a:rPr kumimoji="1" lang="ja-JP" altLang="en-US" dirty="0" smtClean="0"/>
              <a:t>粒子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</a:t>
            </a:r>
            <a:r>
              <a:rPr kumimoji="1" lang="en-US" altLang="ja-JP" dirty="0" err="1" smtClean="0"/>
              <a:t>separeation</a:t>
            </a:r>
            <a:r>
              <a:rPr lang="ja-JP" altLang="en-US" dirty="0" smtClean="0"/>
              <a:t>能力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D7FE-B514-4D1B-A2C6-08797C144F40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・波長に対する分布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</a:t>
            </a:r>
            <a:r>
              <a:rPr kumimoji="1" lang="en-US" altLang="ja-JP" dirty="0" err="1" smtClean="0"/>
              <a:t>cherenkov</a:t>
            </a:r>
            <a:r>
              <a:rPr kumimoji="1" lang="ja-JP" altLang="en-US" dirty="0" smtClean="0"/>
              <a:t>光は長波長は少ない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D7FE-B514-4D1B-A2C6-08797C144F40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・測定方法について</a:t>
            </a:r>
            <a:endParaRPr lang="en-US" altLang="ja-JP" dirty="0" smtClean="0"/>
          </a:p>
          <a:p>
            <a:r>
              <a:rPr lang="ja-JP" altLang="en-US" dirty="0" smtClean="0"/>
              <a:t>・セットアップ説明</a:t>
            </a:r>
            <a:endParaRPr lang="en-US" altLang="ja-JP" dirty="0" smtClean="0"/>
          </a:p>
          <a:p>
            <a:r>
              <a:rPr lang="ja-JP" altLang="en-US" dirty="0" smtClean="0"/>
              <a:t>・なにをみていくか？</a:t>
            </a:r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D7FE-B514-4D1B-A2C6-08797C144F40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D7FE-B514-4D1B-A2C6-08797C144F40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・原理から考えてどのくらいの時間分解能？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・その他光検出器に求められるもの</a:t>
            </a:r>
            <a:endParaRPr kumimoji="1" lang="en-US" altLang="ja-JP" dirty="0" smtClean="0"/>
          </a:p>
          <a:p>
            <a:r>
              <a:rPr lang="ja-JP" altLang="en-US" dirty="0" smtClean="0"/>
              <a:t>・候補として</a:t>
            </a:r>
            <a:r>
              <a:rPr lang="en-US" altLang="ja-JP" dirty="0" smtClean="0"/>
              <a:t>MCP-PMT</a:t>
            </a:r>
          </a:p>
          <a:p>
            <a:r>
              <a:rPr lang="ja-JP" altLang="en-US" dirty="0" smtClean="0"/>
              <a:t>・有効面積約</a:t>
            </a:r>
            <a:r>
              <a:rPr lang="en-US" altLang="ja-JP" dirty="0" smtClean="0"/>
              <a:t>7</a:t>
            </a:r>
            <a:r>
              <a:rPr lang="ja-JP" altLang="en-US" dirty="0" smtClean="0"/>
              <a:t>倍</a:t>
            </a:r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D7FE-B514-4D1B-A2C6-08797C144F40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・時間分解能を測らないと</a:t>
            </a:r>
            <a:r>
              <a:rPr lang="en-US" altLang="ja-JP" dirty="0" smtClean="0"/>
              <a:t>PMT</a:t>
            </a:r>
            <a:r>
              <a:rPr lang="ja-JP" altLang="en-US" dirty="0" smtClean="0"/>
              <a:t>の</a:t>
            </a:r>
            <a:r>
              <a:rPr lang="en-US" altLang="ja-JP" dirty="0" smtClean="0"/>
              <a:t>TTS</a:t>
            </a:r>
          </a:p>
          <a:p>
            <a:r>
              <a:rPr lang="ja-JP" altLang="en-US" dirty="0" smtClean="0"/>
              <a:t>・チェックすべきは、一光子検出で</a:t>
            </a:r>
            <a:r>
              <a:rPr lang="en-US" altLang="ja-JP" dirty="0" smtClean="0"/>
              <a:t>40psec</a:t>
            </a:r>
            <a:r>
              <a:rPr lang="ja-JP" altLang="en-US" dirty="0" smtClean="0"/>
              <a:t>以下の時間分解能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D7FE-B514-4D1B-A2C6-08797C144F40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・結果</a:t>
            </a:r>
            <a:endParaRPr lang="en-US" altLang="ja-JP" dirty="0" smtClean="0"/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tail</a:t>
            </a:r>
            <a:r>
              <a:rPr lang="ja-JP" altLang="en-US" dirty="0" smtClean="0"/>
              <a:t>は低波高の信号の成分がつくる</a:t>
            </a:r>
            <a:r>
              <a:rPr lang="en-US" altLang="ja-JP" dirty="0" err="1" smtClean="0"/>
              <a:t>timewalk</a:t>
            </a:r>
            <a:r>
              <a:rPr lang="ja-JP" altLang="en-US" dirty="0" smtClean="0"/>
              <a:t>が主</a:t>
            </a:r>
            <a:endParaRPr lang="en-US" altLang="ja-JP" dirty="0" smtClean="0"/>
          </a:p>
          <a:p>
            <a:r>
              <a:rPr lang="ja-JP" altLang="en-US" dirty="0" smtClean="0"/>
              <a:t>・正味の</a:t>
            </a:r>
            <a:r>
              <a:rPr lang="en-US" altLang="ja-JP" dirty="0" smtClean="0"/>
              <a:t>TTS</a:t>
            </a:r>
            <a:r>
              <a:rPr lang="ja-JP" altLang="en-US" dirty="0" smtClean="0"/>
              <a:t>を測定するには</a:t>
            </a:r>
            <a:r>
              <a:rPr lang="en-US" altLang="ja-JP" dirty="0" smtClean="0"/>
              <a:t>TWC</a:t>
            </a:r>
            <a:r>
              <a:rPr lang="ja-JP" altLang="en-US" dirty="0" smtClean="0"/>
              <a:t>が必要</a:t>
            </a:r>
            <a:endParaRPr lang="en-US" altLang="ja-JP" dirty="0" smtClean="0"/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TWC</a:t>
            </a:r>
            <a:r>
              <a:rPr lang="ja-JP" altLang="en-US" dirty="0" smtClean="0"/>
              <a:t>後の</a:t>
            </a:r>
            <a:r>
              <a:rPr lang="en-US" altLang="ja-JP" dirty="0" smtClean="0"/>
              <a:t>TTS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D7FE-B514-4D1B-A2C6-08797C144F40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smtClean="0"/>
              <a:t>・</a:t>
            </a:r>
            <a:r>
              <a:rPr lang="ja-JP" altLang="en-US" dirty="0" smtClean="0"/>
              <a:t>検出効率はとりもなおさず、</a:t>
            </a:r>
            <a:r>
              <a:rPr lang="en-US" altLang="ja-JP" dirty="0" smtClean="0"/>
              <a:t>Q.E</a:t>
            </a:r>
            <a:r>
              <a:rPr lang="ja-JP" altLang="en-US" dirty="0" smtClean="0"/>
              <a:t>と</a:t>
            </a:r>
            <a:r>
              <a:rPr lang="en-US" altLang="ja-JP" dirty="0" smtClean="0"/>
              <a:t>C.E</a:t>
            </a:r>
            <a:r>
              <a:rPr lang="ja-JP" altLang="en-US" dirty="0" err="1" smtClean="0"/>
              <a:t>。</a:t>
            </a:r>
            <a:endParaRPr lang="en-US" altLang="ja-JP" dirty="0" smtClean="0"/>
          </a:p>
          <a:p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C.E</a:t>
            </a:r>
            <a:r>
              <a:rPr kumimoji="1" lang="ja-JP" altLang="en-US" dirty="0" smtClean="0"/>
              <a:t>は決め打ちなので、</a:t>
            </a:r>
            <a:r>
              <a:rPr kumimoji="1" lang="en-US" altLang="ja-JP" dirty="0" smtClean="0"/>
              <a:t>Q.E</a:t>
            </a:r>
            <a:r>
              <a:rPr kumimoji="1" lang="ja-JP" altLang="en-US" dirty="0" smtClean="0"/>
              <a:t>について調べなければならない。</a:t>
            </a:r>
            <a:endParaRPr kumimoji="1" lang="en-US" altLang="ja-JP" dirty="0" smtClean="0"/>
          </a:p>
          <a:p>
            <a:r>
              <a:rPr lang="ja-JP" altLang="en-US" dirty="0" smtClean="0"/>
              <a:t>・チェックしなければならないのは・・</a:t>
            </a:r>
            <a:r>
              <a:rPr kumimoji="1" lang="ja-JP" altLang="en-US" dirty="0" smtClean="0"/>
              <a:t>波長分布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D7FE-B514-4D1B-A2C6-08797C144F40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・</a:t>
            </a:r>
            <a:r>
              <a:rPr lang="en-US" altLang="ja-JP" dirty="0" smtClean="0"/>
              <a:t>MCP-PMT</a:t>
            </a:r>
            <a:r>
              <a:rPr lang="ja-JP" altLang="en-US" dirty="0" smtClean="0"/>
              <a:t>の原理と特性</a:t>
            </a:r>
            <a:endParaRPr lang="en-US" altLang="ja-JP" dirty="0" smtClean="0"/>
          </a:p>
          <a:p>
            <a:r>
              <a:rPr lang="ja-JP" altLang="en-US" dirty="0" smtClean="0"/>
              <a:t>・開発している観点　丸型⇒角型</a:t>
            </a:r>
            <a:endParaRPr lang="en-US" altLang="ja-JP" dirty="0" smtClean="0"/>
          </a:p>
          <a:p>
            <a:r>
              <a:rPr lang="ja-JP" altLang="en-US" dirty="0" smtClean="0"/>
              <a:t>・浜ホトと共同開発</a:t>
            </a:r>
            <a:endParaRPr lang="en-US" altLang="ja-JP" dirty="0" smtClean="0"/>
          </a:p>
          <a:p>
            <a:r>
              <a:rPr lang="ja-JP" altLang="en-US" dirty="0" smtClean="0"/>
              <a:t>・チェックしなければならないこと</a:t>
            </a:r>
            <a:endParaRPr lang="en-US" altLang="ja-JP" dirty="0" smtClean="0"/>
          </a:p>
          <a:p>
            <a:r>
              <a:rPr lang="ja-JP" altLang="en-US" dirty="0" smtClean="0"/>
              <a:t>　⇒検出効率、時間分解能、耐久性</a:t>
            </a:r>
            <a:endParaRPr lang="en-US" altLang="ja-JP" dirty="0" smtClean="0"/>
          </a:p>
          <a:p>
            <a:r>
              <a:rPr lang="ja-JP" altLang="en-US" dirty="0" smtClean="0"/>
              <a:t>そのための測定について話す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D7FE-B514-4D1B-A2C6-08797C144F40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・</a:t>
            </a:r>
            <a:r>
              <a:rPr lang="en-US" altLang="ja-JP" dirty="0" smtClean="0"/>
              <a:t>MCP-PMT</a:t>
            </a:r>
            <a:r>
              <a:rPr lang="ja-JP" altLang="en-US" dirty="0" smtClean="0"/>
              <a:t>の原理と特性</a:t>
            </a:r>
            <a:endParaRPr lang="en-US" altLang="ja-JP" dirty="0" smtClean="0"/>
          </a:p>
          <a:p>
            <a:r>
              <a:rPr lang="ja-JP" altLang="en-US" dirty="0" smtClean="0"/>
              <a:t>・開発している観点　丸型⇒角型</a:t>
            </a:r>
            <a:endParaRPr lang="en-US" altLang="ja-JP" dirty="0" smtClean="0"/>
          </a:p>
          <a:p>
            <a:r>
              <a:rPr lang="ja-JP" altLang="en-US" dirty="0" smtClean="0"/>
              <a:t>・浜ホトと共同開発</a:t>
            </a:r>
            <a:endParaRPr lang="en-US" altLang="ja-JP" dirty="0" smtClean="0"/>
          </a:p>
          <a:p>
            <a:r>
              <a:rPr lang="ja-JP" altLang="en-US" dirty="0" smtClean="0"/>
              <a:t>・チェックしなければならないこと</a:t>
            </a:r>
            <a:endParaRPr lang="en-US" altLang="ja-JP" dirty="0" smtClean="0"/>
          </a:p>
          <a:p>
            <a:r>
              <a:rPr lang="ja-JP" altLang="en-US" dirty="0" smtClean="0"/>
              <a:t>　⇒検出効率、時間分解能、耐久性</a:t>
            </a:r>
            <a:endParaRPr lang="en-US" altLang="ja-JP" dirty="0" smtClean="0"/>
          </a:p>
          <a:p>
            <a:r>
              <a:rPr lang="ja-JP" altLang="en-US" dirty="0" smtClean="0"/>
              <a:t>そのための測定について話す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D7FE-B514-4D1B-A2C6-08797C144F40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・</a:t>
            </a:r>
            <a:r>
              <a:rPr lang="en-US" altLang="ja-JP" dirty="0" smtClean="0"/>
              <a:t>MCP-PMT</a:t>
            </a:r>
            <a:r>
              <a:rPr lang="ja-JP" altLang="en-US" dirty="0" smtClean="0"/>
              <a:t>の原理と特性</a:t>
            </a:r>
            <a:endParaRPr lang="en-US" altLang="ja-JP" dirty="0" smtClean="0"/>
          </a:p>
          <a:p>
            <a:r>
              <a:rPr lang="ja-JP" altLang="en-US" dirty="0" smtClean="0"/>
              <a:t>・開発している観点　丸型⇒角型　有効面積の増加</a:t>
            </a:r>
            <a:endParaRPr lang="en-US" altLang="ja-JP" dirty="0" smtClean="0"/>
          </a:p>
          <a:p>
            <a:r>
              <a:rPr lang="ja-JP" altLang="en-US" dirty="0" smtClean="0"/>
              <a:t>・チェックしなければならないこと</a:t>
            </a:r>
            <a:endParaRPr lang="en-US" altLang="ja-JP" dirty="0" smtClean="0"/>
          </a:p>
          <a:p>
            <a:r>
              <a:rPr lang="ja-JP" altLang="en-US" dirty="0" smtClean="0"/>
              <a:t>　⇒検出効率、時間分解能、耐久性</a:t>
            </a:r>
            <a:endParaRPr lang="en-US" altLang="ja-JP" dirty="0" smtClean="0"/>
          </a:p>
          <a:p>
            <a:r>
              <a:rPr lang="ja-JP" altLang="en-US" dirty="0" smtClean="0"/>
              <a:t>そのための測定について話す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D7FE-B514-4D1B-A2C6-08797C144F40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D7FE-B514-4D1B-A2C6-08797C144F40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あたらしいこと</a:t>
            </a:r>
            <a:endParaRPr kumimoji="1" lang="en-US" altLang="ja-JP" dirty="0" smtClean="0"/>
          </a:p>
          <a:p>
            <a:r>
              <a:rPr lang="ja-JP" altLang="en-US" dirty="0" smtClean="0"/>
              <a:t>・寿命対策品として、後段膜を蒸着</a:t>
            </a:r>
            <a:endParaRPr lang="en-US" altLang="ja-JP" dirty="0" smtClean="0"/>
          </a:p>
          <a:p>
            <a:r>
              <a:rPr lang="ja-JP" altLang="en-US" dirty="0" smtClean="0"/>
              <a:t>・セラミック対策</a:t>
            </a:r>
            <a:endParaRPr lang="en-US" altLang="ja-JP" dirty="0" smtClean="0"/>
          </a:p>
          <a:p>
            <a:r>
              <a:rPr kumimoji="1" lang="ja-JP" altLang="en-US" dirty="0" smtClean="0"/>
              <a:t>・</a:t>
            </a:r>
            <a:r>
              <a:rPr lang="en-US" altLang="ja-JP" dirty="0" smtClean="0"/>
              <a:t>MCP</a:t>
            </a:r>
            <a:r>
              <a:rPr lang="ja-JP" altLang="en-US" dirty="0" smtClean="0"/>
              <a:t>のクリーニング処理の改善</a:t>
            </a:r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D7FE-B514-4D1B-A2C6-08797C144F40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・時間分解能測定の方法</a:t>
            </a:r>
            <a:endParaRPr lang="en-US" altLang="ja-JP" dirty="0" smtClean="0"/>
          </a:p>
          <a:p>
            <a:r>
              <a:rPr lang="ja-JP" altLang="en-US" dirty="0" smtClean="0"/>
              <a:t>・セットアップ</a:t>
            </a:r>
            <a:endParaRPr lang="en-US" altLang="ja-JP" dirty="0" smtClean="0"/>
          </a:p>
          <a:p>
            <a:r>
              <a:rPr lang="ja-JP" altLang="en-US" dirty="0" smtClean="0"/>
              <a:t>・パラメータを抑えていく</a:t>
            </a:r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D7FE-B514-4D1B-A2C6-08797C144F40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・結果</a:t>
            </a:r>
            <a:endParaRPr lang="en-US" altLang="ja-JP" dirty="0" smtClean="0"/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tail</a:t>
            </a:r>
            <a:r>
              <a:rPr lang="ja-JP" altLang="en-US" dirty="0" smtClean="0"/>
              <a:t>は低波高の信号の成分がつくる</a:t>
            </a:r>
            <a:r>
              <a:rPr lang="en-US" altLang="ja-JP" dirty="0" err="1" smtClean="0"/>
              <a:t>timewalk</a:t>
            </a:r>
            <a:r>
              <a:rPr lang="ja-JP" altLang="en-US" dirty="0" smtClean="0"/>
              <a:t>が主</a:t>
            </a:r>
            <a:endParaRPr lang="en-US" altLang="ja-JP" dirty="0" smtClean="0"/>
          </a:p>
          <a:p>
            <a:r>
              <a:rPr lang="ja-JP" altLang="en-US" dirty="0" smtClean="0"/>
              <a:t>・正味の</a:t>
            </a:r>
            <a:r>
              <a:rPr lang="en-US" altLang="ja-JP" dirty="0" smtClean="0"/>
              <a:t>TTS</a:t>
            </a:r>
            <a:r>
              <a:rPr lang="ja-JP" altLang="en-US" dirty="0" smtClean="0"/>
              <a:t>を測定するには</a:t>
            </a:r>
            <a:r>
              <a:rPr lang="en-US" altLang="ja-JP" dirty="0" smtClean="0"/>
              <a:t>TWC</a:t>
            </a:r>
            <a:r>
              <a:rPr lang="ja-JP" altLang="en-US" dirty="0" smtClean="0"/>
              <a:t>が必要</a:t>
            </a:r>
            <a:endParaRPr lang="en-US" altLang="ja-JP" dirty="0" smtClean="0"/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TWC</a:t>
            </a:r>
            <a:r>
              <a:rPr lang="ja-JP" altLang="en-US" dirty="0" smtClean="0"/>
              <a:t>後の</a:t>
            </a:r>
            <a:r>
              <a:rPr lang="en-US" altLang="ja-JP" dirty="0" smtClean="0"/>
              <a:t>TTS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D7FE-B514-4D1B-A2C6-08797C144F40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・どうやって測定するか？⇒式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・セットアップ写真、実際の値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D7FE-B514-4D1B-A2C6-08797C144F40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0825" y="2214563"/>
            <a:ext cx="8642350" cy="71437"/>
          </a:xfrm>
          <a:prstGeom prst="rect">
            <a:avLst/>
          </a:prstGeom>
          <a:solidFill>
            <a:srgbClr val="5F5F5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ja-JP" altLang="en-US" sz="1800">
              <a:ea typeface="ＭＳ Ｐゴシック" pitchFamily="50" charset="-128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8313" y="2070092"/>
            <a:ext cx="1366837" cy="144462"/>
          </a:xfrm>
          <a:prstGeom prst="rect">
            <a:avLst/>
          </a:prstGeom>
          <a:solidFill>
            <a:srgbClr val="B2B2B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ja-JP" altLang="en-US" sz="1800">
              <a:ea typeface="ＭＳ Ｐゴシック" pitchFamily="50" charset="-128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280400" y="6453188"/>
            <a:ext cx="863600" cy="71437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ja-JP" altLang="en-US" sz="1800">
              <a:ea typeface="ＭＳ Ｐゴシック" pitchFamily="50" charset="-128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1071546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246B549-EE34-4C17-855D-22DE84B6E13A}" type="datetime1">
              <a:rPr kumimoji="1" lang="ja-JP" altLang="en-US" smtClean="0"/>
              <a:pPr/>
              <a:t>2010/2/23</a:t>
            </a:fld>
            <a:endParaRPr kumimoji="1" lang="ja-JP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kumimoji="1" lang="ja-JP" altLang="en-US" smtClean="0"/>
              <a:t>特定領域研究研究会　</a:t>
            </a:r>
            <a:r>
              <a:rPr kumimoji="1" lang="en-US" altLang="ja-JP" smtClean="0"/>
              <a:t>2010</a:t>
            </a:r>
            <a:endParaRPr kumimoji="1" lang="ja-JP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07812-3CC5-442C-8195-B8679237F5A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D4C639-339E-458E-9D66-76D992A2394E}" type="datetime1">
              <a:rPr kumimoji="1" lang="ja-JP" altLang="en-US" smtClean="0"/>
              <a:pPr/>
              <a:t>2010/2/23</a:t>
            </a:fld>
            <a:endParaRPr kumimoji="1"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特定領域研究研究会　</a:t>
            </a:r>
            <a:r>
              <a:rPr kumimoji="1" lang="en-US" altLang="ja-JP" smtClean="0"/>
              <a:t>2010</a:t>
            </a:r>
            <a:endParaRPr kumimoji="1"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07812-3CC5-442C-8195-B8679237F5A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100110-57D7-4BBD-A438-210062D1F3E6}" type="datetime1">
              <a:rPr kumimoji="1" lang="ja-JP" altLang="en-US" smtClean="0"/>
              <a:pPr/>
              <a:t>2010/2/23</a:t>
            </a:fld>
            <a:endParaRPr kumimoji="1"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特定領域研究研究会　</a:t>
            </a:r>
            <a:r>
              <a:rPr kumimoji="1" lang="en-US" altLang="ja-JP" smtClean="0"/>
              <a:t>2010</a:t>
            </a:r>
            <a:endParaRPr kumimoji="1"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07812-3CC5-442C-8195-B8679237F5A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6"/>
            <a:ext cx="8258204" cy="928686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0C2ECA-35A5-4515-93F3-34CD94555050}" type="datetime1">
              <a:rPr kumimoji="1" lang="ja-JP" altLang="en-US" smtClean="0"/>
              <a:pPr/>
              <a:t>2010/2/23</a:t>
            </a:fld>
            <a:endParaRPr kumimoji="1"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特定領域研究研究会　</a:t>
            </a:r>
            <a:r>
              <a:rPr kumimoji="1" lang="en-US" altLang="ja-JP" smtClean="0"/>
              <a:t>2010</a:t>
            </a:r>
            <a:endParaRPr kumimoji="1"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07812-3CC5-442C-8195-B8679237F5A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CDE1C1-CBF2-4F1C-AB84-A9A4EC0BFD94}" type="datetime1">
              <a:rPr kumimoji="1" lang="ja-JP" altLang="en-US" smtClean="0"/>
              <a:pPr/>
              <a:t>2010/2/23</a:t>
            </a:fld>
            <a:endParaRPr kumimoji="1"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特定領域研究研究会　</a:t>
            </a:r>
            <a:r>
              <a:rPr kumimoji="1" lang="en-US" altLang="ja-JP" smtClean="0"/>
              <a:t>2010</a:t>
            </a:r>
            <a:endParaRPr kumimoji="1"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07812-3CC5-442C-8195-B8679237F5A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CAED2F-688C-4088-938C-D4B5FBE88659}" type="datetime1">
              <a:rPr kumimoji="1" lang="ja-JP" altLang="en-US" smtClean="0"/>
              <a:pPr/>
              <a:t>2010/2/23</a:t>
            </a:fld>
            <a:endParaRPr kumimoji="1"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特定領域研究研究会　</a:t>
            </a:r>
            <a:r>
              <a:rPr kumimoji="1" lang="en-US" altLang="ja-JP" smtClean="0"/>
              <a:t>2010</a:t>
            </a:r>
            <a:endParaRPr kumimoji="1"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07812-3CC5-442C-8195-B8679237F5A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8BCD84-E98E-4C3A-8533-73D2B69E46C1}" type="datetime1">
              <a:rPr kumimoji="1" lang="ja-JP" altLang="en-US" smtClean="0"/>
              <a:pPr/>
              <a:t>2010/2/23</a:t>
            </a:fld>
            <a:endParaRPr kumimoji="1" lang="ja-JP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特定領域研究研究会　</a:t>
            </a:r>
            <a:r>
              <a:rPr kumimoji="1" lang="en-US" altLang="ja-JP" smtClean="0"/>
              <a:t>2010</a:t>
            </a:r>
            <a:endParaRPr kumimoji="1" lang="ja-JP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07812-3CC5-442C-8195-B8679237F5A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E97E60-EB2B-4DBB-89FE-2768A8AA065F}" type="datetime1">
              <a:rPr kumimoji="1" lang="ja-JP" altLang="en-US" smtClean="0"/>
              <a:pPr/>
              <a:t>2010/2/23</a:t>
            </a:fld>
            <a:endParaRPr kumimoji="1"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特定領域研究研究会　</a:t>
            </a:r>
            <a:r>
              <a:rPr kumimoji="1" lang="en-US" altLang="ja-JP" smtClean="0"/>
              <a:t>2010</a:t>
            </a:r>
            <a:endParaRPr kumimoji="1"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07812-3CC5-442C-8195-B8679237F5A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C6D253-205D-40EA-8F9E-31AB9D52E6B8}" type="datetime1">
              <a:rPr kumimoji="1" lang="ja-JP" altLang="en-US" smtClean="0"/>
              <a:pPr/>
              <a:t>2010/2/23</a:t>
            </a:fld>
            <a:endParaRPr kumimoji="1"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特定領域研究研究会　</a:t>
            </a:r>
            <a:r>
              <a:rPr kumimoji="1" lang="en-US" altLang="ja-JP" smtClean="0"/>
              <a:t>2010</a:t>
            </a:r>
            <a:endParaRPr kumimoji="1"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07812-3CC5-442C-8195-B8679237F5A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A633BB-4EA4-46D1-A290-B96E57F2A698}" type="datetime1">
              <a:rPr kumimoji="1" lang="ja-JP" altLang="en-US" smtClean="0"/>
              <a:pPr/>
              <a:t>2010/2/23</a:t>
            </a:fld>
            <a:endParaRPr kumimoji="1"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特定領域研究研究会　</a:t>
            </a:r>
            <a:r>
              <a:rPr kumimoji="1" lang="en-US" altLang="ja-JP" smtClean="0"/>
              <a:t>2010</a:t>
            </a:r>
            <a:endParaRPr kumimoji="1"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07812-3CC5-442C-8195-B8679237F5A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7F3F9A-E521-4B5A-AD15-3345E5A73415}" type="datetime1">
              <a:rPr kumimoji="1" lang="ja-JP" altLang="en-US" smtClean="0"/>
              <a:pPr/>
              <a:t>2010/2/23</a:t>
            </a:fld>
            <a:endParaRPr kumimoji="1"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特定領域研究研究会　</a:t>
            </a:r>
            <a:r>
              <a:rPr kumimoji="1" lang="en-US" altLang="ja-JP" smtClean="0"/>
              <a:t>2010</a:t>
            </a:r>
            <a:endParaRPr kumimoji="1"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07812-3CC5-442C-8195-B8679237F5A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0825" y="857250"/>
            <a:ext cx="8642350" cy="71438"/>
          </a:xfrm>
          <a:prstGeom prst="rect">
            <a:avLst/>
          </a:prstGeom>
          <a:solidFill>
            <a:srgbClr val="5F5F5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ja-JP" altLang="en-US" sz="1800">
              <a:ea typeface="ＭＳ Ｐゴシック" pitchFamily="50" charset="-128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68313" y="714375"/>
            <a:ext cx="1366837" cy="144463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ja-JP" altLang="en-US" sz="1800">
              <a:ea typeface="ＭＳ Ｐゴシック" pitchFamily="50" charset="-128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8280400" y="6453188"/>
            <a:ext cx="863600" cy="71437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ja-JP" altLang="en-US" sz="1800">
              <a:ea typeface="ＭＳ Ｐゴシック" pitchFamily="50" charset="-128"/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6868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ea typeface="ＭＳ Ｐゴシック" pitchFamily="50" charset="-128"/>
              </a:defRPr>
            </a:lvl1pPr>
          </a:lstStyle>
          <a:p>
            <a:fld id="{636329CC-E999-477C-B1C6-654917D62255}" type="datetime1">
              <a:rPr kumimoji="1" lang="ja-JP" altLang="en-US" smtClean="0"/>
              <a:pPr/>
              <a:t>2010/2/23</a:t>
            </a:fld>
            <a:endParaRPr kumimoji="1" lang="ja-JP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ＭＳ Ｐゴシック" pitchFamily="50" charset="-128"/>
              </a:defRPr>
            </a:lvl1pPr>
          </a:lstStyle>
          <a:p>
            <a:r>
              <a:rPr kumimoji="1" lang="ja-JP" altLang="en-US" smtClean="0"/>
              <a:t>特定領域研究研究会　</a:t>
            </a:r>
            <a:r>
              <a:rPr kumimoji="1" lang="en-US" altLang="ja-JP" smtClean="0"/>
              <a:t>2010</a:t>
            </a:r>
            <a:endParaRPr kumimoji="1" lang="ja-JP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fld id="{38F07812-3CC5-442C-8195-B8679237F5A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85786" y="785794"/>
            <a:ext cx="7772400" cy="1470025"/>
          </a:xfrm>
        </p:spPr>
        <p:txBody>
          <a:bodyPr/>
          <a:lstStyle/>
          <a:p>
            <a:r>
              <a:rPr kumimoji="1" lang="en-US" altLang="ja-JP" sz="2800" dirty="0" smtClean="0"/>
              <a:t>TOP</a:t>
            </a:r>
            <a:r>
              <a:rPr kumimoji="1" lang="ja-JP" altLang="en-US" sz="2800" dirty="0" smtClean="0"/>
              <a:t>カウンター</a:t>
            </a:r>
            <a:r>
              <a:rPr lang="ja-JP" altLang="en-US" sz="2800" dirty="0" smtClean="0"/>
              <a:t>に</a:t>
            </a:r>
            <a:r>
              <a:rPr kumimoji="1" lang="ja-JP" altLang="en-US" sz="2800" dirty="0" smtClean="0"/>
              <a:t>搭載される光検出器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寿命対策</a:t>
            </a:r>
            <a:r>
              <a:rPr kumimoji="1" lang="en-US" altLang="ja-JP" dirty="0" smtClean="0"/>
              <a:t>MCP-PMT</a:t>
            </a:r>
            <a:r>
              <a:rPr kumimoji="1" lang="ja-JP" altLang="en-US" dirty="0" smtClean="0"/>
              <a:t>の測定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71802" y="4194769"/>
            <a:ext cx="571504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dirty="0" smtClean="0"/>
              <a:t>2010.2.23.Tue</a:t>
            </a:r>
          </a:p>
          <a:p>
            <a:pPr algn="r"/>
            <a:r>
              <a:rPr kumimoji="1" lang="ja-JP" altLang="en-US" sz="2800" dirty="0" smtClean="0"/>
              <a:t>名古屋大学</a:t>
            </a:r>
            <a:endParaRPr kumimoji="1" lang="en-US" altLang="ja-JP" sz="2800" dirty="0" smtClean="0"/>
          </a:p>
          <a:p>
            <a:pPr algn="r"/>
            <a:r>
              <a:rPr lang="ja-JP" altLang="en-US" sz="2800" dirty="0" smtClean="0"/>
              <a:t>高エネルギー物理学研究室 </a:t>
            </a:r>
            <a:r>
              <a:rPr lang="en-US" altLang="ja-JP" sz="2800" dirty="0" smtClean="0"/>
              <a:t>(N</a:t>
            </a:r>
            <a:r>
              <a:rPr lang="ja-JP" altLang="en-US" sz="2800" dirty="0" smtClean="0"/>
              <a:t>研</a:t>
            </a:r>
            <a:r>
              <a:rPr lang="en-US" altLang="ja-JP" sz="2800" dirty="0" smtClean="0"/>
              <a:t>)</a:t>
            </a:r>
          </a:p>
          <a:p>
            <a:pPr algn="r"/>
            <a:r>
              <a:rPr kumimoji="1" lang="ja-JP" altLang="en-US" sz="3200" dirty="0" smtClean="0"/>
              <a:t>有田義宣</a:t>
            </a:r>
            <a:endParaRPr kumimoji="1" lang="ja-JP" altLang="en-US" sz="3200" dirty="0"/>
          </a:p>
        </p:txBody>
      </p:sp>
      <p:sp>
        <p:nvSpPr>
          <p:cNvPr id="7" name="pptTeX_Preamble" descr="\documentclass[12pt]{jarticle}&#10;\pagestyle{empty}&#10;\usepackage{amsmath}&#10;\usepackage[dvips]{color}" hidden="1"/>
          <p:cNvSpPr txBox="1"/>
          <p:nvPr/>
        </p:nvSpPr>
        <p:spPr>
          <a:xfrm>
            <a:off x="-1651000" y="-635000"/>
            <a:ext cx="1651000" cy="635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428860" y="71414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/>
              <a:t>Q.E</a:t>
            </a:r>
            <a:r>
              <a:rPr lang="ja-JP" altLang="en-US" sz="4000" b="1" dirty="0" smtClean="0"/>
              <a:t>測定 セットアップ</a:t>
            </a:r>
            <a:endParaRPr lang="en-US" altLang="ja-JP" sz="4000" b="1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07812-3CC5-442C-8195-B8679237F5A8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特定領域研究研究会　</a:t>
            </a:r>
            <a:r>
              <a:rPr kumimoji="1" lang="en-US" altLang="ja-JP" smtClean="0"/>
              <a:t>2010</a:t>
            </a:r>
            <a:endParaRPr kumimoji="1" lang="ja-JP" altLang="en-US"/>
          </a:p>
        </p:txBody>
      </p:sp>
      <p:grpSp>
        <p:nvGrpSpPr>
          <p:cNvPr id="2" name="グループ化 10"/>
          <p:cNvGrpSpPr/>
          <p:nvPr/>
        </p:nvGrpSpPr>
        <p:grpSpPr>
          <a:xfrm>
            <a:off x="642910" y="945220"/>
            <a:ext cx="8143932" cy="3412474"/>
            <a:chOff x="571472" y="1000108"/>
            <a:chExt cx="8143932" cy="3412474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472" y="1000108"/>
              <a:ext cx="8143932" cy="3412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直線矢印コネクタ 8"/>
            <p:cNvCxnSpPr/>
            <p:nvPr/>
          </p:nvCxnSpPr>
          <p:spPr>
            <a:xfrm rot="10800000">
              <a:off x="4214810" y="2571745"/>
              <a:ext cx="3143272" cy="1588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テキスト ボックス 11"/>
          <p:cNvSpPr txBox="1"/>
          <p:nvPr/>
        </p:nvSpPr>
        <p:spPr>
          <a:xfrm>
            <a:off x="71406" y="4500570"/>
            <a:ext cx="585791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・モノクロメータで波長選別</a:t>
            </a:r>
            <a:endParaRPr kumimoji="1" lang="en-US" altLang="ja-JP" dirty="0" smtClean="0"/>
          </a:p>
          <a:p>
            <a:r>
              <a:rPr lang="ja-JP" altLang="en-US" dirty="0" smtClean="0"/>
              <a:t>・低波長測定のための波長カットフィルタ</a:t>
            </a:r>
            <a:r>
              <a:rPr lang="en-US" altLang="ja-JP" dirty="0" smtClean="0"/>
              <a:t>(600nm</a:t>
            </a:r>
            <a:r>
              <a:rPr lang="ja-JP" altLang="en-US" dirty="0" smtClean="0"/>
              <a:t>以下カット</a:t>
            </a:r>
            <a:r>
              <a:rPr lang="en-US" altLang="ja-JP" dirty="0" smtClean="0"/>
              <a:t>)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kumimoji="1" lang="ja-JP" altLang="en-US" sz="2000" b="1" dirty="0" smtClean="0"/>
              <a:t>流れる電流　</a:t>
            </a:r>
            <a:r>
              <a:rPr kumimoji="1" lang="en-US" altLang="ja-JP" sz="2000" b="1" dirty="0" smtClean="0"/>
              <a:t>=</a:t>
            </a:r>
            <a:r>
              <a:rPr kumimoji="1" lang="ja-JP" altLang="en-US" sz="2000" b="1" dirty="0" smtClean="0"/>
              <a:t>　</a:t>
            </a:r>
            <a:r>
              <a:rPr lang="ja-JP" altLang="en-US" sz="2000" b="1" dirty="0" smtClean="0"/>
              <a:t>光</a:t>
            </a:r>
            <a:r>
              <a:rPr kumimoji="1" lang="ja-JP" altLang="en-US" sz="2000" b="1" dirty="0" smtClean="0"/>
              <a:t>量</a:t>
            </a:r>
            <a:r>
              <a:rPr kumimoji="1" lang="en-US" altLang="ja-JP" sz="2000" b="1" dirty="0" smtClean="0"/>
              <a:t>×Q.E </a:t>
            </a:r>
            <a:r>
              <a:rPr kumimoji="1" lang="ja-JP" altLang="en-US" sz="2000" b="1" dirty="0" smtClean="0"/>
              <a:t>　を測定</a:t>
            </a:r>
            <a:endParaRPr kumimoji="1" lang="en-US" altLang="ja-JP" sz="2000" b="1" dirty="0" smtClean="0"/>
          </a:p>
          <a:p>
            <a:r>
              <a:rPr lang="ja-JP" altLang="en-US" sz="2000" b="1" dirty="0" smtClean="0"/>
              <a:t>　⇒光</a:t>
            </a:r>
            <a:r>
              <a:rPr kumimoji="1" lang="ja-JP" altLang="en-US" sz="2000" b="1" dirty="0" smtClean="0"/>
              <a:t>量はリファレンスの</a:t>
            </a:r>
            <a:r>
              <a:rPr lang="ja-JP" altLang="en-US" sz="2000" b="1" dirty="0" smtClean="0"/>
              <a:t>フォトダイオード</a:t>
            </a:r>
            <a:r>
              <a:rPr kumimoji="1" lang="ja-JP" altLang="en-US" sz="2000" b="1" dirty="0" smtClean="0"/>
              <a:t>で決定</a:t>
            </a:r>
            <a:endParaRPr kumimoji="1" lang="ja-JP" altLang="en-US" sz="2000" b="1" dirty="0"/>
          </a:p>
        </p:txBody>
      </p:sp>
      <p:pic>
        <p:nvPicPr>
          <p:cNvPr id="15" name="図 14" descr="\begin{document}&#10;&#10;$Q.E_{MCP} = \frac{ I_{MCP} }{ I_{ref} } \times Q.E_{ref}$&#10;&#10;\end{document}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5357826"/>
            <a:ext cx="342902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D:\arita\presentation\tokutei2010\hikaku_14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928670"/>
            <a:ext cx="6612909" cy="4214842"/>
          </a:xfrm>
          <a:prstGeom prst="rect">
            <a:avLst/>
          </a:prstGeom>
          <a:noFill/>
        </p:spPr>
      </p:pic>
      <p:sp>
        <p:nvSpPr>
          <p:cNvPr id="14" name="テキスト ボックス 13"/>
          <p:cNvSpPr txBox="1"/>
          <p:nvPr/>
        </p:nvSpPr>
        <p:spPr>
          <a:xfrm>
            <a:off x="4643438" y="155947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対策品</a:t>
            </a:r>
            <a:endParaRPr kumimoji="1" lang="ja-JP" altLang="en-US" b="1" dirty="0"/>
          </a:p>
        </p:txBody>
      </p:sp>
      <p:sp>
        <p:nvSpPr>
          <p:cNvPr id="16" name="右大かっこ 15"/>
          <p:cNvSpPr/>
          <p:nvPr/>
        </p:nvSpPr>
        <p:spPr>
          <a:xfrm>
            <a:off x="4500562" y="1428736"/>
            <a:ext cx="71438" cy="571504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86314" y="242886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対策前</a:t>
            </a:r>
            <a:endParaRPr kumimoji="1" lang="ja-JP" altLang="en-US" b="1" dirty="0"/>
          </a:p>
        </p:txBody>
      </p:sp>
      <p:cxnSp>
        <p:nvCxnSpPr>
          <p:cNvPr id="19" name="直線コネクタ 18"/>
          <p:cNvCxnSpPr/>
          <p:nvPr/>
        </p:nvCxnSpPr>
        <p:spPr>
          <a:xfrm rot="16200000" flipV="1">
            <a:off x="4679157" y="2178835"/>
            <a:ext cx="357190" cy="2857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2786050" y="149346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/>
              <a:t>Q.E</a:t>
            </a:r>
            <a:r>
              <a:rPr lang="ja-JP" altLang="en-US" sz="4000" b="1" dirty="0" smtClean="0"/>
              <a:t>測定結果</a:t>
            </a:r>
            <a:endParaRPr lang="en-US" altLang="ja-JP" sz="4000" b="1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07812-3CC5-442C-8195-B8679237F5A8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特定領域研究研究会　</a:t>
            </a:r>
            <a:r>
              <a:rPr kumimoji="1" lang="en-US" altLang="ja-JP" smtClean="0"/>
              <a:t>2010</a:t>
            </a:r>
            <a:endParaRPr kumimoji="1" lang="ja-JP" altLang="en-US"/>
          </a:p>
        </p:txBody>
      </p:sp>
      <p:pic>
        <p:nvPicPr>
          <p:cNvPr id="7" name="Picture 2" descr="D:\arita\presentation\lab100201\qe4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8108" y="1357298"/>
            <a:ext cx="2791578" cy="2356709"/>
          </a:xfrm>
          <a:prstGeom prst="rect">
            <a:avLst/>
          </a:prstGeom>
          <a:noFill/>
        </p:spPr>
      </p:pic>
      <p:pic>
        <p:nvPicPr>
          <p:cNvPr id="8" name="Picture 3" descr="D:\arita\presentation\lab100201\qe72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4886" y="4000504"/>
            <a:ext cx="2744832" cy="2235144"/>
          </a:xfrm>
          <a:prstGeom prst="rect">
            <a:avLst/>
          </a:prstGeom>
          <a:noFill/>
        </p:spPr>
      </p:pic>
      <p:sp>
        <p:nvSpPr>
          <p:cNvPr id="11" name="テキスト ボックス 10"/>
          <p:cNvSpPr txBox="1"/>
          <p:nvPr/>
        </p:nvSpPr>
        <p:spPr>
          <a:xfrm>
            <a:off x="6357950" y="928670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/>
              <a:t>二次元</a:t>
            </a:r>
            <a:r>
              <a:rPr lang="en-US" altLang="ja-JP" sz="2000" b="1" dirty="0" smtClean="0"/>
              <a:t>QE</a:t>
            </a:r>
            <a:r>
              <a:rPr lang="ja-JP" altLang="en-US" sz="2000" b="1" dirty="0" smtClean="0"/>
              <a:t>分布</a:t>
            </a:r>
            <a:endParaRPr kumimoji="1" lang="ja-JP" altLang="en-US" sz="20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286808" y="1142984"/>
            <a:ext cx="10715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Q.E(%)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85720" y="5072074"/>
            <a:ext cx="557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寿命対策品についていずれも</a:t>
            </a:r>
            <a:r>
              <a:rPr kumimoji="1" lang="en-US" altLang="ja-JP" dirty="0" smtClean="0"/>
              <a:t>Q.E&gt;17%(@400nm)</a:t>
            </a:r>
            <a:r>
              <a:rPr kumimoji="1" lang="ja-JP" altLang="en-US" dirty="0" smtClean="0"/>
              <a:t>を満たしている。</a:t>
            </a:r>
            <a:endParaRPr kumimoji="1" lang="en-US" altLang="ja-JP" dirty="0" smtClean="0"/>
          </a:p>
          <a:p>
            <a:r>
              <a:rPr lang="ja-JP" altLang="en-US" dirty="0" smtClean="0"/>
              <a:t>対策前と比較して</a:t>
            </a:r>
            <a:r>
              <a:rPr kumimoji="1" lang="en-US" altLang="ja-JP" dirty="0" smtClean="0"/>
              <a:t>300-400nm</a:t>
            </a:r>
            <a:r>
              <a:rPr kumimoji="1" lang="ja-JP" altLang="en-US" dirty="0" smtClean="0"/>
              <a:t>付近で下がっているようにみえるが、</a:t>
            </a:r>
            <a:r>
              <a:rPr lang="ja-JP" altLang="en-US" dirty="0" smtClean="0"/>
              <a:t>対策前のもの</a:t>
            </a:r>
            <a:r>
              <a:rPr kumimoji="1" lang="ja-JP" altLang="en-US" dirty="0" smtClean="0"/>
              <a:t>が特別良い</a:t>
            </a:r>
            <a:r>
              <a:rPr kumimoji="1" lang="en-US" altLang="ja-JP" dirty="0" smtClean="0"/>
              <a:t>PMT</a:t>
            </a:r>
            <a:r>
              <a:rPr kumimoji="1" lang="ja-JP" altLang="en-US" dirty="0" smtClean="0"/>
              <a:t>で個体差の内</a:t>
            </a:r>
            <a:endParaRPr kumimoji="1"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07812-3CC5-442C-8195-B8679237F5A8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特定領域研究研究会　</a:t>
            </a:r>
            <a:r>
              <a:rPr kumimoji="1" lang="en-US" altLang="ja-JP" smtClean="0"/>
              <a:t>2010</a:t>
            </a:r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7158" y="2500306"/>
            <a:ext cx="8501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u="sng" dirty="0" smtClean="0"/>
              <a:t>基本的な性能に関して、十分な結果が出ている</a:t>
            </a:r>
            <a:endParaRPr lang="en-US" altLang="ja-JP" sz="3200" b="1" u="sng" dirty="0" smtClean="0"/>
          </a:p>
          <a:p>
            <a:r>
              <a:rPr lang="ja-JP" altLang="en-US" sz="3200" dirty="0" smtClean="0"/>
              <a:t>　　　　　　　</a:t>
            </a:r>
            <a:endParaRPr lang="en-US" altLang="ja-JP" sz="3200" dirty="0" smtClean="0"/>
          </a:p>
          <a:p>
            <a:pPr algn="ctr"/>
            <a:r>
              <a:rPr lang="ja-JP" altLang="en-US" sz="4400" dirty="0" smtClean="0"/>
              <a:t>最後に寿命測定について</a:t>
            </a:r>
            <a:endParaRPr kumimoji="1" lang="ja-JP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143108" y="142852"/>
            <a:ext cx="4929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/>
              <a:t>寿命測定セットアップ</a:t>
            </a:r>
            <a:endParaRPr lang="en-US" altLang="ja-JP" sz="4000" b="1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07812-3CC5-442C-8195-B8679237F5A8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特定領域研究研究会　</a:t>
            </a:r>
            <a:r>
              <a:rPr kumimoji="1" lang="en-US" altLang="ja-JP" smtClean="0"/>
              <a:t>2010</a:t>
            </a:r>
            <a:endParaRPr kumimoji="1" lang="ja-JP" altLang="en-US"/>
          </a:p>
        </p:txBody>
      </p:sp>
      <p:sp>
        <p:nvSpPr>
          <p:cNvPr id="10" name="Rectangle 3"/>
          <p:cNvSpPr>
            <a:spLocks/>
          </p:cNvSpPr>
          <p:nvPr/>
        </p:nvSpPr>
        <p:spPr bwMode="auto">
          <a:xfrm>
            <a:off x="142844" y="2285992"/>
            <a:ext cx="3714776" cy="164305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>
              <a:buSzPct val="125000"/>
            </a:pPr>
            <a:r>
              <a:rPr lang="ja-JP" altLang="en-US" sz="2400" b="1" dirty="0" smtClean="0">
                <a:solidFill>
                  <a:schemeClr val="tx1"/>
                </a:solidFill>
                <a:ea typeface="ＭＳ Ｐゴシック" charset="-128"/>
              </a:rPr>
              <a:t>□性能</a:t>
            </a:r>
            <a:r>
              <a:rPr lang="ja-JP" altLang="en-US" sz="2400" b="1" dirty="0">
                <a:solidFill>
                  <a:schemeClr val="tx1"/>
                </a:solidFill>
                <a:ea typeface="ＭＳ Ｐゴシック" charset="-128"/>
              </a:rPr>
              <a:t>測定</a:t>
            </a:r>
          </a:p>
          <a:p>
            <a:pPr algn="l">
              <a:buSzPct val="125000"/>
            </a:pPr>
            <a:r>
              <a:rPr lang="ja-JP" altLang="en-US" sz="2000" dirty="0" smtClean="0">
                <a:solidFill>
                  <a:schemeClr val="tx1"/>
                </a:solidFill>
                <a:ea typeface="ＭＳ Ｐゴシック" charset="-128"/>
              </a:rPr>
              <a:t>⇒</a:t>
            </a:r>
            <a:r>
              <a:rPr lang="en-US" altLang="ja-JP" sz="2000" dirty="0" smtClean="0">
                <a:solidFill>
                  <a:schemeClr val="tx1"/>
                </a:solidFill>
                <a:ea typeface="ＭＳ Ｐゴシック" charset="-128"/>
              </a:rPr>
              <a:t>2~3</a:t>
            </a:r>
            <a:r>
              <a:rPr lang="ja-JP" altLang="en-US" sz="2000" dirty="0">
                <a:solidFill>
                  <a:schemeClr val="tx1"/>
                </a:solidFill>
                <a:ea typeface="ＭＳ Ｐゴシック" charset="-128"/>
              </a:rPr>
              <a:t>日に一度</a:t>
            </a:r>
            <a:r>
              <a:rPr lang="en-US" altLang="ja-JP" sz="2000" dirty="0">
                <a:solidFill>
                  <a:schemeClr val="tx1"/>
                </a:solidFill>
                <a:ea typeface="ＭＳ Ｐゴシック" charset="-128"/>
              </a:rPr>
              <a:t>LED</a:t>
            </a:r>
            <a:r>
              <a:rPr lang="ja-JP" altLang="en-US" sz="2000" dirty="0">
                <a:solidFill>
                  <a:schemeClr val="tx1"/>
                </a:solidFill>
                <a:ea typeface="ＭＳ Ｐゴシック" charset="-128"/>
              </a:rPr>
              <a:t>を止めて</a:t>
            </a:r>
            <a:r>
              <a:rPr lang="ja-JP" altLang="en-US" sz="2000" dirty="0" smtClean="0">
                <a:solidFill>
                  <a:schemeClr val="tx1"/>
                </a:solidFill>
                <a:ea typeface="ＭＳ Ｐゴシック" charset="-128"/>
              </a:rPr>
              <a:t>測定</a:t>
            </a:r>
            <a:endParaRPr lang="en-US" altLang="ja-JP" sz="2000" dirty="0" smtClean="0">
              <a:solidFill>
                <a:schemeClr val="tx1"/>
              </a:solidFill>
              <a:ea typeface="ＭＳ Ｐゴシック" charset="-128"/>
            </a:endParaRPr>
          </a:p>
          <a:p>
            <a:pPr algn="l">
              <a:buSzPct val="125000"/>
            </a:pPr>
            <a:r>
              <a:rPr lang="ja-JP" altLang="en-US" sz="2000" dirty="0" smtClean="0">
                <a:solidFill>
                  <a:schemeClr val="tx1"/>
                </a:solidFill>
                <a:ea typeface="ＭＳ Ｐゴシック" charset="-128"/>
              </a:rPr>
              <a:t>を行う</a:t>
            </a:r>
            <a:endParaRPr lang="en-US" altLang="ja-JP" sz="2000" dirty="0" smtClean="0">
              <a:solidFill>
                <a:schemeClr val="tx1"/>
              </a:solidFill>
              <a:ea typeface="ＭＳ Ｐゴシック" charset="-128"/>
            </a:endParaRPr>
          </a:p>
          <a:p>
            <a:pPr algn="l">
              <a:buSzPct val="125000"/>
            </a:pPr>
            <a:r>
              <a:rPr lang="ja-JP" altLang="en-US" sz="2000" dirty="0" smtClean="0">
                <a:ea typeface="ＭＳ Ｐゴシック" charset="-128"/>
              </a:rPr>
              <a:t>⇒</a:t>
            </a:r>
            <a:r>
              <a:rPr lang="en-US" altLang="ja-JP" sz="2000" dirty="0" smtClean="0">
                <a:ea typeface="ＭＳ Ｐゴシック" charset="-128"/>
              </a:rPr>
              <a:t>Q.E</a:t>
            </a:r>
            <a:r>
              <a:rPr lang="ja-JP" altLang="en-US" sz="2000" dirty="0" smtClean="0">
                <a:ea typeface="ＭＳ Ｐゴシック" charset="-128"/>
              </a:rPr>
              <a:t>の変化を確かめる</a:t>
            </a:r>
            <a:endParaRPr lang="ja-JP" altLang="en-US" sz="2000" dirty="0">
              <a:solidFill>
                <a:schemeClr val="tx1"/>
              </a:solidFill>
              <a:ea typeface="ＭＳ Ｐゴシック" charset="-128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3929058" y="1285860"/>
            <a:ext cx="5199442" cy="3143272"/>
            <a:chOff x="3857620" y="642918"/>
            <a:chExt cx="5411787" cy="3092450"/>
          </a:xfrm>
        </p:grpSpPr>
        <p:pic>
          <p:nvPicPr>
            <p:cNvPr id="15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57620" y="814368"/>
              <a:ext cx="5411787" cy="273050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16" name="Rectangle 7"/>
            <p:cNvSpPr>
              <a:spLocks/>
            </p:cNvSpPr>
            <p:nvPr/>
          </p:nvSpPr>
          <p:spPr bwMode="auto">
            <a:xfrm>
              <a:off x="7099295" y="642918"/>
              <a:ext cx="1814500" cy="4572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ja-JP" altLang="en-US" sz="2400">
                  <a:solidFill>
                    <a:srgbClr val="FF2712"/>
                  </a:solidFill>
                  <a:ea typeface="ＭＳ Ｐゴシック" charset="-128"/>
                </a:rPr>
                <a:t>一光子照射</a:t>
              </a:r>
            </a:p>
          </p:txBody>
        </p:sp>
        <p:sp>
          <p:nvSpPr>
            <p:cNvPr id="17" name="Rectangle 8"/>
            <p:cNvSpPr>
              <a:spLocks/>
            </p:cNvSpPr>
            <p:nvPr/>
          </p:nvSpPr>
          <p:spPr bwMode="auto">
            <a:xfrm>
              <a:off x="7097707" y="3278168"/>
              <a:ext cx="1816089" cy="4572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ja-JP" altLang="en-US" sz="2400">
                  <a:solidFill>
                    <a:srgbClr val="FF2712"/>
                  </a:solidFill>
                  <a:ea typeface="ＭＳ Ｐゴシック" charset="-128"/>
                </a:rPr>
                <a:t>負荷を与える</a:t>
              </a:r>
            </a:p>
          </p:txBody>
        </p:sp>
      </p:grpSp>
      <p:sp>
        <p:nvSpPr>
          <p:cNvPr id="9" name="Rectangle 2"/>
          <p:cNvSpPr>
            <a:spLocks/>
          </p:cNvSpPr>
          <p:nvPr/>
        </p:nvSpPr>
        <p:spPr bwMode="auto">
          <a:xfrm>
            <a:off x="142844" y="1071546"/>
            <a:ext cx="6929486" cy="130492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>
              <a:buSzPct val="125000"/>
            </a:pPr>
            <a:r>
              <a:rPr lang="ja-JP" altLang="en-US" sz="2400" b="1" dirty="0" smtClean="0">
                <a:solidFill>
                  <a:schemeClr val="tx1"/>
                </a:solidFill>
                <a:ea typeface="ＭＳ Ｐゴシック" charset="-128"/>
              </a:rPr>
              <a:t>□</a:t>
            </a:r>
            <a:r>
              <a:rPr lang="en-US" altLang="ja-JP" sz="2400" b="1" dirty="0" smtClean="0">
                <a:solidFill>
                  <a:schemeClr val="tx1"/>
                </a:solidFill>
                <a:ea typeface="ＭＳ Ｐゴシック" charset="-128"/>
              </a:rPr>
              <a:t>LED</a:t>
            </a:r>
            <a:r>
              <a:rPr lang="ja-JP" altLang="en-US" sz="2400" b="1" dirty="0">
                <a:solidFill>
                  <a:schemeClr val="tx1"/>
                </a:solidFill>
                <a:ea typeface="ＭＳ Ｐゴシック" charset="-128"/>
              </a:rPr>
              <a:t>を使って光検出器に負荷を与える</a:t>
            </a:r>
          </a:p>
          <a:p>
            <a:pPr algn="l">
              <a:buSzPct val="125000"/>
            </a:pPr>
            <a:r>
              <a:rPr lang="ja-JP" altLang="en-US" sz="2000" dirty="0" smtClean="0">
                <a:solidFill>
                  <a:schemeClr val="tx1"/>
                </a:solidFill>
                <a:ea typeface="ＭＳ Ｐゴシック" charset="-128"/>
              </a:rPr>
              <a:t>⇒検出</a:t>
            </a:r>
            <a:r>
              <a:rPr lang="ja-JP" altLang="en-US" sz="2000" dirty="0">
                <a:solidFill>
                  <a:schemeClr val="tx1"/>
                </a:solidFill>
                <a:ea typeface="ＭＳ Ｐゴシック" charset="-128"/>
              </a:rPr>
              <a:t>光子数約</a:t>
            </a:r>
            <a:r>
              <a:rPr lang="en-US" altLang="ja-JP" sz="2000" dirty="0">
                <a:solidFill>
                  <a:schemeClr val="tx1"/>
                </a:solidFill>
                <a:ea typeface="ＭＳ Ｐゴシック" charset="-128"/>
              </a:rPr>
              <a:t>40</a:t>
            </a:r>
            <a:r>
              <a:rPr lang="ja-JP" altLang="en-US" sz="2000" dirty="0">
                <a:solidFill>
                  <a:schemeClr val="tx1"/>
                </a:solidFill>
                <a:ea typeface="ＭＳ Ｐゴシック" charset="-128"/>
              </a:rPr>
              <a:t>個</a:t>
            </a:r>
            <a:r>
              <a:rPr lang="en-US" altLang="ja-JP" sz="2000" dirty="0">
                <a:solidFill>
                  <a:schemeClr val="tx1"/>
                </a:solidFill>
                <a:ea typeface="ＭＳ Ｐゴシック" charset="-128"/>
              </a:rPr>
              <a:t>/cm</a:t>
            </a:r>
            <a:r>
              <a:rPr lang="en-US" altLang="ja-JP" sz="2000" baseline="32000" dirty="0">
                <a:solidFill>
                  <a:schemeClr val="tx1"/>
                </a:solidFill>
                <a:ea typeface="ＭＳ Ｐゴシック" charset="-128"/>
              </a:rPr>
              <a:t>2</a:t>
            </a:r>
            <a:r>
              <a:rPr lang="en-US" altLang="ja-JP" sz="2000" dirty="0">
                <a:solidFill>
                  <a:schemeClr val="tx1"/>
                </a:solidFill>
                <a:ea typeface="ＭＳ Ｐゴシック" charset="-128"/>
              </a:rPr>
              <a:t>/1pulse</a:t>
            </a:r>
          </a:p>
          <a:p>
            <a:pPr algn="l">
              <a:buSzPct val="125000"/>
            </a:pPr>
            <a:r>
              <a:rPr lang="ja-JP" altLang="en-US" sz="2000" dirty="0" smtClean="0">
                <a:solidFill>
                  <a:schemeClr val="tx1"/>
                </a:solidFill>
                <a:ea typeface="ＭＳ Ｐゴシック" charset="-128"/>
              </a:rPr>
              <a:t>⇒</a:t>
            </a:r>
            <a:r>
              <a:rPr lang="en-US" altLang="ja-JP" sz="2000" dirty="0" smtClean="0">
                <a:solidFill>
                  <a:schemeClr val="tx1"/>
                </a:solidFill>
                <a:ea typeface="ＭＳ Ｐゴシック" charset="-128"/>
              </a:rPr>
              <a:t>Pulse </a:t>
            </a:r>
            <a:r>
              <a:rPr lang="en-US" altLang="ja-JP" sz="2000" dirty="0">
                <a:solidFill>
                  <a:schemeClr val="tx1"/>
                </a:solidFill>
                <a:ea typeface="ＭＳ Ｐゴシック" charset="-128"/>
              </a:rPr>
              <a:t>Rate 1~20kHz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57158" y="4173874"/>
            <a:ext cx="87154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u="sng" dirty="0" smtClean="0">
                <a:ea typeface="ＭＳ Ｐゴシック" charset="-128"/>
              </a:rPr>
              <a:t>測定項目</a:t>
            </a:r>
          </a:p>
          <a:p>
            <a:pPr marL="0" lvl="1"/>
            <a:r>
              <a:rPr lang="ja-JP" altLang="en-US" sz="2400" dirty="0" smtClean="0">
                <a:ea typeface="ＭＳ Ｐゴシック" charset="-128"/>
              </a:rPr>
              <a:t>１．検出光子数</a:t>
            </a:r>
            <a:r>
              <a:rPr lang="en-US" altLang="ja-JP" sz="2400" dirty="0" smtClean="0">
                <a:ea typeface="ＭＳ Ｐゴシック" charset="-128"/>
              </a:rPr>
              <a:t>(</a:t>
            </a:r>
            <a:r>
              <a:rPr lang="ja-JP" altLang="en-US" sz="2400" dirty="0" smtClean="0">
                <a:ea typeface="ＭＳ Ｐゴシック" charset="-128"/>
              </a:rPr>
              <a:t>一光子照射</a:t>
            </a:r>
            <a:r>
              <a:rPr lang="en-US" altLang="ja-JP" sz="2400" dirty="0" smtClean="0">
                <a:ea typeface="ＭＳ Ｐゴシック" charset="-128"/>
              </a:rPr>
              <a:t>)</a:t>
            </a:r>
          </a:p>
          <a:p>
            <a:pPr marL="0" lvl="1"/>
            <a:r>
              <a:rPr lang="ja-JP" altLang="en-US" sz="2400" dirty="0" smtClean="0">
                <a:ea typeface="ＭＳ Ｐゴシック" charset="-128"/>
              </a:rPr>
              <a:t>　 ⇒相対</a:t>
            </a:r>
            <a:r>
              <a:rPr lang="en-US" altLang="ja-JP" sz="2400" dirty="0" smtClean="0">
                <a:ea typeface="ＭＳ Ｐゴシック" charset="-128"/>
              </a:rPr>
              <a:t>Q.E.(Calibration PMT</a:t>
            </a:r>
            <a:r>
              <a:rPr lang="ja-JP" altLang="en-US" sz="2400" dirty="0" smtClean="0">
                <a:ea typeface="ＭＳ Ｐゴシック" charset="-128"/>
              </a:rPr>
              <a:t>を使って光量を校正</a:t>
            </a:r>
            <a:r>
              <a:rPr lang="en-US" altLang="ja-JP" sz="2400" dirty="0" smtClean="0">
                <a:ea typeface="ＭＳ Ｐゴシック" charset="-128"/>
              </a:rPr>
              <a:t>)</a:t>
            </a:r>
          </a:p>
          <a:p>
            <a:pPr marL="0" lvl="1"/>
            <a:endParaRPr lang="en-US" altLang="ja-JP" sz="2400" dirty="0" smtClean="0">
              <a:ea typeface="ＭＳ Ｐゴシック" charset="-128"/>
            </a:endParaRPr>
          </a:p>
          <a:p>
            <a:pPr marL="0" lvl="1"/>
            <a:r>
              <a:rPr lang="ja-JP" altLang="en-US" sz="2400" dirty="0" smtClean="0">
                <a:ea typeface="ＭＳ Ｐゴシック" charset="-128"/>
              </a:rPr>
              <a:t>２．</a:t>
            </a:r>
            <a:r>
              <a:rPr lang="en-US" altLang="ja-JP" sz="2400" dirty="0" smtClean="0">
                <a:ea typeface="ＭＳ Ｐゴシック" charset="-128"/>
              </a:rPr>
              <a:t>LED</a:t>
            </a:r>
            <a:r>
              <a:rPr lang="ja-JP" altLang="en-US" sz="2400" dirty="0" smtClean="0">
                <a:ea typeface="ＭＳ Ｐゴシック" charset="-128"/>
              </a:rPr>
              <a:t>照射時の出力電荷量⇒累積出力電荷量に反映 </a:t>
            </a:r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928926" y="142852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/>
              <a:t>寿命測定結果</a:t>
            </a:r>
            <a:endParaRPr lang="en-US" altLang="ja-JP" sz="4000" b="1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28662" y="2071678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07812-3CC5-442C-8195-B8679237F5A8}" type="slidenum">
              <a:rPr kumimoji="1" lang="ja-JP" altLang="en-US" smtClean="0"/>
              <a:pPr/>
              <a:t>14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特定領域研究研究会　</a:t>
            </a:r>
            <a:r>
              <a:rPr kumimoji="1" lang="en-US" altLang="ja-JP" smtClean="0"/>
              <a:t>2010</a:t>
            </a:r>
            <a:endParaRPr kumimoji="1" lang="ja-JP" altLang="en-US"/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071546"/>
            <a:ext cx="7786742" cy="458646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4" name="Oval 5"/>
          <p:cNvSpPr>
            <a:spLocks/>
          </p:cNvSpPr>
          <p:nvPr/>
        </p:nvSpPr>
        <p:spPr bwMode="auto">
          <a:xfrm>
            <a:off x="4786314" y="1571612"/>
            <a:ext cx="1500198" cy="571504"/>
          </a:xfrm>
          <a:prstGeom prst="ellipse">
            <a:avLst/>
          </a:prstGeom>
          <a:noFill/>
          <a:ln w="25400" cap="flat">
            <a:solidFill>
              <a:srgbClr val="FF271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 rot="10800000">
            <a:off x="4786314" y="1285860"/>
            <a:ext cx="285752" cy="214314"/>
          </a:xfrm>
          <a:prstGeom prst="line">
            <a:avLst/>
          </a:prstGeom>
          <a:noFill/>
          <a:ln w="38100" cap="flat">
            <a:solidFill>
              <a:srgbClr val="D90B00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27" name="Rectangle 8"/>
          <p:cNvSpPr>
            <a:spLocks/>
          </p:cNvSpPr>
          <p:nvPr/>
        </p:nvSpPr>
        <p:spPr bwMode="auto">
          <a:xfrm>
            <a:off x="3643307" y="857232"/>
            <a:ext cx="1500198" cy="51019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ja-JP" altLang="en-US" sz="2000" b="1" dirty="0" smtClean="0">
                <a:solidFill>
                  <a:srgbClr val="FF2712"/>
                </a:solidFill>
                <a:ea typeface="ＭＳ Ｐゴシック" charset="-128"/>
              </a:rPr>
              <a:t>寿命</a:t>
            </a:r>
            <a:r>
              <a:rPr lang="ja-JP" altLang="en-US" sz="2000" b="1" dirty="0">
                <a:solidFill>
                  <a:srgbClr val="FF2712"/>
                </a:solidFill>
                <a:ea typeface="ＭＳ Ｐゴシック" charset="-128"/>
              </a:rPr>
              <a:t>対策品</a:t>
            </a:r>
          </a:p>
        </p:txBody>
      </p:sp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8436" y="1000108"/>
            <a:ext cx="1965564" cy="207170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9" name="テキスト ボックス 28"/>
          <p:cNvSpPr txBox="1"/>
          <p:nvPr/>
        </p:nvSpPr>
        <p:spPr>
          <a:xfrm>
            <a:off x="357158" y="5539103"/>
            <a:ext cx="835824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FF0000"/>
                </a:solidFill>
              </a:rPr>
              <a:t>これまでの角型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MCP-PMT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の１０倍以上の寿命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(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３年以上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altLang="ja-JP" sz="2300" b="1" dirty="0" smtClean="0"/>
              <a:t>MCP-PMT</a:t>
            </a:r>
            <a:r>
              <a:rPr lang="ja-JP" altLang="en-US" sz="2300" b="1" dirty="0" smtClean="0"/>
              <a:t>は</a:t>
            </a:r>
            <a:r>
              <a:rPr lang="en-US" altLang="ja-JP" sz="2300" b="1" dirty="0" smtClean="0"/>
              <a:t>TOP</a:t>
            </a:r>
            <a:r>
              <a:rPr lang="ja-JP" altLang="en-US" sz="2300" b="1" dirty="0" smtClean="0"/>
              <a:t>カウンターの光検出器として実用に耐えうる</a:t>
            </a:r>
            <a:endParaRPr lang="en-US" altLang="ja-JP" sz="2300" b="1" dirty="0" smtClean="0"/>
          </a:p>
        </p:txBody>
      </p:sp>
      <p:sp>
        <p:nvSpPr>
          <p:cNvPr id="32" name="Rectangle 8"/>
          <p:cNvSpPr>
            <a:spLocks/>
          </p:cNvSpPr>
          <p:nvPr/>
        </p:nvSpPr>
        <p:spPr bwMode="auto">
          <a:xfrm>
            <a:off x="6143636" y="1857364"/>
            <a:ext cx="1500198" cy="51019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ja-JP" altLang="en-US" sz="2000" b="1" dirty="0" smtClean="0">
                <a:solidFill>
                  <a:schemeClr val="accent2"/>
                </a:solidFill>
                <a:ea typeface="ＭＳ Ｐゴシック" charset="-128"/>
              </a:rPr>
              <a:t>丸型</a:t>
            </a:r>
            <a:r>
              <a:rPr lang="en-US" altLang="ja-JP" sz="2000" b="1" dirty="0" smtClean="0">
                <a:solidFill>
                  <a:schemeClr val="accent2"/>
                </a:solidFill>
                <a:ea typeface="ＭＳ Ｐゴシック" charset="-128"/>
              </a:rPr>
              <a:t>PMT</a:t>
            </a:r>
            <a:endParaRPr lang="ja-JP" altLang="en-US" sz="2000" b="1" dirty="0">
              <a:solidFill>
                <a:schemeClr val="accent2"/>
              </a:solidFill>
              <a:ea typeface="ＭＳ Ｐゴシック" charset="-128"/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785786" y="2000240"/>
            <a:ext cx="1000100" cy="71438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Rectangle 8"/>
          <p:cNvSpPr>
            <a:spLocks/>
          </p:cNvSpPr>
          <p:nvPr/>
        </p:nvSpPr>
        <p:spPr bwMode="auto">
          <a:xfrm>
            <a:off x="1785918" y="2704495"/>
            <a:ext cx="1500198" cy="51019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ja-JP" altLang="en-US" sz="2000" b="1" dirty="0" smtClean="0">
                <a:solidFill>
                  <a:srgbClr val="00B050"/>
                </a:solidFill>
                <a:ea typeface="ＭＳ Ｐゴシック" charset="-128"/>
              </a:rPr>
              <a:t>対策前の</a:t>
            </a:r>
            <a:r>
              <a:rPr lang="en-US" altLang="ja-JP" sz="2000" b="1" dirty="0" smtClean="0">
                <a:solidFill>
                  <a:srgbClr val="00B050"/>
                </a:solidFill>
                <a:ea typeface="ＭＳ Ｐゴシック" charset="-128"/>
              </a:rPr>
              <a:t>MCP-PMT</a:t>
            </a:r>
            <a:endParaRPr lang="ja-JP" altLang="en-US" sz="2000" b="1" dirty="0">
              <a:solidFill>
                <a:srgbClr val="00B050"/>
              </a:solidFill>
              <a:ea typeface="ＭＳ Ｐゴシック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358082" y="4214818"/>
            <a:ext cx="1428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/>
              <a:t>出力総電荷量</a:t>
            </a:r>
            <a:endParaRPr kumimoji="1" lang="en-US" altLang="ja-JP" sz="1600" b="1" dirty="0" smtClean="0"/>
          </a:p>
          <a:p>
            <a:r>
              <a:rPr lang="ja-JP" altLang="en-US" sz="1600" b="1" dirty="0" smtClean="0"/>
              <a:t>∝照射光子数</a:t>
            </a:r>
            <a:endParaRPr kumimoji="1" lang="ja-JP" altLang="en-US" sz="1600" b="1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429684" y="2285992"/>
            <a:ext cx="71431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 smtClean="0"/>
              <a:t>1~20kHz</a:t>
            </a:r>
            <a:endParaRPr kumimoji="1" lang="ja-JP" altLang="en-US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643306" y="201019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/>
              <a:t>まとめ</a:t>
            </a:r>
            <a:endParaRPr lang="en-US" altLang="ja-JP" sz="4000" b="1" dirty="0" smtClean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07812-3CC5-442C-8195-B8679237F5A8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特定領域研究研究会　</a:t>
            </a:r>
            <a:r>
              <a:rPr kumimoji="1" lang="en-US" altLang="ja-JP" smtClean="0"/>
              <a:t>2010</a:t>
            </a:r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7158" y="1071546"/>
            <a:ext cx="842968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□</a:t>
            </a:r>
            <a:r>
              <a:rPr lang="en-US" altLang="ja-JP" sz="2400" dirty="0" err="1" smtClean="0"/>
              <a:t>BELLEⅡ</a:t>
            </a:r>
            <a:r>
              <a:rPr lang="ja-JP" altLang="en-US" sz="2400" dirty="0" smtClean="0"/>
              <a:t>の粒子識別装置として、</a:t>
            </a:r>
            <a:r>
              <a:rPr lang="en-US" altLang="ja-JP" sz="2400" dirty="0" smtClean="0"/>
              <a:t>TOP</a:t>
            </a:r>
            <a:r>
              <a:rPr lang="ja-JP" altLang="en-US" sz="2400" dirty="0" smtClean="0"/>
              <a:t>カウンターの開発を行なっている</a:t>
            </a:r>
            <a:endParaRPr lang="en-US" altLang="ja-JP" sz="2400" dirty="0" smtClean="0"/>
          </a:p>
          <a:p>
            <a:endParaRPr lang="en-US" altLang="ja-JP" sz="1000" dirty="0" smtClean="0"/>
          </a:p>
          <a:p>
            <a:r>
              <a:rPr kumimoji="1" lang="ja-JP" altLang="en-US" sz="2400" dirty="0" smtClean="0"/>
              <a:t>□角型</a:t>
            </a:r>
            <a:r>
              <a:rPr kumimoji="1" lang="en-US" altLang="ja-JP" sz="2400" dirty="0" smtClean="0"/>
              <a:t>MCP-PMT</a:t>
            </a:r>
            <a:r>
              <a:rPr kumimoji="1" lang="ja-JP" altLang="en-US" sz="2400" dirty="0" smtClean="0"/>
              <a:t>は</a:t>
            </a:r>
            <a:r>
              <a:rPr kumimoji="1" lang="en-US" altLang="ja-JP" sz="2400" dirty="0" smtClean="0"/>
              <a:t>Q.E</a:t>
            </a:r>
            <a:r>
              <a:rPr kumimoji="1" lang="ja-JP" altLang="en-US" sz="2400" dirty="0" smtClean="0"/>
              <a:t>の劣化という問題を抱えており、その対策として１．中性ガスをブロックする構造を加える　２．</a:t>
            </a:r>
            <a:r>
              <a:rPr kumimoji="1" lang="en-US" altLang="ja-JP" sz="2400" dirty="0" smtClean="0"/>
              <a:t>Al</a:t>
            </a:r>
            <a:r>
              <a:rPr kumimoji="1" lang="ja-JP" altLang="en-US" sz="2400" dirty="0" smtClean="0"/>
              <a:t>膜を二枚目の</a:t>
            </a:r>
            <a:r>
              <a:rPr kumimoji="1" lang="en-US" altLang="ja-JP" sz="2400" dirty="0" smtClean="0"/>
              <a:t>MCP</a:t>
            </a:r>
            <a:r>
              <a:rPr kumimoji="1" lang="ja-JP" altLang="en-US" sz="2400" dirty="0" smtClean="0"/>
              <a:t>に蒸着　３．</a:t>
            </a:r>
            <a:r>
              <a:rPr kumimoji="1" lang="en-US" altLang="ja-JP" sz="2400" dirty="0" smtClean="0"/>
              <a:t>MCP</a:t>
            </a:r>
            <a:r>
              <a:rPr kumimoji="1" lang="ja-JP" altLang="en-US" sz="2400" dirty="0" smtClean="0"/>
              <a:t>のクリーニングを強化　を行なった</a:t>
            </a:r>
            <a:endParaRPr kumimoji="1" lang="en-US" altLang="ja-JP" sz="2400" dirty="0" smtClean="0"/>
          </a:p>
          <a:p>
            <a:endParaRPr kumimoji="1" lang="en-US" altLang="ja-JP" sz="1000" dirty="0" smtClean="0"/>
          </a:p>
          <a:p>
            <a:r>
              <a:rPr lang="ja-JP" altLang="en-US" sz="2400" dirty="0" smtClean="0"/>
              <a:t>□対策品の</a:t>
            </a:r>
            <a:r>
              <a:rPr lang="en-US" altLang="ja-JP" sz="2400" dirty="0" smtClean="0"/>
              <a:t>MCP-PMT</a:t>
            </a:r>
            <a:r>
              <a:rPr lang="ja-JP" altLang="en-US" sz="2400" dirty="0" smtClean="0"/>
              <a:t>の測定を行なった結果、</a:t>
            </a:r>
            <a:r>
              <a:rPr lang="en-US" altLang="ja-JP" sz="2400" dirty="0" smtClean="0">
                <a:solidFill>
                  <a:srgbClr val="FF0000"/>
                </a:solidFill>
              </a:rPr>
              <a:t>TOP</a:t>
            </a:r>
            <a:r>
              <a:rPr lang="ja-JP" altLang="en-US" sz="2400" dirty="0" smtClean="0">
                <a:solidFill>
                  <a:srgbClr val="FF0000"/>
                </a:solidFill>
              </a:rPr>
              <a:t>カウンターとして十分な時間分解能と</a:t>
            </a:r>
            <a:r>
              <a:rPr lang="en-US" altLang="ja-JP" sz="2400" dirty="0" smtClean="0">
                <a:solidFill>
                  <a:srgbClr val="FF0000"/>
                </a:solidFill>
              </a:rPr>
              <a:t>Q.E</a:t>
            </a:r>
            <a:r>
              <a:rPr lang="ja-JP" altLang="en-US" sz="2400" dirty="0" smtClean="0">
                <a:solidFill>
                  <a:srgbClr val="FF0000"/>
                </a:solidFill>
              </a:rPr>
              <a:t>をもつ</a:t>
            </a:r>
            <a:r>
              <a:rPr lang="ja-JP" altLang="en-US" sz="2400" dirty="0" smtClean="0"/>
              <a:t>ことを確認した</a:t>
            </a:r>
            <a:endParaRPr lang="en-US" altLang="ja-JP" sz="2400" dirty="0" smtClean="0"/>
          </a:p>
          <a:p>
            <a:endParaRPr lang="en-US" altLang="ja-JP" sz="1000" dirty="0" smtClean="0"/>
          </a:p>
          <a:p>
            <a:r>
              <a:rPr lang="ja-JP" altLang="en-US" sz="2400" dirty="0" smtClean="0"/>
              <a:t>□対策品の寿命測定を行なった結果、</a:t>
            </a:r>
            <a:r>
              <a:rPr lang="ja-JP" altLang="en-US" sz="2400" dirty="0" smtClean="0">
                <a:solidFill>
                  <a:srgbClr val="FF0000"/>
                </a:solidFill>
              </a:rPr>
              <a:t>寿命は対策前の</a:t>
            </a:r>
            <a:r>
              <a:rPr lang="en-US" altLang="ja-JP" sz="2400" dirty="0" smtClean="0">
                <a:solidFill>
                  <a:srgbClr val="FF0000"/>
                </a:solidFill>
              </a:rPr>
              <a:t>MCP-PMT</a:t>
            </a:r>
            <a:r>
              <a:rPr lang="ja-JP" altLang="en-US" sz="2400" dirty="0" smtClean="0">
                <a:solidFill>
                  <a:srgbClr val="FF0000"/>
                </a:solidFill>
              </a:rPr>
              <a:t>よりも</a:t>
            </a:r>
            <a:r>
              <a:rPr lang="en-US" altLang="ja-JP" sz="2400" dirty="0" smtClean="0">
                <a:solidFill>
                  <a:srgbClr val="FF0000"/>
                </a:solidFill>
              </a:rPr>
              <a:t>10</a:t>
            </a:r>
            <a:r>
              <a:rPr lang="ja-JP" altLang="en-US" sz="2400" dirty="0" smtClean="0">
                <a:solidFill>
                  <a:srgbClr val="FF0000"/>
                </a:solidFill>
              </a:rPr>
              <a:t>倍</a:t>
            </a:r>
            <a:r>
              <a:rPr lang="en-US" altLang="ja-JP" sz="2400" dirty="0" smtClean="0">
                <a:solidFill>
                  <a:srgbClr val="FF0000"/>
                </a:solidFill>
              </a:rPr>
              <a:t>(3</a:t>
            </a:r>
            <a:r>
              <a:rPr lang="ja-JP" altLang="en-US" sz="2400" dirty="0" smtClean="0">
                <a:solidFill>
                  <a:srgbClr val="FF0000"/>
                </a:solidFill>
              </a:rPr>
              <a:t>年相当</a:t>
            </a:r>
            <a:r>
              <a:rPr lang="en-US" altLang="ja-JP" sz="2400" dirty="0" smtClean="0">
                <a:solidFill>
                  <a:srgbClr val="FF0000"/>
                </a:solidFill>
              </a:rPr>
              <a:t>)</a:t>
            </a:r>
            <a:r>
              <a:rPr lang="ja-JP" altLang="en-US" sz="2400" dirty="0" smtClean="0">
                <a:solidFill>
                  <a:srgbClr val="FF0000"/>
                </a:solidFill>
              </a:rPr>
              <a:t>以上の改善</a:t>
            </a:r>
            <a:r>
              <a:rPr lang="ja-JP" altLang="en-US" sz="2400" dirty="0" smtClean="0"/>
              <a:t>がみられた</a:t>
            </a:r>
            <a:endParaRPr lang="en-US" altLang="ja-JP" sz="2400" dirty="0" smtClean="0"/>
          </a:p>
          <a:p>
            <a:endParaRPr lang="en-US" altLang="ja-JP" sz="1000" dirty="0" smtClean="0"/>
          </a:p>
          <a:p>
            <a:r>
              <a:rPr lang="ja-JP" altLang="en-US" sz="2400" dirty="0" smtClean="0"/>
              <a:t>□今回の改善によって、角型</a:t>
            </a:r>
            <a:r>
              <a:rPr lang="en-US" altLang="ja-JP" sz="2400" dirty="0" smtClean="0"/>
              <a:t>MCP-PMT</a:t>
            </a:r>
            <a:r>
              <a:rPr lang="ja-JP" altLang="en-US" sz="2400" dirty="0" smtClean="0"/>
              <a:t>は</a:t>
            </a:r>
            <a:r>
              <a:rPr lang="en-US" altLang="ja-JP" sz="2400" dirty="0" smtClean="0"/>
              <a:t>TOP</a:t>
            </a:r>
            <a:r>
              <a:rPr lang="ja-JP" altLang="en-US" sz="2400" dirty="0" smtClean="0"/>
              <a:t>カウンターとして十分実用に耐えうる光検出器であると実証された</a:t>
            </a:r>
            <a:endParaRPr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特定領域研究研究会　</a:t>
            </a:r>
            <a:r>
              <a:rPr kumimoji="1" lang="en-US" altLang="ja-JP" smtClean="0"/>
              <a:t>2010</a:t>
            </a:r>
            <a:endParaRPr kumimoji="1" lang="ja-JP" alt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07812-3CC5-442C-8195-B8679237F5A8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00430" y="2143116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説明用</a:t>
            </a:r>
            <a:endParaRPr kumimoji="1" lang="ja-JP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6DDDE-4621-48A9-9011-8F87EE65DA8E}" type="slidenum">
              <a:rPr lang="en-US" altLang="ja-JP"/>
              <a:pPr/>
              <a:t>17</a:t>
            </a:fld>
            <a:endParaRPr lang="en-US" altLang="ja-JP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13" y="1461121"/>
            <a:ext cx="7974211" cy="497941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/>
          </p:cNvSpPr>
          <p:nvPr/>
        </p:nvSpPr>
        <p:spPr bwMode="auto">
          <a:xfrm>
            <a:off x="3742655" y="6161484"/>
            <a:ext cx="6125766" cy="43755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ja-JP" altLang="en-US" sz="2500" dirty="0">
                <a:ea typeface="ＭＳ Ｐゴシック" charset="-128"/>
              </a:rPr>
              <a:t>側管側での劣化の速さを確認</a:t>
            </a:r>
          </a:p>
        </p:txBody>
      </p:sp>
      <p:sp>
        <p:nvSpPr>
          <p:cNvPr id="30723" name="Rectangle 3"/>
          <p:cNvSpPr>
            <a:spLocks/>
          </p:cNvSpPr>
          <p:nvPr/>
        </p:nvSpPr>
        <p:spPr bwMode="auto">
          <a:xfrm>
            <a:off x="1081646" y="-285776"/>
            <a:ext cx="8848204" cy="138410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ja-JP" altLang="en-US" sz="4500" dirty="0">
                <a:ea typeface="ＭＳ Ｐゴシック" charset="-128"/>
              </a:rPr>
              <a:t>光電面量子効率の測定</a:t>
            </a:r>
            <a:r>
              <a:rPr lang="ja-JP" altLang="en-US" sz="4500" dirty="0" smtClean="0">
                <a:ea typeface="ＭＳ Ｐゴシック" charset="-128"/>
              </a:rPr>
              <a:t>結果</a:t>
            </a:r>
            <a:endParaRPr lang="ja-JP" altLang="en-US" sz="4500" dirty="0">
              <a:ea typeface="ＭＳ Ｐゴシック" charset="-128"/>
            </a:endParaRPr>
          </a:p>
        </p:txBody>
      </p:sp>
      <p:sp>
        <p:nvSpPr>
          <p:cNvPr id="30724" name="Rectangle 4"/>
          <p:cNvSpPr>
            <a:spLocks/>
          </p:cNvSpPr>
          <p:nvPr/>
        </p:nvSpPr>
        <p:spPr bwMode="auto">
          <a:xfrm>
            <a:off x="3178969" y="1803797"/>
            <a:ext cx="1741289" cy="339328"/>
          </a:xfrm>
          <a:prstGeom prst="rect">
            <a:avLst/>
          </a:prstGeom>
          <a:solidFill>
            <a:schemeClr val="accent1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ja-JP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一次元スキャン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特定領域研究研究会　</a:t>
            </a:r>
            <a:r>
              <a:rPr kumimoji="1" lang="en-US" altLang="ja-JP" smtClean="0"/>
              <a:t>2010</a:t>
            </a:r>
            <a:endParaRPr kumimoji="1" lang="ja-JP" alt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07812-3CC5-442C-8195-B8679237F5A8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813092" y="1539907"/>
            <a:ext cx="7902576" cy="4317985"/>
            <a:chOff x="17" y="0"/>
            <a:chExt cx="4978" cy="2719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45832">
              <a:off x="17" y="83"/>
              <a:ext cx="3839" cy="2636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>
              <a:spLocks/>
            </p:cNvSpPr>
            <p:nvPr/>
          </p:nvSpPr>
          <p:spPr bwMode="auto">
            <a:xfrm>
              <a:off x="2076" y="0"/>
              <a:ext cx="2252" cy="291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ja-JP" altLang="en-US" sz="2400">
                  <a:solidFill>
                    <a:schemeClr val="tx1"/>
                  </a:solidFill>
                  <a:ea typeface="ＭＳ Ｐゴシック" charset="-128"/>
                </a:rPr>
                <a:t>マルチアルカリ光電面</a:t>
              </a:r>
            </a:p>
          </p:txBody>
        </p:sp>
        <p:sp>
          <p:nvSpPr>
            <p:cNvPr id="8" name="Rectangle 7"/>
            <p:cNvSpPr>
              <a:spLocks/>
            </p:cNvSpPr>
            <p:nvPr/>
          </p:nvSpPr>
          <p:spPr bwMode="auto">
            <a:xfrm>
              <a:off x="2678" y="2384"/>
              <a:ext cx="2317" cy="29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altLang="ja-JP" sz="2400" dirty="0">
                  <a:solidFill>
                    <a:srgbClr val="FF2712"/>
                  </a:solidFill>
                  <a:ea typeface="ＭＳ Ｐゴシック" charset="-128"/>
                </a:rPr>
                <a:t>(</a:t>
              </a:r>
              <a:r>
                <a:rPr lang="ja-JP" altLang="en-US" sz="2400" dirty="0">
                  <a:solidFill>
                    <a:srgbClr val="FF2712"/>
                  </a:solidFill>
                  <a:ea typeface="ＭＳ Ｐゴシック" charset="-128"/>
                </a:rPr>
                <a:t>暴露量</a:t>
              </a:r>
              <a:r>
                <a:rPr lang="en-US" altLang="ja-JP" sz="2400" dirty="0">
                  <a:solidFill>
                    <a:srgbClr val="FF2712"/>
                  </a:solidFill>
                  <a:ea typeface="ＭＳ Ｐゴシック" charset="-128"/>
                </a:rPr>
                <a:t>)</a:t>
              </a:r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2000232" y="77908"/>
            <a:ext cx="5429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/>
              <a:t>中性ガスによるダメージ</a:t>
            </a:r>
            <a:endParaRPr lang="en-US" altLang="ja-JP" sz="4000" b="1" dirty="0" smtClean="0"/>
          </a:p>
        </p:txBody>
      </p:sp>
      <p:sp>
        <p:nvSpPr>
          <p:cNvPr id="10" name="Rectangle 3"/>
          <p:cNvSpPr>
            <a:spLocks/>
          </p:cNvSpPr>
          <p:nvPr/>
        </p:nvSpPr>
        <p:spPr bwMode="auto">
          <a:xfrm>
            <a:off x="214282" y="1357298"/>
            <a:ext cx="2973388" cy="13589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altLang="ja-JP" sz="2400" dirty="0">
                <a:solidFill>
                  <a:schemeClr val="tx1"/>
                </a:solidFill>
                <a:latin typeface="Times" charset="0"/>
                <a:ea typeface="ＭＳ Ｐゴシック" charset="-128"/>
                <a:cs typeface="Times" charset="0"/>
                <a:sym typeface="Times" charset="0"/>
              </a:rPr>
              <a:t>by </a:t>
            </a:r>
            <a:r>
              <a:rPr lang="en-US" altLang="ja-JP" sz="2400" dirty="0" err="1">
                <a:solidFill>
                  <a:schemeClr val="tx1"/>
                </a:solidFill>
                <a:latin typeface="Times" charset="0"/>
                <a:ea typeface="ＭＳ Ｐゴシック" charset="-128"/>
                <a:cs typeface="Times" charset="0"/>
                <a:sym typeface="Times" charset="0"/>
              </a:rPr>
              <a:t>P.Michelato</a:t>
            </a:r>
            <a:r>
              <a:rPr lang="en-US" altLang="ja-JP" sz="2400" dirty="0">
                <a:solidFill>
                  <a:schemeClr val="tx1"/>
                </a:solidFill>
                <a:latin typeface="Times" charset="0"/>
                <a:ea typeface="ＭＳ Ｐゴシック" charset="-128"/>
                <a:cs typeface="Times" charset="0"/>
                <a:sym typeface="Times" charset="0"/>
              </a:rPr>
              <a:t> ,etc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altLang="ja-JP" sz="1800" dirty="0" err="1">
                <a:solidFill>
                  <a:schemeClr val="tx1"/>
                </a:solidFill>
                <a:latin typeface="Times" charset="0"/>
                <a:ea typeface="ＭＳ Ｐゴシック" charset="-128"/>
                <a:cs typeface="Times" charset="0"/>
                <a:sym typeface="Times" charset="0"/>
              </a:rPr>
              <a:t>Multialkali</a:t>
            </a:r>
            <a:r>
              <a:rPr lang="en-US" altLang="ja-JP" sz="1800" dirty="0">
                <a:solidFill>
                  <a:schemeClr val="tx1"/>
                </a:solidFill>
                <a:latin typeface="Times" charset="0"/>
                <a:ea typeface="ＭＳ Ｐゴシック" charset="-128"/>
                <a:cs typeface="Times" charset="0"/>
                <a:sym typeface="Times" charset="0"/>
              </a:rPr>
              <a:t> Thin Photocathode 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altLang="ja-JP" sz="1800" dirty="0">
                <a:solidFill>
                  <a:schemeClr val="tx1"/>
                </a:solidFill>
                <a:latin typeface="Times" charset="0"/>
                <a:ea typeface="ＭＳ Ｐゴシック" charset="-128"/>
                <a:cs typeface="Times" charset="0"/>
                <a:sym typeface="Times" charset="0"/>
              </a:rPr>
              <a:t>for </a:t>
            </a:r>
            <a:r>
              <a:rPr lang="en-US" altLang="ja-JP" sz="1800" dirty="0" err="1">
                <a:solidFill>
                  <a:schemeClr val="tx1"/>
                </a:solidFill>
                <a:latin typeface="Times" charset="0"/>
                <a:ea typeface="ＭＳ Ｐゴシック" charset="-128"/>
                <a:cs typeface="Times" charset="0"/>
                <a:sym typeface="Times" charset="0"/>
              </a:rPr>
              <a:t>Hight</a:t>
            </a:r>
            <a:r>
              <a:rPr lang="en-US" altLang="ja-JP" sz="1800" dirty="0">
                <a:solidFill>
                  <a:schemeClr val="tx1"/>
                </a:solidFill>
                <a:latin typeface="Times" charset="0"/>
                <a:ea typeface="ＭＳ Ｐゴシック" charset="-128"/>
                <a:cs typeface="Times" charset="0"/>
                <a:sym typeface="Times" charset="0"/>
              </a:rPr>
              <a:t> Brightness </a:t>
            </a:r>
            <a:r>
              <a:rPr lang="en-US" altLang="ja-JP" sz="1800" dirty="0" err="1">
                <a:solidFill>
                  <a:schemeClr val="tx1"/>
                </a:solidFill>
                <a:latin typeface="Times" charset="0"/>
                <a:ea typeface="ＭＳ Ｐゴシック" charset="-128"/>
                <a:cs typeface="Times" charset="0"/>
                <a:sym typeface="Times" charset="0"/>
              </a:rPr>
              <a:t>guns,proc</a:t>
            </a:r>
            <a:endParaRPr lang="en-US" altLang="ja-JP" sz="1800" dirty="0">
              <a:solidFill>
                <a:schemeClr val="tx1"/>
              </a:solidFill>
              <a:latin typeface="Times" charset="0"/>
              <a:ea typeface="ＭＳ Ｐゴシック" charset="-128"/>
              <a:cs typeface="Times" charset="0"/>
              <a:sym typeface="Times" charset="0"/>
            </a:endParaRP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altLang="ja-JP" sz="1800" dirty="0">
                <a:solidFill>
                  <a:schemeClr val="tx1"/>
                </a:solidFill>
                <a:latin typeface="Times" charset="0"/>
                <a:ea typeface="ＭＳ Ｐゴシック" charset="-128"/>
                <a:cs typeface="Times" charset="0"/>
                <a:sym typeface="Times" charset="0"/>
              </a:rPr>
              <a:t>,EPAC94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000100" y="71414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/>
              <a:t>光検出器の重要性⇒</a:t>
            </a:r>
            <a:r>
              <a:rPr lang="en-US" altLang="ja-JP" sz="4000" b="1" dirty="0" smtClean="0"/>
              <a:t>MCP-PMT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07812-3CC5-442C-8195-B8679237F5A8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特定領域研究研究会　</a:t>
            </a:r>
            <a:r>
              <a:rPr kumimoji="1" lang="en-US" altLang="ja-JP" smtClean="0"/>
              <a:t>2010</a:t>
            </a:r>
            <a:endParaRPr kumimoji="1" lang="ja-JP" altLang="en-US"/>
          </a:p>
        </p:txBody>
      </p:sp>
      <p:sp>
        <p:nvSpPr>
          <p:cNvPr id="11" name="左中かっこ 10"/>
          <p:cNvSpPr/>
          <p:nvPr/>
        </p:nvSpPr>
        <p:spPr>
          <a:xfrm>
            <a:off x="5286380" y="1071546"/>
            <a:ext cx="428628" cy="2643206"/>
          </a:xfrm>
          <a:prstGeom prst="leftBrace">
            <a:avLst>
              <a:gd name="adj1" fmla="val 8333"/>
              <a:gd name="adj2" fmla="val 38768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2844" y="1119830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TOP</a:t>
            </a:r>
            <a:r>
              <a:rPr lang="ja-JP" altLang="en-US" sz="2800" dirty="0" smtClean="0"/>
              <a:t>カウンター識別能力</a:t>
            </a:r>
            <a:r>
              <a:rPr lang="en-US" altLang="ja-JP" sz="2800" dirty="0" smtClean="0"/>
              <a:t>S[σ]</a:t>
            </a:r>
            <a:endParaRPr kumimoji="1" lang="ja-JP" altLang="en-US" sz="2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72132" y="1142984"/>
            <a:ext cx="36433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・</a:t>
            </a:r>
            <a:r>
              <a:rPr kumimoji="1" lang="en-US" altLang="ja-JP" b="1" dirty="0" smtClean="0"/>
              <a:t>ΔTOF</a:t>
            </a:r>
          </a:p>
          <a:p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TOP</a:t>
            </a:r>
            <a:r>
              <a:rPr kumimoji="1" lang="ja-JP" altLang="en-US" dirty="0" smtClean="0"/>
              <a:t>カウンターまでの到達時間差</a:t>
            </a:r>
            <a:endParaRPr kumimoji="1" lang="en-US" altLang="ja-JP" dirty="0" smtClean="0"/>
          </a:p>
          <a:p>
            <a:r>
              <a:rPr lang="ja-JP" altLang="en-US" b="1" dirty="0" smtClean="0"/>
              <a:t>・</a:t>
            </a:r>
            <a:r>
              <a:rPr lang="en-US" altLang="ja-JP" b="1" dirty="0" smtClean="0"/>
              <a:t>ΔTOP</a:t>
            </a:r>
          </a:p>
          <a:p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TOP</a:t>
            </a:r>
            <a:r>
              <a:rPr kumimoji="1" lang="ja-JP" altLang="en-US" dirty="0" smtClean="0"/>
              <a:t>カウンター内、</a:t>
            </a:r>
            <a:r>
              <a:rPr kumimoji="1" lang="en-US" altLang="ja-JP" dirty="0" err="1" smtClean="0"/>
              <a:t>θc</a:t>
            </a:r>
            <a:r>
              <a:rPr kumimoji="1" lang="ja-JP" altLang="en-US" dirty="0" smtClean="0"/>
              <a:t>の差による</a:t>
            </a:r>
            <a:r>
              <a:rPr kumimoji="1" lang="en-US" altLang="ja-JP" dirty="0" smtClean="0"/>
              <a:t>Cherenkov</a:t>
            </a:r>
            <a:r>
              <a:rPr kumimoji="1" lang="ja-JP" altLang="en-US" dirty="0" smtClean="0"/>
              <a:t>光の到達時間差</a:t>
            </a:r>
            <a:endParaRPr kumimoji="1" lang="en-US" altLang="ja-JP" dirty="0" smtClean="0"/>
          </a:p>
          <a:p>
            <a:r>
              <a:rPr kumimoji="1" lang="ja-JP" altLang="en-US" b="1" dirty="0" smtClean="0"/>
              <a:t>・</a:t>
            </a:r>
            <a:r>
              <a:rPr kumimoji="1" lang="en-US" altLang="ja-JP" b="1" dirty="0" smtClean="0"/>
              <a:t>σ</a:t>
            </a:r>
          </a:p>
          <a:p>
            <a:r>
              <a:rPr lang="ja-JP" altLang="en-US" dirty="0" smtClean="0"/>
              <a:t>　</a:t>
            </a:r>
            <a:r>
              <a:rPr lang="en-US" altLang="ja-JP" dirty="0" smtClean="0"/>
              <a:t>TOP</a:t>
            </a:r>
            <a:r>
              <a:rPr lang="ja-JP" altLang="en-US" dirty="0" smtClean="0"/>
              <a:t>カウンターの時間分解能</a:t>
            </a:r>
            <a:endParaRPr lang="en-US" altLang="ja-JP" dirty="0" smtClean="0"/>
          </a:p>
          <a:p>
            <a:r>
              <a:rPr kumimoji="1" lang="ja-JP" altLang="en-US" b="1" dirty="0" smtClean="0"/>
              <a:t>・</a:t>
            </a:r>
            <a:r>
              <a:rPr kumimoji="1" lang="en-US" altLang="ja-JP" b="1" dirty="0" smtClean="0"/>
              <a:t>N</a:t>
            </a:r>
          </a:p>
          <a:p>
            <a:r>
              <a:rPr lang="ja-JP" altLang="en-US" dirty="0" smtClean="0"/>
              <a:t>　検出光子数</a:t>
            </a:r>
            <a:endParaRPr kumimoji="1" lang="ja-JP" altLang="en-US" dirty="0"/>
          </a:p>
        </p:txBody>
      </p:sp>
      <p:pic>
        <p:nvPicPr>
          <p:cNvPr id="15" name="図 14" descr="\begin{document}&#10;&#10;$ S \sim \frac{\Delta TOF + \Delta TOP}{\sigma} \times \sqrt{N}$&#10;&#10;\end{document}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785926"/>
            <a:ext cx="4940775" cy="714380"/>
          </a:xfrm>
          <a:prstGeom prst="rect">
            <a:avLst/>
          </a:prstGeom>
        </p:spPr>
      </p:pic>
      <p:sp>
        <p:nvSpPr>
          <p:cNvPr id="50" name="テキスト ボックス 49"/>
          <p:cNvSpPr txBox="1"/>
          <p:nvPr/>
        </p:nvSpPr>
        <p:spPr>
          <a:xfrm>
            <a:off x="0" y="2714620"/>
            <a:ext cx="521494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dirty="0" smtClean="0"/>
          </a:p>
          <a:p>
            <a:r>
              <a:rPr lang="en-US" altLang="ja-JP" dirty="0" smtClean="0"/>
              <a:t>π/K(@P=4GeV/c)</a:t>
            </a:r>
            <a:r>
              <a:rPr lang="ja-JP" altLang="en-US" dirty="0" smtClean="0"/>
              <a:t>のとき、</a:t>
            </a:r>
            <a:r>
              <a:rPr lang="en-US" altLang="ja-JP" dirty="0" smtClean="0"/>
              <a:t>(ΔTOF+ΔTOP)&gt;35psec.</a:t>
            </a:r>
          </a:p>
          <a:p>
            <a:r>
              <a:rPr lang="en-US" altLang="ja-JP" dirty="0" smtClean="0"/>
              <a:t>S~4</a:t>
            </a:r>
            <a:r>
              <a:rPr lang="ja-JP" altLang="en-US" dirty="0" smtClean="0"/>
              <a:t>を目指すには・・・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lang="en-US" altLang="ja-JP" sz="2800" dirty="0" smtClean="0"/>
              <a:t>1.</a:t>
            </a:r>
            <a:r>
              <a:rPr lang="ja-JP" altLang="en-US" sz="2800" dirty="0" smtClean="0"/>
              <a:t>時間分解能 </a:t>
            </a:r>
            <a:r>
              <a:rPr lang="en-US" altLang="ja-JP" sz="2800" dirty="0" smtClean="0"/>
              <a:t>σ</a:t>
            </a:r>
            <a:r>
              <a:rPr lang="ja-JP" altLang="en-US" sz="2800" dirty="0" smtClean="0"/>
              <a:t>　＜　</a:t>
            </a:r>
            <a:r>
              <a:rPr lang="en-US" altLang="ja-JP" sz="2800" dirty="0" smtClean="0"/>
              <a:t>40psec</a:t>
            </a:r>
          </a:p>
          <a:p>
            <a:r>
              <a:rPr lang="en-US" altLang="ja-JP" sz="2800" dirty="0" smtClean="0"/>
              <a:t>2.</a:t>
            </a:r>
            <a:r>
              <a:rPr lang="ja-JP" altLang="en-US" sz="2800" dirty="0" smtClean="0"/>
              <a:t>検出光子数 </a:t>
            </a:r>
            <a:r>
              <a:rPr lang="en-US" altLang="ja-JP" sz="2800" dirty="0" smtClean="0"/>
              <a:t>N</a:t>
            </a:r>
            <a:r>
              <a:rPr lang="ja-JP" altLang="en-US" sz="2800" dirty="0" smtClean="0"/>
              <a:t>　＞　</a:t>
            </a:r>
            <a:r>
              <a:rPr lang="en-US" altLang="ja-JP" sz="2800" dirty="0" smtClean="0"/>
              <a:t>20</a:t>
            </a:r>
            <a:r>
              <a:rPr lang="ja-JP" altLang="en-US" sz="2800" dirty="0" smtClean="0"/>
              <a:t>個</a:t>
            </a:r>
            <a:endParaRPr lang="en-US" altLang="ja-JP" sz="2800" dirty="0" smtClean="0"/>
          </a:p>
          <a:p>
            <a:pPr algn="r"/>
            <a:r>
              <a:rPr lang="ja-JP" altLang="en-US" sz="2000" dirty="0" smtClean="0">
                <a:solidFill>
                  <a:srgbClr val="FF0000"/>
                </a:solidFill>
              </a:rPr>
              <a:t>（光検出器への要求）</a:t>
            </a:r>
            <a:endParaRPr lang="en-US" altLang="ja-JP" sz="2000" dirty="0" smtClean="0"/>
          </a:p>
          <a:p>
            <a:endParaRPr lang="en-US" altLang="ja-JP" sz="2400" dirty="0" smtClean="0">
              <a:solidFill>
                <a:srgbClr val="FF0000"/>
              </a:solidFill>
            </a:endParaRP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MCP(Micro Channel Plate)</a:t>
            </a:r>
            <a:r>
              <a:rPr lang="ja-JP" altLang="en-US" sz="2400" dirty="0" smtClean="0">
                <a:solidFill>
                  <a:srgbClr val="FF0000"/>
                </a:solidFill>
              </a:rPr>
              <a:t>型</a:t>
            </a:r>
            <a:r>
              <a:rPr lang="en-US" altLang="ja-JP" sz="2400" dirty="0" smtClean="0">
                <a:solidFill>
                  <a:srgbClr val="FF0000"/>
                </a:solidFill>
              </a:rPr>
              <a:t>PMT</a:t>
            </a:r>
          </a:p>
          <a:p>
            <a:r>
              <a:rPr lang="ja-JP" altLang="en-US" sz="2400" dirty="0" smtClean="0">
                <a:solidFill>
                  <a:srgbClr val="FF0000"/>
                </a:solidFill>
              </a:rPr>
              <a:t>が最適</a:t>
            </a:r>
            <a:endParaRPr lang="en-US" altLang="ja-JP" sz="2400" dirty="0" smtClean="0">
              <a:solidFill>
                <a:srgbClr val="FF0000"/>
              </a:solidFill>
            </a:endParaRPr>
          </a:p>
        </p:txBody>
      </p:sp>
      <p:sp>
        <p:nvSpPr>
          <p:cNvPr id="51" name="角丸四角形 50"/>
          <p:cNvSpPr/>
          <p:nvPr/>
        </p:nvSpPr>
        <p:spPr>
          <a:xfrm>
            <a:off x="0" y="4071942"/>
            <a:ext cx="5214942" cy="1357322"/>
          </a:xfrm>
          <a:prstGeom prst="roundRect">
            <a:avLst/>
          </a:prstGeom>
          <a:noFill/>
          <a:ln w="317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2" name="グループ化 51"/>
          <p:cNvGrpSpPr/>
          <p:nvPr/>
        </p:nvGrpSpPr>
        <p:grpSpPr>
          <a:xfrm>
            <a:off x="6000760" y="4073548"/>
            <a:ext cx="3000396" cy="2355848"/>
            <a:chOff x="228600" y="1066800"/>
            <a:chExt cx="3200400" cy="2713038"/>
          </a:xfrm>
        </p:grpSpPr>
        <p:sp>
          <p:nvSpPr>
            <p:cNvPr id="53" name="Text Box 22"/>
            <p:cNvSpPr txBox="1">
              <a:spLocks noChangeArrowheads="1"/>
            </p:cNvSpPr>
            <p:nvPr/>
          </p:nvSpPr>
          <p:spPr bwMode="auto">
            <a:xfrm>
              <a:off x="381000" y="3200400"/>
              <a:ext cx="1981200" cy="57943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ja-JP" altLang="en-US"/>
            </a:p>
          </p:txBody>
        </p:sp>
        <p:sp>
          <p:nvSpPr>
            <p:cNvPr id="54" name="Text Box 23"/>
            <p:cNvSpPr txBox="1">
              <a:spLocks noChangeArrowheads="1"/>
            </p:cNvSpPr>
            <p:nvPr/>
          </p:nvSpPr>
          <p:spPr bwMode="auto">
            <a:xfrm>
              <a:off x="714348" y="3157538"/>
              <a:ext cx="1800252" cy="531662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ja-JP" sz="2400" b="1" dirty="0"/>
                <a:t>MCP-PMT</a:t>
              </a:r>
            </a:p>
          </p:txBody>
        </p:sp>
        <p:sp>
          <p:nvSpPr>
            <p:cNvPr id="55" name="AutoShape 35"/>
            <p:cNvSpPr>
              <a:spLocks noChangeArrowheads="1"/>
            </p:cNvSpPr>
            <p:nvPr/>
          </p:nvSpPr>
          <p:spPr bwMode="auto">
            <a:xfrm>
              <a:off x="2438400" y="1676400"/>
              <a:ext cx="609600" cy="1371600"/>
            </a:xfrm>
            <a:prstGeom prst="flowChartProcess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56" name="図 28" descr="mcp-pmt_multi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" y="1066800"/>
              <a:ext cx="1911350" cy="1981200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7" name="Line 39"/>
            <p:cNvSpPr>
              <a:spLocks noChangeShapeType="1"/>
            </p:cNvSpPr>
            <p:nvPr/>
          </p:nvSpPr>
          <p:spPr bwMode="auto">
            <a:xfrm>
              <a:off x="914400" y="2438400"/>
              <a:ext cx="914400" cy="5334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8" name="Line 40"/>
            <p:cNvSpPr>
              <a:spLocks noChangeShapeType="1"/>
            </p:cNvSpPr>
            <p:nvPr/>
          </p:nvSpPr>
          <p:spPr bwMode="auto">
            <a:xfrm flipH="1">
              <a:off x="2057400" y="1676400"/>
              <a:ext cx="152400" cy="1295400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" name="Text Box 42"/>
            <p:cNvSpPr txBox="1">
              <a:spLocks noChangeArrowheads="1"/>
            </p:cNvSpPr>
            <p:nvPr/>
          </p:nvSpPr>
          <p:spPr bwMode="auto">
            <a:xfrm>
              <a:off x="228600" y="2743200"/>
              <a:ext cx="1219200" cy="39687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ja-JP" altLang="en-US" sz="2000" b="1">
                  <a:solidFill>
                    <a:srgbClr val="FF3300"/>
                  </a:solidFill>
                </a:rPr>
                <a:t>27.5</a:t>
              </a:r>
              <a:r>
                <a:rPr lang="en-US" altLang="ja-JP" sz="2000" b="1">
                  <a:solidFill>
                    <a:srgbClr val="FF3300"/>
                  </a:solidFill>
                </a:rPr>
                <a:t>mm</a:t>
              </a:r>
            </a:p>
          </p:txBody>
        </p:sp>
        <p:sp>
          <p:nvSpPr>
            <p:cNvPr id="60" name="Text Box 41"/>
            <p:cNvSpPr txBox="1">
              <a:spLocks noChangeArrowheads="1"/>
            </p:cNvSpPr>
            <p:nvPr/>
          </p:nvSpPr>
          <p:spPr bwMode="auto">
            <a:xfrm>
              <a:off x="2209800" y="1981200"/>
              <a:ext cx="1219200" cy="39687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ja-JP" altLang="en-US" sz="2000" b="1" dirty="0">
                  <a:solidFill>
                    <a:srgbClr val="FF3300"/>
                  </a:solidFill>
                </a:rPr>
                <a:t>27.5</a:t>
              </a:r>
              <a:r>
                <a:rPr lang="en-US" altLang="ja-JP" sz="2000" b="1" dirty="0">
                  <a:solidFill>
                    <a:srgbClr val="FF3300"/>
                  </a:solidFill>
                </a:rPr>
                <a:t>mm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507469"/>
            <a:ext cx="3786214" cy="251931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1714480" y="71414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 smtClean="0"/>
              <a:t>TOP</a:t>
            </a:r>
            <a:r>
              <a:rPr lang="ja-JP" altLang="en-US" sz="4000" b="1" dirty="0" smtClean="0"/>
              <a:t>カウンターについて</a:t>
            </a:r>
            <a:endParaRPr lang="en-US" altLang="ja-JP" sz="4000" b="1" dirty="0" smtClean="0"/>
          </a:p>
        </p:txBody>
      </p: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6072198" y="5681979"/>
            <a:ext cx="3357586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400" dirty="0"/>
              <a:t>(</a:t>
            </a:r>
            <a:r>
              <a:rPr lang="en-US" altLang="ja-JP" sz="2400" dirty="0" err="1"/>
              <a:t>θc:Cherenkov</a:t>
            </a:r>
            <a:r>
              <a:rPr lang="en-US" altLang="ja-JP" sz="2400" dirty="0"/>
              <a:t> angle)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1371600" y="5849959"/>
            <a:ext cx="7162800" cy="5794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ja-JP"/>
          </a:p>
        </p:txBody>
      </p:sp>
      <p:grpSp>
        <p:nvGrpSpPr>
          <p:cNvPr id="56" name="グループ化 55"/>
          <p:cNvGrpSpPr/>
          <p:nvPr/>
        </p:nvGrpSpPr>
        <p:grpSpPr>
          <a:xfrm>
            <a:off x="-214346" y="2500306"/>
            <a:ext cx="5357850" cy="1804982"/>
            <a:chOff x="-142908" y="2195522"/>
            <a:chExt cx="5357850" cy="1804982"/>
          </a:xfrm>
        </p:grpSpPr>
        <p:grpSp>
          <p:nvGrpSpPr>
            <p:cNvPr id="25" name="Group 10"/>
            <p:cNvGrpSpPr>
              <a:grpSpLocks/>
            </p:cNvGrpSpPr>
            <p:nvPr/>
          </p:nvGrpSpPr>
          <p:grpSpPr bwMode="auto">
            <a:xfrm>
              <a:off x="-142908" y="2195522"/>
              <a:ext cx="5357850" cy="1804982"/>
              <a:chOff x="-48" y="1344"/>
              <a:chExt cx="3168" cy="912"/>
            </a:xfrm>
          </p:grpSpPr>
          <p:grpSp>
            <p:nvGrpSpPr>
              <p:cNvPr id="26" name="グループ化 30"/>
              <p:cNvGrpSpPr>
                <a:grpSpLocks/>
              </p:cNvGrpSpPr>
              <p:nvPr/>
            </p:nvGrpSpPr>
            <p:grpSpPr bwMode="auto">
              <a:xfrm>
                <a:off x="-48" y="1348"/>
                <a:ext cx="3150" cy="849"/>
                <a:chOff x="1946787" y="2407990"/>
                <a:chExt cx="5053697" cy="1291966"/>
              </a:xfrm>
            </p:grpSpPr>
            <p:pic>
              <p:nvPicPr>
                <p:cNvPr id="28" name="Picture 2" descr="bar1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961524" y="2407990"/>
                  <a:ext cx="5038960" cy="12919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9" name="正方形/長方形 28"/>
                <p:cNvSpPr/>
                <p:nvPr/>
              </p:nvSpPr>
              <p:spPr>
                <a:xfrm>
                  <a:off x="3213871" y="2463362"/>
                  <a:ext cx="870418" cy="60440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ja-JP" altLang="en-US" sz="2400"/>
                </a:p>
              </p:txBody>
            </p:sp>
            <p:sp>
              <p:nvSpPr>
                <p:cNvPr id="30" name="正方形/長方形 29"/>
                <p:cNvSpPr/>
                <p:nvPr/>
              </p:nvSpPr>
              <p:spPr>
                <a:xfrm>
                  <a:off x="4365327" y="2678024"/>
                  <a:ext cx="1051889" cy="207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ja-JP" altLang="en-US" sz="2400"/>
                </a:p>
              </p:txBody>
            </p:sp>
            <p:sp>
              <p:nvSpPr>
                <p:cNvPr id="31" name="正方形/長方形 30"/>
                <p:cNvSpPr/>
                <p:nvPr/>
              </p:nvSpPr>
              <p:spPr>
                <a:xfrm>
                  <a:off x="1946787" y="2735876"/>
                  <a:ext cx="1238178" cy="4323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ja-JP" altLang="en-US" sz="2400"/>
                </a:p>
              </p:txBody>
            </p:sp>
          </p:grpSp>
          <p:sp>
            <p:nvSpPr>
              <p:cNvPr id="27" name="正方形/長方形 26"/>
              <p:cNvSpPr/>
              <p:nvPr/>
            </p:nvSpPr>
            <p:spPr bwMode="auto">
              <a:xfrm>
                <a:off x="142" y="1344"/>
                <a:ext cx="2978" cy="912"/>
              </a:xfrm>
              <a:prstGeom prst="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ja-JP" altLang="en-US" sz="2400"/>
              </a:p>
            </p:txBody>
          </p:sp>
        </p:grpSp>
        <p:sp>
          <p:nvSpPr>
            <p:cNvPr id="41" name="Text Box 28"/>
            <p:cNvSpPr txBox="1">
              <a:spLocks noChangeArrowheads="1"/>
            </p:cNvSpPr>
            <p:nvPr/>
          </p:nvSpPr>
          <p:spPr bwMode="auto">
            <a:xfrm>
              <a:off x="76200" y="2387611"/>
              <a:ext cx="1447800" cy="7016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/>
                <a:t>Photo detector</a:t>
              </a:r>
            </a:p>
          </p:txBody>
        </p:sp>
        <p:sp>
          <p:nvSpPr>
            <p:cNvPr id="42" name="Text Box 29"/>
            <p:cNvSpPr txBox="1">
              <a:spLocks noChangeArrowheads="1"/>
            </p:cNvSpPr>
            <p:nvPr/>
          </p:nvSpPr>
          <p:spPr bwMode="auto">
            <a:xfrm>
              <a:off x="1676400" y="2387611"/>
              <a:ext cx="1828800" cy="3968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/>
                <a:t>Quatz bar</a:t>
              </a:r>
            </a:p>
          </p:txBody>
        </p:sp>
      </p:grpSp>
      <p:sp>
        <p:nvSpPr>
          <p:cNvPr id="44" name="スライド番号プレースホルダ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07812-3CC5-442C-8195-B8679237F5A8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sp>
        <p:nvSpPr>
          <p:cNvPr id="45" name="フッター プレースホルダ 4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特定領域研究研究会　</a:t>
            </a:r>
            <a:r>
              <a:rPr kumimoji="1" lang="en-US" altLang="ja-JP" smtClean="0"/>
              <a:t>2010</a:t>
            </a:r>
            <a:endParaRPr kumimoji="1" lang="ja-JP" altLang="en-US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142844" y="1214422"/>
            <a:ext cx="5429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dirty="0" smtClean="0"/>
              <a:t>□　次期</a:t>
            </a:r>
            <a:r>
              <a:rPr lang="en-US" altLang="ja-JP" sz="2200" dirty="0" smtClean="0"/>
              <a:t>B-Factory </a:t>
            </a:r>
            <a:r>
              <a:rPr lang="ja-JP" altLang="en-US" sz="2200" dirty="0" smtClean="0"/>
              <a:t>⇒ </a:t>
            </a:r>
            <a:r>
              <a:rPr lang="en-US" altLang="ja-JP" sz="2200" dirty="0" smtClean="0"/>
              <a:t>e+ e-</a:t>
            </a:r>
            <a:r>
              <a:rPr lang="ja-JP" altLang="en-US" sz="2200" dirty="0" smtClean="0"/>
              <a:t>で</a:t>
            </a:r>
            <a:endParaRPr lang="en-US" altLang="ja-JP" sz="2200" dirty="0" smtClean="0"/>
          </a:p>
          <a:p>
            <a:r>
              <a:rPr lang="ja-JP" altLang="en-US" sz="2200" dirty="0" smtClean="0"/>
              <a:t>□　</a:t>
            </a:r>
            <a:r>
              <a:rPr lang="en-US" altLang="ja-JP" sz="2200" dirty="0" err="1" smtClean="0"/>
              <a:t>BELLEⅡ</a:t>
            </a:r>
            <a:r>
              <a:rPr lang="ja-JP" altLang="en-US" sz="2200" dirty="0" smtClean="0"/>
              <a:t>検出器の粒子識別装置</a:t>
            </a:r>
            <a:endParaRPr lang="en-US" altLang="ja-JP" sz="2200" dirty="0" smtClean="0"/>
          </a:p>
          <a:p>
            <a:r>
              <a:rPr lang="ja-JP" altLang="en-US" sz="2200" dirty="0" smtClean="0"/>
              <a:t>□　</a:t>
            </a:r>
            <a:r>
              <a:rPr kumimoji="1" lang="en-US" altLang="ja-JP" sz="2200" dirty="0" smtClean="0"/>
              <a:t>TOP(Time Of Propagation)</a:t>
            </a:r>
            <a:r>
              <a:rPr kumimoji="1" lang="ja-JP" altLang="en-US" sz="2200" dirty="0" smtClean="0"/>
              <a:t>カウンター</a:t>
            </a:r>
            <a:endParaRPr kumimoji="1" lang="ja-JP" altLang="en-US" sz="2200" dirty="0"/>
          </a:p>
        </p:txBody>
      </p:sp>
      <p:pic>
        <p:nvPicPr>
          <p:cNvPr id="69" name="図 68" descr="\begin{document}&#10;&#10;$\sqrt{s} \sim 10.58GeV \hspace{0.5cm} (\Upsilon (4S) \rightarrow B\overline{B})$&#10;&#10;\end{document}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16672" y="1256838"/>
            <a:ext cx="4370104" cy="314774"/>
          </a:xfrm>
          <a:prstGeom prst="rect">
            <a:avLst/>
          </a:prstGeom>
        </p:spPr>
      </p:pic>
      <p:pic>
        <p:nvPicPr>
          <p:cNvPr id="70" name="図 69" descr="\begin{document}&#10;&#10;$cos(\theta _c ) = \frac{1} {n\beta}$&#10;&#10;\end{document}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53964" y="5072074"/>
            <a:ext cx="2675688" cy="684994"/>
          </a:xfrm>
          <a:prstGeom prst="rect">
            <a:avLst/>
          </a:prstGeom>
        </p:spPr>
      </p:pic>
      <p:grpSp>
        <p:nvGrpSpPr>
          <p:cNvPr id="72" name="グループ化 71"/>
          <p:cNvGrpSpPr/>
          <p:nvPr/>
        </p:nvGrpSpPr>
        <p:grpSpPr>
          <a:xfrm>
            <a:off x="5715008" y="1857365"/>
            <a:ext cx="3071834" cy="933457"/>
            <a:chOff x="5593131" y="1857364"/>
            <a:chExt cx="3122273" cy="945661"/>
          </a:xfrm>
        </p:grpSpPr>
        <p:sp>
          <p:nvSpPr>
            <p:cNvPr id="36" name="Rectangle 47"/>
            <p:cNvSpPr>
              <a:spLocks noChangeArrowheads="1"/>
            </p:cNvSpPr>
            <p:nvPr/>
          </p:nvSpPr>
          <p:spPr bwMode="auto">
            <a:xfrm>
              <a:off x="5593131" y="1857364"/>
              <a:ext cx="3109077" cy="717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30000"/>
                </a:spcBef>
              </a:pPr>
              <a:r>
                <a:rPr lang="en-US" altLang="ja-JP" sz="4000" dirty="0" smtClean="0">
                  <a:solidFill>
                    <a:srgbClr val="FF0000"/>
                  </a:solidFill>
                  <a:latin typeface="Calibri" pitchFamily="34" charset="0"/>
                </a:rPr>
                <a:t>π</a:t>
              </a:r>
              <a:r>
                <a:rPr lang="en-US" altLang="ja-JP" sz="4000" dirty="0" smtClean="0">
                  <a:latin typeface="Calibri" pitchFamily="34" charset="0"/>
                </a:rPr>
                <a:t>/</a:t>
              </a:r>
              <a:r>
                <a:rPr lang="en-US" altLang="ja-JP" sz="4000" dirty="0" smtClean="0">
                  <a:solidFill>
                    <a:srgbClr val="0070C0"/>
                  </a:solidFill>
                  <a:latin typeface="Calibri" pitchFamily="34" charset="0"/>
                </a:rPr>
                <a:t>K </a:t>
              </a:r>
              <a:r>
                <a:rPr lang="ja-JP" altLang="en-US" sz="2000" dirty="0" smtClean="0">
                  <a:latin typeface="+mn-ea"/>
                </a:rPr>
                <a:t>の</a:t>
              </a:r>
              <a:r>
                <a:rPr lang="ja-JP" altLang="en-US" sz="2000" b="1" dirty="0" smtClean="0">
                  <a:latin typeface="+mn-ea"/>
                </a:rPr>
                <a:t>到達時間差</a:t>
              </a:r>
              <a:r>
                <a:rPr lang="ja-JP" altLang="en-US" sz="2000" dirty="0" smtClean="0">
                  <a:latin typeface="+mn-ea"/>
                </a:rPr>
                <a:t>から</a:t>
              </a:r>
              <a:endParaRPr lang="en-US" altLang="ja-JP" sz="2000" dirty="0" smtClean="0">
                <a:latin typeface="+mn-ea"/>
              </a:endParaRPr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6786578" y="2428865"/>
              <a:ext cx="1928826" cy="374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err="1" smtClean="0"/>
                <a:t>θc</a:t>
              </a:r>
              <a:r>
                <a:rPr lang="en-US" altLang="ja-JP" dirty="0" smtClean="0"/>
                <a:t> </a:t>
              </a:r>
              <a:r>
                <a:rPr kumimoji="1" lang="en-US" altLang="ja-JP" dirty="0" smtClean="0"/>
                <a:t>= β </a:t>
              </a:r>
              <a:r>
                <a:rPr kumimoji="1" lang="ja-JP" altLang="en-US" dirty="0" smtClean="0"/>
                <a:t>を求める</a:t>
              </a:r>
              <a:endParaRPr kumimoji="1" lang="ja-JP" altLang="en-US" dirty="0"/>
            </a:p>
          </p:txBody>
        </p:sp>
      </p:grpSp>
      <p:sp>
        <p:nvSpPr>
          <p:cNvPr id="73" name="正方形/長方形 72"/>
          <p:cNvSpPr/>
          <p:nvPr/>
        </p:nvSpPr>
        <p:spPr>
          <a:xfrm>
            <a:off x="5715008" y="1928802"/>
            <a:ext cx="2928958" cy="857256"/>
          </a:xfrm>
          <a:prstGeom prst="rect">
            <a:avLst/>
          </a:prstGeom>
          <a:noFill/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42844" y="5143512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光検出器への要求</a:t>
            </a:r>
            <a:r>
              <a:rPr kumimoji="1" lang="ja-JP" altLang="en-US" sz="2400" b="1" dirty="0" smtClean="0">
                <a:solidFill>
                  <a:srgbClr val="FF0000"/>
                </a:solidFill>
              </a:rPr>
              <a:t>　</a:t>
            </a:r>
            <a:endParaRPr kumimoji="1" lang="en-US" altLang="ja-JP" sz="2400" b="1" dirty="0" smtClean="0">
              <a:solidFill>
                <a:srgbClr val="FF0000"/>
              </a:solidFill>
            </a:endParaRPr>
          </a:p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  一光子検出 時間分解能　＜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40ps</a:t>
            </a:r>
          </a:p>
          <a:p>
            <a:r>
              <a:rPr lang="ja-JP" altLang="en-US" sz="2400" b="1" dirty="0" smtClean="0">
                <a:solidFill>
                  <a:srgbClr val="FF0000"/>
                </a:solidFill>
              </a:rPr>
              <a:t>  量子効率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(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∝検出光子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) 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＞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17%(@400nm)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43" name="オブジェクト 42"/>
          <p:cNvGraphicFramePr>
            <a:graphicFrameLocks noChangeAspect="1"/>
          </p:cNvGraphicFramePr>
          <p:nvPr/>
        </p:nvGraphicFramePr>
        <p:xfrm>
          <a:off x="71406" y="4214818"/>
          <a:ext cx="4857784" cy="901700"/>
        </p:xfrm>
        <a:graphic>
          <a:graphicData uri="http://schemas.openxmlformats.org/presentationml/2006/ole">
            <p:oleObj spid="_x0000_s6145" name="数式" r:id="rId8" imgW="201924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07812-3CC5-442C-8195-B8679237F5A8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特定領域研究研究会　</a:t>
            </a:r>
            <a:r>
              <a:rPr kumimoji="1" lang="en-US" altLang="ja-JP" smtClean="0"/>
              <a:t>2010</a:t>
            </a:r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85720" y="1783383"/>
            <a:ext cx="8858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/>
              <a:t>寿命対策品の時間分解能測定</a:t>
            </a:r>
            <a:endParaRPr kumimoji="1" lang="en-US" altLang="ja-JP" sz="4000" b="1" dirty="0" smtClean="0"/>
          </a:p>
          <a:p>
            <a:endParaRPr kumimoji="1" lang="en-US" altLang="ja-JP" sz="2800" b="1" dirty="0" smtClean="0"/>
          </a:p>
          <a:p>
            <a:r>
              <a:rPr lang="ja-JP" altLang="en-US" sz="2800" dirty="0" smtClean="0"/>
              <a:t>　○</a:t>
            </a:r>
            <a:r>
              <a:rPr lang="en-US" altLang="ja-JP" sz="2800" dirty="0" smtClean="0"/>
              <a:t>MCP-PMT</a:t>
            </a:r>
            <a:r>
              <a:rPr lang="ja-JP" altLang="en-US" sz="2800" dirty="0" smtClean="0"/>
              <a:t>の</a:t>
            </a:r>
            <a:r>
              <a:rPr lang="en-US" altLang="ja-JP" sz="2800" dirty="0" smtClean="0"/>
              <a:t>TTS(Transit</a:t>
            </a:r>
            <a:r>
              <a:rPr lang="ja-JP" altLang="en-US" sz="2800" dirty="0" smtClean="0"/>
              <a:t>　</a:t>
            </a:r>
            <a:r>
              <a:rPr lang="en-US" altLang="ja-JP" sz="2800" dirty="0" smtClean="0"/>
              <a:t>Time</a:t>
            </a:r>
            <a:r>
              <a:rPr lang="ja-JP" altLang="en-US" sz="2800" dirty="0" smtClean="0"/>
              <a:t>　</a:t>
            </a:r>
            <a:r>
              <a:rPr lang="en-US" altLang="ja-JP" sz="2800" dirty="0" smtClean="0"/>
              <a:t>Spread)</a:t>
            </a:r>
            <a:r>
              <a:rPr kumimoji="1" lang="ja-JP" altLang="en-US" sz="2800" dirty="0" smtClean="0"/>
              <a:t>の測定</a:t>
            </a:r>
            <a:endParaRPr kumimoji="1" lang="en-US" altLang="ja-JP" sz="2800" dirty="0" smtClean="0"/>
          </a:p>
          <a:p>
            <a:endParaRPr kumimoji="1" lang="en-US" altLang="ja-JP" sz="2800" dirty="0" smtClean="0"/>
          </a:p>
          <a:p>
            <a:r>
              <a:rPr lang="ja-JP" altLang="en-US" sz="2800" dirty="0" smtClean="0"/>
              <a:t>　</a:t>
            </a:r>
            <a:r>
              <a:rPr lang="ja-JP" altLang="en-US" sz="2800" u="sng" dirty="0" smtClean="0"/>
              <a:t>チェック項目</a:t>
            </a:r>
            <a:endParaRPr lang="en-US" altLang="ja-JP" sz="2800" u="sng" dirty="0" smtClean="0"/>
          </a:p>
          <a:p>
            <a:r>
              <a:rPr lang="ja-JP" altLang="en-US" sz="2800" dirty="0" smtClean="0"/>
              <a:t>　一光子検出での時間分解能が</a:t>
            </a:r>
            <a:r>
              <a:rPr lang="en-US" altLang="ja-JP" sz="2800" dirty="0" smtClean="0"/>
              <a:t>40ps</a:t>
            </a:r>
            <a:r>
              <a:rPr lang="ja-JP" altLang="en-US" sz="2800" dirty="0" smtClean="0"/>
              <a:t>以下であるか？</a:t>
            </a:r>
            <a:endParaRPr kumimoji="1" lang="en-US" altLang="ja-JP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928794" y="149346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/>
              <a:t>一光子応答　測定結果</a:t>
            </a:r>
            <a:endParaRPr lang="en-US" altLang="ja-JP" sz="4000" b="1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07812-3CC5-442C-8195-B8679237F5A8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特定領域研究研究会　</a:t>
            </a:r>
            <a:r>
              <a:rPr kumimoji="1" lang="en-US" altLang="ja-JP" smtClean="0"/>
              <a:t>2010</a:t>
            </a:r>
            <a:endParaRPr kumimoji="1" lang="ja-JP" alt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2190" y="1071546"/>
            <a:ext cx="484040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1071546"/>
            <a:ext cx="408193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右矢印 7"/>
          <p:cNvSpPr/>
          <p:nvPr/>
        </p:nvSpPr>
        <p:spPr>
          <a:xfrm>
            <a:off x="3428992" y="2285992"/>
            <a:ext cx="1000132" cy="50006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2844" y="4177263"/>
            <a:ext cx="4071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○</a:t>
            </a:r>
            <a:r>
              <a:rPr kumimoji="1" lang="ja-JP" altLang="en-US" sz="2000" dirty="0" smtClean="0"/>
              <a:t>横軸は</a:t>
            </a:r>
            <a:r>
              <a:rPr kumimoji="1" lang="en-US" altLang="ja-JP" sz="2000" dirty="0" smtClean="0"/>
              <a:t>25psec/bin</a:t>
            </a:r>
          </a:p>
          <a:p>
            <a:r>
              <a:rPr lang="ja-JP" altLang="en-US" sz="2000" dirty="0" smtClean="0"/>
              <a:t>○</a:t>
            </a:r>
            <a:r>
              <a:rPr kumimoji="1" lang="ja-JP" altLang="en-US" sz="2000" dirty="0" smtClean="0"/>
              <a:t>テール成分は低波高信号の閾値をきるタイミングの遅れによるもの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⇒補正を行って評価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86248" y="4643446"/>
            <a:ext cx="48577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700" b="1" u="sng" dirty="0" smtClean="0"/>
              <a:t>時間分解能　</a:t>
            </a:r>
            <a:r>
              <a:rPr kumimoji="1" lang="en-US" altLang="ja-JP" sz="2700" b="1" u="sng" dirty="0" smtClean="0"/>
              <a:t>33.9</a:t>
            </a:r>
            <a:r>
              <a:rPr lang="ja-JP" altLang="en-US" sz="2700" b="1" u="sng" dirty="0" smtClean="0"/>
              <a:t> </a:t>
            </a:r>
            <a:r>
              <a:rPr kumimoji="1" lang="en-US" altLang="ja-JP" sz="2700" b="1" u="sng" dirty="0" smtClean="0"/>
              <a:t>± 0.3 </a:t>
            </a:r>
            <a:r>
              <a:rPr kumimoji="1" lang="en-US" altLang="ja-JP" sz="2700" b="1" u="sng" dirty="0" err="1" smtClean="0"/>
              <a:t>ps</a:t>
            </a:r>
            <a:endParaRPr kumimoji="1" lang="en-US" altLang="ja-JP" sz="2700" b="1" u="sng" dirty="0" smtClean="0"/>
          </a:p>
          <a:p>
            <a:endParaRPr kumimoji="1" lang="en-US" altLang="ja-JP" dirty="0" smtClean="0"/>
          </a:p>
          <a:p>
            <a:r>
              <a:rPr lang="ja-JP" altLang="en-US" dirty="0" smtClean="0"/>
              <a:t>・目標の時間分解能</a:t>
            </a:r>
            <a:r>
              <a:rPr lang="en-US" altLang="ja-JP" dirty="0" smtClean="0"/>
              <a:t>&lt;40ps</a:t>
            </a:r>
            <a:r>
              <a:rPr lang="ja-JP" altLang="en-US" dirty="0" smtClean="0"/>
              <a:t>をクリア</a:t>
            </a:r>
            <a:endParaRPr lang="en-US" altLang="ja-JP" dirty="0" smtClean="0"/>
          </a:p>
          <a:p>
            <a:r>
              <a:rPr lang="ja-JP" altLang="en-US" dirty="0" smtClean="0"/>
              <a:t>・寿命対策前と比較しても同程度の値</a:t>
            </a:r>
            <a:endParaRPr lang="en-US" altLang="ja-JP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071802" y="2786058"/>
            <a:ext cx="1857388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/>
                </a:solidFill>
              </a:rPr>
              <a:t>After Correction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428728" y="71414"/>
            <a:ext cx="6858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/>
              <a:t>寿命対策品の検出効率の評価</a:t>
            </a:r>
            <a:endParaRPr lang="en-US" altLang="ja-JP" sz="4000" b="1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07812-3CC5-442C-8195-B8679237F5A8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特定領域研究研究会　</a:t>
            </a:r>
            <a:r>
              <a:rPr kumimoji="1" lang="en-US" altLang="ja-JP" smtClean="0"/>
              <a:t>2010</a:t>
            </a:r>
            <a:endParaRPr kumimoji="1" lang="ja-JP" altLang="en-US"/>
          </a:p>
        </p:txBody>
      </p:sp>
      <p:grpSp>
        <p:nvGrpSpPr>
          <p:cNvPr id="2" name="グループ化 6"/>
          <p:cNvGrpSpPr/>
          <p:nvPr/>
        </p:nvGrpSpPr>
        <p:grpSpPr>
          <a:xfrm>
            <a:off x="5286380" y="1263835"/>
            <a:ext cx="3929090" cy="2093727"/>
            <a:chOff x="-71470" y="906645"/>
            <a:chExt cx="3929090" cy="2093727"/>
          </a:xfrm>
        </p:grpSpPr>
        <p:sp>
          <p:nvSpPr>
            <p:cNvPr id="8" name="正方形/長方形 7"/>
            <p:cNvSpPr/>
            <p:nvPr/>
          </p:nvSpPr>
          <p:spPr>
            <a:xfrm>
              <a:off x="428596" y="1214422"/>
              <a:ext cx="2571768" cy="178595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直線コネクタ 8"/>
            <p:cNvCxnSpPr/>
            <p:nvPr/>
          </p:nvCxnSpPr>
          <p:spPr>
            <a:xfrm rot="5400000">
              <a:off x="-178627" y="2107397"/>
              <a:ext cx="178595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正方形/長方形 9"/>
            <p:cNvSpPr/>
            <p:nvPr/>
          </p:nvSpPr>
          <p:spPr>
            <a:xfrm>
              <a:off x="1285852" y="1285860"/>
              <a:ext cx="285752" cy="1643074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1785918" y="1285860"/>
              <a:ext cx="285752" cy="1643074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" name="直線コネクタ 11"/>
            <p:cNvCxnSpPr/>
            <p:nvPr/>
          </p:nvCxnSpPr>
          <p:spPr>
            <a:xfrm rot="5400000">
              <a:off x="2285984" y="1500174"/>
              <a:ext cx="285752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rot="10800000" flipV="1">
              <a:off x="2428860" y="1500173"/>
              <a:ext cx="785818" cy="952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rot="5400000">
              <a:off x="2285984" y="1928802"/>
              <a:ext cx="285752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rot="10800000" flipV="1">
              <a:off x="2438384" y="1928801"/>
              <a:ext cx="776294" cy="952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rot="16200000" flipH="1">
              <a:off x="2285983" y="2357429"/>
              <a:ext cx="285754" cy="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rot="10800000" flipV="1">
              <a:off x="2428862" y="2357430"/>
              <a:ext cx="785817" cy="952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rot="16200000" flipH="1">
              <a:off x="2285983" y="2714619"/>
              <a:ext cx="285754" cy="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rot="10800000" flipV="1">
              <a:off x="2428862" y="2714619"/>
              <a:ext cx="785817" cy="952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/>
            <p:nvPr/>
          </p:nvCxnSpPr>
          <p:spPr>
            <a:xfrm>
              <a:off x="0" y="1928802"/>
              <a:ext cx="642910" cy="1588"/>
            </a:xfrm>
            <a:prstGeom prst="straightConnector1">
              <a:avLst/>
            </a:prstGeom>
            <a:ln w="50800">
              <a:solidFill>
                <a:srgbClr val="FC6E0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/>
            <p:cNvCxnSpPr/>
            <p:nvPr/>
          </p:nvCxnSpPr>
          <p:spPr>
            <a:xfrm>
              <a:off x="714348" y="1928802"/>
              <a:ext cx="571504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/>
            <p:nvPr/>
          </p:nvCxnSpPr>
          <p:spPr>
            <a:xfrm>
              <a:off x="1285852" y="1928802"/>
              <a:ext cx="500066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/>
            <p:cNvCxnSpPr/>
            <p:nvPr/>
          </p:nvCxnSpPr>
          <p:spPr>
            <a:xfrm>
              <a:off x="1285852" y="1928802"/>
              <a:ext cx="500066" cy="7143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/>
            <p:cNvCxnSpPr/>
            <p:nvPr/>
          </p:nvCxnSpPr>
          <p:spPr>
            <a:xfrm flipV="1">
              <a:off x="1285852" y="1857364"/>
              <a:ext cx="500066" cy="7143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/>
            <p:nvPr/>
          </p:nvCxnSpPr>
          <p:spPr>
            <a:xfrm>
              <a:off x="1857356" y="1928802"/>
              <a:ext cx="500066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/>
            <p:cNvCxnSpPr/>
            <p:nvPr/>
          </p:nvCxnSpPr>
          <p:spPr>
            <a:xfrm>
              <a:off x="1857356" y="1928802"/>
              <a:ext cx="490542" cy="6191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/>
            <p:cNvCxnSpPr/>
            <p:nvPr/>
          </p:nvCxnSpPr>
          <p:spPr>
            <a:xfrm flipV="1">
              <a:off x="1785918" y="1847840"/>
              <a:ext cx="571504" cy="8096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27"/>
            <p:cNvCxnSpPr/>
            <p:nvPr/>
          </p:nvCxnSpPr>
          <p:spPr>
            <a:xfrm>
              <a:off x="1857356" y="2009764"/>
              <a:ext cx="500066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矢印コネクタ 28"/>
            <p:cNvCxnSpPr/>
            <p:nvPr/>
          </p:nvCxnSpPr>
          <p:spPr>
            <a:xfrm>
              <a:off x="1857356" y="2009764"/>
              <a:ext cx="490542" cy="6191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/>
            <p:nvPr/>
          </p:nvCxnSpPr>
          <p:spPr>
            <a:xfrm flipV="1">
              <a:off x="1785918" y="1928802"/>
              <a:ext cx="571504" cy="8096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30"/>
            <p:cNvCxnSpPr/>
            <p:nvPr/>
          </p:nvCxnSpPr>
          <p:spPr>
            <a:xfrm>
              <a:off x="1857356" y="1866888"/>
              <a:ext cx="500066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/>
            <p:cNvCxnSpPr/>
            <p:nvPr/>
          </p:nvCxnSpPr>
          <p:spPr>
            <a:xfrm>
              <a:off x="1857356" y="1866888"/>
              <a:ext cx="490542" cy="6191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矢印コネクタ 32"/>
            <p:cNvCxnSpPr/>
            <p:nvPr/>
          </p:nvCxnSpPr>
          <p:spPr>
            <a:xfrm flipV="1">
              <a:off x="1785918" y="1785926"/>
              <a:ext cx="571504" cy="8096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テキスト ボックス 33"/>
            <p:cNvSpPr txBox="1"/>
            <p:nvPr/>
          </p:nvSpPr>
          <p:spPr>
            <a:xfrm>
              <a:off x="-71470" y="1571612"/>
              <a:ext cx="714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 smtClean="0"/>
                <a:t>光子</a:t>
              </a:r>
              <a:endParaRPr kumimoji="1" lang="ja-JP" altLang="en-US" sz="1400" b="1" dirty="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500034" y="928670"/>
              <a:ext cx="857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b="1" dirty="0" smtClean="0"/>
                <a:t>光電面</a:t>
              </a:r>
              <a:endParaRPr kumimoji="1" lang="ja-JP" altLang="en-US" sz="1400" b="1" dirty="0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642910" y="1928802"/>
              <a:ext cx="857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 smtClean="0"/>
                <a:t>光電子</a:t>
              </a:r>
              <a:endParaRPr kumimoji="1" lang="ja-JP" altLang="en-US" sz="1200" b="1" dirty="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1428728" y="906645"/>
              <a:ext cx="857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 smtClean="0"/>
                <a:t>MCP</a:t>
              </a:r>
              <a:endParaRPr kumimoji="1" lang="ja-JP" altLang="en-US" sz="1400" b="1" dirty="0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3000364" y="1120959"/>
              <a:ext cx="857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b="1" dirty="0" smtClean="0"/>
                <a:t>アノード</a:t>
              </a:r>
              <a:endParaRPr kumimoji="1" lang="ja-JP" altLang="en-US" sz="1400" b="1" dirty="0"/>
            </a:p>
          </p:txBody>
        </p:sp>
      </p:grpSp>
      <p:sp>
        <p:nvSpPr>
          <p:cNvPr id="39" name="テキスト ボックス 38"/>
          <p:cNvSpPr txBox="1"/>
          <p:nvPr/>
        </p:nvSpPr>
        <p:spPr>
          <a:xfrm>
            <a:off x="214282" y="1428736"/>
            <a:ext cx="50006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検出効率は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「量子効率</a:t>
            </a:r>
            <a:r>
              <a:rPr lang="en-US" altLang="ja-JP" sz="2400" dirty="0" smtClean="0"/>
              <a:t>(Q.E)</a:t>
            </a:r>
            <a:r>
              <a:rPr lang="ja-JP" altLang="en-US" sz="2400" dirty="0" smtClean="0"/>
              <a:t>」と「収集効率</a:t>
            </a:r>
            <a:r>
              <a:rPr lang="en-US" altLang="ja-JP" sz="2400" dirty="0" smtClean="0"/>
              <a:t>(C.E)</a:t>
            </a:r>
            <a:r>
              <a:rPr lang="ja-JP" altLang="en-US" sz="2400" dirty="0" smtClean="0"/>
              <a:t>」できまる。</a:t>
            </a:r>
            <a:endParaRPr lang="en-US" altLang="ja-JP" sz="2400" dirty="0" smtClean="0"/>
          </a:p>
          <a:p>
            <a:r>
              <a:rPr kumimoji="1" lang="en-US" altLang="ja-JP" sz="2400" dirty="0" smtClean="0"/>
              <a:t>C.E</a:t>
            </a:r>
            <a:r>
              <a:rPr kumimoji="1" lang="ja-JP" altLang="en-US" sz="2400" dirty="0" smtClean="0"/>
              <a:t>は</a:t>
            </a:r>
            <a:r>
              <a:rPr kumimoji="1" lang="en-US" altLang="ja-JP" sz="2400" dirty="0" smtClean="0"/>
              <a:t>MCP-PMT</a:t>
            </a:r>
            <a:r>
              <a:rPr kumimoji="1" lang="ja-JP" altLang="en-US" sz="2400" dirty="0" err="1" smtClean="0"/>
              <a:t>の</a:t>
            </a:r>
            <a:r>
              <a:rPr lang="ja-JP" altLang="en-US" sz="2400" dirty="0" err="1" smtClean="0"/>
              <a:t>開</a:t>
            </a:r>
            <a:r>
              <a:rPr lang="ja-JP" altLang="en-US" sz="2400" dirty="0" smtClean="0"/>
              <a:t>口率</a:t>
            </a:r>
            <a:r>
              <a:rPr kumimoji="1" lang="ja-JP" altLang="en-US" sz="2400" dirty="0" smtClean="0"/>
              <a:t>できまっていて、およそ</a:t>
            </a:r>
            <a:r>
              <a:rPr kumimoji="1" lang="en-US" altLang="ja-JP" sz="2400" dirty="0" smtClean="0"/>
              <a:t>60%</a:t>
            </a:r>
            <a:r>
              <a:rPr kumimoji="1" lang="ja-JP" altLang="en-US" sz="2400" dirty="0" smtClean="0"/>
              <a:t>程度</a:t>
            </a:r>
            <a:endParaRPr kumimoji="1" lang="en-US" altLang="ja-JP" sz="2400" dirty="0" smtClean="0"/>
          </a:p>
          <a:p>
            <a:endParaRPr kumimoji="1" lang="en-US" altLang="ja-JP" sz="2400" dirty="0" smtClean="0"/>
          </a:p>
          <a:p>
            <a:r>
              <a:rPr lang="en-US" altLang="ja-JP" sz="3200" b="1" dirty="0" smtClean="0"/>
              <a:t>Q.E</a:t>
            </a:r>
            <a:r>
              <a:rPr lang="ja-JP" altLang="en-US" sz="3200" b="1" dirty="0" smtClean="0"/>
              <a:t>を測定する</a:t>
            </a:r>
            <a:endParaRPr lang="en-US" altLang="ja-JP" sz="3200" b="1" dirty="0" smtClean="0"/>
          </a:p>
          <a:p>
            <a:r>
              <a:rPr lang="ja-JP" altLang="en-US" sz="2400" dirty="0" smtClean="0"/>
              <a:t>⇒</a:t>
            </a:r>
            <a:r>
              <a:rPr lang="en-US" altLang="ja-JP" sz="2400" dirty="0" smtClean="0"/>
              <a:t>400nm</a:t>
            </a:r>
            <a:r>
              <a:rPr lang="ja-JP" altLang="en-US" sz="2400" dirty="0" smtClean="0"/>
              <a:t>波長の光で</a:t>
            </a:r>
            <a:r>
              <a:rPr lang="en-US" altLang="ja-JP" sz="2400" dirty="0" smtClean="0"/>
              <a:t>QE&gt;17%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13" descr="dousagenri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143248"/>
            <a:ext cx="321467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1071538" y="71414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/>
              <a:t>MCP-PMT</a:t>
            </a:r>
            <a:r>
              <a:rPr lang="ja-JP" altLang="en-US" sz="4000" b="1" dirty="0" smtClean="0"/>
              <a:t>の原理、開発の観点</a:t>
            </a:r>
            <a:endParaRPr lang="en-US" altLang="ja-JP" sz="4000" b="1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07812-3CC5-442C-8195-B8679237F5A8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特定領域研究研究会　</a:t>
            </a:r>
            <a:r>
              <a:rPr kumimoji="1" lang="en-US" altLang="ja-JP" smtClean="0"/>
              <a:t>2010</a:t>
            </a:r>
            <a:endParaRPr kumimoji="1" lang="ja-JP" altLang="en-US"/>
          </a:p>
        </p:txBody>
      </p:sp>
      <p:grpSp>
        <p:nvGrpSpPr>
          <p:cNvPr id="56" name="グループ化 55"/>
          <p:cNvGrpSpPr/>
          <p:nvPr/>
        </p:nvGrpSpPr>
        <p:grpSpPr>
          <a:xfrm>
            <a:off x="6643702" y="1000108"/>
            <a:ext cx="2714644" cy="2071702"/>
            <a:chOff x="3581400" y="990600"/>
            <a:chExt cx="2362200" cy="1947857"/>
          </a:xfrm>
        </p:grpSpPr>
        <p:graphicFrame>
          <p:nvGraphicFramePr>
            <p:cNvPr id="7" name="Object 77"/>
            <p:cNvGraphicFramePr>
              <a:graphicFrameLocks noChangeAspect="1"/>
            </p:cNvGraphicFramePr>
            <p:nvPr/>
          </p:nvGraphicFramePr>
          <p:xfrm>
            <a:off x="3962400" y="990600"/>
            <a:ext cx="1600200" cy="1752600"/>
          </p:xfrm>
          <a:graphic>
            <a:graphicData uri="http://schemas.openxmlformats.org/presentationml/2006/ole">
              <p:oleObj spid="_x0000_s2050" name="ビットマップ イメージ" r:id="rId5" imgW="1219370" imgH="1943371" progId="PBrush">
                <p:embed/>
              </p:oleObj>
            </a:graphicData>
          </a:graphic>
        </p:graphicFrame>
        <p:sp>
          <p:nvSpPr>
            <p:cNvPr id="37" name="Text Box 81"/>
            <p:cNvSpPr txBox="1">
              <a:spLocks noChangeArrowheads="1"/>
            </p:cNvSpPr>
            <p:nvPr/>
          </p:nvSpPr>
          <p:spPr bwMode="auto">
            <a:xfrm>
              <a:off x="3581400" y="2571744"/>
              <a:ext cx="2362200" cy="36671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800" dirty="0"/>
                <a:t>Micro Channel Plate</a:t>
              </a:r>
            </a:p>
          </p:txBody>
        </p:sp>
      </p:grpSp>
      <p:grpSp>
        <p:nvGrpSpPr>
          <p:cNvPr id="124" name="グループ化 123"/>
          <p:cNvGrpSpPr/>
          <p:nvPr/>
        </p:nvGrpSpPr>
        <p:grpSpPr>
          <a:xfrm>
            <a:off x="3071802" y="1000108"/>
            <a:ext cx="3929090" cy="2093727"/>
            <a:chOff x="-71470" y="906645"/>
            <a:chExt cx="3929090" cy="2093727"/>
          </a:xfrm>
        </p:grpSpPr>
        <p:sp>
          <p:nvSpPr>
            <p:cNvPr id="57" name="正方形/長方形 56"/>
            <p:cNvSpPr/>
            <p:nvPr/>
          </p:nvSpPr>
          <p:spPr>
            <a:xfrm>
              <a:off x="428596" y="1214422"/>
              <a:ext cx="2571768" cy="178595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9" name="直線コネクタ 58"/>
            <p:cNvCxnSpPr/>
            <p:nvPr/>
          </p:nvCxnSpPr>
          <p:spPr>
            <a:xfrm rot="5400000">
              <a:off x="-178627" y="2107397"/>
              <a:ext cx="178595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正方形/長方形 59"/>
            <p:cNvSpPr/>
            <p:nvPr/>
          </p:nvSpPr>
          <p:spPr>
            <a:xfrm>
              <a:off x="1285852" y="1285860"/>
              <a:ext cx="285752" cy="1643074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1785918" y="1285860"/>
              <a:ext cx="285752" cy="1643074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3" name="直線コネクタ 62"/>
            <p:cNvCxnSpPr/>
            <p:nvPr/>
          </p:nvCxnSpPr>
          <p:spPr>
            <a:xfrm rot="5400000">
              <a:off x="2285984" y="1500174"/>
              <a:ext cx="285752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 rot="10800000" flipV="1">
              <a:off x="2428860" y="1500173"/>
              <a:ext cx="785818" cy="952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 rot="5400000">
              <a:off x="2285984" y="1928802"/>
              <a:ext cx="285752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 rot="10800000" flipV="1">
              <a:off x="2438384" y="1928801"/>
              <a:ext cx="776294" cy="952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 rot="16200000" flipH="1">
              <a:off x="2285983" y="2357429"/>
              <a:ext cx="285754" cy="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>
            <a:xfrm rot="10800000" flipV="1">
              <a:off x="2428862" y="2357430"/>
              <a:ext cx="785817" cy="952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/>
            <p:nvPr/>
          </p:nvCxnSpPr>
          <p:spPr>
            <a:xfrm rot="16200000" flipH="1">
              <a:off x="2285983" y="2714619"/>
              <a:ext cx="285754" cy="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 rot="10800000" flipV="1">
              <a:off x="2428862" y="2714619"/>
              <a:ext cx="785817" cy="952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矢印コネクタ 82"/>
            <p:cNvCxnSpPr/>
            <p:nvPr/>
          </p:nvCxnSpPr>
          <p:spPr>
            <a:xfrm>
              <a:off x="0" y="1928802"/>
              <a:ext cx="642910" cy="1588"/>
            </a:xfrm>
            <a:prstGeom prst="straightConnector1">
              <a:avLst/>
            </a:prstGeom>
            <a:ln w="50800">
              <a:solidFill>
                <a:srgbClr val="FC6E0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矢印コネクタ 84"/>
            <p:cNvCxnSpPr/>
            <p:nvPr/>
          </p:nvCxnSpPr>
          <p:spPr>
            <a:xfrm>
              <a:off x="714348" y="1928802"/>
              <a:ext cx="571504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矢印コネクタ 87"/>
            <p:cNvCxnSpPr/>
            <p:nvPr/>
          </p:nvCxnSpPr>
          <p:spPr>
            <a:xfrm>
              <a:off x="1285852" y="1928802"/>
              <a:ext cx="500066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矢印コネクタ 90"/>
            <p:cNvCxnSpPr/>
            <p:nvPr/>
          </p:nvCxnSpPr>
          <p:spPr>
            <a:xfrm>
              <a:off x="1285852" y="1928802"/>
              <a:ext cx="500066" cy="7143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矢印コネクタ 92"/>
            <p:cNvCxnSpPr/>
            <p:nvPr/>
          </p:nvCxnSpPr>
          <p:spPr>
            <a:xfrm flipV="1">
              <a:off x="1285852" y="1857364"/>
              <a:ext cx="500066" cy="7143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矢印コネクタ 96"/>
            <p:cNvCxnSpPr/>
            <p:nvPr/>
          </p:nvCxnSpPr>
          <p:spPr>
            <a:xfrm>
              <a:off x="1857356" y="1928802"/>
              <a:ext cx="500066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矢印コネクタ 98"/>
            <p:cNvCxnSpPr/>
            <p:nvPr/>
          </p:nvCxnSpPr>
          <p:spPr>
            <a:xfrm>
              <a:off x="1857356" y="1928802"/>
              <a:ext cx="490542" cy="6191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矢印コネクタ 100"/>
            <p:cNvCxnSpPr/>
            <p:nvPr/>
          </p:nvCxnSpPr>
          <p:spPr>
            <a:xfrm flipV="1">
              <a:off x="1785918" y="1847840"/>
              <a:ext cx="571504" cy="8096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矢印コネクタ 107"/>
            <p:cNvCxnSpPr/>
            <p:nvPr/>
          </p:nvCxnSpPr>
          <p:spPr>
            <a:xfrm>
              <a:off x="1857356" y="2009764"/>
              <a:ext cx="500066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矢印コネクタ 108"/>
            <p:cNvCxnSpPr/>
            <p:nvPr/>
          </p:nvCxnSpPr>
          <p:spPr>
            <a:xfrm>
              <a:off x="1857356" y="2009764"/>
              <a:ext cx="490542" cy="6191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矢印コネクタ 109"/>
            <p:cNvCxnSpPr/>
            <p:nvPr/>
          </p:nvCxnSpPr>
          <p:spPr>
            <a:xfrm flipV="1">
              <a:off x="1785918" y="1928802"/>
              <a:ext cx="571504" cy="8096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矢印コネクタ 110"/>
            <p:cNvCxnSpPr/>
            <p:nvPr/>
          </p:nvCxnSpPr>
          <p:spPr>
            <a:xfrm>
              <a:off x="1857356" y="1866888"/>
              <a:ext cx="500066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矢印コネクタ 111"/>
            <p:cNvCxnSpPr/>
            <p:nvPr/>
          </p:nvCxnSpPr>
          <p:spPr>
            <a:xfrm>
              <a:off x="1857356" y="1866888"/>
              <a:ext cx="490542" cy="6191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矢印コネクタ 112"/>
            <p:cNvCxnSpPr/>
            <p:nvPr/>
          </p:nvCxnSpPr>
          <p:spPr>
            <a:xfrm flipV="1">
              <a:off x="1785918" y="1785926"/>
              <a:ext cx="571504" cy="8096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テキスト ボックス 114"/>
            <p:cNvSpPr txBox="1"/>
            <p:nvPr/>
          </p:nvSpPr>
          <p:spPr>
            <a:xfrm>
              <a:off x="-71470" y="1571612"/>
              <a:ext cx="714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 smtClean="0"/>
                <a:t>光子</a:t>
              </a:r>
              <a:endParaRPr kumimoji="1" lang="ja-JP" altLang="en-US" sz="1400" b="1" dirty="0"/>
            </a:p>
          </p:txBody>
        </p:sp>
        <p:sp>
          <p:nvSpPr>
            <p:cNvPr id="116" name="テキスト ボックス 115"/>
            <p:cNvSpPr txBox="1"/>
            <p:nvPr/>
          </p:nvSpPr>
          <p:spPr>
            <a:xfrm>
              <a:off x="500034" y="928670"/>
              <a:ext cx="857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b="1" dirty="0" smtClean="0"/>
                <a:t>光電面</a:t>
              </a:r>
              <a:endParaRPr kumimoji="1" lang="ja-JP" altLang="en-US" sz="1400" b="1" dirty="0"/>
            </a:p>
          </p:txBody>
        </p:sp>
        <p:sp>
          <p:nvSpPr>
            <p:cNvPr id="117" name="テキスト ボックス 116"/>
            <p:cNvSpPr txBox="1"/>
            <p:nvPr/>
          </p:nvSpPr>
          <p:spPr>
            <a:xfrm>
              <a:off x="642910" y="1928802"/>
              <a:ext cx="857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 smtClean="0"/>
                <a:t>光電子</a:t>
              </a:r>
              <a:endParaRPr kumimoji="1" lang="ja-JP" altLang="en-US" sz="1200" b="1" dirty="0"/>
            </a:p>
          </p:txBody>
        </p:sp>
        <p:sp>
          <p:nvSpPr>
            <p:cNvPr id="118" name="テキスト ボックス 117"/>
            <p:cNvSpPr txBox="1"/>
            <p:nvPr/>
          </p:nvSpPr>
          <p:spPr>
            <a:xfrm>
              <a:off x="1428728" y="906645"/>
              <a:ext cx="857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 smtClean="0"/>
                <a:t>MCP</a:t>
              </a:r>
              <a:endParaRPr kumimoji="1" lang="ja-JP" altLang="en-US" sz="1400" b="1" dirty="0"/>
            </a:p>
          </p:txBody>
        </p:sp>
        <p:sp>
          <p:nvSpPr>
            <p:cNvPr id="119" name="テキスト ボックス 118"/>
            <p:cNvSpPr txBox="1"/>
            <p:nvPr/>
          </p:nvSpPr>
          <p:spPr>
            <a:xfrm>
              <a:off x="3000364" y="1120959"/>
              <a:ext cx="857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b="1" dirty="0" smtClean="0"/>
                <a:t>アノード</a:t>
              </a:r>
              <a:endParaRPr kumimoji="1" lang="ja-JP" altLang="en-US" sz="1400" b="1" dirty="0"/>
            </a:p>
          </p:txBody>
        </p:sp>
      </p:grpSp>
      <p:sp>
        <p:nvSpPr>
          <p:cNvPr id="126" name="テキスト ボックス 125"/>
          <p:cNvSpPr txBox="1"/>
          <p:nvPr/>
        </p:nvSpPr>
        <p:spPr>
          <a:xfrm>
            <a:off x="71438" y="1000108"/>
            <a:ext cx="32146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MCP(Micro</a:t>
            </a:r>
            <a:r>
              <a:rPr lang="ja-JP" altLang="en-US" b="1" dirty="0" smtClean="0">
                <a:solidFill>
                  <a:srgbClr val="FF0000"/>
                </a:solidFill>
              </a:rPr>
              <a:t>　</a:t>
            </a:r>
            <a:r>
              <a:rPr lang="en-US" altLang="ja-JP" b="1" dirty="0" smtClean="0">
                <a:solidFill>
                  <a:srgbClr val="FF0000"/>
                </a:solidFill>
              </a:rPr>
              <a:t>Channel</a:t>
            </a:r>
            <a:r>
              <a:rPr lang="ja-JP" altLang="en-US" b="1" dirty="0" smtClean="0">
                <a:solidFill>
                  <a:srgbClr val="FF0000"/>
                </a:solidFill>
              </a:rPr>
              <a:t>　</a:t>
            </a:r>
            <a:r>
              <a:rPr lang="en-US" altLang="ja-JP" b="1" dirty="0" smtClean="0">
                <a:solidFill>
                  <a:srgbClr val="FF0000"/>
                </a:solidFill>
              </a:rPr>
              <a:t>Plate)</a:t>
            </a:r>
            <a:r>
              <a:rPr lang="ja-JP" altLang="en-US" b="1" dirty="0" smtClean="0">
                <a:solidFill>
                  <a:srgbClr val="FF0000"/>
                </a:solidFill>
              </a:rPr>
              <a:t>を光電子増幅部に用いた光検出器</a:t>
            </a:r>
            <a:endParaRPr kumimoji="1" lang="en-US" altLang="ja-JP" dirty="0" smtClean="0"/>
          </a:p>
          <a:p>
            <a:r>
              <a:rPr lang="ja-JP" altLang="en-US" dirty="0" smtClean="0"/>
              <a:t>○</a:t>
            </a:r>
            <a:r>
              <a:rPr lang="en-US" altLang="ja-JP" dirty="0" smtClean="0"/>
              <a:t>MCP</a:t>
            </a:r>
            <a:r>
              <a:rPr lang="ja-JP" altLang="en-US" dirty="0" smtClean="0"/>
              <a:t>は直径</a:t>
            </a:r>
            <a:r>
              <a:rPr lang="en-US" altLang="ja-JP" dirty="0" smtClean="0"/>
              <a:t>10um</a:t>
            </a:r>
            <a:r>
              <a:rPr lang="ja-JP" altLang="en-US" dirty="0" smtClean="0"/>
              <a:t>程度のガラスパイプを多数重ねたような構造</a:t>
            </a:r>
            <a:endParaRPr lang="en-US" altLang="ja-JP" dirty="0" smtClean="0"/>
          </a:p>
          <a:p>
            <a:r>
              <a:rPr kumimoji="1" lang="ja-JP" altLang="en-US" dirty="0" smtClean="0"/>
              <a:t>○各チャンネルが独立な二次電子増幅部</a:t>
            </a:r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cxnSp>
        <p:nvCxnSpPr>
          <p:cNvPr id="46" name="直線矢印コネクタ 45"/>
          <p:cNvCxnSpPr/>
          <p:nvPr/>
        </p:nvCxnSpPr>
        <p:spPr>
          <a:xfrm>
            <a:off x="8072462" y="2428868"/>
            <a:ext cx="357190" cy="158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8286776" y="241672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400um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13" descr="dousagenri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143248"/>
            <a:ext cx="321467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1071538" y="71414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/>
              <a:t>MCP-PMT</a:t>
            </a:r>
            <a:r>
              <a:rPr lang="ja-JP" altLang="en-US" sz="4000" b="1" dirty="0" smtClean="0"/>
              <a:t>の原理、開発の観点</a:t>
            </a:r>
            <a:endParaRPr lang="en-US" altLang="ja-JP" sz="4000" b="1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07812-3CC5-442C-8195-B8679237F5A8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特定領域研究研究会　</a:t>
            </a:r>
            <a:r>
              <a:rPr kumimoji="1" lang="en-US" altLang="ja-JP" smtClean="0"/>
              <a:t>2010</a:t>
            </a:r>
            <a:endParaRPr kumimoji="1" lang="ja-JP" altLang="en-US"/>
          </a:p>
        </p:txBody>
      </p:sp>
      <p:grpSp>
        <p:nvGrpSpPr>
          <p:cNvPr id="2" name="グループ化 55"/>
          <p:cNvGrpSpPr/>
          <p:nvPr/>
        </p:nvGrpSpPr>
        <p:grpSpPr>
          <a:xfrm>
            <a:off x="6643702" y="1000108"/>
            <a:ext cx="2714644" cy="2071702"/>
            <a:chOff x="3581400" y="990600"/>
            <a:chExt cx="2362200" cy="1947857"/>
          </a:xfrm>
        </p:grpSpPr>
        <p:graphicFrame>
          <p:nvGraphicFramePr>
            <p:cNvPr id="7" name="Object 77"/>
            <p:cNvGraphicFramePr>
              <a:graphicFrameLocks noChangeAspect="1"/>
            </p:cNvGraphicFramePr>
            <p:nvPr/>
          </p:nvGraphicFramePr>
          <p:xfrm>
            <a:off x="3962400" y="990600"/>
            <a:ext cx="1600200" cy="1752600"/>
          </p:xfrm>
          <a:graphic>
            <a:graphicData uri="http://schemas.openxmlformats.org/presentationml/2006/ole">
              <p:oleObj spid="_x0000_s22530" name="ビットマップ イメージ" r:id="rId5" imgW="1219370" imgH="1943371" progId="PBrush">
                <p:embed/>
              </p:oleObj>
            </a:graphicData>
          </a:graphic>
        </p:graphicFrame>
        <p:sp>
          <p:nvSpPr>
            <p:cNvPr id="37" name="Text Box 81"/>
            <p:cNvSpPr txBox="1">
              <a:spLocks noChangeArrowheads="1"/>
            </p:cNvSpPr>
            <p:nvPr/>
          </p:nvSpPr>
          <p:spPr bwMode="auto">
            <a:xfrm>
              <a:off x="3581400" y="2571744"/>
              <a:ext cx="2362200" cy="36671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800"/>
                <a:t>Micro Channel Plate</a:t>
              </a:r>
            </a:p>
          </p:txBody>
        </p:sp>
      </p:grpSp>
      <p:grpSp>
        <p:nvGrpSpPr>
          <p:cNvPr id="3" name="グループ化 123"/>
          <p:cNvGrpSpPr/>
          <p:nvPr/>
        </p:nvGrpSpPr>
        <p:grpSpPr>
          <a:xfrm>
            <a:off x="3071802" y="1000108"/>
            <a:ext cx="3929090" cy="2093727"/>
            <a:chOff x="-71470" y="906645"/>
            <a:chExt cx="3929090" cy="2093727"/>
          </a:xfrm>
        </p:grpSpPr>
        <p:sp>
          <p:nvSpPr>
            <p:cNvPr id="57" name="正方形/長方形 56"/>
            <p:cNvSpPr/>
            <p:nvPr/>
          </p:nvSpPr>
          <p:spPr>
            <a:xfrm>
              <a:off x="428596" y="1214422"/>
              <a:ext cx="2571768" cy="178595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9" name="直線コネクタ 58"/>
            <p:cNvCxnSpPr/>
            <p:nvPr/>
          </p:nvCxnSpPr>
          <p:spPr>
            <a:xfrm rot="5400000">
              <a:off x="-178627" y="2107397"/>
              <a:ext cx="178595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正方形/長方形 59"/>
            <p:cNvSpPr/>
            <p:nvPr/>
          </p:nvSpPr>
          <p:spPr>
            <a:xfrm>
              <a:off x="1285852" y="1285860"/>
              <a:ext cx="285752" cy="1643074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1785918" y="1285860"/>
              <a:ext cx="285752" cy="1643074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3" name="直線コネクタ 62"/>
            <p:cNvCxnSpPr/>
            <p:nvPr/>
          </p:nvCxnSpPr>
          <p:spPr>
            <a:xfrm rot="5400000">
              <a:off x="2285984" y="1500174"/>
              <a:ext cx="285752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 rot="10800000" flipV="1">
              <a:off x="2428860" y="1500173"/>
              <a:ext cx="785818" cy="952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 rot="5400000">
              <a:off x="2285984" y="1928802"/>
              <a:ext cx="285752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 rot="10800000" flipV="1">
              <a:off x="2438384" y="1928801"/>
              <a:ext cx="776294" cy="952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 rot="16200000" flipH="1">
              <a:off x="2285983" y="2357429"/>
              <a:ext cx="285754" cy="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>
            <a:xfrm rot="10800000" flipV="1">
              <a:off x="2428862" y="2357430"/>
              <a:ext cx="785817" cy="952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/>
            <p:nvPr/>
          </p:nvCxnSpPr>
          <p:spPr>
            <a:xfrm rot="16200000" flipH="1">
              <a:off x="2285983" y="2714619"/>
              <a:ext cx="285754" cy="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 rot="10800000" flipV="1">
              <a:off x="2428862" y="2714619"/>
              <a:ext cx="785817" cy="952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矢印コネクタ 82"/>
            <p:cNvCxnSpPr/>
            <p:nvPr/>
          </p:nvCxnSpPr>
          <p:spPr>
            <a:xfrm>
              <a:off x="0" y="1928802"/>
              <a:ext cx="642910" cy="1588"/>
            </a:xfrm>
            <a:prstGeom prst="straightConnector1">
              <a:avLst/>
            </a:prstGeom>
            <a:ln w="50800">
              <a:solidFill>
                <a:srgbClr val="FC6E0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矢印コネクタ 84"/>
            <p:cNvCxnSpPr/>
            <p:nvPr/>
          </p:nvCxnSpPr>
          <p:spPr>
            <a:xfrm>
              <a:off x="714348" y="1928802"/>
              <a:ext cx="571504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矢印コネクタ 87"/>
            <p:cNvCxnSpPr/>
            <p:nvPr/>
          </p:nvCxnSpPr>
          <p:spPr>
            <a:xfrm>
              <a:off x="1285852" y="1928802"/>
              <a:ext cx="500066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矢印コネクタ 90"/>
            <p:cNvCxnSpPr/>
            <p:nvPr/>
          </p:nvCxnSpPr>
          <p:spPr>
            <a:xfrm>
              <a:off x="1285852" y="1928802"/>
              <a:ext cx="500066" cy="7143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矢印コネクタ 92"/>
            <p:cNvCxnSpPr/>
            <p:nvPr/>
          </p:nvCxnSpPr>
          <p:spPr>
            <a:xfrm flipV="1">
              <a:off x="1285852" y="1857364"/>
              <a:ext cx="500066" cy="7143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矢印コネクタ 96"/>
            <p:cNvCxnSpPr/>
            <p:nvPr/>
          </p:nvCxnSpPr>
          <p:spPr>
            <a:xfrm>
              <a:off x="1857356" y="1928802"/>
              <a:ext cx="500066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矢印コネクタ 98"/>
            <p:cNvCxnSpPr/>
            <p:nvPr/>
          </p:nvCxnSpPr>
          <p:spPr>
            <a:xfrm>
              <a:off x="1857356" y="1928802"/>
              <a:ext cx="490542" cy="6191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矢印コネクタ 100"/>
            <p:cNvCxnSpPr/>
            <p:nvPr/>
          </p:nvCxnSpPr>
          <p:spPr>
            <a:xfrm flipV="1">
              <a:off x="1785918" y="1847840"/>
              <a:ext cx="571504" cy="8096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矢印コネクタ 107"/>
            <p:cNvCxnSpPr/>
            <p:nvPr/>
          </p:nvCxnSpPr>
          <p:spPr>
            <a:xfrm>
              <a:off x="1857356" y="2009764"/>
              <a:ext cx="500066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矢印コネクタ 108"/>
            <p:cNvCxnSpPr/>
            <p:nvPr/>
          </p:nvCxnSpPr>
          <p:spPr>
            <a:xfrm>
              <a:off x="1857356" y="2009764"/>
              <a:ext cx="490542" cy="6191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矢印コネクタ 109"/>
            <p:cNvCxnSpPr/>
            <p:nvPr/>
          </p:nvCxnSpPr>
          <p:spPr>
            <a:xfrm flipV="1">
              <a:off x="1785918" y="1928802"/>
              <a:ext cx="571504" cy="8096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矢印コネクタ 110"/>
            <p:cNvCxnSpPr/>
            <p:nvPr/>
          </p:nvCxnSpPr>
          <p:spPr>
            <a:xfrm>
              <a:off x="1857356" y="1866888"/>
              <a:ext cx="500066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矢印コネクタ 111"/>
            <p:cNvCxnSpPr/>
            <p:nvPr/>
          </p:nvCxnSpPr>
          <p:spPr>
            <a:xfrm>
              <a:off x="1857356" y="1866888"/>
              <a:ext cx="490542" cy="6191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矢印コネクタ 112"/>
            <p:cNvCxnSpPr/>
            <p:nvPr/>
          </p:nvCxnSpPr>
          <p:spPr>
            <a:xfrm flipV="1">
              <a:off x="1785918" y="1785926"/>
              <a:ext cx="571504" cy="8096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テキスト ボックス 114"/>
            <p:cNvSpPr txBox="1"/>
            <p:nvPr/>
          </p:nvSpPr>
          <p:spPr>
            <a:xfrm>
              <a:off x="-71470" y="1571612"/>
              <a:ext cx="714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 smtClean="0"/>
                <a:t>光子</a:t>
              </a:r>
              <a:endParaRPr kumimoji="1" lang="ja-JP" altLang="en-US" sz="1400" b="1" dirty="0"/>
            </a:p>
          </p:txBody>
        </p:sp>
        <p:sp>
          <p:nvSpPr>
            <p:cNvPr id="116" name="テキスト ボックス 115"/>
            <p:cNvSpPr txBox="1"/>
            <p:nvPr/>
          </p:nvSpPr>
          <p:spPr>
            <a:xfrm>
              <a:off x="500034" y="928670"/>
              <a:ext cx="857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b="1" dirty="0" smtClean="0"/>
                <a:t>光電面</a:t>
              </a:r>
              <a:endParaRPr kumimoji="1" lang="ja-JP" altLang="en-US" sz="1400" b="1" dirty="0"/>
            </a:p>
          </p:txBody>
        </p:sp>
        <p:sp>
          <p:nvSpPr>
            <p:cNvPr id="117" name="テキスト ボックス 116"/>
            <p:cNvSpPr txBox="1"/>
            <p:nvPr/>
          </p:nvSpPr>
          <p:spPr>
            <a:xfrm>
              <a:off x="642910" y="1928802"/>
              <a:ext cx="857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 smtClean="0"/>
                <a:t>光電子</a:t>
              </a:r>
              <a:endParaRPr kumimoji="1" lang="ja-JP" altLang="en-US" sz="1200" b="1" dirty="0"/>
            </a:p>
          </p:txBody>
        </p:sp>
        <p:sp>
          <p:nvSpPr>
            <p:cNvPr id="118" name="テキスト ボックス 117"/>
            <p:cNvSpPr txBox="1"/>
            <p:nvPr/>
          </p:nvSpPr>
          <p:spPr>
            <a:xfrm>
              <a:off x="1428728" y="906645"/>
              <a:ext cx="857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 smtClean="0"/>
                <a:t>MCP</a:t>
              </a:r>
              <a:endParaRPr kumimoji="1" lang="ja-JP" altLang="en-US" sz="1400" b="1" dirty="0"/>
            </a:p>
          </p:txBody>
        </p:sp>
        <p:sp>
          <p:nvSpPr>
            <p:cNvPr id="119" name="テキスト ボックス 118"/>
            <p:cNvSpPr txBox="1"/>
            <p:nvPr/>
          </p:nvSpPr>
          <p:spPr>
            <a:xfrm>
              <a:off x="3000364" y="1120959"/>
              <a:ext cx="857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b="1" dirty="0" smtClean="0"/>
                <a:t>アノード</a:t>
              </a:r>
              <a:endParaRPr kumimoji="1" lang="ja-JP" altLang="en-US" sz="1400" b="1" dirty="0"/>
            </a:p>
          </p:txBody>
        </p:sp>
      </p:grpSp>
      <p:sp>
        <p:nvSpPr>
          <p:cNvPr id="126" name="テキスト ボックス 125"/>
          <p:cNvSpPr txBox="1"/>
          <p:nvPr/>
        </p:nvSpPr>
        <p:spPr>
          <a:xfrm>
            <a:off x="71438" y="1000108"/>
            <a:ext cx="32146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MCP(Micro</a:t>
            </a:r>
            <a:r>
              <a:rPr lang="ja-JP" altLang="en-US" b="1" dirty="0" smtClean="0">
                <a:solidFill>
                  <a:srgbClr val="FF0000"/>
                </a:solidFill>
              </a:rPr>
              <a:t>　</a:t>
            </a:r>
            <a:r>
              <a:rPr lang="en-US" altLang="ja-JP" b="1" dirty="0" smtClean="0">
                <a:solidFill>
                  <a:srgbClr val="FF0000"/>
                </a:solidFill>
              </a:rPr>
              <a:t>Channel</a:t>
            </a:r>
            <a:r>
              <a:rPr lang="ja-JP" altLang="en-US" b="1" dirty="0" smtClean="0">
                <a:solidFill>
                  <a:srgbClr val="FF0000"/>
                </a:solidFill>
              </a:rPr>
              <a:t>　</a:t>
            </a:r>
            <a:r>
              <a:rPr lang="en-US" altLang="ja-JP" b="1" dirty="0" smtClean="0">
                <a:solidFill>
                  <a:srgbClr val="FF0000"/>
                </a:solidFill>
              </a:rPr>
              <a:t>Plate)</a:t>
            </a:r>
            <a:r>
              <a:rPr lang="ja-JP" altLang="en-US" b="1" dirty="0" smtClean="0">
                <a:solidFill>
                  <a:srgbClr val="FF0000"/>
                </a:solidFill>
              </a:rPr>
              <a:t>を光電子増幅部に用いた光検出器</a:t>
            </a:r>
            <a:endParaRPr kumimoji="1" lang="en-US" altLang="ja-JP" dirty="0" smtClean="0"/>
          </a:p>
          <a:p>
            <a:r>
              <a:rPr lang="ja-JP" altLang="en-US" dirty="0" smtClean="0"/>
              <a:t>○</a:t>
            </a:r>
            <a:r>
              <a:rPr lang="en-US" altLang="ja-JP" dirty="0" smtClean="0"/>
              <a:t>MCP</a:t>
            </a:r>
            <a:r>
              <a:rPr lang="ja-JP" altLang="en-US" dirty="0" smtClean="0"/>
              <a:t>は直径</a:t>
            </a:r>
            <a:r>
              <a:rPr lang="en-US" altLang="ja-JP" dirty="0" smtClean="0"/>
              <a:t>10um</a:t>
            </a:r>
            <a:r>
              <a:rPr lang="ja-JP" altLang="en-US" dirty="0" smtClean="0"/>
              <a:t>程度のガラスパイプを多数重ねたような構造</a:t>
            </a:r>
            <a:endParaRPr lang="en-US" altLang="ja-JP" dirty="0" smtClean="0"/>
          </a:p>
          <a:p>
            <a:r>
              <a:rPr kumimoji="1" lang="ja-JP" altLang="en-US" dirty="0" smtClean="0"/>
              <a:t>○各チャンネルが独立な二次電子増幅部</a:t>
            </a:r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214282" y="3500439"/>
            <a:ext cx="2928958" cy="2554545"/>
          </a:xfrm>
          <a:prstGeom prst="rect">
            <a:avLst/>
          </a:prstGeom>
          <a:noFill/>
          <a:ln w="69850" cmpd="thickThin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u="sng" dirty="0" smtClean="0"/>
              <a:t>MCP-PMT</a:t>
            </a:r>
            <a:r>
              <a:rPr lang="ja-JP" altLang="en-US" sz="2000" u="sng" dirty="0" smtClean="0"/>
              <a:t>の特徴</a:t>
            </a:r>
            <a:endParaRPr lang="en-US" altLang="ja-JP" sz="2000" u="sng" dirty="0" smtClean="0"/>
          </a:p>
          <a:p>
            <a:r>
              <a:rPr lang="ja-JP" altLang="en-US" sz="2000" dirty="0" smtClean="0"/>
              <a:t>１．超高速応答</a:t>
            </a:r>
            <a:endParaRPr lang="en-US" altLang="ja-JP" sz="2000" dirty="0" smtClean="0"/>
          </a:p>
          <a:p>
            <a:r>
              <a:rPr lang="ja-JP" altLang="en-US" sz="2000" dirty="0" smtClean="0"/>
              <a:t>　　（応答時間～</a:t>
            </a:r>
            <a:r>
              <a:rPr lang="en-US" altLang="ja-JP" sz="2000" dirty="0" smtClean="0"/>
              <a:t>400ps)</a:t>
            </a:r>
          </a:p>
          <a:p>
            <a:r>
              <a:rPr lang="ja-JP" altLang="en-US" sz="2000" dirty="0" smtClean="0"/>
              <a:t>２．高い電子増幅率</a:t>
            </a:r>
            <a:endParaRPr lang="en-US" altLang="ja-JP" sz="2000" dirty="0" smtClean="0"/>
          </a:p>
          <a:p>
            <a:r>
              <a:rPr lang="ja-JP" altLang="en-US" sz="2000" dirty="0" smtClean="0"/>
              <a:t>　　</a:t>
            </a:r>
            <a:r>
              <a:rPr lang="en-US" altLang="ja-JP" sz="2000" dirty="0" smtClean="0"/>
              <a:t>~10</a:t>
            </a:r>
            <a:r>
              <a:rPr lang="en-US" altLang="ja-JP" sz="2000" baseline="30000" dirty="0" smtClean="0"/>
              <a:t>6</a:t>
            </a:r>
            <a:r>
              <a:rPr lang="en-US" altLang="ja-JP" sz="2000" dirty="0" smtClean="0"/>
              <a:t>(MCP</a:t>
            </a:r>
            <a:r>
              <a:rPr lang="ja-JP" altLang="en-US" sz="2000" dirty="0" smtClean="0"/>
              <a:t>二段内臓</a:t>
            </a:r>
            <a:r>
              <a:rPr lang="en-US" altLang="ja-JP" sz="2000" dirty="0" smtClean="0"/>
              <a:t>)</a:t>
            </a:r>
          </a:p>
          <a:p>
            <a:r>
              <a:rPr lang="ja-JP" altLang="en-US" sz="2000" dirty="0" smtClean="0"/>
              <a:t>３．磁場中で使用可能</a:t>
            </a:r>
            <a:endParaRPr lang="en-US" altLang="ja-JP" sz="2000" dirty="0" smtClean="0"/>
          </a:p>
          <a:p>
            <a:r>
              <a:rPr lang="ja-JP" altLang="en-US" sz="2000" dirty="0" smtClean="0"/>
              <a:t>４．チャンネル分割による位置情報</a:t>
            </a:r>
          </a:p>
        </p:txBody>
      </p:sp>
      <p:pic>
        <p:nvPicPr>
          <p:cNvPr id="2051" name="Picture 3" descr="E:\100221_19341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3571876"/>
            <a:ext cx="3699246" cy="2658833"/>
          </a:xfrm>
          <a:prstGeom prst="rect">
            <a:avLst/>
          </a:prstGeom>
          <a:noFill/>
        </p:spPr>
      </p:pic>
      <p:sp>
        <p:nvSpPr>
          <p:cNvPr id="44" name="テキスト ボックス 43"/>
          <p:cNvSpPr txBox="1"/>
          <p:nvPr/>
        </p:nvSpPr>
        <p:spPr>
          <a:xfrm>
            <a:off x="7143768" y="4863124"/>
            <a:ext cx="1714512" cy="92333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帯域</a:t>
            </a:r>
            <a:r>
              <a:rPr kumimoji="1" lang="en-US" altLang="ja-JP" dirty="0" smtClean="0"/>
              <a:t>2.5 GHz</a:t>
            </a:r>
          </a:p>
          <a:p>
            <a:r>
              <a:rPr lang="ja-JP" altLang="en-US" dirty="0" smtClean="0"/>
              <a:t>横</a:t>
            </a:r>
            <a:r>
              <a:rPr lang="en-US" altLang="ja-JP" dirty="0" smtClean="0"/>
              <a:t> : 200 </a:t>
            </a:r>
            <a:r>
              <a:rPr lang="en-US" altLang="ja-JP" dirty="0" err="1" smtClean="0"/>
              <a:t>ps</a:t>
            </a:r>
            <a:r>
              <a:rPr lang="en-US" altLang="ja-JP" dirty="0" smtClean="0"/>
              <a:t>/div</a:t>
            </a:r>
          </a:p>
          <a:p>
            <a:r>
              <a:rPr kumimoji="1" lang="ja-JP" altLang="en-US" dirty="0" smtClean="0"/>
              <a:t>縦</a:t>
            </a:r>
            <a:r>
              <a:rPr kumimoji="1" lang="en-US" altLang="ja-JP" dirty="0" smtClean="0"/>
              <a:t>: 10m V/div</a:t>
            </a:r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571868" y="5072074"/>
            <a:ext cx="15001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立ち上がり</a:t>
            </a:r>
            <a:endParaRPr kumimoji="1" lang="en-US" altLang="ja-JP" b="1" dirty="0" smtClean="0">
              <a:solidFill>
                <a:srgbClr val="FF0000"/>
              </a:solidFill>
            </a:endParaRPr>
          </a:p>
          <a:p>
            <a:r>
              <a:rPr lang="ja-JP" altLang="en-US" b="1" dirty="0" smtClean="0">
                <a:solidFill>
                  <a:srgbClr val="FF0000"/>
                </a:solidFill>
              </a:rPr>
              <a:t>　    ～</a:t>
            </a:r>
            <a:r>
              <a:rPr lang="en-US" altLang="ja-JP" b="1" dirty="0" smtClean="0">
                <a:solidFill>
                  <a:srgbClr val="FF0000"/>
                </a:solidFill>
              </a:rPr>
              <a:t>150ps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cxnSp>
        <p:nvCxnSpPr>
          <p:cNvPr id="46" name="直線矢印コネクタ 45"/>
          <p:cNvCxnSpPr/>
          <p:nvPr/>
        </p:nvCxnSpPr>
        <p:spPr>
          <a:xfrm>
            <a:off x="8072462" y="2428868"/>
            <a:ext cx="357190" cy="158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8286776" y="241672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400um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071538" y="71414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/>
              <a:t>MCP-PMT</a:t>
            </a:r>
            <a:r>
              <a:rPr lang="ja-JP" altLang="en-US" sz="4000" b="1" dirty="0" smtClean="0"/>
              <a:t>の原理、開発の観点</a:t>
            </a:r>
            <a:endParaRPr lang="en-US" altLang="ja-JP" sz="4000" b="1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07812-3CC5-442C-8195-B8679237F5A8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特定領域研究研究会　</a:t>
            </a:r>
            <a:r>
              <a:rPr kumimoji="1" lang="en-US" altLang="ja-JP" smtClean="0"/>
              <a:t>2010</a:t>
            </a:r>
            <a:endParaRPr kumimoji="1" lang="ja-JP" altLang="en-US"/>
          </a:p>
        </p:txBody>
      </p:sp>
      <p:grpSp>
        <p:nvGrpSpPr>
          <p:cNvPr id="74" name="グループ化 73"/>
          <p:cNvGrpSpPr/>
          <p:nvPr/>
        </p:nvGrpSpPr>
        <p:grpSpPr>
          <a:xfrm>
            <a:off x="4429124" y="857232"/>
            <a:ext cx="4643470" cy="3071834"/>
            <a:chOff x="4071934" y="1000108"/>
            <a:chExt cx="4857784" cy="3071834"/>
          </a:xfrm>
        </p:grpSpPr>
        <p:grpSp>
          <p:nvGrpSpPr>
            <p:cNvPr id="44" name="グループ化 37"/>
            <p:cNvGrpSpPr/>
            <p:nvPr/>
          </p:nvGrpSpPr>
          <p:grpSpPr>
            <a:xfrm>
              <a:off x="4071934" y="1357298"/>
              <a:ext cx="4857784" cy="2714644"/>
              <a:chOff x="5620342" y="4000504"/>
              <a:chExt cx="3827423" cy="2114622"/>
            </a:xfrm>
          </p:grpSpPr>
          <p:pic>
            <p:nvPicPr>
              <p:cNvPr id="45" name="Picture 4" descr="C:\Documents and Settings\arita\デスクトップ\picture\DSC_0130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620342" y="4000504"/>
                <a:ext cx="3095062" cy="2071702"/>
              </a:xfrm>
              <a:prstGeom prst="rect">
                <a:avLst/>
              </a:prstGeom>
              <a:noFill/>
            </p:spPr>
          </p:pic>
          <p:cxnSp>
            <p:nvCxnSpPr>
              <p:cNvPr id="46" name="直線コネクタ 45"/>
              <p:cNvCxnSpPr/>
              <p:nvPr/>
            </p:nvCxnSpPr>
            <p:spPr>
              <a:xfrm rot="5400000">
                <a:off x="7322363" y="5607859"/>
                <a:ext cx="214314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/>
              <p:cNvCxnSpPr/>
              <p:nvPr/>
            </p:nvCxnSpPr>
            <p:spPr>
              <a:xfrm rot="5400000">
                <a:off x="8036743" y="5607859"/>
                <a:ext cx="214314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矢印コネクタ 47"/>
              <p:cNvCxnSpPr/>
              <p:nvPr/>
            </p:nvCxnSpPr>
            <p:spPr>
              <a:xfrm>
                <a:off x="7429520" y="5643578"/>
                <a:ext cx="714380" cy="1588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矢印コネクタ 48"/>
              <p:cNvCxnSpPr/>
              <p:nvPr/>
            </p:nvCxnSpPr>
            <p:spPr>
              <a:xfrm rot="5400000" flipH="1" flipV="1">
                <a:off x="8066906" y="5148274"/>
                <a:ext cx="581822" cy="794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/>
              <p:cNvCxnSpPr/>
              <p:nvPr/>
            </p:nvCxnSpPr>
            <p:spPr>
              <a:xfrm flipV="1">
                <a:off x="8215338" y="5500702"/>
                <a:ext cx="214314" cy="9524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>
              <a:xfrm flipV="1">
                <a:off x="8215338" y="4857760"/>
                <a:ext cx="214314" cy="9524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矢印コネクタ 51"/>
              <p:cNvCxnSpPr/>
              <p:nvPr/>
            </p:nvCxnSpPr>
            <p:spPr>
              <a:xfrm>
                <a:off x="6357950" y="5643578"/>
                <a:ext cx="357190" cy="1588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/>
              <p:cNvCxnSpPr/>
              <p:nvPr/>
            </p:nvCxnSpPr>
            <p:spPr>
              <a:xfrm rot="5400000">
                <a:off x="6072198" y="5429264"/>
                <a:ext cx="571504" cy="0"/>
              </a:xfrm>
              <a:prstGeom prst="line">
                <a:avLst/>
              </a:prstGeom>
              <a:ln w="317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/>
              <p:cNvCxnSpPr/>
              <p:nvPr/>
            </p:nvCxnSpPr>
            <p:spPr>
              <a:xfrm rot="5400000">
                <a:off x="6429388" y="5429264"/>
                <a:ext cx="571504" cy="0"/>
              </a:xfrm>
              <a:prstGeom prst="line">
                <a:avLst/>
              </a:prstGeom>
              <a:ln w="317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テキスト ボックス 55"/>
              <p:cNvSpPr txBox="1"/>
              <p:nvPr/>
            </p:nvSpPr>
            <p:spPr>
              <a:xfrm>
                <a:off x="6000760" y="5715016"/>
                <a:ext cx="1143008" cy="400110"/>
              </a:xfrm>
              <a:prstGeom prst="rect">
                <a:avLst/>
              </a:prstGeom>
              <a:solidFill>
                <a:schemeClr val="bg1">
                  <a:alpha val="3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b="1" dirty="0" smtClean="0">
                    <a:solidFill>
                      <a:srgbClr val="FF0000"/>
                    </a:solidFill>
                  </a:rPr>
                  <a:t>Φ10mm</a:t>
                </a:r>
                <a:endParaRPr kumimoji="1" lang="ja-JP" alt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8" name="テキスト ボックス 57"/>
              <p:cNvSpPr txBox="1"/>
              <p:nvPr/>
            </p:nvSpPr>
            <p:spPr>
              <a:xfrm>
                <a:off x="7358082" y="5715016"/>
                <a:ext cx="1071570" cy="369332"/>
              </a:xfrm>
              <a:prstGeom prst="rect">
                <a:avLst/>
              </a:prstGeom>
              <a:solidFill>
                <a:schemeClr val="bg1">
                  <a:alpha val="3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 smtClean="0">
                    <a:solidFill>
                      <a:srgbClr val="FF0000"/>
                    </a:solidFill>
                  </a:rPr>
                  <a:t>27.5mm</a:t>
                </a:r>
                <a:endParaRPr kumimoji="1" lang="ja-JP" alt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2" name="テキスト ボックス 61"/>
              <p:cNvSpPr txBox="1"/>
              <p:nvPr/>
            </p:nvSpPr>
            <p:spPr>
              <a:xfrm>
                <a:off x="8429653" y="4988494"/>
                <a:ext cx="1018112" cy="287698"/>
              </a:xfrm>
              <a:prstGeom prst="rect">
                <a:avLst/>
              </a:prstGeom>
              <a:solidFill>
                <a:schemeClr val="bg1">
                  <a:alpha val="3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 smtClean="0">
                    <a:solidFill>
                      <a:srgbClr val="FF0000"/>
                    </a:solidFill>
                  </a:rPr>
                  <a:t>27.5mm</a:t>
                </a:r>
                <a:endParaRPr kumimoji="1" lang="ja-JP" altLang="en-US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5" name="テキスト ボックス 64"/>
            <p:cNvSpPr txBox="1"/>
            <p:nvPr/>
          </p:nvSpPr>
          <p:spPr>
            <a:xfrm>
              <a:off x="4572000" y="1000108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smtClean="0">
                  <a:solidFill>
                    <a:srgbClr val="FF0000"/>
                  </a:solidFill>
                </a:rPr>
                <a:t>従来品</a:t>
              </a:r>
              <a:r>
                <a:rPr kumimoji="1" lang="en-US" altLang="ja-JP" b="1" dirty="0" smtClean="0">
                  <a:solidFill>
                    <a:srgbClr val="FF0000"/>
                  </a:solidFill>
                </a:rPr>
                <a:t>(</a:t>
              </a:r>
              <a:r>
                <a:rPr kumimoji="1" lang="ja-JP" altLang="en-US" b="1" dirty="0" smtClean="0">
                  <a:solidFill>
                    <a:srgbClr val="FF0000"/>
                  </a:solidFill>
                </a:rPr>
                <a:t>丸型</a:t>
              </a:r>
              <a:r>
                <a:rPr kumimoji="1" lang="en-US" altLang="ja-JP" b="1" dirty="0" smtClean="0">
                  <a:solidFill>
                    <a:srgbClr val="FF0000"/>
                  </a:solidFill>
                </a:rPr>
                <a:t>)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6215074" y="1714488"/>
              <a:ext cx="1714512" cy="400110"/>
            </a:xfrm>
            <a:prstGeom prst="rect">
              <a:avLst/>
            </a:prstGeom>
            <a:solidFill>
              <a:schemeClr val="bg1">
                <a:alpha val="62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sz="2000" b="1" dirty="0" smtClean="0">
                  <a:solidFill>
                    <a:srgbClr val="FF0000"/>
                  </a:solidFill>
                </a:rPr>
                <a:t>開発</a:t>
              </a:r>
              <a:r>
                <a:rPr kumimoji="1" lang="ja-JP" altLang="en-US" sz="2000" b="1" dirty="0" smtClean="0">
                  <a:solidFill>
                    <a:srgbClr val="FF0000"/>
                  </a:solidFill>
                </a:rPr>
                <a:t>品</a:t>
              </a:r>
              <a:r>
                <a:rPr kumimoji="1" lang="en-US" altLang="ja-JP" sz="2000" b="1" dirty="0" smtClean="0">
                  <a:solidFill>
                    <a:srgbClr val="FF0000"/>
                  </a:solidFill>
                </a:rPr>
                <a:t>(</a:t>
              </a:r>
              <a:r>
                <a:rPr lang="ja-JP" altLang="en-US" sz="2000" b="1" dirty="0" smtClean="0">
                  <a:solidFill>
                    <a:srgbClr val="FF0000"/>
                  </a:solidFill>
                </a:rPr>
                <a:t>角</a:t>
              </a:r>
              <a:r>
                <a:rPr kumimoji="1" lang="ja-JP" altLang="en-US" sz="2000" b="1" dirty="0" smtClean="0">
                  <a:solidFill>
                    <a:srgbClr val="FF0000"/>
                  </a:solidFill>
                </a:rPr>
                <a:t>型</a:t>
              </a:r>
              <a:r>
                <a:rPr kumimoji="1" lang="en-US" altLang="ja-JP" sz="2000" b="1" dirty="0" smtClean="0">
                  <a:solidFill>
                    <a:srgbClr val="FF0000"/>
                  </a:solidFill>
                </a:rPr>
                <a:t>)</a:t>
              </a:r>
              <a:endParaRPr kumimoji="1" lang="ja-JP" alt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4" name="テキスト ボックス 33"/>
          <p:cNvSpPr txBox="1"/>
          <p:nvPr/>
        </p:nvSpPr>
        <p:spPr>
          <a:xfrm>
            <a:off x="71438" y="1418570"/>
            <a:ext cx="44291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u="sng" dirty="0" smtClean="0"/>
              <a:t>角型</a:t>
            </a:r>
            <a:r>
              <a:rPr lang="en-US" altLang="ja-JP" sz="2000" b="1" u="sng" dirty="0" smtClean="0"/>
              <a:t>MCP-PMT</a:t>
            </a:r>
            <a:r>
              <a:rPr lang="ja-JP" altLang="en-US" sz="2000" b="1" u="sng" dirty="0" smtClean="0"/>
              <a:t>の性能</a:t>
            </a:r>
            <a:endParaRPr lang="en-US" altLang="ja-JP" sz="2000" b="1" u="sng" dirty="0" smtClean="0"/>
          </a:p>
          <a:p>
            <a:r>
              <a:rPr lang="ja-JP" altLang="en-US" sz="2000" dirty="0" smtClean="0"/>
              <a:t>　□有効面積　</a:t>
            </a:r>
            <a:r>
              <a:rPr lang="en-US" altLang="ja-JP" sz="2000" dirty="0" smtClean="0"/>
              <a:t>22.5x22.5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cm</a:t>
            </a:r>
            <a:r>
              <a:rPr lang="en-US" altLang="ja-JP" sz="2000" baseline="30000" dirty="0" smtClean="0"/>
              <a:t>2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約</a:t>
            </a:r>
            <a:r>
              <a:rPr lang="en-US" altLang="ja-JP" sz="2000" dirty="0" smtClean="0"/>
              <a:t>6</a:t>
            </a:r>
            <a:r>
              <a:rPr lang="ja-JP" altLang="en-US" sz="2000" dirty="0" smtClean="0"/>
              <a:t>倍</a:t>
            </a:r>
            <a:r>
              <a:rPr lang="en-US" altLang="ja-JP" sz="2000" dirty="0" smtClean="0"/>
              <a:t>)</a:t>
            </a:r>
            <a:endParaRPr lang="en-US" altLang="ja-JP" sz="2000" baseline="30000" dirty="0" smtClean="0"/>
          </a:p>
          <a:p>
            <a:r>
              <a:rPr lang="ja-JP" altLang="en-US" sz="2000" dirty="0" smtClean="0"/>
              <a:t>　□</a:t>
            </a:r>
            <a:r>
              <a:rPr lang="en-US" altLang="ja-JP" sz="2000" dirty="0" smtClean="0"/>
              <a:t>Gain</a:t>
            </a:r>
            <a:r>
              <a:rPr lang="ja-JP" altLang="en-US" sz="2000" dirty="0" smtClean="0"/>
              <a:t>　</a:t>
            </a:r>
            <a:r>
              <a:rPr lang="en-US" altLang="ja-JP" sz="2000" dirty="0" smtClean="0"/>
              <a:t>1~2×10</a:t>
            </a:r>
            <a:r>
              <a:rPr lang="en-US" altLang="ja-JP" sz="2000" baseline="30000" dirty="0" smtClean="0"/>
              <a:t>6</a:t>
            </a:r>
          </a:p>
          <a:p>
            <a:r>
              <a:rPr lang="ja-JP" altLang="en-US" sz="2000" dirty="0" smtClean="0"/>
              <a:t>　□時間分解能　～</a:t>
            </a:r>
            <a:r>
              <a:rPr lang="en-US" altLang="ja-JP" sz="2000" dirty="0" smtClean="0"/>
              <a:t>30ps</a:t>
            </a:r>
            <a:endParaRPr lang="ja-JP" altLang="en-US" sz="2000" dirty="0" smtClean="0"/>
          </a:p>
          <a:p>
            <a:r>
              <a:rPr kumimoji="1" lang="ja-JP" altLang="en-US" sz="2000" dirty="0" smtClean="0"/>
              <a:t>　□マルチアルカリ光電面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　□マルチアノード</a:t>
            </a:r>
            <a:r>
              <a:rPr lang="en-US" altLang="ja-JP" sz="2000" dirty="0" smtClean="0"/>
              <a:t>(4 or 4x4ch)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28596" y="4000504"/>
            <a:ext cx="82867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u="sng" dirty="0" smtClean="0"/>
              <a:t>TOP</a:t>
            </a:r>
            <a:r>
              <a:rPr kumimoji="1" lang="ja-JP" altLang="en-US" sz="2800" b="1" u="sng" dirty="0" smtClean="0"/>
              <a:t>カウンターの光検出器として十分な性能</a:t>
            </a:r>
            <a:endParaRPr kumimoji="1" lang="en-US" altLang="ja-JP" sz="2800" b="1" u="sng" dirty="0" smtClean="0"/>
          </a:p>
          <a:p>
            <a:endParaRPr kumimoji="1" lang="en-US" altLang="ja-JP" sz="2800" b="1" dirty="0" smtClean="0">
              <a:solidFill>
                <a:srgbClr val="FF0000"/>
              </a:solidFill>
            </a:endParaRPr>
          </a:p>
          <a:p>
            <a:r>
              <a:rPr lang="ja-JP" altLang="en-US" sz="2800" dirty="0" smtClean="0"/>
              <a:t>○</a:t>
            </a:r>
            <a:r>
              <a:rPr kumimoji="1" lang="ja-JP" altLang="en-US" sz="2800" dirty="0" smtClean="0"/>
              <a:t>残った致命的な問題</a:t>
            </a:r>
            <a:endParaRPr kumimoji="1" lang="en-US" altLang="ja-JP" sz="2800" dirty="0" smtClean="0"/>
          </a:p>
          <a:p>
            <a:r>
              <a:rPr kumimoji="1" lang="ja-JP" altLang="en-US" sz="2800" b="1" dirty="0" smtClean="0">
                <a:solidFill>
                  <a:srgbClr val="FF0000"/>
                </a:solidFill>
              </a:rPr>
              <a:t>　　寿命問題</a:t>
            </a:r>
            <a:endParaRPr kumimoji="1" lang="en-US" altLang="ja-JP" sz="2800" b="1" dirty="0" smtClean="0">
              <a:solidFill>
                <a:srgbClr val="FF0000"/>
              </a:solidFill>
            </a:endParaRPr>
          </a:p>
          <a:p>
            <a:r>
              <a:rPr lang="ja-JP" altLang="en-US" sz="2800" dirty="0" smtClean="0"/>
              <a:t>　　⇒光照射に伴った</a:t>
            </a:r>
            <a:r>
              <a:rPr lang="en-US" altLang="ja-JP" sz="2800" dirty="0" smtClean="0"/>
              <a:t>Q.E</a:t>
            </a:r>
            <a:r>
              <a:rPr lang="ja-JP" altLang="en-US" sz="2800" dirty="0" smtClean="0"/>
              <a:t>の低下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特定領域研究研究会　</a:t>
            </a:r>
            <a:r>
              <a:rPr kumimoji="1" lang="en-US" altLang="ja-JP" smtClean="0"/>
              <a:t>2010</a:t>
            </a:r>
            <a:endParaRPr kumimoji="1" lang="ja-JP" alt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07812-3CC5-442C-8195-B8679237F5A8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grpSp>
        <p:nvGrpSpPr>
          <p:cNvPr id="16" name="グループ化 15"/>
          <p:cNvGrpSpPr/>
          <p:nvPr/>
        </p:nvGrpSpPr>
        <p:grpSpPr>
          <a:xfrm>
            <a:off x="142844" y="975126"/>
            <a:ext cx="8858312" cy="4954204"/>
            <a:chOff x="142844" y="975126"/>
            <a:chExt cx="8858312" cy="4954204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2844" y="975126"/>
              <a:ext cx="8172582" cy="4954204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6" name="円/楕円 5"/>
            <p:cNvSpPr/>
            <p:nvPr/>
          </p:nvSpPr>
          <p:spPr>
            <a:xfrm>
              <a:off x="6000760" y="1285860"/>
              <a:ext cx="1571636" cy="92869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6215074" y="2285992"/>
              <a:ext cx="19288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 smtClean="0">
                  <a:solidFill>
                    <a:schemeClr val="accent2"/>
                  </a:solidFill>
                </a:rPr>
                <a:t>丸型</a:t>
              </a:r>
              <a:r>
                <a:rPr lang="en-US" altLang="ja-JP" sz="2000" dirty="0" smtClean="0">
                  <a:solidFill>
                    <a:schemeClr val="accent2"/>
                  </a:solidFill>
                </a:rPr>
                <a:t>MCP-PMT</a:t>
              </a:r>
              <a:endParaRPr kumimoji="1" lang="ja-JP" altLang="en-US" sz="2000" dirty="0">
                <a:solidFill>
                  <a:schemeClr val="accent2"/>
                </a:solidFill>
              </a:endParaRPr>
            </a:p>
          </p:txBody>
        </p:sp>
        <p:sp>
          <p:nvSpPr>
            <p:cNvPr id="8" name="円/楕円 7"/>
            <p:cNvSpPr/>
            <p:nvPr/>
          </p:nvSpPr>
          <p:spPr>
            <a:xfrm>
              <a:off x="4357686" y="1928802"/>
              <a:ext cx="1428760" cy="100013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4429124" y="3857628"/>
              <a:ext cx="19288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 smtClean="0">
                  <a:solidFill>
                    <a:srgbClr val="00B050"/>
                  </a:solidFill>
                </a:rPr>
                <a:t>角型</a:t>
              </a:r>
              <a:r>
                <a:rPr lang="en-US" altLang="ja-JP" sz="2000" dirty="0" smtClean="0">
                  <a:solidFill>
                    <a:srgbClr val="00B050"/>
                  </a:solidFill>
                </a:rPr>
                <a:t>MCP-PMT</a:t>
              </a:r>
              <a:endParaRPr kumimoji="1" lang="ja-JP" altLang="en-US" sz="2000" dirty="0">
                <a:solidFill>
                  <a:srgbClr val="00B050"/>
                </a:solidFill>
              </a:endParaRPr>
            </a:p>
          </p:txBody>
        </p:sp>
        <p:grpSp>
          <p:nvGrpSpPr>
            <p:cNvPr id="13" name="グループ化 12"/>
            <p:cNvGrpSpPr/>
            <p:nvPr/>
          </p:nvGrpSpPr>
          <p:grpSpPr>
            <a:xfrm>
              <a:off x="7099577" y="2786058"/>
              <a:ext cx="1615827" cy="1630878"/>
              <a:chOff x="7307294" y="3227457"/>
              <a:chExt cx="2025708" cy="2130369"/>
            </a:xfrm>
          </p:grpSpPr>
          <p:sp>
            <p:nvSpPr>
              <p:cNvPr id="11" name="Rectangle 4"/>
              <p:cNvSpPr>
                <a:spLocks/>
              </p:cNvSpPr>
              <p:nvPr/>
            </p:nvSpPr>
            <p:spPr bwMode="auto">
              <a:xfrm>
                <a:off x="7307294" y="3227457"/>
                <a:ext cx="2025708" cy="361836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altLang="ja-JP" dirty="0">
                    <a:solidFill>
                      <a:schemeClr val="tx1"/>
                    </a:solidFill>
                    <a:ea typeface="ＭＳ Ｐゴシック" charset="-128"/>
                  </a:rPr>
                  <a:t>YJ00X</a:t>
                </a:r>
                <a:r>
                  <a:rPr lang="ja-JP" altLang="en-US" dirty="0">
                    <a:solidFill>
                      <a:schemeClr val="tx1"/>
                    </a:solidFill>
                    <a:ea typeface="ＭＳ Ｐゴシック" charset="-128"/>
                  </a:rPr>
                  <a:t>の測定</a:t>
                </a:r>
                <a:r>
                  <a:rPr lang="en-US" altLang="ja-JP" dirty="0" err="1">
                    <a:solidFill>
                      <a:schemeClr val="tx1"/>
                    </a:solidFill>
                    <a:ea typeface="ＭＳ Ｐゴシック" charset="-128"/>
                  </a:rPr>
                  <a:t>ch</a:t>
                </a:r>
                <a:endParaRPr lang="en-US" altLang="ja-JP" dirty="0">
                  <a:solidFill>
                    <a:schemeClr val="tx1"/>
                  </a:solidFill>
                  <a:ea typeface="ＭＳ Ｐゴシック" charset="-128"/>
                </a:endParaRPr>
              </a:p>
            </p:txBody>
          </p:sp>
          <p:pic>
            <p:nvPicPr>
              <p:cNvPr id="12" name="Picture 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31106" y="3656026"/>
                <a:ext cx="1720850" cy="1701800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テキスト ボックス 13"/>
            <p:cNvSpPr txBox="1"/>
            <p:nvPr/>
          </p:nvSpPr>
          <p:spPr>
            <a:xfrm>
              <a:off x="7572428" y="4429132"/>
              <a:ext cx="14287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b="1" dirty="0" smtClean="0"/>
                <a:t>出力総電荷量</a:t>
              </a:r>
              <a:endParaRPr kumimoji="1" lang="en-US" altLang="ja-JP" sz="1600" b="1" dirty="0" smtClean="0"/>
            </a:p>
            <a:p>
              <a:r>
                <a:rPr lang="ja-JP" altLang="en-US" sz="1600" b="1" dirty="0" smtClean="0"/>
                <a:t>∝照射光子数</a:t>
              </a:r>
              <a:endParaRPr kumimoji="1" lang="ja-JP" altLang="en-US" sz="1600" b="1" dirty="0"/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1571604" y="71414"/>
            <a:ext cx="6429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/>
              <a:t>MCP-PMT</a:t>
            </a:r>
            <a:r>
              <a:rPr lang="ja-JP" altLang="en-US" sz="4000" b="1" dirty="0" smtClean="0"/>
              <a:t>の寿命</a:t>
            </a:r>
            <a:r>
              <a:rPr lang="en-US" altLang="ja-JP" sz="4000" b="1" dirty="0" smtClean="0"/>
              <a:t>(QE</a:t>
            </a:r>
            <a:r>
              <a:rPr lang="ja-JP" altLang="en-US" sz="4000" b="1" dirty="0" smtClean="0"/>
              <a:t>劣化</a:t>
            </a:r>
            <a:r>
              <a:rPr lang="en-US" altLang="ja-JP" sz="4000" b="1" dirty="0" smtClean="0"/>
              <a:t>)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42844" y="5681979"/>
            <a:ext cx="735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□</a:t>
            </a:r>
            <a:r>
              <a:rPr lang="ja-JP" altLang="en-US" sz="2400" dirty="0" smtClean="0">
                <a:solidFill>
                  <a:srgbClr val="FF0000"/>
                </a:solidFill>
              </a:rPr>
              <a:t>角型は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BELLEⅡ</a:t>
            </a:r>
            <a:r>
              <a:rPr lang="ja-JP" altLang="en-US" sz="2400" dirty="0" smtClean="0">
                <a:solidFill>
                  <a:srgbClr val="FF0000"/>
                </a:solidFill>
              </a:rPr>
              <a:t>において一年も使用に耐えない</a:t>
            </a:r>
            <a:endParaRPr lang="en-US" altLang="ja-JP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特定領域研究研究会　</a:t>
            </a:r>
            <a:r>
              <a:rPr kumimoji="1" lang="en-US" altLang="ja-JP" smtClean="0"/>
              <a:t>2010</a:t>
            </a:r>
            <a:endParaRPr kumimoji="1" lang="ja-JP" alt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07812-3CC5-442C-8195-B8679237F5A8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57422" y="71414"/>
            <a:ext cx="4929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/>
              <a:t>QE</a:t>
            </a:r>
            <a:r>
              <a:rPr lang="ja-JP" altLang="en-US" sz="4000" b="1" dirty="0" smtClean="0"/>
              <a:t>劣化の原因と対策</a:t>
            </a:r>
            <a:endParaRPr lang="en-US" altLang="ja-JP" sz="4000" b="1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-32" y="1142984"/>
            <a:ext cx="442912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u="sng" dirty="0" smtClean="0"/>
              <a:t>中性ガスによる光電面劣化</a:t>
            </a:r>
            <a:endParaRPr kumimoji="1" lang="en-US" altLang="ja-JP" sz="2000" b="1" u="sng" dirty="0" smtClean="0"/>
          </a:p>
          <a:p>
            <a:r>
              <a:rPr lang="ja-JP" altLang="en-US" sz="2000" dirty="0" smtClean="0"/>
              <a:t>丸型と角型の</a:t>
            </a:r>
            <a:r>
              <a:rPr lang="en-US" altLang="ja-JP" sz="2000" dirty="0" smtClean="0"/>
              <a:t>PMT</a:t>
            </a:r>
            <a:r>
              <a:rPr lang="ja-JP" altLang="en-US" sz="2000" dirty="0" smtClean="0"/>
              <a:t>の構造の違い</a:t>
            </a:r>
            <a:endParaRPr lang="en-US" altLang="ja-JP" sz="2000" dirty="0" smtClean="0"/>
          </a:p>
          <a:p>
            <a:r>
              <a:rPr lang="ja-JP" altLang="en-US" sz="2000" dirty="0" smtClean="0"/>
              <a:t>⇒中性</a:t>
            </a:r>
            <a:r>
              <a:rPr kumimoji="1" lang="ja-JP" altLang="en-US" sz="2000" dirty="0" smtClean="0"/>
              <a:t>ガスが光電面の物質と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反応を起こし仕事関数を上げる</a:t>
            </a:r>
            <a:endParaRPr kumimoji="1" lang="en-US" altLang="ja-JP" sz="2000" dirty="0" smtClean="0"/>
          </a:p>
          <a:p>
            <a:endParaRPr kumimoji="1" lang="en-US" altLang="ja-JP" sz="2000" dirty="0" smtClean="0"/>
          </a:p>
          <a:p>
            <a:endParaRPr kumimoji="1" lang="en-US" altLang="ja-JP" sz="2000" dirty="0" smtClean="0"/>
          </a:p>
          <a:p>
            <a:r>
              <a:rPr lang="ja-JP" altLang="en-US" sz="2400" b="1" u="sng" dirty="0" smtClean="0"/>
              <a:t>対策</a:t>
            </a:r>
            <a:endParaRPr lang="en-US" altLang="ja-JP" sz="2400" b="1" u="sng" dirty="0" smtClean="0"/>
          </a:p>
          <a:p>
            <a:r>
              <a:rPr kumimoji="1" lang="ja-JP" altLang="en-US" sz="2000" dirty="0" smtClean="0"/>
              <a:t>□中性ガスを経路をブロック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□</a:t>
            </a:r>
            <a:r>
              <a:rPr lang="en-US" altLang="ja-JP" sz="2000" dirty="0" smtClean="0"/>
              <a:t>Al</a:t>
            </a:r>
            <a:r>
              <a:rPr lang="ja-JP" altLang="en-US" sz="2000" dirty="0" smtClean="0"/>
              <a:t>膜を二枚目の</a:t>
            </a:r>
            <a:r>
              <a:rPr lang="en-US" altLang="ja-JP" sz="2000" dirty="0" smtClean="0"/>
              <a:t>MCP</a:t>
            </a:r>
            <a:r>
              <a:rPr lang="ja-JP" altLang="en-US" sz="2000" dirty="0" smtClean="0"/>
              <a:t>に蒸着</a:t>
            </a:r>
            <a:endParaRPr lang="en-US" altLang="ja-JP" sz="2000" dirty="0" smtClean="0"/>
          </a:p>
          <a:p>
            <a:r>
              <a:rPr kumimoji="1" lang="ja-JP" altLang="en-US" sz="2000" dirty="0" smtClean="0"/>
              <a:t>□クリーニング強化による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　 </a:t>
            </a:r>
            <a:r>
              <a:rPr kumimoji="1" lang="ja-JP" altLang="en-US" sz="2000" dirty="0" smtClean="0"/>
              <a:t>残留ガスの除去</a:t>
            </a:r>
            <a:endParaRPr kumimoji="1" lang="en-US" altLang="ja-JP" sz="2000" dirty="0" smtClean="0"/>
          </a:p>
          <a:p>
            <a:endParaRPr kumimoji="1" lang="en-US" altLang="ja-JP" sz="2000" dirty="0" smtClean="0"/>
          </a:p>
          <a:p>
            <a:r>
              <a:rPr lang="ja-JP" altLang="en-US" sz="2400" dirty="0" smtClean="0">
                <a:solidFill>
                  <a:srgbClr val="FF0000"/>
                </a:solidFill>
              </a:rPr>
              <a:t>対策品</a:t>
            </a:r>
            <a:r>
              <a:rPr lang="en-US" altLang="ja-JP" sz="2400" dirty="0" smtClean="0">
                <a:solidFill>
                  <a:srgbClr val="FF0000"/>
                </a:solidFill>
              </a:rPr>
              <a:t>MCP-PMT</a:t>
            </a:r>
            <a:r>
              <a:rPr lang="ja-JP" altLang="en-US" sz="2400" dirty="0" smtClean="0">
                <a:solidFill>
                  <a:srgbClr val="FF0000"/>
                </a:solidFill>
              </a:rPr>
              <a:t>を作り、測定を行なって性能チェック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r>
              <a:rPr lang="ja-JP" altLang="en-US" sz="2400" dirty="0" smtClean="0">
                <a:solidFill>
                  <a:srgbClr val="FF0000"/>
                </a:solidFill>
              </a:rPr>
              <a:t>　⇒時間分解能、</a:t>
            </a:r>
            <a:r>
              <a:rPr lang="en-US" altLang="ja-JP" sz="2400" dirty="0" smtClean="0">
                <a:solidFill>
                  <a:srgbClr val="FF0000"/>
                </a:solidFill>
              </a:rPr>
              <a:t>Q.E</a:t>
            </a:r>
          </a:p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　⇒寿命測定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9890" y="1071546"/>
            <a:ext cx="5394110" cy="207170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grpSp>
        <p:nvGrpSpPr>
          <p:cNvPr id="70" name="グループ化 69"/>
          <p:cNvGrpSpPr/>
          <p:nvPr/>
        </p:nvGrpSpPr>
        <p:grpSpPr>
          <a:xfrm>
            <a:off x="4500562" y="3643314"/>
            <a:ext cx="4071966" cy="2571768"/>
            <a:chOff x="4429124" y="3571876"/>
            <a:chExt cx="4071966" cy="2571768"/>
          </a:xfrm>
        </p:grpSpPr>
        <p:grpSp>
          <p:nvGrpSpPr>
            <p:cNvPr id="68" name="グループ化 67"/>
            <p:cNvGrpSpPr/>
            <p:nvPr/>
          </p:nvGrpSpPr>
          <p:grpSpPr>
            <a:xfrm>
              <a:off x="4548602" y="3714752"/>
              <a:ext cx="3738174" cy="2357453"/>
              <a:chOff x="3459986" y="5748338"/>
              <a:chExt cx="5188714" cy="2303462"/>
            </a:xfrm>
          </p:grpSpPr>
          <p:sp>
            <p:nvSpPr>
              <p:cNvPr id="9" name="Rectangle 3"/>
              <p:cNvSpPr>
                <a:spLocks/>
              </p:cNvSpPr>
              <p:nvPr/>
            </p:nvSpPr>
            <p:spPr bwMode="auto">
              <a:xfrm>
                <a:off x="3459986" y="6538603"/>
                <a:ext cx="1321536" cy="301329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altLang="ja-JP" dirty="0">
                    <a:solidFill>
                      <a:schemeClr val="tx1"/>
                    </a:solidFill>
                    <a:ea typeface="ＭＳ Ｐゴシック" charset="-128"/>
                  </a:rPr>
                  <a:t>Al</a:t>
                </a:r>
                <a:r>
                  <a:rPr lang="ja-JP" altLang="en-US" dirty="0">
                    <a:solidFill>
                      <a:schemeClr val="tx1"/>
                    </a:solidFill>
                    <a:ea typeface="ＭＳ Ｐゴシック" charset="-128"/>
                  </a:rPr>
                  <a:t>膜対策</a:t>
                </a:r>
              </a:p>
            </p:txBody>
          </p:sp>
          <p:sp>
            <p:nvSpPr>
              <p:cNvPr id="10" name="Rectangle 5"/>
              <p:cNvSpPr>
                <a:spLocks/>
              </p:cNvSpPr>
              <p:nvPr/>
            </p:nvSpPr>
            <p:spPr bwMode="auto">
              <a:xfrm>
                <a:off x="5359400" y="6146800"/>
                <a:ext cx="76200" cy="1270000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11" name="Rectangle 6"/>
              <p:cNvSpPr>
                <a:spLocks/>
              </p:cNvSpPr>
              <p:nvPr/>
            </p:nvSpPr>
            <p:spPr bwMode="auto">
              <a:xfrm>
                <a:off x="8572500" y="6146800"/>
                <a:ext cx="76200" cy="1270000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12" name="Rectangle 7"/>
              <p:cNvSpPr>
                <a:spLocks/>
              </p:cNvSpPr>
              <p:nvPr/>
            </p:nvSpPr>
            <p:spPr bwMode="auto">
              <a:xfrm rot="2693837">
                <a:off x="5526088" y="5748338"/>
                <a:ext cx="76200" cy="469900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13" name="Rectangle 8"/>
              <p:cNvSpPr>
                <a:spLocks/>
              </p:cNvSpPr>
              <p:nvPr/>
            </p:nvSpPr>
            <p:spPr bwMode="auto">
              <a:xfrm rot="18900000">
                <a:off x="8408988" y="5748338"/>
                <a:ext cx="76200" cy="469900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14" name="Rectangle 9"/>
              <p:cNvSpPr>
                <a:spLocks/>
              </p:cNvSpPr>
              <p:nvPr/>
            </p:nvSpPr>
            <p:spPr bwMode="auto">
              <a:xfrm>
                <a:off x="5715000" y="5791200"/>
                <a:ext cx="2565400" cy="101600"/>
              </a:xfrm>
              <a:prstGeom prst="rect">
                <a:avLst/>
              </a:prstGeom>
              <a:solidFill>
                <a:srgbClr val="84DDFD"/>
              </a:solidFill>
              <a:ln w="25400" cap="flat">
                <a:solidFill>
                  <a:srgbClr val="84DDFD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15" name="Rectangle 10"/>
              <p:cNvSpPr>
                <a:spLocks/>
              </p:cNvSpPr>
              <p:nvPr/>
            </p:nvSpPr>
            <p:spPr bwMode="auto">
              <a:xfrm>
                <a:off x="5473700" y="6324600"/>
                <a:ext cx="393700" cy="114300"/>
              </a:xfrm>
              <a:prstGeom prst="rect">
                <a:avLst/>
              </a:prstGeom>
              <a:solidFill>
                <a:srgbClr val="C0EDFE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16" name="Rectangle 11"/>
              <p:cNvSpPr>
                <a:spLocks/>
              </p:cNvSpPr>
              <p:nvPr/>
            </p:nvSpPr>
            <p:spPr bwMode="auto">
              <a:xfrm>
                <a:off x="8153400" y="6337300"/>
                <a:ext cx="393700" cy="114300"/>
              </a:xfrm>
              <a:prstGeom prst="rect">
                <a:avLst/>
              </a:prstGeom>
              <a:solidFill>
                <a:srgbClr val="C0EDFE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17" name="Rectangle 12"/>
              <p:cNvSpPr>
                <a:spLocks/>
              </p:cNvSpPr>
              <p:nvPr/>
            </p:nvSpPr>
            <p:spPr bwMode="auto">
              <a:xfrm>
                <a:off x="5715000" y="6451600"/>
                <a:ext cx="2565400" cy="152400"/>
              </a:xfrm>
              <a:prstGeom prst="rect">
                <a:avLst/>
              </a:prstGeom>
              <a:solidFill>
                <a:srgbClr val="B3B3B3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18" name="Line 13"/>
              <p:cNvSpPr>
                <a:spLocks noChangeShapeType="1"/>
              </p:cNvSpPr>
              <p:nvPr/>
            </p:nvSpPr>
            <p:spPr bwMode="auto">
              <a:xfrm>
                <a:off x="6154738" y="6464300"/>
                <a:ext cx="193675" cy="139700"/>
              </a:xfrm>
              <a:prstGeom prst="line">
                <a:avLst/>
              </a:prstGeom>
              <a:solidFill>
                <a:srgbClr val="98B7FE"/>
              </a:solidFill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>
                <a:off x="6286500" y="6464300"/>
                <a:ext cx="193675" cy="139700"/>
              </a:xfrm>
              <a:prstGeom prst="line">
                <a:avLst/>
              </a:prstGeom>
              <a:solidFill>
                <a:srgbClr val="98B7FE"/>
              </a:solidFill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6413500" y="6464300"/>
                <a:ext cx="193675" cy="139700"/>
              </a:xfrm>
              <a:prstGeom prst="line">
                <a:avLst/>
              </a:prstGeom>
              <a:solidFill>
                <a:srgbClr val="98B7FE"/>
              </a:solidFill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>
                <a:off x="6540500" y="6464300"/>
                <a:ext cx="193675" cy="139700"/>
              </a:xfrm>
              <a:prstGeom prst="line">
                <a:avLst/>
              </a:prstGeom>
              <a:solidFill>
                <a:srgbClr val="98B7FE"/>
              </a:solidFill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22" name="Line 17"/>
              <p:cNvSpPr>
                <a:spLocks noChangeShapeType="1"/>
              </p:cNvSpPr>
              <p:nvPr/>
            </p:nvSpPr>
            <p:spPr bwMode="auto">
              <a:xfrm>
                <a:off x="6667500" y="6464300"/>
                <a:ext cx="193675" cy="139700"/>
              </a:xfrm>
              <a:prstGeom prst="line">
                <a:avLst/>
              </a:prstGeom>
              <a:solidFill>
                <a:srgbClr val="98B7FE"/>
              </a:solidFill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>
                <a:off x="6794500" y="6464300"/>
                <a:ext cx="193675" cy="139700"/>
              </a:xfrm>
              <a:prstGeom prst="line">
                <a:avLst/>
              </a:prstGeom>
              <a:solidFill>
                <a:srgbClr val="98B7FE"/>
              </a:solidFill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>
                <a:off x="6921500" y="6464300"/>
                <a:ext cx="193675" cy="139700"/>
              </a:xfrm>
              <a:prstGeom prst="line">
                <a:avLst/>
              </a:prstGeom>
              <a:solidFill>
                <a:srgbClr val="98B7FE"/>
              </a:solidFill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25" name="Line 20"/>
              <p:cNvSpPr>
                <a:spLocks noChangeShapeType="1"/>
              </p:cNvSpPr>
              <p:nvPr/>
            </p:nvSpPr>
            <p:spPr bwMode="auto">
              <a:xfrm>
                <a:off x="7048500" y="6464300"/>
                <a:ext cx="193675" cy="139700"/>
              </a:xfrm>
              <a:prstGeom prst="line">
                <a:avLst/>
              </a:prstGeom>
              <a:solidFill>
                <a:srgbClr val="98B7FE"/>
              </a:solidFill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26" name="Line 21"/>
              <p:cNvSpPr>
                <a:spLocks noChangeShapeType="1"/>
              </p:cNvSpPr>
              <p:nvPr/>
            </p:nvSpPr>
            <p:spPr bwMode="auto">
              <a:xfrm>
                <a:off x="7175500" y="6464300"/>
                <a:ext cx="193675" cy="139700"/>
              </a:xfrm>
              <a:prstGeom prst="line">
                <a:avLst/>
              </a:prstGeom>
              <a:solidFill>
                <a:srgbClr val="98B7FE"/>
              </a:solidFill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27" name="Line 22"/>
              <p:cNvSpPr>
                <a:spLocks noChangeShapeType="1"/>
              </p:cNvSpPr>
              <p:nvPr/>
            </p:nvSpPr>
            <p:spPr bwMode="auto">
              <a:xfrm>
                <a:off x="7302500" y="6464300"/>
                <a:ext cx="193675" cy="139700"/>
              </a:xfrm>
              <a:prstGeom prst="line">
                <a:avLst/>
              </a:prstGeom>
              <a:solidFill>
                <a:srgbClr val="98B7FE"/>
              </a:solidFill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28" name="Line 23"/>
              <p:cNvSpPr>
                <a:spLocks noChangeShapeType="1"/>
              </p:cNvSpPr>
              <p:nvPr/>
            </p:nvSpPr>
            <p:spPr bwMode="auto">
              <a:xfrm>
                <a:off x="7429500" y="6464300"/>
                <a:ext cx="193675" cy="139700"/>
              </a:xfrm>
              <a:prstGeom prst="line">
                <a:avLst/>
              </a:prstGeom>
              <a:solidFill>
                <a:srgbClr val="98B7FE"/>
              </a:solidFill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29" name="Line 24"/>
              <p:cNvSpPr>
                <a:spLocks noChangeShapeType="1"/>
              </p:cNvSpPr>
              <p:nvPr/>
            </p:nvSpPr>
            <p:spPr bwMode="auto">
              <a:xfrm>
                <a:off x="7556500" y="6464300"/>
                <a:ext cx="193675" cy="139700"/>
              </a:xfrm>
              <a:prstGeom prst="line">
                <a:avLst/>
              </a:prstGeom>
              <a:solidFill>
                <a:srgbClr val="98B7FE"/>
              </a:solidFill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30" name="Line 25"/>
              <p:cNvSpPr>
                <a:spLocks noChangeShapeType="1"/>
              </p:cNvSpPr>
              <p:nvPr/>
            </p:nvSpPr>
            <p:spPr bwMode="auto">
              <a:xfrm>
                <a:off x="7683500" y="6464300"/>
                <a:ext cx="193675" cy="139700"/>
              </a:xfrm>
              <a:prstGeom prst="line">
                <a:avLst/>
              </a:prstGeom>
              <a:solidFill>
                <a:srgbClr val="98B7FE"/>
              </a:solidFill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31" name="Line 26"/>
              <p:cNvSpPr>
                <a:spLocks noChangeShapeType="1"/>
              </p:cNvSpPr>
              <p:nvPr/>
            </p:nvSpPr>
            <p:spPr bwMode="auto">
              <a:xfrm>
                <a:off x="7810500" y="6464300"/>
                <a:ext cx="193675" cy="139700"/>
              </a:xfrm>
              <a:prstGeom prst="line">
                <a:avLst/>
              </a:prstGeom>
              <a:solidFill>
                <a:srgbClr val="98B7FE"/>
              </a:solidFill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32" name="Line 27"/>
              <p:cNvSpPr>
                <a:spLocks noChangeShapeType="1"/>
              </p:cNvSpPr>
              <p:nvPr/>
            </p:nvSpPr>
            <p:spPr bwMode="auto">
              <a:xfrm>
                <a:off x="7937500" y="6464300"/>
                <a:ext cx="193675" cy="139700"/>
              </a:xfrm>
              <a:prstGeom prst="line">
                <a:avLst/>
              </a:prstGeom>
              <a:solidFill>
                <a:srgbClr val="98B7FE"/>
              </a:solidFill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33" name="Line 28"/>
              <p:cNvSpPr>
                <a:spLocks noChangeShapeType="1"/>
              </p:cNvSpPr>
              <p:nvPr/>
            </p:nvSpPr>
            <p:spPr bwMode="auto">
              <a:xfrm>
                <a:off x="6032500" y="6464300"/>
                <a:ext cx="193675" cy="139700"/>
              </a:xfrm>
              <a:prstGeom prst="line">
                <a:avLst/>
              </a:prstGeom>
              <a:solidFill>
                <a:srgbClr val="98B7FE"/>
              </a:solidFill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34" name="Line 29"/>
              <p:cNvSpPr>
                <a:spLocks noChangeShapeType="1"/>
              </p:cNvSpPr>
              <p:nvPr/>
            </p:nvSpPr>
            <p:spPr bwMode="auto">
              <a:xfrm>
                <a:off x="5930900" y="6477000"/>
                <a:ext cx="193675" cy="139700"/>
              </a:xfrm>
              <a:prstGeom prst="line">
                <a:avLst/>
              </a:prstGeom>
              <a:solidFill>
                <a:srgbClr val="98B7FE"/>
              </a:solidFill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35" name="Rectangle 30"/>
              <p:cNvSpPr>
                <a:spLocks/>
              </p:cNvSpPr>
              <p:nvPr/>
            </p:nvSpPr>
            <p:spPr bwMode="auto">
              <a:xfrm flipH="1">
                <a:off x="5715000" y="6692900"/>
                <a:ext cx="2565400" cy="152400"/>
              </a:xfrm>
              <a:prstGeom prst="rect">
                <a:avLst/>
              </a:prstGeom>
              <a:solidFill>
                <a:srgbClr val="CDCDCD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36" name="Line 31"/>
              <p:cNvSpPr>
                <a:spLocks noChangeShapeType="1"/>
              </p:cNvSpPr>
              <p:nvPr/>
            </p:nvSpPr>
            <p:spPr bwMode="auto">
              <a:xfrm flipH="1">
                <a:off x="7645400" y="6692900"/>
                <a:ext cx="193675" cy="13970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37" name="Line 32"/>
              <p:cNvSpPr>
                <a:spLocks noChangeShapeType="1"/>
              </p:cNvSpPr>
              <p:nvPr/>
            </p:nvSpPr>
            <p:spPr bwMode="auto">
              <a:xfrm flipH="1">
                <a:off x="7513638" y="6692900"/>
                <a:ext cx="195262" cy="13970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38" name="Line 33"/>
              <p:cNvSpPr>
                <a:spLocks noChangeShapeType="1"/>
              </p:cNvSpPr>
              <p:nvPr/>
            </p:nvSpPr>
            <p:spPr bwMode="auto">
              <a:xfrm flipH="1">
                <a:off x="7386638" y="6692900"/>
                <a:ext cx="195262" cy="13970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39" name="Line 34"/>
              <p:cNvSpPr>
                <a:spLocks noChangeShapeType="1"/>
              </p:cNvSpPr>
              <p:nvPr/>
            </p:nvSpPr>
            <p:spPr bwMode="auto">
              <a:xfrm flipH="1">
                <a:off x="7259638" y="6692900"/>
                <a:ext cx="195262" cy="13970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40" name="Line 35"/>
              <p:cNvSpPr>
                <a:spLocks noChangeShapeType="1"/>
              </p:cNvSpPr>
              <p:nvPr/>
            </p:nvSpPr>
            <p:spPr bwMode="auto">
              <a:xfrm flipH="1">
                <a:off x="7132638" y="6692900"/>
                <a:ext cx="195262" cy="13970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41" name="Line 36"/>
              <p:cNvSpPr>
                <a:spLocks noChangeShapeType="1"/>
              </p:cNvSpPr>
              <p:nvPr/>
            </p:nvSpPr>
            <p:spPr bwMode="auto">
              <a:xfrm flipH="1">
                <a:off x="7005638" y="6692900"/>
                <a:ext cx="195262" cy="13970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42" name="Line 37"/>
              <p:cNvSpPr>
                <a:spLocks noChangeShapeType="1"/>
              </p:cNvSpPr>
              <p:nvPr/>
            </p:nvSpPr>
            <p:spPr bwMode="auto">
              <a:xfrm flipH="1">
                <a:off x="6878638" y="6692900"/>
                <a:ext cx="195262" cy="13970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43" name="Line 38"/>
              <p:cNvSpPr>
                <a:spLocks noChangeShapeType="1"/>
              </p:cNvSpPr>
              <p:nvPr/>
            </p:nvSpPr>
            <p:spPr bwMode="auto">
              <a:xfrm flipH="1">
                <a:off x="6751638" y="6692900"/>
                <a:ext cx="195262" cy="13970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44" name="Line 39"/>
              <p:cNvSpPr>
                <a:spLocks noChangeShapeType="1"/>
              </p:cNvSpPr>
              <p:nvPr/>
            </p:nvSpPr>
            <p:spPr bwMode="auto">
              <a:xfrm flipH="1">
                <a:off x="6624638" y="6692900"/>
                <a:ext cx="195262" cy="13970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45" name="Line 40"/>
              <p:cNvSpPr>
                <a:spLocks noChangeShapeType="1"/>
              </p:cNvSpPr>
              <p:nvPr/>
            </p:nvSpPr>
            <p:spPr bwMode="auto">
              <a:xfrm flipH="1">
                <a:off x="6497638" y="6692900"/>
                <a:ext cx="195262" cy="13970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46" name="Line 41"/>
              <p:cNvSpPr>
                <a:spLocks noChangeShapeType="1"/>
              </p:cNvSpPr>
              <p:nvPr/>
            </p:nvSpPr>
            <p:spPr bwMode="auto">
              <a:xfrm flipH="1">
                <a:off x="6370638" y="6692900"/>
                <a:ext cx="195262" cy="13970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47" name="Line 42"/>
              <p:cNvSpPr>
                <a:spLocks noChangeShapeType="1"/>
              </p:cNvSpPr>
              <p:nvPr/>
            </p:nvSpPr>
            <p:spPr bwMode="auto">
              <a:xfrm flipH="1">
                <a:off x="6243638" y="6692900"/>
                <a:ext cx="195262" cy="13970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48" name="Line 43"/>
              <p:cNvSpPr>
                <a:spLocks noChangeShapeType="1"/>
              </p:cNvSpPr>
              <p:nvPr/>
            </p:nvSpPr>
            <p:spPr bwMode="auto">
              <a:xfrm flipH="1">
                <a:off x="6116638" y="6692900"/>
                <a:ext cx="195262" cy="13970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49" name="Line 44"/>
              <p:cNvSpPr>
                <a:spLocks noChangeShapeType="1"/>
              </p:cNvSpPr>
              <p:nvPr/>
            </p:nvSpPr>
            <p:spPr bwMode="auto">
              <a:xfrm flipH="1">
                <a:off x="5989638" y="6692900"/>
                <a:ext cx="195262" cy="13970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50" name="Line 45"/>
              <p:cNvSpPr>
                <a:spLocks noChangeShapeType="1"/>
              </p:cNvSpPr>
              <p:nvPr/>
            </p:nvSpPr>
            <p:spPr bwMode="auto">
              <a:xfrm flipH="1">
                <a:off x="5862638" y="6692900"/>
                <a:ext cx="195262" cy="13970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51" name="Line 46"/>
              <p:cNvSpPr>
                <a:spLocks noChangeShapeType="1"/>
              </p:cNvSpPr>
              <p:nvPr/>
            </p:nvSpPr>
            <p:spPr bwMode="auto">
              <a:xfrm flipH="1">
                <a:off x="7767638" y="6692900"/>
                <a:ext cx="195262" cy="13970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52" name="Line 47"/>
              <p:cNvSpPr>
                <a:spLocks noChangeShapeType="1"/>
              </p:cNvSpPr>
              <p:nvPr/>
            </p:nvSpPr>
            <p:spPr bwMode="auto">
              <a:xfrm flipH="1">
                <a:off x="7869238" y="6705600"/>
                <a:ext cx="195262" cy="13970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53" name="Line 48"/>
              <p:cNvSpPr>
                <a:spLocks noChangeShapeType="1"/>
              </p:cNvSpPr>
              <p:nvPr/>
            </p:nvSpPr>
            <p:spPr bwMode="auto">
              <a:xfrm>
                <a:off x="5689600" y="6662738"/>
                <a:ext cx="2616200" cy="0"/>
              </a:xfrm>
              <a:prstGeom prst="line">
                <a:avLst/>
              </a:prstGeom>
              <a:noFill/>
              <a:ln w="38100" cap="flat">
                <a:solidFill>
                  <a:srgbClr val="FDC13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54" name="Rectangle 49"/>
              <p:cNvSpPr>
                <a:spLocks/>
              </p:cNvSpPr>
              <p:nvPr/>
            </p:nvSpPr>
            <p:spPr bwMode="auto">
              <a:xfrm>
                <a:off x="5359400" y="7429500"/>
                <a:ext cx="3289300" cy="76200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55" name="Line 50"/>
              <p:cNvSpPr>
                <a:spLocks noChangeShapeType="1"/>
              </p:cNvSpPr>
              <p:nvPr/>
            </p:nvSpPr>
            <p:spPr bwMode="auto">
              <a:xfrm rot="10800000">
                <a:off x="5713413" y="6451600"/>
                <a:ext cx="0" cy="99060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56" name="Line 51"/>
              <p:cNvSpPr>
                <a:spLocks noChangeShapeType="1"/>
              </p:cNvSpPr>
              <p:nvPr/>
            </p:nvSpPr>
            <p:spPr bwMode="auto">
              <a:xfrm rot="10800000">
                <a:off x="8278813" y="6477000"/>
                <a:ext cx="1587" cy="99060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57" name="Line 52"/>
              <p:cNvSpPr>
                <a:spLocks noChangeShapeType="1"/>
              </p:cNvSpPr>
              <p:nvPr/>
            </p:nvSpPr>
            <p:spPr bwMode="auto">
              <a:xfrm rot="10800000" flipH="1">
                <a:off x="6070600" y="7175500"/>
                <a:ext cx="0" cy="8636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58" name="Line 53"/>
              <p:cNvSpPr>
                <a:spLocks noChangeShapeType="1"/>
              </p:cNvSpPr>
              <p:nvPr/>
            </p:nvSpPr>
            <p:spPr bwMode="auto">
              <a:xfrm rot="10800000">
                <a:off x="6692900" y="7188200"/>
                <a:ext cx="0" cy="86360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59" name="Line 54"/>
              <p:cNvSpPr>
                <a:spLocks noChangeShapeType="1"/>
              </p:cNvSpPr>
              <p:nvPr/>
            </p:nvSpPr>
            <p:spPr bwMode="auto">
              <a:xfrm rot="10800000">
                <a:off x="7315200" y="7162800"/>
                <a:ext cx="0" cy="86360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60" name="Line 55"/>
              <p:cNvSpPr>
                <a:spLocks noChangeShapeType="1"/>
              </p:cNvSpPr>
              <p:nvPr/>
            </p:nvSpPr>
            <p:spPr bwMode="auto">
              <a:xfrm rot="10800000" flipH="1">
                <a:off x="7937500" y="7173913"/>
                <a:ext cx="0" cy="865187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61" name="Line 56"/>
              <p:cNvSpPr>
                <a:spLocks noChangeShapeType="1"/>
              </p:cNvSpPr>
              <p:nvPr/>
            </p:nvSpPr>
            <p:spPr bwMode="auto">
              <a:xfrm>
                <a:off x="5776913" y="7185025"/>
                <a:ext cx="582612" cy="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62" name="Line 57"/>
              <p:cNvSpPr>
                <a:spLocks noChangeShapeType="1"/>
              </p:cNvSpPr>
              <p:nvPr/>
            </p:nvSpPr>
            <p:spPr bwMode="auto">
              <a:xfrm>
                <a:off x="6442075" y="7199313"/>
                <a:ext cx="527050" cy="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63" name="Line 58"/>
              <p:cNvSpPr>
                <a:spLocks noChangeShapeType="1"/>
              </p:cNvSpPr>
              <p:nvPr/>
            </p:nvSpPr>
            <p:spPr bwMode="auto">
              <a:xfrm>
                <a:off x="7061200" y="7175500"/>
                <a:ext cx="527050" cy="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64" name="Line 59"/>
              <p:cNvSpPr>
                <a:spLocks noChangeShapeType="1"/>
              </p:cNvSpPr>
              <p:nvPr/>
            </p:nvSpPr>
            <p:spPr bwMode="auto">
              <a:xfrm>
                <a:off x="7683500" y="7188200"/>
                <a:ext cx="527050" cy="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65" name="Rectangle 60"/>
              <p:cNvSpPr>
                <a:spLocks/>
              </p:cNvSpPr>
              <p:nvPr/>
            </p:nvSpPr>
            <p:spPr bwMode="auto">
              <a:xfrm>
                <a:off x="3492465" y="5782004"/>
                <a:ext cx="1227842" cy="293369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ja-JP" altLang="en-US" dirty="0" smtClean="0">
                    <a:latin typeface="ＭＳ Ｐゴシック" pitchFamily="50" charset="-128"/>
                    <a:ea typeface="ＭＳ Ｐゴシック" pitchFamily="50" charset="-128"/>
                  </a:rPr>
                  <a:t>ブロック</a:t>
                </a:r>
                <a:endParaRPr lang="ja-JP" altLang="en-US" dirty="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endParaRPr>
              </a:p>
            </p:txBody>
          </p:sp>
          <p:sp>
            <p:nvSpPr>
              <p:cNvPr id="66" name="Line 61"/>
              <p:cNvSpPr>
                <a:spLocks noChangeShapeType="1"/>
              </p:cNvSpPr>
              <p:nvPr/>
            </p:nvSpPr>
            <p:spPr bwMode="auto">
              <a:xfrm>
                <a:off x="4579938" y="6007100"/>
                <a:ext cx="965200" cy="287338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67" name="Line 62"/>
              <p:cNvSpPr>
                <a:spLocks noChangeShapeType="1"/>
              </p:cNvSpPr>
              <p:nvPr/>
            </p:nvSpPr>
            <p:spPr bwMode="auto">
              <a:xfrm rot="10800000" flipH="1">
                <a:off x="4715416" y="6683376"/>
                <a:ext cx="999582" cy="6547"/>
              </a:xfrm>
              <a:prstGeom prst="line">
                <a:avLst/>
              </a:prstGeom>
              <a:noFill/>
              <a:ln w="25400" cap="flat">
                <a:solidFill>
                  <a:srgbClr val="FEBB64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</p:grpSp>
        <p:sp>
          <p:nvSpPr>
            <p:cNvPr id="69" name="正方形/長方形 68"/>
            <p:cNvSpPr/>
            <p:nvPr/>
          </p:nvSpPr>
          <p:spPr>
            <a:xfrm>
              <a:off x="4429124" y="3571876"/>
              <a:ext cx="4071966" cy="25717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1" name="下矢印 70"/>
          <p:cNvSpPr/>
          <p:nvPr/>
        </p:nvSpPr>
        <p:spPr>
          <a:xfrm>
            <a:off x="6429388" y="3000372"/>
            <a:ext cx="428628" cy="714380"/>
          </a:xfrm>
          <a:prstGeom prst="downArrow">
            <a:avLst/>
          </a:prstGeom>
          <a:solidFill>
            <a:srgbClr val="FC6E0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7786678" y="328612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対策品</a:t>
            </a:r>
            <a:endParaRPr kumimoji="1" lang="ja-JP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214414" y="71414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/>
              <a:t>時間分解能測定　セットアップ</a:t>
            </a:r>
            <a:endParaRPr lang="en-US" altLang="ja-JP" sz="4000" b="1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07812-3CC5-442C-8195-B8679237F5A8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特定領域研究研究会　</a:t>
            </a:r>
            <a:r>
              <a:rPr kumimoji="1" lang="en-US" altLang="ja-JP" smtClean="0"/>
              <a:t>2010</a:t>
            </a:r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4282" y="1000108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FF0000"/>
                </a:solidFill>
              </a:rPr>
              <a:t>レーザーから光子を照射して信号が出てくるまでの時間を測る</a:t>
            </a:r>
            <a:endParaRPr lang="en-US" altLang="ja-JP" sz="2400" b="1" dirty="0" smtClean="0">
              <a:solidFill>
                <a:srgbClr val="FF0000"/>
              </a:solidFill>
            </a:endParaRPr>
          </a:p>
          <a:p>
            <a:r>
              <a:rPr lang="ja-JP" altLang="en-US" sz="2400" b="1" dirty="0" smtClean="0">
                <a:solidFill>
                  <a:srgbClr val="FF0000"/>
                </a:solidFill>
              </a:rPr>
              <a:t>　　　　　　　　　　　　　　　　　　　　　　　　　　信号の</a:t>
            </a:r>
            <a:r>
              <a:rPr kumimoji="1" lang="ja-JP" altLang="en-US" sz="2400" b="1" dirty="0" smtClean="0">
                <a:solidFill>
                  <a:srgbClr val="FF0000"/>
                </a:solidFill>
              </a:rPr>
              <a:t>電荷量も測定 </a:t>
            </a:r>
            <a:endParaRPr kumimoji="1" lang="en-US" altLang="ja-JP" sz="2400" b="1" dirty="0" smtClean="0">
              <a:solidFill>
                <a:srgbClr val="FF0000"/>
              </a:solidFill>
            </a:endParaRPr>
          </a:p>
        </p:txBody>
      </p:sp>
      <p:sp>
        <p:nvSpPr>
          <p:cNvPr id="33" name="左中かっこ 32"/>
          <p:cNvSpPr/>
          <p:nvPr/>
        </p:nvSpPr>
        <p:spPr>
          <a:xfrm>
            <a:off x="9858412" y="1428736"/>
            <a:ext cx="71438" cy="2857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82"/>
          <p:cNvGrpSpPr/>
          <p:nvPr/>
        </p:nvGrpSpPr>
        <p:grpSpPr>
          <a:xfrm>
            <a:off x="285720" y="1500174"/>
            <a:ext cx="8358246" cy="2726786"/>
            <a:chOff x="285720" y="1500174"/>
            <a:chExt cx="8358246" cy="2726786"/>
          </a:xfrm>
        </p:grpSpPr>
        <p:sp>
          <p:nvSpPr>
            <p:cNvPr id="8" name="正方形/長方形 7"/>
            <p:cNvSpPr/>
            <p:nvPr/>
          </p:nvSpPr>
          <p:spPr>
            <a:xfrm>
              <a:off x="2285984" y="1500174"/>
              <a:ext cx="2071702" cy="192882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角丸四角形 8"/>
            <p:cNvSpPr/>
            <p:nvPr/>
          </p:nvSpPr>
          <p:spPr>
            <a:xfrm>
              <a:off x="3786182" y="2071678"/>
              <a:ext cx="357190" cy="785818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4429124" y="2285992"/>
              <a:ext cx="714380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err="1" smtClean="0"/>
                <a:t>atten</a:t>
              </a:r>
              <a:endParaRPr kumimoji="1" lang="ja-JP" altLang="en-US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5286380" y="2285992"/>
              <a:ext cx="714380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Amp</a:t>
              </a:r>
              <a:endParaRPr kumimoji="1" lang="ja-JP" altLang="en-US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7286644" y="2214554"/>
              <a:ext cx="1000132" cy="6463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Discriminator</a:t>
              </a:r>
              <a:endParaRPr kumimoji="1" lang="ja-JP" altLang="en-US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7429520" y="3643314"/>
              <a:ext cx="857256" cy="46166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TDC</a:t>
              </a:r>
              <a:endParaRPr kumimoji="1" lang="ja-JP" altLang="en-US" sz="2400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6143636" y="3000372"/>
              <a:ext cx="857256" cy="46166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ADC</a:t>
              </a:r>
              <a:endParaRPr kumimoji="1" lang="ja-JP" altLang="en-US" sz="2400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285720" y="2139727"/>
              <a:ext cx="1785950" cy="6463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PLP(</a:t>
              </a:r>
              <a:r>
                <a:rPr lang="ja-JP" altLang="en-US" dirty="0" smtClean="0"/>
                <a:t>ピコ秒パルスレーザー</a:t>
              </a:r>
              <a:r>
                <a:rPr lang="en-US" altLang="ja-JP" dirty="0" smtClean="0"/>
                <a:t>)</a:t>
              </a:r>
              <a:endParaRPr kumimoji="1" lang="ja-JP" altLang="en-US" dirty="0"/>
            </a:p>
          </p:txBody>
        </p:sp>
        <p:cxnSp>
          <p:nvCxnSpPr>
            <p:cNvPr id="24" name="直線コネクタ 23"/>
            <p:cNvCxnSpPr/>
            <p:nvPr/>
          </p:nvCxnSpPr>
          <p:spPr>
            <a:xfrm>
              <a:off x="2071670" y="2428868"/>
              <a:ext cx="785818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矢印コネクタ 34"/>
            <p:cNvCxnSpPr/>
            <p:nvPr/>
          </p:nvCxnSpPr>
          <p:spPr>
            <a:xfrm>
              <a:off x="2857488" y="2428868"/>
              <a:ext cx="78581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>
              <a:stCxn id="9" idx="3"/>
              <a:endCxn id="11" idx="1"/>
            </p:cNvCxnSpPr>
            <p:nvPr/>
          </p:nvCxnSpPr>
          <p:spPr>
            <a:xfrm>
              <a:off x="4143372" y="2464587"/>
              <a:ext cx="285752" cy="607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>
              <a:stCxn id="11" idx="3"/>
              <a:endCxn id="12" idx="1"/>
            </p:cNvCxnSpPr>
            <p:nvPr/>
          </p:nvCxnSpPr>
          <p:spPr>
            <a:xfrm>
              <a:off x="5143504" y="2470658"/>
              <a:ext cx="142876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>
              <a:off x="6000760" y="2500306"/>
              <a:ext cx="128588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>
              <a:stCxn id="16" idx="0"/>
            </p:cNvCxnSpPr>
            <p:nvPr/>
          </p:nvCxnSpPr>
          <p:spPr>
            <a:xfrm rot="5400000" flipH="1" flipV="1">
              <a:off x="6322231" y="2750339"/>
              <a:ext cx="500066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>
              <a:endCxn id="13" idx="2"/>
            </p:cNvCxnSpPr>
            <p:nvPr/>
          </p:nvCxnSpPr>
          <p:spPr>
            <a:xfrm rot="5400000" flipH="1" flipV="1">
              <a:off x="7395496" y="3252100"/>
              <a:ext cx="782429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rot="5400000" flipH="1" flipV="1">
              <a:off x="607191" y="3321843"/>
              <a:ext cx="107157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>
              <a:off x="1142976" y="3857628"/>
              <a:ext cx="628654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 rot="5400000" flipH="1" flipV="1">
              <a:off x="6357950" y="3643314"/>
              <a:ext cx="428628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テキスト ボックス 68"/>
            <p:cNvSpPr txBox="1"/>
            <p:nvPr/>
          </p:nvSpPr>
          <p:spPr>
            <a:xfrm>
              <a:off x="2285984" y="1500174"/>
              <a:ext cx="1357322" cy="400110"/>
            </a:xfrm>
            <a:prstGeom prst="rect">
              <a:avLst/>
            </a:prstGeom>
            <a:solidFill>
              <a:schemeClr val="bg1">
                <a:lumMod val="95000"/>
                <a:alpha val="41000"/>
              </a:schemeClr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 smtClean="0"/>
                <a:t>暗箱</a:t>
              </a:r>
              <a:endParaRPr kumimoji="1" lang="ja-JP" altLang="en-US" sz="2000" b="1" dirty="0"/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6715140" y="3857628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start</a:t>
              </a:r>
              <a:endParaRPr kumimoji="1" lang="ja-JP" altLang="en-US" dirty="0"/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7786710" y="3273982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stop</a:t>
              </a:r>
              <a:endParaRPr kumimoji="1" lang="ja-JP" altLang="en-US" dirty="0"/>
            </a:p>
          </p:txBody>
        </p:sp>
        <p:cxnSp>
          <p:nvCxnSpPr>
            <p:cNvPr id="75" name="直線コネクタ 74"/>
            <p:cNvCxnSpPr/>
            <p:nvPr/>
          </p:nvCxnSpPr>
          <p:spPr>
            <a:xfrm rot="5400000" flipH="1" flipV="1">
              <a:off x="2928926" y="1928802"/>
              <a:ext cx="85725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/>
            <p:cNvCxnSpPr/>
            <p:nvPr/>
          </p:nvCxnSpPr>
          <p:spPr>
            <a:xfrm rot="5400000" flipH="1" flipV="1">
              <a:off x="2893207" y="2964653"/>
              <a:ext cx="92869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テキスト ボックス 67"/>
            <p:cNvSpPr txBox="1"/>
            <p:nvPr/>
          </p:nvSpPr>
          <p:spPr>
            <a:xfrm>
              <a:off x="3000364" y="2988230"/>
              <a:ext cx="1285884" cy="369332"/>
            </a:xfrm>
            <a:prstGeom prst="rect">
              <a:avLst/>
            </a:prstGeom>
            <a:solidFill>
              <a:schemeClr val="bg1">
                <a:lumMod val="95000"/>
                <a:alpha val="59000"/>
              </a:schemeClr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/>
                <a:t>MCP-PMT</a:t>
              </a:r>
              <a:endParaRPr kumimoji="1" lang="ja-JP" altLang="en-US" b="1" dirty="0"/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2357422" y="2080431"/>
              <a:ext cx="1071570" cy="2769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200" b="1" dirty="0" smtClean="0"/>
                <a:t>1mm</a:t>
              </a:r>
              <a:r>
                <a:rPr lang="ja-JP" altLang="en-US" sz="1200" b="1" dirty="0" smtClean="0"/>
                <a:t>スポット</a:t>
              </a:r>
              <a:endParaRPr kumimoji="1" lang="ja-JP" altLang="en-US" sz="1200" b="1" dirty="0"/>
            </a:p>
          </p:txBody>
        </p:sp>
      </p:grpSp>
      <p:grpSp>
        <p:nvGrpSpPr>
          <p:cNvPr id="3" name="グループ化 40"/>
          <p:cNvGrpSpPr/>
          <p:nvPr/>
        </p:nvGrpSpPr>
        <p:grpSpPr>
          <a:xfrm>
            <a:off x="214282" y="4071942"/>
            <a:ext cx="4143404" cy="2146529"/>
            <a:chOff x="142844" y="4071942"/>
            <a:chExt cx="4214842" cy="2146529"/>
          </a:xfrm>
        </p:grpSpPr>
        <p:pic>
          <p:nvPicPr>
            <p:cNvPr id="70" name="Picture 5" descr="1MHz PiLa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2844" y="4071942"/>
              <a:ext cx="2205062" cy="14196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" name="テキスト ボックス 70"/>
            <p:cNvSpPr txBox="1"/>
            <p:nvPr/>
          </p:nvSpPr>
          <p:spPr>
            <a:xfrm>
              <a:off x="142844" y="5572140"/>
              <a:ext cx="235745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dirty="0" smtClean="0"/>
                <a:t>ピコ秒パルスレーザー</a:t>
              </a:r>
              <a:endParaRPr lang="en-US" altLang="ja-JP" dirty="0" smtClean="0"/>
            </a:p>
            <a:p>
              <a:r>
                <a:rPr kumimoji="1" lang="en-US" altLang="ja-JP" dirty="0" smtClean="0"/>
                <a:t>(</a:t>
              </a:r>
              <a:r>
                <a:rPr kumimoji="1" lang="en-US" altLang="ja-JP" dirty="0" err="1" smtClean="0"/>
                <a:t>PiLAS</a:t>
              </a:r>
              <a:r>
                <a:rPr kumimoji="1" lang="ja-JP" altLang="en-US" dirty="0" smtClean="0"/>
                <a:t>社製</a:t>
              </a:r>
              <a:r>
                <a:rPr kumimoji="1" lang="en-US" altLang="ja-JP" dirty="0" smtClean="0"/>
                <a:t>)</a:t>
              </a:r>
              <a:endParaRPr kumimoji="1" lang="ja-JP" altLang="en-US" dirty="0"/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2357422" y="4363058"/>
              <a:ext cx="20002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λ=630nm</a:t>
              </a:r>
            </a:p>
            <a:p>
              <a:r>
                <a:rPr kumimoji="1" lang="ja-JP" altLang="en-US" dirty="0" smtClean="0"/>
                <a:t>パルス幅</a:t>
              </a:r>
              <a:r>
                <a:rPr kumimoji="1" lang="en-US" altLang="ja-JP" dirty="0" smtClean="0"/>
                <a:t>(FWHM)</a:t>
              </a:r>
            </a:p>
            <a:p>
              <a:r>
                <a:rPr lang="ja-JP" altLang="en-US" dirty="0" smtClean="0"/>
                <a:t>＝</a:t>
              </a:r>
              <a:r>
                <a:rPr lang="en-US" altLang="ja-JP" dirty="0" smtClean="0"/>
                <a:t>35ps</a:t>
              </a:r>
            </a:p>
          </p:txBody>
        </p:sp>
      </p:grpSp>
      <p:sp>
        <p:nvSpPr>
          <p:cNvPr id="37" name="テキスト ボックス 36"/>
          <p:cNvSpPr txBox="1"/>
          <p:nvPr/>
        </p:nvSpPr>
        <p:spPr>
          <a:xfrm>
            <a:off x="6286512" y="4429132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回路系の時間ふらつき～</a:t>
            </a:r>
            <a:r>
              <a:rPr lang="en-US" altLang="ja-JP" sz="2000" dirty="0" smtClean="0"/>
              <a:t>10ps</a:t>
            </a:r>
          </a:p>
        </p:txBody>
      </p:sp>
      <p:sp>
        <p:nvSpPr>
          <p:cNvPr id="42" name="下矢印 41"/>
          <p:cNvSpPr/>
          <p:nvPr/>
        </p:nvSpPr>
        <p:spPr>
          <a:xfrm>
            <a:off x="642910" y="2928934"/>
            <a:ext cx="214314" cy="107157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928794" y="149346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/>
              <a:t>一光子応答　測定結果</a:t>
            </a:r>
            <a:endParaRPr lang="en-US" altLang="ja-JP" sz="4000" b="1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07812-3CC5-442C-8195-B8679237F5A8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特定領域研究研究会　</a:t>
            </a:r>
            <a:r>
              <a:rPr kumimoji="1" lang="en-US" altLang="ja-JP" smtClean="0"/>
              <a:t>2010</a:t>
            </a:r>
            <a:endParaRPr kumimoji="1" lang="ja-JP" alt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4" y="3570586"/>
            <a:ext cx="4000496" cy="271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4357686" y="3842097"/>
            <a:ext cx="4429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○時間の</a:t>
            </a:r>
            <a:r>
              <a:rPr kumimoji="1" lang="ja-JP" altLang="en-US" sz="2000" dirty="0" smtClean="0"/>
              <a:t>テール成分は低波高信号の閾値をきるタイミングの遅れによるもの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⇒補正を行って評価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86248" y="4876254"/>
            <a:ext cx="48577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700" b="1" u="sng" dirty="0" smtClean="0"/>
              <a:t>時間分解能　</a:t>
            </a:r>
            <a:r>
              <a:rPr kumimoji="1" lang="en-US" altLang="ja-JP" sz="2700" b="1" u="sng" dirty="0" smtClean="0"/>
              <a:t>33.9</a:t>
            </a:r>
            <a:r>
              <a:rPr lang="ja-JP" altLang="en-US" sz="2700" b="1" u="sng" dirty="0" smtClean="0"/>
              <a:t> </a:t>
            </a:r>
            <a:r>
              <a:rPr kumimoji="1" lang="en-US" altLang="ja-JP" sz="2700" b="1" u="sng" dirty="0" smtClean="0"/>
              <a:t>± 0.3 </a:t>
            </a:r>
            <a:r>
              <a:rPr kumimoji="1" lang="en-US" altLang="ja-JP" sz="2700" b="1" u="sng" dirty="0" err="1" smtClean="0"/>
              <a:t>ps</a:t>
            </a:r>
            <a:endParaRPr kumimoji="1" lang="en-US" altLang="ja-JP" sz="2700" b="1" u="sng" dirty="0" smtClean="0"/>
          </a:p>
          <a:p>
            <a:endParaRPr kumimoji="1" lang="en-US" altLang="ja-JP" dirty="0" smtClean="0"/>
          </a:p>
          <a:p>
            <a:r>
              <a:rPr lang="ja-JP" altLang="en-US" dirty="0" smtClean="0"/>
              <a:t>・目標の時間分解能</a:t>
            </a:r>
            <a:r>
              <a:rPr lang="en-US" altLang="ja-JP" dirty="0" smtClean="0"/>
              <a:t>&lt;40ps</a:t>
            </a:r>
            <a:r>
              <a:rPr lang="ja-JP" altLang="en-US" dirty="0" smtClean="0"/>
              <a:t>をクリア</a:t>
            </a:r>
            <a:endParaRPr lang="en-US" altLang="ja-JP" dirty="0" smtClean="0"/>
          </a:p>
          <a:p>
            <a:r>
              <a:rPr lang="ja-JP" altLang="en-US" dirty="0" smtClean="0"/>
              <a:t>・寿命対策前と比較しても同程度の値</a:t>
            </a:r>
            <a:endParaRPr lang="en-US" altLang="ja-JP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1406" y="6072206"/>
            <a:ext cx="1857388" cy="6463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accent2"/>
                </a:solidFill>
              </a:rPr>
              <a:t>時間分布</a:t>
            </a:r>
            <a:endParaRPr lang="en-US" altLang="ja-JP" dirty="0" smtClean="0">
              <a:solidFill>
                <a:schemeClr val="accent2"/>
              </a:solidFill>
            </a:endParaRPr>
          </a:p>
          <a:p>
            <a:r>
              <a:rPr kumimoji="1" lang="en-US" altLang="ja-JP" dirty="0" smtClean="0">
                <a:solidFill>
                  <a:schemeClr val="accent2"/>
                </a:solidFill>
              </a:rPr>
              <a:t>After Correction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928670"/>
            <a:ext cx="4000528" cy="258364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928670"/>
            <a:ext cx="4214842" cy="270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テキスト ボックス 12"/>
          <p:cNvSpPr txBox="1"/>
          <p:nvPr/>
        </p:nvSpPr>
        <p:spPr>
          <a:xfrm>
            <a:off x="214314" y="857232"/>
            <a:ext cx="164304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/>
              <a:t>出力信号電荷分布</a:t>
            </a:r>
            <a:endParaRPr kumimoji="1" lang="en-US" altLang="ja-JP" sz="1400" b="1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4282" y="3478413"/>
            <a:ext cx="157163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/>
              <a:t>時間分布</a:t>
            </a:r>
            <a:r>
              <a:rPr lang="en-US" altLang="ja-JP" sz="1400" b="1" dirty="0" smtClean="0"/>
              <a:t>(</a:t>
            </a:r>
            <a:r>
              <a:rPr lang="ja-JP" altLang="en-US" sz="1400" b="1" dirty="0" smtClean="0"/>
              <a:t>補正後</a:t>
            </a:r>
            <a:r>
              <a:rPr lang="en-US" altLang="ja-JP" sz="1400" b="1" dirty="0" smtClean="0"/>
              <a:t>)</a:t>
            </a:r>
            <a:endParaRPr kumimoji="1" lang="en-US" altLang="ja-JP" sz="1400" b="1" dirty="0" smtClean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572000" y="857232"/>
            <a:ext cx="178595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/>
              <a:t>時間</a:t>
            </a:r>
            <a:r>
              <a:rPr lang="en-US" altLang="ja-JP" sz="1400" b="1" dirty="0" err="1" smtClean="0"/>
              <a:t>vs</a:t>
            </a:r>
            <a:r>
              <a:rPr lang="ja-JP" altLang="en-US" sz="1400" b="1" dirty="0" smtClean="0"/>
              <a:t>電荷量分布</a:t>
            </a:r>
            <a:endParaRPr kumimoji="1" lang="en-US" altLang="ja-JP" sz="1400" b="1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143108" y="2428868"/>
            <a:ext cx="192882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Gain</a:t>
            </a:r>
            <a:r>
              <a:rPr lang="ja-JP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ja-JP" b="1" dirty="0" smtClean="0">
                <a:solidFill>
                  <a:srgbClr val="FF0000"/>
                </a:solidFill>
              </a:rPr>
              <a:t>=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1.1×10</a:t>
            </a:r>
            <a:r>
              <a:rPr kumimoji="1" lang="en-US" altLang="ja-JP" b="1" baseline="30000" dirty="0" smtClean="0">
                <a:solidFill>
                  <a:srgbClr val="FF0000"/>
                </a:solidFill>
              </a:rPr>
              <a:t>6</a:t>
            </a:r>
            <a:endParaRPr kumimoji="1" lang="ja-JP" altLang="en-US" b="1" baseline="3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1887</TotalTime>
  <Words>1146</Words>
  <Application>Microsoft Office PowerPoint</Application>
  <PresentationFormat>画面に合わせる (4:3)</PresentationFormat>
  <Paragraphs>348</Paragraphs>
  <Slides>22</Slides>
  <Notes>16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22</vt:i4>
      </vt:variant>
    </vt:vector>
  </HeadingPairs>
  <TitlesOfParts>
    <vt:vector size="25" baseType="lpstr">
      <vt:lpstr>simple</vt:lpstr>
      <vt:lpstr>数式</vt:lpstr>
      <vt:lpstr>ビットマップ イメージ</vt:lpstr>
      <vt:lpstr>TOPカウンターに搭載される光検出器 寿命対策MCP-PMTの測定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とくてい</dc:title>
  <dc:creator>arita</dc:creator>
  <cp:lastModifiedBy>arita</cp:lastModifiedBy>
  <cp:revision>193</cp:revision>
  <dcterms:created xsi:type="dcterms:W3CDTF">2010-02-16T10:05:02Z</dcterms:created>
  <dcterms:modified xsi:type="dcterms:W3CDTF">2010-02-23T04:42:30Z</dcterms:modified>
</cp:coreProperties>
</file>