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2" r:id="rId1"/>
  </p:sldMasterIdLst>
  <p:notesMasterIdLst>
    <p:notesMasterId r:id="rId13"/>
  </p:notesMasterIdLst>
  <p:handoutMasterIdLst>
    <p:handoutMasterId r:id="rId14"/>
  </p:handoutMasterIdLst>
  <p:sldIdLst>
    <p:sldId id="256" r:id="rId2"/>
    <p:sldId id="258" r:id="rId3"/>
    <p:sldId id="259" r:id="rId4"/>
    <p:sldId id="269" r:id="rId5"/>
    <p:sldId id="270" r:id="rId6"/>
    <p:sldId id="262" r:id="rId7"/>
    <p:sldId id="264" r:id="rId8"/>
    <p:sldId id="265" r:id="rId9"/>
    <p:sldId id="266" r:id="rId10"/>
    <p:sldId id="272" r:id="rId11"/>
    <p:sldId id="273" r:id="rId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0" d="100"/>
          <a:sy n="60" d="100"/>
        </p:scale>
        <p:origin x="1140"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922FA22-75D8-41F1-9717-20697C23E2C5}" type="datetimeFigureOut">
              <a:rPr kumimoji="1" lang="ja-JP" altLang="en-US" smtClean="0"/>
              <a:t>2015/11/30</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80AF60-66CA-4F3C-ADD0-10F86666AF68}" type="slidenum">
              <a:rPr kumimoji="1" lang="ja-JP" altLang="en-US" smtClean="0"/>
              <a:t>‹#›</a:t>
            </a:fld>
            <a:endParaRPr kumimoji="1" lang="ja-JP" altLang="en-US"/>
          </a:p>
        </p:txBody>
      </p:sp>
    </p:spTree>
    <p:extLst>
      <p:ext uri="{BB962C8B-B14F-4D97-AF65-F5344CB8AC3E}">
        <p14:creationId xmlns:p14="http://schemas.microsoft.com/office/powerpoint/2010/main" val="6188825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21404F-5737-43F2-B67A-553FC971ADA5}" type="datetimeFigureOut">
              <a:rPr kumimoji="1" lang="ja-JP" altLang="en-US" smtClean="0"/>
              <a:t>2015/11/30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BE8244-B4B1-4F7B-9F3D-74D3F62A87F3}" type="slidenum">
              <a:rPr kumimoji="1" lang="ja-JP" altLang="en-US" smtClean="0"/>
              <a:t>‹#›</a:t>
            </a:fld>
            <a:endParaRPr kumimoji="1" lang="ja-JP" altLang="en-US"/>
          </a:p>
        </p:txBody>
      </p:sp>
    </p:spTree>
    <p:extLst>
      <p:ext uri="{BB962C8B-B14F-4D97-AF65-F5344CB8AC3E}">
        <p14:creationId xmlns:p14="http://schemas.microsoft.com/office/powerpoint/2010/main" val="214575128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EBE8244-B4B1-4F7B-9F3D-74D3F62A87F3}" type="slidenum">
              <a:rPr kumimoji="1" lang="ja-JP" altLang="en-US" smtClean="0"/>
              <a:t>1</a:t>
            </a:fld>
            <a:endParaRPr kumimoji="1" lang="ja-JP" altLang="en-US"/>
          </a:p>
        </p:txBody>
      </p:sp>
    </p:spTree>
    <p:extLst>
      <p:ext uri="{BB962C8B-B14F-4D97-AF65-F5344CB8AC3E}">
        <p14:creationId xmlns:p14="http://schemas.microsoft.com/office/powerpoint/2010/main" val="3981386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EBE8244-B4B1-4F7B-9F3D-74D3F62A87F3}" type="slidenum">
              <a:rPr kumimoji="1" lang="ja-JP" altLang="en-US" smtClean="0"/>
              <a:t>2</a:t>
            </a:fld>
            <a:endParaRPr kumimoji="1" lang="ja-JP" altLang="en-US"/>
          </a:p>
        </p:txBody>
      </p:sp>
    </p:spTree>
    <p:extLst>
      <p:ext uri="{BB962C8B-B14F-4D97-AF65-F5344CB8AC3E}">
        <p14:creationId xmlns:p14="http://schemas.microsoft.com/office/powerpoint/2010/main" val="375429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EBE8244-B4B1-4F7B-9F3D-74D3F62A87F3}" type="slidenum">
              <a:rPr kumimoji="1" lang="ja-JP" altLang="en-US" smtClean="0"/>
              <a:t>3</a:t>
            </a:fld>
            <a:endParaRPr kumimoji="1" lang="ja-JP" altLang="en-US"/>
          </a:p>
        </p:txBody>
      </p:sp>
    </p:spTree>
    <p:extLst>
      <p:ext uri="{BB962C8B-B14F-4D97-AF65-F5344CB8AC3E}">
        <p14:creationId xmlns:p14="http://schemas.microsoft.com/office/powerpoint/2010/main" val="1862064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EBE8244-B4B1-4F7B-9F3D-74D3F62A87F3}" type="slidenum">
              <a:rPr kumimoji="1" lang="ja-JP" altLang="en-US" smtClean="0"/>
              <a:t>5</a:t>
            </a:fld>
            <a:endParaRPr kumimoji="1" lang="ja-JP" altLang="en-US"/>
          </a:p>
        </p:txBody>
      </p:sp>
    </p:spTree>
    <p:extLst>
      <p:ext uri="{BB962C8B-B14F-4D97-AF65-F5344CB8AC3E}">
        <p14:creationId xmlns:p14="http://schemas.microsoft.com/office/powerpoint/2010/main" val="2379383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A9AF054-9EE4-47D4-96C2-EAC4D10791A4}"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28166866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96AD9263-A572-4A06-952F-1827709851C2}"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2719879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F2C355B-955D-45E0-91F8-108C892047A0}"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99251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533E169-190A-47DC-8DC7-78D2F2DB2D57}"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39612782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66E034-71FB-4A6B-B671-A21DA1BFC8E7}"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410447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41B14D4-EB67-45F8-A0E7-71E19549CC3A}"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2698593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C5D1BF0-F5C2-4CD7-BD29-C31BD3D3DD65}"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268565946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9357549D-F087-448E-9DA2-2689694FDA03}"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30097863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A24C351-9A43-4F99-87CA-6450CC7D53BD}"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12319560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B79454-C918-47B9-A026-0C5CA4F9447A}" type="datetime1">
              <a:rPr kumimoji="1" lang="ja-JP" altLang="en-US" smtClean="0"/>
              <a:t>2015/11/30</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304069985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998023"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6934E30-7E71-4345-84DC-36EE0DD4C3F0}" type="datetime1">
              <a:rPr kumimoji="1" lang="ja-JP" altLang="en-US" smtClean="0"/>
              <a:t>2015/11/30</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a:xfrm>
            <a:off x="5382242" y="6492875"/>
            <a:ext cx="683339" cy="365125"/>
          </a:xfrm>
        </p:spPr>
        <p:txBody>
          <a:bodyPr/>
          <a:lstStyle>
            <a:lvl1pPr>
              <a:defRPr sz="1400">
                <a:solidFill>
                  <a:schemeClr val="tx1"/>
                </a:solidFill>
              </a:defRPr>
            </a:lvl1pPr>
          </a:lstStyle>
          <a:p>
            <a:fld id="{7DB38A89-81B7-42D9-8927-6423D626655F}" type="slidenum">
              <a:rPr lang="ja-JP" altLang="en-US" smtClean="0"/>
              <a:pPr/>
              <a:t>‹#›</a:t>
            </a:fld>
            <a:endParaRPr lang="ja-JP" altLang="en-US" dirty="0"/>
          </a:p>
        </p:txBody>
      </p:sp>
    </p:spTree>
    <p:extLst>
      <p:ext uri="{BB962C8B-B14F-4D97-AF65-F5344CB8AC3E}">
        <p14:creationId xmlns:p14="http://schemas.microsoft.com/office/powerpoint/2010/main" val="17444596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8DE2035-F482-42C9-80E4-54B54F1D6970}" type="datetime1">
              <a:rPr kumimoji="1" lang="ja-JP" altLang="en-US" smtClean="0"/>
              <a:t>2015/11/30</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2032385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3E99021-11B1-4B1C-A275-3F21086CA3CA}" type="datetime1">
              <a:rPr kumimoji="1" lang="ja-JP" altLang="en-US" smtClean="0"/>
              <a:t>2015/11/30</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31958087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3527DC-0C8F-4097-A15F-004CF16429CF}" type="datetime1">
              <a:rPr kumimoji="1" lang="ja-JP" altLang="en-US" smtClean="0"/>
              <a:t>2015/11/30</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405159499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B4AD603-33C0-4BF8-BA3B-475480D62F48}" type="datetime1">
              <a:rPr kumimoji="1" lang="ja-JP" altLang="en-US" smtClean="0"/>
              <a:t>2015/11/30</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364112802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9D3891D-D17F-4BB9-918A-E8794BB98C9A}" type="datetime1">
              <a:rPr kumimoji="1" lang="ja-JP" altLang="en-US" smtClean="0"/>
              <a:t>2015/11/30</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7DB38A89-81B7-42D9-8927-6423D626655F}" type="slidenum">
              <a:rPr kumimoji="1" lang="ja-JP" altLang="en-US" smtClean="0"/>
              <a:t>‹#›</a:t>
            </a:fld>
            <a:endParaRPr kumimoji="1" lang="ja-JP" altLang="en-US" dirty="0"/>
          </a:p>
        </p:txBody>
      </p:sp>
    </p:spTree>
    <p:extLst>
      <p:ext uri="{BB962C8B-B14F-4D97-AF65-F5344CB8AC3E}">
        <p14:creationId xmlns:p14="http://schemas.microsoft.com/office/powerpoint/2010/main" val="13904890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58A0BB9-0E53-40BD-97B4-1971987C52AD}" type="datetime1">
              <a:rPr kumimoji="1" lang="ja-JP" altLang="en-US" smtClean="0"/>
              <a:t>2015/11/30</a:t>
            </a:fld>
            <a:endParaRPr kumimoji="1" lang="ja-JP" alt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5237863" y="6406487"/>
            <a:ext cx="683339" cy="365125"/>
          </a:xfrm>
          <a:prstGeom prst="rect">
            <a:avLst/>
          </a:prstGeom>
        </p:spPr>
        <p:txBody>
          <a:bodyPr vert="horz" lIns="91440" tIns="45720" rIns="91440" bIns="45720" rtlCol="0" anchor="ctr"/>
          <a:lstStyle>
            <a:lvl1pPr algn="r">
              <a:defRPr sz="1400">
                <a:solidFill>
                  <a:schemeClr val="tx1"/>
                </a:solidFill>
              </a:defRPr>
            </a:lvl1pPr>
          </a:lstStyle>
          <a:p>
            <a:fld id="{7DB38A89-81B7-42D9-8927-6423D626655F}" type="slidenum">
              <a:rPr lang="ja-JP" altLang="en-US" smtClean="0"/>
              <a:pPr/>
              <a:t>‹#›</a:t>
            </a:fld>
            <a:endParaRPr lang="ja-JP" altLang="en-US" dirty="0"/>
          </a:p>
        </p:txBody>
      </p:sp>
    </p:spTree>
    <p:extLst>
      <p:ext uri="{BB962C8B-B14F-4D97-AF65-F5344CB8AC3E}">
        <p14:creationId xmlns:p14="http://schemas.microsoft.com/office/powerpoint/2010/main" val="3131837638"/>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 id="2147483906" r:id="rId14"/>
    <p:sldLayoutId id="2147483907" r:id="rId15"/>
    <p:sldLayoutId id="2147483908" r:id="rId16"/>
  </p:sldLayoutIdLst>
  <p:timing>
    <p:tnLst>
      <p:par>
        <p:cTn id="1" dur="indefinite" restart="never" nodeType="tmRoot"/>
      </p:par>
    </p:tnLst>
  </p:timing>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84529" y="650415"/>
            <a:ext cx="9563682" cy="2387600"/>
          </a:xfrm>
        </p:spPr>
        <p:txBody>
          <a:bodyPr>
            <a:normAutofit fontScale="90000"/>
          </a:bodyPr>
          <a:lstStyle/>
          <a:p>
            <a:pPr algn="ctr"/>
            <a:r>
              <a:rPr kumimoji="1" lang="en-US" altLang="ja-JP" dirty="0" smtClean="0">
                <a:solidFill>
                  <a:srgbClr val="FF0000"/>
                </a:solidFill>
              </a:rPr>
              <a:t>Performance evaluation of Nb/Al-STJ fabricated at CRAVITY</a:t>
            </a:r>
            <a:endParaRPr kumimoji="1" lang="ja-JP" altLang="en-US" dirty="0">
              <a:solidFill>
                <a:srgbClr val="FF0000"/>
              </a:solidFill>
            </a:endParaRPr>
          </a:p>
        </p:txBody>
      </p:sp>
      <p:sp>
        <p:nvSpPr>
          <p:cNvPr id="5" name="Rectangle 1"/>
          <p:cNvSpPr>
            <a:spLocks noGrp="1" noChangeArrowheads="1"/>
          </p:cNvSpPr>
          <p:nvPr>
            <p:ph type="subTitle" idx="1"/>
          </p:nvPr>
        </p:nvSpPr>
        <p:spPr bwMode="auto">
          <a:xfrm>
            <a:off x="487930" y="4235115"/>
            <a:ext cx="11275132" cy="135421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筑波大数理，理研^A，KEK^B，岡山大^C</a:t>
            </a:r>
            <a:r>
              <a:rPr kumimoji="0" lang="ja-JP" altLang="ja-JP" sz="1400" i="0" u="none" strike="noStrike" cap="none" normalizeH="0" baseline="0" dirty="0" smtClean="0">
                <a:ln>
                  <a:noFill/>
                </a:ln>
                <a:solidFill>
                  <a:srgbClr val="000000"/>
                </a:solidFill>
                <a:effectLst/>
                <a:latin typeface="Arial Unicode MS" panose="020B0604020202020204" pitchFamily="50" charset="-128"/>
              </a:rPr>
              <a:t>，</a:t>
            </a: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福井大学^D, 近畿大学^E, 関西学院大^F,</a:t>
            </a:r>
            <a:endParaRPr kumimoji="0" lang="en-US" altLang="ja-JP" sz="1400" b="0" i="0" u="none" strike="noStrike" cap="none" normalizeH="0" baseline="0" dirty="0" smtClean="0">
              <a:ln>
                <a:noFill/>
              </a:ln>
              <a:solidFill>
                <a:srgbClr val="000000"/>
              </a:solidFill>
              <a:effectLst/>
              <a:latin typeface="Arial Unicode MS" panose="020B060402020202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 静岡大^G, JAXA^H, AIST^I, Fermilab^J, Seoul Nat’l. Univ.^K</a:t>
            </a:r>
            <a:endParaRPr kumimoji="0" lang="en-US" altLang="ja-JP" sz="1400" b="0" i="0" u="none" strike="noStrike" cap="none" normalizeH="0" baseline="0" dirty="0" smtClean="0">
              <a:ln>
                <a:noFill/>
              </a:ln>
              <a:solidFill>
                <a:srgbClr val="000000"/>
              </a:solidFill>
              <a:effectLst/>
              <a:latin typeface="Arial Unicode MS" panose="020B060402020202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ja-JP" sz="800" b="0" i="0" u="none" strike="noStrike" cap="none" normalizeH="0" baseline="0" dirty="0" smtClean="0">
              <a:ln>
                <a:noFill/>
              </a:ln>
              <a:solidFill>
                <a:srgbClr val="000000"/>
              </a:solidFill>
              <a:effectLst/>
              <a:latin typeface="Arial Unicode MS" panose="020B060402020202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 </a:t>
            </a:r>
            <a:r>
              <a:rPr kumimoji="0" lang="ja-JP" altLang="en-US" sz="1400" b="0" i="0" u="none" strike="noStrike" cap="none" normalizeH="0" baseline="0" dirty="0" smtClean="0">
                <a:ln>
                  <a:noFill/>
                </a:ln>
                <a:solidFill>
                  <a:srgbClr val="000000"/>
                </a:solidFill>
                <a:effectLst/>
                <a:latin typeface="Arial Unicode MS" panose="020B0604020202020204" pitchFamily="50" charset="-128"/>
              </a:rPr>
              <a:t>森内航也</a:t>
            </a: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，金信弘，武内勇司，武政健一、木内健司、永田 和樹、笠原宏太、先崎蓮、美馬覚^A，新井康夫^B, 倉知郁生^B, 羽澄昌史^</a:t>
            </a:r>
            <a:r>
              <a:rPr kumimoji="0" lang="en-US" altLang="ja-JP" sz="1400" b="0" i="0" u="none" strike="noStrike" cap="none" normalizeH="0" baseline="0" dirty="0" smtClean="0">
                <a:ln>
                  <a:noFill/>
                </a:ln>
                <a:solidFill>
                  <a:srgbClr val="000000"/>
                </a:solidFill>
                <a:effectLst/>
                <a:latin typeface="Arial Unicode MS" panose="020B0604020202020204" pitchFamily="50" charset="-128"/>
              </a:rPr>
              <a:t>B</a:t>
            </a:r>
            <a:r>
              <a:rPr kumimoji="0" lang="ja-JP" altLang="ja-JP" sz="1400" b="0" i="0" u="none" strike="noStrike" cap="none" normalizeH="0" baseline="0" dirty="0" err="1" smtClean="0">
                <a:ln>
                  <a:noFill/>
                </a:ln>
                <a:solidFill>
                  <a:srgbClr val="000000"/>
                </a:solidFill>
                <a:effectLst/>
                <a:latin typeface="Arial Unicode MS" panose="020B0604020202020204" pitchFamily="50" charset="-128"/>
              </a:rPr>
              <a:t>，</a:t>
            </a:r>
            <a:endParaRPr kumimoji="0" lang="en-US" altLang="ja-JP" sz="1400" b="0" i="0" u="none" strike="noStrike" cap="none" normalizeH="0" baseline="0" dirty="0" smtClean="0">
              <a:ln>
                <a:noFill/>
              </a:ln>
              <a:solidFill>
                <a:srgbClr val="000000"/>
              </a:solidFill>
              <a:effectLst/>
              <a:latin typeface="Arial Unicode MS" panose="020B060402020202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石野宏和^C, 吉田拓 生^D, 広瀬龍太^D, 加藤幸弘^E, 松浦周二^F, 川人祥二^G, 馬場俊祐^H, 池田博一^ H, 和田武彦^H, 長勢晃一^H,</a:t>
            </a:r>
            <a:endParaRPr kumimoji="0" lang="en-US" altLang="ja-JP" sz="1400" b="0" i="0" u="none" strike="noStrike" cap="none" normalizeH="0" baseline="0" dirty="0" smtClean="0">
              <a:ln>
                <a:noFill/>
              </a:ln>
              <a:solidFill>
                <a:srgbClr val="000000"/>
              </a:solidFill>
              <a:effectLst/>
              <a:latin typeface="Arial Unicode MS" panose="020B060402020202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smtClean="0">
                <a:ln>
                  <a:noFill/>
                </a:ln>
                <a:solidFill>
                  <a:srgbClr val="000000"/>
                </a:solidFill>
                <a:effectLst/>
                <a:latin typeface="Arial Unicode MS" panose="020B0604020202020204" pitchFamily="50" charset="-128"/>
              </a:rPr>
              <a:t> 志岐成友^I, 浮辺雅宏^I, 藤井剛^I, 大久保雅隆^I , Erik Ramberg^J, Paul Rubinov^J, Dmitri Sergatskov^J, Soo-Bong Kim^K</a:t>
            </a:r>
            <a:r>
              <a:rPr kumimoji="0" lang="ja-JP" altLang="ja-JP" sz="1800" b="0" i="0" u="none" strike="noStrike" cap="none" normalizeH="0" baseline="0" dirty="0" smtClean="0">
                <a:ln>
                  <a:noFill/>
                </a:ln>
                <a:solidFill>
                  <a:schemeClr val="tx1"/>
                </a:solidFill>
                <a:effectLst/>
              </a:rPr>
              <a:t> </a:t>
            </a:r>
            <a:endParaRPr kumimoji="0" lang="ja-JP" altLang="ja-JP" sz="3200" b="0" i="0" u="none" strike="noStrike" cap="none" normalizeH="0" baseline="0" dirty="0" smtClean="0">
              <a:ln>
                <a:noFill/>
              </a:ln>
              <a:solidFill>
                <a:schemeClr val="tx1"/>
              </a:solidFill>
              <a:effectLst/>
              <a:latin typeface="Arial" panose="020B0604020202020204" pitchFamily="34" charset="0"/>
            </a:endParaRPr>
          </a:p>
        </p:txBody>
      </p:sp>
      <p:sp>
        <p:nvSpPr>
          <p:cNvPr id="4" name="テキスト ボックス 3"/>
          <p:cNvSpPr txBox="1"/>
          <p:nvPr/>
        </p:nvSpPr>
        <p:spPr>
          <a:xfrm>
            <a:off x="1988574" y="3293438"/>
            <a:ext cx="8273845" cy="461665"/>
          </a:xfrm>
          <a:prstGeom prst="rect">
            <a:avLst/>
          </a:prstGeom>
          <a:noFill/>
        </p:spPr>
        <p:txBody>
          <a:bodyPr wrap="square" rtlCol="0">
            <a:spAutoFit/>
          </a:bodyPr>
          <a:lstStyle/>
          <a:p>
            <a:r>
              <a:rPr lang="ja-JP" altLang="en-US" sz="2400" dirty="0" smtClean="0"/>
              <a:t>筑波大学　森内航也　</a:t>
            </a:r>
            <a:r>
              <a:rPr lang="ja-JP" altLang="en-US" sz="2400" dirty="0" smtClean="0"/>
              <a:t>ニュートリノ</a:t>
            </a:r>
            <a:r>
              <a:rPr lang="ja-JP" altLang="en-US" sz="2400" dirty="0" smtClean="0"/>
              <a:t>研究会</a:t>
            </a:r>
            <a:r>
              <a:rPr lang="en-US" altLang="ja-JP" sz="2400" dirty="0" smtClean="0"/>
              <a:t>2015</a:t>
            </a:r>
            <a:r>
              <a:rPr lang="ja-JP" altLang="en-US" sz="2400" dirty="0" smtClean="0"/>
              <a:t>年</a:t>
            </a:r>
            <a:r>
              <a:rPr lang="en-US" altLang="ja-JP" sz="2400" dirty="0" smtClean="0"/>
              <a:t>12</a:t>
            </a:r>
            <a:r>
              <a:rPr lang="ja-JP" altLang="en-US" sz="2400" dirty="0" smtClean="0"/>
              <a:t>月</a:t>
            </a:r>
            <a:r>
              <a:rPr lang="en-US" altLang="ja-JP" sz="2400" dirty="0" smtClean="0"/>
              <a:t>3</a:t>
            </a:r>
            <a:r>
              <a:rPr lang="ja-JP" altLang="en-US" sz="2400" dirty="0" smtClean="0"/>
              <a:t>日</a:t>
            </a:r>
            <a:endParaRPr kumimoji="1" lang="ja-JP" altLang="en-US" sz="2400" dirty="0"/>
          </a:p>
        </p:txBody>
      </p:sp>
      <p:sp>
        <p:nvSpPr>
          <p:cNvPr id="7" name="スライド番号プレースホルダー 6"/>
          <p:cNvSpPr>
            <a:spLocks noGrp="1"/>
          </p:cNvSpPr>
          <p:nvPr>
            <p:ph type="sldNum" sz="quarter" idx="12"/>
          </p:nvPr>
        </p:nvSpPr>
        <p:spPr/>
        <p:txBody>
          <a:bodyPr/>
          <a:lstStyle/>
          <a:p>
            <a:fld id="{7DB38A89-81B7-42D9-8927-6423D626655F}" type="slidenum">
              <a:rPr kumimoji="1" lang="ja-JP" altLang="en-US" smtClean="0"/>
              <a:t>1</a:t>
            </a:fld>
            <a:endParaRPr kumimoji="1" lang="ja-JP" altLang="en-US" dirty="0"/>
          </a:p>
        </p:txBody>
      </p:sp>
    </p:spTree>
    <p:extLst>
      <p:ext uri="{BB962C8B-B14F-4D97-AF65-F5344CB8AC3E}">
        <p14:creationId xmlns:p14="http://schemas.microsoft.com/office/powerpoint/2010/main" val="13422999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452414" y="4438490"/>
            <a:ext cx="6878827" cy="2002105"/>
          </a:xfrm>
          <a:prstGeom prst="rect">
            <a:avLst/>
          </a:prstGeom>
          <a:noFill/>
          <a:ln w="63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9835" y="1358144"/>
            <a:ext cx="5812165" cy="3941583"/>
          </a:xfrm>
          <a:prstGeom prst="rect">
            <a:avLst/>
          </a:prstGeom>
        </p:spPr>
      </p:pic>
      <p:sp>
        <p:nvSpPr>
          <p:cNvPr id="2" name="タイトル 1"/>
          <p:cNvSpPr>
            <a:spLocks noGrp="1"/>
          </p:cNvSpPr>
          <p:nvPr>
            <p:ph type="title"/>
          </p:nvPr>
        </p:nvSpPr>
        <p:spPr>
          <a:xfrm>
            <a:off x="677333" y="609600"/>
            <a:ext cx="9525445" cy="1320800"/>
          </a:xfrm>
        </p:spPr>
        <p:txBody>
          <a:bodyPr/>
          <a:lstStyle/>
          <a:p>
            <a:r>
              <a:rPr kumimoji="1" lang="en-US" altLang="ja-JP" dirty="0" smtClean="0"/>
              <a:t>STJ</a:t>
            </a:r>
            <a:r>
              <a:rPr lang="ja-JP" altLang="en-US" dirty="0"/>
              <a:t>静電</a:t>
            </a:r>
            <a:r>
              <a:rPr lang="ja-JP" altLang="en-US" dirty="0" smtClean="0"/>
              <a:t>容量　</a:t>
            </a:r>
            <a:r>
              <a:rPr lang="ja-JP" altLang="en-US" dirty="0" smtClean="0"/>
              <a:t>ジャンクション</a:t>
            </a:r>
            <a:r>
              <a:rPr lang="ja-JP" altLang="en-US" dirty="0"/>
              <a:t>サイズ</a:t>
            </a:r>
            <a:r>
              <a:rPr lang="ja-JP" altLang="en-US" dirty="0" smtClean="0"/>
              <a:t>依存性</a:t>
            </a:r>
            <a:endParaRPr kumimoji="1" lang="ja-JP" altLang="en-US" dirty="0"/>
          </a:p>
        </p:txBody>
      </p:sp>
      <p:sp>
        <p:nvSpPr>
          <p:cNvPr id="3" name="コンテンツ プレースホルダー 2"/>
          <p:cNvSpPr>
            <a:spLocks noGrp="1"/>
          </p:cNvSpPr>
          <p:nvPr>
            <p:ph idx="1"/>
          </p:nvPr>
        </p:nvSpPr>
        <p:spPr>
          <a:xfrm>
            <a:off x="587477" y="1358144"/>
            <a:ext cx="6904703" cy="5253601"/>
          </a:xfrm>
        </p:spPr>
        <p:txBody>
          <a:bodyPr>
            <a:normAutofit fontScale="92500" lnSpcReduction="20000"/>
          </a:bodyPr>
          <a:lstStyle/>
          <a:p>
            <a:pPr marL="0" indent="0">
              <a:buNone/>
            </a:pPr>
            <a:r>
              <a:rPr lang="ja-JP" altLang="en-US" sz="2400" dirty="0" smtClean="0">
                <a:latin typeface="+mn-ea"/>
              </a:rPr>
              <a:t>右図は</a:t>
            </a:r>
            <a:r>
              <a:rPr lang="en-US" altLang="ja-JP" sz="2400" dirty="0" smtClean="0">
                <a:latin typeface="+mn-ea"/>
              </a:rPr>
              <a:t>junction size </a:t>
            </a:r>
            <a:r>
              <a:rPr lang="ja-JP" altLang="en-US" sz="2400" dirty="0" smtClean="0">
                <a:latin typeface="+mn-ea"/>
              </a:rPr>
              <a:t>と静電容量の関係</a:t>
            </a:r>
            <a:endParaRPr lang="en-US" altLang="ja-JP" sz="2400" dirty="0" smtClean="0">
              <a:latin typeface="+mn-ea"/>
            </a:endParaRPr>
          </a:p>
          <a:p>
            <a:pPr marL="0" indent="0">
              <a:buNone/>
            </a:pPr>
            <a:r>
              <a:rPr lang="ja-JP" altLang="en-US" sz="2000" dirty="0" smtClean="0">
                <a:latin typeface="+mn-ea"/>
              </a:rPr>
              <a:t>・ダミー抵抗での測定からだした寄生容量</a:t>
            </a:r>
            <a:r>
              <a:rPr lang="en-US" altLang="ja-JP" sz="2000" dirty="0" smtClean="0">
                <a:latin typeface="+mn-ea"/>
              </a:rPr>
              <a:t>0.8nF</a:t>
            </a:r>
          </a:p>
          <a:p>
            <a:pPr marL="0" indent="0">
              <a:buNone/>
            </a:pPr>
            <a:r>
              <a:rPr lang="ja-JP" altLang="en-US" sz="2000" dirty="0" smtClean="0">
                <a:latin typeface="+mn-ea"/>
              </a:rPr>
              <a:t>は先に引いてある</a:t>
            </a:r>
            <a:endParaRPr lang="en-US" altLang="ja-JP" sz="2000" dirty="0" smtClean="0">
              <a:latin typeface="+mn-ea"/>
            </a:endParaRPr>
          </a:p>
          <a:p>
            <a:pPr marL="0" indent="0">
              <a:buNone/>
            </a:pPr>
            <a:r>
              <a:rPr lang="ja-JP" altLang="en-US" sz="2000" dirty="0" smtClean="0">
                <a:latin typeface="+mn-ea"/>
              </a:rPr>
              <a:t>・誤差</a:t>
            </a:r>
            <a:r>
              <a:rPr lang="en-US" altLang="ja-JP" sz="2000" dirty="0" smtClean="0">
                <a:latin typeface="+mn-ea"/>
              </a:rPr>
              <a:t>0.1nF</a:t>
            </a:r>
            <a:r>
              <a:rPr lang="ja-JP" altLang="en-US" sz="2000" dirty="0" smtClean="0">
                <a:latin typeface="+mn-ea"/>
              </a:rPr>
              <a:t>はシミュレーション結果</a:t>
            </a:r>
            <a:endParaRPr lang="en-US" altLang="ja-JP" sz="2000" dirty="0" smtClean="0">
              <a:latin typeface="+mn-ea"/>
            </a:endParaRPr>
          </a:p>
          <a:p>
            <a:pPr marL="0" indent="0">
              <a:buNone/>
            </a:pPr>
            <a:r>
              <a:rPr lang="ja-JP" altLang="en-US" sz="2000" dirty="0" smtClean="0">
                <a:latin typeface="+mn-ea"/>
              </a:rPr>
              <a:t>を</a:t>
            </a:r>
            <a:r>
              <a:rPr lang="en-US" altLang="ja-JP" sz="2000" dirty="0" smtClean="0">
                <a:latin typeface="+mn-ea"/>
              </a:rPr>
              <a:t>0.1nF</a:t>
            </a:r>
            <a:r>
              <a:rPr lang="ja-JP" altLang="en-US" sz="2000" dirty="0" smtClean="0">
                <a:latin typeface="+mn-ea"/>
              </a:rPr>
              <a:t>ごとに比較したため</a:t>
            </a:r>
            <a:endParaRPr lang="en-US" altLang="ja-JP" sz="2000" dirty="0" smtClean="0">
              <a:latin typeface="+mn-ea"/>
            </a:endParaRPr>
          </a:p>
          <a:p>
            <a:pPr marL="0" indent="0">
              <a:buNone/>
            </a:pPr>
            <a:r>
              <a:rPr kumimoji="1" lang="ja-JP" altLang="en-US" sz="2400" dirty="0" smtClean="0">
                <a:latin typeface="+mn-ea"/>
              </a:rPr>
              <a:t>・</a:t>
            </a:r>
            <a:r>
              <a:rPr kumimoji="1" lang="en-US" altLang="ja-JP" sz="2000" dirty="0" smtClean="0">
                <a:latin typeface="+mn-ea"/>
              </a:rPr>
              <a:t>C =Cstj(</a:t>
            </a:r>
            <a:r>
              <a:rPr lang="en-US" altLang="ja-JP" sz="2000" dirty="0" smtClean="0">
                <a:latin typeface="+mn-ea"/>
              </a:rPr>
              <a:t>=p0</a:t>
            </a:r>
            <a:r>
              <a:rPr kumimoji="1" lang="ja-JP" altLang="en-US" sz="2000" dirty="0" smtClean="0">
                <a:latin typeface="+mn-ea"/>
              </a:rPr>
              <a:t> </a:t>
            </a:r>
            <a:r>
              <a:rPr lang="en-US" altLang="ja-JP" sz="2000" dirty="0" smtClean="0">
                <a:latin typeface="+mn-ea"/>
              </a:rPr>
              <a:t>x L2) + C</a:t>
            </a:r>
            <a:r>
              <a:rPr lang="en-US" altLang="ja-JP" sz="2000" baseline="-25000" dirty="0" smtClean="0">
                <a:latin typeface="+mn-ea"/>
              </a:rPr>
              <a:t>p1</a:t>
            </a:r>
            <a:r>
              <a:rPr lang="en-US" altLang="ja-JP" sz="2000" dirty="0" smtClean="0">
                <a:latin typeface="+mn-ea"/>
              </a:rPr>
              <a:t> (=p1:</a:t>
            </a:r>
            <a:r>
              <a:rPr lang="ja-JP" altLang="en-US" sz="2000" dirty="0" smtClean="0">
                <a:latin typeface="+mn-ea"/>
              </a:rPr>
              <a:t>寄生容量</a:t>
            </a:r>
            <a:r>
              <a:rPr lang="en-US" altLang="ja-JP" sz="2000" dirty="0" smtClean="0">
                <a:latin typeface="+mn-ea"/>
              </a:rPr>
              <a:t>)</a:t>
            </a:r>
            <a:endParaRPr lang="en-US" altLang="ja-JP" sz="2400" dirty="0" smtClean="0">
              <a:latin typeface="+mn-ea"/>
            </a:endParaRPr>
          </a:p>
          <a:p>
            <a:pPr marL="0" indent="0">
              <a:buNone/>
            </a:pPr>
            <a:r>
              <a:rPr kumimoji="1" lang="ja-JP" altLang="en-US" sz="2400" baseline="30000" dirty="0" smtClean="0">
                <a:latin typeface="+mn-ea"/>
              </a:rPr>
              <a:t>　</a:t>
            </a:r>
            <a:endParaRPr lang="en-US" altLang="ja-JP" sz="3200" baseline="30000" dirty="0">
              <a:latin typeface="+mn-ea"/>
            </a:endParaRPr>
          </a:p>
          <a:p>
            <a:pPr marL="0" indent="0">
              <a:buNone/>
            </a:pPr>
            <a:r>
              <a:rPr lang="ja-JP" altLang="en-US" sz="3200" baseline="30000" dirty="0" smtClean="0">
                <a:latin typeface="+mn-ea"/>
              </a:rPr>
              <a:t>増幅回路の設計では静電容量は小さいほうが良い</a:t>
            </a:r>
            <a:endParaRPr lang="en-US" altLang="ja-JP" sz="3200" baseline="30000" dirty="0" smtClean="0">
              <a:latin typeface="+mn-ea"/>
            </a:endParaRPr>
          </a:p>
          <a:p>
            <a:pPr marL="0" indent="0">
              <a:buNone/>
            </a:pPr>
            <a:r>
              <a:rPr lang="en-US" altLang="ja-JP" sz="3200" baseline="30000" dirty="0" smtClean="0">
                <a:latin typeface="+mn-ea"/>
              </a:rPr>
              <a:t>Junction size</a:t>
            </a:r>
            <a:r>
              <a:rPr lang="ja-JP" altLang="en-US" sz="3200" baseline="30000" dirty="0" smtClean="0">
                <a:latin typeface="+mn-ea"/>
              </a:rPr>
              <a:t>が小さいものについて</a:t>
            </a:r>
            <a:endParaRPr lang="en-US" altLang="ja-JP" sz="3200" baseline="30000" dirty="0" smtClean="0">
              <a:latin typeface="+mn-ea"/>
            </a:endParaRPr>
          </a:p>
          <a:p>
            <a:pPr marL="0" indent="0">
              <a:buNone/>
            </a:pPr>
            <a:r>
              <a:rPr lang="ja-JP" altLang="en-US" sz="3200" baseline="30000" dirty="0" smtClean="0">
                <a:latin typeface="+mn-ea"/>
              </a:rPr>
              <a:t>今後</a:t>
            </a:r>
            <a:endParaRPr lang="en-US" altLang="ja-JP" sz="3200" baseline="30000" dirty="0" smtClean="0">
              <a:latin typeface="+mn-ea"/>
            </a:endParaRPr>
          </a:p>
          <a:p>
            <a:pPr marL="0" indent="0">
              <a:buNone/>
            </a:pPr>
            <a:r>
              <a:rPr lang="ja-JP" altLang="en-US" sz="3200" baseline="30000" dirty="0" smtClean="0">
                <a:latin typeface="+mn-ea"/>
              </a:rPr>
              <a:t>高精度で静電容量の測定し、値を測る</a:t>
            </a:r>
            <a:endParaRPr lang="en-US" altLang="ja-JP" sz="3200" baseline="30000" dirty="0" smtClean="0">
              <a:latin typeface="+mn-ea"/>
            </a:endParaRPr>
          </a:p>
          <a:p>
            <a:pPr marL="0" indent="0">
              <a:buNone/>
            </a:pPr>
            <a:r>
              <a:rPr lang="ja-JP" altLang="en-US" sz="3200" baseline="30000" dirty="0" smtClean="0">
                <a:latin typeface="+mn-ea"/>
              </a:rPr>
              <a:t>・シミュレーション時の静電容量を細かく変えて比較</a:t>
            </a:r>
            <a:endParaRPr lang="en-US" altLang="ja-JP" sz="3200" baseline="30000" dirty="0" smtClean="0">
              <a:latin typeface="+mn-ea"/>
            </a:endParaRPr>
          </a:p>
          <a:p>
            <a:pPr marL="0" indent="0">
              <a:buNone/>
            </a:pPr>
            <a:r>
              <a:rPr lang="ja-JP" altLang="en-US" sz="3200" baseline="30000" dirty="0" smtClean="0">
                <a:latin typeface="+mn-ea"/>
              </a:rPr>
              <a:t>・複数の素子について静電容量を測り、素子ごとのばらつきを見る</a:t>
            </a:r>
            <a:endParaRPr lang="en-US" altLang="ja-JP" sz="3200" baseline="30000" dirty="0">
              <a:latin typeface="+mn-ea"/>
            </a:endParaRPr>
          </a:p>
        </p:txBody>
      </p:sp>
      <p:sp>
        <p:nvSpPr>
          <p:cNvPr id="4" name="テキスト ボックス 3"/>
          <p:cNvSpPr txBox="1"/>
          <p:nvPr/>
        </p:nvSpPr>
        <p:spPr>
          <a:xfrm>
            <a:off x="9947107" y="3639553"/>
            <a:ext cx="1733550" cy="923330"/>
          </a:xfrm>
          <a:prstGeom prst="rect">
            <a:avLst/>
          </a:prstGeom>
          <a:noFill/>
        </p:spPr>
        <p:txBody>
          <a:bodyPr wrap="square" rtlCol="0">
            <a:spAutoFit/>
          </a:bodyPr>
          <a:lstStyle/>
          <a:p>
            <a:r>
              <a:rPr kumimoji="1" lang="ja-JP" altLang="en-US" dirty="0" smtClean="0"/>
              <a:t> </a:t>
            </a:r>
            <a:r>
              <a:rPr kumimoji="1" lang="ja-JP" altLang="en-US" b="1" dirty="0" smtClean="0"/>
              <a:t>・　</a:t>
            </a:r>
            <a:r>
              <a:rPr lang="ja-JP" altLang="en-US" b="1" dirty="0" smtClean="0"/>
              <a:t>測定</a:t>
            </a:r>
            <a:endParaRPr lang="en-US" altLang="ja-JP" b="1" dirty="0"/>
          </a:p>
          <a:p>
            <a:r>
              <a:rPr lang="ja-JP" altLang="en-US" b="1" dirty="0">
                <a:solidFill>
                  <a:srgbClr val="FF0000"/>
                </a:solidFill>
              </a:rPr>
              <a:t>－</a:t>
            </a:r>
            <a:r>
              <a:rPr lang="ja-JP" altLang="en-US" b="1" dirty="0"/>
              <a:t>フィット</a:t>
            </a:r>
          </a:p>
          <a:p>
            <a:r>
              <a:rPr kumimoji="1" lang="ja-JP" altLang="en-US" dirty="0" smtClean="0"/>
              <a:t>　</a:t>
            </a:r>
            <a:endParaRPr kumimoji="1" lang="ja-JP" altLang="en-US" dirty="0"/>
          </a:p>
        </p:txBody>
      </p:sp>
      <p:sp>
        <p:nvSpPr>
          <p:cNvPr id="9" name="スライド番号プレースホルダー 8"/>
          <p:cNvSpPr>
            <a:spLocks noGrp="1"/>
          </p:cNvSpPr>
          <p:nvPr>
            <p:ph type="sldNum" sz="quarter" idx="12"/>
          </p:nvPr>
        </p:nvSpPr>
        <p:spPr/>
        <p:txBody>
          <a:bodyPr/>
          <a:lstStyle/>
          <a:p>
            <a:fld id="{7DB38A89-81B7-42D9-8927-6423D626655F}" type="slidenum">
              <a:rPr kumimoji="1" lang="ja-JP" altLang="en-US" smtClean="0"/>
              <a:t>10</a:t>
            </a:fld>
            <a:endParaRPr kumimoji="1" lang="ja-JP" altLang="en-US" dirty="0"/>
          </a:p>
        </p:txBody>
      </p:sp>
    </p:spTree>
    <p:extLst>
      <p:ext uri="{BB962C8B-B14F-4D97-AF65-F5344CB8AC3E}">
        <p14:creationId xmlns:p14="http://schemas.microsoft.com/office/powerpoint/2010/main" val="31233453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268361" y="383458"/>
            <a:ext cx="8273845" cy="646331"/>
          </a:xfrm>
          <a:prstGeom prst="rect">
            <a:avLst/>
          </a:prstGeom>
          <a:noFill/>
        </p:spPr>
        <p:txBody>
          <a:bodyPr wrap="square" rtlCol="0">
            <a:spAutoFit/>
          </a:bodyPr>
          <a:lstStyle/>
          <a:p>
            <a:r>
              <a:rPr kumimoji="1" lang="ja-JP" altLang="en-US" sz="3600" dirty="0" smtClean="0">
                <a:solidFill>
                  <a:srgbClr val="92D050"/>
                </a:solidFill>
              </a:rPr>
              <a:t>まとめ</a:t>
            </a:r>
            <a:endParaRPr kumimoji="1" lang="ja-JP" altLang="en-US" sz="3600" dirty="0">
              <a:solidFill>
                <a:srgbClr val="92D050"/>
              </a:solidFill>
            </a:endParaRPr>
          </a:p>
        </p:txBody>
      </p:sp>
      <p:sp>
        <p:nvSpPr>
          <p:cNvPr id="3" name="テキスト ボックス 2"/>
          <p:cNvSpPr txBox="1"/>
          <p:nvPr/>
        </p:nvSpPr>
        <p:spPr>
          <a:xfrm>
            <a:off x="1268361" y="1504335"/>
            <a:ext cx="9350478" cy="4154984"/>
          </a:xfrm>
          <a:prstGeom prst="rect">
            <a:avLst/>
          </a:prstGeom>
          <a:noFill/>
        </p:spPr>
        <p:txBody>
          <a:bodyPr wrap="square" rtlCol="0">
            <a:spAutoFit/>
          </a:bodyPr>
          <a:lstStyle/>
          <a:p>
            <a:r>
              <a:rPr lang="ja-JP" altLang="en-US" sz="2400" dirty="0" smtClean="0"/>
              <a:t>・測定系の改善</a:t>
            </a:r>
            <a:endParaRPr lang="en-US" altLang="ja-JP" sz="2400" dirty="0" smtClean="0"/>
          </a:p>
          <a:p>
            <a:r>
              <a:rPr kumimoji="1" lang="ja-JP" altLang="en-US" sz="2400" dirty="0"/>
              <a:t>　</a:t>
            </a:r>
            <a:r>
              <a:rPr kumimoji="1" lang="ja-JP" altLang="en-US" sz="2400" dirty="0" smtClean="0"/>
              <a:t>磁場シールド、測定回路</a:t>
            </a:r>
            <a:r>
              <a:rPr kumimoji="1" lang="en-US" altLang="ja-JP" sz="2400" dirty="0" smtClean="0"/>
              <a:t>GND</a:t>
            </a:r>
            <a:r>
              <a:rPr kumimoji="1" lang="ja-JP" altLang="en-US" sz="2400" dirty="0" smtClean="0"/>
              <a:t>の安定化によりノイズが低減</a:t>
            </a:r>
            <a:endParaRPr kumimoji="1" lang="en-US" altLang="ja-JP" sz="2400" dirty="0" smtClean="0"/>
          </a:p>
          <a:p>
            <a:r>
              <a:rPr lang="ja-JP" altLang="en-US" sz="2400" dirty="0"/>
              <a:t>　</a:t>
            </a:r>
            <a:r>
              <a:rPr lang="en-US" altLang="ja-JP" sz="2400" dirty="0" smtClean="0"/>
              <a:t>300pA@0.4mV (junction size 50μm x 50μm  Nb/Al-STJ) </a:t>
            </a:r>
            <a:endParaRPr kumimoji="1" lang="en-US" altLang="ja-JP" sz="2400" dirty="0" smtClean="0"/>
          </a:p>
          <a:p>
            <a:r>
              <a:rPr lang="ja-JP" altLang="en-US" sz="2400" dirty="0"/>
              <a:t>　</a:t>
            </a:r>
            <a:r>
              <a:rPr lang="ja-JP" altLang="en-US" sz="2400" dirty="0" smtClean="0"/>
              <a:t>今後　　</a:t>
            </a:r>
            <a:r>
              <a:rPr lang="en-US" altLang="ja-JP" sz="2400" dirty="0"/>
              <a:t> </a:t>
            </a:r>
            <a:r>
              <a:rPr lang="en-US" altLang="ja-JP" sz="2400" dirty="0" smtClean="0"/>
              <a:t>-</a:t>
            </a:r>
            <a:r>
              <a:rPr lang="ja-JP" altLang="en-US" sz="2400" dirty="0" smtClean="0"/>
              <a:t>さら</a:t>
            </a:r>
            <a:r>
              <a:rPr lang="ja-JP" altLang="en-US" sz="2400" dirty="0" smtClean="0"/>
              <a:t>なるノイズ軽減</a:t>
            </a:r>
            <a:endParaRPr lang="en-US" altLang="ja-JP" sz="2400" dirty="0" smtClean="0"/>
          </a:p>
          <a:p>
            <a:r>
              <a:rPr lang="en-US" altLang="ja-JP" sz="2400" dirty="0"/>
              <a:t> </a:t>
            </a:r>
            <a:r>
              <a:rPr lang="en-US" altLang="ja-JP" sz="2400" dirty="0" smtClean="0"/>
              <a:t>               </a:t>
            </a:r>
            <a:r>
              <a:rPr lang="en-US" altLang="ja-JP" sz="2400" dirty="0" smtClean="0"/>
              <a:t> -</a:t>
            </a:r>
            <a:r>
              <a:rPr lang="ja-JP" altLang="en-US" sz="2400" dirty="0" smtClean="0"/>
              <a:t>ノイズ軽減された測定系で光応答評価を行う</a:t>
            </a:r>
            <a:endParaRPr kumimoji="1" lang="en-US" altLang="ja-JP" sz="2400" dirty="0" smtClean="0"/>
          </a:p>
          <a:p>
            <a:endParaRPr kumimoji="1" lang="en-US" altLang="ja-JP" sz="2400" dirty="0" smtClean="0"/>
          </a:p>
          <a:p>
            <a:r>
              <a:rPr kumimoji="1" lang="ja-JP" altLang="en-US" sz="2400" dirty="0" smtClean="0"/>
              <a:t>・</a:t>
            </a:r>
            <a:r>
              <a:rPr kumimoji="1" lang="en-US" altLang="ja-JP" sz="2400" dirty="0" smtClean="0"/>
              <a:t>STJ</a:t>
            </a:r>
            <a:r>
              <a:rPr kumimoji="1" lang="ja-JP" altLang="en-US" sz="2400" dirty="0" smtClean="0"/>
              <a:t>静電容量測定</a:t>
            </a:r>
            <a:endParaRPr kumimoji="1" lang="en-US" altLang="ja-JP" sz="2400" dirty="0" smtClean="0"/>
          </a:p>
          <a:p>
            <a:r>
              <a:rPr lang="en-US" altLang="ja-JP" sz="2400" dirty="0"/>
              <a:t> </a:t>
            </a:r>
            <a:r>
              <a:rPr lang="en-US" altLang="ja-JP" sz="2400" dirty="0" smtClean="0"/>
              <a:t> 100μm</a:t>
            </a:r>
            <a:r>
              <a:rPr lang="ja-JP" altLang="en-US" sz="2400" dirty="0" smtClean="0"/>
              <a:t>角の素子で</a:t>
            </a:r>
            <a:r>
              <a:rPr lang="en-US" altLang="ja-JP" sz="2400" u="sng" dirty="0" smtClean="0"/>
              <a:t>0.65nF±0.1nF</a:t>
            </a:r>
          </a:p>
          <a:p>
            <a:r>
              <a:rPr lang="ja-JP" altLang="en-US" sz="2400" dirty="0" smtClean="0"/>
              <a:t>　今後　　</a:t>
            </a:r>
            <a:r>
              <a:rPr lang="en-US" altLang="ja-JP" sz="2400" dirty="0" smtClean="0"/>
              <a:t>-</a:t>
            </a:r>
            <a:r>
              <a:rPr lang="ja-JP" altLang="en-US" sz="2400" dirty="0" smtClean="0"/>
              <a:t>高精度で静電容量の測定</a:t>
            </a:r>
            <a:endParaRPr lang="en-US" altLang="ja-JP" sz="2400" dirty="0" smtClean="0"/>
          </a:p>
          <a:p>
            <a:r>
              <a:rPr kumimoji="1" lang="ja-JP" altLang="en-US" sz="2400" dirty="0"/>
              <a:t>　</a:t>
            </a:r>
            <a:r>
              <a:rPr kumimoji="1" lang="ja-JP" altLang="en-US" sz="2400" dirty="0" smtClean="0"/>
              <a:t>　　</a:t>
            </a:r>
            <a:r>
              <a:rPr lang="ja-JP" altLang="en-US" sz="2400" dirty="0"/>
              <a:t> </a:t>
            </a:r>
            <a:r>
              <a:rPr lang="ja-JP" altLang="en-US" sz="2400" dirty="0" smtClean="0"/>
              <a:t>     </a:t>
            </a:r>
            <a:r>
              <a:rPr kumimoji="1" lang="en-US" altLang="ja-JP" sz="2400" dirty="0" smtClean="0"/>
              <a:t>-</a:t>
            </a:r>
            <a:r>
              <a:rPr kumimoji="1" lang="ja-JP" altLang="en-US" sz="2400" dirty="0" smtClean="0"/>
              <a:t>同サイズ複数素子の測定からばらつきをみる</a:t>
            </a:r>
            <a:endParaRPr kumimoji="1" lang="en-US" altLang="ja-JP" sz="2400" dirty="0" smtClean="0"/>
          </a:p>
          <a:p>
            <a:endParaRPr kumimoji="1" lang="ja-JP" altLang="en-US" sz="2400" dirty="0"/>
          </a:p>
        </p:txBody>
      </p:sp>
      <p:sp>
        <p:nvSpPr>
          <p:cNvPr id="5" name="スライド番号プレースホルダー 4"/>
          <p:cNvSpPr>
            <a:spLocks noGrp="1"/>
          </p:cNvSpPr>
          <p:nvPr>
            <p:ph type="sldNum" sz="quarter" idx="12"/>
          </p:nvPr>
        </p:nvSpPr>
        <p:spPr/>
        <p:txBody>
          <a:bodyPr/>
          <a:lstStyle/>
          <a:p>
            <a:fld id="{7DB38A89-81B7-42D9-8927-6423D626655F}" type="slidenum">
              <a:rPr kumimoji="1" lang="ja-JP" altLang="en-US" smtClean="0"/>
              <a:t>11</a:t>
            </a:fld>
            <a:endParaRPr kumimoji="1" lang="ja-JP" altLang="en-US" dirty="0"/>
          </a:p>
        </p:txBody>
      </p:sp>
    </p:spTree>
    <p:extLst>
      <p:ext uri="{BB962C8B-B14F-4D97-AF65-F5344CB8AC3E}">
        <p14:creationId xmlns:p14="http://schemas.microsoft.com/office/powerpoint/2010/main" val="39094402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cstate="print"/>
          <a:stretch>
            <a:fillRect/>
          </a:stretch>
        </p:blipFill>
        <p:spPr>
          <a:xfrm>
            <a:off x="8389620" y="1438988"/>
            <a:ext cx="3079980" cy="1637727"/>
          </a:xfrm>
          <a:prstGeom prst="rect">
            <a:avLst/>
          </a:prstGeom>
        </p:spPr>
      </p:pic>
      <p:sp>
        <p:nvSpPr>
          <p:cNvPr id="2" name="タイトル 1"/>
          <p:cNvSpPr>
            <a:spLocks noGrp="1"/>
          </p:cNvSpPr>
          <p:nvPr>
            <p:ph type="title"/>
          </p:nvPr>
        </p:nvSpPr>
        <p:spPr>
          <a:xfrm>
            <a:off x="838200" y="191151"/>
            <a:ext cx="10515600" cy="1325563"/>
          </a:xfrm>
        </p:spPr>
        <p:txBody>
          <a:bodyPr>
            <a:normAutofit/>
          </a:bodyPr>
          <a:lstStyle/>
          <a:p>
            <a:r>
              <a:rPr kumimoji="1" lang="ja-JP" altLang="en-US" sz="3600" dirty="0" smtClean="0"/>
              <a:t>ニュートリノ崩壊光探索</a:t>
            </a:r>
            <a:endParaRPr kumimoji="1" lang="ja-JP" altLang="en-US" sz="3600" dirty="0"/>
          </a:p>
        </p:txBody>
      </p:sp>
      <p:sp>
        <p:nvSpPr>
          <p:cNvPr id="5" name="コンテンツ プレースホルダー 4"/>
          <p:cNvSpPr txBox="1">
            <a:spLocks noGrp="1"/>
          </p:cNvSpPr>
          <p:nvPr>
            <p:ph sz="half" idx="1"/>
          </p:nvPr>
        </p:nvSpPr>
        <p:spPr>
          <a:xfrm>
            <a:off x="264990" y="828932"/>
            <a:ext cx="11510085" cy="461665"/>
          </a:xfrm>
          <a:prstGeom prst="rect">
            <a:avLst/>
          </a:prstGeom>
          <a:noFill/>
        </p:spPr>
        <p:txBody>
          <a:bodyPr wrap="square" rtlCol="0">
            <a:spAutoFit/>
          </a:bodyPr>
          <a:lstStyle/>
          <a:p>
            <a:pPr marL="0" indent="0">
              <a:buNone/>
            </a:pPr>
            <a:r>
              <a:rPr lang="ja-JP" altLang="en-US" sz="2400" b="1" dirty="0" smtClean="0">
                <a:latin typeface="Cambria Math" panose="02040503050406030204" pitchFamily="18" charset="0"/>
              </a:rPr>
              <a:t>質量の小さいニュートリノに崩壊するときに放出する光子のエネルギーを測定する</a:t>
            </a:r>
            <a:endParaRPr kumimoji="1" lang="en-US" altLang="ja-JP" sz="2400" b="1" dirty="0" smtClean="0">
              <a:latin typeface="Cambria Math" panose="02040503050406030204" pitchFamily="18" charset="0"/>
            </a:endParaRPr>
          </a:p>
        </p:txBody>
      </p:sp>
      <mc:AlternateContent xmlns:mc="http://schemas.openxmlformats.org/markup-compatibility/2006">
        <mc:Choice xmlns:a14="http://schemas.microsoft.com/office/drawing/2010/main" Requires="a14">
          <p:sp>
            <p:nvSpPr>
              <p:cNvPr id="7" name="テキスト ボックス 6"/>
              <p:cNvSpPr txBox="1"/>
              <p:nvPr/>
            </p:nvSpPr>
            <p:spPr>
              <a:xfrm>
                <a:off x="591585" y="962892"/>
                <a:ext cx="9233079" cy="2811091"/>
              </a:xfrm>
              <a:prstGeom prst="rect">
                <a:avLst/>
              </a:prstGeom>
              <a:noFill/>
            </p:spPr>
            <p:txBody>
              <a:bodyPr wrap="square" rtlCol="0">
                <a:spAutoFit/>
              </a:bodyPr>
              <a:lstStyle/>
              <a:p>
                <a:endParaRPr kumimoji="1" lang="en-US" altLang="ja-JP" i="1" dirty="0" smtClean="0">
                  <a:latin typeface="Cambria Math" panose="02040503050406030204" pitchFamily="18" charset="0"/>
                </a:endParaRPr>
              </a:p>
              <a:p>
                <a:r>
                  <a:rPr kumimoji="1" lang="en-US" altLang="ja-JP" dirty="0" smtClean="0"/>
                  <a:t>•</a:t>
                </a:r>
                <a:r>
                  <a:rPr kumimoji="1" lang="ja-JP" altLang="en-US" dirty="0" smtClean="0"/>
                  <a:t>質量</a:t>
                </a:r>
                <a14:m>
                  <m:oMath xmlns:m="http://schemas.openxmlformats.org/officeDocument/2006/math">
                    <m:r>
                      <a:rPr lang="ja-JP" altLang="en-US" i="1">
                        <a:latin typeface="Cambria Math" panose="02040503050406030204" pitchFamily="18" charset="0"/>
                      </a:rPr>
                      <m:t>の</m:t>
                    </m:r>
                    <m:r>
                      <a:rPr lang="ja-JP" altLang="en-US" i="1" smtClean="0">
                        <a:latin typeface="Cambria Math" panose="02040503050406030204" pitchFamily="18" charset="0"/>
                      </a:rPr>
                      <m:t>測定</m:t>
                    </m:r>
                    <m:r>
                      <a:rPr lang="ja-JP" altLang="en-US" i="1">
                        <a:latin typeface="Cambria Math" panose="02040503050406030204" pitchFamily="18" charset="0"/>
                      </a:rPr>
                      <m:t>　</m:t>
                    </m:r>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3</m:t>
                        </m:r>
                      </m:sub>
                    </m:sSub>
                    <m: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3</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2</m:t>
                            </m:r>
                          </m:sub>
                          <m:sup>
                            <m:r>
                              <a:rPr kumimoji="1" lang="en-US" altLang="ja-JP" b="0" i="1" smtClean="0">
                                <a:latin typeface="Cambria Math" panose="02040503050406030204" pitchFamily="18" charset="0"/>
                              </a:rPr>
                              <m:t>2</m:t>
                            </m:r>
                          </m:sup>
                        </m:sSubSup>
                      </m:num>
                      <m:den>
                        <m:r>
                          <a:rPr kumimoji="1" lang="en-US" altLang="ja-JP" b="0" i="1" smtClean="0">
                            <a:latin typeface="Cambria Math" panose="02040503050406030204" pitchFamily="18" charset="0"/>
                          </a:rPr>
                          <m:t>2</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ja-JP" altLang="en-US" b="0" i="1" smtClean="0">
                                <a:latin typeface="Cambria Math" panose="02040503050406030204" pitchFamily="18" charset="0"/>
                              </a:rPr>
                              <m:t>𝛾</m:t>
                            </m:r>
                          </m:sub>
                        </m:sSub>
                      </m:den>
                    </m:f>
                  </m:oMath>
                </a14:m>
                <a:endParaRPr lang="en-US" altLang="ja-JP" dirty="0"/>
              </a:p>
              <a:p>
                <a:r>
                  <a:rPr kumimoji="1" lang="ja-JP" altLang="en-US" dirty="0" smtClean="0"/>
                  <a:t>　</a:t>
                </a:r>
                <a:r>
                  <a:rPr lang="ja-JP" altLang="en-US" dirty="0" smtClean="0"/>
                  <a:t>ニュートリノ振動実験による結果</a:t>
                </a:r>
                <a:r>
                  <a:rPr lang="en-US" altLang="ja-JP" dirty="0" smtClean="0"/>
                  <a:t>(</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3</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2</m:t>
                        </m:r>
                      </m:sub>
                      <m:sup>
                        <m:r>
                          <a:rPr lang="en-US" altLang="ja-JP" i="1">
                            <a:latin typeface="Cambria Math" panose="02040503050406030204" pitchFamily="18" charset="0"/>
                          </a:rPr>
                          <m:t>2</m:t>
                        </m:r>
                      </m:sup>
                    </m:sSubSup>
                  </m:oMath>
                </a14:m>
                <a:r>
                  <a:rPr lang="en-US" altLang="ja-JP" dirty="0" smtClean="0"/>
                  <a:t>)</a:t>
                </a:r>
                <a:r>
                  <a:rPr lang="ja-JP" altLang="en-US" dirty="0" smtClean="0"/>
                  <a:t>と合わせることで</a:t>
                </a:r>
                <a:endParaRPr lang="en-US" altLang="ja-JP" dirty="0"/>
              </a:p>
              <a:p>
                <a:r>
                  <a:rPr lang="ja-JP" altLang="en-US" dirty="0" smtClean="0"/>
                  <a:t>　ニュートリノ質量の決定</a:t>
                </a:r>
                <a:endParaRPr kumimoji="1" lang="en-US" altLang="ja-JP" dirty="0" smtClean="0"/>
              </a:p>
              <a:p>
                <a:r>
                  <a:rPr lang="en-US" altLang="ja-JP" dirty="0" smtClean="0"/>
                  <a:t>•</a:t>
                </a:r>
                <a:r>
                  <a:rPr lang="ja-JP" altLang="en-US" dirty="0" smtClean="0"/>
                  <a:t>ニュートリノ崩壊の寿命</a:t>
                </a:r>
                <a:endParaRPr lang="en-US" altLang="ja-JP" dirty="0" smtClean="0"/>
              </a:p>
              <a:p>
                <a:r>
                  <a:rPr lang="ja-JP" altLang="en-US" dirty="0" smtClean="0"/>
                  <a:t>　</a:t>
                </a:r>
                <a:r>
                  <a:rPr lang="en-US" altLang="ja-JP" dirty="0" smtClean="0"/>
                  <a:t> SM</a:t>
                </a:r>
                <a:r>
                  <a:rPr lang="ja-JP" altLang="en-US" dirty="0" smtClean="0"/>
                  <a:t>では寿命</a:t>
                </a:r>
                <a14:m>
                  <m:oMath xmlns:m="http://schemas.openxmlformats.org/officeDocument/2006/math">
                    <m:r>
                      <a:rPr lang="ja-JP" altLang="en-US" i="1" smtClean="0">
                        <a:latin typeface="Cambria Math" panose="02040503050406030204" pitchFamily="18" charset="0"/>
                      </a:rPr>
                      <m:t>𝜏</m:t>
                    </m:r>
                    <m:r>
                      <a:rPr lang="en-US" altLang="ja-JP" b="0" i="1" smtClean="0">
                        <a:latin typeface="Cambria Math" panose="02040503050406030204" pitchFamily="18" charset="0"/>
                      </a:rPr>
                      <m:t>=</m:t>
                    </m:r>
                    <m:r>
                      <a:rPr lang="en-US" altLang="ja-JP" b="0" i="1" smtClean="0">
                        <a:latin typeface="Cambria Math" panose="02040503050406030204" pitchFamily="18" charset="0"/>
                      </a:rPr>
                      <m:t>𝑂</m:t>
                    </m:r>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10</m:t>
                        </m:r>
                      </m:e>
                      <m:sup>
                        <m:r>
                          <a:rPr lang="en-US" altLang="ja-JP" b="0" i="1" smtClean="0">
                            <a:latin typeface="Cambria Math" panose="02040503050406030204" pitchFamily="18" charset="0"/>
                          </a:rPr>
                          <m:t>43</m:t>
                        </m:r>
                      </m:sup>
                    </m:sSup>
                    <m:r>
                      <a:rPr lang="en-US" altLang="ja-JP" b="0" i="1" smtClean="0">
                        <a:latin typeface="Cambria Math" panose="02040503050406030204" pitchFamily="18" charset="0"/>
                      </a:rPr>
                      <m:t>𝑦𝑒𝑎𝑟</m:t>
                    </m:r>
                    <m:r>
                      <a:rPr lang="en-US" altLang="ja-JP" b="0" i="1" smtClean="0">
                        <a:latin typeface="Cambria Math" panose="02040503050406030204" pitchFamily="18" charset="0"/>
                      </a:rPr>
                      <m:t>)</m:t>
                    </m:r>
                  </m:oMath>
                </a14:m>
                <a:r>
                  <a:rPr kumimoji="1" lang="ja-JP" altLang="en-US" dirty="0" err="1" smtClean="0"/>
                  <a:t>，</a:t>
                </a:r>
                <a:r>
                  <a:rPr kumimoji="1" lang="en-US" altLang="ja-JP" dirty="0" smtClean="0"/>
                  <a:t>Left-Right Symmetric Model </a:t>
                </a:r>
                <a:r>
                  <a:rPr kumimoji="1" lang="ja-JP" altLang="en-US" dirty="0" smtClean="0"/>
                  <a:t>では</a:t>
                </a:r>
                <a14:m>
                  <m:oMath xmlns:m="http://schemas.openxmlformats.org/officeDocument/2006/math">
                    <m:r>
                      <a:rPr kumimoji="1" lang="ja-JP" altLang="en-US" i="1" smtClean="0">
                        <a:latin typeface="Cambria Math" panose="02040503050406030204" pitchFamily="18" charset="0"/>
                      </a:rPr>
                      <m:t>𝜏</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𝑂</m:t>
                    </m:r>
                    <m:r>
                      <a:rPr kumimoji="1" lang="en-US" altLang="ja-JP" b="0" i="1" smtClean="0">
                        <a:latin typeface="Cambria Math" panose="02040503050406030204" pitchFamily="18" charset="0"/>
                      </a:rPr>
                      <m:t>(</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10</m:t>
                        </m:r>
                      </m:e>
                      <m:sup>
                        <m:r>
                          <a:rPr kumimoji="1" lang="en-US" altLang="ja-JP" b="0" i="1" smtClean="0">
                            <a:latin typeface="Cambria Math" panose="02040503050406030204" pitchFamily="18" charset="0"/>
                          </a:rPr>
                          <m:t>17</m:t>
                        </m:r>
                      </m:sup>
                    </m:sSup>
                    <m:r>
                      <a:rPr kumimoji="1" lang="en-US" altLang="ja-JP" b="0" i="1" smtClean="0">
                        <a:latin typeface="Cambria Math" panose="02040503050406030204" pitchFamily="18" charset="0"/>
                      </a:rPr>
                      <m:t>𝑦𝑒𝑎𝑟</m:t>
                    </m:r>
                    <m:r>
                      <a:rPr kumimoji="1" lang="en-US" altLang="ja-JP" b="0" i="1" smtClean="0">
                        <a:latin typeface="Cambria Math" panose="02040503050406030204" pitchFamily="18" charset="0"/>
                      </a:rPr>
                      <m:t>)</m:t>
                    </m:r>
                  </m:oMath>
                </a14:m>
                <a:endParaRPr kumimoji="1" lang="en-US" altLang="ja-JP" dirty="0" smtClean="0"/>
              </a:p>
              <a:p>
                <a:r>
                  <a:rPr lang="ja-JP" altLang="en-US" dirty="0"/>
                  <a:t>　</a:t>
                </a:r>
                <a:r>
                  <a:rPr lang="ja-JP" altLang="en-US" dirty="0" smtClean="0"/>
                  <a:t>現在の実験による寿命の下限値は</a:t>
                </a:r>
                <a14:m>
                  <m:oMath xmlns:m="http://schemas.openxmlformats.org/officeDocument/2006/math">
                    <m:r>
                      <a:rPr lang="ja-JP" altLang="en-US" i="1" smtClean="0">
                        <a:latin typeface="Cambria Math" panose="02040503050406030204" pitchFamily="18" charset="0"/>
                      </a:rPr>
                      <m:t>𝜏</m:t>
                    </m:r>
                    <m:r>
                      <a:rPr lang="en-US" altLang="ja-JP" b="0" i="1" smtClean="0">
                        <a:latin typeface="Cambria Math" panose="02040503050406030204" pitchFamily="18" charset="0"/>
                      </a:rPr>
                      <m:t>&gt;</m:t>
                    </m:r>
                    <m:r>
                      <a:rPr lang="en-US" altLang="ja-JP" b="0" i="1" smtClean="0">
                        <a:latin typeface="Cambria Math" panose="02040503050406030204" pitchFamily="18" charset="0"/>
                      </a:rPr>
                      <m:t>𝑂</m:t>
                    </m:r>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10</m:t>
                        </m:r>
                      </m:e>
                      <m:sup>
                        <m:r>
                          <a:rPr lang="en-US" altLang="ja-JP" b="0" i="1" smtClean="0">
                            <a:latin typeface="Cambria Math" panose="02040503050406030204" pitchFamily="18" charset="0"/>
                          </a:rPr>
                          <m:t>12</m:t>
                        </m:r>
                      </m:sup>
                    </m:sSup>
                    <m:r>
                      <a:rPr lang="en-US" altLang="ja-JP" b="0" i="1" smtClean="0">
                        <a:latin typeface="Cambria Math" panose="02040503050406030204" pitchFamily="18" charset="0"/>
                      </a:rPr>
                      <m:t>𝑦𝑒𝑎𝑟</m:t>
                    </m:r>
                    <m:r>
                      <a:rPr lang="en-US" altLang="ja-JP" b="0" i="1" smtClean="0">
                        <a:latin typeface="Cambria Math" panose="02040503050406030204" pitchFamily="18" charset="0"/>
                      </a:rPr>
                      <m:t>)</m:t>
                    </m:r>
                  </m:oMath>
                </a14:m>
                <a:endParaRPr lang="en-US" altLang="ja-JP" dirty="0" smtClean="0"/>
              </a:p>
              <a:p>
                <a:r>
                  <a:rPr lang="ja-JP" altLang="en-US" dirty="0" smtClean="0"/>
                  <a:t>　我々の</a:t>
                </a:r>
                <a:r>
                  <a:rPr lang="ja-JP" altLang="en-US" dirty="0"/>
                  <a:t>実験</a:t>
                </a:r>
                <a:r>
                  <a:rPr lang="ja-JP" altLang="en-US" dirty="0" smtClean="0"/>
                  <a:t>では寿命の下限値引き上げも目指す</a:t>
                </a:r>
                <a:endParaRPr kumimoji="1" lang="en-US" altLang="ja-JP" dirty="0" smtClean="0"/>
              </a:p>
              <a:p>
                <a:r>
                  <a:rPr lang="ja-JP" altLang="en-US" dirty="0" smtClean="0"/>
                  <a:t>　</a:t>
                </a:r>
                <a:endParaRPr lang="en-US" altLang="ja-JP" dirty="0" smtClean="0"/>
              </a:p>
            </p:txBody>
          </p:sp>
        </mc:Choice>
        <mc:Fallback>
          <p:sp>
            <p:nvSpPr>
              <p:cNvPr id="7" name="テキスト ボックス 6"/>
              <p:cNvSpPr txBox="1">
                <a:spLocks noRot="1" noChangeAspect="1" noMove="1" noResize="1" noEditPoints="1" noAdjustHandles="1" noChangeArrowheads="1" noChangeShapeType="1" noTextEdit="1"/>
              </p:cNvSpPr>
              <p:nvPr/>
            </p:nvSpPr>
            <p:spPr>
              <a:xfrm>
                <a:off x="591585" y="962892"/>
                <a:ext cx="9233079" cy="2811091"/>
              </a:xfrm>
              <a:prstGeom prst="rect">
                <a:avLst/>
              </a:prstGeom>
              <a:blipFill rotWithShape="0">
                <a:blip r:embed="rId4"/>
                <a:stretch>
                  <a:fillRect l="-528"/>
                </a:stretch>
              </a:blipFill>
            </p:spPr>
            <p:txBody>
              <a:bodyPr/>
              <a:lstStyle/>
              <a:p>
                <a:r>
                  <a:rPr lang="ja-JP" altLang="en-US">
                    <a:noFill/>
                  </a:rPr>
                  <a:t> </a:t>
                </a:r>
              </a:p>
            </p:txBody>
          </p:sp>
        </mc:Fallback>
      </mc:AlternateContent>
      <p:sp>
        <p:nvSpPr>
          <p:cNvPr id="10" name="テキスト ボックス 9"/>
          <p:cNvSpPr txBox="1"/>
          <p:nvPr/>
        </p:nvSpPr>
        <p:spPr>
          <a:xfrm>
            <a:off x="196811" y="3665934"/>
            <a:ext cx="5679583" cy="400110"/>
          </a:xfrm>
          <a:prstGeom prst="rect">
            <a:avLst/>
          </a:prstGeom>
          <a:noFill/>
        </p:spPr>
        <p:txBody>
          <a:bodyPr wrap="square" rtlCol="0">
            <a:spAutoFit/>
          </a:bodyPr>
          <a:lstStyle/>
          <a:p>
            <a:r>
              <a:rPr kumimoji="1" lang="ja-JP" altLang="en-US" sz="2000" b="1" dirty="0" smtClean="0"/>
              <a:t>ニュートリノ崩壊光探索実験</a:t>
            </a:r>
            <a:endParaRPr kumimoji="1" lang="ja-JP" altLang="en-US" sz="2000" b="1" dirty="0"/>
          </a:p>
        </p:txBody>
      </p:sp>
      <mc:AlternateContent xmlns:mc="http://schemas.openxmlformats.org/markup-compatibility/2006">
        <mc:Choice xmlns:a14="http://schemas.microsoft.com/office/drawing/2010/main" Requires="a14">
          <p:sp>
            <p:nvSpPr>
              <p:cNvPr id="12" name="正方形/長方形 11"/>
              <p:cNvSpPr/>
              <p:nvPr/>
            </p:nvSpPr>
            <p:spPr>
              <a:xfrm>
                <a:off x="196811" y="4040438"/>
                <a:ext cx="6551986" cy="3299237"/>
              </a:xfrm>
              <a:prstGeom prst="rect">
                <a:avLst/>
              </a:prstGeom>
            </p:spPr>
            <p:txBody>
              <a:bodyPr wrap="none">
                <a:spAutoFit/>
              </a:bodyPr>
              <a:lstStyle/>
              <a:p>
                <a:r>
                  <a:rPr lang="ja-JP" altLang="en-US" dirty="0" smtClean="0">
                    <a:latin typeface="+mn-ea"/>
                    <a:cs typeface="Arial Unicode MS" panose="020B0604020202020204" pitchFamily="50" charset="-128"/>
                  </a:rPr>
                  <a:t>  長い</a:t>
                </a:r>
                <a:r>
                  <a:rPr lang="ja-JP" altLang="en-US" dirty="0" smtClean="0">
                    <a:latin typeface="+mn-ea"/>
                    <a:cs typeface="Arial Unicode MS" panose="020B0604020202020204" pitchFamily="50" charset="-128"/>
                  </a:rPr>
                  <a:t>ニュートリノ寿命　～</a:t>
                </a:r>
                <a:r>
                  <a:rPr lang="en-US" altLang="ja-JP" dirty="0" smtClean="0">
                    <a:latin typeface="+mn-ea"/>
                    <a:cs typeface="Arial Unicode MS" panose="020B0604020202020204" pitchFamily="50" charset="-128"/>
                  </a:rPr>
                  <a:t>10</a:t>
                </a:r>
                <a:r>
                  <a:rPr lang="en-US" altLang="ja-JP" baseline="30000" dirty="0" smtClean="0">
                    <a:latin typeface="+mn-ea"/>
                    <a:cs typeface="Arial Unicode MS" panose="020B0604020202020204" pitchFamily="50" charset="-128"/>
                  </a:rPr>
                  <a:t>12</a:t>
                </a:r>
                <a:r>
                  <a:rPr lang="en-US" altLang="ja-JP" dirty="0" smtClean="0">
                    <a:latin typeface="+mn-ea"/>
                    <a:cs typeface="Arial Unicode MS" panose="020B0604020202020204" pitchFamily="50" charset="-128"/>
                  </a:rPr>
                  <a:t>year</a:t>
                </a:r>
                <a:endParaRPr lang="ja-JP" altLang="en-US" dirty="0" smtClean="0">
                  <a:latin typeface="+mn-ea"/>
                  <a:cs typeface="Arial Unicode MS" panose="020B0604020202020204" pitchFamily="50" charset="-128"/>
                </a:endParaRPr>
              </a:p>
              <a:p>
                <a:r>
                  <a:rPr lang="ja-JP" altLang="en-US" dirty="0" smtClean="0"/>
                  <a:t>  ⇒</a:t>
                </a:r>
                <a:r>
                  <a:rPr lang="ja-JP" altLang="en-US" dirty="0" smtClean="0"/>
                  <a:t>大量のニュートリノ源</a:t>
                </a:r>
                <a:r>
                  <a:rPr lang="ja-JP" altLang="en-US" dirty="0" smtClean="0"/>
                  <a:t>：</a:t>
                </a:r>
                <a:endParaRPr lang="en-US" altLang="ja-JP" dirty="0" smtClean="0"/>
              </a:p>
              <a:p>
                <a:r>
                  <a:rPr lang="en-US" altLang="ja-JP" dirty="0"/>
                  <a:t> </a:t>
                </a:r>
                <a:r>
                  <a:rPr lang="en-US" altLang="ja-JP" dirty="0" smtClean="0"/>
                  <a:t>     </a:t>
                </a:r>
                <a:r>
                  <a:rPr lang="ja-JP" altLang="en-US" dirty="0" smtClean="0"/>
                  <a:t>宇宙</a:t>
                </a:r>
                <a:r>
                  <a:rPr lang="ja-JP" altLang="en-US" dirty="0" smtClean="0"/>
                  <a:t>背景ニュートリノの崩壊光の</a:t>
                </a:r>
                <a:r>
                  <a:rPr lang="ja-JP" altLang="en-US" dirty="0" smtClean="0"/>
                  <a:t>観測</a:t>
                </a:r>
                <a:endParaRPr lang="en-US" altLang="ja-JP" dirty="0"/>
              </a:p>
              <a:p>
                <a:endParaRPr lang="en-US" altLang="ja-JP" b="0" dirty="0" smtClean="0">
                  <a:latin typeface="+mn-ea"/>
                </a:endParaRPr>
              </a:p>
              <a:p>
                <a:r>
                  <a:rPr lang="ja-JP" altLang="en-US" b="0" dirty="0" smtClean="0">
                    <a:latin typeface="+mn-ea"/>
                  </a:rPr>
                  <a:t>　　検出器</a:t>
                </a:r>
                <a:endParaRPr lang="en-US" altLang="ja-JP" b="0" dirty="0" smtClean="0">
                  <a:latin typeface="+mn-ea"/>
                </a:endParaRPr>
              </a:p>
              <a:p>
                <a:r>
                  <a:rPr lang="ja-JP" altLang="en-US" b="0" dirty="0" smtClean="0"/>
                  <a:t>　</a:t>
                </a:r>
                <a14:m>
                  <m:oMath xmlns:m="http://schemas.openxmlformats.org/officeDocument/2006/math">
                    <m:r>
                      <a:rPr lang="ja-JP" altLang="en-US" i="1">
                        <a:latin typeface="Cambria Math" panose="02040503050406030204" pitchFamily="18" charset="0"/>
                      </a:rPr>
                      <m:t>　</m:t>
                    </m:r>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𝐸</m:t>
                        </m:r>
                      </m:e>
                      <m:sub>
                        <m:r>
                          <a:rPr lang="ja-JP" altLang="en-US" b="0" i="1" smtClean="0">
                            <a:latin typeface="Cambria Math" panose="02040503050406030204" pitchFamily="18" charset="0"/>
                          </a:rPr>
                          <m:t>𝛾</m:t>
                        </m:r>
                      </m:sub>
                    </m:sSub>
                    <m:r>
                      <a:rPr lang="en-US" altLang="ja-JP" b="0" i="1" smtClean="0">
                        <a:latin typeface="Cambria Math" panose="02040503050406030204" pitchFamily="18" charset="0"/>
                      </a:rPr>
                      <m:t>=25</m:t>
                    </m:r>
                    <m:r>
                      <a:rPr lang="en-US" altLang="ja-JP" b="0" i="1" smtClean="0">
                        <a:latin typeface="Cambria Math" panose="02040503050406030204" pitchFamily="18" charset="0"/>
                      </a:rPr>
                      <m:t>𝑚𝑒𝑉</m:t>
                    </m:r>
                    <m:r>
                      <a:rPr lang="en-US" altLang="ja-JP" b="0" i="1" smtClean="0">
                        <a:latin typeface="Cambria Math" panose="02040503050406030204" pitchFamily="18" charset="0"/>
                      </a:rPr>
                      <m:t>  (</m:t>
                    </m:r>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𝑚</m:t>
                        </m:r>
                      </m:e>
                      <m:sub>
                        <m:r>
                          <a:rPr lang="en-US" altLang="ja-JP" b="0" i="1" smtClean="0">
                            <a:latin typeface="Cambria Math" panose="02040503050406030204" pitchFamily="18" charset="0"/>
                          </a:rPr>
                          <m:t>3</m:t>
                        </m:r>
                      </m:sub>
                    </m:sSub>
                    <m:r>
                      <a:rPr lang="en-US" altLang="ja-JP" b="0" i="1" smtClean="0">
                        <a:latin typeface="Cambria Math" panose="02040503050406030204" pitchFamily="18" charset="0"/>
                      </a:rPr>
                      <m:t>=50</m:t>
                    </m:r>
                    <m:r>
                      <a:rPr lang="en-US" altLang="ja-JP" b="0" i="1" smtClean="0">
                        <a:latin typeface="Cambria Math" panose="02040503050406030204" pitchFamily="18" charset="0"/>
                      </a:rPr>
                      <m:t>𝑚𝑒𝑉</m:t>
                    </m:r>
                    <m:r>
                      <a:rPr lang="en-US" altLang="ja-JP" b="0" i="1" smtClean="0">
                        <a:latin typeface="Cambria Math" panose="02040503050406030204" pitchFamily="18" charset="0"/>
                      </a:rPr>
                      <m:t>)</m:t>
                    </m:r>
                  </m:oMath>
                </a14:m>
                <a:r>
                  <a:rPr lang="ja-JP" altLang="en-US" dirty="0" smtClean="0"/>
                  <a:t>　を仮定</a:t>
                </a:r>
                <a:endParaRPr lang="en-US" altLang="ja-JP" dirty="0" smtClean="0"/>
              </a:p>
              <a:p>
                <a:r>
                  <a:rPr lang="ja-JP" altLang="en-US" b="0" dirty="0" smtClean="0"/>
                  <a:t>　</a:t>
                </a:r>
                <a14:m>
                  <m:oMath xmlns:m="http://schemas.openxmlformats.org/officeDocument/2006/math">
                    <m:r>
                      <a:rPr lang="ja-JP" altLang="en-US" i="1">
                        <a:latin typeface="Cambria Math" panose="02040503050406030204" pitchFamily="18" charset="0"/>
                      </a:rPr>
                      <m:t>　</m:t>
                    </m:r>
                    <m:r>
                      <a:rPr lang="en-US" altLang="ja-JP" b="0" i="1" smtClean="0">
                        <a:latin typeface="Cambria Math" panose="02040503050406030204" pitchFamily="18" charset="0"/>
                      </a:rPr>
                      <m:t>𝐸</m:t>
                    </m:r>
                    <m:r>
                      <a:rPr lang="en-US" altLang="ja-JP" b="0" i="1" smtClean="0">
                        <a:latin typeface="Cambria Math" panose="02040503050406030204" pitchFamily="18" charset="0"/>
                      </a:rPr>
                      <m:t> :16~31</m:t>
                    </m:r>
                    <m:r>
                      <m:rPr>
                        <m:sty m:val="p"/>
                      </m:rPr>
                      <a:rPr lang="en-US" altLang="ja-JP" i="1">
                        <a:latin typeface="Cambria Math"/>
                      </a:rPr>
                      <m:t>meV</m:t>
                    </m:r>
                  </m:oMath>
                </a14:m>
                <a:r>
                  <a:rPr lang="en-US" altLang="ja-JP" dirty="0" smtClean="0"/>
                  <a:t> (</a:t>
                </a:r>
                <a14:m>
                  <m:oMath xmlns:m="http://schemas.openxmlformats.org/officeDocument/2006/math">
                    <m:r>
                      <a:rPr lang="en-US" altLang="ja-JP" i="1" dirty="0" smtClean="0">
                        <a:latin typeface="Cambria Math"/>
                      </a:rPr>
                      <m:t>𝜆</m:t>
                    </m:r>
                    <m:r>
                      <a:rPr lang="en-US" altLang="ja-JP" b="0" i="1" dirty="0" smtClean="0">
                        <a:latin typeface="Cambria Math" panose="02040503050406030204" pitchFamily="18" charset="0"/>
                      </a:rPr>
                      <m:t> :</m:t>
                    </m:r>
                    <m:r>
                      <a:rPr lang="en-US" altLang="ja-JP" i="1" dirty="0" smtClean="0">
                        <a:latin typeface="Cambria Math"/>
                      </a:rPr>
                      <m:t>40</m:t>
                    </m:r>
                    <m:r>
                      <m:rPr>
                        <m:lit/>
                      </m:rPr>
                      <a:rPr lang="en-US" altLang="ja-JP" i="1" dirty="0">
                        <a:latin typeface="Cambria Math"/>
                      </a:rPr>
                      <m:t>−</m:t>
                    </m:r>
                    <m:r>
                      <a:rPr lang="en-US" altLang="ja-JP" i="1" dirty="0">
                        <a:latin typeface="Cambria Math"/>
                      </a:rPr>
                      <m:t>80</m:t>
                    </m:r>
                    <m:r>
                      <a:rPr lang="en-US" altLang="ja-JP" i="1" dirty="0">
                        <a:latin typeface="Cambria Math"/>
                      </a:rPr>
                      <m:t>𝜇</m:t>
                    </m:r>
                    <m:r>
                      <m:rPr>
                        <m:sty m:val="p"/>
                      </m:rPr>
                      <a:rPr lang="en-US" altLang="ja-JP" i="1" dirty="0">
                        <a:latin typeface="Cambria Math"/>
                      </a:rPr>
                      <m:t>m</m:t>
                    </m:r>
                  </m:oMath>
                </a14:m>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dirty="0" smtClean="0">
                    <a:latin typeface="+mn-ea"/>
                    <a:cs typeface="Arial Unicode MS" panose="020B0604020202020204" pitchFamily="50" charset="-128"/>
                  </a:rPr>
                  <a:t>の領域でスペクトルを測定</a:t>
                </a:r>
                <a:endParaRPr lang="en-US" altLang="ja-JP" dirty="0" smtClean="0"/>
              </a:p>
              <a:p>
                <a:r>
                  <a:rPr lang="ja-JP" altLang="en-US" dirty="0" smtClean="0">
                    <a:latin typeface="+mn-ea"/>
                    <a:cs typeface="Arial Unicode MS" panose="020B0604020202020204" pitchFamily="50" charset="-128"/>
                  </a:rPr>
                  <a:t>　　遠赤外</a:t>
                </a:r>
                <a:r>
                  <a:rPr lang="ja-JP" altLang="en-US" dirty="0" smtClean="0">
                    <a:latin typeface="+mn-ea"/>
                    <a:cs typeface="Arial Unicode MS" panose="020B0604020202020204" pitchFamily="50" charset="-128"/>
                  </a:rPr>
                  <a:t>領域で高いエネルギー分解能が可能である</a:t>
                </a:r>
                <a:endParaRPr lang="en-US" altLang="ja-JP" dirty="0" smtClean="0">
                  <a:latin typeface="+mn-ea"/>
                  <a:cs typeface="Arial Unicode MS" panose="020B0604020202020204" pitchFamily="50" charset="-128"/>
                </a:endParaRPr>
              </a:p>
              <a:p>
                <a:r>
                  <a:rPr lang="ja-JP" altLang="en-US" sz="2400" dirty="0" smtClean="0">
                    <a:latin typeface="+mn-ea"/>
                    <a:cs typeface="Arial Unicode MS" panose="020B0604020202020204" pitchFamily="50" charset="-128"/>
                  </a:rPr>
                  <a:t>　 ⇒　</a:t>
                </a:r>
                <a:r>
                  <a:rPr lang="ja-JP" altLang="en-US" sz="2400" dirty="0" smtClean="0">
                    <a:solidFill>
                      <a:srgbClr val="FF0000"/>
                    </a:solidFill>
                    <a:latin typeface="+mn-ea"/>
                    <a:cs typeface="Arial Unicode MS" panose="020B0604020202020204" pitchFamily="50" charset="-128"/>
                  </a:rPr>
                  <a:t>超伝導検出器</a:t>
                </a:r>
                <a:endParaRPr lang="en-US" altLang="ja-JP" sz="2400" dirty="0" smtClean="0">
                  <a:solidFill>
                    <a:srgbClr val="FF0000"/>
                  </a:solidFill>
                  <a:latin typeface="+mn-ea"/>
                  <a:cs typeface="Arial Unicode MS" panose="020B0604020202020204" pitchFamily="50" charset="-128"/>
                </a:endParaRPr>
              </a:p>
              <a:p>
                <a:endParaRPr lang="en-US" altLang="ja-JP" dirty="0">
                  <a:latin typeface="+mn-ea"/>
                  <a:ea typeface="Arial Unicode MS" panose="020B0604020202020204" pitchFamily="50" charset="-128"/>
                  <a:cs typeface="Arial Unicode MS" panose="020B0604020202020204" pitchFamily="50" charset="-128"/>
                </a:endParaRPr>
              </a:p>
              <a:p>
                <a:endParaRPr lang="en-US" altLang="ja-JP" dirty="0" smtClean="0"/>
              </a:p>
            </p:txBody>
          </p:sp>
        </mc:Choice>
        <mc:Fallback>
          <p:sp>
            <p:nvSpPr>
              <p:cNvPr id="12" name="正方形/長方形 11"/>
              <p:cNvSpPr>
                <a:spLocks noRot="1" noChangeAspect="1" noMove="1" noResize="1" noEditPoints="1" noAdjustHandles="1" noChangeArrowheads="1" noChangeShapeType="1" noTextEdit="1"/>
              </p:cNvSpPr>
              <p:nvPr/>
            </p:nvSpPr>
            <p:spPr>
              <a:xfrm>
                <a:off x="196811" y="4040438"/>
                <a:ext cx="6551986" cy="3299237"/>
              </a:xfrm>
              <a:prstGeom prst="rect">
                <a:avLst/>
              </a:prstGeom>
              <a:blipFill rotWithShape="0">
                <a:blip r:embed="rId5"/>
                <a:stretch>
                  <a:fillRect t="-924" r="-93"/>
                </a:stretch>
              </a:blipFill>
            </p:spPr>
            <p:txBody>
              <a:bodyPr/>
              <a:lstStyle/>
              <a:p>
                <a:r>
                  <a:rPr lang="ja-JP" altLang="en-US">
                    <a:noFill/>
                  </a:rPr>
                  <a:t> </a:t>
                </a:r>
              </a:p>
            </p:txBody>
          </p:sp>
        </mc:Fallback>
      </mc:AlternateContent>
      <p:grpSp>
        <p:nvGrpSpPr>
          <p:cNvPr id="9" name="図形グループ 268"/>
          <p:cNvGrpSpPr/>
          <p:nvPr/>
        </p:nvGrpSpPr>
        <p:grpSpPr>
          <a:xfrm>
            <a:off x="6765663" y="3225106"/>
            <a:ext cx="5048686" cy="3401685"/>
            <a:chOff x="68652" y="17241965"/>
            <a:chExt cx="6859546" cy="3970808"/>
          </a:xfrm>
        </p:grpSpPr>
        <p:pic>
          <p:nvPicPr>
            <p:cNvPr id="11" name="図 10"/>
            <p:cNvPicPr>
              <a:picLocks noChangeAspect="1"/>
            </p:cNvPicPr>
            <p:nvPr/>
          </p:nvPicPr>
          <p:blipFill>
            <a:blip r:embed="rId6" cstate="print"/>
            <a:stretch>
              <a:fillRect/>
            </a:stretch>
          </p:blipFill>
          <p:spPr>
            <a:xfrm>
              <a:off x="68652" y="17241965"/>
              <a:ext cx="6859546" cy="3970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テキスト ボックス 12"/>
            <p:cNvSpPr txBox="1"/>
            <p:nvPr/>
          </p:nvSpPr>
          <p:spPr>
            <a:xfrm>
              <a:off x="3831009" y="17369073"/>
              <a:ext cx="2940692" cy="538904"/>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2400" b="1" i="0" u="none" strike="noStrike" kern="0" cap="none" spc="0" normalizeH="0" baseline="0" noProof="0" dirty="0" smtClean="0">
                  <a:ln>
                    <a:noFill/>
                  </a:ln>
                  <a:solidFill>
                    <a:srgbClr val="FF0000"/>
                  </a:solidFill>
                  <a:effectLst/>
                  <a:uLnTx/>
                  <a:uFillTx/>
                  <a:latin typeface="Arial" charset="0"/>
                </a:rPr>
                <a:t>Zodiacal light</a:t>
              </a:r>
            </a:p>
          </p:txBody>
        </p:sp>
        <p:sp>
          <p:nvSpPr>
            <p:cNvPr id="14" name="テキスト ボックス 13"/>
            <p:cNvSpPr txBox="1"/>
            <p:nvPr/>
          </p:nvSpPr>
          <p:spPr>
            <a:xfrm>
              <a:off x="798684" y="18530045"/>
              <a:ext cx="5225381" cy="467051"/>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2000" b="1" i="0" u="none" strike="noStrike" kern="0" cap="none" spc="0" normalizeH="0" baseline="0" noProof="0" dirty="0" smtClean="0">
                  <a:ln>
                    <a:noFill/>
                  </a:ln>
                  <a:solidFill>
                    <a:srgbClr val="000000"/>
                  </a:solidFill>
                  <a:effectLst/>
                  <a:uLnTx/>
                  <a:uFillTx/>
                  <a:latin typeface="Arial" charset="0"/>
                </a:rPr>
                <a:t>Photons from Neutrino decay </a:t>
              </a:r>
            </a:p>
          </p:txBody>
        </p:sp>
        <p:sp>
          <p:nvSpPr>
            <p:cNvPr id="15" name="テキスト ボックス 14"/>
            <p:cNvSpPr txBox="1"/>
            <p:nvPr/>
          </p:nvSpPr>
          <p:spPr>
            <a:xfrm>
              <a:off x="695829" y="19506255"/>
              <a:ext cx="3265210" cy="395196"/>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1600" b="1" i="0" u="none" strike="noStrike" kern="0" cap="none" spc="0" normalizeH="0" baseline="0" noProof="0" dirty="0" smtClean="0">
                  <a:ln>
                    <a:noFill/>
                  </a:ln>
                  <a:solidFill>
                    <a:srgbClr val="000000"/>
                  </a:solidFill>
                  <a:effectLst/>
                  <a:uLnTx/>
                  <a:uFillTx/>
                  <a:latin typeface="Arial" charset="0"/>
                </a:rPr>
                <a:t>Energy resolution =0%</a:t>
              </a:r>
            </a:p>
          </p:txBody>
        </p:sp>
        <p:sp>
          <p:nvSpPr>
            <p:cNvPr id="16" name="曲折矢印 15"/>
            <p:cNvSpPr/>
            <p:nvPr/>
          </p:nvSpPr>
          <p:spPr>
            <a:xfrm rot="10800000">
              <a:off x="3961039" y="19737786"/>
              <a:ext cx="318320" cy="327330"/>
            </a:xfrm>
            <a:prstGeom prst="bentArrow">
              <a:avLst>
                <a:gd name="adj1" fmla="val 10869"/>
                <a:gd name="adj2" fmla="val 16925"/>
                <a:gd name="adj3" fmla="val 25000"/>
                <a:gd name="adj4" fmla="val 37694"/>
              </a:avLst>
            </a:prstGeom>
            <a:solidFill>
              <a:srgbClr val="FF00FF"/>
            </a:solidFill>
            <a:ln w="25400" cap="flat" cmpd="sng" algn="ctr">
              <a:solidFill>
                <a:srgbClr val="FF00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8200" b="0" i="0" u="none" strike="noStrike" kern="0" cap="none" spc="0" normalizeH="0" baseline="0" noProof="0" smtClean="0">
                <a:ln>
                  <a:noFill/>
                </a:ln>
                <a:solidFill>
                  <a:srgbClr val="000000"/>
                </a:solidFill>
                <a:effectLst/>
                <a:uLnTx/>
                <a:uFillTx/>
                <a:latin typeface="Arial"/>
                <a:ea typeface="+mn-ea"/>
                <a:cs typeface="+mn-cs"/>
              </a:endParaRPr>
            </a:p>
          </p:txBody>
        </p:sp>
        <p:sp>
          <p:nvSpPr>
            <p:cNvPr id="17" name="テキスト ボックス 16"/>
            <p:cNvSpPr txBox="1"/>
            <p:nvPr/>
          </p:nvSpPr>
          <p:spPr>
            <a:xfrm>
              <a:off x="3662988" y="19242904"/>
              <a:ext cx="3265210" cy="395196"/>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1600" b="1" i="0" u="none" strike="noStrike" kern="0" cap="none" spc="0" normalizeH="0" baseline="0" noProof="0" dirty="0" smtClean="0">
                  <a:ln>
                    <a:noFill/>
                  </a:ln>
                  <a:solidFill>
                    <a:srgbClr val="000000"/>
                  </a:solidFill>
                  <a:effectLst/>
                  <a:uLnTx/>
                  <a:uFillTx/>
                  <a:latin typeface="Arial" charset="0"/>
                </a:rPr>
                <a:t>Energy resolution =5%</a:t>
              </a:r>
            </a:p>
          </p:txBody>
        </p:sp>
        <p:sp>
          <p:nvSpPr>
            <p:cNvPr id="18" name="曲折矢印 17"/>
            <p:cNvSpPr/>
            <p:nvPr/>
          </p:nvSpPr>
          <p:spPr>
            <a:xfrm rot="10800000" flipH="1">
              <a:off x="3248159" y="20136411"/>
              <a:ext cx="326432" cy="335672"/>
            </a:xfrm>
            <a:prstGeom prst="bentArrow">
              <a:avLst>
                <a:gd name="adj1" fmla="val 10869"/>
                <a:gd name="adj2" fmla="val 16925"/>
                <a:gd name="adj3" fmla="val 25000"/>
                <a:gd name="adj4" fmla="val 37694"/>
              </a:avLst>
            </a:prstGeom>
            <a:solidFill>
              <a:srgbClr val="2D2D8A">
                <a:lumMod val="60000"/>
                <a:lumOff val="40000"/>
              </a:srgbClr>
            </a:solidFill>
            <a:ln w="25400" cap="flat" cmpd="sng" algn="ctr">
              <a:solidFill>
                <a:srgbClr val="2D2D8A">
                  <a:lumMod val="60000"/>
                  <a:lumOff val="4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8200" b="0" i="0" u="none" strike="noStrike" kern="0" cap="none" spc="0" normalizeH="0" baseline="0" noProof="0" smtClean="0">
                <a:ln>
                  <a:noFill/>
                </a:ln>
                <a:solidFill>
                  <a:srgbClr val="000000"/>
                </a:solidFill>
                <a:effectLst/>
                <a:uLnTx/>
                <a:uFillTx/>
                <a:latin typeface="Arial"/>
                <a:ea typeface="+mn-ea"/>
                <a:cs typeface="+mn-cs"/>
              </a:endParaRPr>
            </a:p>
          </p:txBody>
        </p:sp>
      </p:grpSp>
      <p:sp>
        <p:nvSpPr>
          <p:cNvPr id="8" name="スライド番号プレースホルダー 7"/>
          <p:cNvSpPr>
            <a:spLocks noGrp="1"/>
          </p:cNvSpPr>
          <p:nvPr>
            <p:ph type="sldNum" sz="quarter" idx="12"/>
          </p:nvPr>
        </p:nvSpPr>
        <p:spPr/>
        <p:txBody>
          <a:bodyPr/>
          <a:lstStyle/>
          <a:p>
            <a:fld id="{7DB38A89-81B7-42D9-8927-6423D626655F}" type="slidenum">
              <a:rPr kumimoji="1" lang="ja-JP" altLang="en-US" smtClean="0"/>
              <a:t>2</a:t>
            </a:fld>
            <a:endParaRPr kumimoji="1" lang="ja-JP" altLang="en-US" dirty="0"/>
          </a:p>
        </p:txBody>
      </p:sp>
    </p:spTree>
    <p:extLst>
      <p:ext uri="{BB962C8B-B14F-4D97-AF65-F5344CB8AC3E}">
        <p14:creationId xmlns:p14="http://schemas.microsoft.com/office/powerpoint/2010/main" val="4115122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7318276" y="1406552"/>
            <a:ext cx="4794894" cy="2300581"/>
          </a:xfrm>
          <a:prstGeom prst="rect">
            <a:avLst/>
          </a:prstGeom>
        </p:spPr>
      </p:pic>
      <p:sp>
        <p:nvSpPr>
          <p:cNvPr id="2" name="タイトル 1"/>
          <p:cNvSpPr>
            <a:spLocks noGrp="1"/>
          </p:cNvSpPr>
          <p:nvPr>
            <p:ph type="title"/>
          </p:nvPr>
        </p:nvSpPr>
        <p:spPr>
          <a:xfrm>
            <a:off x="588161" y="178500"/>
            <a:ext cx="10515600" cy="1325563"/>
          </a:xfrm>
        </p:spPr>
        <p:txBody>
          <a:bodyPr/>
          <a:lstStyle/>
          <a:p>
            <a:r>
              <a:rPr kumimoji="1" lang="en-US" altLang="ja-JP" sz="3600" b="1" dirty="0" smtClean="0"/>
              <a:t>STJ</a:t>
            </a:r>
            <a:r>
              <a:rPr lang="ja-JP" altLang="en-US" sz="3600" b="1" dirty="0"/>
              <a:t> </a:t>
            </a:r>
            <a:r>
              <a:rPr kumimoji="1" lang="en-US" altLang="ja-JP" sz="3600" b="1" dirty="0" smtClean="0"/>
              <a:t>(Superconducting</a:t>
            </a:r>
            <a:r>
              <a:rPr kumimoji="1" lang="en-US" altLang="ja-JP" b="1" dirty="0" smtClean="0"/>
              <a:t> </a:t>
            </a:r>
            <a:r>
              <a:rPr lang="en-US" altLang="ja-JP" b="1" dirty="0"/>
              <a:t>T</a:t>
            </a:r>
            <a:r>
              <a:rPr kumimoji="1" lang="en-US" altLang="ja-JP" b="1" dirty="0" smtClean="0"/>
              <a:t>unnel </a:t>
            </a:r>
            <a:r>
              <a:rPr lang="en-US" altLang="ja-JP" b="1" dirty="0"/>
              <a:t>J</a:t>
            </a:r>
            <a:r>
              <a:rPr kumimoji="1" lang="en-US" altLang="ja-JP" b="1" dirty="0" smtClean="0"/>
              <a:t>unction)</a:t>
            </a:r>
            <a:endParaRPr kumimoji="1" lang="ja-JP" altLang="en-US" b="1" dirty="0"/>
          </a:p>
        </p:txBody>
      </p:sp>
      <mc:AlternateContent xmlns:mc="http://schemas.openxmlformats.org/markup-compatibility/2006">
        <mc:Choice xmlns:a14="http://schemas.microsoft.com/office/drawing/2010/main" Requires="a14">
          <p:graphicFrame>
            <p:nvGraphicFramePr>
              <p:cNvPr id="6" name="コンテンツ プレースホルダー 5"/>
              <p:cNvGraphicFramePr>
                <a:graphicFrameLocks noGrp="1"/>
              </p:cNvGraphicFramePr>
              <p:nvPr>
                <p:ph sz="half" idx="1"/>
                <p:extLst>
                  <p:ext uri="{D42A27DB-BD31-4B8C-83A1-F6EECF244321}">
                    <p14:modId xmlns:p14="http://schemas.microsoft.com/office/powerpoint/2010/main" val="2505057212"/>
                  </p:ext>
                </p:extLst>
              </p:nvPr>
            </p:nvGraphicFramePr>
            <p:xfrm>
              <a:off x="1153777" y="5425185"/>
              <a:ext cx="4872593" cy="1107440"/>
            </p:xfrm>
            <a:graphic>
              <a:graphicData uri="http://schemas.openxmlformats.org/drawingml/2006/table">
                <a:tbl>
                  <a:tblPr firstRow="1" bandRow="1"/>
                  <a:tblGrid>
                    <a:gridCol w="3134594"/>
                    <a:gridCol w="817633"/>
                    <a:gridCol w="920366"/>
                  </a:tblGrid>
                  <a:tr h="293568">
                    <a:tc>
                      <a:txBody>
                        <a:bodyPr/>
                        <a:lstStyle>
                          <a:lvl1pPr marL="0" algn="l" defTabSz="914400" rtl="0" eaLnBrk="1" latinLnBrk="0" hangingPunct="1">
                            <a:defRPr kumimoji="1" sz="1800" b="1" kern="1200">
                              <a:solidFill>
                                <a:schemeClr val="lt1"/>
                              </a:solidFill>
                              <a:latin typeface="Trebuchet MS"/>
                            </a:defRPr>
                          </a:lvl1pPr>
                          <a:lvl2pPr marL="457200" algn="l" defTabSz="914400" rtl="0" eaLnBrk="1" latinLnBrk="0" hangingPunct="1">
                            <a:defRPr kumimoji="1" sz="1800" b="1" kern="1200">
                              <a:solidFill>
                                <a:schemeClr val="lt1"/>
                              </a:solidFill>
                              <a:latin typeface="Trebuchet MS"/>
                            </a:defRPr>
                          </a:lvl2pPr>
                          <a:lvl3pPr marL="914400" algn="l" defTabSz="914400" rtl="0" eaLnBrk="1" latinLnBrk="0" hangingPunct="1">
                            <a:defRPr kumimoji="1" sz="1800" b="1" kern="1200">
                              <a:solidFill>
                                <a:schemeClr val="lt1"/>
                              </a:solidFill>
                              <a:latin typeface="Trebuchet MS"/>
                            </a:defRPr>
                          </a:lvl3pPr>
                          <a:lvl4pPr marL="1371600" algn="l" defTabSz="914400" rtl="0" eaLnBrk="1" latinLnBrk="0" hangingPunct="1">
                            <a:defRPr kumimoji="1" sz="1800" b="1" kern="1200">
                              <a:solidFill>
                                <a:schemeClr val="lt1"/>
                              </a:solidFill>
                              <a:latin typeface="Trebuchet MS"/>
                            </a:defRPr>
                          </a:lvl4pPr>
                          <a:lvl5pPr marL="1828800" algn="l" defTabSz="914400" rtl="0" eaLnBrk="1" latinLnBrk="0" hangingPunct="1">
                            <a:defRPr kumimoji="1" sz="1800" b="1" kern="1200">
                              <a:solidFill>
                                <a:schemeClr val="lt1"/>
                              </a:solidFill>
                              <a:latin typeface="Trebuchet MS"/>
                            </a:defRPr>
                          </a:lvl5pPr>
                          <a:lvl6pPr marL="2286000" algn="l" defTabSz="914400" rtl="0" eaLnBrk="1" latinLnBrk="0" hangingPunct="1">
                            <a:defRPr kumimoji="1" sz="1800" b="1" kern="1200">
                              <a:solidFill>
                                <a:schemeClr val="lt1"/>
                              </a:solidFill>
                              <a:latin typeface="Trebuchet MS"/>
                            </a:defRPr>
                          </a:lvl6pPr>
                          <a:lvl7pPr marL="2743200" algn="l" defTabSz="914400" rtl="0" eaLnBrk="1" latinLnBrk="0" hangingPunct="1">
                            <a:defRPr kumimoji="1" sz="1800" b="1" kern="1200">
                              <a:solidFill>
                                <a:schemeClr val="lt1"/>
                              </a:solidFill>
                              <a:latin typeface="Trebuchet MS"/>
                            </a:defRPr>
                          </a:lvl7pPr>
                          <a:lvl8pPr marL="3200400" algn="l" defTabSz="914400" rtl="0" eaLnBrk="1" latinLnBrk="0" hangingPunct="1">
                            <a:defRPr kumimoji="1" sz="1800" b="1" kern="1200">
                              <a:solidFill>
                                <a:schemeClr val="lt1"/>
                              </a:solidFill>
                              <a:latin typeface="Trebuchet MS"/>
                            </a:defRPr>
                          </a:lvl8pPr>
                          <a:lvl9pPr marL="3657600" algn="l" defTabSz="914400" rtl="0" eaLnBrk="1" latinLnBrk="0" hangingPunct="1">
                            <a:defRPr kumimoji="1" sz="1800" b="1" kern="1200">
                              <a:solidFill>
                                <a:schemeClr val="lt1"/>
                              </a:solidFill>
                              <a:latin typeface="Trebuchet MS"/>
                            </a:defRPr>
                          </a:lvl9pPr>
                        </a:lstStyle>
                        <a:p>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27CA3"/>
                        </a:solidFill>
                      </a:tcPr>
                    </a:tc>
                    <a:tc>
                      <a:txBody>
                        <a:bodyPr/>
                        <a:lstStyle>
                          <a:lvl1pPr marL="0" algn="l" defTabSz="914400" rtl="0" eaLnBrk="1" latinLnBrk="0" hangingPunct="1">
                            <a:defRPr kumimoji="1" sz="1800" b="1" kern="1200">
                              <a:solidFill>
                                <a:schemeClr val="lt1"/>
                              </a:solidFill>
                              <a:latin typeface="Trebuchet MS"/>
                            </a:defRPr>
                          </a:lvl1pPr>
                          <a:lvl2pPr marL="457200" algn="l" defTabSz="914400" rtl="0" eaLnBrk="1" latinLnBrk="0" hangingPunct="1">
                            <a:defRPr kumimoji="1" sz="1800" b="1" kern="1200">
                              <a:solidFill>
                                <a:schemeClr val="lt1"/>
                              </a:solidFill>
                              <a:latin typeface="Trebuchet MS"/>
                            </a:defRPr>
                          </a:lvl2pPr>
                          <a:lvl3pPr marL="914400" algn="l" defTabSz="914400" rtl="0" eaLnBrk="1" latinLnBrk="0" hangingPunct="1">
                            <a:defRPr kumimoji="1" sz="1800" b="1" kern="1200">
                              <a:solidFill>
                                <a:schemeClr val="lt1"/>
                              </a:solidFill>
                              <a:latin typeface="Trebuchet MS"/>
                            </a:defRPr>
                          </a:lvl3pPr>
                          <a:lvl4pPr marL="1371600" algn="l" defTabSz="914400" rtl="0" eaLnBrk="1" latinLnBrk="0" hangingPunct="1">
                            <a:defRPr kumimoji="1" sz="1800" b="1" kern="1200">
                              <a:solidFill>
                                <a:schemeClr val="lt1"/>
                              </a:solidFill>
                              <a:latin typeface="Trebuchet MS"/>
                            </a:defRPr>
                          </a:lvl4pPr>
                          <a:lvl5pPr marL="1828800" algn="l" defTabSz="914400" rtl="0" eaLnBrk="1" latinLnBrk="0" hangingPunct="1">
                            <a:defRPr kumimoji="1" sz="1800" b="1" kern="1200">
                              <a:solidFill>
                                <a:schemeClr val="lt1"/>
                              </a:solidFill>
                              <a:latin typeface="Trebuchet MS"/>
                            </a:defRPr>
                          </a:lvl5pPr>
                          <a:lvl6pPr marL="2286000" algn="l" defTabSz="914400" rtl="0" eaLnBrk="1" latinLnBrk="0" hangingPunct="1">
                            <a:defRPr kumimoji="1" sz="1800" b="1" kern="1200">
                              <a:solidFill>
                                <a:schemeClr val="lt1"/>
                              </a:solidFill>
                              <a:latin typeface="Trebuchet MS"/>
                            </a:defRPr>
                          </a:lvl6pPr>
                          <a:lvl7pPr marL="2743200" algn="l" defTabSz="914400" rtl="0" eaLnBrk="1" latinLnBrk="0" hangingPunct="1">
                            <a:defRPr kumimoji="1" sz="1800" b="1" kern="1200">
                              <a:solidFill>
                                <a:schemeClr val="lt1"/>
                              </a:solidFill>
                              <a:latin typeface="Trebuchet MS"/>
                            </a:defRPr>
                          </a:lvl7pPr>
                          <a:lvl8pPr marL="3200400" algn="l" defTabSz="914400" rtl="0" eaLnBrk="1" latinLnBrk="0" hangingPunct="1">
                            <a:defRPr kumimoji="1" sz="1800" b="1" kern="1200">
                              <a:solidFill>
                                <a:schemeClr val="lt1"/>
                              </a:solidFill>
                              <a:latin typeface="Trebuchet MS"/>
                            </a:defRPr>
                          </a:lvl8pPr>
                          <a:lvl9pPr marL="3657600" algn="l" defTabSz="914400" rtl="0" eaLnBrk="1" latinLnBrk="0" hangingPunct="1">
                            <a:defRPr kumimoji="1" sz="1800" b="1" kern="1200">
                              <a:solidFill>
                                <a:schemeClr val="lt1"/>
                              </a:solidFill>
                              <a:latin typeface="Trebuchet MS"/>
                            </a:defRPr>
                          </a:lvl9pPr>
                        </a:lstStyle>
                        <a:p>
                          <a:r>
                            <a:rPr kumimoji="1" lang="en-US" altLang="ja-JP" dirty="0" smtClean="0"/>
                            <a:t>Nb</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27CA3"/>
                        </a:solidFill>
                      </a:tcPr>
                    </a:tc>
                    <a:tc>
                      <a:txBody>
                        <a:bodyPr/>
                        <a:lstStyle>
                          <a:lvl1pPr marL="0" algn="l" defTabSz="914400" rtl="0" eaLnBrk="1" latinLnBrk="0" hangingPunct="1">
                            <a:defRPr kumimoji="1" sz="1800" b="1" kern="1200">
                              <a:solidFill>
                                <a:schemeClr val="lt1"/>
                              </a:solidFill>
                              <a:latin typeface="Trebuchet MS"/>
                            </a:defRPr>
                          </a:lvl1pPr>
                          <a:lvl2pPr marL="457200" algn="l" defTabSz="914400" rtl="0" eaLnBrk="1" latinLnBrk="0" hangingPunct="1">
                            <a:defRPr kumimoji="1" sz="1800" b="1" kern="1200">
                              <a:solidFill>
                                <a:schemeClr val="lt1"/>
                              </a:solidFill>
                              <a:latin typeface="Trebuchet MS"/>
                            </a:defRPr>
                          </a:lvl2pPr>
                          <a:lvl3pPr marL="914400" algn="l" defTabSz="914400" rtl="0" eaLnBrk="1" latinLnBrk="0" hangingPunct="1">
                            <a:defRPr kumimoji="1" sz="1800" b="1" kern="1200">
                              <a:solidFill>
                                <a:schemeClr val="lt1"/>
                              </a:solidFill>
                              <a:latin typeface="Trebuchet MS"/>
                            </a:defRPr>
                          </a:lvl3pPr>
                          <a:lvl4pPr marL="1371600" algn="l" defTabSz="914400" rtl="0" eaLnBrk="1" latinLnBrk="0" hangingPunct="1">
                            <a:defRPr kumimoji="1" sz="1800" b="1" kern="1200">
                              <a:solidFill>
                                <a:schemeClr val="lt1"/>
                              </a:solidFill>
                              <a:latin typeface="Trebuchet MS"/>
                            </a:defRPr>
                          </a:lvl4pPr>
                          <a:lvl5pPr marL="1828800" algn="l" defTabSz="914400" rtl="0" eaLnBrk="1" latinLnBrk="0" hangingPunct="1">
                            <a:defRPr kumimoji="1" sz="1800" b="1" kern="1200">
                              <a:solidFill>
                                <a:schemeClr val="lt1"/>
                              </a:solidFill>
                              <a:latin typeface="Trebuchet MS"/>
                            </a:defRPr>
                          </a:lvl5pPr>
                          <a:lvl6pPr marL="2286000" algn="l" defTabSz="914400" rtl="0" eaLnBrk="1" latinLnBrk="0" hangingPunct="1">
                            <a:defRPr kumimoji="1" sz="1800" b="1" kern="1200">
                              <a:solidFill>
                                <a:schemeClr val="lt1"/>
                              </a:solidFill>
                              <a:latin typeface="Trebuchet MS"/>
                            </a:defRPr>
                          </a:lvl6pPr>
                          <a:lvl7pPr marL="2743200" algn="l" defTabSz="914400" rtl="0" eaLnBrk="1" latinLnBrk="0" hangingPunct="1">
                            <a:defRPr kumimoji="1" sz="1800" b="1" kern="1200">
                              <a:solidFill>
                                <a:schemeClr val="lt1"/>
                              </a:solidFill>
                              <a:latin typeface="Trebuchet MS"/>
                            </a:defRPr>
                          </a:lvl7pPr>
                          <a:lvl8pPr marL="3200400" algn="l" defTabSz="914400" rtl="0" eaLnBrk="1" latinLnBrk="0" hangingPunct="1">
                            <a:defRPr kumimoji="1" sz="1800" b="1" kern="1200">
                              <a:solidFill>
                                <a:schemeClr val="lt1"/>
                              </a:solidFill>
                              <a:latin typeface="Trebuchet MS"/>
                            </a:defRPr>
                          </a:lvl8pPr>
                          <a:lvl9pPr marL="3657600" algn="l" defTabSz="914400" rtl="0" eaLnBrk="1" latinLnBrk="0" hangingPunct="1">
                            <a:defRPr kumimoji="1" sz="1800" b="1" kern="1200">
                              <a:solidFill>
                                <a:schemeClr val="lt1"/>
                              </a:solidFill>
                              <a:latin typeface="Trebuchet MS"/>
                            </a:defRPr>
                          </a:lvl9pPr>
                        </a:lstStyle>
                        <a:p>
                          <a:r>
                            <a:rPr kumimoji="1" lang="en-US" altLang="ja-JP" dirty="0" smtClean="0"/>
                            <a:t>Al</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27CA3"/>
                        </a:solidFill>
                      </a:tcPr>
                    </a:tc>
                  </a:tr>
                  <a:tr h="370840">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ja-JP" altLang="en-US" dirty="0" smtClean="0"/>
                            <a:t>転移温度</a:t>
                          </a:r>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𝑇</m:t>
                                  </m:r>
                                </m:e>
                                <m:sub>
                                  <m:r>
                                    <a:rPr kumimoji="1" lang="en-US" altLang="ja-JP" b="0" i="1" smtClean="0">
                                      <a:latin typeface="Cambria Math" panose="02040503050406030204" pitchFamily="18" charset="0"/>
                                    </a:rPr>
                                    <m:t>𝑐</m:t>
                                  </m:r>
                                </m:sub>
                              </m:sSub>
                              <m:r>
                                <a:rPr kumimoji="1" lang="en-US" altLang="ja-JP" b="0" i="1" smtClean="0">
                                  <a:latin typeface="Cambria Math" panose="02040503050406030204" pitchFamily="18" charset="0"/>
                                </a:rPr>
                                <m:t>(</m:t>
                              </m:r>
                            </m:oMath>
                          </a14:m>
                          <a:r>
                            <a:rPr kumimoji="1" lang="en-US" altLang="ja-JP" dirty="0" smtClean="0"/>
                            <a:t>K)</a:t>
                          </a:r>
                          <a:endParaRPr kumimoji="1" lang="ja-JP" alt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4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9.23</a:t>
                          </a:r>
                          <a:endParaRPr kumimoji="1" lang="ja-JP" alt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4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1.20</a:t>
                          </a:r>
                          <a:endParaRPr kumimoji="1" lang="ja-JP" alt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40000"/>
                          </a:srgbClr>
                        </a:solidFill>
                      </a:tcPr>
                    </a:tc>
                  </a:tr>
                  <a:tr h="370840">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ja-JP" altLang="en-US" dirty="0" smtClean="0"/>
                            <a:t>エネルギーギャップ</a:t>
                          </a:r>
                          <a:r>
                            <a:rPr kumimoji="1" lang="en-US" altLang="ja-JP" dirty="0" smtClean="0"/>
                            <a:t>Δ(meV)</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2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1.550</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2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0.172</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20000"/>
                          </a:srgbClr>
                        </a:solidFill>
                      </a:tcPr>
                    </a:tc>
                  </a:tr>
                </a:tbl>
              </a:graphicData>
            </a:graphic>
          </p:graphicFrame>
        </mc:Choice>
        <mc:Fallback>
          <p:graphicFrame>
            <p:nvGraphicFramePr>
              <p:cNvPr id="6" name="コンテンツ プレースホルダー 5"/>
              <p:cNvGraphicFramePr>
                <a:graphicFrameLocks noGrp="1"/>
              </p:cNvGraphicFramePr>
              <p:nvPr>
                <p:ph sz="half" idx="1"/>
                <p:extLst>
                  <p:ext uri="{D42A27DB-BD31-4B8C-83A1-F6EECF244321}">
                    <p14:modId xmlns:p14="http://schemas.microsoft.com/office/powerpoint/2010/main" val="2505057212"/>
                  </p:ext>
                </p:extLst>
              </p:nvPr>
            </p:nvGraphicFramePr>
            <p:xfrm>
              <a:off x="1153777" y="5425185"/>
              <a:ext cx="4872593" cy="1107440"/>
            </p:xfrm>
            <a:graphic>
              <a:graphicData uri="http://schemas.openxmlformats.org/drawingml/2006/table">
                <a:tbl>
                  <a:tblPr firstRow="1" bandRow="1"/>
                  <a:tblGrid>
                    <a:gridCol w="3134594"/>
                    <a:gridCol w="817633"/>
                    <a:gridCol w="920366"/>
                  </a:tblGrid>
                  <a:tr h="365760">
                    <a:tc>
                      <a:txBody>
                        <a:bodyPr/>
                        <a:lstStyle>
                          <a:lvl1pPr marL="0" algn="l" defTabSz="914400" rtl="0" eaLnBrk="1" latinLnBrk="0" hangingPunct="1">
                            <a:defRPr kumimoji="1" sz="1800" b="1" kern="1200">
                              <a:solidFill>
                                <a:schemeClr val="lt1"/>
                              </a:solidFill>
                              <a:latin typeface="Trebuchet MS"/>
                            </a:defRPr>
                          </a:lvl1pPr>
                          <a:lvl2pPr marL="457200" algn="l" defTabSz="914400" rtl="0" eaLnBrk="1" latinLnBrk="0" hangingPunct="1">
                            <a:defRPr kumimoji="1" sz="1800" b="1" kern="1200">
                              <a:solidFill>
                                <a:schemeClr val="lt1"/>
                              </a:solidFill>
                              <a:latin typeface="Trebuchet MS"/>
                            </a:defRPr>
                          </a:lvl2pPr>
                          <a:lvl3pPr marL="914400" algn="l" defTabSz="914400" rtl="0" eaLnBrk="1" latinLnBrk="0" hangingPunct="1">
                            <a:defRPr kumimoji="1" sz="1800" b="1" kern="1200">
                              <a:solidFill>
                                <a:schemeClr val="lt1"/>
                              </a:solidFill>
                              <a:latin typeface="Trebuchet MS"/>
                            </a:defRPr>
                          </a:lvl3pPr>
                          <a:lvl4pPr marL="1371600" algn="l" defTabSz="914400" rtl="0" eaLnBrk="1" latinLnBrk="0" hangingPunct="1">
                            <a:defRPr kumimoji="1" sz="1800" b="1" kern="1200">
                              <a:solidFill>
                                <a:schemeClr val="lt1"/>
                              </a:solidFill>
                              <a:latin typeface="Trebuchet MS"/>
                            </a:defRPr>
                          </a:lvl4pPr>
                          <a:lvl5pPr marL="1828800" algn="l" defTabSz="914400" rtl="0" eaLnBrk="1" latinLnBrk="0" hangingPunct="1">
                            <a:defRPr kumimoji="1" sz="1800" b="1" kern="1200">
                              <a:solidFill>
                                <a:schemeClr val="lt1"/>
                              </a:solidFill>
                              <a:latin typeface="Trebuchet MS"/>
                            </a:defRPr>
                          </a:lvl5pPr>
                          <a:lvl6pPr marL="2286000" algn="l" defTabSz="914400" rtl="0" eaLnBrk="1" latinLnBrk="0" hangingPunct="1">
                            <a:defRPr kumimoji="1" sz="1800" b="1" kern="1200">
                              <a:solidFill>
                                <a:schemeClr val="lt1"/>
                              </a:solidFill>
                              <a:latin typeface="Trebuchet MS"/>
                            </a:defRPr>
                          </a:lvl6pPr>
                          <a:lvl7pPr marL="2743200" algn="l" defTabSz="914400" rtl="0" eaLnBrk="1" latinLnBrk="0" hangingPunct="1">
                            <a:defRPr kumimoji="1" sz="1800" b="1" kern="1200">
                              <a:solidFill>
                                <a:schemeClr val="lt1"/>
                              </a:solidFill>
                              <a:latin typeface="Trebuchet MS"/>
                            </a:defRPr>
                          </a:lvl7pPr>
                          <a:lvl8pPr marL="3200400" algn="l" defTabSz="914400" rtl="0" eaLnBrk="1" latinLnBrk="0" hangingPunct="1">
                            <a:defRPr kumimoji="1" sz="1800" b="1" kern="1200">
                              <a:solidFill>
                                <a:schemeClr val="lt1"/>
                              </a:solidFill>
                              <a:latin typeface="Trebuchet MS"/>
                            </a:defRPr>
                          </a:lvl8pPr>
                          <a:lvl9pPr marL="3657600" algn="l" defTabSz="914400" rtl="0" eaLnBrk="1" latinLnBrk="0" hangingPunct="1">
                            <a:defRPr kumimoji="1" sz="1800" b="1" kern="1200">
                              <a:solidFill>
                                <a:schemeClr val="lt1"/>
                              </a:solidFill>
                              <a:latin typeface="Trebuchet MS"/>
                            </a:defRPr>
                          </a:lvl9pPr>
                        </a:lstStyle>
                        <a:p>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27CA3"/>
                        </a:solidFill>
                      </a:tcPr>
                    </a:tc>
                    <a:tc>
                      <a:txBody>
                        <a:bodyPr/>
                        <a:lstStyle>
                          <a:lvl1pPr marL="0" algn="l" defTabSz="914400" rtl="0" eaLnBrk="1" latinLnBrk="0" hangingPunct="1">
                            <a:defRPr kumimoji="1" sz="1800" b="1" kern="1200">
                              <a:solidFill>
                                <a:schemeClr val="lt1"/>
                              </a:solidFill>
                              <a:latin typeface="Trebuchet MS"/>
                            </a:defRPr>
                          </a:lvl1pPr>
                          <a:lvl2pPr marL="457200" algn="l" defTabSz="914400" rtl="0" eaLnBrk="1" latinLnBrk="0" hangingPunct="1">
                            <a:defRPr kumimoji="1" sz="1800" b="1" kern="1200">
                              <a:solidFill>
                                <a:schemeClr val="lt1"/>
                              </a:solidFill>
                              <a:latin typeface="Trebuchet MS"/>
                            </a:defRPr>
                          </a:lvl2pPr>
                          <a:lvl3pPr marL="914400" algn="l" defTabSz="914400" rtl="0" eaLnBrk="1" latinLnBrk="0" hangingPunct="1">
                            <a:defRPr kumimoji="1" sz="1800" b="1" kern="1200">
                              <a:solidFill>
                                <a:schemeClr val="lt1"/>
                              </a:solidFill>
                              <a:latin typeface="Trebuchet MS"/>
                            </a:defRPr>
                          </a:lvl3pPr>
                          <a:lvl4pPr marL="1371600" algn="l" defTabSz="914400" rtl="0" eaLnBrk="1" latinLnBrk="0" hangingPunct="1">
                            <a:defRPr kumimoji="1" sz="1800" b="1" kern="1200">
                              <a:solidFill>
                                <a:schemeClr val="lt1"/>
                              </a:solidFill>
                              <a:latin typeface="Trebuchet MS"/>
                            </a:defRPr>
                          </a:lvl4pPr>
                          <a:lvl5pPr marL="1828800" algn="l" defTabSz="914400" rtl="0" eaLnBrk="1" latinLnBrk="0" hangingPunct="1">
                            <a:defRPr kumimoji="1" sz="1800" b="1" kern="1200">
                              <a:solidFill>
                                <a:schemeClr val="lt1"/>
                              </a:solidFill>
                              <a:latin typeface="Trebuchet MS"/>
                            </a:defRPr>
                          </a:lvl5pPr>
                          <a:lvl6pPr marL="2286000" algn="l" defTabSz="914400" rtl="0" eaLnBrk="1" latinLnBrk="0" hangingPunct="1">
                            <a:defRPr kumimoji="1" sz="1800" b="1" kern="1200">
                              <a:solidFill>
                                <a:schemeClr val="lt1"/>
                              </a:solidFill>
                              <a:latin typeface="Trebuchet MS"/>
                            </a:defRPr>
                          </a:lvl6pPr>
                          <a:lvl7pPr marL="2743200" algn="l" defTabSz="914400" rtl="0" eaLnBrk="1" latinLnBrk="0" hangingPunct="1">
                            <a:defRPr kumimoji="1" sz="1800" b="1" kern="1200">
                              <a:solidFill>
                                <a:schemeClr val="lt1"/>
                              </a:solidFill>
                              <a:latin typeface="Trebuchet MS"/>
                            </a:defRPr>
                          </a:lvl7pPr>
                          <a:lvl8pPr marL="3200400" algn="l" defTabSz="914400" rtl="0" eaLnBrk="1" latinLnBrk="0" hangingPunct="1">
                            <a:defRPr kumimoji="1" sz="1800" b="1" kern="1200">
                              <a:solidFill>
                                <a:schemeClr val="lt1"/>
                              </a:solidFill>
                              <a:latin typeface="Trebuchet MS"/>
                            </a:defRPr>
                          </a:lvl8pPr>
                          <a:lvl9pPr marL="3657600" algn="l" defTabSz="914400" rtl="0" eaLnBrk="1" latinLnBrk="0" hangingPunct="1">
                            <a:defRPr kumimoji="1" sz="1800" b="1" kern="1200">
                              <a:solidFill>
                                <a:schemeClr val="lt1"/>
                              </a:solidFill>
                              <a:latin typeface="Trebuchet MS"/>
                            </a:defRPr>
                          </a:lvl9pPr>
                        </a:lstStyle>
                        <a:p>
                          <a:r>
                            <a:rPr kumimoji="1" lang="en-US" altLang="ja-JP" dirty="0" smtClean="0"/>
                            <a:t>Nb</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27CA3"/>
                        </a:solidFill>
                      </a:tcPr>
                    </a:tc>
                    <a:tc>
                      <a:txBody>
                        <a:bodyPr/>
                        <a:lstStyle>
                          <a:lvl1pPr marL="0" algn="l" defTabSz="914400" rtl="0" eaLnBrk="1" latinLnBrk="0" hangingPunct="1">
                            <a:defRPr kumimoji="1" sz="1800" b="1" kern="1200">
                              <a:solidFill>
                                <a:schemeClr val="lt1"/>
                              </a:solidFill>
                              <a:latin typeface="Trebuchet MS"/>
                            </a:defRPr>
                          </a:lvl1pPr>
                          <a:lvl2pPr marL="457200" algn="l" defTabSz="914400" rtl="0" eaLnBrk="1" latinLnBrk="0" hangingPunct="1">
                            <a:defRPr kumimoji="1" sz="1800" b="1" kern="1200">
                              <a:solidFill>
                                <a:schemeClr val="lt1"/>
                              </a:solidFill>
                              <a:latin typeface="Trebuchet MS"/>
                            </a:defRPr>
                          </a:lvl2pPr>
                          <a:lvl3pPr marL="914400" algn="l" defTabSz="914400" rtl="0" eaLnBrk="1" latinLnBrk="0" hangingPunct="1">
                            <a:defRPr kumimoji="1" sz="1800" b="1" kern="1200">
                              <a:solidFill>
                                <a:schemeClr val="lt1"/>
                              </a:solidFill>
                              <a:latin typeface="Trebuchet MS"/>
                            </a:defRPr>
                          </a:lvl3pPr>
                          <a:lvl4pPr marL="1371600" algn="l" defTabSz="914400" rtl="0" eaLnBrk="1" latinLnBrk="0" hangingPunct="1">
                            <a:defRPr kumimoji="1" sz="1800" b="1" kern="1200">
                              <a:solidFill>
                                <a:schemeClr val="lt1"/>
                              </a:solidFill>
                              <a:latin typeface="Trebuchet MS"/>
                            </a:defRPr>
                          </a:lvl4pPr>
                          <a:lvl5pPr marL="1828800" algn="l" defTabSz="914400" rtl="0" eaLnBrk="1" latinLnBrk="0" hangingPunct="1">
                            <a:defRPr kumimoji="1" sz="1800" b="1" kern="1200">
                              <a:solidFill>
                                <a:schemeClr val="lt1"/>
                              </a:solidFill>
                              <a:latin typeface="Trebuchet MS"/>
                            </a:defRPr>
                          </a:lvl5pPr>
                          <a:lvl6pPr marL="2286000" algn="l" defTabSz="914400" rtl="0" eaLnBrk="1" latinLnBrk="0" hangingPunct="1">
                            <a:defRPr kumimoji="1" sz="1800" b="1" kern="1200">
                              <a:solidFill>
                                <a:schemeClr val="lt1"/>
                              </a:solidFill>
                              <a:latin typeface="Trebuchet MS"/>
                            </a:defRPr>
                          </a:lvl6pPr>
                          <a:lvl7pPr marL="2743200" algn="l" defTabSz="914400" rtl="0" eaLnBrk="1" latinLnBrk="0" hangingPunct="1">
                            <a:defRPr kumimoji="1" sz="1800" b="1" kern="1200">
                              <a:solidFill>
                                <a:schemeClr val="lt1"/>
                              </a:solidFill>
                              <a:latin typeface="Trebuchet MS"/>
                            </a:defRPr>
                          </a:lvl7pPr>
                          <a:lvl8pPr marL="3200400" algn="l" defTabSz="914400" rtl="0" eaLnBrk="1" latinLnBrk="0" hangingPunct="1">
                            <a:defRPr kumimoji="1" sz="1800" b="1" kern="1200">
                              <a:solidFill>
                                <a:schemeClr val="lt1"/>
                              </a:solidFill>
                              <a:latin typeface="Trebuchet MS"/>
                            </a:defRPr>
                          </a:lvl8pPr>
                          <a:lvl9pPr marL="3657600" algn="l" defTabSz="914400" rtl="0" eaLnBrk="1" latinLnBrk="0" hangingPunct="1">
                            <a:defRPr kumimoji="1" sz="1800" b="1" kern="1200">
                              <a:solidFill>
                                <a:schemeClr val="lt1"/>
                              </a:solidFill>
                              <a:latin typeface="Trebuchet MS"/>
                            </a:defRPr>
                          </a:lvl9pPr>
                        </a:lstStyle>
                        <a:p>
                          <a:r>
                            <a:rPr kumimoji="1" lang="en-US" altLang="ja-JP" dirty="0" smtClean="0"/>
                            <a:t>Al</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727CA3"/>
                        </a:solidFill>
                      </a:tcPr>
                    </a:tc>
                  </a:tr>
                  <a:tr h="370840">
                    <a:tc>
                      <a:txBody>
                        <a:bodyPr/>
                        <a:lstStyle/>
                        <a:p>
                          <a:endParaRPr lang="ja-JP"/>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blipFill rotWithShape="0">
                          <a:blip r:embed="rId4"/>
                          <a:stretch>
                            <a:fillRect l="-194" t="-106452" r="-56117" b="-125806"/>
                          </a:stretch>
                        </a:blip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9.23</a:t>
                          </a:r>
                          <a:endParaRPr kumimoji="1" lang="ja-JP" alt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4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1.20</a:t>
                          </a:r>
                          <a:endParaRPr kumimoji="1" lang="ja-JP" altLang="en-US"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40000"/>
                          </a:srgbClr>
                        </a:solidFill>
                      </a:tcPr>
                    </a:tc>
                  </a:tr>
                  <a:tr h="370840">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ja-JP" altLang="en-US" dirty="0" smtClean="0"/>
                            <a:t>エネルギーギャップ</a:t>
                          </a:r>
                          <a:r>
                            <a:rPr kumimoji="1" lang="en-US" altLang="ja-JP" dirty="0" smtClean="0"/>
                            <a:t>Δ(meV)</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2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1.550</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20000"/>
                          </a:srgbClr>
                        </a:solidFill>
                      </a:tcPr>
                    </a:tc>
                    <a:tc>
                      <a:txBody>
                        <a:bodyPr/>
                        <a:lstStyle>
                          <a:lvl1pPr marL="0" algn="l" defTabSz="914400" rtl="0" eaLnBrk="1" latinLnBrk="0" hangingPunct="1">
                            <a:defRPr kumimoji="1" sz="1800" kern="1200">
                              <a:solidFill>
                                <a:schemeClr val="dk1"/>
                              </a:solidFill>
                              <a:latin typeface="Trebuchet MS"/>
                            </a:defRPr>
                          </a:lvl1pPr>
                          <a:lvl2pPr marL="457200" algn="l" defTabSz="914400" rtl="0" eaLnBrk="1" latinLnBrk="0" hangingPunct="1">
                            <a:defRPr kumimoji="1" sz="1800" kern="1200">
                              <a:solidFill>
                                <a:schemeClr val="dk1"/>
                              </a:solidFill>
                              <a:latin typeface="Trebuchet MS"/>
                            </a:defRPr>
                          </a:lvl2pPr>
                          <a:lvl3pPr marL="914400" algn="l" defTabSz="914400" rtl="0" eaLnBrk="1" latinLnBrk="0" hangingPunct="1">
                            <a:defRPr kumimoji="1" sz="1800" kern="1200">
                              <a:solidFill>
                                <a:schemeClr val="dk1"/>
                              </a:solidFill>
                              <a:latin typeface="Trebuchet MS"/>
                            </a:defRPr>
                          </a:lvl3pPr>
                          <a:lvl4pPr marL="1371600" algn="l" defTabSz="914400" rtl="0" eaLnBrk="1" latinLnBrk="0" hangingPunct="1">
                            <a:defRPr kumimoji="1" sz="1800" kern="1200">
                              <a:solidFill>
                                <a:schemeClr val="dk1"/>
                              </a:solidFill>
                              <a:latin typeface="Trebuchet MS"/>
                            </a:defRPr>
                          </a:lvl4pPr>
                          <a:lvl5pPr marL="1828800" algn="l" defTabSz="914400" rtl="0" eaLnBrk="1" latinLnBrk="0" hangingPunct="1">
                            <a:defRPr kumimoji="1" sz="1800" kern="1200">
                              <a:solidFill>
                                <a:schemeClr val="dk1"/>
                              </a:solidFill>
                              <a:latin typeface="Trebuchet MS"/>
                            </a:defRPr>
                          </a:lvl5pPr>
                          <a:lvl6pPr marL="2286000" algn="l" defTabSz="914400" rtl="0" eaLnBrk="1" latinLnBrk="0" hangingPunct="1">
                            <a:defRPr kumimoji="1" sz="1800" kern="1200">
                              <a:solidFill>
                                <a:schemeClr val="dk1"/>
                              </a:solidFill>
                              <a:latin typeface="Trebuchet MS"/>
                            </a:defRPr>
                          </a:lvl6pPr>
                          <a:lvl7pPr marL="2743200" algn="l" defTabSz="914400" rtl="0" eaLnBrk="1" latinLnBrk="0" hangingPunct="1">
                            <a:defRPr kumimoji="1" sz="1800" kern="1200">
                              <a:solidFill>
                                <a:schemeClr val="dk1"/>
                              </a:solidFill>
                              <a:latin typeface="Trebuchet MS"/>
                            </a:defRPr>
                          </a:lvl7pPr>
                          <a:lvl8pPr marL="3200400" algn="l" defTabSz="914400" rtl="0" eaLnBrk="1" latinLnBrk="0" hangingPunct="1">
                            <a:defRPr kumimoji="1" sz="1800" kern="1200">
                              <a:solidFill>
                                <a:schemeClr val="dk1"/>
                              </a:solidFill>
                              <a:latin typeface="Trebuchet MS"/>
                            </a:defRPr>
                          </a:lvl8pPr>
                          <a:lvl9pPr marL="3657600" algn="l" defTabSz="914400" rtl="0" eaLnBrk="1" latinLnBrk="0" hangingPunct="1">
                            <a:defRPr kumimoji="1" sz="1800" kern="1200">
                              <a:solidFill>
                                <a:schemeClr val="dk1"/>
                              </a:solidFill>
                              <a:latin typeface="Trebuchet MS"/>
                            </a:defRPr>
                          </a:lvl9pPr>
                        </a:lstStyle>
                        <a:p>
                          <a:r>
                            <a:rPr kumimoji="1" lang="en-US" altLang="ja-JP" dirty="0" smtClean="0"/>
                            <a:t>0.172</a:t>
                          </a:r>
                          <a:endParaRPr kumimoji="1" lang="ja-JP" altLang="en-US"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27CA3">
                            <a:tint val="20000"/>
                          </a:srgbClr>
                        </a:solidFill>
                      </a:tcPr>
                    </a:tc>
                  </a:tr>
                </a:tbl>
              </a:graphicData>
            </a:graphic>
          </p:graphicFrame>
        </mc:Fallback>
      </mc:AlternateContent>
      <p:sp>
        <p:nvSpPr>
          <p:cNvPr id="7" name="正方形/長方形 6"/>
          <p:cNvSpPr/>
          <p:nvPr/>
        </p:nvSpPr>
        <p:spPr>
          <a:xfrm>
            <a:off x="620377" y="925325"/>
            <a:ext cx="8555865" cy="369332"/>
          </a:xfrm>
          <a:prstGeom prst="rect">
            <a:avLst/>
          </a:prstGeom>
        </p:spPr>
        <p:txBody>
          <a:bodyPr wrap="square">
            <a:spAutoFit/>
          </a:bodyPr>
          <a:lstStyle/>
          <a:p>
            <a:r>
              <a:rPr lang="en-US" altLang="ja-JP" dirty="0" smtClean="0"/>
              <a:t>STJ</a:t>
            </a:r>
            <a:r>
              <a:rPr lang="ja-JP" altLang="en-US" dirty="0" smtClean="0"/>
              <a:t>は超伝導体</a:t>
            </a:r>
            <a:r>
              <a:rPr lang="en-US" altLang="ja-JP" dirty="0" smtClean="0"/>
              <a:t>/</a:t>
            </a:r>
            <a:r>
              <a:rPr lang="ja-JP" altLang="en-US" dirty="0" smtClean="0"/>
              <a:t>絶縁膜</a:t>
            </a:r>
            <a:r>
              <a:rPr lang="en-US" altLang="ja-JP" dirty="0" smtClean="0"/>
              <a:t>/</a:t>
            </a:r>
            <a:r>
              <a:rPr lang="ja-JP" altLang="en-US" dirty="0" smtClean="0"/>
              <a:t>超伝導体の接合で形成された素子（ジョセフソン素子）である</a:t>
            </a:r>
            <a:endParaRPr lang="ja-JP" altLang="en-US" dirty="0"/>
          </a:p>
        </p:txBody>
      </p:sp>
      <p:sp>
        <p:nvSpPr>
          <p:cNvPr id="8" name="テキスト ボックス 7"/>
          <p:cNvSpPr txBox="1"/>
          <p:nvPr/>
        </p:nvSpPr>
        <p:spPr>
          <a:xfrm>
            <a:off x="588161" y="1589499"/>
            <a:ext cx="6723431" cy="2862322"/>
          </a:xfrm>
          <a:prstGeom prst="rect">
            <a:avLst/>
          </a:prstGeom>
          <a:noFill/>
        </p:spPr>
        <p:txBody>
          <a:bodyPr wrap="square" rtlCol="0">
            <a:spAutoFit/>
          </a:bodyPr>
          <a:lstStyle/>
          <a:p>
            <a:r>
              <a:rPr kumimoji="1" lang="ja-JP" altLang="en-US" dirty="0" smtClean="0"/>
              <a:t>検出器としての動作原理</a:t>
            </a:r>
            <a:endParaRPr kumimoji="1" lang="en-US" altLang="ja-JP" dirty="0" smtClean="0"/>
          </a:p>
          <a:p>
            <a:r>
              <a:rPr lang="en-US" altLang="ja-JP" dirty="0" smtClean="0"/>
              <a:t>1.</a:t>
            </a:r>
            <a:r>
              <a:rPr lang="ja-JP" altLang="en-US" dirty="0" smtClean="0"/>
              <a:t>超伝導体層のクーパー対が光子を吸収し、準粒子</a:t>
            </a:r>
            <a:r>
              <a:rPr lang="en-US" altLang="ja-JP" dirty="0" smtClean="0"/>
              <a:t> </a:t>
            </a:r>
            <a:r>
              <a:rPr lang="ja-JP" altLang="en-US" dirty="0" smtClean="0"/>
              <a:t>を生成</a:t>
            </a:r>
            <a:endParaRPr lang="en-US" altLang="ja-JP" dirty="0" smtClean="0"/>
          </a:p>
          <a:p>
            <a:r>
              <a:rPr kumimoji="1" lang="en-US" altLang="ja-JP" dirty="0" smtClean="0"/>
              <a:t>2.</a:t>
            </a:r>
            <a:r>
              <a:rPr lang="ja-JP" altLang="en-US" dirty="0" smtClean="0"/>
              <a:t>上部超伝導層から下部超伝導層に電圧をかけておくことで準粒子がトンネルし、電流が生じる。</a:t>
            </a:r>
            <a:endParaRPr lang="en-US" altLang="ja-JP" dirty="0" smtClean="0"/>
          </a:p>
          <a:p>
            <a:r>
              <a:rPr kumimoji="1" lang="en-US" altLang="ja-JP" dirty="0" smtClean="0"/>
              <a:t>3.</a:t>
            </a:r>
            <a:r>
              <a:rPr kumimoji="1" lang="ja-JP" altLang="en-US" dirty="0" smtClean="0"/>
              <a:t>トンネル電流を測定する。</a:t>
            </a:r>
            <a:endParaRPr kumimoji="1" lang="en-US" altLang="ja-JP" dirty="0" smtClean="0"/>
          </a:p>
          <a:p>
            <a:endParaRPr lang="en-US" altLang="ja-JP" dirty="0" smtClean="0"/>
          </a:p>
          <a:p>
            <a:r>
              <a:rPr lang="ja-JP" altLang="en-US" dirty="0" smtClean="0"/>
              <a:t>トラッピングゲイン（</a:t>
            </a:r>
            <a:r>
              <a:rPr lang="en-US" altLang="ja-JP" dirty="0" smtClean="0"/>
              <a:t>STJ</a:t>
            </a:r>
            <a:r>
              <a:rPr lang="ja-JP" altLang="en-US" dirty="0" smtClean="0"/>
              <a:t>内での増幅機構</a:t>
            </a:r>
            <a:r>
              <a:rPr lang="ja-JP" altLang="en-US" dirty="0"/>
              <a:t>）</a:t>
            </a:r>
            <a:endParaRPr lang="en-US" altLang="ja-JP" dirty="0" smtClean="0"/>
          </a:p>
          <a:p>
            <a:r>
              <a:rPr kumimoji="1" lang="en-US" altLang="ja-JP" dirty="0" smtClean="0"/>
              <a:t>Al</a:t>
            </a:r>
            <a:r>
              <a:rPr kumimoji="1" lang="ja-JP" altLang="en-US" dirty="0" smtClean="0"/>
              <a:t>層があることにより、絶縁膜付近での準粒子寿命が延びる。</a:t>
            </a:r>
            <a:endParaRPr kumimoji="1" lang="en-US" altLang="ja-JP" dirty="0" smtClean="0"/>
          </a:p>
          <a:p>
            <a:r>
              <a:rPr lang="ja-JP" altLang="en-US" dirty="0" smtClean="0"/>
              <a:t>トンネルした粒子が反対側の層のクーパー対を壊し、クーパー対を作る。</a:t>
            </a:r>
            <a:endParaRPr kumimoji="1" lang="ja-JP" altLang="en-US" dirty="0"/>
          </a:p>
        </p:txBody>
      </p:sp>
      <p:cxnSp>
        <p:nvCxnSpPr>
          <p:cNvPr id="9" name="直線コネクタ 8"/>
          <p:cNvCxnSpPr/>
          <p:nvPr/>
        </p:nvCxnSpPr>
        <p:spPr bwMode="auto">
          <a:xfrm>
            <a:off x="7514695" y="5898183"/>
            <a:ext cx="2133859" cy="0"/>
          </a:xfrm>
          <a:prstGeom prst="line">
            <a:avLst/>
          </a:prstGeom>
          <a:noFill/>
          <a:ln w="25400" cap="flat" cmpd="sng" algn="ctr">
            <a:solidFill>
              <a:sysClr val="windowText" lastClr="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正方形/長方形 9"/>
          <p:cNvSpPr/>
          <p:nvPr/>
        </p:nvSpPr>
        <p:spPr bwMode="auto">
          <a:xfrm>
            <a:off x="9558734" y="4566098"/>
            <a:ext cx="181552" cy="1622876"/>
          </a:xfrm>
          <a:prstGeom prst="rect">
            <a:avLst/>
          </a:prstGeom>
          <a:solidFill>
            <a:srgbClr val="4F81BD"/>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11" name="円/楕円 10"/>
          <p:cNvSpPr/>
          <p:nvPr/>
        </p:nvSpPr>
        <p:spPr bwMode="auto">
          <a:xfrm>
            <a:off x="9169779" y="4914083"/>
            <a:ext cx="181552" cy="148665"/>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grpSp>
        <p:nvGrpSpPr>
          <p:cNvPr id="12" name="グループ化 11"/>
          <p:cNvGrpSpPr/>
          <p:nvPr/>
        </p:nvGrpSpPr>
        <p:grpSpPr>
          <a:xfrm>
            <a:off x="8315123" y="5778834"/>
            <a:ext cx="565795" cy="297330"/>
            <a:chOff x="2483768" y="4725144"/>
            <a:chExt cx="448816" cy="288032"/>
          </a:xfrm>
        </p:grpSpPr>
        <p:sp>
          <p:nvSpPr>
            <p:cNvPr id="13" name="円/楕円 12"/>
            <p:cNvSpPr/>
            <p:nvPr/>
          </p:nvSpPr>
          <p:spPr bwMode="auto">
            <a:xfrm>
              <a:off x="25557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14" name="円/楕円 13"/>
            <p:cNvSpPr/>
            <p:nvPr/>
          </p:nvSpPr>
          <p:spPr bwMode="auto">
            <a:xfrm>
              <a:off x="27081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15" name="円/楕円 14"/>
            <p:cNvSpPr/>
            <p:nvPr/>
          </p:nvSpPr>
          <p:spPr bwMode="auto">
            <a:xfrm>
              <a:off x="2483768" y="4725144"/>
              <a:ext cx="448816" cy="288032"/>
            </a:xfrm>
            <a:prstGeom prst="ellipse">
              <a:avLst/>
            </a:prstGeom>
            <a:noFill/>
            <a:ln w="19050" cap="flat" cmpd="sng" algn="ctr">
              <a:solidFill>
                <a:srgbClr val="0070C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grpSp>
      <p:sp>
        <p:nvSpPr>
          <p:cNvPr id="16" name="円/楕円 15"/>
          <p:cNvSpPr/>
          <p:nvPr/>
        </p:nvSpPr>
        <p:spPr bwMode="auto">
          <a:xfrm>
            <a:off x="8927729" y="4982666"/>
            <a:ext cx="181552" cy="148665"/>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cxnSp>
        <p:nvCxnSpPr>
          <p:cNvPr id="17" name="直線矢印コネクタ 16"/>
          <p:cNvCxnSpPr>
            <a:stCxn id="14" idx="0"/>
            <a:endCxn id="11" idx="4"/>
          </p:cNvCxnSpPr>
          <p:nvPr/>
        </p:nvCxnSpPr>
        <p:spPr bwMode="auto">
          <a:xfrm flipV="1">
            <a:off x="8688796" y="5062748"/>
            <a:ext cx="571759" cy="790419"/>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直線矢印コネクタ 17"/>
          <p:cNvCxnSpPr>
            <a:stCxn id="13" idx="0"/>
            <a:endCxn id="16" idx="4"/>
          </p:cNvCxnSpPr>
          <p:nvPr/>
        </p:nvCxnSpPr>
        <p:spPr bwMode="auto">
          <a:xfrm flipV="1">
            <a:off x="8496675" y="5131331"/>
            <a:ext cx="521830" cy="721836"/>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線コネクタ 18"/>
          <p:cNvCxnSpPr/>
          <p:nvPr/>
        </p:nvCxnSpPr>
        <p:spPr bwMode="auto">
          <a:xfrm>
            <a:off x="9735424" y="6071920"/>
            <a:ext cx="1885178" cy="4244"/>
          </a:xfrm>
          <a:prstGeom prst="line">
            <a:avLst/>
          </a:prstGeom>
          <a:noFill/>
          <a:ln w="25400" cap="flat" cmpd="sng" algn="ctr">
            <a:solidFill>
              <a:sysClr val="windowText" lastClr="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 name="グループ化 19"/>
          <p:cNvGrpSpPr/>
          <p:nvPr/>
        </p:nvGrpSpPr>
        <p:grpSpPr>
          <a:xfrm>
            <a:off x="10389192" y="5960893"/>
            <a:ext cx="565795" cy="297330"/>
            <a:chOff x="2483768" y="4725144"/>
            <a:chExt cx="448816" cy="288032"/>
          </a:xfrm>
        </p:grpSpPr>
        <p:sp>
          <p:nvSpPr>
            <p:cNvPr id="21" name="円/楕円 20"/>
            <p:cNvSpPr/>
            <p:nvPr/>
          </p:nvSpPr>
          <p:spPr bwMode="auto">
            <a:xfrm>
              <a:off x="25557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22" name="円/楕円 21"/>
            <p:cNvSpPr/>
            <p:nvPr/>
          </p:nvSpPr>
          <p:spPr bwMode="auto">
            <a:xfrm>
              <a:off x="27081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23" name="円/楕円 22"/>
            <p:cNvSpPr/>
            <p:nvPr/>
          </p:nvSpPr>
          <p:spPr bwMode="auto">
            <a:xfrm>
              <a:off x="2483768" y="4725144"/>
              <a:ext cx="448816" cy="288032"/>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grpSp>
      <p:sp>
        <p:nvSpPr>
          <p:cNvPr id="24" name="円/楕円 23"/>
          <p:cNvSpPr/>
          <p:nvPr/>
        </p:nvSpPr>
        <p:spPr bwMode="auto">
          <a:xfrm>
            <a:off x="10126537" y="5446991"/>
            <a:ext cx="181552" cy="148665"/>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cxnSp>
        <p:nvCxnSpPr>
          <p:cNvPr id="25" name="直線矢印コネクタ 24"/>
          <p:cNvCxnSpPr>
            <a:endCxn id="49" idx="1"/>
          </p:cNvCxnSpPr>
          <p:nvPr/>
        </p:nvCxnSpPr>
        <p:spPr bwMode="auto">
          <a:xfrm>
            <a:off x="9277162" y="5870221"/>
            <a:ext cx="680832" cy="190623"/>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 name="グループ化 25"/>
          <p:cNvGrpSpPr/>
          <p:nvPr/>
        </p:nvGrpSpPr>
        <p:grpSpPr>
          <a:xfrm>
            <a:off x="7572326" y="5755907"/>
            <a:ext cx="565795" cy="297330"/>
            <a:chOff x="2483768" y="4725144"/>
            <a:chExt cx="448816" cy="288032"/>
          </a:xfrm>
        </p:grpSpPr>
        <p:sp>
          <p:nvSpPr>
            <p:cNvPr id="27" name="円/楕円 26"/>
            <p:cNvSpPr/>
            <p:nvPr/>
          </p:nvSpPr>
          <p:spPr bwMode="auto">
            <a:xfrm>
              <a:off x="25557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28" name="円/楕円 27"/>
            <p:cNvSpPr/>
            <p:nvPr/>
          </p:nvSpPr>
          <p:spPr bwMode="auto">
            <a:xfrm>
              <a:off x="27081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29" name="円/楕円 28"/>
            <p:cNvSpPr/>
            <p:nvPr/>
          </p:nvSpPr>
          <p:spPr bwMode="auto">
            <a:xfrm>
              <a:off x="2483768" y="4725144"/>
              <a:ext cx="448816" cy="288032"/>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grpSp>
      <p:grpSp>
        <p:nvGrpSpPr>
          <p:cNvPr id="30" name="グループ化 29"/>
          <p:cNvGrpSpPr/>
          <p:nvPr/>
        </p:nvGrpSpPr>
        <p:grpSpPr>
          <a:xfrm>
            <a:off x="7509396" y="5184721"/>
            <a:ext cx="2049338" cy="337153"/>
            <a:chOff x="755576" y="4883969"/>
            <a:chExt cx="1716034" cy="253716"/>
          </a:xfrm>
        </p:grpSpPr>
        <p:cxnSp>
          <p:nvCxnSpPr>
            <p:cNvPr id="31" name="直線コネクタ 30"/>
            <p:cNvCxnSpPr/>
            <p:nvPr/>
          </p:nvCxnSpPr>
          <p:spPr bwMode="auto">
            <a:xfrm>
              <a:off x="755576" y="4883969"/>
              <a:ext cx="1000218"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コネクタ 31"/>
            <p:cNvCxnSpPr/>
            <p:nvPr/>
          </p:nvCxnSpPr>
          <p:spPr bwMode="auto">
            <a:xfrm>
              <a:off x="1755794" y="4883969"/>
              <a:ext cx="0" cy="253716"/>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線コネクタ 32"/>
            <p:cNvCxnSpPr/>
            <p:nvPr/>
          </p:nvCxnSpPr>
          <p:spPr bwMode="auto">
            <a:xfrm>
              <a:off x="1755794" y="5125220"/>
              <a:ext cx="715816"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4" name="グループ化 33"/>
          <p:cNvGrpSpPr/>
          <p:nvPr/>
        </p:nvGrpSpPr>
        <p:grpSpPr>
          <a:xfrm flipH="1">
            <a:off x="9735424" y="5287315"/>
            <a:ext cx="1885178" cy="378880"/>
            <a:chOff x="1169430" y="6177769"/>
            <a:chExt cx="1716034" cy="253716"/>
          </a:xfrm>
        </p:grpSpPr>
        <p:cxnSp>
          <p:nvCxnSpPr>
            <p:cNvPr id="35" name="直線コネクタ 34"/>
            <p:cNvCxnSpPr/>
            <p:nvPr/>
          </p:nvCxnSpPr>
          <p:spPr bwMode="auto">
            <a:xfrm flipH="1">
              <a:off x="1169430" y="6177769"/>
              <a:ext cx="1000218"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線コネクタ 35"/>
            <p:cNvCxnSpPr/>
            <p:nvPr/>
          </p:nvCxnSpPr>
          <p:spPr bwMode="auto">
            <a:xfrm flipH="1">
              <a:off x="2169648" y="6177769"/>
              <a:ext cx="0" cy="253716"/>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直線コネクタ 36"/>
            <p:cNvCxnSpPr/>
            <p:nvPr/>
          </p:nvCxnSpPr>
          <p:spPr bwMode="auto">
            <a:xfrm flipH="1">
              <a:off x="2169648" y="6431485"/>
              <a:ext cx="715816"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8" name="稲妻 37"/>
          <p:cNvSpPr/>
          <p:nvPr/>
        </p:nvSpPr>
        <p:spPr bwMode="auto">
          <a:xfrm>
            <a:off x="7318276" y="4759281"/>
            <a:ext cx="1258734" cy="864844"/>
          </a:xfrm>
          <a:prstGeom prst="lightningBol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39" name="テキスト ボックス 117"/>
          <p:cNvSpPr txBox="1"/>
          <p:nvPr/>
        </p:nvSpPr>
        <p:spPr>
          <a:xfrm>
            <a:off x="7931696" y="4512389"/>
            <a:ext cx="574315"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ysClr val="windowText" lastClr="000000"/>
                </a:solidFill>
                <a:effectLst/>
                <a:uLnTx/>
                <a:uFillTx/>
                <a:latin typeface="Calibri"/>
                <a:ea typeface="ＭＳ Ｐゴシック" panose="020B0600070205080204" pitchFamily="50" charset="-128"/>
              </a:rPr>
              <a:t>Nb</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40" name="テキスト ボックス 120"/>
          <p:cNvSpPr txBox="1"/>
          <p:nvPr/>
        </p:nvSpPr>
        <p:spPr>
          <a:xfrm>
            <a:off x="8949269" y="4512389"/>
            <a:ext cx="467211"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ysClr val="windowText" lastClr="000000"/>
                </a:solidFill>
                <a:effectLst/>
                <a:uLnTx/>
                <a:uFillTx/>
                <a:latin typeface="Calibri"/>
                <a:ea typeface="ＭＳ Ｐゴシック" panose="020B0600070205080204" pitchFamily="50" charset="-128"/>
              </a:rPr>
              <a:t>Al</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41" name="テキスト ボックス 121"/>
          <p:cNvSpPr txBox="1"/>
          <p:nvPr/>
        </p:nvSpPr>
        <p:spPr>
          <a:xfrm>
            <a:off x="10792449" y="4514797"/>
            <a:ext cx="574315"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ysClr val="windowText" lastClr="000000"/>
                </a:solidFill>
                <a:effectLst/>
                <a:uLnTx/>
                <a:uFillTx/>
                <a:latin typeface="Calibri"/>
                <a:ea typeface="ＭＳ Ｐゴシック" panose="020B0600070205080204" pitchFamily="50" charset="-128"/>
              </a:rPr>
              <a:t>Nb</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42" name="テキスト ボックス 122"/>
          <p:cNvSpPr txBox="1"/>
          <p:nvPr/>
        </p:nvSpPr>
        <p:spPr>
          <a:xfrm>
            <a:off x="9981277" y="4512389"/>
            <a:ext cx="467211"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ysClr val="windowText" lastClr="000000"/>
                </a:solidFill>
                <a:effectLst/>
                <a:uLnTx/>
                <a:uFillTx/>
                <a:latin typeface="Calibri"/>
                <a:ea typeface="ＭＳ Ｐゴシック" panose="020B0600070205080204" pitchFamily="50" charset="-128"/>
              </a:rPr>
              <a:t>Al</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43" name="円/楕円 42"/>
          <p:cNvSpPr/>
          <p:nvPr/>
        </p:nvSpPr>
        <p:spPr bwMode="auto">
          <a:xfrm>
            <a:off x="10108096" y="6015308"/>
            <a:ext cx="181552" cy="148665"/>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grpSp>
        <p:nvGrpSpPr>
          <p:cNvPr id="44" name="グループ化 43"/>
          <p:cNvGrpSpPr/>
          <p:nvPr/>
        </p:nvGrpSpPr>
        <p:grpSpPr>
          <a:xfrm>
            <a:off x="8925008" y="5757797"/>
            <a:ext cx="565795" cy="297330"/>
            <a:chOff x="2483768" y="4725144"/>
            <a:chExt cx="448816" cy="288032"/>
          </a:xfrm>
        </p:grpSpPr>
        <p:sp>
          <p:nvSpPr>
            <p:cNvPr id="45" name="円/楕円 44"/>
            <p:cNvSpPr/>
            <p:nvPr/>
          </p:nvSpPr>
          <p:spPr bwMode="auto">
            <a:xfrm>
              <a:off x="25557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46" name="円/楕円 45"/>
            <p:cNvSpPr/>
            <p:nvPr/>
          </p:nvSpPr>
          <p:spPr bwMode="auto">
            <a:xfrm>
              <a:off x="27081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sp>
          <p:nvSpPr>
            <p:cNvPr id="47" name="円/楕円 46"/>
            <p:cNvSpPr/>
            <p:nvPr/>
          </p:nvSpPr>
          <p:spPr bwMode="auto">
            <a:xfrm>
              <a:off x="2483768" y="4725144"/>
              <a:ext cx="448816" cy="288032"/>
            </a:xfrm>
            <a:prstGeom prst="ellipse">
              <a:avLst/>
            </a:prstGeom>
            <a:noFill/>
            <a:ln w="19050" cap="flat" cmpd="sng" algn="ctr">
              <a:solidFill>
                <a:srgbClr val="0070C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grpSp>
      <p:cxnSp>
        <p:nvCxnSpPr>
          <p:cNvPr id="48" name="直線矢印コネクタ 47"/>
          <p:cNvCxnSpPr/>
          <p:nvPr/>
        </p:nvCxnSpPr>
        <p:spPr bwMode="auto">
          <a:xfrm>
            <a:off x="9377020" y="5062749"/>
            <a:ext cx="806524" cy="339777"/>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円/楕円 48"/>
          <p:cNvSpPr/>
          <p:nvPr/>
        </p:nvSpPr>
        <p:spPr bwMode="auto">
          <a:xfrm>
            <a:off x="9931406" y="6039073"/>
            <a:ext cx="181552" cy="148665"/>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dirty="0" smtClean="0">
              <a:ln>
                <a:noFill/>
              </a:ln>
              <a:solidFill>
                <a:sysClr val="windowText" lastClr="000000"/>
              </a:solidFill>
              <a:effectLst/>
              <a:uLnTx/>
              <a:uFillTx/>
              <a:latin typeface="Arial" pitchFamily="34" charset="0"/>
              <a:ea typeface="ＭＳ Ｐゴシック" pitchFamily="50" charset="-128"/>
            </a:endParaRPr>
          </a:p>
        </p:txBody>
      </p:sp>
      <p:cxnSp>
        <p:nvCxnSpPr>
          <p:cNvPr id="50" name="直線矢印コネクタ 49"/>
          <p:cNvCxnSpPr>
            <a:endCxn id="43" idx="0"/>
          </p:cNvCxnSpPr>
          <p:nvPr/>
        </p:nvCxnSpPr>
        <p:spPr bwMode="auto">
          <a:xfrm flipH="1">
            <a:off x="10198872" y="5666195"/>
            <a:ext cx="16011" cy="349113"/>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mc:Choice xmlns:a14="http://schemas.microsoft.com/office/drawing/2010/main" Requires="a14">
          <p:sp>
            <p:nvSpPr>
              <p:cNvPr id="55" name="テキスト ボックス 54"/>
              <p:cNvSpPr txBox="1"/>
              <p:nvPr/>
            </p:nvSpPr>
            <p:spPr>
              <a:xfrm>
                <a:off x="791132" y="4389759"/>
                <a:ext cx="2161043" cy="983924"/>
              </a:xfrm>
              <a:prstGeom prst="rect">
                <a:avLst/>
              </a:prstGeom>
              <a:noFill/>
            </p:spPr>
            <p:txBody>
              <a:bodyPr wrap="square" rtlCol="0">
                <a:spAutoFit/>
              </a:bodyPr>
              <a:lstStyle/>
              <a:p>
                <a:r>
                  <a:rPr kumimoji="1" lang="ja-JP" altLang="en-US" sz="2000" dirty="0" smtClean="0"/>
                  <a:t>準粒子生成数</a:t>
                </a:r>
                <a:endParaRPr kumimoji="1" lang="en-US" altLang="ja-JP" sz="2000" dirty="0" smtClean="0"/>
              </a:p>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𝑁</m:t>
                      </m:r>
                      <m:r>
                        <a:rPr kumimoji="1" lang="en-US" altLang="ja-JP" sz="2000" b="0" i="1" smtClean="0">
                          <a:latin typeface="Cambria Math" panose="02040503050406030204" pitchFamily="18" charset="0"/>
                        </a:rPr>
                        <m:t>=</m:t>
                      </m:r>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𝐺</m:t>
                          </m:r>
                        </m:e>
                        <m:sub>
                          <m:r>
                            <a:rPr kumimoji="1" lang="en-US" altLang="ja-JP" sz="2000" b="0" i="1" smtClean="0">
                              <a:latin typeface="Cambria Math" panose="02040503050406030204" pitchFamily="18" charset="0"/>
                            </a:rPr>
                            <m:t>𝐴𝑙</m:t>
                          </m:r>
                        </m:sub>
                      </m:sSub>
                      <m:f>
                        <m:fPr>
                          <m:ctrlPr>
                            <a:rPr kumimoji="1" lang="en-US" altLang="ja-JP" sz="2000" b="0" i="1" smtClean="0">
                              <a:latin typeface="Cambria Math" panose="02040503050406030204" pitchFamily="18" charset="0"/>
                            </a:rPr>
                          </m:ctrlPr>
                        </m:fPr>
                        <m:num>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𝐸</m:t>
                              </m:r>
                            </m:e>
                            <m:sub>
                              <m:r>
                                <a:rPr kumimoji="1" lang="ja-JP" altLang="en-US" sz="2000" b="0" i="1" smtClean="0">
                                  <a:latin typeface="Cambria Math" panose="02040503050406030204" pitchFamily="18" charset="0"/>
                                </a:rPr>
                                <m:t>𝛾</m:t>
                              </m:r>
                            </m:sub>
                          </m:sSub>
                        </m:num>
                        <m:den>
                          <m:r>
                            <a:rPr kumimoji="1" lang="en-US" altLang="ja-JP" sz="2000" b="0" i="1" smtClean="0">
                              <a:latin typeface="Cambria Math" panose="02040503050406030204" pitchFamily="18" charset="0"/>
                            </a:rPr>
                            <m:t>1.7</m:t>
                          </m:r>
                          <m:r>
                            <a:rPr kumimoji="1" lang="en-US" altLang="ja-JP" sz="2000" b="0" i="1" smtClean="0">
                              <a:latin typeface="Cambria Math" panose="02040503050406030204" pitchFamily="18" charset="0"/>
                              <a:ea typeface="Cambria Math" panose="02040503050406030204" pitchFamily="18" charset="0"/>
                            </a:rPr>
                            <m:t>∆</m:t>
                          </m:r>
                        </m:den>
                      </m:f>
                    </m:oMath>
                  </m:oMathPara>
                </a14:m>
                <a:endParaRPr kumimoji="1" lang="ja-JP" altLang="en-US" sz="2000" dirty="0"/>
              </a:p>
            </p:txBody>
          </p:sp>
        </mc:Choice>
        <mc:Fallback>
          <p:sp>
            <p:nvSpPr>
              <p:cNvPr id="55" name="テキスト ボックス 54"/>
              <p:cNvSpPr txBox="1">
                <a:spLocks noRot="1" noChangeAspect="1" noMove="1" noResize="1" noEditPoints="1" noAdjustHandles="1" noChangeArrowheads="1" noChangeShapeType="1" noTextEdit="1"/>
              </p:cNvSpPr>
              <p:nvPr/>
            </p:nvSpPr>
            <p:spPr>
              <a:xfrm>
                <a:off x="791132" y="4389759"/>
                <a:ext cx="2161043" cy="983924"/>
              </a:xfrm>
              <a:prstGeom prst="rect">
                <a:avLst/>
              </a:prstGeom>
              <a:blipFill rotWithShape="0">
                <a:blip r:embed="rId5"/>
                <a:stretch>
                  <a:fillRect l="-3107" t="-2469"/>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56" name="テキスト ボックス 55"/>
              <p:cNvSpPr txBox="1"/>
              <p:nvPr/>
            </p:nvSpPr>
            <p:spPr>
              <a:xfrm>
                <a:off x="3250354" y="4618799"/>
                <a:ext cx="3887669" cy="668516"/>
              </a:xfrm>
              <a:prstGeom prst="rect">
                <a:avLst/>
              </a:prstGeom>
              <a:noFill/>
            </p:spPr>
            <p:txBody>
              <a:bodyPr wrap="square" rtlCol="0">
                <a:spAutoFit/>
              </a:bodyPr>
              <a:lstStyle/>
              <a:p>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𝐺</m:t>
                        </m:r>
                      </m:e>
                      <m:sub>
                        <m:r>
                          <a:rPr kumimoji="1" lang="en-US" altLang="ja-JP" b="0" i="1" smtClean="0">
                            <a:latin typeface="Cambria Math" panose="02040503050406030204" pitchFamily="18" charset="0"/>
                          </a:rPr>
                          <m:t>𝐴𝑙</m:t>
                        </m:r>
                      </m:sub>
                    </m:sSub>
                  </m:oMath>
                </a14:m>
                <a:r>
                  <a:rPr kumimoji="1" lang="en-US" altLang="ja-JP" dirty="0" smtClean="0"/>
                  <a:t> : Al</a:t>
                </a:r>
                <a:r>
                  <a:rPr kumimoji="1" lang="ja-JP" altLang="en-US" dirty="0" smtClean="0"/>
                  <a:t>層によるトラッピングゲイン</a:t>
                </a:r>
                <a:endParaRPr kumimoji="1" lang="en-US" altLang="ja-JP" dirty="0" smtClean="0"/>
              </a:p>
              <a:p>
                <a14:m>
                  <m:oMath xmlns:m="http://schemas.openxmlformats.org/officeDocument/2006/math">
                    <m:sSub>
                      <m:sSubPr>
                        <m:ctrlPr>
                          <a:rPr lang="en-US" altLang="ja-JP" i="1" dirty="0" smtClean="0">
                            <a:latin typeface="Cambria Math" panose="02040503050406030204" pitchFamily="18" charset="0"/>
                          </a:rPr>
                        </m:ctrlPr>
                      </m:sSubPr>
                      <m:e>
                        <m:r>
                          <m:rPr>
                            <m:sty m:val="p"/>
                          </m:rPr>
                          <a:rPr lang="en-US" altLang="ja-JP" i="1" dirty="0">
                            <a:latin typeface="Cambria Math" panose="02040503050406030204" pitchFamily="18" charset="0"/>
                          </a:rPr>
                          <m:t>E</m:t>
                        </m:r>
                      </m:e>
                      <m:sub>
                        <m:r>
                          <a:rPr lang="ja-JP" altLang="en-US" i="1" dirty="0" smtClean="0">
                            <a:latin typeface="Cambria Math" panose="02040503050406030204" pitchFamily="18" charset="0"/>
                          </a:rPr>
                          <m:t>𝛾</m:t>
                        </m:r>
                      </m:sub>
                    </m:sSub>
                    <m:r>
                      <a:rPr lang="en-US" altLang="ja-JP" b="0" i="0" dirty="0" smtClean="0">
                        <a:latin typeface="Cambria Math" panose="02040503050406030204" pitchFamily="18" charset="0"/>
                      </a:rPr>
                      <m:t>  </m:t>
                    </m:r>
                  </m:oMath>
                </a14:m>
                <a:r>
                  <a:rPr kumimoji="1" lang="ja-JP" altLang="en-US" dirty="0" smtClean="0"/>
                  <a:t>：入射光子のエネルギー</a:t>
                </a:r>
                <a:endParaRPr kumimoji="1" lang="ja-JP" altLang="en-US" dirty="0"/>
              </a:p>
            </p:txBody>
          </p:sp>
        </mc:Choice>
        <mc:Fallback>
          <p:sp>
            <p:nvSpPr>
              <p:cNvPr id="56" name="テキスト ボックス 55"/>
              <p:cNvSpPr txBox="1">
                <a:spLocks noRot="1" noChangeAspect="1" noMove="1" noResize="1" noEditPoints="1" noAdjustHandles="1" noChangeArrowheads="1" noChangeShapeType="1" noTextEdit="1"/>
              </p:cNvSpPr>
              <p:nvPr/>
            </p:nvSpPr>
            <p:spPr>
              <a:xfrm>
                <a:off x="3250354" y="4618799"/>
                <a:ext cx="3887669" cy="668516"/>
              </a:xfrm>
              <a:prstGeom prst="rect">
                <a:avLst/>
              </a:prstGeom>
              <a:blipFill rotWithShape="0">
                <a:blip r:embed="rId6"/>
                <a:stretch>
                  <a:fillRect t="-9174" r="-1411" b="-15596"/>
                </a:stretch>
              </a:blipFill>
            </p:spPr>
            <p:txBody>
              <a:bodyPr/>
              <a:lstStyle/>
              <a:p>
                <a:r>
                  <a:rPr lang="ja-JP" altLang="en-US">
                    <a:noFill/>
                  </a:rPr>
                  <a:t> </a:t>
                </a:r>
              </a:p>
            </p:txBody>
          </p:sp>
        </mc:Fallback>
      </mc:AlternateContent>
      <p:sp>
        <p:nvSpPr>
          <p:cNvPr id="3" name="テキスト ボックス 2"/>
          <p:cNvSpPr txBox="1"/>
          <p:nvPr/>
        </p:nvSpPr>
        <p:spPr>
          <a:xfrm>
            <a:off x="9211244" y="4253391"/>
            <a:ext cx="1892517" cy="369332"/>
          </a:xfrm>
          <a:prstGeom prst="rect">
            <a:avLst/>
          </a:prstGeom>
          <a:noFill/>
        </p:spPr>
        <p:txBody>
          <a:bodyPr wrap="square" rtlCol="0">
            <a:spAutoFit/>
          </a:bodyPr>
          <a:lstStyle/>
          <a:p>
            <a:r>
              <a:rPr kumimoji="1" lang="ja-JP" altLang="en-US" b="1" dirty="0" smtClean="0">
                <a:solidFill>
                  <a:srgbClr val="002060"/>
                </a:solidFill>
              </a:rPr>
              <a:t>絶縁膜</a:t>
            </a:r>
            <a:endParaRPr kumimoji="1" lang="ja-JP" altLang="en-US" b="1" dirty="0">
              <a:solidFill>
                <a:srgbClr val="002060"/>
              </a:solidFill>
            </a:endParaRPr>
          </a:p>
        </p:txBody>
      </p:sp>
      <p:sp>
        <p:nvSpPr>
          <p:cNvPr id="51" name="スライド番号プレースホルダー 50"/>
          <p:cNvSpPr>
            <a:spLocks noGrp="1"/>
          </p:cNvSpPr>
          <p:nvPr>
            <p:ph type="sldNum" sz="quarter" idx="12"/>
          </p:nvPr>
        </p:nvSpPr>
        <p:spPr/>
        <p:txBody>
          <a:bodyPr/>
          <a:lstStyle/>
          <a:p>
            <a:fld id="{7DB38A89-81B7-42D9-8927-6423D626655F}" type="slidenum">
              <a:rPr kumimoji="1" lang="ja-JP" altLang="en-US" smtClean="0"/>
              <a:t>3</a:t>
            </a:fld>
            <a:endParaRPr kumimoji="1" lang="ja-JP" altLang="en-US" dirty="0"/>
          </a:p>
        </p:txBody>
      </p:sp>
    </p:spTree>
    <p:extLst>
      <p:ext uri="{BB962C8B-B14F-4D97-AF65-F5344CB8AC3E}">
        <p14:creationId xmlns:p14="http://schemas.microsoft.com/office/powerpoint/2010/main" val="3319616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a:stretch>
            <a:fillRect/>
          </a:stretch>
        </p:blipFill>
        <p:spPr>
          <a:xfrm>
            <a:off x="7123612" y="387131"/>
            <a:ext cx="4992762" cy="2681298"/>
          </a:xfrm>
          <a:prstGeom prst="rect">
            <a:avLst/>
          </a:prstGeom>
        </p:spPr>
      </p:pic>
      <p:pic>
        <p:nvPicPr>
          <p:cNvPr id="8" name="図 7"/>
          <p:cNvPicPr>
            <a:picLocks noChangeAspect="1"/>
          </p:cNvPicPr>
          <p:nvPr/>
        </p:nvPicPr>
        <p:blipFill>
          <a:blip r:embed="rId3"/>
          <a:stretch>
            <a:fillRect/>
          </a:stretch>
        </p:blipFill>
        <p:spPr>
          <a:xfrm>
            <a:off x="1644745" y="3070456"/>
            <a:ext cx="3552825" cy="2771775"/>
          </a:xfrm>
          <a:prstGeom prst="rect">
            <a:avLst/>
          </a:prstGeom>
        </p:spPr>
      </p:pic>
      <p:sp>
        <p:nvSpPr>
          <p:cNvPr id="2" name="テキスト ボックス 1"/>
          <p:cNvSpPr txBox="1"/>
          <p:nvPr/>
        </p:nvSpPr>
        <p:spPr>
          <a:xfrm>
            <a:off x="669702" y="272137"/>
            <a:ext cx="7250807" cy="584775"/>
          </a:xfrm>
          <a:prstGeom prst="rect">
            <a:avLst/>
          </a:prstGeom>
          <a:noFill/>
        </p:spPr>
        <p:txBody>
          <a:bodyPr wrap="square" rtlCol="0">
            <a:spAutoFit/>
          </a:bodyPr>
          <a:lstStyle/>
          <a:p>
            <a:r>
              <a:rPr kumimoji="1" lang="en-US" altLang="ja-JP" sz="3200" dirty="0" smtClean="0">
                <a:solidFill>
                  <a:srgbClr val="92D050"/>
                </a:solidFill>
              </a:rPr>
              <a:t>STJ</a:t>
            </a:r>
            <a:r>
              <a:rPr kumimoji="1" lang="ja-JP" altLang="en-US" sz="3200" dirty="0" smtClean="0">
                <a:solidFill>
                  <a:srgbClr val="92D050"/>
                </a:solidFill>
              </a:rPr>
              <a:t>の</a:t>
            </a:r>
            <a:r>
              <a:rPr lang="ja-JP" altLang="en-US" sz="3200" dirty="0" smtClean="0">
                <a:solidFill>
                  <a:srgbClr val="92D050"/>
                </a:solidFill>
              </a:rPr>
              <a:t>電流電圧特性</a:t>
            </a:r>
            <a:endParaRPr kumimoji="1" lang="ja-JP" altLang="en-US" sz="3200" dirty="0">
              <a:solidFill>
                <a:srgbClr val="92D050"/>
              </a:solidFill>
            </a:endParaRPr>
          </a:p>
        </p:txBody>
      </p:sp>
      <p:sp>
        <p:nvSpPr>
          <p:cNvPr id="3" name="テキスト ボックス 2"/>
          <p:cNvSpPr txBox="1"/>
          <p:nvPr/>
        </p:nvSpPr>
        <p:spPr>
          <a:xfrm>
            <a:off x="372555" y="3264186"/>
            <a:ext cx="3541691" cy="369332"/>
          </a:xfrm>
          <a:prstGeom prst="rect">
            <a:avLst/>
          </a:prstGeom>
          <a:noFill/>
        </p:spPr>
        <p:txBody>
          <a:bodyPr wrap="square" rtlCol="0">
            <a:spAutoFit/>
          </a:bodyPr>
          <a:lstStyle/>
          <a:p>
            <a:r>
              <a:rPr lang="en-US" altLang="ja-JP" dirty="0"/>
              <a:t>•</a:t>
            </a:r>
            <a:r>
              <a:rPr lang="en-US" altLang="ja-JP" b="1" dirty="0" smtClean="0"/>
              <a:t>Nb/Al-STJ</a:t>
            </a:r>
            <a:r>
              <a:rPr lang="ja-JP" altLang="en-US" b="1" dirty="0" smtClean="0"/>
              <a:t>の</a:t>
            </a:r>
            <a:r>
              <a:rPr lang="en-US" altLang="ja-JP" b="1" dirty="0" smtClean="0"/>
              <a:t>I-V</a:t>
            </a:r>
            <a:r>
              <a:rPr lang="ja-JP" altLang="en-US" b="1" dirty="0" smtClean="0"/>
              <a:t>曲線</a:t>
            </a:r>
            <a:endParaRPr kumimoji="1" lang="ja-JP" altLang="en-US" b="1" dirty="0"/>
          </a:p>
        </p:txBody>
      </p:sp>
      <p:sp>
        <p:nvSpPr>
          <p:cNvPr id="4" name="テキスト ボックス 3"/>
          <p:cNvSpPr txBox="1"/>
          <p:nvPr/>
        </p:nvSpPr>
        <p:spPr>
          <a:xfrm>
            <a:off x="669702" y="805982"/>
            <a:ext cx="6647974" cy="2308324"/>
          </a:xfrm>
          <a:prstGeom prst="rect">
            <a:avLst/>
          </a:prstGeom>
          <a:noFill/>
        </p:spPr>
        <p:txBody>
          <a:bodyPr wrap="none" rtlCol="0">
            <a:spAutoFit/>
          </a:bodyPr>
          <a:lstStyle/>
          <a:p>
            <a:r>
              <a:rPr lang="ja-JP" altLang="en-US" dirty="0" smtClean="0"/>
              <a:t>磁場を印加しジョセフソンカレントを抑制し</a:t>
            </a:r>
            <a:r>
              <a:rPr lang="ja-JP" altLang="en-US" dirty="0" smtClean="0"/>
              <a:t>、</a:t>
            </a:r>
            <a:endParaRPr lang="en-US" altLang="ja-JP" dirty="0" smtClean="0"/>
          </a:p>
          <a:p>
            <a:r>
              <a:rPr lang="ja-JP" altLang="en-US" dirty="0" smtClean="0"/>
              <a:t>検出器</a:t>
            </a:r>
            <a:r>
              <a:rPr lang="ja-JP" altLang="en-US" dirty="0" smtClean="0"/>
              <a:t>として動作させる</a:t>
            </a:r>
            <a:endParaRPr lang="en-US" altLang="ja-JP" dirty="0" smtClean="0"/>
          </a:p>
          <a:p>
            <a:r>
              <a:rPr lang="ja-JP" altLang="en-US" dirty="0" smtClean="0"/>
              <a:t>動作電圧では光入射なしでも電流が流れる</a:t>
            </a:r>
            <a:r>
              <a:rPr lang="ja-JP" altLang="en-US" dirty="0"/>
              <a:t>（</a:t>
            </a:r>
            <a:r>
              <a:rPr lang="ja-JP" altLang="en-US" u="sng" dirty="0" smtClean="0"/>
              <a:t>リークカレント</a:t>
            </a:r>
            <a:r>
              <a:rPr lang="ja-JP" altLang="en-US" dirty="0" smtClean="0"/>
              <a:t>）</a:t>
            </a:r>
            <a:endParaRPr lang="en-US" altLang="ja-JP" dirty="0" smtClean="0"/>
          </a:p>
          <a:p>
            <a:r>
              <a:rPr lang="ja-JP" altLang="en-US" dirty="0" smtClean="0"/>
              <a:t>・熱励起された電子のトンネル</a:t>
            </a:r>
            <a:endParaRPr lang="en-US" altLang="ja-JP" dirty="0" smtClean="0"/>
          </a:p>
          <a:p>
            <a:r>
              <a:rPr lang="ja-JP" altLang="en-US" dirty="0" smtClean="0"/>
              <a:t>・測定系の原因</a:t>
            </a:r>
            <a:endParaRPr lang="en-US" altLang="ja-JP" dirty="0" smtClean="0"/>
          </a:p>
          <a:p>
            <a:r>
              <a:rPr lang="en-US" altLang="ja-JP" dirty="0"/>
              <a:t> </a:t>
            </a:r>
            <a:r>
              <a:rPr lang="en-US" altLang="ja-JP" dirty="0" smtClean="0"/>
              <a:t> -</a:t>
            </a:r>
            <a:r>
              <a:rPr lang="ja-JP" altLang="en-US" dirty="0" smtClean="0"/>
              <a:t>絶縁膜に垂直な磁束の侵入</a:t>
            </a:r>
            <a:endParaRPr lang="en-US" altLang="ja-JP" dirty="0" smtClean="0"/>
          </a:p>
          <a:p>
            <a:r>
              <a:rPr lang="en-US" altLang="ja-JP" dirty="0"/>
              <a:t> </a:t>
            </a:r>
            <a:r>
              <a:rPr lang="en-US" altLang="ja-JP" dirty="0" smtClean="0"/>
              <a:t> -</a:t>
            </a:r>
            <a:r>
              <a:rPr lang="ja-JP" altLang="en-US" dirty="0" smtClean="0"/>
              <a:t>測定回路の</a:t>
            </a:r>
            <a:r>
              <a:rPr lang="en-US" altLang="ja-JP" dirty="0" smtClean="0"/>
              <a:t>GND</a:t>
            </a:r>
            <a:r>
              <a:rPr lang="ja-JP" altLang="en-US" dirty="0" smtClean="0"/>
              <a:t>の不安定</a:t>
            </a:r>
            <a:endParaRPr lang="en-US" altLang="ja-JP" dirty="0" smtClean="0"/>
          </a:p>
          <a:p>
            <a:r>
              <a:rPr lang="ja-JP" altLang="en-US" dirty="0" smtClean="0"/>
              <a:t>・絶縁膜の欠陥に流れる電流</a:t>
            </a:r>
            <a:endParaRPr lang="en-US" altLang="ja-JP" dirty="0" smtClean="0"/>
          </a:p>
        </p:txBody>
      </p:sp>
      <p:sp>
        <p:nvSpPr>
          <p:cNvPr id="11" name="テキスト ボックス 10"/>
          <p:cNvSpPr txBox="1"/>
          <p:nvPr/>
        </p:nvSpPr>
        <p:spPr>
          <a:xfrm>
            <a:off x="524377" y="5758627"/>
            <a:ext cx="7526302" cy="923330"/>
          </a:xfrm>
          <a:prstGeom prst="rect">
            <a:avLst/>
          </a:prstGeom>
          <a:noFill/>
        </p:spPr>
        <p:txBody>
          <a:bodyPr wrap="square" rtlCol="0">
            <a:spAutoFit/>
          </a:bodyPr>
          <a:lstStyle/>
          <a:p>
            <a:r>
              <a:rPr lang="ja-JP" altLang="en-US" b="1" dirty="0" smtClean="0"/>
              <a:t>熱起因のリークカレント</a:t>
            </a:r>
            <a:endParaRPr kumimoji="1" lang="en-US" altLang="ja-JP" b="1" dirty="0" smtClean="0"/>
          </a:p>
          <a:p>
            <a:r>
              <a:rPr kumimoji="1" lang="ja-JP" altLang="en-US" dirty="0" smtClean="0"/>
              <a:t>右図から超伝導転移温度の</a:t>
            </a:r>
            <a:r>
              <a:rPr kumimoji="1" lang="en-US" altLang="ja-JP" dirty="0" smtClean="0"/>
              <a:t>1/10</a:t>
            </a:r>
            <a:r>
              <a:rPr kumimoji="1" lang="ja-JP" altLang="en-US" dirty="0" smtClean="0"/>
              <a:t>程度の温度で</a:t>
            </a:r>
            <a:endParaRPr kumimoji="1" lang="en-US" altLang="ja-JP" dirty="0" smtClean="0"/>
          </a:p>
          <a:p>
            <a:r>
              <a:rPr kumimoji="1" lang="ja-JP" altLang="en-US" dirty="0" smtClean="0"/>
              <a:t>熱起因の成分は抑制される</a:t>
            </a:r>
            <a:endParaRPr kumimoji="1" lang="en-US" altLang="ja-JP" dirty="0" smtClean="0"/>
          </a:p>
        </p:txBody>
      </p:sp>
      <p:sp>
        <p:nvSpPr>
          <p:cNvPr id="14" name="テキスト ボックス 13"/>
          <p:cNvSpPr txBox="1"/>
          <p:nvPr/>
        </p:nvSpPr>
        <p:spPr>
          <a:xfrm>
            <a:off x="8932332" y="363977"/>
            <a:ext cx="2558845" cy="369332"/>
          </a:xfrm>
          <a:prstGeom prst="rect">
            <a:avLst/>
          </a:prstGeom>
          <a:noFill/>
        </p:spPr>
        <p:txBody>
          <a:bodyPr wrap="square" rtlCol="0">
            <a:spAutoFit/>
          </a:bodyPr>
          <a:lstStyle/>
          <a:p>
            <a:r>
              <a:rPr kumimoji="1" lang="ja-JP" altLang="en-US" b="1" dirty="0" smtClean="0"/>
              <a:t>測定回路</a:t>
            </a:r>
            <a:endParaRPr kumimoji="1" lang="ja-JP" altLang="en-US" b="1" dirty="0"/>
          </a:p>
        </p:txBody>
      </p:sp>
      <p:pic>
        <p:nvPicPr>
          <p:cNvPr id="12" name="図 11"/>
          <p:cNvPicPr>
            <a:picLocks noChangeAspect="1"/>
          </p:cNvPicPr>
          <p:nvPr/>
        </p:nvPicPr>
        <p:blipFill>
          <a:blip r:embed="rId4"/>
          <a:stretch>
            <a:fillRect/>
          </a:stretch>
        </p:blipFill>
        <p:spPr>
          <a:xfrm>
            <a:off x="6095689" y="3091583"/>
            <a:ext cx="4988353" cy="3707014"/>
          </a:xfrm>
          <a:prstGeom prst="rect">
            <a:avLst/>
          </a:prstGeom>
        </p:spPr>
      </p:pic>
      <p:sp>
        <p:nvSpPr>
          <p:cNvPr id="15" name="テキスト ボックス 14"/>
          <p:cNvSpPr txBox="1"/>
          <p:nvPr/>
        </p:nvSpPr>
        <p:spPr>
          <a:xfrm>
            <a:off x="7996135" y="4826046"/>
            <a:ext cx="4195865" cy="954107"/>
          </a:xfrm>
          <a:prstGeom prst="rect">
            <a:avLst/>
          </a:prstGeom>
          <a:noFill/>
        </p:spPr>
        <p:txBody>
          <a:bodyPr wrap="square" rtlCol="0">
            <a:spAutoFit/>
          </a:bodyPr>
          <a:lstStyle/>
          <a:p>
            <a:r>
              <a:rPr kumimoji="1" lang="ja-JP" altLang="en-US" sz="2800" b="1" dirty="0" smtClean="0"/>
              <a:t>・  </a:t>
            </a:r>
            <a:r>
              <a:rPr kumimoji="1" lang="en-US" altLang="ja-JP" sz="2800" b="1" dirty="0" smtClean="0"/>
              <a:t>measured data</a:t>
            </a:r>
          </a:p>
          <a:p>
            <a:r>
              <a:rPr kumimoji="1" lang="en-US" altLang="ja-JP" sz="2800" b="1" dirty="0" smtClean="0">
                <a:solidFill>
                  <a:srgbClr val="FF0000"/>
                </a:solidFill>
              </a:rPr>
              <a:t>― theoretical value</a:t>
            </a:r>
            <a:endParaRPr kumimoji="1" lang="ja-JP" altLang="en-US" sz="2800" b="1" dirty="0">
              <a:solidFill>
                <a:srgbClr val="FF0000"/>
              </a:solidFill>
            </a:endParaRPr>
          </a:p>
        </p:txBody>
      </p:sp>
      <p:sp>
        <p:nvSpPr>
          <p:cNvPr id="5" name="スライド番号プレースホルダー 4"/>
          <p:cNvSpPr>
            <a:spLocks noGrp="1"/>
          </p:cNvSpPr>
          <p:nvPr>
            <p:ph type="sldNum" sz="quarter" idx="12"/>
          </p:nvPr>
        </p:nvSpPr>
        <p:spPr/>
        <p:txBody>
          <a:bodyPr/>
          <a:lstStyle/>
          <a:p>
            <a:fld id="{7DB38A89-81B7-42D9-8927-6423D626655F}" type="slidenum">
              <a:rPr kumimoji="1" lang="ja-JP" altLang="en-US" smtClean="0"/>
              <a:t>4</a:t>
            </a:fld>
            <a:endParaRPr kumimoji="1" lang="ja-JP" altLang="en-US" dirty="0"/>
          </a:p>
        </p:txBody>
      </p:sp>
    </p:spTree>
    <p:extLst>
      <p:ext uri="{BB962C8B-B14F-4D97-AF65-F5344CB8AC3E}">
        <p14:creationId xmlns:p14="http://schemas.microsoft.com/office/powerpoint/2010/main" val="3246034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940159" y="547863"/>
            <a:ext cx="8603087" cy="646331"/>
          </a:xfrm>
          <a:prstGeom prst="rect">
            <a:avLst/>
          </a:prstGeom>
          <a:noFill/>
        </p:spPr>
        <p:txBody>
          <a:bodyPr wrap="square" rtlCol="0">
            <a:spAutoFit/>
          </a:bodyPr>
          <a:lstStyle/>
          <a:p>
            <a:r>
              <a:rPr kumimoji="1" lang="en-US" altLang="ja-JP" sz="3600" dirty="0" err="1" smtClean="0">
                <a:solidFill>
                  <a:srgbClr val="92D050"/>
                </a:solidFill>
              </a:rPr>
              <a:t>Nb</a:t>
            </a:r>
            <a:r>
              <a:rPr kumimoji="1" lang="en-US" altLang="ja-JP" sz="3600" dirty="0" smtClean="0">
                <a:solidFill>
                  <a:srgbClr val="92D050"/>
                </a:solidFill>
              </a:rPr>
              <a:t>/Al-STJ</a:t>
            </a:r>
            <a:r>
              <a:rPr kumimoji="1" lang="ja-JP" altLang="en-US" sz="3600" dirty="0" smtClean="0">
                <a:solidFill>
                  <a:srgbClr val="92D050"/>
                </a:solidFill>
              </a:rPr>
              <a:t>の</a:t>
            </a:r>
            <a:r>
              <a:rPr kumimoji="1" lang="ja-JP" altLang="en-US" sz="3600" dirty="0" smtClean="0">
                <a:solidFill>
                  <a:srgbClr val="92D050"/>
                </a:solidFill>
              </a:rPr>
              <a:t>開発</a:t>
            </a:r>
            <a:endParaRPr kumimoji="1" lang="ja-JP" altLang="en-US" sz="3600" dirty="0">
              <a:solidFill>
                <a:srgbClr val="92D050"/>
              </a:solidFill>
            </a:endParaRPr>
          </a:p>
        </p:txBody>
      </p:sp>
      <p:sp>
        <p:nvSpPr>
          <p:cNvPr id="4" name="テキスト ボックス 3"/>
          <p:cNvSpPr txBox="1"/>
          <p:nvPr/>
        </p:nvSpPr>
        <p:spPr>
          <a:xfrm>
            <a:off x="940159" y="1268721"/>
            <a:ext cx="9762187" cy="4955203"/>
          </a:xfrm>
          <a:prstGeom prst="rect">
            <a:avLst/>
          </a:prstGeom>
          <a:noFill/>
        </p:spPr>
        <p:txBody>
          <a:bodyPr wrap="square" rtlCol="0">
            <a:spAutoFit/>
          </a:bodyPr>
          <a:lstStyle/>
          <a:p>
            <a:r>
              <a:rPr kumimoji="1" lang="en-US" altLang="ja-JP" sz="2800" dirty="0" smtClean="0">
                <a:solidFill>
                  <a:srgbClr val="FF0000"/>
                </a:solidFill>
              </a:rPr>
              <a:t>25meV</a:t>
            </a:r>
            <a:r>
              <a:rPr lang="ja-JP" altLang="en-US" sz="2800" dirty="0" smtClean="0">
                <a:solidFill>
                  <a:srgbClr val="FF0000"/>
                </a:solidFill>
              </a:rPr>
              <a:t>の１光子検出への要請</a:t>
            </a:r>
            <a:endParaRPr lang="en-US" altLang="ja-JP" sz="2800" dirty="0" smtClean="0">
              <a:solidFill>
                <a:srgbClr val="FF0000"/>
              </a:solidFill>
            </a:endParaRPr>
          </a:p>
          <a:p>
            <a:r>
              <a:rPr kumimoji="1" lang="en-US" altLang="ja-JP" sz="2400" dirty="0" smtClean="0"/>
              <a:t>25meV</a:t>
            </a:r>
            <a:r>
              <a:rPr lang="ja-JP" altLang="en-US" sz="2400" dirty="0" smtClean="0"/>
              <a:t>の１光子に対して、</a:t>
            </a:r>
            <a:r>
              <a:rPr lang="en-US" altLang="ja-JP" sz="2400" dirty="0" smtClean="0"/>
              <a:t>200e</a:t>
            </a:r>
            <a:r>
              <a:rPr lang="en-US" altLang="ja-JP" sz="2400" baseline="30000" dirty="0" smtClean="0"/>
              <a:t>-</a:t>
            </a:r>
            <a:r>
              <a:rPr lang="ja-JP" altLang="en-US" sz="2400" dirty="0" smtClean="0"/>
              <a:t>程度</a:t>
            </a:r>
            <a:endParaRPr lang="en-US" altLang="ja-JP" sz="2400" dirty="0" smtClean="0"/>
          </a:p>
          <a:p>
            <a:r>
              <a:rPr lang="ja-JP" altLang="en-US" sz="2400" dirty="0" smtClean="0"/>
              <a:t>（</a:t>
            </a:r>
            <a:r>
              <a:rPr lang="en-US" altLang="ja-JP" sz="2400" dirty="0" smtClean="0"/>
              <a:t>G</a:t>
            </a:r>
            <a:r>
              <a:rPr lang="en-US" altLang="ja-JP" sz="2400" baseline="-25000" dirty="0" smtClean="0"/>
              <a:t>al</a:t>
            </a:r>
            <a:r>
              <a:rPr lang="en-US" altLang="ja-JP" sz="2400" dirty="0" smtClean="0"/>
              <a:t>=10</a:t>
            </a:r>
            <a:r>
              <a:rPr lang="ja-JP" altLang="en-US" sz="2400" dirty="0" smtClean="0"/>
              <a:t>を仮定、</a:t>
            </a:r>
            <a:r>
              <a:rPr lang="en-US" altLang="ja-JP" sz="2400" dirty="0" smtClean="0"/>
              <a:t>Δ</a:t>
            </a:r>
            <a:r>
              <a:rPr lang="ja-JP" altLang="en-US" sz="2400" dirty="0" smtClean="0"/>
              <a:t>は測定値</a:t>
            </a:r>
            <a:r>
              <a:rPr lang="en-US" altLang="ja-JP" sz="2400" dirty="0" smtClean="0"/>
              <a:t>0.57meV</a:t>
            </a:r>
            <a:r>
              <a:rPr lang="ja-JP" altLang="en-US" sz="2400" dirty="0" smtClean="0"/>
              <a:t>）</a:t>
            </a:r>
            <a:endParaRPr lang="en-US" altLang="ja-JP" sz="2400" dirty="0" smtClean="0"/>
          </a:p>
          <a:p>
            <a:endParaRPr lang="en-US" altLang="ja-JP" sz="2400" dirty="0" smtClean="0"/>
          </a:p>
          <a:p>
            <a:r>
              <a:rPr kumimoji="1" lang="en-US" altLang="ja-JP" sz="2400" dirty="0" smtClean="0"/>
              <a:t>STJ</a:t>
            </a:r>
            <a:r>
              <a:rPr kumimoji="1" lang="ja-JP" altLang="en-US" sz="2400" dirty="0" smtClean="0"/>
              <a:t>の信号幅</a:t>
            </a:r>
            <a:r>
              <a:rPr kumimoji="1" lang="en-US" altLang="ja-JP" sz="2400" dirty="0" smtClean="0"/>
              <a:t>1.5us</a:t>
            </a:r>
            <a:r>
              <a:rPr kumimoji="1" lang="ja-JP" altLang="en-US" sz="2400" dirty="0" smtClean="0"/>
              <a:t>に</a:t>
            </a:r>
            <a:r>
              <a:rPr kumimoji="1" lang="en-US" altLang="ja-JP" sz="2400" dirty="0" smtClean="0"/>
              <a:t>200e-</a:t>
            </a:r>
            <a:r>
              <a:rPr kumimoji="1" lang="ja-JP" altLang="en-US" sz="2400" dirty="0" smtClean="0"/>
              <a:t>が流れる</a:t>
            </a:r>
            <a:r>
              <a:rPr kumimoji="1" lang="ja-JP" altLang="en-US" sz="2400" dirty="0" smtClean="0"/>
              <a:t>。</a:t>
            </a:r>
            <a:endParaRPr lang="en-US" altLang="ja-JP" sz="2400" dirty="0"/>
          </a:p>
          <a:p>
            <a:r>
              <a:rPr kumimoji="1" lang="ja-JP" altLang="en-US" sz="2400" dirty="0" smtClean="0"/>
              <a:t>⇒</a:t>
            </a:r>
            <a:r>
              <a:rPr kumimoji="1" lang="ja-JP" altLang="en-US" sz="2400" b="1" dirty="0" smtClean="0">
                <a:solidFill>
                  <a:srgbClr val="0070C0"/>
                </a:solidFill>
              </a:rPr>
              <a:t>信号がノイズに埋もれないために</a:t>
            </a:r>
            <a:r>
              <a:rPr lang="ja-JP" altLang="en-US" sz="2400" b="1" dirty="0" smtClean="0">
                <a:solidFill>
                  <a:srgbClr val="0070C0"/>
                </a:solidFill>
              </a:rPr>
              <a:t>リークカレントの低減が必要</a:t>
            </a:r>
            <a:endParaRPr lang="en-US" altLang="ja-JP" sz="2400" b="1" dirty="0" smtClean="0">
              <a:solidFill>
                <a:srgbClr val="0070C0"/>
              </a:solidFill>
            </a:endParaRPr>
          </a:p>
          <a:p>
            <a:r>
              <a:rPr lang="ja-JP" altLang="en-US" sz="2400" dirty="0" smtClean="0"/>
              <a:t>・測定系改善によるノイズ低減</a:t>
            </a:r>
            <a:endParaRPr lang="en-US" altLang="ja-JP" sz="2400" dirty="0" smtClean="0"/>
          </a:p>
          <a:p>
            <a:r>
              <a:rPr kumimoji="1" lang="ja-JP" altLang="en-US" sz="2400" dirty="0" smtClean="0"/>
              <a:t>↑</a:t>
            </a:r>
            <a:r>
              <a:rPr kumimoji="1" lang="ja-JP" altLang="en-US" sz="2400" u="sng" dirty="0" smtClean="0"/>
              <a:t>本発表ではこちらについて報告</a:t>
            </a:r>
            <a:endParaRPr kumimoji="1" lang="en-US" altLang="ja-JP" sz="2400" u="sng" dirty="0" smtClean="0"/>
          </a:p>
          <a:p>
            <a:endParaRPr kumimoji="1" lang="en-US" altLang="ja-JP" sz="2400" dirty="0"/>
          </a:p>
          <a:p>
            <a:r>
              <a:rPr lang="ja-JP" altLang="en-US" sz="2400" dirty="0" smtClean="0"/>
              <a:t>⇒</a:t>
            </a:r>
            <a:r>
              <a:rPr lang="ja-JP" altLang="en-US" sz="2400" b="1" dirty="0" smtClean="0">
                <a:solidFill>
                  <a:srgbClr val="0070C0"/>
                </a:solidFill>
              </a:rPr>
              <a:t>極低温</a:t>
            </a:r>
            <a:r>
              <a:rPr lang="ja-JP" altLang="en-US" sz="2400" b="1" dirty="0" smtClean="0">
                <a:solidFill>
                  <a:srgbClr val="0070C0"/>
                </a:solidFill>
              </a:rPr>
              <a:t>から</a:t>
            </a:r>
            <a:r>
              <a:rPr lang="ja-JP" altLang="en-US" sz="2400" b="1" dirty="0" smtClean="0">
                <a:solidFill>
                  <a:srgbClr val="0070C0"/>
                </a:solidFill>
              </a:rPr>
              <a:t>室温まで</a:t>
            </a:r>
            <a:r>
              <a:rPr lang="ja-JP" altLang="en-US" sz="2400" b="1" dirty="0" smtClean="0">
                <a:solidFill>
                  <a:srgbClr val="0070C0"/>
                </a:solidFill>
              </a:rPr>
              <a:t>の</a:t>
            </a:r>
            <a:r>
              <a:rPr lang="ja-JP" altLang="en-US" sz="2400" b="1" dirty="0" smtClean="0">
                <a:solidFill>
                  <a:srgbClr val="0070C0"/>
                </a:solidFill>
              </a:rPr>
              <a:t>読み出し線にのるノイズと信号の分離</a:t>
            </a:r>
            <a:endParaRPr lang="en-US" altLang="ja-JP" sz="2400" b="1" dirty="0" smtClean="0">
              <a:solidFill>
                <a:srgbClr val="0070C0"/>
              </a:solidFill>
            </a:endParaRPr>
          </a:p>
          <a:p>
            <a:r>
              <a:rPr lang="en-US" altLang="ja-JP" sz="2400" dirty="0" smtClean="0"/>
              <a:t>STJ</a:t>
            </a:r>
            <a:r>
              <a:rPr lang="ja-JP" altLang="en-US" sz="2400" dirty="0" smtClean="0"/>
              <a:t>素子のすぐ近くで信号を増幅</a:t>
            </a:r>
            <a:endParaRPr lang="en-US" altLang="ja-JP" sz="2400" dirty="0" smtClean="0"/>
          </a:p>
          <a:p>
            <a:r>
              <a:rPr lang="ja-JP" altLang="en-US" sz="2400" dirty="0"/>
              <a:t>・</a:t>
            </a:r>
            <a:r>
              <a:rPr lang="ja-JP" altLang="en-US" sz="2400" dirty="0" smtClean="0"/>
              <a:t>極低温動作可能な増幅回路開発</a:t>
            </a:r>
            <a:endParaRPr lang="en-US" altLang="ja-JP" sz="2400" dirty="0" smtClean="0"/>
          </a:p>
          <a:p>
            <a:r>
              <a:rPr kumimoji="1" lang="ja-JP" altLang="en-US" sz="2400" dirty="0"/>
              <a:t>　</a:t>
            </a:r>
            <a:r>
              <a:rPr kumimoji="1" lang="en-US" altLang="ja-JP" sz="2400" dirty="0" smtClean="0"/>
              <a:t>SOI-FET</a:t>
            </a:r>
            <a:r>
              <a:rPr kumimoji="1" lang="ja-JP" altLang="en-US" sz="2400" dirty="0" smtClean="0"/>
              <a:t>を用いた回路の開発</a:t>
            </a:r>
            <a:endParaRPr kumimoji="1" lang="en-US" altLang="ja-JP" sz="2400" dirty="0" smtClean="0"/>
          </a:p>
        </p:txBody>
      </p:sp>
      <p:sp>
        <p:nvSpPr>
          <p:cNvPr id="5" name="スライド番号プレースホルダー 4"/>
          <p:cNvSpPr>
            <a:spLocks noGrp="1"/>
          </p:cNvSpPr>
          <p:nvPr>
            <p:ph type="sldNum" sz="quarter" idx="12"/>
          </p:nvPr>
        </p:nvSpPr>
        <p:spPr/>
        <p:txBody>
          <a:bodyPr/>
          <a:lstStyle/>
          <a:p>
            <a:fld id="{7DB38A89-81B7-42D9-8927-6423D626655F}" type="slidenum">
              <a:rPr kumimoji="1" lang="ja-JP" altLang="en-US" smtClean="0"/>
              <a:t>5</a:t>
            </a:fld>
            <a:endParaRPr kumimoji="1" lang="ja-JP" altLang="en-US" dirty="0"/>
          </a:p>
        </p:txBody>
      </p:sp>
    </p:spTree>
    <p:extLst>
      <p:ext uri="{BB962C8B-B14F-4D97-AF65-F5344CB8AC3E}">
        <p14:creationId xmlns:p14="http://schemas.microsoft.com/office/powerpoint/2010/main" val="2837877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4485" y="55078"/>
            <a:ext cx="4942715" cy="6666328"/>
          </a:xfrm>
          <a:prstGeom prst="rect">
            <a:avLst/>
          </a:prstGeom>
        </p:spPr>
      </p:pic>
      <p:sp>
        <p:nvSpPr>
          <p:cNvPr id="28" name="正方形/長方形 27"/>
          <p:cNvSpPr/>
          <p:nvPr/>
        </p:nvSpPr>
        <p:spPr>
          <a:xfrm>
            <a:off x="6314515" y="3824615"/>
            <a:ext cx="2716668" cy="59294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a:xfrm>
            <a:off x="573156" y="344062"/>
            <a:ext cx="10515600" cy="1325563"/>
          </a:xfrm>
        </p:spPr>
        <p:txBody>
          <a:bodyPr/>
          <a:lstStyle/>
          <a:p>
            <a:r>
              <a:rPr kumimoji="1" lang="ja-JP" altLang="en-US" dirty="0" smtClean="0"/>
              <a:t>筑波大学の測定</a:t>
            </a:r>
            <a:r>
              <a:rPr kumimoji="1" lang="ja-JP" altLang="en-US" dirty="0" smtClean="0"/>
              <a:t>系</a:t>
            </a:r>
            <a:r>
              <a:rPr lang="ja-JP" altLang="en-US" dirty="0" smtClean="0"/>
              <a:t>の改善</a:t>
            </a:r>
            <a:endParaRPr kumimoji="1" lang="ja-JP" altLang="en-US" dirty="0"/>
          </a:p>
        </p:txBody>
      </p:sp>
      <p:sp>
        <p:nvSpPr>
          <p:cNvPr id="3" name="コンテンツ プレースホルダー 2"/>
          <p:cNvSpPr>
            <a:spLocks noGrp="1"/>
          </p:cNvSpPr>
          <p:nvPr>
            <p:ph sz="half" idx="1"/>
          </p:nvPr>
        </p:nvSpPr>
        <p:spPr>
          <a:xfrm>
            <a:off x="573156" y="1380641"/>
            <a:ext cx="6834809" cy="4351338"/>
          </a:xfrm>
        </p:spPr>
        <p:txBody>
          <a:bodyPr>
            <a:normAutofit fontScale="70000" lnSpcReduction="20000"/>
          </a:bodyPr>
          <a:lstStyle/>
          <a:p>
            <a:pPr marL="0" indent="0">
              <a:buNone/>
            </a:pPr>
            <a:r>
              <a:rPr kumimoji="1" lang="en-US" altLang="ja-JP" sz="3800" dirty="0" smtClean="0"/>
              <a:t>3He</a:t>
            </a:r>
            <a:r>
              <a:rPr kumimoji="1" lang="ja-JP" altLang="en-US" sz="3800" dirty="0" smtClean="0"/>
              <a:t>減圧冷凍機</a:t>
            </a:r>
            <a:endParaRPr kumimoji="1" lang="en-US" altLang="ja-JP" sz="3800" dirty="0" smtClean="0"/>
          </a:p>
          <a:p>
            <a:pPr marL="0" indent="0">
              <a:buNone/>
            </a:pPr>
            <a:r>
              <a:rPr lang="ja-JP" altLang="en-US" sz="2600" dirty="0" smtClean="0"/>
              <a:t>最低温度</a:t>
            </a:r>
            <a:r>
              <a:rPr lang="en-US" altLang="ja-JP" sz="2600" dirty="0" smtClean="0"/>
              <a:t>300mK</a:t>
            </a:r>
            <a:r>
              <a:rPr lang="ja-JP" altLang="en-US" sz="2600" dirty="0" smtClean="0"/>
              <a:t>で測定可能 </a:t>
            </a:r>
            <a:r>
              <a:rPr lang="en-US" altLang="ja-JP" sz="2600" dirty="0" smtClean="0"/>
              <a:t>-&gt;</a:t>
            </a:r>
            <a:r>
              <a:rPr lang="ja-JP" altLang="en-US" sz="2600" dirty="0" smtClean="0"/>
              <a:t>熱起因リークカレント</a:t>
            </a:r>
            <a:endParaRPr lang="en-US" altLang="ja-JP" sz="2600" dirty="0" smtClean="0"/>
          </a:p>
          <a:p>
            <a:pPr marL="0" indent="0">
              <a:buNone/>
            </a:pPr>
            <a:r>
              <a:rPr lang="ja-JP" altLang="en-US" sz="2600" dirty="0" smtClean="0"/>
              <a:t>は十分抑制できる</a:t>
            </a:r>
            <a:endParaRPr lang="en-US" altLang="ja-JP" sz="2600" dirty="0" smtClean="0"/>
          </a:p>
          <a:p>
            <a:pPr marL="0" indent="0">
              <a:buNone/>
            </a:pPr>
            <a:endParaRPr lang="en-US" altLang="ja-JP" dirty="0"/>
          </a:p>
          <a:p>
            <a:pPr marL="0" indent="0">
              <a:buNone/>
            </a:pPr>
            <a:r>
              <a:rPr lang="ja-JP" altLang="en-US" dirty="0" smtClean="0"/>
              <a:t>・</a:t>
            </a:r>
            <a:r>
              <a:rPr lang="ja-JP" altLang="en-US" sz="2800" dirty="0" smtClean="0"/>
              <a:t>素子に入る外部磁場へのシールド</a:t>
            </a:r>
            <a:endParaRPr lang="en-US" altLang="ja-JP" sz="2800" dirty="0" smtClean="0"/>
          </a:p>
          <a:p>
            <a:pPr marL="0" indent="0">
              <a:buNone/>
            </a:pPr>
            <a:r>
              <a:rPr lang="ja-JP" altLang="en-US" dirty="0"/>
              <a:t>　</a:t>
            </a:r>
            <a:r>
              <a:rPr lang="ja-JP" altLang="en-US" sz="2600" dirty="0" smtClean="0"/>
              <a:t>ステージを筒上に囲むように磁場シールドの設置</a:t>
            </a:r>
            <a:endParaRPr lang="en-US" altLang="ja-JP" sz="2600" dirty="0" smtClean="0"/>
          </a:p>
          <a:p>
            <a:pPr marL="0" indent="0">
              <a:buNone/>
            </a:pPr>
            <a:endParaRPr lang="en-US" altLang="ja-JP" sz="2600" dirty="0" smtClean="0"/>
          </a:p>
          <a:p>
            <a:pPr marL="0" indent="0">
              <a:buNone/>
            </a:pPr>
            <a:r>
              <a:rPr lang="ja-JP" altLang="en-US" dirty="0" smtClean="0"/>
              <a:t>・</a:t>
            </a:r>
            <a:r>
              <a:rPr lang="ja-JP" altLang="en-US" sz="3100" dirty="0" smtClean="0"/>
              <a:t>測定回路の</a:t>
            </a:r>
            <a:r>
              <a:rPr lang="en-US" altLang="ja-JP" sz="3100" dirty="0" smtClean="0"/>
              <a:t>GND</a:t>
            </a:r>
            <a:r>
              <a:rPr lang="ja-JP" altLang="en-US" sz="3100" dirty="0" smtClean="0"/>
              <a:t>の安定化</a:t>
            </a:r>
            <a:endParaRPr lang="en-US" altLang="ja-JP" sz="3100" dirty="0" smtClean="0"/>
          </a:p>
          <a:p>
            <a:pPr marL="0" indent="0">
              <a:buNone/>
            </a:pPr>
            <a:r>
              <a:rPr lang="ja-JP" altLang="en-US" sz="3100" dirty="0"/>
              <a:t>　</a:t>
            </a:r>
            <a:r>
              <a:rPr lang="ja-JP" altLang="en-US" sz="3100" dirty="0" smtClean="0"/>
              <a:t>冷凍機筐体を測定回路の</a:t>
            </a:r>
            <a:r>
              <a:rPr lang="en-US" altLang="ja-JP" sz="3100" dirty="0" smtClean="0"/>
              <a:t>GND</a:t>
            </a:r>
            <a:r>
              <a:rPr lang="ja-JP" altLang="en-US" sz="3100" dirty="0" smtClean="0"/>
              <a:t>とし、</a:t>
            </a:r>
            <a:endParaRPr lang="en-US" altLang="ja-JP" sz="3100" dirty="0" smtClean="0"/>
          </a:p>
          <a:p>
            <a:pPr marL="0" indent="0">
              <a:buNone/>
            </a:pPr>
            <a:r>
              <a:rPr lang="ja-JP" altLang="en-US" sz="3100" dirty="0"/>
              <a:t>　</a:t>
            </a:r>
            <a:r>
              <a:rPr lang="ja-JP" altLang="en-US" sz="3100" dirty="0" smtClean="0"/>
              <a:t>読み出しで用いるオシロスコープ、差動アンプ</a:t>
            </a:r>
            <a:endParaRPr lang="en-US" altLang="ja-JP" sz="3100" dirty="0" smtClean="0"/>
          </a:p>
          <a:p>
            <a:pPr marL="0" indent="0">
              <a:buNone/>
            </a:pPr>
            <a:r>
              <a:rPr lang="ja-JP" altLang="en-US" sz="3100" dirty="0"/>
              <a:t>　</a:t>
            </a:r>
            <a:r>
              <a:rPr lang="ja-JP" altLang="en-US" sz="3100" dirty="0" smtClean="0"/>
              <a:t>等の接地し安定させ</a:t>
            </a:r>
            <a:r>
              <a:rPr lang="ja-JP" altLang="en-US" sz="3100" dirty="0"/>
              <a:t>る</a:t>
            </a:r>
            <a:endParaRPr lang="en-US" altLang="ja-JP" sz="3100" dirty="0" smtClean="0"/>
          </a:p>
        </p:txBody>
      </p:sp>
      <p:grpSp>
        <p:nvGrpSpPr>
          <p:cNvPr id="16" name="グループ化 15"/>
          <p:cNvGrpSpPr/>
          <p:nvPr/>
        </p:nvGrpSpPr>
        <p:grpSpPr>
          <a:xfrm>
            <a:off x="8534400" y="1885950"/>
            <a:ext cx="2342322" cy="4324350"/>
            <a:chOff x="8534400" y="1885950"/>
            <a:chExt cx="2342322" cy="4324350"/>
          </a:xfrm>
        </p:grpSpPr>
        <p:cxnSp>
          <p:nvCxnSpPr>
            <p:cNvPr id="10" name="直線コネクタ 9"/>
            <p:cNvCxnSpPr/>
            <p:nvPr/>
          </p:nvCxnSpPr>
          <p:spPr>
            <a:xfrm>
              <a:off x="8534400" y="1885950"/>
              <a:ext cx="0" cy="432435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10838622" y="1962150"/>
              <a:ext cx="38100" cy="424815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8534400" y="6210300"/>
              <a:ext cx="2342322"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8" name="直線矢印コネクタ 17"/>
          <p:cNvCxnSpPr/>
          <p:nvPr/>
        </p:nvCxnSpPr>
        <p:spPr>
          <a:xfrm flipV="1">
            <a:off x="6941707" y="5950356"/>
            <a:ext cx="1592692" cy="259944"/>
          </a:xfrm>
          <a:prstGeom prst="straightConnector1">
            <a:avLst/>
          </a:prstGeom>
          <a:ln w="1047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2310063" y="6005274"/>
            <a:ext cx="4631643" cy="461665"/>
          </a:xfrm>
          <a:prstGeom prst="rect">
            <a:avLst/>
          </a:prstGeom>
          <a:noFill/>
        </p:spPr>
        <p:txBody>
          <a:bodyPr wrap="square" rtlCol="0">
            <a:spAutoFit/>
          </a:bodyPr>
          <a:lstStyle/>
          <a:p>
            <a:r>
              <a:rPr kumimoji="1" lang="ja-JP" altLang="en-US" sz="2400" b="1" dirty="0" smtClean="0">
                <a:solidFill>
                  <a:srgbClr val="FF0000"/>
                </a:solidFill>
              </a:rPr>
              <a:t>この位置に磁場シールドを設置</a:t>
            </a:r>
            <a:endParaRPr kumimoji="1" lang="ja-JP" altLang="en-US" sz="2400" b="1" dirty="0">
              <a:solidFill>
                <a:srgbClr val="FF0000"/>
              </a:solidFill>
            </a:endParaRPr>
          </a:p>
        </p:txBody>
      </p:sp>
      <p:sp>
        <p:nvSpPr>
          <p:cNvPr id="23" name="正方形/長方形 22"/>
          <p:cNvSpPr/>
          <p:nvPr/>
        </p:nvSpPr>
        <p:spPr>
          <a:xfrm>
            <a:off x="9031183" y="5295900"/>
            <a:ext cx="222320" cy="19954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5" name="直線矢印コネクタ 24"/>
          <p:cNvCxnSpPr/>
          <p:nvPr/>
        </p:nvCxnSpPr>
        <p:spPr>
          <a:xfrm>
            <a:off x="8210550" y="4417558"/>
            <a:ext cx="800753" cy="878342"/>
          </a:xfrm>
          <a:prstGeom prst="straightConnector1">
            <a:avLst/>
          </a:prstGeom>
          <a:ln w="825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6334418" y="3868862"/>
            <a:ext cx="2676885" cy="523220"/>
          </a:xfrm>
          <a:prstGeom prst="rect">
            <a:avLst/>
          </a:prstGeom>
          <a:noFill/>
        </p:spPr>
        <p:txBody>
          <a:bodyPr wrap="square" rtlCol="0">
            <a:spAutoFit/>
          </a:bodyPr>
          <a:lstStyle/>
          <a:p>
            <a:r>
              <a:rPr lang="ja-JP" altLang="en-US" sz="2800" b="1" dirty="0" smtClean="0">
                <a:solidFill>
                  <a:srgbClr val="002060"/>
                </a:solidFill>
              </a:rPr>
              <a:t>最低温</a:t>
            </a:r>
            <a:r>
              <a:rPr kumimoji="1" lang="ja-JP" altLang="en-US" sz="2800" b="1" dirty="0" smtClean="0">
                <a:solidFill>
                  <a:srgbClr val="002060"/>
                </a:solidFill>
              </a:rPr>
              <a:t>ステージ</a:t>
            </a:r>
            <a:endParaRPr kumimoji="1" lang="ja-JP" altLang="en-US" sz="2800" b="1" dirty="0">
              <a:solidFill>
                <a:srgbClr val="002060"/>
              </a:solidFill>
            </a:endParaRPr>
          </a:p>
        </p:txBody>
      </p:sp>
      <p:sp>
        <p:nvSpPr>
          <p:cNvPr id="7" name="スライド番号プレースホルダー 6"/>
          <p:cNvSpPr>
            <a:spLocks noGrp="1"/>
          </p:cNvSpPr>
          <p:nvPr>
            <p:ph type="sldNum" sz="quarter" idx="12"/>
          </p:nvPr>
        </p:nvSpPr>
        <p:spPr/>
        <p:txBody>
          <a:bodyPr/>
          <a:lstStyle/>
          <a:p>
            <a:fld id="{7DB38A89-81B7-42D9-8927-6423D626655F}" type="slidenum">
              <a:rPr kumimoji="1" lang="ja-JP" altLang="en-US" smtClean="0"/>
              <a:t>6</a:t>
            </a:fld>
            <a:endParaRPr kumimoji="1" lang="ja-JP" altLang="en-US" dirty="0"/>
          </a:p>
        </p:txBody>
      </p:sp>
    </p:spTree>
    <p:extLst>
      <p:ext uri="{BB962C8B-B14F-4D97-AF65-F5344CB8AC3E}">
        <p14:creationId xmlns:p14="http://schemas.microsoft.com/office/powerpoint/2010/main" val="2704359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49167" y="410143"/>
            <a:ext cx="10515600" cy="1325563"/>
          </a:xfrm>
        </p:spPr>
        <p:txBody>
          <a:bodyPr/>
          <a:lstStyle/>
          <a:p>
            <a:r>
              <a:rPr kumimoji="1" lang="ja-JP" altLang="en-US" dirty="0" smtClean="0"/>
              <a:t>測定系改善後の結果</a:t>
            </a:r>
            <a:endParaRPr kumimoji="1" lang="ja-JP" altLang="en-US" dirty="0"/>
          </a:p>
        </p:txBody>
      </p:sp>
      <p:sp>
        <p:nvSpPr>
          <p:cNvPr id="3" name="コンテンツ プレースホルダー 2"/>
          <p:cNvSpPr>
            <a:spLocks noGrp="1"/>
          </p:cNvSpPr>
          <p:nvPr>
            <p:ph sz="half" idx="1"/>
          </p:nvPr>
        </p:nvSpPr>
        <p:spPr>
          <a:xfrm>
            <a:off x="838200" y="1446583"/>
            <a:ext cx="6218808" cy="1903707"/>
          </a:xfrm>
        </p:spPr>
        <p:txBody>
          <a:bodyPr>
            <a:normAutofit/>
          </a:bodyPr>
          <a:lstStyle/>
          <a:p>
            <a:pPr marL="0" indent="0">
              <a:buNone/>
            </a:pPr>
            <a:r>
              <a:rPr lang="ja-JP" altLang="en-US" sz="2400" dirty="0" smtClean="0">
                <a:latin typeface="+mn-ea"/>
              </a:rPr>
              <a:t>リークカレント</a:t>
            </a:r>
            <a:r>
              <a:rPr kumimoji="1" lang="en-US" altLang="ja-JP" sz="2400" dirty="0" smtClean="0">
                <a:solidFill>
                  <a:srgbClr val="FF0000"/>
                </a:solidFill>
                <a:latin typeface="+mn-ea"/>
              </a:rPr>
              <a:t>300pA</a:t>
            </a:r>
            <a:r>
              <a:rPr kumimoji="1" lang="ja-JP" altLang="en-US" sz="2400" dirty="0" smtClean="0">
                <a:latin typeface="+mn-ea"/>
              </a:rPr>
              <a:t>に低減</a:t>
            </a:r>
            <a:r>
              <a:rPr lang="en-US" altLang="ja-JP" sz="2400" dirty="0">
                <a:latin typeface="+mn-ea"/>
              </a:rPr>
              <a:t>(</a:t>
            </a:r>
            <a:r>
              <a:rPr kumimoji="1" lang="en-US" altLang="ja-JP" sz="2400" dirty="0" smtClean="0">
                <a:latin typeface="+mn-ea"/>
              </a:rPr>
              <a:t>50μm</a:t>
            </a:r>
            <a:r>
              <a:rPr kumimoji="1" lang="ja-JP" altLang="en-US" sz="2400" dirty="0" smtClean="0">
                <a:latin typeface="+mn-ea"/>
              </a:rPr>
              <a:t>角</a:t>
            </a:r>
            <a:r>
              <a:rPr kumimoji="1" lang="en-US" altLang="ja-JP" sz="2400" dirty="0" smtClean="0">
                <a:latin typeface="+mn-ea"/>
              </a:rPr>
              <a:t>)</a:t>
            </a:r>
          </a:p>
          <a:p>
            <a:pPr marL="0" indent="0">
              <a:buNone/>
            </a:pPr>
            <a:r>
              <a:rPr lang="ja-JP" altLang="en-US" sz="2400" dirty="0" smtClean="0">
                <a:latin typeface="+mn-ea"/>
              </a:rPr>
              <a:t>その他</a:t>
            </a:r>
            <a:r>
              <a:rPr lang="en-US" altLang="ja-JP" sz="2400" dirty="0" smtClean="0">
                <a:latin typeface="+mn-ea"/>
              </a:rPr>
              <a:t>100μm</a:t>
            </a:r>
            <a:r>
              <a:rPr lang="ja-JP" altLang="en-US" sz="2400" dirty="0" smtClean="0">
                <a:latin typeface="+mn-ea"/>
              </a:rPr>
              <a:t>角</a:t>
            </a:r>
            <a:r>
              <a:rPr lang="en-US" altLang="ja-JP" sz="2400" dirty="0" smtClean="0">
                <a:latin typeface="+mn-ea"/>
              </a:rPr>
              <a:t>,20μm</a:t>
            </a:r>
            <a:r>
              <a:rPr lang="ja-JP" altLang="en-US" sz="2400" dirty="0" smtClean="0">
                <a:latin typeface="+mn-ea"/>
              </a:rPr>
              <a:t>角で</a:t>
            </a:r>
            <a:r>
              <a:rPr lang="ja-JP" altLang="en-US" sz="2400" dirty="0">
                <a:latin typeface="+mn-ea"/>
              </a:rPr>
              <a:t>は</a:t>
            </a:r>
            <a:r>
              <a:rPr lang="en-US" altLang="ja-JP" sz="2400" dirty="0" smtClean="0">
                <a:latin typeface="+mn-ea"/>
              </a:rPr>
              <a:t>1nA</a:t>
            </a:r>
            <a:r>
              <a:rPr lang="ja-JP" altLang="en-US" sz="2400" dirty="0" smtClean="0">
                <a:latin typeface="+mn-ea"/>
              </a:rPr>
              <a:t>程度</a:t>
            </a:r>
            <a:endParaRPr kumimoji="1" lang="ja-JP" altLang="en-US" sz="2400" dirty="0">
              <a:latin typeface="+mn-ea"/>
            </a:endParaRPr>
          </a:p>
        </p:txBody>
      </p:sp>
      <p:grpSp>
        <p:nvGrpSpPr>
          <p:cNvPr id="16" name="グループ化 15"/>
          <p:cNvGrpSpPr/>
          <p:nvPr/>
        </p:nvGrpSpPr>
        <p:grpSpPr>
          <a:xfrm>
            <a:off x="7841036" y="2258926"/>
            <a:ext cx="4415360" cy="3895725"/>
            <a:chOff x="6380945" y="1931898"/>
            <a:chExt cx="4415360" cy="3895725"/>
          </a:xfrm>
        </p:grpSpPr>
        <p:pic>
          <p:nvPicPr>
            <p:cNvPr id="6" name="図 5"/>
            <p:cNvPicPr>
              <a:picLocks noChangeAspect="1"/>
            </p:cNvPicPr>
            <p:nvPr/>
          </p:nvPicPr>
          <p:blipFill>
            <a:blip r:embed="rId2"/>
            <a:stretch>
              <a:fillRect/>
            </a:stretch>
          </p:blipFill>
          <p:spPr>
            <a:xfrm>
              <a:off x="6380945" y="1931898"/>
              <a:ext cx="3886200" cy="3895725"/>
            </a:xfrm>
            <a:prstGeom prst="rect">
              <a:avLst/>
            </a:prstGeom>
          </p:spPr>
        </p:pic>
        <p:cxnSp>
          <p:nvCxnSpPr>
            <p:cNvPr id="8" name="直線矢印コネクタ 7"/>
            <p:cNvCxnSpPr/>
            <p:nvPr/>
          </p:nvCxnSpPr>
          <p:spPr>
            <a:xfrm flipV="1">
              <a:off x="8680361" y="4997003"/>
              <a:ext cx="0" cy="373487"/>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a:off x="8680361" y="5370490"/>
              <a:ext cx="389897"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7712021" y="4997002"/>
              <a:ext cx="1253613" cy="400110"/>
            </a:xfrm>
            <a:prstGeom prst="rect">
              <a:avLst/>
            </a:prstGeom>
            <a:noFill/>
          </p:spPr>
          <p:txBody>
            <a:bodyPr wrap="square" rtlCol="0">
              <a:spAutoFit/>
            </a:bodyPr>
            <a:lstStyle/>
            <a:p>
              <a:r>
                <a:rPr kumimoji="1" lang="en-US" altLang="ja-JP" sz="2000" b="1" dirty="0" smtClean="0"/>
                <a:t>500pA</a:t>
              </a:r>
              <a:endParaRPr kumimoji="1" lang="ja-JP" altLang="en-US" sz="2000" b="1" dirty="0"/>
            </a:p>
          </p:txBody>
        </p:sp>
        <p:sp>
          <p:nvSpPr>
            <p:cNvPr id="12" name="テキスト ボックス 11"/>
            <p:cNvSpPr txBox="1"/>
            <p:nvPr/>
          </p:nvSpPr>
          <p:spPr>
            <a:xfrm>
              <a:off x="8674320" y="5411645"/>
              <a:ext cx="1592825" cy="400110"/>
            </a:xfrm>
            <a:prstGeom prst="rect">
              <a:avLst/>
            </a:prstGeom>
            <a:noFill/>
          </p:spPr>
          <p:txBody>
            <a:bodyPr wrap="square" rtlCol="0">
              <a:spAutoFit/>
            </a:bodyPr>
            <a:lstStyle/>
            <a:p>
              <a:r>
                <a:rPr kumimoji="1" lang="en-US" altLang="ja-JP" sz="2000" b="1" dirty="0" smtClean="0"/>
                <a:t>0.2mV</a:t>
              </a:r>
              <a:endParaRPr kumimoji="1" lang="ja-JP" altLang="en-US" sz="2000" b="1" dirty="0"/>
            </a:p>
          </p:txBody>
        </p:sp>
        <p:sp>
          <p:nvSpPr>
            <p:cNvPr id="13" name="上矢印 12"/>
            <p:cNvSpPr/>
            <p:nvPr/>
          </p:nvSpPr>
          <p:spPr>
            <a:xfrm>
              <a:off x="8937522" y="3891461"/>
              <a:ext cx="265471" cy="535423"/>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8145158" y="4370695"/>
              <a:ext cx="2651147" cy="523220"/>
            </a:xfrm>
            <a:prstGeom prst="rect">
              <a:avLst/>
            </a:prstGeom>
            <a:noFill/>
          </p:spPr>
          <p:txBody>
            <a:bodyPr wrap="square" rtlCol="0">
              <a:spAutoFit/>
            </a:bodyPr>
            <a:lstStyle/>
            <a:p>
              <a:r>
                <a:rPr kumimoji="1" lang="en-US" altLang="ja-JP" sz="2800" b="1" dirty="0" smtClean="0">
                  <a:solidFill>
                    <a:srgbClr val="FF0000"/>
                  </a:solidFill>
                </a:rPr>
                <a:t>300pA@0.4mV</a:t>
              </a:r>
              <a:endParaRPr kumimoji="1" lang="ja-JP" altLang="en-US" sz="2800" b="1" dirty="0">
                <a:solidFill>
                  <a:srgbClr val="FF0000"/>
                </a:solidFill>
              </a:endParaRPr>
            </a:p>
          </p:txBody>
        </p:sp>
      </p:grpSp>
      <p:grpSp>
        <p:nvGrpSpPr>
          <p:cNvPr id="19" name="グループ化 18"/>
          <p:cNvGrpSpPr/>
          <p:nvPr/>
        </p:nvGrpSpPr>
        <p:grpSpPr>
          <a:xfrm>
            <a:off x="630071" y="2593895"/>
            <a:ext cx="7819103" cy="3262432"/>
            <a:chOff x="535059" y="3170064"/>
            <a:chExt cx="7819103" cy="3262432"/>
          </a:xfrm>
        </p:grpSpPr>
        <p:sp>
          <p:nvSpPr>
            <p:cNvPr id="17" name="テキスト ボックス 16"/>
            <p:cNvSpPr txBox="1"/>
            <p:nvPr/>
          </p:nvSpPr>
          <p:spPr>
            <a:xfrm>
              <a:off x="535059" y="3170064"/>
              <a:ext cx="7819103" cy="3262432"/>
            </a:xfrm>
            <a:prstGeom prst="rect">
              <a:avLst/>
            </a:prstGeom>
            <a:noFill/>
          </p:spPr>
          <p:txBody>
            <a:bodyPr wrap="square" rtlCol="0">
              <a:spAutoFit/>
            </a:bodyPr>
            <a:lstStyle/>
            <a:p>
              <a:r>
                <a:rPr lang="ja-JP" altLang="en-US" sz="2400" dirty="0" smtClean="0">
                  <a:latin typeface="+mn-ea"/>
                </a:rPr>
                <a:t>各サイズの素子でリークカレントの低減が達成できたが、</a:t>
              </a:r>
              <a:endParaRPr lang="en-US" altLang="ja-JP" sz="2400" dirty="0" smtClean="0">
                <a:latin typeface="+mn-ea"/>
              </a:endParaRPr>
            </a:p>
            <a:p>
              <a:r>
                <a:rPr lang="en-US" altLang="ja-JP" sz="2400" dirty="0" smtClean="0">
                  <a:latin typeface="+mn-ea"/>
                </a:rPr>
                <a:t>20μm</a:t>
              </a:r>
              <a:r>
                <a:rPr lang="ja-JP" altLang="en-US" sz="2400" dirty="0" smtClean="0">
                  <a:latin typeface="+mn-ea"/>
                </a:rPr>
                <a:t>角等の小さいジャンクションサイズの素子ではさらにリークカレントの低減が可能</a:t>
              </a:r>
              <a:endParaRPr lang="en-US" altLang="ja-JP" sz="2400" dirty="0" smtClean="0">
                <a:latin typeface="+mn-ea"/>
              </a:endParaRPr>
            </a:p>
            <a:p>
              <a:endParaRPr lang="en-US" altLang="ja-JP" sz="1400" dirty="0" smtClean="0">
                <a:latin typeface="+mn-ea"/>
              </a:endParaRPr>
            </a:p>
            <a:p>
              <a:r>
                <a:rPr lang="ja-JP" altLang="en-US" sz="2400" dirty="0" smtClean="0">
                  <a:latin typeface="+mn-ea"/>
                </a:rPr>
                <a:t>今後</a:t>
              </a:r>
              <a:endParaRPr lang="en-US" altLang="ja-JP" sz="2400" dirty="0" smtClean="0">
                <a:latin typeface="+mn-ea"/>
              </a:endParaRPr>
            </a:p>
            <a:p>
              <a:r>
                <a:rPr lang="ja-JP" altLang="en-US" sz="2400" dirty="0" smtClean="0">
                  <a:latin typeface="+mn-ea"/>
                </a:rPr>
                <a:t>・素子への振動の低減</a:t>
              </a:r>
              <a:endParaRPr lang="en-US" altLang="ja-JP" sz="2400" dirty="0" smtClean="0">
                <a:latin typeface="+mn-ea"/>
              </a:endParaRPr>
            </a:p>
            <a:p>
              <a:r>
                <a:rPr lang="ja-JP" altLang="en-US" sz="2400" dirty="0" smtClean="0">
                  <a:latin typeface="+mn-ea"/>
                </a:rPr>
                <a:t>・さらなる</a:t>
              </a:r>
              <a:r>
                <a:rPr lang="en-US" altLang="ja-JP" sz="2400" dirty="0" smtClean="0">
                  <a:latin typeface="+mn-ea"/>
                </a:rPr>
                <a:t>GND</a:t>
              </a:r>
              <a:r>
                <a:rPr lang="ja-JP" altLang="en-US" sz="2400" dirty="0" smtClean="0">
                  <a:latin typeface="+mn-ea"/>
                </a:rPr>
                <a:t>の安定化</a:t>
              </a:r>
              <a:endParaRPr lang="en-US" altLang="ja-JP" sz="2400" dirty="0" smtClean="0">
                <a:latin typeface="+mn-ea"/>
              </a:endParaRPr>
            </a:p>
            <a:p>
              <a:r>
                <a:rPr lang="ja-JP" altLang="en-US" sz="2400" dirty="0" smtClean="0">
                  <a:latin typeface="+mn-ea"/>
                </a:rPr>
                <a:t>これら</a:t>
              </a:r>
              <a:r>
                <a:rPr lang="en-US" altLang="ja-JP" sz="2400" dirty="0">
                  <a:latin typeface="+mn-ea"/>
                </a:rPr>
                <a:t>2</a:t>
              </a:r>
              <a:r>
                <a:rPr lang="ja-JP" altLang="en-US" sz="2400" dirty="0" smtClean="0">
                  <a:latin typeface="+mn-ea"/>
                </a:rPr>
                <a:t>点の改善を進め、ノイズ低減を勧める</a:t>
              </a:r>
              <a:endParaRPr lang="en-US" altLang="ja-JP" sz="2400" dirty="0" smtClean="0">
                <a:latin typeface="+mn-ea"/>
              </a:endParaRPr>
            </a:p>
            <a:p>
              <a:r>
                <a:rPr lang="ja-JP" altLang="en-US" sz="2400" dirty="0">
                  <a:latin typeface="+mn-ea"/>
                </a:rPr>
                <a:t>改善</a:t>
              </a:r>
              <a:r>
                <a:rPr lang="ja-JP" altLang="en-US" sz="2400" dirty="0" smtClean="0">
                  <a:latin typeface="+mn-ea"/>
                </a:rPr>
                <a:t>された測定系で光応答の測定、評価を</a:t>
              </a:r>
              <a:r>
                <a:rPr lang="ja-JP" altLang="en-US" sz="2400" dirty="0">
                  <a:latin typeface="+mn-ea"/>
                </a:rPr>
                <a:t>行</a:t>
              </a:r>
              <a:r>
                <a:rPr lang="ja-JP" altLang="en-US" sz="2400" dirty="0" smtClean="0">
                  <a:latin typeface="+mn-ea"/>
                </a:rPr>
                <a:t>う</a:t>
              </a:r>
              <a:endParaRPr lang="en-US" altLang="ja-JP" sz="2400" dirty="0" smtClean="0">
                <a:latin typeface="+mn-ea"/>
              </a:endParaRPr>
            </a:p>
          </p:txBody>
        </p:sp>
        <p:sp>
          <p:nvSpPr>
            <p:cNvPr id="18" name="正方形/長方形 17"/>
            <p:cNvSpPr/>
            <p:nvPr/>
          </p:nvSpPr>
          <p:spPr>
            <a:xfrm>
              <a:off x="560249" y="4388208"/>
              <a:ext cx="6614556" cy="2002105"/>
            </a:xfrm>
            <a:prstGeom prst="rect">
              <a:avLst/>
            </a:prstGeom>
            <a:noFill/>
            <a:ln w="63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 name="テキスト ボックス 3"/>
          <p:cNvSpPr txBox="1"/>
          <p:nvPr/>
        </p:nvSpPr>
        <p:spPr>
          <a:xfrm>
            <a:off x="7841036" y="1587685"/>
            <a:ext cx="4079617" cy="707886"/>
          </a:xfrm>
          <a:prstGeom prst="rect">
            <a:avLst/>
          </a:prstGeom>
          <a:noFill/>
        </p:spPr>
        <p:txBody>
          <a:bodyPr wrap="square" rtlCol="0">
            <a:spAutoFit/>
          </a:bodyPr>
          <a:lstStyle/>
          <a:p>
            <a:r>
              <a:rPr kumimoji="1" lang="en-US" altLang="ja-JP" sz="2000" b="1" dirty="0" smtClean="0"/>
              <a:t>50μm</a:t>
            </a:r>
            <a:r>
              <a:rPr kumimoji="1" lang="ja-JP" altLang="en-US" sz="2000" b="1" dirty="0" smtClean="0"/>
              <a:t>角 </a:t>
            </a:r>
            <a:r>
              <a:rPr kumimoji="1" lang="en-US" altLang="ja-JP" sz="2000" b="1" dirty="0" err="1" smtClean="0"/>
              <a:t>Nb</a:t>
            </a:r>
            <a:r>
              <a:rPr kumimoji="1" lang="en-US" altLang="ja-JP" sz="2000" b="1" dirty="0" smtClean="0"/>
              <a:t>/Al-STJ </a:t>
            </a:r>
            <a:r>
              <a:rPr kumimoji="1" lang="ja-JP" altLang="en-US" sz="2000" b="1" dirty="0" smtClean="0"/>
              <a:t>電流電圧特性</a:t>
            </a:r>
            <a:endParaRPr kumimoji="1" lang="en-US" altLang="ja-JP" sz="2000" b="1" dirty="0" smtClean="0"/>
          </a:p>
          <a:p>
            <a:r>
              <a:rPr lang="ja-JP" altLang="en-US" sz="2000" b="1" dirty="0" smtClean="0"/>
              <a:t>温度：</a:t>
            </a:r>
            <a:r>
              <a:rPr lang="en-US" altLang="ja-JP" sz="2000" b="1" dirty="0" smtClean="0"/>
              <a:t>0.3K</a:t>
            </a:r>
            <a:endParaRPr kumimoji="1" lang="ja-JP" altLang="en-US" sz="2000" b="1" dirty="0"/>
          </a:p>
        </p:txBody>
      </p:sp>
      <p:sp>
        <p:nvSpPr>
          <p:cNvPr id="7" name="スライド番号プレースホルダー 6"/>
          <p:cNvSpPr>
            <a:spLocks noGrp="1"/>
          </p:cNvSpPr>
          <p:nvPr>
            <p:ph type="sldNum" sz="quarter" idx="12"/>
          </p:nvPr>
        </p:nvSpPr>
        <p:spPr/>
        <p:txBody>
          <a:bodyPr/>
          <a:lstStyle/>
          <a:p>
            <a:fld id="{7DB38A89-81B7-42D9-8927-6423D626655F}" type="slidenum">
              <a:rPr kumimoji="1" lang="ja-JP" altLang="en-US" smtClean="0"/>
              <a:t>7</a:t>
            </a:fld>
            <a:endParaRPr kumimoji="1" lang="ja-JP" altLang="en-US" dirty="0"/>
          </a:p>
        </p:txBody>
      </p:sp>
    </p:spTree>
    <p:extLst>
      <p:ext uri="{BB962C8B-B14F-4D97-AF65-F5344CB8AC3E}">
        <p14:creationId xmlns:p14="http://schemas.microsoft.com/office/powerpoint/2010/main" val="2538306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7024210" y="734457"/>
            <a:ext cx="4992762" cy="2681298"/>
          </a:xfrm>
          <a:prstGeom prst="rect">
            <a:avLst/>
          </a:prstGeom>
        </p:spPr>
      </p:pic>
      <p:sp>
        <p:nvSpPr>
          <p:cNvPr id="2" name="タイトル 1"/>
          <p:cNvSpPr>
            <a:spLocks noGrp="1"/>
          </p:cNvSpPr>
          <p:nvPr>
            <p:ph type="title"/>
          </p:nvPr>
        </p:nvSpPr>
        <p:spPr>
          <a:xfrm>
            <a:off x="838200" y="150892"/>
            <a:ext cx="10515600" cy="1325563"/>
          </a:xfrm>
        </p:spPr>
        <p:txBody>
          <a:bodyPr/>
          <a:lstStyle/>
          <a:p>
            <a:r>
              <a:rPr kumimoji="1" lang="en-US" altLang="ja-JP" dirty="0" smtClean="0"/>
              <a:t>STJ</a:t>
            </a:r>
            <a:r>
              <a:rPr kumimoji="1" lang="ja-JP" altLang="en-US" dirty="0" smtClean="0"/>
              <a:t>静電容量の測定</a:t>
            </a:r>
            <a:endParaRPr kumimoji="1" lang="ja-JP" altLang="en-US" dirty="0"/>
          </a:p>
        </p:txBody>
      </p:sp>
      <p:sp>
        <p:nvSpPr>
          <p:cNvPr id="3" name="コンテンツ プレースホルダー 2"/>
          <p:cNvSpPr>
            <a:spLocks noGrp="1"/>
          </p:cNvSpPr>
          <p:nvPr>
            <p:ph sz="half" idx="1"/>
          </p:nvPr>
        </p:nvSpPr>
        <p:spPr>
          <a:xfrm>
            <a:off x="788875" y="2081737"/>
            <a:ext cx="7856621" cy="4351338"/>
          </a:xfrm>
        </p:spPr>
        <p:txBody>
          <a:bodyPr>
            <a:normAutofit/>
          </a:bodyPr>
          <a:lstStyle/>
          <a:p>
            <a:pPr marL="0" indent="0">
              <a:buNone/>
            </a:pPr>
            <a:r>
              <a:rPr lang="ja-JP" altLang="en-US" dirty="0" smtClean="0"/>
              <a:t>測定方法</a:t>
            </a:r>
            <a:endParaRPr lang="en-US" altLang="ja-JP" dirty="0" smtClean="0"/>
          </a:p>
          <a:p>
            <a:pPr marL="0" indent="0">
              <a:buNone/>
            </a:pPr>
            <a:r>
              <a:rPr lang="en-US" altLang="ja-JP" sz="2000" dirty="0" smtClean="0"/>
              <a:t>1.</a:t>
            </a:r>
            <a:r>
              <a:rPr lang="ja-JP" altLang="en-US" sz="2000" dirty="0" smtClean="0"/>
              <a:t>極低温での</a:t>
            </a:r>
            <a:r>
              <a:rPr lang="en-US" altLang="ja-JP" sz="2000" dirty="0" smtClean="0"/>
              <a:t>STJ</a:t>
            </a:r>
            <a:r>
              <a:rPr lang="ja-JP" altLang="en-US" sz="2000" dirty="0" smtClean="0"/>
              <a:t>の電流電圧特性の測定</a:t>
            </a:r>
            <a:endParaRPr lang="en-US" altLang="ja-JP" sz="2000" dirty="0" smtClean="0"/>
          </a:p>
          <a:p>
            <a:pPr marL="0" indent="0">
              <a:buNone/>
            </a:pPr>
            <a:r>
              <a:rPr kumimoji="1" lang="ja-JP" altLang="en-US" sz="2000" dirty="0" smtClean="0"/>
              <a:t>ファンクションジェネレータ</a:t>
            </a:r>
            <a:r>
              <a:rPr kumimoji="1" lang="en-US" altLang="ja-JP" sz="2000" dirty="0" smtClean="0"/>
              <a:t>(FG)</a:t>
            </a:r>
            <a:r>
              <a:rPr kumimoji="1" lang="ja-JP" altLang="en-US" sz="2000" dirty="0" smtClean="0"/>
              <a:t>から</a:t>
            </a:r>
            <a:r>
              <a:rPr kumimoji="1" lang="en-US" altLang="ja-JP" sz="2000" dirty="0" smtClean="0"/>
              <a:t>sine</a:t>
            </a:r>
            <a:r>
              <a:rPr kumimoji="1" lang="ja-JP" altLang="en-US" sz="2000" dirty="0" smtClean="0"/>
              <a:t>波を入力し、</a:t>
            </a:r>
            <a:r>
              <a:rPr kumimoji="1" lang="en-US" altLang="ja-JP" sz="2000" dirty="0" smtClean="0"/>
              <a:t>I-V</a:t>
            </a:r>
            <a:r>
              <a:rPr kumimoji="1" lang="ja-JP" altLang="en-US" sz="2000" dirty="0" smtClean="0"/>
              <a:t>を測定</a:t>
            </a:r>
            <a:endParaRPr kumimoji="1" lang="en-US" altLang="ja-JP" sz="2000" dirty="0" smtClean="0"/>
          </a:p>
          <a:p>
            <a:pPr marL="0" indent="0">
              <a:buNone/>
            </a:pPr>
            <a:r>
              <a:rPr lang="en-US" altLang="ja-JP" sz="2000" dirty="0" smtClean="0"/>
              <a:t>10,</a:t>
            </a:r>
            <a:r>
              <a:rPr lang="ja-JP" altLang="en-US" sz="2000" dirty="0"/>
              <a:t> </a:t>
            </a:r>
            <a:r>
              <a:rPr lang="en-US" altLang="ja-JP" sz="2000" dirty="0" smtClean="0"/>
              <a:t>500, 1000Hz</a:t>
            </a:r>
            <a:r>
              <a:rPr lang="ja-JP" altLang="en-US" sz="2000" dirty="0" smtClean="0"/>
              <a:t>等の複数の周波数で</a:t>
            </a:r>
            <a:r>
              <a:rPr lang="en-US" altLang="ja-JP" sz="2000" dirty="0" smtClean="0"/>
              <a:t>I-V</a:t>
            </a:r>
            <a:r>
              <a:rPr lang="ja-JP" altLang="en-US" sz="2000" dirty="0" smtClean="0"/>
              <a:t>の測定</a:t>
            </a:r>
            <a:r>
              <a:rPr lang="en-US" altLang="ja-JP" sz="2000" dirty="0" smtClean="0"/>
              <a:t>,</a:t>
            </a:r>
            <a:r>
              <a:rPr lang="ja-JP" altLang="en-US" sz="2000" dirty="0" smtClean="0"/>
              <a:t>ヒステリシスをみる</a:t>
            </a:r>
            <a:endParaRPr lang="en-US" altLang="ja-JP" sz="2000" dirty="0" smtClean="0"/>
          </a:p>
          <a:p>
            <a:pPr marL="0" indent="0">
              <a:buNone/>
            </a:pPr>
            <a:r>
              <a:rPr kumimoji="1" lang="en-US" altLang="ja-JP" sz="2000" dirty="0" smtClean="0"/>
              <a:t>2.</a:t>
            </a:r>
            <a:r>
              <a:rPr kumimoji="1" lang="ja-JP" altLang="en-US" sz="2000" dirty="0" smtClean="0"/>
              <a:t>回路シミュレータでの回路をシミュレートさせる</a:t>
            </a:r>
            <a:endParaRPr kumimoji="1" lang="en-US" altLang="ja-JP" sz="2000" dirty="0" smtClean="0"/>
          </a:p>
          <a:p>
            <a:pPr marL="0" indent="0">
              <a:buNone/>
            </a:pPr>
            <a:r>
              <a:rPr kumimoji="1" lang="en-US" altLang="ja-JP" sz="2000" dirty="0" smtClean="0"/>
              <a:t>STJ</a:t>
            </a:r>
            <a:r>
              <a:rPr kumimoji="1" lang="ja-JP" altLang="en-US" sz="2000" dirty="0" smtClean="0"/>
              <a:t>の等価回路として右図の回路を仮定</a:t>
            </a:r>
            <a:endParaRPr kumimoji="1" lang="en-US" altLang="ja-JP" sz="2000" dirty="0" smtClean="0"/>
          </a:p>
          <a:p>
            <a:pPr marL="0" indent="0">
              <a:buNone/>
            </a:pPr>
            <a:r>
              <a:rPr lang="ja-JP" altLang="en-US" sz="2000" dirty="0" smtClean="0"/>
              <a:t>電流電圧特性を</a:t>
            </a:r>
            <a:r>
              <a:rPr lang="en-US" altLang="ja-JP" sz="2000" dirty="0" smtClean="0"/>
              <a:t>tangent</a:t>
            </a:r>
            <a:r>
              <a:rPr lang="ja-JP" altLang="en-US" sz="2000" dirty="0" smtClean="0"/>
              <a:t>関数で合わせる</a:t>
            </a:r>
            <a:endParaRPr lang="en-US" altLang="ja-JP" sz="2000" dirty="0" smtClean="0"/>
          </a:p>
          <a:p>
            <a:pPr marL="0" indent="0">
              <a:buNone/>
            </a:pPr>
            <a:r>
              <a:rPr lang="en-US" altLang="ja-JP" sz="2000" dirty="0" smtClean="0">
                <a:solidFill>
                  <a:srgbClr val="FF0000"/>
                </a:solidFill>
              </a:rPr>
              <a:t>C</a:t>
            </a:r>
            <a:r>
              <a:rPr lang="en-US" altLang="ja-JP" sz="2000" baseline="-25000" dirty="0" smtClean="0">
                <a:solidFill>
                  <a:srgbClr val="FF0000"/>
                </a:solidFill>
              </a:rPr>
              <a:t>stj</a:t>
            </a:r>
            <a:r>
              <a:rPr lang="ja-JP" altLang="en-US" sz="2000" dirty="0" smtClean="0">
                <a:solidFill>
                  <a:srgbClr val="FF0000"/>
                </a:solidFill>
              </a:rPr>
              <a:t>の数値を変え、測定結果との一致をみる</a:t>
            </a:r>
            <a:endParaRPr kumimoji="1" lang="en-US" altLang="ja-JP" sz="2000" dirty="0">
              <a:solidFill>
                <a:srgbClr val="FF0000"/>
              </a:solidFill>
            </a:endParaRPr>
          </a:p>
        </p:txBody>
      </p:sp>
      <p:sp>
        <p:nvSpPr>
          <p:cNvPr id="6" name="テキスト ボックス 5"/>
          <p:cNvSpPr txBox="1"/>
          <p:nvPr/>
        </p:nvSpPr>
        <p:spPr>
          <a:xfrm>
            <a:off x="8304355" y="693800"/>
            <a:ext cx="1991032" cy="369332"/>
          </a:xfrm>
          <a:prstGeom prst="rect">
            <a:avLst/>
          </a:prstGeom>
          <a:noFill/>
        </p:spPr>
        <p:txBody>
          <a:bodyPr wrap="square" rtlCol="0">
            <a:spAutoFit/>
          </a:bodyPr>
          <a:lstStyle/>
          <a:p>
            <a:r>
              <a:rPr kumimoji="1" lang="ja-JP" altLang="en-US" b="1" dirty="0" smtClean="0"/>
              <a:t>測定回路</a:t>
            </a:r>
            <a:endParaRPr kumimoji="1" lang="ja-JP" altLang="en-US" b="1" dirty="0"/>
          </a:p>
        </p:txBody>
      </p:sp>
      <p:pic>
        <p:nvPicPr>
          <p:cNvPr id="7" name="図 6"/>
          <p:cNvPicPr>
            <a:picLocks noChangeAspect="1"/>
          </p:cNvPicPr>
          <p:nvPr/>
        </p:nvPicPr>
        <p:blipFill>
          <a:blip r:embed="rId3"/>
          <a:stretch>
            <a:fillRect/>
          </a:stretch>
        </p:blipFill>
        <p:spPr>
          <a:xfrm>
            <a:off x="7024210" y="3743775"/>
            <a:ext cx="4835634" cy="2968348"/>
          </a:xfrm>
          <a:prstGeom prst="rect">
            <a:avLst/>
          </a:prstGeom>
        </p:spPr>
      </p:pic>
      <p:sp>
        <p:nvSpPr>
          <p:cNvPr id="8" name="テキスト ボックス 7"/>
          <p:cNvSpPr txBox="1"/>
          <p:nvPr/>
        </p:nvSpPr>
        <p:spPr>
          <a:xfrm>
            <a:off x="8932391" y="3744430"/>
            <a:ext cx="3758380" cy="369332"/>
          </a:xfrm>
          <a:prstGeom prst="rect">
            <a:avLst/>
          </a:prstGeom>
          <a:noFill/>
        </p:spPr>
        <p:txBody>
          <a:bodyPr wrap="square" rtlCol="0">
            <a:spAutoFit/>
          </a:bodyPr>
          <a:lstStyle/>
          <a:p>
            <a:r>
              <a:rPr kumimoji="1" lang="en-US" altLang="ja-JP" b="1" dirty="0" smtClean="0"/>
              <a:t>STJ</a:t>
            </a:r>
            <a:r>
              <a:rPr kumimoji="1" lang="ja-JP" altLang="en-US" b="1" dirty="0" smtClean="0"/>
              <a:t>の等価回路</a:t>
            </a:r>
            <a:endParaRPr kumimoji="1" lang="ja-JP" altLang="en-US" b="1" dirty="0"/>
          </a:p>
        </p:txBody>
      </p:sp>
      <p:sp>
        <p:nvSpPr>
          <p:cNvPr id="9" name="テキスト ボックス 8"/>
          <p:cNvSpPr txBox="1"/>
          <p:nvPr/>
        </p:nvSpPr>
        <p:spPr>
          <a:xfrm>
            <a:off x="1001315" y="1122512"/>
            <a:ext cx="7492181" cy="707886"/>
          </a:xfrm>
          <a:prstGeom prst="rect">
            <a:avLst/>
          </a:prstGeom>
          <a:noFill/>
        </p:spPr>
        <p:txBody>
          <a:bodyPr wrap="square" rtlCol="0">
            <a:spAutoFit/>
          </a:bodyPr>
          <a:lstStyle/>
          <a:p>
            <a:r>
              <a:rPr kumimoji="1" lang="en-US" altLang="ja-JP" sz="2000" b="1" dirty="0" smtClean="0"/>
              <a:t>STJ</a:t>
            </a:r>
            <a:r>
              <a:rPr kumimoji="1" lang="ja-JP" altLang="en-US" sz="2000" b="1" dirty="0" smtClean="0"/>
              <a:t>の静電容量は信号増幅回路の設計上重要</a:t>
            </a:r>
            <a:endParaRPr kumimoji="1" lang="en-US" altLang="ja-JP" sz="2000" b="1" dirty="0" smtClean="0"/>
          </a:p>
          <a:p>
            <a:r>
              <a:rPr kumimoji="1" lang="ja-JP" altLang="en-US" sz="2000" b="1" dirty="0" smtClean="0"/>
              <a:t>値を知っておく必要がある</a:t>
            </a:r>
            <a:endParaRPr kumimoji="1" lang="ja-JP" altLang="en-US" sz="2000" b="1" dirty="0"/>
          </a:p>
        </p:txBody>
      </p:sp>
      <p:sp>
        <p:nvSpPr>
          <p:cNvPr id="4" name="テキスト ボックス 3"/>
          <p:cNvSpPr txBox="1"/>
          <p:nvPr/>
        </p:nvSpPr>
        <p:spPr>
          <a:xfrm>
            <a:off x="11067105" y="5536052"/>
            <a:ext cx="1012088" cy="400110"/>
          </a:xfrm>
          <a:prstGeom prst="rect">
            <a:avLst/>
          </a:prstGeom>
          <a:noFill/>
        </p:spPr>
        <p:txBody>
          <a:bodyPr wrap="square" rtlCol="0">
            <a:spAutoFit/>
          </a:bodyPr>
          <a:lstStyle/>
          <a:p>
            <a:r>
              <a:rPr kumimoji="1" lang="ja-JP" altLang="en-US" sz="2000" b="1" dirty="0" smtClean="0"/>
              <a:t>信号源</a:t>
            </a:r>
            <a:endParaRPr kumimoji="1" lang="ja-JP" altLang="en-US" sz="2000" b="1" dirty="0"/>
          </a:p>
        </p:txBody>
      </p:sp>
      <p:sp>
        <p:nvSpPr>
          <p:cNvPr id="10" name="テキスト ボックス 9"/>
          <p:cNvSpPr txBox="1"/>
          <p:nvPr/>
        </p:nvSpPr>
        <p:spPr>
          <a:xfrm>
            <a:off x="8932391" y="5612996"/>
            <a:ext cx="2506521" cy="646331"/>
          </a:xfrm>
          <a:prstGeom prst="rect">
            <a:avLst/>
          </a:prstGeom>
          <a:noFill/>
        </p:spPr>
        <p:txBody>
          <a:bodyPr wrap="square" rtlCol="0">
            <a:spAutoFit/>
          </a:bodyPr>
          <a:lstStyle/>
          <a:p>
            <a:r>
              <a:rPr lang="ja-JP" altLang="en-US" b="1" dirty="0" smtClean="0"/>
              <a:t>電流源</a:t>
            </a:r>
            <a:r>
              <a:rPr lang="en-US" altLang="ja-JP" b="1" dirty="0" smtClean="0"/>
              <a:t>(</a:t>
            </a:r>
            <a:r>
              <a:rPr lang="en-US" altLang="ja-JP" b="1" dirty="0" err="1" smtClean="0"/>
              <a:t>tanθ</a:t>
            </a:r>
            <a:r>
              <a:rPr lang="en-US" altLang="ja-JP" b="1" dirty="0" smtClean="0"/>
              <a:t>)</a:t>
            </a:r>
          </a:p>
          <a:p>
            <a:r>
              <a:rPr lang="ja-JP" altLang="en-US" b="1" dirty="0" smtClean="0"/>
              <a:t>：</a:t>
            </a:r>
            <a:r>
              <a:rPr lang="en-US" altLang="ja-JP" b="1" dirty="0" smtClean="0"/>
              <a:t>STJ</a:t>
            </a:r>
            <a:r>
              <a:rPr lang="ja-JP" altLang="en-US" b="1" dirty="0" smtClean="0"/>
              <a:t>の</a:t>
            </a:r>
            <a:r>
              <a:rPr lang="en-US" altLang="ja-JP" b="1" dirty="0" smtClean="0"/>
              <a:t>I-V</a:t>
            </a:r>
            <a:r>
              <a:rPr lang="ja-JP" altLang="en-US" b="1" dirty="0" smtClean="0"/>
              <a:t>曲線を表す</a:t>
            </a:r>
            <a:endParaRPr kumimoji="1" lang="ja-JP" altLang="en-US" b="1" dirty="0"/>
          </a:p>
        </p:txBody>
      </p:sp>
      <p:sp>
        <p:nvSpPr>
          <p:cNvPr id="12" name="スライド番号プレースホルダー 11"/>
          <p:cNvSpPr>
            <a:spLocks noGrp="1"/>
          </p:cNvSpPr>
          <p:nvPr>
            <p:ph type="sldNum" sz="quarter" idx="12"/>
          </p:nvPr>
        </p:nvSpPr>
        <p:spPr/>
        <p:txBody>
          <a:bodyPr/>
          <a:lstStyle/>
          <a:p>
            <a:fld id="{7DB38A89-81B7-42D9-8927-6423D626655F}" type="slidenum">
              <a:rPr kumimoji="1" lang="ja-JP" altLang="en-US" smtClean="0"/>
              <a:t>8</a:t>
            </a:fld>
            <a:endParaRPr kumimoji="1" lang="ja-JP" altLang="en-US" dirty="0"/>
          </a:p>
        </p:txBody>
      </p:sp>
    </p:spTree>
    <p:extLst>
      <p:ext uri="{BB962C8B-B14F-4D97-AF65-F5344CB8AC3E}">
        <p14:creationId xmlns:p14="http://schemas.microsoft.com/office/powerpoint/2010/main" val="9121543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114768" y="2480144"/>
            <a:ext cx="6110425" cy="3631898"/>
          </a:xfrm>
        </p:spPr>
      </p:pic>
      <p:sp>
        <p:nvSpPr>
          <p:cNvPr id="11" name="正方形/長方形 10"/>
          <p:cNvSpPr/>
          <p:nvPr/>
        </p:nvSpPr>
        <p:spPr>
          <a:xfrm>
            <a:off x="6672741" y="2361757"/>
            <a:ext cx="501445" cy="4672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a:xfrm>
            <a:off x="573312" y="674795"/>
            <a:ext cx="8596668" cy="1320800"/>
          </a:xfrm>
        </p:spPr>
        <p:txBody>
          <a:bodyPr/>
          <a:lstStyle/>
          <a:p>
            <a:r>
              <a:rPr kumimoji="1" lang="en-US" altLang="ja-JP" dirty="0" smtClean="0"/>
              <a:t>STJ</a:t>
            </a:r>
            <a:r>
              <a:rPr kumimoji="1" lang="ja-JP" altLang="en-US" dirty="0" smtClean="0"/>
              <a:t>静電容量の測定結果</a:t>
            </a:r>
            <a:endParaRPr kumimoji="1" lang="ja-JP" altLang="en-US" dirty="0"/>
          </a:p>
        </p:txBody>
      </p:sp>
      <p:sp>
        <p:nvSpPr>
          <p:cNvPr id="6" name="テキスト ボックス 5"/>
          <p:cNvSpPr txBox="1"/>
          <p:nvPr/>
        </p:nvSpPr>
        <p:spPr>
          <a:xfrm>
            <a:off x="6928174" y="1605848"/>
            <a:ext cx="4303503" cy="830997"/>
          </a:xfrm>
          <a:prstGeom prst="rect">
            <a:avLst/>
          </a:prstGeom>
          <a:noFill/>
        </p:spPr>
        <p:txBody>
          <a:bodyPr wrap="square" rtlCol="0">
            <a:spAutoFit/>
          </a:bodyPr>
          <a:lstStyle/>
          <a:p>
            <a:r>
              <a:rPr kumimoji="1" lang="en-US" altLang="ja-JP" sz="2400" dirty="0" smtClean="0"/>
              <a:t>100μm</a:t>
            </a:r>
            <a:r>
              <a:rPr kumimoji="1" lang="ja-JP" altLang="en-US" sz="2400" dirty="0" smtClean="0"/>
              <a:t>角の素子</a:t>
            </a:r>
            <a:endParaRPr kumimoji="1" lang="en-US" altLang="ja-JP" sz="2400" dirty="0" smtClean="0"/>
          </a:p>
          <a:p>
            <a:r>
              <a:rPr lang="en-US" altLang="ja-JP" sz="2400" dirty="0" smtClean="0"/>
              <a:t>Sin</a:t>
            </a:r>
            <a:r>
              <a:rPr lang="ja-JP" altLang="en-US" sz="2400" dirty="0" smtClean="0"/>
              <a:t>波</a:t>
            </a:r>
            <a:r>
              <a:rPr lang="en-US" altLang="ja-JP" sz="2400" dirty="0" smtClean="0"/>
              <a:t>500Hz</a:t>
            </a:r>
            <a:r>
              <a:rPr lang="ja-JP" altLang="en-US" sz="2400" dirty="0" smtClean="0"/>
              <a:t>で測定</a:t>
            </a:r>
            <a:endParaRPr kumimoji="1" lang="ja-JP" altLang="en-US" sz="2400" dirty="0"/>
          </a:p>
        </p:txBody>
      </p:sp>
      <p:sp>
        <p:nvSpPr>
          <p:cNvPr id="9" name="テキスト ボックス 8"/>
          <p:cNvSpPr txBox="1"/>
          <p:nvPr/>
        </p:nvSpPr>
        <p:spPr>
          <a:xfrm>
            <a:off x="8951496" y="4747678"/>
            <a:ext cx="3183400" cy="830997"/>
          </a:xfrm>
          <a:prstGeom prst="rect">
            <a:avLst/>
          </a:prstGeom>
          <a:noFill/>
        </p:spPr>
        <p:txBody>
          <a:bodyPr wrap="square" rtlCol="0">
            <a:spAutoFit/>
          </a:bodyPr>
          <a:lstStyle/>
          <a:p>
            <a:r>
              <a:rPr lang="ja-JP" altLang="en-US" sz="2400" b="1" dirty="0">
                <a:solidFill>
                  <a:srgbClr val="00B050"/>
                </a:solidFill>
              </a:rPr>
              <a:t>－</a:t>
            </a:r>
            <a:r>
              <a:rPr lang="ja-JP" altLang="en-US" sz="2400" b="1" dirty="0" smtClean="0">
                <a:solidFill>
                  <a:srgbClr val="00B050"/>
                </a:solidFill>
              </a:rPr>
              <a:t> </a:t>
            </a:r>
            <a:r>
              <a:rPr lang="ja-JP" altLang="en-US" b="1" dirty="0" smtClean="0"/>
              <a:t>実測</a:t>
            </a:r>
            <a:endParaRPr lang="en-US" altLang="ja-JP" b="1" dirty="0" smtClean="0"/>
          </a:p>
          <a:p>
            <a:r>
              <a:rPr lang="ja-JP" altLang="en-US" sz="2400" b="1" dirty="0"/>
              <a:t>－</a:t>
            </a:r>
            <a:r>
              <a:rPr kumimoji="1" lang="ja-JP" altLang="en-US" sz="2400" b="1" dirty="0" smtClean="0"/>
              <a:t> </a:t>
            </a:r>
            <a:r>
              <a:rPr kumimoji="1" lang="ja-JP" altLang="en-US" b="1" dirty="0" smtClean="0"/>
              <a:t>シミュレーション結果</a:t>
            </a:r>
            <a:endParaRPr kumimoji="1" lang="ja-JP" altLang="en-US" b="1" dirty="0"/>
          </a:p>
        </p:txBody>
      </p:sp>
      <p:sp>
        <p:nvSpPr>
          <p:cNvPr id="10" name="テキスト ボックス 9"/>
          <p:cNvSpPr txBox="1"/>
          <p:nvPr/>
        </p:nvSpPr>
        <p:spPr>
          <a:xfrm>
            <a:off x="771291" y="2113265"/>
            <a:ext cx="5735650" cy="3785652"/>
          </a:xfrm>
          <a:prstGeom prst="rect">
            <a:avLst/>
          </a:prstGeom>
          <a:noFill/>
        </p:spPr>
        <p:txBody>
          <a:bodyPr wrap="square" rtlCol="0">
            <a:spAutoFit/>
          </a:bodyPr>
          <a:lstStyle/>
          <a:p>
            <a:r>
              <a:rPr lang="ja-JP" altLang="en-US" sz="2400" dirty="0" smtClean="0"/>
              <a:t>右図は</a:t>
            </a:r>
            <a:r>
              <a:rPr lang="en-US" altLang="ja-JP" sz="2400" dirty="0" smtClean="0"/>
              <a:t>100μm</a:t>
            </a:r>
            <a:r>
              <a:rPr lang="ja-JP" altLang="en-US" sz="2400" dirty="0" smtClean="0"/>
              <a:t>角</a:t>
            </a:r>
            <a:r>
              <a:rPr lang="en-US" altLang="ja-JP" sz="2400" dirty="0" smtClean="0"/>
              <a:t>STJ</a:t>
            </a:r>
            <a:r>
              <a:rPr lang="ja-JP" altLang="en-US" sz="2400" dirty="0" smtClean="0"/>
              <a:t>の静電容量測定</a:t>
            </a:r>
            <a:endParaRPr lang="en-US" altLang="ja-JP" sz="2400" dirty="0" smtClean="0"/>
          </a:p>
          <a:p>
            <a:r>
              <a:rPr lang="ja-JP" altLang="en-US" sz="2400" u="sng" dirty="0">
                <a:uFill>
                  <a:solidFill>
                    <a:srgbClr val="FF0000"/>
                  </a:solidFill>
                </a:uFill>
              </a:rPr>
              <a:t>静電</a:t>
            </a:r>
            <a:r>
              <a:rPr lang="ja-JP" altLang="en-US" sz="2400" u="sng" dirty="0" smtClean="0">
                <a:uFill>
                  <a:solidFill>
                    <a:srgbClr val="FF0000"/>
                  </a:solidFill>
                </a:uFill>
              </a:rPr>
              <a:t>容量</a:t>
            </a:r>
            <a:r>
              <a:rPr lang="en-US" altLang="ja-JP" sz="2400" u="sng" dirty="0" smtClean="0">
                <a:uFill>
                  <a:solidFill>
                    <a:srgbClr val="FF0000"/>
                  </a:solidFill>
                </a:uFill>
              </a:rPr>
              <a:t>1.45nF</a:t>
            </a:r>
          </a:p>
          <a:p>
            <a:endParaRPr lang="en-US" altLang="ja-JP" sz="2400" dirty="0">
              <a:solidFill>
                <a:srgbClr val="FF0000"/>
              </a:solidFill>
            </a:endParaRPr>
          </a:p>
          <a:p>
            <a:r>
              <a:rPr lang="en-US" altLang="ja-JP" sz="2400" dirty="0" smtClean="0"/>
              <a:t>STJ</a:t>
            </a:r>
            <a:r>
              <a:rPr lang="ja-JP" altLang="en-US" sz="2400" dirty="0" smtClean="0"/>
              <a:t>の代わりに</a:t>
            </a:r>
            <a:r>
              <a:rPr lang="en-US" altLang="ja-JP" sz="2400" dirty="0" smtClean="0"/>
              <a:t>100kΩ</a:t>
            </a:r>
            <a:r>
              <a:rPr lang="ja-JP" altLang="en-US" sz="2400" dirty="0" smtClean="0"/>
              <a:t>抵抗器をいれ、</a:t>
            </a:r>
            <a:endParaRPr lang="en-US" altLang="ja-JP" sz="2400" dirty="0" smtClean="0"/>
          </a:p>
          <a:p>
            <a:r>
              <a:rPr lang="ja-JP" altLang="en-US" sz="2400" dirty="0" smtClean="0"/>
              <a:t>同様の方法で測定し、測定系の寄生容量の測定をおこなった。</a:t>
            </a:r>
            <a:endParaRPr lang="en-US" altLang="ja-JP" sz="2400" dirty="0" smtClean="0"/>
          </a:p>
          <a:p>
            <a:r>
              <a:rPr lang="ja-JP" altLang="en-US" sz="2400" u="sng" dirty="0" smtClean="0">
                <a:uFill>
                  <a:solidFill>
                    <a:srgbClr val="FF0000"/>
                  </a:solidFill>
                </a:uFill>
              </a:rPr>
              <a:t>寄生容量</a:t>
            </a:r>
            <a:r>
              <a:rPr lang="en-US" altLang="ja-JP" sz="2400" u="sng" dirty="0" smtClean="0">
                <a:uFill>
                  <a:solidFill>
                    <a:srgbClr val="FF0000"/>
                  </a:solidFill>
                </a:uFill>
              </a:rPr>
              <a:t>0.8nF</a:t>
            </a:r>
          </a:p>
          <a:p>
            <a:endParaRPr kumimoji="1" lang="en-US" altLang="ja-JP" sz="2400" dirty="0" smtClean="0"/>
          </a:p>
          <a:p>
            <a:r>
              <a:rPr lang="ja-JP" altLang="en-US" sz="2400" dirty="0" smtClean="0"/>
              <a:t>素子そのものの静電容量は</a:t>
            </a:r>
            <a:endParaRPr lang="en-US" altLang="ja-JP" sz="2400" dirty="0" smtClean="0"/>
          </a:p>
          <a:p>
            <a:r>
              <a:rPr lang="en-US" altLang="ja-JP" sz="2400" b="1" dirty="0" smtClean="0">
                <a:solidFill>
                  <a:srgbClr val="FF0000"/>
                </a:solidFill>
              </a:rPr>
              <a:t>0.65nF </a:t>
            </a:r>
            <a:r>
              <a:rPr lang="en-US" altLang="ja-JP" sz="2400" b="1" dirty="0" smtClean="0"/>
              <a:t>(=</a:t>
            </a:r>
            <a:r>
              <a:rPr kumimoji="1" lang="en-US" altLang="ja-JP" sz="2400" b="1" dirty="0" smtClean="0"/>
              <a:t>1.45nF – 0.8nF </a:t>
            </a:r>
            <a:r>
              <a:rPr kumimoji="1" lang="en-US" altLang="ja-JP" sz="2400" dirty="0" smtClean="0"/>
              <a:t>)</a:t>
            </a:r>
            <a:endParaRPr kumimoji="1" lang="ja-JP" altLang="en-US" sz="2400" dirty="0"/>
          </a:p>
        </p:txBody>
      </p:sp>
      <p:sp>
        <p:nvSpPr>
          <p:cNvPr id="12" name="正方形/長方形 11"/>
          <p:cNvSpPr/>
          <p:nvPr/>
        </p:nvSpPr>
        <p:spPr>
          <a:xfrm>
            <a:off x="6662703" y="2323769"/>
            <a:ext cx="530942" cy="3809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6416612" y="2429956"/>
            <a:ext cx="1312606" cy="461665"/>
          </a:xfrm>
          <a:prstGeom prst="rect">
            <a:avLst/>
          </a:prstGeom>
          <a:noFill/>
        </p:spPr>
        <p:txBody>
          <a:bodyPr wrap="square" rtlCol="0">
            <a:spAutoFit/>
          </a:bodyPr>
          <a:lstStyle/>
          <a:p>
            <a:r>
              <a:rPr kumimoji="1" lang="en-US" altLang="ja-JP" dirty="0" smtClean="0"/>
              <a:t> </a:t>
            </a:r>
            <a:r>
              <a:rPr kumimoji="1" lang="en-US" altLang="ja-JP" sz="2400" b="1" dirty="0" smtClean="0"/>
              <a:t>nA</a:t>
            </a:r>
            <a:endParaRPr kumimoji="1" lang="ja-JP" altLang="en-US" sz="2400" b="1" dirty="0"/>
          </a:p>
        </p:txBody>
      </p:sp>
      <p:sp>
        <p:nvSpPr>
          <p:cNvPr id="14" name="テキスト ボックス 13"/>
          <p:cNvSpPr txBox="1"/>
          <p:nvPr/>
        </p:nvSpPr>
        <p:spPr>
          <a:xfrm>
            <a:off x="11000365" y="5736530"/>
            <a:ext cx="723754" cy="461665"/>
          </a:xfrm>
          <a:prstGeom prst="rect">
            <a:avLst/>
          </a:prstGeom>
          <a:noFill/>
        </p:spPr>
        <p:txBody>
          <a:bodyPr wrap="square" rtlCol="0">
            <a:spAutoFit/>
          </a:bodyPr>
          <a:lstStyle/>
          <a:p>
            <a:r>
              <a:rPr kumimoji="1" lang="en-US" altLang="ja-JP" sz="2400" b="1" dirty="0" smtClean="0"/>
              <a:t>mV</a:t>
            </a:r>
            <a:endParaRPr kumimoji="1" lang="ja-JP" altLang="en-US" sz="2400" b="1" dirty="0"/>
          </a:p>
        </p:txBody>
      </p:sp>
      <p:sp>
        <p:nvSpPr>
          <p:cNvPr id="16" name="正方形/長方形 15"/>
          <p:cNvSpPr/>
          <p:nvPr/>
        </p:nvSpPr>
        <p:spPr>
          <a:xfrm>
            <a:off x="11633451" y="5500133"/>
            <a:ext cx="501445" cy="4672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スライド番号プレースホルダー 3"/>
          <p:cNvSpPr>
            <a:spLocks noGrp="1"/>
          </p:cNvSpPr>
          <p:nvPr>
            <p:ph type="sldNum" sz="quarter" idx="12"/>
          </p:nvPr>
        </p:nvSpPr>
        <p:spPr/>
        <p:txBody>
          <a:bodyPr/>
          <a:lstStyle/>
          <a:p>
            <a:fld id="{7DB38A89-81B7-42D9-8927-6423D626655F}" type="slidenum">
              <a:rPr kumimoji="1" lang="ja-JP" altLang="en-US" smtClean="0"/>
              <a:t>9</a:t>
            </a:fld>
            <a:endParaRPr kumimoji="1" lang="ja-JP" altLang="en-US" dirty="0"/>
          </a:p>
        </p:txBody>
      </p:sp>
    </p:spTree>
    <p:extLst>
      <p:ext uri="{BB962C8B-B14F-4D97-AF65-F5344CB8AC3E}">
        <p14:creationId xmlns:p14="http://schemas.microsoft.com/office/powerpoint/2010/main" val="3130431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1658</TotalTime>
  <Words>1040</Words>
  <Application>Microsoft Office PowerPoint</Application>
  <PresentationFormat>ワイド画面</PresentationFormat>
  <Paragraphs>195</Paragraphs>
  <Slides>11</Slides>
  <Notes>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Arial Unicode MS</vt:lpstr>
      <vt:lpstr>ＭＳ Ｐゴシック</vt:lpstr>
      <vt:lpstr>メイリオ</vt:lpstr>
      <vt:lpstr>Arial</vt:lpstr>
      <vt:lpstr>Calibri</vt:lpstr>
      <vt:lpstr>Cambria Math</vt:lpstr>
      <vt:lpstr>Trebuchet MS</vt:lpstr>
      <vt:lpstr>Wingdings 3</vt:lpstr>
      <vt:lpstr>ファセット</vt:lpstr>
      <vt:lpstr>Performance evaluation of Nb/Al-STJ fabricated at CRAVITY</vt:lpstr>
      <vt:lpstr>ニュートリノ崩壊光探索</vt:lpstr>
      <vt:lpstr>STJ (Superconducting Tunnel Junction)</vt:lpstr>
      <vt:lpstr>PowerPoint プレゼンテーション</vt:lpstr>
      <vt:lpstr>PowerPoint プレゼンテーション</vt:lpstr>
      <vt:lpstr>筑波大学の測定系の改善</vt:lpstr>
      <vt:lpstr>測定系改善後の結果</vt:lpstr>
      <vt:lpstr>STJ静電容量の測定</vt:lpstr>
      <vt:lpstr>STJ静電容量の測定結果</vt:lpstr>
      <vt:lpstr>STJ静電容量　ジャンクションサイズ依存性</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evaluation of Nb/Al-STJ fabricated at CRAVITY</dc:title>
  <dc:creator>森内航也</dc:creator>
  <cp:lastModifiedBy>森内航也</cp:lastModifiedBy>
  <cp:revision>73</cp:revision>
  <dcterms:created xsi:type="dcterms:W3CDTF">2015-11-29T03:43:34Z</dcterms:created>
  <dcterms:modified xsi:type="dcterms:W3CDTF">2015-11-30T07:59:56Z</dcterms:modified>
</cp:coreProperties>
</file>