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30"/>
  </p:notesMasterIdLst>
  <p:handoutMasterIdLst>
    <p:handoutMasterId r:id="rId31"/>
  </p:handoutMasterIdLst>
  <p:sldIdLst>
    <p:sldId id="417" r:id="rId2"/>
    <p:sldId id="463" r:id="rId3"/>
    <p:sldId id="639" r:id="rId4"/>
    <p:sldId id="612" r:id="rId5"/>
    <p:sldId id="492" r:id="rId6"/>
    <p:sldId id="332" r:id="rId7"/>
    <p:sldId id="647" r:id="rId8"/>
    <p:sldId id="650" r:id="rId9"/>
    <p:sldId id="649" r:id="rId10"/>
    <p:sldId id="674" r:id="rId11"/>
    <p:sldId id="565" r:id="rId12"/>
    <p:sldId id="566" r:id="rId13"/>
    <p:sldId id="638" r:id="rId14"/>
    <p:sldId id="675" r:id="rId15"/>
    <p:sldId id="630" r:id="rId16"/>
    <p:sldId id="631" r:id="rId17"/>
    <p:sldId id="676" r:id="rId18"/>
    <p:sldId id="677" r:id="rId19"/>
    <p:sldId id="681" r:id="rId20"/>
    <p:sldId id="655" r:id="rId21"/>
    <p:sldId id="680" r:id="rId22"/>
    <p:sldId id="679" r:id="rId23"/>
    <p:sldId id="660" r:id="rId24"/>
    <p:sldId id="661" r:id="rId25"/>
    <p:sldId id="662" r:id="rId26"/>
    <p:sldId id="657" r:id="rId27"/>
    <p:sldId id="478" r:id="rId28"/>
    <p:sldId id="553" r:id="rId29"/>
  </p:sldIdLst>
  <p:sldSz cx="9144000" cy="6858000" type="screen4x3"/>
  <p:notesSz cx="6769100" cy="9906000"/>
  <p:custDataLst>
    <p:tags r:id="rId32"/>
  </p:custDataLst>
  <p:defaultTextStyle>
    <a:defPPr>
      <a:defRPr lang="ja-JP"/>
    </a:defPPr>
    <a:lvl1pPr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8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8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8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800"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72CC28"/>
    <a:srgbClr val="FF3399"/>
    <a:srgbClr val="FFFF00"/>
    <a:srgbClr val="6CB018"/>
    <a:srgbClr val="8CCC3D"/>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02" autoAdjust="0"/>
    <p:restoredTop sz="94614" autoAdjust="0"/>
  </p:normalViewPr>
  <p:slideViewPr>
    <p:cSldViewPr>
      <p:cViewPr varScale="1">
        <p:scale>
          <a:sx n="68" d="100"/>
          <a:sy n="68" d="100"/>
        </p:scale>
        <p:origin x="-63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2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hdr" sz="quarter"/>
          </p:nvPr>
        </p:nvSpPr>
        <p:spPr bwMode="auto">
          <a:xfrm>
            <a:off x="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t" anchorCtr="0" compatLnSpc="1">
            <a:prstTxWarp prst="textNoShape">
              <a:avLst/>
            </a:prstTxWarp>
          </a:bodyPr>
          <a:lstStyle>
            <a:lvl1pPr defTabSz="920750">
              <a:defRPr sz="1200" smtClean="0">
                <a:latin typeface="Times" pitchFamily="18" charset="0"/>
                <a:ea typeface="Osaka" charset="-128"/>
              </a:defRPr>
            </a:lvl1pPr>
          </a:lstStyle>
          <a:p>
            <a:pPr>
              <a:defRPr/>
            </a:pPr>
            <a:endParaRPr lang="en-US" altLang="ja-JP"/>
          </a:p>
        </p:txBody>
      </p:sp>
      <p:sp>
        <p:nvSpPr>
          <p:cNvPr id="176131" name="Rectangle 3"/>
          <p:cNvSpPr>
            <a:spLocks noGrp="1" noChangeArrowheads="1"/>
          </p:cNvSpPr>
          <p:nvPr>
            <p:ph type="dt" sz="quarter" idx="1"/>
          </p:nvPr>
        </p:nvSpPr>
        <p:spPr bwMode="auto">
          <a:xfrm>
            <a:off x="383540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t" anchorCtr="0" compatLnSpc="1">
            <a:prstTxWarp prst="textNoShape">
              <a:avLst/>
            </a:prstTxWarp>
          </a:bodyPr>
          <a:lstStyle>
            <a:lvl1pPr algn="r" defTabSz="920750">
              <a:defRPr sz="1200" smtClean="0">
                <a:latin typeface="Times" pitchFamily="18" charset="0"/>
                <a:ea typeface="Osaka" charset="-128"/>
              </a:defRPr>
            </a:lvl1pPr>
          </a:lstStyle>
          <a:p>
            <a:pPr>
              <a:defRPr/>
            </a:pPr>
            <a:endParaRPr lang="en-US" altLang="ja-JP"/>
          </a:p>
        </p:txBody>
      </p:sp>
      <p:sp>
        <p:nvSpPr>
          <p:cNvPr id="176132" name="Rectangle 4"/>
          <p:cNvSpPr>
            <a:spLocks noGrp="1" noChangeArrowheads="1"/>
          </p:cNvSpPr>
          <p:nvPr>
            <p:ph type="ftr" sz="quarter" idx="2"/>
          </p:nvPr>
        </p:nvSpPr>
        <p:spPr bwMode="auto">
          <a:xfrm>
            <a:off x="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b" anchorCtr="0" compatLnSpc="1">
            <a:prstTxWarp prst="textNoShape">
              <a:avLst/>
            </a:prstTxWarp>
          </a:bodyPr>
          <a:lstStyle>
            <a:lvl1pPr defTabSz="920750">
              <a:defRPr sz="1200" smtClean="0">
                <a:latin typeface="Times" pitchFamily="18" charset="0"/>
                <a:ea typeface="Osaka" charset="-128"/>
              </a:defRPr>
            </a:lvl1pPr>
          </a:lstStyle>
          <a:p>
            <a:pPr>
              <a:defRPr/>
            </a:pPr>
            <a:endParaRPr lang="en-US" altLang="ja-JP"/>
          </a:p>
        </p:txBody>
      </p:sp>
      <p:sp>
        <p:nvSpPr>
          <p:cNvPr id="176133" name="Rectangle 5"/>
          <p:cNvSpPr>
            <a:spLocks noGrp="1" noChangeArrowheads="1"/>
          </p:cNvSpPr>
          <p:nvPr>
            <p:ph type="sldNum" sz="quarter" idx="3"/>
          </p:nvPr>
        </p:nvSpPr>
        <p:spPr bwMode="auto">
          <a:xfrm>
            <a:off x="383540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b" anchorCtr="0" compatLnSpc="1">
            <a:prstTxWarp prst="textNoShape">
              <a:avLst/>
            </a:prstTxWarp>
          </a:bodyPr>
          <a:lstStyle>
            <a:lvl1pPr algn="r" defTabSz="920750">
              <a:defRPr sz="1200" smtClean="0">
                <a:latin typeface="Times" pitchFamily="18" charset="0"/>
                <a:ea typeface="Osaka" charset="-128"/>
              </a:defRPr>
            </a:lvl1pPr>
          </a:lstStyle>
          <a:p>
            <a:pPr>
              <a:defRPr/>
            </a:pPr>
            <a:fld id="{EAFC87AC-ABE4-45A0-AA88-C2A007F59C00}" type="slidenum">
              <a:rPr lang="en-US" altLang="ja-JP"/>
              <a:pPr>
                <a:defRPr/>
              </a:pPr>
              <a:t>‹#›</a:t>
            </a:fld>
            <a:endParaRPr lang="en-US" altLang="ja-JP"/>
          </a:p>
        </p:txBody>
      </p:sp>
    </p:spTree>
    <p:extLst>
      <p:ext uri="{BB962C8B-B14F-4D97-AF65-F5344CB8AC3E}">
        <p14:creationId xmlns:p14="http://schemas.microsoft.com/office/powerpoint/2010/main" val="36827962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t" anchorCtr="0" compatLnSpc="1">
            <a:prstTxWarp prst="textNoShape">
              <a:avLst/>
            </a:prstTxWarp>
          </a:bodyPr>
          <a:lstStyle>
            <a:lvl1pPr defTabSz="920750">
              <a:defRPr sz="1200" smtClean="0">
                <a:latin typeface="Times" pitchFamily="18" charset="0"/>
                <a:ea typeface="Osaka" charset="-128"/>
              </a:defRPr>
            </a:lvl1pPr>
          </a:lstStyle>
          <a:p>
            <a:pPr>
              <a:defRPr/>
            </a:pPr>
            <a:endParaRPr lang="en-US" altLang="ja-JP"/>
          </a:p>
        </p:txBody>
      </p:sp>
      <p:sp>
        <p:nvSpPr>
          <p:cNvPr id="38915" name="Rectangle 3"/>
          <p:cNvSpPr>
            <a:spLocks noGrp="1" noChangeArrowheads="1"/>
          </p:cNvSpPr>
          <p:nvPr>
            <p:ph type="dt" idx="1"/>
          </p:nvPr>
        </p:nvSpPr>
        <p:spPr bwMode="auto">
          <a:xfrm>
            <a:off x="383540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t" anchorCtr="0" compatLnSpc="1">
            <a:prstTxWarp prst="textNoShape">
              <a:avLst/>
            </a:prstTxWarp>
          </a:bodyPr>
          <a:lstStyle>
            <a:lvl1pPr algn="r" defTabSz="920750">
              <a:defRPr sz="1200" smtClean="0">
                <a:latin typeface="Times" pitchFamily="18" charset="0"/>
                <a:ea typeface="Osaka" charset="-128"/>
              </a:defRPr>
            </a:lvl1pPr>
          </a:lstStyle>
          <a:p>
            <a:pPr>
              <a:defRPr/>
            </a:pPr>
            <a:endParaRPr lang="en-US" altLang="ja-JP"/>
          </a:p>
        </p:txBody>
      </p:sp>
      <p:sp>
        <p:nvSpPr>
          <p:cNvPr id="52228"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01700" y="4705350"/>
            <a:ext cx="4965700"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38918" name="Rectangle 6"/>
          <p:cNvSpPr>
            <a:spLocks noGrp="1" noChangeArrowheads="1"/>
          </p:cNvSpPr>
          <p:nvPr>
            <p:ph type="ftr" sz="quarter" idx="4"/>
          </p:nvPr>
        </p:nvSpPr>
        <p:spPr bwMode="auto">
          <a:xfrm>
            <a:off x="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b" anchorCtr="0" compatLnSpc="1">
            <a:prstTxWarp prst="textNoShape">
              <a:avLst/>
            </a:prstTxWarp>
          </a:bodyPr>
          <a:lstStyle>
            <a:lvl1pPr defTabSz="920750">
              <a:defRPr sz="1200" smtClean="0">
                <a:latin typeface="Times" pitchFamily="18" charset="0"/>
                <a:ea typeface="Osaka" charset="-128"/>
              </a:defRPr>
            </a:lvl1pPr>
          </a:lstStyle>
          <a:p>
            <a:pPr>
              <a:defRPr/>
            </a:pPr>
            <a:endParaRPr lang="en-US" altLang="ja-JP"/>
          </a:p>
        </p:txBody>
      </p:sp>
      <p:sp>
        <p:nvSpPr>
          <p:cNvPr id="38919" name="Rectangle 7"/>
          <p:cNvSpPr>
            <a:spLocks noGrp="1" noChangeArrowheads="1"/>
          </p:cNvSpPr>
          <p:nvPr>
            <p:ph type="sldNum" sz="quarter" idx="5"/>
          </p:nvPr>
        </p:nvSpPr>
        <p:spPr bwMode="auto">
          <a:xfrm>
            <a:off x="383540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98" tIns="45999" rIns="91998" bIns="45999" numCol="1" anchor="b" anchorCtr="0" compatLnSpc="1">
            <a:prstTxWarp prst="textNoShape">
              <a:avLst/>
            </a:prstTxWarp>
          </a:bodyPr>
          <a:lstStyle>
            <a:lvl1pPr algn="r" defTabSz="920750">
              <a:defRPr sz="1200" smtClean="0">
                <a:latin typeface="Times" pitchFamily="18" charset="0"/>
                <a:ea typeface="Osaka" charset="-128"/>
              </a:defRPr>
            </a:lvl1pPr>
          </a:lstStyle>
          <a:p>
            <a:pPr>
              <a:defRPr/>
            </a:pPr>
            <a:fld id="{8B5359C2-80D9-42A2-8015-50DF80A51186}" type="slidenum">
              <a:rPr lang="en-US" altLang="ja-JP"/>
              <a:pPr>
                <a:defRPr/>
              </a:pPr>
              <a:t>‹#›</a:t>
            </a:fld>
            <a:endParaRPr lang="en-US" altLang="ja-JP"/>
          </a:p>
        </p:txBody>
      </p:sp>
    </p:spTree>
    <p:extLst>
      <p:ext uri="{BB962C8B-B14F-4D97-AF65-F5344CB8AC3E}">
        <p14:creationId xmlns:p14="http://schemas.microsoft.com/office/powerpoint/2010/main" val="14067896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D007822-58CF-422D-A3EB-3C41D3254A56}" type="slidenum">
              <a:rPr kumimoji="1" lang="ja-JP" altLang="en-US" smtClean="0"/>
              <a:t>3</a:t>
            </a:fld>
            <a:endParaRPr kumimoji="1" lang="ja-JP" altLang="en-US"/>
          </a:p>
        </p:txBody>
      </p:sp>
    </p:spTree>
    <p:extLst>
      <p:ext uri="{BB962C8B-B14F-4D97-AF65-F5344CB8AC3E}">
        <p14:creationId xmlns:p14="http://schemas.microsoft.com/office/powerpoint/2010/main" val="1974125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20750" eaLnBrk="0" hangingPunct="0">
              <a:defRPr kumimoji="1" sz="2800">
                <a:solidFill>
                  <a:schemeClr val="tx1"/>
                </a:solidFill>
                <a:latin typeface="Arial" pitchFamily="34" charset="0"/>
                <a:ea typeface="ＭＳ Ｐゴシック" pitchFamily="50" charset="-128"/>
              </a:defRPr>
            </a:lvl1pPr>
            <a:lvl2pPr marL="742950" indent="-285750" defTabSz="920750" eaLnBrk="0" hangingPunct="0">
              <a:defRPr kumimoji="1" sz="2800">
                <a:solidFill>
                  <a:schemeClr val="tx1"/>
                </a:solidFill>
                <a:latin typeface="Arial" pitchFamily="34" charset="0"/>
                <a:ea typeface="ＭＳ Ｐゴシック" pitchFamily="50" charset="-128"/>
              </a:defRPr>
            </a:lvl2pPr>
            <a:lvl3pPr marL="1143000" indent="-228600" defTabSz="920750" eaLnBrk="0" hangingPunct="0">
              <a:defRPr kumimoji="1" sz="2800">
                <a:solidFill>
                  <a:schemeClr val="tx1"/>
                </a:solidFill>
                <a:latin typeface="Arial" pitchFamily="34" charset="0"/>
                <a:ea typeface="ＭＳ Ｐゴシック" pitchFamily="50" charset="-128"/>
              </a:defRPr>
            </a:lvl3pPr>
            <a:lvl4pPr marL="1600200" indent="-228600" defTabSz="920750" eaLnBrk="0" hangingPunct="0">
              <a:defRPr kumimoji="1" sz="2800">
                <a:solidFill>
                  <a:schemeClr val="tx1"/>
                </a:solidFill>
                <a:latin typeface="Arial" pitchFamily="34" charset="0"/>
                <a:ea typeface="ＭＳ Ｐゴシック" pitchFamily="50" charset="-128"/>
              </a:defRPr>
            </a:lvl4pPr>
            <a:lvl5pPr marL="2057400" indent="-228600" defTabSz="920750" eaLnBrk="0" hangingPunct="0">
              <a:defRPr kumimoji="1" sz="2800">
                <a:solidFill>
                  <a:schemeClr val="tx1"/>
                </a:solidFill>
                <a:latin typeface="Arial" pitchFamily="34" charset="0"/>
                <a:ea typeface="ＭＳ Ｐゴシック" pitchFamily="50" charset="-128"/>
              </a:defRPr>
            </a:lvl5pPr>
            <a:lvl6pPr marL="25146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fld id="{F8A4C58A-8F07-4130-B14A-D28C621C9DEE}" type="slidenum">
              <a:rPr lang="en-US" altLang="ja-JP" sz="1200">
                <a:latin typeface="Times" pitchFamily="18" charset="0"/>
                <a:ea typeface="Osaka" charset="-128"/>
              </a:rPr>
              <a:pPr eaLnBrk="1" hangingPunct="1"/>
              <a:t>12</a:t>
            </a:fld>
            <a:endParaRPr lang="en-US" altLang="ja-JP" sz="1200">
              <a:latin typeface="Times" pitchFamily="18" charset="0"/>
              <a:ea typeface="Osaka" charset="-128"/>
            </a:endParaRPr>
          </a:p>
        </p:txBody>
      </p:sp>
      <p:sp>
        <p:nvSpPr>
          <p:cNvPr id="54275" name="Text Box 1"/>
          <p:cNvSpPr txBox="1">
            <a:spLocks noChangeArrowheads="1"/>
          </p:cNvSpPr>
          <p:nvPr/>
        </p:nvSpPr>
        <p:spPr bwMode="auto">
          <a:xfrm>
            <a:off x="3830638" y="9410700"/>
            <a:ext cx="29321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algn="r" eaLnBrk="1" hangingPunct="1">
              <a:lnSpc>
                <a:spcPct val="95000"/>
              </a:lnSpc>
              <a:buClr>
                <a:srgbClr val="FFFFFF"/>
              </a:buClr>
              <a:buSzPct val="100000"/>
              <a:buFont typeface="Tahoma" pitchFamily="34" charset="0"/>
              <a:buNone/>
            </a:pPr>
            <a:fld id="{9364FBCE-CE54-4B71-90DA-A0E4CA96C9CA}" type="slidenum">
              <a:rPr kumimoji="0" lang="en-GB" altLang="ja-JP" sz="1400">
                <a:solidFill>
                  <a:srgbClr val="333333"/>
                </a:solidFill>
                <a:latin typeface="Times New Roman" pitchFamily="18" charset="0"/>
              </a:rPr>
              <a:pPr algn="r" eaLnBrk="1" hangingPunct="1">
                <a:lnSpc>
                  <a:spcPct val="95000"/>
                </a:lnSpc>
                <a:buClr>
                  <a:srgbClr val="FFFFFF"/>
                </a:buClr>
                <a:buSzPct val="100000"/>
                <a:buFont typeface="Tahoma" pitchFamily="34" charset="0"/>
                <a:buNone/>
              </a:pPr>
              <a:t>12</a:t>
            </a:fld>
            <a:endParaRPr kumimoji="0" lang="en-GB" altLang="ja-JP" sz="1400">
              <a:solidFill>
                <a:srgbClr val="333333"/>
              </a:solidFill>
              <a:latin typeface="Times New Roman" pitchFamily="18" charset="0"/>
            </a:endParaRPr>
          </a:p>
        </p:txBody>
      </p:sp>
      <p:sp>
        <p:nvSpPr>
          <p:cNvPr id="54276" name="Text Box 2"/>
          <p:cNvSpPr txBox="1">
            <a:spLocks noChangeArrowheads="1"/>
          </p:cNvSpPr>
          <p:nvPr/>
        </p:nvSpPr>
        <p:spPr bwMode="auto">
          <a:xfrm>
            <a:off x="1127125" y="754063"/>
            <a:ext cx="4506913" cy="3708400"/>
          </a:xfrm>
          <a:prstGeom prst="rect">
            <a:avLst/>
          </a:prstGeom>
          <a:solidFill>
            <a:srgbClr val="FFFFFF"/>
          </a:solidFill>
          <a:ln w="9360">
            <a:solidFill>
              <a:srgbClr val="000000"/>
            </a:solidFill>
            <a:miter lim="800000"/>
            <a:headEnd/>
            <a:tailEnd/>
          </a:ln>
        </p:spPr>
        <p:txBody>
          <a:bodyPr wrap="none" anchor="ctr"/>
          <a:lstStyle>
            <a:lvl1pPr defTabSz="449263" eaLnBrk="0" hangingPunct="0">
              <a:defRPr kumimoji="1" sz="2800">
                <a:solidFill>
                  <a:schemeClr val="tx1"/>
                </a:solidFill>
                <a:latin typeface="Arial" pitchFamily="34" charset="0"/>
                <a:ea typeface="ＭＳ Ｐゴシック" pitchFamily="50" charset="-128"/>
              </a:defRPr>
            </a:lvl1pPr>
            <a:lvl2pPr marL="742950" indent="-285750" defTabSz="449263" eaLnBrk="0" hangingPunct="0">
              <a:defRPr kumimoji="1" sz="2800">
                <a:solidFill>
                  <a:schemeClr val="tx1"/>
                </a:solidFill>
                <a:latin typeface="Arial" pitchFamily="34" charset="0"/>
                <a:ea typeface="ＭＳ Ｐゴシック" pitchFamily="50" charset="-128"/>
              </a:defRPr>
            </a:lvl2pPr>
            <a:lvl3pPr marL="1143000" indent="-228600" defTabSz="449263" eaLnBrk="0" hangingPunct="0">
              <a:defRPr kumimoji="1" sz="2800">
                <a:solidFill>
                  <a:schemeClr val="tx1"/>
                </a:solidFill>
                <a:latin typeface="Arial" pitchFamily="34" charset="0"/>
                <a:ea typeface="ＭＳ Ｐゴシック" pitchFamily="50" charset="-128"/>
              </a:defRPr>
            </a:lvl3pPr>
            <a:lvl4pPr marL="1600200" indent="-228600" defTabSz="449263" eaLnBrk="0" hangingPunct="0">
              <a:defRPr kumimoji="1" sz="2800">
                <a:solidFill>
                  <a:schemeClr val="tx1"/>
                </a:solidFill>
                <a:latin typeface="Arial" pitchFamily="34" charset="0"/>
                <a:ea typeface="ＭＳ Ｐゴシック" pitchFamily="50" charset="-128"/>
              </a:defRPr>
            </a:lvl4pPr>
            <a:lvl5pPr marL="2057400" indent="-228600" defTabSz="449263" eaLnBrk="0" hangingPunct="0">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lnSpc>
                <a:spcPct val="103000"/>
              </a:lnSpc>
              <a:buClr>
                <a:srgbClr val="FFFFFF"/>
              </a:buClr>
              <a:buSzPct val="100000"/>
              <a:buFont typeface="Tahoma" pitchFamily="34" charset="0"/>
              <a:buNone/>
            </a:pPr>
            <a:endParaRPr kumimoji="0" lang="ja-JP" altLang="ja-JP" sz="1800">
              <a:solidFill>
                <a:srgbClr val="FFFFFF"/>
              </a:solidFill>
              <a:latin typeface="Tahoma" pitchFamily="34" charset="0"/>
            </a:endParaRPr>
          </a:p>
        </p:txBody>
      </p:sp>
      <p:sp>
        <p:nvSpPr>
          <p:cNvPr id="54277" name="Rectangle 3"/>
          <p:cNvSpPr>
            <a:spLocks noGrp="1" noChangeArrowheads="1"/>
          </p:cNvSpPr>
          <p:nvPr>
            <p:ph type="body"/>
          </p:nvPr>
        </p:nvSpPr>
        <p:spPr>
          <a:xfrm>
            <a:off x="1046163" y="4711700"/>
            <a:ext cx="4679950" cy="3806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lstStyle/>
          <a:p>
            <a:pPr eaLnBrk="1" hangingPunct="1">
              <a:spcBef>
                <a:spcPct val="0"/>
              </a:spcBef>
            </a:pPr>
            <a:endParaRPr lang="ja-JP" altLang="ja-JP"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20750" eaLnBrk="0" hangingPunct="0">
              <a:defRPr kumimoji="1" sz="2800">
                <a:solidFill>
                  <a:schemeClr val="tx1"/>
                </a:solidFill>
                <a:latin typeface="Arial" pitchFamily="34" charset="0"/>
                <a:ea typeface="ＭＳ Ｐゴシック" pitchFamily="50" charset="-128"/>
              </a:defRPr>
            </a:lvl1pPr>
            <a:lvl2pPr marL="742950" indent="-285750" defTabSz="920750" eaLnBrk="0" hangingPunct="0">
              <a:defRPr kumimoji="1" sz="2800">
                <a:solidFill>
                  <a:schemeClr val="tx1"/>
                </a:solidFill>
                <a:latin typeface="Arial" pitchFamily="34" charset="0"/>
                <a:ea typeface="ＭＳ Ｐゴシック" pitchFamily="50" charset="-128"/>
              </a:defRPr>
            </a:lvl2pPr>
            <a:lvl3pPr marL="1143000" indent="-228600" defTabSz="920750" eaLnBrk="0" hangingPunct="0">
              <a:defRPr kumimoji="1" sz="2800">
                <a:solidFill>
                  <a:schemeClr val="tx1"/>
                </a:solidFill>
                <a:latin typeface="Arial" pitchFamily="34" charset="0"/>
                <a:ea typeface="ＭＳ Ｐゴシック" pitchFamily="50" charset="-128"/>
              </a:defRPr>
            </a:lvl3pPr>
            <a:lvl4pPr marL="1600200" indent="-228600" defTabSz="920750" eaLnBrk="0" hangingPunct="0">
              <a:defRPr kumimoji="1" sz="2800">
                <a:solidFill>
                  <a:schemeClr val="tx1"/>
                </a:solidFill>
                <a:latin typeface="Arial" pitchFamily="34" charset="0"/>
                <a:ea typeface="ＭＳ Ｐゴシック" pitchFamily="50" charset="-128"/>
              </a:defRPr>
            </a:lvl4pPr>
            <a:lvl5pPr marL="2057400" indent="-228600" defTabSz="920750" eaLnBrk="0" hangingPunct="0">
              <a:defRPr kumimoji="1" sz="2800">
                <a:solidFill>
                  <a:schemeClr val="tx1"/>
                </a:solidFill>
                <a:latin typeface="Arial" pitchFamily="34" charset="0"/>
                <a:ea typeface="ＭＳ Ｐゴシック" pitchFamily="50" charset="-128"/>
              </a:defRPr>
            </a:lvl5pPr>
            <a:lvl6pPr marL="25146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92075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fld id="{630ADB1E-7392-42A2-AAFD-ADD58CA7DF65}" type="slidenum">
              <a:rPr lang="en-US" altLang="ja-JP" sz="1200">
                <a:latin typeface="Times" pitchFamily="18" charset="0"/>
                <a:ea typeface="Osaka" charset="-128"/>
              </a:rPr>
              <a:pPr eaLnBrk="1" hangingPunct="1"/>
              <a:t>13</a:t>
            </a:fld>
            <a:endParaRPr lang="en-US" altLang="ja-JP" sz="1200">
              <a:latin typeface="Times" pitchFamily="18" charset="0"/>
              <a:ea typeface="Osaka" charset="-128"/>
            </a:endParaRPr>
          </a:p>
        </p:txBody>
      </p:sp>
      <p:sp>
        <p:nvSpPr>
          <p:cNvPr id="56323" name="Text Box 1"/>
          <p:cNvSpPr txBox="1">
            <a:spLocks noChangeArrowheads="1"/>
          </p:cNvSpPr>
          <p:nvPr/>
        </p:nvSpPr>
        <p:spPr bwMode="auto">
          <a:xfrm>
            <a:off x="3830638" y="9410700"/>
            <a:ext cx="29321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algn="r" eaLnBrk="1" hangingPunct="1">
              <a:lnSpc>
                <a:spcPct val="95000"/>
              </a:lnSpc>
              <a:buClr>
                <a:srgbClr val="FFFFFF"/>
              </a:buClr>
              <a:buSzPct val="100000"/>
              <a:buFont typeface="Tahoma" pitchFamily="34" charset="0"/>
              <a:buNone/>
            </a:pPr>
            <a:fld id="{149900F5-F555-4C7D-B284-64101CA111D3}" type="slidenum">
              <a:rPr kumimoji="0" lang="en-GB" altLang="ja-JP" sz="1400">
                <a:solidFill>
                  <a:srgbClr val="333333"/>
                </a:solidFill>
                <a:latin typeface="Times New Roman" pitchFamily="18" charset="0"/>
              </a:rPr>
              <a:pPr algn="r" eaLnBrk="1" hangingPunct="1">
                <a:lnSpc>
                  <a:spcPct val="95000"/>
                </a:lnSpc>
                <a:buClr>
                  <a:srgbClr val="FFFFFF"/>
                </a:buClr>
                <a:buSzPct val="100000"/>
                <a:buFont typeface="Tahoma" pitchFamily="34" charset="0"/>
                <a:buNone/>
              </a:pPr>
              <a:t>13</a:t>
            </a:fld>
            <a:endParaRPr kumimoji="0" lang="en-GB" altLang="ja-JP" sz="1400">
              <a:solidFill>
                <a:srgbClr val="333333"/>
              </a:solidFill>
              <a:latin typeface="Times New Roman" pitchFamily="18" charset="0"/>
            </a:endParaRPr>
          </a:p>
        </p:txBody>
      </p:sp>
      <p:sp>
        <p:nvSpPr>
          <p:cNvPr id="56324" name="Text Box 2"/>
          <p:cNvSpPr txBox="1">
            <a:spLocks noChangeArrowheads="1"/>
          </p:cNvSpPr>
          <p:nvPr/>
        </p:nvSpPr>
        <p:spPr bwMode="auto">
          <a:xfrm>
            <a:off x="1127125" y="754063"/>
            <a:ext cx="4506913" cy="3708400"/>
          </a:xfrm>
          <a:prstGeom prst="rect">
            <a:avLst/>
          </a:prstGeom>
          <a:solidFill>
            <a:srgbClr val="FFFFFF"/>
          </a:solidFill>
          <a:ln w="9360">
            <a:solidFill>
              <a:srgbClr val="000000"/>
            </a:solidFill>
            <a:miter lim="800000"/>
            <a:headEnd/>
            <a:tailEnd/>
          </a:ln>
        </p:spPr>
        <p:txBody>
          <a:bodyPr wrap="none" anchor="ctr"/>
          <a:lstStyle>
            <a:lvl1pPr defTabSz="449263" eaLnBrk="0" hangingPunct="0">
              <a:defRPr kumimoji="1" sz="2800">
                <a:solidFill>
                  <a:schemeClr val="tx1"/>
                </a:solidFill>
                <a:latin typeface="Arial" pitchFamily="34" charset="0"/>
                <a:ea typeface="ＭＳ Ｐゴシック" pitchFamily="50" charset="-128"/>
              </a:defRPr>
            </a:lvl1pPr>
            <a:lvl2pPr marL="742950" indent="-285750" defTabSz="449263" eaLnBrk="0" hangingPunct="0">
              <a:defRPr kumimoji="1" sz="2800">
                <a:solidFill>
                  <a:schemeClr val="tx1"/>
                </a:solidFill>
                <a:latin typeface="Arial" pitchFamily="34" charset="0"/>
                <a:ea typeface="ＭＳ Ｐゴシック" pitchFamily="50" charset="-128"/>
              </a:defRPr>
            </a:lvl2pPr>
            <a:lvl3pPr marL="1143000" indent="-228600" defTabSz="449263" eaLnBrk="0" hangingPunct="0">
              <a:defRPr kumimoji="1" sz="2800">
                <a:solidFill>
                  <a:schemeClr val="tx1"/>
                </a:solidFill>
                <a:latin typeface="Arial" pitchFamily="34" charset="0"/>
                <a:ea typeface="ＭＳ Ｐゴシック" pitchFamily="50" charset="-128"/>
              </a:defRPr>
            </a:lvl3pPr>
            <a:lvl4pPr marL="1600200" indent="-228600" defTabSz="449263" eaLnBrk="0" hangingPunct="0">
              <a:defRPr kumimoji="1" sz="2800">
                <a:solidFill>
                  <a:schemeClr val="tx1"/>
                </a:solidFill>
                <a:latin typeface="Arial" pitchFamily="34" charset="0"/>
                <a:ea typeface="ＭＳ Ｐゴシック" pitchFamily="50" charset="-128"/>
              </a:defRPr>
            </a:lvl4pPr>
            <a:lvl5pPr marL="2057400" indent="-228600" defTabSz="449263" eaLnBrk="0" hangingPunct="0">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lnSpc>
                <a:spcPct val="103000"/>
              </a:lnSpc>
              <a:buClr>
                <a:srgbClr val="FFFFFF"/>
              </a:buClr>
              <a:buSzPct val="100000"/>
              <a:buFont typeface="Tahoma" pitchFamily="34" charset="0"/>
              <a:buNone/>
            </a:pPr>
            <a:endParaRPr kumimoji="0" lang="ja-JP" altLang="ja-JP" sz="1800">
              <a:solidFill>
                <a:srgbClr val="FFFFFF"/>
              </a:solidFill>
              <a:latin typeface="Tahoma" pitchFamily="34" charset="0"/>
            </a:endParaRPr>
          </a:p>
        </p:txBody>
      </p:sp>
      <p:sp>
        <p:nvSpPr>
          <p:cNvPr id="56325" name="Rectangle 3"/>
          <p:cNvSpPr>
            <a:spLocks noGrp="1" noChangeArrowheads="1"/>
          </p:cNvSpPr>
          <p:nvPr>
            <p:ph type="body"/>
          </p:nvPr>
        </p:nvSpPr>
        <p:spPr>
          <a:xfrm>
            <a:off x="1046163" y="4711700"/>
            <a:ext cx="4679950" cy="3806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lstStyle/>
          <a:p>
            <a:pPr eaLnBrk="1" hangingPunct="1">
              <a:spcBef>
                <a:spcPct val="0"/>
              </a:spcBef>
            </a:pPr>
            <a:endParaRPr lang="ja-JP" altLang="ja-JP"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B6FB79-76A3-4FD4-AB7E-F96E549E4D20}" type="slidenum">
              <a:rPr kumimoji="1" lang="ja-JP" altLang="en-US" smtClean="0"/>
              <a:t>14</a:t>
            </a:fld>
            <a:endParaRPr kumimoji="1" lang="ja-JP" altLang="en-US"/>
          </a:p>
        </p:txBody>
      </p:sp>
    </p:spTree>
    <p:extLst>
      <p:ext uri="{BB962C8B-B14F-4D97-AF65-F5344CB8AC3E}">
        <p14:creationId xmlns:p14="http://schemas.microsoft.com/office/powerpoint/2010/main" val="297394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0" lang="ja-JP" altLang="ja-JP"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grpSp>
      </p:grpSp>
      <p:sp>
        <p:nvSpPr>
          <p:cNvPr id="326675"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pPr lvl="0"/>
            <a:r>
              <a:rPr lang="ja-JP" altLang="en-US" noProof="0" smtClean="0"/>
              <a:t>マスタ タイトルの書式設定</a:t>
            </a:r>
          </a:p>
        </p:txBody>
      </p:sp>
      <p:sp>
        <p:nvSpPr>
          <p:cNvPr id="326676"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pPr lvl="0"/>
            <a:r>
              <a:rPr lang="ja-JP" altLang="en-US" noProof="0" smtClean="0"/>
              <a:t>マスタ サブタイトルの書式設定</a:t>
            </a:r>
          </a:p>
        </p:txBody>
      </p:sp>
      <p:sp>
        <p:nvSpPr>
          <p:cNvPr id="18" name="Rectangle 16"/>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US" altLang="ja-JP"/>
          </a:p>
        </p:txBody>
      </p:sp>
      <p:sp>
        <p:nvSpPr>
          <p:cNvPr id="19" name="Rectangle 17"/>
          <p:cNvSpPr>
            <a:spLocks noGrp="1" noChangeArrowheads="1"/>
          </p:cNvSpPr>
          <p:nvPr>
            <p:ph type="ftr" sz="quarter" idx="11"/>
          </p:nvPr>
        </p:nvSpPr>
        <p:spPr/>
        <p:txBody>
          <a:bodyPr/>
          <a:lstStyle>
            <a:lvl1pPr>
              <a:defRPr smtClean="0"/>
            </a:lvl1pPr>
          </a:lstStyle>
          <a:p>
            <a:pPr>
              <a:defRPr/>
            </a:pPr>
            <a:endParaRPr lang="en-US" altLang="ja-JP"/>
          </a:p>
        </p:txBody>
      </p:sp>
      <p:sp>
        <p:nvSpPr>
          <p:cNvPr id="20" name="Rectangle 18"/>
          <p:cNvSpPr>
            <a:spLocks noGrp="1" noChangeArrowheads="1"/>
          </p:cNvSpPr>
          <p:nvPr>
            <p:ph type="sldNum" sz="quarter" idx="12"/>
          </p:nvPr>
        </p:nvSpPr>
        <p:spPr/>
        <p:txBody>
          <a:bodyPr/>
          <a:lstStyle>
            <a:lvl1pPr>
              <a:defRPr smtClean="0"/>
            </a:lvl1pPr>
          </a:lstStyle>
          <a:p>
            <a:pPr>
              <a:defRPr/>
            </a:pPr>
            <a:fld id="{D8CE57ED-43D4-4A2B-8D99-6EADB61F9BB0}" type="slidenum">
              <a:rPr lang="en-US" altLang="ja-JP"/>
              <a:pPr>
                <a:defRPr/>
              </a:pPr>
              <a:t>‹#›</a:t>
            </a:fld>
            <a:endParaRPr lang="en-US" altLang="ja-JP"/>
          </a:p>
        </p:txBody>
      </p:sp>
    </p:spTree>
    <p:extLst>
      <p:ext uri="{BB962C8B-B14F-4D97-AF65-F5344CB8AC3E}">
        <p14:creationId xmlns:p14="http://schemas.microsoft.com/office/powerpoint/2010/main" val="2512641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5" name="Rectangle 3"/>
          <p:cNvSpPr>
            <a:spLocks noGrp="1" noChangeArrowheads="1"/>
          </p:cNvSpPr>
          <p:nvPr>
            <p:ph type="sldNum" sz="quarter" idx="11"/>
          </p:nvPr>
        </p:nvSpPr>
        <p:spPr>
          <a:ln/>
        </p:spPr>
        <p:txBody>
          <a:bodyPr/>
          <a:lstStyle>
            <a:lvl1pPr>
              <a:defRPr/>
            </a:lvl1pPr>
          </a:lstStyle>
          <a:p>
            <a:pPr>
              <a:defRPr/>
            </a:pPr>
            <a:fld id="{075965BC-43F6-487B-8644-FFADE6EFC3E9}" type="slidenum">
              <a:rPr lang="en-US" altLang="ja-JP"/>
              <a:pPr>
                <a:defRPr/>
              </a:pPr>
              <a:t>‹#›</a:t>
            </a:fld>
            <a:endParaRPr lang="en-US" altLang="ja-JP"/>
          </a:p>
        </p:txBody>
      </p:sp>
      <p:sp>
        <p:nvSpPr>
          <p:cNvPr id="6"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26491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457200"/>
            <a:ext cx="2057400" cy="54102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457200"/>
            <a:ext cx="6019800" cy="54102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5" name="Rectangle 3"/>
          <p:cNvSpPr>
            <a:spLocks noGrp="1" noChangeArrowheads="1"/>
          </p:cNvSpPr>
          <p:nvPr>
            <p:ph type="sldNum" sz="quarter" idx="11"/>
          </p:nvPr>
        </p:nvSpPr>
        <p:spPr>
          <a:ln/>
        </p:spPr>
        <p:txBody>
          <a:bodyPr/>
          <a:lstStyle>
            <a:lvl1pPr>
              <a:defRPr/>
            </a:lvl1pPr>
          </a:lstStyle>
          <a:p>
            <a:pPr>
              <a:defRPr/>
            </a:pPr>
            <a:fld id="{0C6F7EFD-2E09-44DA-BEC7-7C73259DF5C7}" type="slidenum">
              <a:rPr lang="en-US" altLang="ja-JP"/>
              <a:pPr>
                <a:defRPr/>
              </a:pPr>
              <a:t>‹#›</a:t>
            </a:fld>
            <a:endParaRPr lang="en-US" altLang="ja-JP"/>
          </a:p>
        </p:txBody>
      </p:sp>
      <p:sp>
        <p:nvSpPr>
          <p:cNvPr id="6"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2164998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229600" cy="1371600"/>
          </a:xfr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981200"/>
            <a:ext cx="4038600" cy="38862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quarter" idx="2"/>
          </p:nvPr>
        </p:nvSpPr>
        <p:spPr>
          <a:xfrm>
            <a:off x="4648200" y="1981200"/>
            <a:ext cx="4038600" cy="18669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ー 4"/>
          <p:cNvSpPr>
            <a:spLocks noGrp="1"/>
          </p:cNvSpPr>
          <p:nvPr>
            <p:ph sz="quarter" idx="3"/>
          </p:nvPr>
        </p:nvSpPr>
        <p:spPr>
          <a:xfrm>
            <a:off x="4648200" y="4000500"/>
            <a:ext cx="4038600" cy="18669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7" name="Rectangle 3"/>
          <p:cNvSpPr>
            <a:spLocks noGrp="1" noChangeArrowheads="1"/>
          </p:cNvSpPr>
          <p:nvPr>
            <p:ph type="sldNum" sz="quarter" idx="11"/>
          </p:nvPr>
        </p:nvSpPr>
        <p:spPr>
          <a:ln/>
        </p:spPr>
        <p:txBody>
          <a:bodyPr/>
          <a:lstStyle>
            <a:lvl1pPr>
              <a:defRPr/>
            </a:lvl1pPr>
          </a:lstStyle>
          <a:p>
            <a:pPr>
              <a:defRPr/>
            </a:pPr>
            <a:fld id="{AE2DE341-C42B-4CF5-931A-BFF3EF8664D8}" type="slidenum">
              <a:rPr lang="en-US" altLang="ja-JP"/>
              <a:pPr>
                <a:defRPr/>
              </a:pPr>
              <a:t>‹#›</a:t>
            </a:fld>
            <a:endParaRPr lang="en-US" altLang="ja-JP"/>
          </a:p>
        </p:txBody>
      </p:sp>
      <p:sp>
        <p:nvSpPr>
          <p:cNvPr id="8"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542467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5" name="Rectangle 3"/>
          <p:cNvSpPr>
            <a:spLocks noGrp="1" noChangeArrowheads="1"/>
          </p:cNvSpPr>
          <p:nvPr>
            <p:ph type="sldNum" sz="quarter" idx="11"/>
          </p:nvPr>
        </p:nvSpPr>
        <p:spPr>
          <a:ln/>
        </p:spPr>
        <p:txBody>
          <a:bodyPr/>
          <a:lstStyle>
            <a:lvl1pPr>
              <a:defRPr/>
            </a:lvl1pPr>
          </a:lstStyle>
          <a:p>
            <a:pPr>
              <a:defRPr/>
            </a:pPr>
            <a:fld id="{0F9E9DC1-2056-4C3F-8988-21F6A85589EE}" type="slidenum">
              <a:rPr lang="en-US" altLang="ja-JP"/>
              <a:pPr>
                <a:defRPr/>
              </a:pPr>
              <a:t>‹#›</a:t>
            </a:fld>
            <a:endParaRPr lang="en-US" altLang="ja-JP"/>
          </a:p>
        </p:txBody>
      </p:sp>
      <p:sp>
        <p:nvSpPr>
          <p:cNvPr id="6"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491702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5" name="Rectangle 3"/>
          <p:cNvSpPr>
            <a:spLocks noGrp="1" noChangeArrowheads="1"/>
          </p:cNvSpPr>
          <p:nvPr>
            <p:ph type="sldNum" sz="quarter" idx="11"/>
          </p:nvPr>
        </p:nvSpPr>
        <p:spPr>
          <a:ln/>
        </p:spPr>
        <p:txBody>
          <a:bodyPr/>
          <a:lstStyle>
            <a:lvl1pPr>
              <a:defRPr/>
            </a:lvl1pPr>
          </a:lstStyle>
          <a:p>
            <a:pPr>
              <a:defRPr/>
            </a:pPr>
            <a:fld id="{E67291E2-BAD2-41A8-A174-E5F88B2BCC0C}" type="slidenum">
              <a:rPr lang="en-US" altLang="ja-JP"/>
              <a:pPr>
                <a:defRPr/>
              </a:pPr>
              <a:t>‹#›</a:t>
            </a:fld>
            <a:endParaRPr lang="en-US" altLang="ja-JP"/>
          </a:p>
        </p:txBody>
      </p:sp>
      <p:sp>
        <p:nvSpPr>
          <p:cNvPr id="6"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2844543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6" name="Rectangle 3"/>
          <p:cNvSpPr>
            <a:spLocks noGrp="1" noChangeArrowheads="1"/>
          </p:cNvSpPr>
          <p:nvPr>
            <p:ph type="sldNum" sz="quarter" idx="11"/>
          </p:nvPr>
        </p:nvSpPr>
        <p:spPr>
          <a:ln/>
        </p:spPr>
        <p:txBody>
          <a:bodyPr/>
          <a:lstStyle>
            <a:lvl1pPr>
              <a:defRPr/>
            </a:lvl1pPr>
          </a:lstStyle>
          <a:p>
            <a:pPr>
              <a:defRPr/>
            </a:pPr>
            <a:fld id="{CD021C7C-C372-4E10-8925-2C3CCF09D937}" type="slidenum">
              <a:rPr lang="en-US" altLang="ja-JP"/>
              <a:pPr>
                <a:defRPr/>
              </a:pPr>
              <a:t>‹#›</a:t>
            </a:fld>
            <a:endParaRPr lang="en-US" altLang="ja-JP"/>
          </a:p>
        </p:txBody>
      </p:sp>
      <p:sp>
        <p:nvSpPr>
          <p:cNvPr id="7"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588715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8" name="Rectangle 3"/>
          <p:cNvSpPr>
            <a:spLocks noGrp="1" noChangeArrowheads="1"/>
          </p:cNvSpPr>
          <p:nvPr>
            <p:ph type="sldNum" sz="quarter" idx="11"/>
          </p:nvPr>
        </p:nvSpPr>
        <p:spPr>
          <a:ln/>
        </p:spPr>
        <p:txBody>
          <a:bodyPr/>
          <a:lstStyle>
            <a:lvl1pPr>
              <a:defRPr/>
            </a:lvl1pPr>
          </a:lstStyle>
          <a:p>
            <a:pPr>
              <a:defRPr/>
            </a:pPr>
            <a:fld id="{8F698B7E-ADE8-4E92-A179-C36092C8F33A}" type="slidenum">
              <a:rPr lang="en-US" altLang="ja-JP"/>
              <a:pPr>
                <a:defRPr/>
              </a:pPr>
              <a:t>‹#›</a:t>
            </a:fld>
            <a:endParaRPr lang="en-US" altLang="ja-JP"/>
          </a:p>
        </p:txBody>
      </p:sp>
      <p:sp>
        <p:nvSpPr>
          <p:cNvPr id="9"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244609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4" name="Rectangle 3"/>
          <p:cNvSpPr>
            <a:spLocks noGrp="1" noChangeArrowheads="1"/>
          </p:cNvSpPr>
          <p:nvPr>
            <p:ph type="sldNum" sz="quarter" idx="11"/>
          </p:nvPr>
        </p:nvSpPr>
        <p:spPr>
          <a:ln/>
        </p:spPr>
        <p:txBody>
          <a:bodyPr/>
          <a:lstStyle>
            <a:lvl1pPr>
              <a:defRPr/>
            </a:lvl1pPr>
          </a:lstStyle>
          <a:p>
            <a:pPr>
              <a:defRPr/>
            </a:pPr>
            <a:fld id="{61709CE4-92C4-4425-BA27-9AE8E628B274}" type="slidenum">
              <a:rPr lang="en-US" altLang="ja-JP"/>
              <a:pPr>
                <a:defRPr/>
              </a:pPr>
              <a:t>‹#›</a:t>
            </a:fld>
            <a:endParaRPr lang="en-US" altLang="ja-JP"/>
          </a:p>
        </p:txBody>
      </p:sp>
      <p:sp>
        <p:nvSpPr>
          <p:cNvPr id="5"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546727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3" name="Rectangle 3"/>
          <p:cNvSpPr>
            <a:spLocks noGrp="1" noChangeArrowheads="1"/>
          </p:cNvSpPr>
          <p:nvPr>
            <p:ph type="sldNum" sz="quarter" idx="11"/>
          </p:nvPr>
        </p:nvSpPr>
        <p:spPr>
          <a:ln/>
        </p:spPr>
        <p:txBody>
          <a:bodyPr/>
          <a:lstStyle>
            <a:lvl1pPr>
              <a:defRPr/>
            </a:lvl1pPr>
          </a:lstStyle>
          <a:p>
            <a:pPr>
              <a:defRPr/>
            </a:pPr>
            <a:fld id="{51B0A194-5920-451A-AD8F-3427F1B557A4}" type="slidenum">
              <a:rPr lang="en-US" altLang="ja-JP"/>
              <a:pPr>
                <a:defRPr/>
              </a:pPr>
              <a:t>‹#›</a:t>
            </a:fld>
            <a:endParaRPr lang="en-US" altLang="ja-JP"/>
          </a:p>
        </p:txBody>
      </p:sp>
      <p:sp>
        <p:nvSpPr>
          <p:cNvPr id="4"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521655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6" name="Rectangle 3"/>
          <p:cNvSpPr>
            <a:spLocks noGrp="1" noChangeArrowheads="1"/>
          </p:cNvSpPr>
          <p:nvPr>
            <p:ph type="sldNum" sz="quarter" idx="11"/>
          </p:nvPr>
        </p:nvSpPr>
        <p:spPr>
          <a:ln/>
        </p:spPr>
        <p:txBody>
          <a:bodyPr/>
          <a:lstStyle>
            <a:lvl1pPr>
              <a:defRPr/>
            </a:lvl1pPr>
          </a:lstStyle>
          <a:p>
            <a:pPr>
              <a:defRPr/>
            </a:pPr>
            <a:fld id="{DCAB5075-AD91-48BD-A126-81323E02487D}" type="slidenum">
              <a:rPr lang="en-US" altLang="ja-JP"/>
              <a:pPr>
                <a:defRPr/>
              </a:pPr>
              <a:t>‹#›</a:t>
            </a:fld>
            <a:endParaRPr lang="en-US" altLang="ja-JP"/>
          </a:p>
        </p:txBody>
      </p:sp>
      <p:sp>
        <p:nvSpPr>
          <p:cNvPr id="7"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728359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ltLang="ja-JP"/>
          </a:p>
        </p:txBody>
      </p:sp>
      <p:sp>
        <p:nvSpPr>
          <p:cNvPr id="6" name="Rectangle 3"/>
          <p:cNvSpPr>
            <a:spLocks noGrp="1" noChangeArrowheads="1"/>
          </p:cNvSpPr>
          <p:nvPr>
            <p:ph type="sldNum" sz="quarter" idx="11"/>
          </p:nvPr>
        </p:nvSpPr>
        <p:spPr>
          <a:ln/>
        </p:spPr>
        <p:txBody>
          <a:bodyPr/>
          <a:lstStyle>
            <a:lvl1pPr>
              <a:defRPr/>
            </a:lvl1pPr>
          </a:lstStyle>
          <a:p>
            <a:pPr>
              <a:defRPr/>
            </a:pPr>
            <a:fld id="{4C17C562-DF3F-48B8-9A84-3EEC6942D82D}" type="slidenum">
              <a:rPr lang="en-US" altLang="ja-JP"/>
              <a:pPr>
                <a:defRPr/>
              </a:pPr>
              <a:t>‹#›</a:t>
            </a:fld>
            <a:endParaRPr lang="en-US" altLang="ja-JP"/>
          </a:p>
        </p:txBody>
      </p:sp>
      <p:sp>
        <p:nvSpPr>
          <p:cNvPr id="7" name="Rectangle 16"/>
          <p:cNvSpPr>
            <a:spLocks noGrp="1" noChangeArrowheads="1"/>
          </p:cNvSpPr>
          <p:nvPr>
            <p:ph type="dt" sz="half" idx="12"/>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666006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5634" name="Rectangle 2"/>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kumimoji="0" sz="1200" smtClean="0"/>
            </a:lvl1pPr>
          </a:lstStyle>
          <a:p>
            <a:pPr>
              <a:defRPr/>
            </a:pPr>
            <a:endParaRPr lang="en-US" altLang="ja-JP"/>
          </a:p>
        </p:txBody>
      </p:sp>
      <p:sp>
        <p:nvSpPr>
          <p:cNvPr id="325635" name="Rectangle 3"/>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kumimoji="0" sz="1200" smtClean="0">
                <a:latin typeface="Arial Black" pitchFamily="34" charset="0"/>
              </a:defRPr>
            </a:lvl1pPr>
          </a:lstStyle>
          <a:p>
            <a:pPr>
              <a:defRPr/>
            </a:pPr>
            <a:fld id="{75035590-1544-4BAD-B497-904CDAD62892}" type="slidenum">
              <a:rPr lang="en-US" altLang="ja-JP"/>
              <a:pPr>
                <a:defRPr/>
              </a:pPr>
              <a:t>‹#›</a:t>
            </a:fld>
            <a:endParaRPr lang="en-US" altLang="ja-JP"/>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0" lang="ja-JP" altLang="ja-JP"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ja-JP" altLang="ja-JP" sz="1800">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325648" name="Rectangle 16"/>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0" sz="1200" smtClean="0"/>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3682"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2pPr>
      <a:lvl3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3pPr>
      <a:lvl4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4pPr>
      <a:lvl5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5pPr>
      <a:lvl6pPr marL="457200" algn="l" rtl="0" fontAlgn="base">
        <a:spcBef>
          <a:spcPct val="0"/>
        </a:spcBef>
        <a:spcAft>
          <a:spcPct val="0"/>
        </a:spcAft>
        <a:defRPr kumimoji="1" sz="4400">
          <a:solidFill>
            <a:schemeClr val="tx1"/>
          </a:solidFill>
          <a:latin typeface="Arial" pitchFamily="34" charset="0"/>
          <a:ea typeface="ＭＳ Ｐゴシック" pitchFamily="50" charset="-128"/>
        </a:defRPr>
      </a:lvl6pPr>
      <a:lvl7pPr marL="914400" algn="l" rtl="0" fontAlgn="base">
        <a:spcBef>
          <a:spcPct val="0"/>
        </a:spcBef>
        <a:spcAft>
          <a:spcPct val="0"/>
        </a:spcAft>
        <a:defRPr kumimoji="1" sz="4400">
          <a:solidFill>
            <a:schemeClr val="tx1"/>
          </a:solidFill>
          <a:latin typeface="Arial" pitchFamily="34" charset="0"/>
          <a:ea typeface="ＭＳ Ｐゴシック" pitchFamily="50" charset="-128"/>
        </a:defRPr>
      </a:lvl7pPr>
      <a:lvl8pPr marL="1371600" algn="l" rtl="0" fontAlgn="base">
        <a:spcBef>
          <a:spcPct val="0"/>
        </a:spcBef>
        <a:spcAft>
          <a:spcPct val="0"/>
        </a:spcAft>
        <a:defRPr kumimoji="1" sz="4400">
          <a:solidFill>
            <a:schemeClr val="tx1"/>
          </a:solidFill>
          <a:latin typeface="Arial" pitchFamily="34" charset="0"/>
          <a:ea typeface="ＭＳ Ｐゴシック" pitchFamily="50" charset="-128"/>
        </a:defRPr>
      </a:lvl8pPr>
      <a:lvl9pPr marL="1828800" algn="l" rtl="0" fontAlgn="base">
        <a:spcBef>
          <a:spcPct val="0"/>
        </a:spcBef>
        <a:spcAft>
          <a:spcPct val="0"/>
        </a:spcAft>
        <a:defRPr kumimoji="1" sz="4400">
          <a:solidFill>
            <a:schemeClr val="tx1"/>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4.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129.png"/><Relationship Id="rId1" Type="http://schemas.openxmlformats.org/officeDocument/2006/relationships/slideLayout" Target="../slideLayouts/slideLayout7.xml"/><Relationship Id="rId4" Type="http://schemas.openxmlformats.org/officeDocument/2006/relationships/image" Target="../media/image1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76.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117.png"/></Relationships>
</file>

<file path=ppt/slides/_rels/slide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3.jpeg"/><Relationship Id="rId5" Type="http://schemas.openxmlformats.org/officeDocument/2006/relationships/image" Target="../media/image3.png"/><Relationship Id="rId4" Type="http://schemas.openxmlformats.org/officeDocument/2006/relationships/image" Target="../media/image20.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55.png"/><Relationship Id="rId18" Type="http://schemas.openxmlformats.org/officeDocument/2006/relationships/image" Target="../media/image66.png"/><Relationship Id="rId21" Type="http://schemas.openxmlformats.org/officeDocument/2006/relationships/image" Target="../media/image11.png"/><Relationship Id="rId7" Type="http://schemas.openxmlformats.org/officeDocument/2006/relationships/image" Target="../media/image54.png"/><Relationship Id="rId17" Type="http://schemas.openxmlformats.org/officeDocument/2006/relationships/image" Target="../media/image65.png"/><Relationship Id="rId16" Type="http://schemas.openxmlformats.org/officeDocument/2006/relationships/image" Target="../media/image64.png"/><Relationship Id="rId20"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53.png"/><Relationship Id="rId11" Type="http://schemas.openxmlformats.org/officeDocument/2006/relationships/image" Target="../media/image8.png"/><Relationship Id="rId5" Type="http://schemas.openxmlformats.org/officeDocument/2006/relationships/image" Target="../media/image52.png"/><Relationship Id="rId15" Type="http://schemas.openxmlformats.org/officeDocument/2006/relationships/image" Target="../media/image63.png"/><Relationship Id="rId10" Type="http://schemas.openxmlformats.org/officeDocument/2006/relationships/image" Target="../media/image4.png"/><Relationship Id="rId19" Type="http://schemas.openxmlformats.org/officeDocument/2006/relationships/image" Target="../media/image9.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2.png"/></Relationships>
</file>

<file path=ppt/slides/_rels/slide5.xml.rels><?xml version="1.0" encoding="UTF-8" standalone="yes"?>
<Relationships xmlns="http://schemas.openxmlformats.org/package/2006/relationships"><Relationship Id="rId8" Type="http://schemas.openxmlformats.org/officeDocument/2006/relationships/image" Target="../media/image71.png"/><Relationship Id="rId18" Type="http://schemas.openxmlformats.org/officeDocument/2006/relationships/image" Target="../media/image66.png"/><Relationship Id="rId3" Type="http://schemas.openxmlformats.org/officeDocument/2006/relationships/image" Target="../media/image13.png"/><Relationship Id="rId21" Type="http://schemas.openxmlformats.org/officeDocument/2006/relationships/image" Target="../media/image16.png"/><Relationship Id="rId7" Type="http://schemas.openxmlformats.org/officeDocument/2006/relationships/image" Target="../media/image70.png"/><Relationship Id="rId17" Type="http://schemas.openxmlformats.org/officeDocument/2006/relationships/image" Target="../media/image73.png"/><Relationship Id="rId2" Type="http://schemas.openxmlformats.org/officeDocument/2006/relationships/image" Target="../media/image12.png"/><Relationship Id="rId16" Type="http://schemas.openxmlformats.org/officeDocument/2006/relationships/image" Target="../media/image64.png"/><Relationship Id="rId20"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53.png"/><Relationship Id="rId5" Type="http://schemas.openxmlformats.org/officeDocument/2006/relationships/image" Target="../media/image52.png"/><Relationship Id="rId15" Type="http://schemas.openxmlformats.org/officeDocument/2006/relationships/image" Target="../media/image63.png"/><Relationship Id="rId10" Type="http://schemas.openxmlformats.org/officeDocument/2006/relationships/image" Target="../media/image72.png"/><Relationship Id="rId19" Type="http://schemas.openxmlformats.org/officeDocument/2006/relationships/image" Target="../media/image14.png"/><Relationship Id="rId4" Type="http://schemas.openxmlformats.org/officeDocument/2006/relationships/image" Target="../media/image69.png"/><Relationship Id="rId9" Type="http://schemas.openxmlformats.org/officeDocument/2006/relationships/image" Target="../media/image56.png"/></Relationships>
</file>

<file path=ppt/slides/_rels/slide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6.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113.png"/><Relationship Id="rId4" Type="http://schemas.openxmlformats.org/officeDocument/2006/relationships/image" Target="../media/image112.png"/></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6"/>
          <p:cNvSpPr>
            <a:spLocks noGrp="1" noChangeArrowheads="1"/>
          </p:cNvSpPr>
          <p:nvPr>
            <p:ph type="body" idx="1"/>
          </p:nvPr>
        </p:nvSpPr>
        <p:spPr>
          <a:xfrm>
            <a:off x="755576" y="908720"/>
            <a:ext cx="7772400" cy="1296988"/>
          </a:xfrm>
        </p:spPr>
        <p:txBody>
          <a:bodyPr/>
          <a:lstStyle/>
          <a:p>
            <a:pPr algn="ctr" eaLnBrk="1" hangingPunct="1">
              <a:buFont typeface="Wingdings" pitchFamily="2" charset="2"/>
              <a:buNone/>
            </a:pPr>
            <a:r>
              <a:rPr lang="ja-JP" altLang="en-US" b="1" dirty="0" smtClean="0"/>
              <a:t>ニュートリノ崩壊の探索のための</a:t>
            </a:r>
          </a:p>
          <a:p>
            <a:pPr algn="ctr" eaLnBrk="1" hangingPunct="1">
              <a:buFont typeface="Wingdings" pitchFamily="2" charset="2"/>
              <a:buNone/>
            </a:pPr>
            <a:r>
              <a:rPr lang="ja-JP" altLang="en-US" b="1" dirty="0" smtClean="0"/>
              <a:t>検出器開発</a:t>
            </a:r>
            <a:r>
              <a:rPr lang="en-US" altLang="ja-JP" b="1" dirty="0" smtClean="0"/>
              <a:t>(</a:t>
            </a:r>
            <a:r>
              <a:rPr lang="en-US" altLang="ja-JP" b="1" dirty="0" err="1" smtClean="0"/>
              <a:t>Hf</a:t>
            </a:r>
            <a:r>
              <a:rPr lang="en-US" altLang="ja-JP" b="1" dirty="0" smtClean="0"/>
              <a:t>-STJ</a:t>
            </a:r>
            <a:r>
              <a:rPr lang="ja-JP" altLang="en-US" b="1" dirty="0" smtClean="0"/>
              <a:t>他</a:t>
            </a:r>
            <a:r>
              <a:rPr lang="en-US" altLang="ja-JP" b="1" dirty="0" smtClean="0"/>
              <a:t>)</a:t>
            </a:r>
            <a:endParaRPr lang="ja-JP" altLang="en-US" b="1" dirty="0" smtClean="0"/>
          </a:p>
        </p:txBody>
      </p:sp>
      <p:sp>
        <p:nvSpPr>
          <p:cNvPr id="3076" name="Rectangle 8"/>
          <p:cNvSpPr>
            <a:spLocks noChangeArrowheads="1"/>
          </p:cNvSpPr>
          <p:nvPr/>
        </p:nvSpPr>
        <p:spPr bwMode="auto">
          <a:xfrm>
            <a:off x="827088" y="3284538"/>
            <a:ext cx="7921625"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a:spcBef>
                <a:spcPct val="20000"/>
              </a:spcBef>
              <a:buClr>
                <a:schemeClr val="bg2"/>
              </a:buClr>
              <a:buSzPct val="75000"/>
              <a:buFont typeface="Wingdings" pitchFamily="2" charset="2"/>
              <a:buNone/>
            </a:pPr>
            <a:r>
              <a:rPr lang="en-US" altLang="ja-JP" sz="2400" dirty="0" smtClean="0"/>
              <a:t>2012</a:t>
            </a:r>
            <a:r>
              <a:rPr lang="ja-JP" altLang="en-US" sz="2400" dirty="0" smtClean="0"/>
              <a:t>年</a:t>
            </a:r>
            <a:r>
              <a:rPr lang="en-US" altLang="ja-JP" sz="2400" dirty="0"/>
              <a:t>4</a:t>
            </a:r>
            <a:r>
              <a:rPr lang="ja-JP" altLang="en-US" sz="2400" dirty="0" smtClean="0"/>
              <a:t>月</a:t>
            </a:r>
            <a:r>
              <a:rPr lang="en-US" altLang="ja-JP" sz="2400" dirty="0" smtClean="0"/>
              <a:t>17</a:t>
            </a:r>
            <a:r>
              <a:rPr lang="ja-JP" altLang="en-US" sz="2400" dirty="0" smtClean="0"/>
              <a:t>日</a:t>
            </a:r>
            <a:endParaRPr lang="en-US" altLang="ja-JP" sz="2400" dirty="0" smtClean="0"/>
          </a:p>
          <a:p>
            <a:pPr marL="342900" indent="-342900" algn="ctr">
              <a:spcBef>
                <a:spcPct val="20000"/>
              </a:spcBef>
              <a:buClr>
                <a:schemeClr val="bg2"/>
              </a:buClr>
              <a:buSzPct val="75000"/>
              <a:buFont typeface="Wingdings" pitchFamily="2" charset="2"/>
              <a:buNone/>
            </a:pPr>
            <a:r>
              <a:rPr lang="en-US" altLang="ja-JP" sz="2400" dirty="0" smtClean="0"/>
              <a:t>KEK</a:t>
            </a:r>
            <a:r>
              <a:rPr lang="ja-JP" altLang="en-US" sz="2400" dirty="0" smtClean="0"/>
              <a:t>測定器開発室</a:t>
            </a:r>
            <a:endParaRPr lang="ja-JP" altLang="en-US" sz="2400" dirty="0"/>
          </a:p>
          <a:p>
            <a:pPr marL="342900" indent="-342900" algn="ctr">
              <a:spcBef>
                <a:spcPct val="20000"/>
              </a:spcBef>
              <a:buClr>
                <a:schemeClr val="bg2"/>
              </a:buClr>
              <a:buSzPct val="75000"/>
              <a:buFont typeface="Wingdings" pitchFamily="2" charset="2"/>
              <a:buNone/>
            </a:pPr>
            <a:r>
              <a:rPr lang="en-US" altLang="ja-JP" sz="2400" dirty="0" smtClean="0"/>
              <a:t>SCD</a:t>
            </a:r>
            <a:r>
              <a:rPr lang="ja-JP" altLang="en-US" sz="2400" dirty="0" smtClean="0"/>
              <a:t>重点レビュー＠</a:t>
            </a:r>
            <a:r>
              <a:rPr lang="en-US" altLang="ja-JP" sz="2400" dirty="0" smtClean="0"/>
              <a:t>KEK2</a:t>
            </a:r>
            <a:r>
              <a:rPr lang="ja-JP" altLang="en-US" sz="2400" dirty="0" smtClean="0"/>
              <a:t>号館</a:t>
            </a:r>
            <a:r>
              <a:rPr lang="en-US" altLang="ja-JP" sz="2400" dirty="0" smtClean="0"/>
              <a:t>408</a:t>
            </a:r>
            <a:r>
              <a:rPr lang="ja-JP" altLang="en-US" sz="2400" dirty="0" smtClean="0"/>
              <a:t>号室</a:t>
            </a:r>
            <a:endParaRPr lang="ja-JP" altLang="en-US" sz="2400" dirty="0"/>
          </a:p>
          <a:p>
            <a:pPr marL="342900" indent="-342900" algn="ctr">
              <a:spcBef>
                <a:spcPct val="20000"/>
              </a:spcBef>
              <a:buClr>
                <a:schemeClr val="bg2"/>
              </a:buClr>
              <a:buSzPct val="75000"/>
              <a:buFont typeface="Wingdings" pitchFamily="2" charset="2"/>
              <a:buNone/>
            </a:pPr>
            <a:r>
              <a:rPr lang="ja-JP" altLang="en-US" sz="3200" dirty="0"/>
              <a:t>武内　</a:t>
            </a:r>
            <a:r>
              <a:rPr lang="ja-JP" altLang="en-US" sz="3200" dirty="0" smtClean="0"/>
              <a:t>勇司</a:t>
            </a:r>
            <a:r>
              <a:rPr lang="en-US" altLang="ja-JP" sz="3200" dirty="0" smtClean="0"/>
              <a:t>(</a:t>
            </a:r>
            <a:r>
              <a:rPr lang="ja-JP" altLang="en-US" sz="3200" dirty="0" smtClean="0"/>
              <a:t>筑波大</a:t>
            </a:r>
            <a:r>
              <a:rPr lang="en-US" altLang="ja-JP" sz="3200" dirty="0" smtClean="0"/>
              <a:t>)</a:t>
            </a:r>
            <a:endParaRPr lang="ja-JP" altLang="en-US" sz="3200" dirty="0"/>
          </a:p>
        </p:txBody>
      </p:sp>
      <p:sp>
        <p:nvSpPr>
          <p:cNvPr id="2" name="スライド番号プレースホルダー 1"/>
          <p:cNvSpPr>
            <a:spLocks noGrp="1"/>
          </p:cNvSpPr>
          <p:nvPr>
            <p:ph type="sldNum" sz="quarter" idx="11"/>
          </p:nvPr>
        </p:nvSpPr>
        <p:spPr/>
        <p:txBody>
          <a:bodyPr/>
          <a:lstStyle/>
          <a:p>
            <a:pPr>
              <a:defRPr/>
            </a:pPr>
            <a:fld id="{0F9E9DC1-2056-4C3F-8988-21F6A85589EE}" type="slidenum">
              <a:rPr lang="en-US" altLang="ja-JP" smtClean="0"/>
              <a:pPr>
                <a:defRPr/>
              </a:pPr>
              <a:t>1</a:t>
            </a:fld>
            <a:endParaRPr lang="en-US" altLang="ja-JP"/>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229600" cy="523528"/>
          </a:xfrm>
        </p:spPr>
        <p:txBody>
          <a:bodyPr/>
          <a:lstStyle/>
          <a:p>
            <a:r>
              <a:rPr lang="ja-JP" altLang="en-US" sz="3200" dirty="0" smtClean="0"/>
              <a:t>信号検出の可能性</a:t>
            </a:r>
            <a:endParaRPr kumimoji="1" lang="ja-JP" altLang="en-US" sz="3200" dirty="0"/>
          </a:p>
        </p:txBody>
      </p:sp>
      <p:sp>
        <p:nvSpPr>
          <p:cNvPr id="3" name="スライド番号プレースホルダー 2"/>
          <p:cNvSpPr>
            <a:spLocks noGrp="1"/>
          </p:cNvSpPr>
          <p:nvPr>
            <p:ph type="sldNum" sz="quarter" idx="11"/>
          </p:nvPr>
        </p:nvSpPr>
        <p:spPr/>
        <p:txBody>
          <a:bodyPr/>
          <a:lstStyle/>
          <a:p>
            <a:pPr>
              <a:defRPr/>
            </a:pPr>
            <a:fld id="{61709CE4-92C4-4425-BA27-9AE8E628B274}" type="slidenum">
              <a:rPr lang="en-US" altLang="ja-JP" smtClean="0"/>
              <a:pPr>
                <a:defRPr/>
              </a:pPr>
              <a:t>10</a:t>
            </a:fld>
            <a:endParaRPr lang="en-US" altLang="ja-JP"/>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785396"/>
            <a:ext cx="5147353" cy="276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テキスト ボックス 4"/>
              <p:cNvSpPr txBox="1"/>
              <p:nvPr/>
            </p:nvSpPr>
            <p:spPr>
              <a:xfrm>
                <a:off x="107504" y="1367190"/>
                <a:ext cx="3528392" cy="1323439"/>
              </a:xfrm>
              <a:prstGeom prst="rect">
                <a:avLst/>
              </a:prstGeom>
              <a:noFill/>
            </p:spPr>
            <p:txBody>
              <a:bodyPr wrap="square" rtlCol="0">
                <a:spAutoFit/>
              </a:bodyPr>
              <a:lstStyle/>
              <a:p>
                <a:r>
                  <a:rPr kumimoji="1" lang="ja-JP" altLang="en-US" sz="2000" dirty="0" smtClean="0"/>
                  <a:t>宇宙赤外線背景輻射　</a:t>
                </a:r>
                <a:r>
                  <a:rPr kumimoji="1" lang="en-US" altLang="ja-JP" sz="2000" dirty="0" smtClean="0"/>
                  <a:t>+</a:t>
                </a:r>
              </a:p>
              <a:p>
                <a:r>
                  <a:rPr lang="ja-JP" altLang="en-US" sz="2000" dirty="0" smtClean="0"/>
                  <a:t>ニュートリノ崩壊からくる光子のエネルギー分布</a:t>
                </a:r>
                <a:r>
                  <a:rPr lang="en-US" altLang="ja-JP" sz="2000" dirty="0" smtClean="0"/>
                  <a:t>(</a:t>
                </a:r>
                <a14:m>
                  <m:oMath xmlns:m="http://schemas.openxmlformats.org/officeDocument/2006/math">
                    <m:sSub>
                      <m:sSubPr>
                        <m:ctrlPr>
                          <a:rPr lang="en-US" altLang="ja-JP" sz="2000" b="0" i="1" smtClean="0">
                            <a:latin typeface="Cambria Math"/>
                          </a:rPr>
                        </m:ctrlPr>
                      </m:sSubPr>
                      <m:e>
                        <m:r>
                          <a:rPr lang="en-US" altLang="ja-JP" sz="2000" b="0" i="1" smtClean="0">
                            <a:latin typeface="Cambria Math"/>
                          </a:rPr>
                          <m:t>𝐸</m:t>
                        </m:r>
                      </m:e>
                      <m:sub>
                        <m:r>
                          <a:rPr lang="en-US" altLang="ja-JP" sz="2000" b="0" i="1" smtClean="0">
                            <a:latin typeface="Cambria Math"/>
                          </a:rPr>
                          <m:t>0</m:t>
                        </m:r>
                      </m:sub>
                    </m:sSub>
                    <m:r>
                      <a:rPr lang="en-US" altLang="ja-JP" sz="2000" b="0" i="1" smtClean="0">
                        <a:latin typeface="Cambria Math"/>
                      </a:rPr>
                      <m:t>=25</m:t>
                    </m:r>
                    <m:r>
                      <m:rPr>
                        <m:sty m:val="p"/>
                      </m:rPr>
                      <a:rPr lang="en-US" altLang="ja-JP" sz="2000" b="0" i="1" smtClean="0">
                        <a:latin typeface="Cambria Math"/>
                      </a:rPr>
                      <m:t>meV</m:t>
                    </m:r>
                  </m:oMath>
                </a14:m>
                <a:r>
                  <a:rPr lang="en-US" altLang="ja-JP" sz="2000" dirty="0" smtClean="0"/>
                  <a:t>, </a:t>
                </a:r>
                <a14:m>
                  <m:oMath xmlns:m="http://schemas.openxmlformats.org/officeDocument/2006/math">
                    <m:r>
                      <a:rPr lang="en-US" altLang="ja-JP" sz="2000" b="0" i="1" smtClean="0">
                        <a:latin typeface="Cambria Math"/>
                      </a:rPr>
                      <m:t>𝜏</m:t>
                    </m:r>
                    <m:r>
                      <a:rPr lang="en-US" altLang="ja-JP" sz="2000" b="0" i="1" smtClean="0">
                        <a:latin typeface="Cambria Math"/>
                      </a:rPr>
                      <m:t>=1.5×</m:t>
                    </m:r>
                    <m:sSup>
                      <m:sSupPr>
                        <m:ctrlPr>
                          <a:rPr lang="en-US" altLang="ja-JP" sz="2000" b="0" i="1" smtClean="0">
                            <a:latin typeface="Cambria Math"/>
                          </a:rPr>
                        </m:ctrlPr>
                      </m:sSupPr>
                      <m:e>
                        <m:r>
                          <a:rPr lang="en-US" altLang="ja-JP" sz="2000" b="0" i="1" smtClean="0">
                            <a:latin typeface="Cambria Math"/>
                          </a:rPr>
                          <m:t>10</m:t>
                        </m:r>
                      </m:e>
                      <m:sup>
                        <m:r>
                          <a:rPr lang="en-US" altLang="ja-JP" sz="2000" b="0" i="1" smtClean="0">
                            <a:latin typeface="Cambria Math"/>
                          </a:rPr>
                          <m:t>17</m:t>
                        </m:r>
                      </m:sup>
                    </m:sSup>
                  </m:oMath>
                </a14:m>
                <a:r>
                  <a:rPr lang="en-US" altLang="ja-JP" sz="2000" dirty="0" smtClean="0"/>
                  <a:t>yr)</a:t>
                </a:r>
                <a:endParaRPr kumimoji="1" lang="ja-JP" altLang="en-US" dirty="0"/>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107504" y="1367190"/>
                <a:ext cx="3528392" cy="1323439"/>
              </a:xfrm>
              <a:prstGeom prst="rect">
                <a:avLst/>
              </a:prstGeom>
              <a:blipFill rotWithShape="1">
                <a:blip r:embed="rId3"/>
                <a:stretch>
                  <a:fillRect l="-1903" t="-3226" r="-1384" b="-7834"/>
                </a:stretch>
              </a:blipFill>
            </p:spPr>
            <p:txBody>
              <a:bodyPr/>
              <a:lstStyle/>
              <a:p>
                <a:r>
                  <a:rPr lang="ja-JP" altLang="en-US">
                    <a:noFill/>
                  </a:rPr>
                  <a:t> </a:t>
                </a:r>
              </a:p>
            </p:txBody>
          </p:sp>
        </mc:Fallback>
      </mc:AlternateContent>
      <p:cxnSp>
        <p:nvCxnSpPr>
          <p:cNvPr id="7" name="直線矢印コネクタ 6"/>
          <p:cNvCxnSpPr/>
          <p:nvPr/>
        </p:nvCxnSpPr>
        <p:spPr bwMode="auto">
          <a:xfrm>
            <a:off x="3059832" y="1628800"/>
            <a:ext cx="2160240" cy="0"/>
          </a:xfrm>
          <a:prstGeom prst="straightConnector1">
            <a:avLst/>
          </a:prstGeom>
          <a:ln w="31750">
            <a:headEnd type="none" w="med" len="med"/>
            <a:tailEnd type="stealth" w="lg" len="lg"/>
          </a:ln>
          <a:extLst/>
        </p:spPr>
        <p:style>
          <a:lnRef idx="1">
            <a:schemeClr val="dk1"/>
          </a:lnRef>
          <a:fillRef idx="0">
            <a:schemeClr val="dk1"/>
          </a:fillRef>
          <a:effectRef idx="0">
            <a:schemeClr val="dk1"/>
          </a:effectRef>
          <a:fontRef idx="minor">
            <a:schemeClr val="tx1"/>
          </a:fontRef>
        </p:style>
      </p:cxnSp>
      <p:cxnSp>
        <p:nvCxnSpPr>
          <p:cNvPr id="8" name="直線矢印コネクタ 7"/>
          <p:cNvCxnSpPr/>
          <p:nvPr/>
        </p:nvCxnSpPr>
        <p:spPr bwMode="auto">
          <a:xfrm>
            <a:off x="3621901" y="2028909"/>
            <a:ext cx="2160240" cy="463987"/>
          </a:xfrm>
          <a:prstGeom prst="straightConnector1">
            <a:avLst/>
          </a:prstGeom>
          <a:ln w="31750">
            <a:headEnd type="none" w="med" len="med"/>
            <a:tailEnd type="stealth" w="lg" len="lg"/>
          </a:ln>
          <a:extLst/>
        </p:spPr>
        <p:style>
          <a:lnRef idx="1">
            <a:schemeClr val="dk1"/>
          </a:lnRef>
          <a:fillRef idx="0">
            <a:schemeClr val="dk1"/>
          </a:fillRef>
          <a:effectRef idx="0">
            <a:schemeClr val="dk1"/>
          </a:effectRef>
          <a:fontRef idx="minor">
            <a:schemeClr val="tx1"/>
          </a:fontRef>
        </p:style>
      </p:cxnSp>
      <p:sp>
        <p:nvSpPr>
          <p:cNvPr id="10" name="Rectangle 42"/>
          <p:cNvSpPr>
            <a:spLocks noChangeArrowheads="1"/>
          </p:cNvSpPr>
          <p:nvPr/>
        </p:nvSpPr>
        <p:spPr bwMode="auto">
          <a:xfrm>
            <a:off x="6876256" y="1544174"/>
            <a:ext cx="1440160" cy="343172"/>
          </a:xfrm>
          <a:prstGeom prst="rect">
            <a:avLst/>
          </a:prstGeom>
          <a:solidFill>
            <a:schemeClr val="bg1"/>
          </a:solidFill>
          <a:ln w="9360">
            <a:solidFill>
              <a:schemeClr val="tx1"/>
            </a:solidFill>
            <a:miter lim="800000"/>
            <a:headEnd/>
            <a:tailEnd/>
          </a:ln>
        </p:spPr>
        <p:txBody>
          <a:bodyPr wrap="square" lIns="90000" tIns="46800" rIns="90000" bIns="46800">
            <a:spAutoFit/>
          </a:bodyPr>
          <a:lstStyle/>
          <a:p>
            <a:pPr algn="ctr">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ja-JP" sz="1600" dirty="0" smtClean="0"/>
              <a:t>CIB  (COBE)</a:t>
            </a:r>
            <a:endParaRPr lang="ja-JP" altLang="en-GB" sz="1600" dirty="0"/>
          </a:p>
        </p:txBody>
      </p:sp>
      <mc:AlternateContent xmlns:mc="http://schemas.openxmlformats.org/markup-compatibility/2006" xmlns:a14="http://schemas.microsoft.com/office/drawing/2010/main">
        <mc:Choice Requires="a14">
          <p:sp>
            <p:nvSpPr>
              <p:cNvPr id="11" name="テキスト ボックス 10"/>
              <p:cNvSpPr txBox="1"/>
              <p:nvPr/>
            </p:nvSpPr>
            <p:spPr>
              <a:xfrm>
                <a:off x="5679622" y="476672"/>
                <a:ext cx="1491947" cy="4911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b="0" i="1" smtClean="0">
                          <a:latin typeface="Cambria Math"/>
                        </a:rPr>
                        <m:t>𝑑𝑁</m:t>
                      </m:r>
                      <m:r>
                        <a:rPr kumimoji="1" lang="en-US" altLang="ja-JP" sz="2400" b="0" i="1" smtClean="0">
                          <a:latin typeface="Cambria Math"/>
                        </a:rPr>
                        <m:t>∕</m:t>
                      </m:r>
                      <m:r>
                        <a:rPr kumimoji="1" lang="en-US" altLang="ja-JP" sz="2400" b="0" i="1" smtClean="0">
                          <a:latin typeface="Cambria Math"/>
                        </a:rPr>
                        <m:t>𝑑</m:t>
                      </m:r>
                      <m:sSub>
                        <m:sSubPr>
                          <m:ctrlPr>
                            <a:rPr kumimoji="1" lang="en-US" altLang="ja-JP" sz="2400" b="0" i="1" smtClean="0">
                              <a:latin typeface="Cambria Math"/>
                            </a:rPr>
                          </m:ctrlPr>
                        </m:sSubPr>
                        <m:e>
                          <m:r>
                            <a:rPr kumimoji="1" lang="en-US" altLang="ja-JP" sz="2400" b="0" i="1" smtClean="0">
                              <a:latin typeface="Cambria Math"/>
                            </a:rPr>
                            <m:t>𝐸</m:t>
                          </m:r>
                        </m:e>
                        <m:sub>
                          <m:r>
                            <a:rPr kumimoji="1" lang="en-US" altLang="ja-JP" sz="2400" b="0" i="1" smtClean="0">
                              <a:latin typeface="Cambria Math"/>
                            </a:rPr>
                            <m:t>𝛾</m:t>
                          </m:r>
                        </m:sub>
                      </m:sSub>
                    </m:oMath>
                  </m:oMathPara>
                </a14:m>
                <a:endParaRPr kumimoji="1" lang="ja-JP" altLang="en-US" dirty="0"/>
              </a:p>
            </p:txBody>
          </p:sp>
        </mc:Choice>
        <mc:Fallback xmlns="">
          <p:sp>
            <p:nvSpPr>
              <p:cNvPr id="11" name="テキスト ボックス 10"/>
              <p:cNvSpPr txBox="1">
                <a:spLocks noRot="1" noChangeAspect="1" noMove="1" noResize="1" noEditPoints="1" noAdjustHandles="1" noChangeArrowheads="1" noChangeShapeType="1" noTextEdit="1"/>
              </p:cNvSpPr>
              <p:nvPr/>
            </p:nvSpPr>
            <p:spPr>
              <a:xfrm>
                <a:off x="5679622" y="476672"/>
                <a:ext cx="1491947" cy="491160"/>
              </a:xfrm>
              <a:prstGeom prst="rect">
                <a:avLst/>
              </a:prstGeom>
              <a:blipFill rotWithShape="1">
                <a:blip r:embed="rId4"/>
                <a:stretch>
                  <a:fillRect b="-11111"/>
                </a:stretch>
              </a:blipFill>
            </p:spPr>
            <p:txBody>
              <a:bodyPr/>
              <a:lstStyle/>
              <a:p>
                <a:r>
                  <a:rPr lang="ja-JP" altLang="en-US">
                    <a:noFill/>
                  </a:rPr>
                  <a:t> </a:t>
                </a:r>
              </a:p>
            </p:txBody>
          </p:sp>
        </mc:Fallback>
      </mc:AlternateContent>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553284"/>
            <a:ext cx="4283968" cy="309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3" name="テキスト ボックス 12"/>
              <p:cNvSpPr txBox="1"/>
              <p:nvPr/>
            </p:nvSpPr>
            <p:spPr>
              <a:xfrm>
                <a:off x="1125726" y="3028805"/>
                <a:ext cx="1663661" cy="49859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kumimoji="1" lang="en-US" altLang="ja-JP" sz="2400" b="0" i="1" smtClean="0">
                              <a:latin typeface="Cambria Math"/>
                            </a:rPr>
                          </m:ctrlPr>
                        </m:sSupPr>
                        <m:e>
                          <m:r>
                            <a:rPr kumimoji="1" lang="en-US" altLang="ja-JP" sz="2400" b="0" i="1" smtClean="0">
                              <a:latin typeface="Cambria Math"/>
                            </a:rPr>
                            <m:t>𝑑</m:t>
                          </m:r>
                        </m:e>
                        <m:sup>
                          <m:r>
                            <a:rPr kumimoji="1" lang="en-US" altLang="ja-JP" sz="2400" b="0" i="1" smtClean="0">
                              <a:latin typeface="Cambria Math"/>
                            </a:rPr>
                            <m:t>2</m:t>
                          </m:r>
                        </m:sup>
                      </m:sSup>
                      <m:r>
                        <a:rPr kumimoji="1" lang="en-US" altLang="ja-JP" sz="2400" b="0" i="1" smtClean="0">
                          <a:latin typeface="Cambria Math"/>
                        </a:rPr>
                        <m:t>𝑁</m:t>
                      </m:r>
                      <m:r>
                        <a:rPr kumimoji="1" lang="en-US" altLang="ja-JP" sz="2400" b="0" i="1" smtClean="0">
                          <a:latin typeface="Cambria Math"/>
                        </a:rPr>
                        <m:t>∕</m:t>
                      </m:r>
                      <m:r>
                        <a:rPr kumimoji="1" lang="en-US" altLang="ja-JP" sz="2400" b="0" i="1" smtClean="0">
                          <a:latin typeface="Cambria Math"/>
                        </a:rPr>
                        <m:t>𝑑</m:t>
                      </m:r>
                      <m:sSubSup>
                        <m:sSubSupPr>
                          <m:ctrlPr>
                            <a:rPr kumimoji="1" lang="en-US" altLang="ja-JP" sz="2400" b="0" i="1" smtClean="0">
                              <a:latin typeface="Cambria Math"/>
                            </a:rPr>
                          </m:ctrlPr>
                        </m:sSubSupPr>
                        <m:e>
                          <m:r>
                            <a:rPr kumimoji="1" lang="en-US" altLang="ja-JP" sz="2400" b="0" i="1" smtClean="0">
                              <a:latin typeface="Cambria Math"/>
                            </a:rPr>
                            <m:t>𝐸</m:t>
                          </m:r>
                        </m:e>
                        <m:sub>
                          <m:r>
                            <a:rPr kumimoji="1" lang="en-US" altLang="ja-JP" sz="2400" b="0" i="1" smtClean="0">
                              <a:latin typeface="Cambria Math"/>
                            </a:rPr>
                            <m:t>𝛾</m:t>
                          </m:r>
                        </m:sub>
                        <m:sup>
                          <m:r>
                            <a:rPr kumimoji="1" lang="en-US" altLang="ja-JP" sz="2400" b="0" i="0" smtClean="0">
                              <a:latin typeface="Cambria Math"/>
                            </a:rPr>
                            <m:t>2</m:t>
                          </m:r>
                        </m:sup>
                      </m:sSubSup>
                    </m:oMath>
                  </m:oMathPara>
                </a14:m>
                <a:endParaRPr kumimoji="1" lang="ja-JP" altLang="en-US" dirty="0"/>
              </a:p>
            </p:txBody>
          </p:sp>
        </mc:Choice>
        <mc:Fallback xmlns="">
          <p:sp>
            <p:nvSpPr>
              <p:cNvPr id="13" name="テキスト ボックス 12"/>
              <p:cNvSpPr txBox="1">
                <a:spLocks noRot="1" noChangeAspect="1" noMove="1" noResize="1" noEditPoints="1" noAdjustHandles="1" noChangeArrowheads="1" noChangeShapeType="1" noTextEdit="1"/>
              </p:cNvSpPr>
              <p:nvPr/>
            </p:nvSpPr>
            <p:spPr>
              <a:xfrm>
                <a:off x="1125726" y="3028805"/>
                <a:ext cx="1663661" cy="498598"/>
              </a:xfrm>
              <a:prstGeom prst="rect">
                <a:avLst/>
              </a:prstGeom>
              <a:blipFill rotWithShape="1">
                <a:blip r:embed="rId6"/>
                <a:stretch>
                  <a:fillRect b="-10976"/>
                </a:stretch>
              </a:blipFill>
            </p:spPr>
            <p:txBody>
              <a:bodyPr/>
              <a:lstStyle/>
              <a:p>
                <a:r>
                  <a:rPr lang="ja-JP" altLang="en-US">
                    <a:noFill/>
                  </a:rPr>
                  <a:t> </a:t>
                </a:r>
              </a:p>
            </p:txBody>
          </p:sp>
        </mc:Fallback>
      </mc:AlternateContent>
      <p:sp>
        <p:nvSpPr>
          <p:cNvPr id="14" name="テキスト ボックス 13"/>
          <p:cNvSpPr txBox="1"/>
          <p:nvPr/>
        </p:nvSpPr>
        <p:spPr>
          <a:xfrm>
            <a:off x="481574" y="4127093"/>
            <a:ext cx="2285644" cy="615553"/>
          </a:xfrm>
          <a:prstGeom prst="rect">
            <a:avLst/>
          </a:prstGeom>
          <a:noFill/>
        </p:spPr>
        <p:txBody>
          <a:bodyPr wrap="square" rtlCol="0">
            <a:spAutoFit/>
          </a:bodyPr>
          <a:lstStyle/>
          <a:p>
            <a:r>
              <a:rPr kumimoji="1" lang="ja-JP" altLang="en-US" sz="1400" dirty="0" smtClean="0"/>
              <a:t>検出器のエネルギー分解能</a:t>
            </a:r>
            <a:endParaRPr kumimoji="1" lang="en-US" altLang="ja-JP" sz="1400" dirty="0" smtClean="0"/>
          </a:p>
          <a:p>
            <a:r>
              <a:rPr kumimoji="1" lang="en-US" altLang="ja-JP" sz="2000" dirty="0" smtClean="0"/>
              <a:t>0%</a:t>
            </a:r>
            <a:endParaRPr kumimoji="1" lang="ja-JP" altLang="en-US" dirty="0"/>
          </a:p>
        </p:txBody>
      </p:sp>
      <p:sp>
        <p:nvSpPr>
          <p:cNvPr id="15" name="テキスト ボックス 14"/>
          <p:cNvSpPr txBox="1"/>
          <p:nvPr/>
        </p:nvSpPr>
        <p:spPr>
          <a:xfrm>
            <a:off x="3441358" y="4318339"/>
            <a:ext cx="676425" cy="400110"/>
          </a:xfrm>
          <a:prstGeom prst="rect">
            <a:avLst/>
          </a:prstGeom>
          <a:noFill/>
        </p:spPr>
        <p:txBody>
          <a:bodyPr wrap="square" rtlCol="0">
            <a:spAutoFit/>
          </a:bodyPr>
          <a:lstStyle/>
          <a:p>
            <a:r>
              <a:rPr kumimoji="1" lang="en-US" altLang="ja-JP" sz="2000" dirty="0" smtClean="0"/>
              <a:t>1%</a:t>
            </a:r>
            <a:endParaRPr kumimoji="1" lang="ja-JP" altLang="en-US" dirty="0"/>
          </a:p>
        </p:txBody>
      </p:sp>
      <p:sp>
        <p:nvSpPr>
          <p:cNvPr id="16" name="テキスト ボックス 15"/>
          <p:cNvSpPr txBox="1"/>
          <p:nvPr/>
        </p:nvSpPr>
        <p:spPr>
          <a:xfrm>
            <a:off x="3465443" y="5373216"/>
            <a:ext cx="676425" cy="400110"/>
          </a:xfrm>
          <a:prstGeom prst="rect">
            <a:avLst/>
          </a:prstGeom>
          <a:noFill/>
        </p:spPr>
        <p:txBody>
          <a:bodyPr wrap="square" rtlCol="0">
            <a:spAutoFit/>
          </a:bodyPr>
          <a:lstStyle/>
          <a:p>
            <a:r>
              <a:rPr lang="en-US" altLang="ja-JP" sz="2000" dirty="0"/>
              <a:t>3</a:t>
            </a:r>
            <a:r>
              <a:rPr kumimoji="1" lang="en-US" altLang="ja-JP" sz="2000" dirty="0" smtClean="0"/>
              <a:t>%</a:t>
            </a:r>
            <a:endParaRPr kumimoji="1" lang="ja-JP" altLang="en-US" dirty="0"/>
          </a:p>
        </p:txBody>
      </p:sp>
      <p:sp>
        <p:nvSpPr>
          <p:cNvPr id="17" name="テキスト ボックス 16"/>
          <p:cNvSpPr txBox="1"/>
          <p:nvPr/>
        </p:nvSpPr>
        <p:spPr>
          <a:xfrm>
            <a:off x="1452188" y="5373216"/>
            <a:ext cx="676425" cy="400110"/>
          </a:xfrm>
          <a:prstGeom prst="rect">
            <a:avLst/>
          </a:prstGeom>
          <a:noFill/>
        </p:spPr>
        <p:txBody>
          <a:bodyPr wrap="square" rtlCol="0">
            <a:spAutoFit/>
          </a:bodyPr>
          <a:lstStyle/>
          <a:p>
            <a:r>
              <a:rPr lang="en-US" altLang="ja-JP" sz="2000" dirty="0" smtClean="0"/>
              <a:t>2</a:t>
            </a:r>
            <a:r>
              <a:rPr kumimoji="1" lang="en-US" altLang="ja-JP" sz="2000" dirty="0" smtClean="0"/>
              <a:t>%</a:t>
            </a:r>
            <a:endParaRPr kumimoji="1" lang="ja-JP" altLang="en-US" dirty="0"/>
          </a:p>
        </p:txBody>
      </p:sp>
      <mc:AlternateContent xmlns:mc="http://schemas.openxmlformats.org/markup-compatibility/2006" xmlns:a14="http://schemas.microsoft.com/office/drawing/2010/main">
        <mc:Choice Requires="a14">
          <p:sp>
            <p:nvSpPr>
              <p:cNvPr id="18" name="テキスト ボックス 17"/>
              <p:cNvSpPr txBox="1"/>
              <p:nvPr/>
            </p:nvSpPr>
            <p:spPr>
              <a:xfrm>
                <a:off x="4702020" y="3856674"/>
                <a:ext cx="4046443" cy="1323439"/>
              </a:xfrm>
              <a:prstGeom prst="rect">
                <a:avLst/>
              </a:prstGeom>
              <a:noFill/>
            </p:spPr>
            <p:txBody>
              <a:bodyPr wrap="square" rtlCol="0">
                <a:spAutoFit/>
              </a:bodyPr>
              <a:lstStyle/>
              <a:p>
                <a:pPr marL="342900" indent="-342900">
                  <a:buFont typeface="Arial" pitchFamily="34" charset="0"/>
                  <a:buChar char="•"/>
                </a:pPr>
                <a:r>
                  <a:rPr kumimoji="1" lang="en-US" altLang="ja-JP" sz="2000" dirty="0" smtClean="0"/>
                  <a:t>2%</a:t>
                </a:r>
                <a:r>
                  <a:rPr kumimoji="1" lang="ja-JP" altLang="en-US" sz="2000" dirty="0" smtClean="0"/>
                  <a:t>以下のエネルギー分解能が必要</a:t>
                </a:r>
                <a:endParaRPr kumimoji="1" lang="en-US" altLang="ja-JP" sz="2000" dirty="0" smtClean="0"/>
              </a:p>
              <a:p>
                <a:pPr marL="342900" indent="-342900">
                  <a:buFont typeface="Arial" pitchFamily="34" charset="0"/>
                  <a:buChar char="•"/>
                </a:pPr>
                <a14:m>
                  <m:oMath xmlns:m="http://schemas.openxmlformats.org/officeDocument/2006/math">
                    <m:sSub>
                      <m:sSubPr>
                        <m:ctrlPr>
                          <a:rPr lang="en-US" altLang="ja-JP" sz="2000" b="0" i="1" smtClean="0">
                            <a:latin typeface="Cambria Math"/>
                          </a:rPr>
                        </m:ctrlPr>
                      </m:sSubPr>
                      <m:e>
                        <m:r>
                          <m:rPr>
                            <m:sty m:val="p"/>
                          </m:rPr>
                          <a:rPr lang="en-US" altLang="ja-JP" sz="2000" b="0" i="0" smtClean="0">
                            <a:latin typeface="Cambria Math"/>
                          </a:rPr>
                          <m:t>m</m:t>
                        </m:r>
                      </m:e>
                      <m:sub>
                        <m:r>
                          <a:rPr lang="en-US" altLang="ja-JP" sz="2000" b="0" i="0" smtClean="0">
                            <a:latin typeface="Cambria Math"/>
                          </a:rPr>
                          <m:t>3</m:t>
                        </m:r>
                      </m:sub>
                    </m:sSub>
                    <m:r>
                      <a:rPr lang="en-US" altLang="ja-JP" sz="2000" i="1">
                        <a:latin typeface="Cambria Math"/>
                      </a:rPr>
                      <m:t>=25</m:t>
                    </m:r>
                    <m:r>
                      <m:rPr>
                        <m:sty m:val="p"/>
                      </m:rPr>
                      <a:rPr lang="en-US" altLang="ja-JP" sz="2000" i="1">
                        <a:latin typeface="Cambria Math"/>
                      </a:rPr>
                      <m:t>meV</m:t>
                    </m:r>
                  </m:oMath>
                </a14:m>
                <a:r>
                  <a:rPr lang="en-US" altLang="ja-JP" sz="2000" dirty="0"/>
                  <a:t>, </a:t>
                </a:r>
                <a14:m>
                  <m:oMath xmlns:m="http://schemas.openxmlformats.org/officeDocument/2006/math">
                    <m:r>
                      <a:rPr lang="en-US" altLang="ja-JP" sz="2000" i="1">
                        <a:latin typeface="Cambria Math"/>
                      </a:rPr>
                      <m:t>𝜏</m:t>
                    </m:r>
                    <m:r>
                      <a:rPr lang="en-US" altLang="ja-JP" sz="2000" i="1">
                        <a:latin typeface="Cambria Math"/>
                      </a:rPr>
                      <m:t>=1.5×</m:t>
                    </m:r>
                    <m:sSup>
                      <m:sSupPr>
                        <m:ctrlPr>
                          <a:rPr lang="en-US" altLang="ja-JP" sz="2000" i="1">
                            <a:latin typeface="Cambria Math"/>
                          </a:rPr>
                        </m:ctrlPr>
                      </m:sSupPr>
                      <m:e>
                        <m:r>
                          <a:rPr lang="en-US" altLang="ja-JP" sz="2000" i="1">
                            <a:latin typeface="Cambria Math"/>
                          </a:rPr>
                          <m:t>10</m:t>
                        </m:r>
                      </m:e>
                      <m:sup>
                        <m:r>
                          <a:rPr lang="en-US" altLang="ja-JP" sz="2000" i="1">
                            <a:latin typeface="Cambria Math"/>
                          </a:rPr>
                          <m:t>17</m:t>
                        </m:r>
                      </m:sup>
                    </m:sSup>
                  </m:oMath>
                </a14:m>
                <a:r>
                  <a:rPr lang="en-US" altLang="ja-JP" sz="2000" dirty="0" err="1" smtClean="0"/>
                  <a:t>yr</a:t>
                </a:r>
                <a:r>
                  <a:rPr lang="ja-JP" altLang="en-US" sz="2000" dirty="0" smtClean="0"/>
                  <a:t>であれば</a:t>
                </a:r>
                <a:r>
                  <a:rPr lang="en-US" altLang="ja-JP" sz="2000" dirty="0" smtClean="0"/>
                  <a:t>6.7σ</a:t>
                </a:r>
                <a:r>
                  <a:rPr lang="ja-JP" altLang="en-US" sz="2000" dirty="0" smtClean="0"/>
                  <a:t>で観測可能</a:t>
                </a:r>
                <a:endParaRPr kumimoji="1" lang="ja-JP" altLang="en-US" sz="2000" dirty="0"/>
              </a:p>
            </p:txBody>
          </p:sp>
        </mc:Choice>
        <mc:Fallback xmlns="">
          <p:sp>
            <p:nvSpPr>
              <p:cNvPr id="18" name="テキスト ボックス 17"/>
              <p:cNvSpPr txBox="1">
                <a:spLocks noRot="1" noChangeAspect="1" noMove="1" noResize="1" noEditPoints="1" noAdjustHandles="1" noChangeArrowheads="1" noChangeShapeType="1" noTextEdit="1"/>
              </p:cNvSpPr>
              <p:nvPr/>
            </p:nvSpPr>
            <p:spPr>
              <a:xfrm>
                <a:off x="4702020" y="3856674"/>
                <a:ext cx="4046443" cy="1323439"/>
              </a:xfrm>
              <a:prstGeom prst="rect">
                <a:avLst/>
              </a:prstGeom>
              <a:blipFill rotWithShape="1">
                <a:blip r:embed="rId7"/>
                <a:stretch>
                  <a:fillRect l="-1205" t="-3226" b="-7834"/>
                </a:stretch>
              </a:blipFill>
            </p:spPr>
            <p:txBody>
              <a:bodyPr/>
              <a:lstStyle/>
              <a:p>
                <a:r>
                  <a:rPr lang="ja-JP" altLang="en-US">
                    <a:noFill/>
                  </a:rPr>
                  <a:t> </a:t>
                </a:r>
              </a:p>
            </p:txBody>
          </p:sp>
        </mc:Fallback>
      </mc:AlternateContent>
      <p:sp>
        <p:nvSpPr>
          <p:cNvPr id="19" name="正方形/長方形 18"/>
          <p:cNvSpPr/>
          <p:nvPr/>
        </p:nvSpPr>
        <p:spPr>
          <a:xfrm>
            <a:off x="4572000" y="5307950"/>
            <a:ext cx="3964599" cy="93075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spcBef>
                <a:spcPts val="1200"/>
              </a:spcBef>
              <a:buNone/>
            </a:pPr>
            <a:r>
              <a:rPr lang="ja-JP" altLang="en-US" sz="1600" dirty="0" smtClean="0">
                <a:solidFill>
                  <a:schemeClr val="tx1"/>
                </a:solidFill>
                <a:uFill>
                  <a:solidFill>
                    <a:srgbClr val="0070C0"/>
                  </a:solidFill>
                </a:uFill>
              </a:rPr>
              <a:t>シュミレーションの条件</a:t>
            </a:r>
            <a:endParaRPr lang="en-US" altLang="ja-JP" sz="1600" dirty="0" smtClean="0">
              <a:solidFill>
                <a:schemeClr val="tx1"/>
              </a:solidFill>
              <a:uFill>
                <a:solidFill>
                  <a:srgbClr val="0070C0"/>
                </a:solidFill>
              </a:uFill>
            </a:endParaRPr>
          </a:p>
          <a:p>
            <a:pPr marL="457200" indent="-457200">
              <a:buNone/>
            </a:pPr>
            <a:r>
              <a:rPr lang="ja-JP" altLang="en-US" sz="1600" dirty="0" smtClean="0">
                <a:solidFill>
                  <a:schemeClr val="tx1"/>
                </a:solidFill>
                <a:uFill>
                  <a:solidFill>
                    <a:srgbClr val="0070C0"/>
                  </a:solidFill>
                </a:uFill>
              </a:rPr>
              <a:t>　　直径：</a:t>
            </a:r>
            <a:r>
              <a:rPr lang="en-US" altLang="ja-JP" sz="1600" dirty="0" smtClean="0">
                <a:solidFill>
                  <a:schemeClr val="tx1"/>
                </a:solidFill>
                <a:uFill>
                  <a:solidFill>
                    <a:srgbClr val="0070C0"/>
                  </a:solidFill>
                </a:uFill>
              </a:rPr>
              <a:t>20cm  </a:t>
            </a:r>
            <a:r>
              <a:rPr lang="ja-JP" altLang="en-US" sz="1600" dirty="0" smtClean="0">
                <a:solidFill>
                  <a:schemeClr val="tx1"/>
                </a:solidFill>
                <a:uFill>
                  <a:solidFill>
                    <a:srgbClr val="0070C0"/>
                  </a:solidFill>
                </a:uFill>
              </a:rPr>
              <a:t>　視野：</a:t>
            </a:r>
            <a:r>
              <a:rPr lang="en-US" altLang="ja-JP" sz="1600" dirty="0" smtClean="0">
                <a:solidFill>
                  <a:schemeClr val="tx1"/>
                </a:solidFill>
                <a:uFill>
                  <a:solidFill>
                    <a:srgbClr val="0070C0"/>
                  </a:solidFill>
                </a:uFill>
              </a:rPr>
              <a:t>0.1</a:t>
            </a:r>
            <a:r>
              <a:rPr lang="ja-JP" altLang="en-US" sz="1600" dirty="0" smtClean="0">
                <a:solidFill>
                  <a:schemeClr val="tx1"/>
                </a:solidFill>
                <a:uFill>
                  <a:solidFill>
                    <a:srgbClr val="0070C0"/>
                  </a:solidFill>
                </a:uFill>
              </a:rPr>
              <a:t>度</a:t>
            </a:r>
            <a:endParaRPr lang="en-US" altLang="ja-JP" sz="1600" dirty="0" smtClean="0">
              <a:solidFill>
                <a:schemeClr val="tx1"/>
              </a:solidFill>
              <a:uFill>
                <a:solidFill>
                  <a:srgbClr val="0070C0"/>
                </a:solidFill>
              </a:uFill>
            </a:endParaRPr>
          </a:p>
          <a:p>
            <a:pPr marL="457200" indent="-457200">
              <a:buNone/>
            </a:pPr>
            <a:r>
              <a:rPr lang="ja-JP" altLang="en-US" sz="1600" dirty="0" smtClean="0">
                <a:solidFill>
                  <a:schemeClr val="tx1"/>
                </a:solidFill>
                <a:uFill>
                  <a:solidFill>
                    <a:srgbClr val="0070C0"/>
                  </a:solidFill>
                </a:uFill>
              </a:rPr>
              <a:t>　測定時間：</a:t>
            </a:r>
            <a:r>
              <a:rPr lang="en-US" altLang="ja-JP" sz="1600" dirty="0" smtClean="0">
                <a:solidFill>
                  <a:schemeClr val="tx1"/>
                </a:solidFill>
                <a:uFill>
                  <a:solidFill>
                    <a:srgbClr val="0070C0"/>
                  </a:solidFill>
                </a:uFill>
              </a:rPr>
              <a:t>10</a:t>
            </a:r>
            <a:r>
              <a:rPr lang="ja-JP" altLang="en-US" sz="1600" dirty="0" smtClean="0">
                <a:solidFill>
                  <a:schemeClr val="tx1"/>
                </a:solidFill>
                <a:uFill>
                  <a:solidFill>
                    <a:srgbClr val="0070C0"/>
                  </a:solidFill>
                </a:uFill>
              </a:rPr>
              <a:t>時間  　検出効率：</a:t>
            </a:r>
            <a:r>
              <a:rPr lang="en-US" altLang="ja-JP" sz="1600" dirty="0" smtClean="0">
                <a:solidFill>
                  <a:schemeClr val="tx1"/>
                </a:solidFill>
                <a:uFill>
                  <a:solidFill>
                    <a:srgbClr val="0070C0"/>
                  </a:solidFill>
                </a:uFill>
              </a:rPr>
              <a:t>100%</a:t>
            </a:r>
          </a:p>
        </p:txBody>
      </p:sp>
    </p:spTree>
    <p:extLst>
      <p:ext uri="{BB962C8B-B14F-4D97-AF65-F5344CB8AC3E}">
        <p14:creationId xmlns:p14="http://schemas.microsoft.com/office/powerpoint/2010/main" val="3912013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468313" y="404813"/>
            <a:ext cx="7920037" cy="574675"/>
          </a:xfrm>
        </p:spPr>
        <p:txBody>
          <a:bodyPr/>
          <a:lstStyle/>
          <a:p>
            <a:pPr eaLnBrk="1" hangingPunct="1"/>
            <a:r>
              <a:rPr lang="en-US" altLang="ja-JP" sz="2800" smtClean="0"/>
              <a:t>STJ(</a:t>
            </a:r>
            <a:r>
              <a:rPr lang="ja-JP" altLang="en-US" sz="2800" smtClean="0"/>
              <a:t>超伝導トンネル接合）検出器</a:t>
            </a:r>
          </a:p>
        </p:txBody>
      </p:sp>
      <p:sp>
        <p:nvSpPr>
          <p:cNvPr id="20484" name="Text Box 3"/>
          <p:cNvSpPr txBox="1">
            <a:spLocks noChangeArrowheads="1"/>
          </p:cNvSpPr>
          <p:nvPr/>
        </p:nvSpPr>
        <p:spPr bwMode="auto">
          <a:xfrm>
            <a:off x="4724400" y="1905000"/>
            <a:ext cx="3960813"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ja-JP" altLang="en-US" sz="1800">
                <a:latin typeface="Times" pitchFamily="18" charset="0"/>
                <a:ea typeface="Osaka" charset="-128"/>
              </a:rPr>
              <a:t>超伝導トンネル接合では、</a:t>
            </a:r>
          </a:p>
          <a:p>
            <a:pPr eaLnBrk="1" hangingPunct="1"/>
            <a:r>
              <a:rPr lang="ja-JP" altLang="en-US" sz="1800">
                <a:latin typeface="Times" pitchFamily="18" charset="0"/>
                <a:ea typeface="Osaka" charset="-128"/>
              </a:rPr>
              <a:t>超伝導体のエネルギーギャップの上に励起された電子はトンネル効果でトンネル障壁を通過。</a:t>
            </a:r>
          </a:p>
          <a:p>
            <a:pPr eaLnBrk="1" hangingPunct="1"/>
            <a:r>
              <a:rPr lang="ja-JP" altLang="en-US" sz="1800">
                <a:latin typeface="Times" pitchFamily="18" charset="0"/>
                <a:ea typeface="Osaka" charset="-128"/>
              </a:rPr>
              <a:t>放射線によって励起された電子によるトンネル電流を測定することによって、個々の放射線のエネルギーを測定。</a:t>
            </a:r>
          </a:p>
        </p:txBody>
      </p:sp>
      <p:sp>
        <p:nvSpPr>
          <p:cNvPr id="20485" name="Rectangle 4"/>
          <p:cNvSpPr>
            <a:spLocks noGrp="1" noChangeArrowheads="1"/>
          </p:cNvSpPr>
          <p:nvPr>
            <p:ph type="body" idx="1"/>
          </p:nvPr>
        </p:nvSpPr>
        <p:spPr>
          <a:xfrm>
            <a:off x="468313" y="981075"/>
            <a:ext cx="7772400" cy="935038"/>
          </a:xfrm>
          <a:noFill/>
        </p:spPr>
        <p:txBody>
          <a:bodyPr/>
          <a:lstStyle/>
          <a:p>
            <a:pPr eaLnBrk="1" hangingPunct="1"/>
            <a:r>
              <a:rPr lang="en-US" altLang="ja-JP" sz="2400" smtClean="0">
                <a:solidFill>
                  <a:srgbClr val="FF3300"/>
                </a:solidFill>
              </a:rPr>
              <a:t>S</a:t>
            </a:r>
            <a:r>
              <a:rPr lang="en-US" altLang="ja-JP" sz="2400" smtClean="0"/>
              <a:t>uperconducting </a:t>
            </a:r>
            <a:r>
              <a:rPr lang="en-US" altLang="ja-JP" sz="2400" smtClean="0">
                <a:solidFill>
                  <a:srgbClr val="FF3300"/>
                </a:solidFill>
              </a:rPr>
              <a:t>T</a:t>
            </a:r>
            <a:r>
              <a:rPr lang="en-US" altLang="ja-JP" sz="2400" smtClean="0"/>
              <a:t>unnel </a:t>
            </a:r>
            <a:r>
              <a:rPr lang="en-US" altLang="ja-JP" sz="2400" smtClean="0">
                <a:solidFill>
                  <a:srgbClr val="FF3300"/>
                </a:solidFill>
              </a:rPr>
              <a:t>J</a:t>
            </a:r>
            <a:r>
              <a:rPr lang="en-US" altLang="ja-JP" sz="2400" smtClean="0"/>
              <a:t>unction</a:t>
            </a:r>
          </a:p>
          <a:p>
            <a:pPr eaLnBrk="1" hangingPunct="1"/>
            <a:r>
              <a:rPr lang="ja-JP" altLang="en-US" sz="2400" smtClean="0">
                <a:solidFill>
                  <a:schemeClr val="bg2"/>
                </a:solidFill>
              </a:rPr>
              <a:t>超伝導体</a:t>
            </a:r>
            <a:r>
              <a:rPr lang="ja-JP" altLang="en-US" sz="2400" smtClean="0"/>
              <a:t> </a:t>
            </a:r>
            <a:r>
              <a:rPr lang="en-US" altLang="ja-JP" sz="2400" b="1" smtClean="0"/>
              <a:t>/</a:t>
            </a:r>
            <a:r>
              <a:rPr lang="en-US" altLang="ja-JP" sz="2400" smtClean="0"/>
              <a:t> </a:t>
            </a:r>
            <a:r>
              <a:rPr lang="ja-JP" altLang="en-US" sz="2400" smtClean="0">
                <a:solidFill>
                  <a:srgbClr val="FF3300"/>
                </a:solidFill>
              </a:rPr>
              <a:t>絶縁体</a:t>
            </a:r>
            <a:r>
              <a:rPr lang="ja-JP" altLang="en-US" sz="2400" smtClean="0"/>
              <a:t> </a:t>
            </a:r>
            <a:r>
              <a:rPr lang="en-US" altLang="ja-JP" sz="2400" b="1" smtClean="0"/>
              <a:t>/</a:t>
            </a:r>
            <a:r>
              <a:rPr lang="en-US" altLang="ja-JP" sz="2400" smtClean="0"/>
              <a:t> </a:t>
            </a:r>
            <a:r>
              <a:rPr lang="ja-JP" altLang="en-US" sz="2400" smtClean="0">
                <a:solidFill>
                  <a:schemeClr val="bg2"/>
                </a:solidFill>
              </a:rPr>
              <a:t>超伝導体</a:t>
            </a:r>
            <a:r>
              <a:rPr lang="ja-JP" altLang="en-US" sz="2400" smtClean="0"/>
              <a:t>のジョセフソン接合素子</a:t>
            </a:r>
          </a:p>
        </p:txBody>
      </p:sp>
      <p:pic>
        <p:nvPicPr>
          <p:cNvPr id="2048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349500"/>
            <a:ext cx="3733800" cy="306863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31462" name="Group 6"/>
          <p:cNvGraphicFramePr>
            <a:graphicFrameLocks noGrp="1"/>
          </p:cNvGraphicFramePr>
          <p:nvPr/>
        </p:nvGraphicFramePr>
        <p:xfrm>
          <a:off x="6942138" y="6046788"/>
          <a:ext cx="1296987" cy="441644"/>
        </p:xfrm>
        <a:graphic>
          <a:graphicData uri="http://schemas.openxmlformats.org/drawingml/2006/table">
            <a:tbl>
              <a:tblPr/>
              <a:tblGrid>
                <a:gridCol w="1296987"/>
              </a:tblGrid>
              <a:tr h="441325">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Arial" pitchFamily="34" charset="0"/>
                        <a:ea typeface="ＭＳ Ｐゴシック" pitchFamily="50" charset="-128"/>
                      </a:endParaRPr>
                    </a:p>
                  </a:txBody>
                  <a:tcPr marL="91500" marR="91500" marT="45562" marB="455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graphicFrame>
        <p:nvGraphicFramePr>
          <p:cNvPr id="531468" name="Group 12"/>
          <p:cNvGraphicFramePr>
            <a:graphicFrameLocks noGrp="1"/>
          </p:cNvGraphicFramePr>
          <p:nvPr/>
        </p:nvGraphicFramePr>
        <p:xfrm>
          <a:off x="5070475" y="5915025"/>
          <a:ext cx="1727200" cy="441644"/>
        </p:xfrm>
        <a:graphic>
          <a:graphicData uri="http://schemas.openxmlformats.org/drawingml/2006/table">
            <a:tbl>
              <a:tblPr/>
              <a:tblGrid>
                <a:gridCol w="1727200"/>
              </a:tblGrid>
              <a:tr h="441325">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Arial" pitchFamily="34" charset="0"/>
                        <a:ea typeface="ＭＳ Ｐゴシック" pitchFamily="50" charset="-128"/>
                      </a:endParaRPr>
                    </a:p>
                  </a:txBody>
                  <a:tcPr marL="91388" marR="91388" marT="45562" marB="455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graphicFrame>
        <p:nvGraphicFramePr>
          <p:cNvPr id="531474" name="Group 18"/>
          <p:cNvGraphicFramePr>
            <a:graphicFrameLocks noGrp="1"/>
          </p:cNvGraphicFramePr>
          <p:nvPr/>
        </p:nvGraphicFramePr>
        <p:xfrm>
          <a:off x="5070475" y="4895850"/>
          <a:ext cx="1727200" cy="441952"/>
        </p:xfrm>
        <a:graphic>
          <a:graphicData uri="http://schemas.openxmlformats.org/drawingml/2006/table">
            <a:tbl>
              <a:tblPr/>
              <a:tblGrid>
                <a:gridCol w="1727200"/>
              </a:tblGrid>
              <a:tr h="441325">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Arial" pitchFamily="34" charset="0"/>
                        <a:ea typeface="ＭＳ Ｐゴシック" pitchFamily="50" charset="-128"/>
                      </a:endParaRPr>
                    </a:p>
                  </a:txBody>
                  <a:tcPr marL="91388" marR="91388"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5EDFD"/>
                    </a:solidFill>
                  </a:tcPr>
                </a:tc>
              </a:tr>
            </a:tbl>
          </a:graphicData>
        </a:graphic>
      </p:graphicFrame>
      <p:graphicFrame>
        <p:nvGraphicFramePr>
          <p:cNvPr id="531480" name="Group 24"/>
          <p:cNvGraphicFramePr>
            <a:graphicFrameLocks noGrp="1"/>
          </p:cNvGraphicFramePr>
          <p:nvPr/>
        </p:nvGraphicFramePr>
        <p:xfrm>
          <a:off x="6942138" y="5027613"/>
          <a:ext cx="1296987" cy="441644"/>
        </p:xfrm>
        <a:graphic>
          <a:graphicData uri="http://schemas.openxmlformats.org/drawingml/2006/table">
            <a:tbl>
              <a:tblPr/>
              <a:tblGrid>
                <a:gridCol w="1296987"/>
              </a:tblGrid>
              <a:tr h="441325">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Arial" pitchFamily="34" charset="0"/>
                        <a:ea typeface="ＭＳ Ｐゴシック" pitchFamily="50" charset="-128"/>
                      </a:endParaRPr>
                    </a:p>
                  </a:txBody>
                  <a:tcPr marL="91500" marR="91500" marT="45562" marB="4556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5EDFD"/>
                    </a:solidFill>
                  </a:tcPr>
                </a:tc>
              </a:tr>
            </a:tbl>
          </a:graphicData>
        </a:graphic>
      </p:graphicFrame>
      <p:graphicFrame>
        <p:nvGraphicFramePr>
          <p:cNvPr id="13" name="表 12"/>
          <p:cNvGraphicFramePr>
            <a:graphicFrameLocks noGrp="1"/>
          </p:cNvGraphicFramePr>
          <p:nvPr/>
        </p:nvGraphicFramePr>
        <p:xfrm>
          <a:off x="6726238" y="4259263"/>
          <a:ext cx="236537" cy="1871662"/>
        </p:xfrm>
        <a:graphic>
          <a:graphicData uri="http://schemas.openxmlformats.org/drawingml/2006/table">
            <a:tbl>
              <a:tblPr/>
              <a:tblGrid>
                <a:gridCol w="236537"/>
              </a:tblGrid>
              <a:tr h="1871662">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Arial" pitchFamily="34" charset="0"/>
                        <a:ea typeface="ＭＳ Ｐゴシック" pitchFamily="50" charset="-128"/>
                      </a:endParaRPr>
                    </a:p>
                  </a:txBody>
                  <a:tcPr marL="91318" marR="91318"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66FF"/>
                    </a:solidFill>
                  </a:tcPr>
                </a:tc>
              </a:tr>
            </a:tbl>
          </a:graphicData>
        </a:graphic>
      </p:graphicFrame>
      <p:sp>
        <p:nvSpPr>
          <p:cNvPr id="20517" name="Rectangle 36"/>
          <p:cNvSpPr>
            <a:spLocks noChangeArrowheads="1"/>
          </p:cNvSpPr>
          <p:nvPr/>
        </p:nvSpPr>
        <p:spPr bwMode="auto">
          <a:xfrm>
            <a:off x="6715125" y="5919788"/>
            <a:ext cx="263525" cy="425450"/>
          </a:xfrm>
          <a:prstGeom prst="rect">
            <a:avLst/>
          </a:prstGeom>
          <a:solidFill>
            <a:srgbClr val="FF66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48" tIns="45420" rIns="91548" bIns="45420"/>
          <a:lstStyle/>
          <a:p>
            <a:pPr>
              <a:buClr>
                <a:schemeClr val="bg2"/>
              </a:buClr>
              <a:buSzPct val="75000"/>
              <a:buFont typeface="Wingdings" pitchFamily="2" charset="2"/>
              <a:buNone/>
            </a:pPr>
            <a:endParaRPr lang="ja-JP" altLang="ja-JP" sz="2300" b="1">
              <a:solidFill>
                <a:srgbClr val="FFFFFF"/>
              </a:solidFill>
            </a:endParaRPr>
          </a:p>
        </p:txBody>
      </p:sp>
      <p:sp>
        <p:nvSpPr>
          <p:cNvPr id="15" name="円/楕円​​ 14"/>
          <p:cNvSpPr>
            <a:spLocks noChangeArrowheads="1"/>
          </p:cNvSpPr>
          <p:nvPr/>
        </p:nvSpPr>
        <p:spPr bwMode="auto">
          <a:xfrm flipV="1">
            <a:off x="5789613" y="5051425"/>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16" name="円/楕円​​ 15"/>
          <p:cNvSpPr>
            <a:spLocks noChangeArrowheads="1"/>
          </p:cNvSpPr>
          <p:nvPr/>
        </p:nvSpPr>
        <p:spPr bwMode="auto">
          <a:xfrm flipV="1">
            <a:off x="6042025" y="5051425"/>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20520" name="テキスト ボックス 16"/>
          <p:cNvSpPr txBox="1">
            <a:spLocks noChangeArrowheads="1"/>
          </p:cNvSpPr>
          <p:nvPr/>
        </p:nvSpPr>
        <p:spPr bwMode="auto">
          <a:xfrm>
            <a:off x="5934075" y="6265863"/>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a:latin typeface="Constantia" pitchFamily="18" charset="0"/>
                <a:ea typeface="HGP明朝E" pitchFamily="18" charset="-128"/>
              </a:rPr>
              <a:t>S</a:t>
            </a:r>
          </a:p>
        </p:txBody>
      </p:sp>
      <p:sp>
        <p:nvSpPr>
          <p:cNvPr id="20521" name="テキスト ボックス 17"/>
          <p:cNvSpPr txBox="1">
            <a:spLocks noChangeArrowheads="1"/>
          </p:cNvSpPr>
          <p:nvPr/>
        </p:nvSpPr>
        <p:spPr bwMode="auto">
          <a:xfrm>
            <a:off x="6726238" y="6275388"/>
            <a:ext cx="263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a:latin typeface="Constantia" pitchFamily="18" charset="0"/>
                <a:ea typeface="HGP明朝E" pitchFamily="18" charset="-128"/>
              </a:rPr>
              <a:t>I</a:t>
            </a:r>
          </a:p>
        </p:txBody>
      </p:sp>
      <p:sp>
        <p:nvSpPr>
          <p:cNvPr id="20522" name="テキスト ボックス 18"/>
          <p:cNvSpPr txBox="1">
            <a:spLocks noChangeArrowheads="1"/>
          </p:cNvSpPr>
          <p:nvPr/>
        </p:nvSpPr>
        <p:spPr bwMode="auto">
          <a:xfrm>
            <a:off x="7432675" y="6275388"/>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a:latin typeface="Constantia" pitchFamily="18" charset="0"/>
                <a:ea typeface="HGP明朝E" pitchFamily="18" charset="-128"/>
              </a:rPr>
              <a:t>S</a:t>
            </a:r>
          </a:p>
        </p:txBody>
      </p:sp>
      <p:sp>
        <p:nvSpPr>
          <p:cNvPr id="20523" name="テキスト ボックス 19"/>
          <p:cNvSpPr txBox="1">
            <a:spLocks noChangeArrowheads="1"/>
          </p:cNvSpPr>
          <p:nvPr/>
        </p:nvSpPr>
        <p:spPr bwMode="auto">
          <a:xfrm>
            <a:off x="7934325" y="5530850"/>
            <a:ext cx="523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a:latin typeface="Constantia" pitchFamily="18" charset="0"/>
                <a:ea typeface="HGP明朝E" pitchFamily="18" charset="-128"/>
              </a:rPr>
              <a:t>2Δ</a:t>
            </a:r>
          </a:p>
        </p:txBody>
      </p:sp>
      <p:cxnSp>
        <p:nvCxnSpPr>
          <p:cNvPr id="21" name="直線矢印​​コネクタ 20"/>
          <p:cNvCxnSpPr/>
          <p:nvPr/>
        </p:nvCxnSpPr>
        <p:spPr>
          <a:xfrm>
            <a:off x="8007350" y="5387975"/>
            <a:ext cx="0" cy="64770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円/楕円​​ 21"/>
          <p:cNvSpPr/>
          <p:nvPr/>
        </p:nvSpPr>
        <p:spPr>
          <a:xfrm>
            <a:off x="5689600" y="5903913"/>
            <a:ext cx="427038" cy="288925"/>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23" name="円/楕円​​ 22"/>
          <p:cNvSpPr>
            <a:spLocks noChangeArrowheads="1"/>
          </p:cNvSpPr>
          <p:nvPr/>
        </p:nvSpPr>
        <p:spPr bwMode="auto">
          <a:xfrm flipV="1">
            <a:off x="5754688" y="5986463"/>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24" name="円/楕円​​ 23"/>
          <p:cNvSpPr>
            <a:spLocks noChangeArrowheads="1"/>
          </p:cNvSpPr>
          <p:nvPr/>
        </p:nvSpPr>
        <p:spPr bwMode="auto">
          <a:xfrm flipV="1">
            <a:off x="5934075" y="5986463"/>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26" name="上矢印 25"/>
          <p:cNvSpPr>
            <a:spLocks noChangeArrowheads="1"/>
          </p:cNvSpPr>
          <p:nvPr/>
        </p:nvSpPr>
        <p:spPr bwMode="auto">
          <a:xfrm rot="5400000">
            <a:off x="6727825" y="4737100"/>
            <a:ext cx="247650" cy="825500"/>
          </a:xfrm>
          <a:prstGeom prst="upArrow">
            <a:avLst>
              <a:gd name="adj1" fmla="val 50843"/>
              <a:gd name="adj2" fmla="val 48025"/>
            </a:avLst>
          </a:prstGeom>
          <a:solidFill>
            <a:schemeClr val="accent1"/>
          </a:solidFill>
          <a:ln w="25400" algn="ctr">
            <a:solidFill>
              <a:srgbClr val="085091"/>
            </a:solidFill>
            <a:miter lim="800000"/>
            <a:headEnd/>
            <a:tailEnd/>
          </a:ln>
        </p:spPr>
        <p:txBody>
          <a:bodyPr rot="10800000" vert="eaVert"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27" name="円/楕円​​ 26"/>
          <p:cNvSpPr>
            <a:spLocks noChangeArrowheads="1"/>
          </p:cNvSpPr>
          <p:nvPr/>
        </p:nvSpPr>
        <p:spPr bwMode="auto">
          <a:xfrm flipV="1">
            <a:off x="7373938" y="5172075"/>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cxnSp>
        <p:nvCxnSpPr>
          <p:cNvPr id="29" name="直線矢印​​コネクタ 28"/>
          <p:cNvCxnSpPr/>
          <p:nvPr/>
        </p:nvCxnSpPr>
        <p:spPr>
          <a:xfrm>
            <a:off x="5754688" y="4403725"/>
            <a:ext cx="71437" cy="542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a:off x="5754688" y="4411663"/>
            <a:ext cx="358775" cy="534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5008563" y="4114800"/>
            <a:ext cx="1712912" cy="366713"/>
          </a:xfrm>
          <a:prstGeom prst="rect">
            <a:avLst/>
          </a:prstGeom>
          <a:noFill/>
        </p:spPr>
        <p:txBody>
          <a:bodyPr wrap="none">
            <a:spAutoFit/>
          </a:bodyPr>
          <a:lstStyle/>
          <a:p>
            <a:pPr fontAlgn="auto">
              <a:spcBef>
                <a:spcPts val="0"/>
              </a:spcBef>
              <a:spcAft>
                <a:spcPts val="0"/>
              </a:spcAft>
              <a:defRPr/>
            </a:pPr>
            <a:r>
              <a:rPr lang="ja-JP" altLang="en-US" sz="1800" dirty="0">
                <a:latin typeface="+mj-ea"/>
                <a:ea typeface="+mj-ea"/>
              </a:rPr>
              <a:t>励起された電子</a:t>
            </a:r>
          </a:p>
        </p:txBody>
      </p:sp>
      <p:cxnSp>
        <p:nvCxnSpPr>
          <p:cNvPr id="32" name="直線矢印​​コネクタ 31"/>
          <p:cNvCxnSpPr/>
          <p:nvPr/>
        </p:nvCxnSpPr>
        <p:spPr>
          <a:xfrm>
            <a:off x="4638675" y="5264150"/>
            <a:ext cx="647700" cy="803275"/>
          </a:xfrm>
          <a:prstGeom prst="straightConnector1">
            <a:avLst/>
          </a:prstGeom>
          <a:ln w="571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5573713" y="5410200"/>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V="1">
            <a:off x="5718175" y="5419725"/>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flipV="1">
            <a:off x="5862638" y="5419725"/>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flipV="1">
            <a:off x="6005513" y="5410200"/>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円/楕円​​ 45"/>
          <p:cNvSpPr>
            <a:spLocks noChangeArrowheads="1"/>
          </p:cNvSpPr>
          <p:nvPr/>
        </p:nvSpPr>
        <p:spPr bwMode="auto">
          <a:xfrm flipV="1">
            <a:off x="5357813" y="5059363"/>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47" name="円/楕円​​ 46"/>
          <p:cNvSpPr>
            <a:spLocks noChangeArrowheads="1"/>
          </p:cNvSpPr>
          <p:nvPr/>
        </p:nvSpPr>
        <p:spPr bwMode="auto">
          <a:xfrm flipV="1">
            <a:off x="5610225" y="5059363"/>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cxnSp>
        <p:nvCxnSpPr>
          <p:cNvPr id="48" name="直線矢印​​コネクタ 47"/>
          <p:cNvCxnSpPr/>
          <p:nvPr/>
        </p:nvCxnSpPr>
        <p:spPr>
          <a:xfrm flipH="1">
            <a:off x="5664200" y="4411663"/>
            <a:ext cx="76200" cy="5349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flipH="1">
            <a:off x="5484813" y="4411663"/>
            <a:ext cx="255587" cy="5445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テキスト ボックス 37"/>
          <p:cNvSpPr txBox="1"/>
          <p:nvPr/>
        </p:nvSpPr>
        <p:spPr>
          <a:xfrm>
            <a:off x="4278313" y="5430838"/>
            <a:ext cx="641350" cy="274637"/>
          </a:xfrm>
          <a:prstGeom prst="rect">
            <a:avLst/>
          </a:prstGeom>
          <a:noFill/>
        </p:spPr>
        <p:txBody>
          <a:bodyPr wrap="none">
            <a:spAutoFit/>
          </a:bodyPr>
          <a:lstStyle/>
          <a:p>
            <a:pPr fontAlgn="auto">
              <a:spcBef>
                <a:spcPts val="0"/>
              </a:spcBef>
              <a:spcAft>
                <a:spcPts val="0"/>
              </a:spcAft>
              <a:defRPr/>
            </a:pPr>
            <a:r>
              <a:rPr lang="ja-JP" altLang="en-US" sz="1200" dirty="0">
                <a:latin typeface="+mj-ea"/>
                <a:ea typeface="+mj-ea"/>
              </a:rPr>
              <a:t>放射線</a:t>
            </a:r>
          </a:p>
        </p:txBody>
      </p:sp>
      <p:sp>
        <p:nvSpPr>
          <p:cNvPr id="49" name="円/楕円​​ 21"/>
          <p:cNvSpPr/>
          <p:nvPr/>
        </p:nvSpPr>
        <p:spPr>
          <a:xfrm>
            <a:off x="5170488" y="5986463"/>
            <a:ext cx="427037" cy="287337"/>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50" name="円/楕円​​ 22"/>
          <p:cNvSpPr>
            <a:spLocks noChangeArrowheads="1"/>
          </p:cNvSpPr>
          <p:nvPr/>
        </p:nvSpPr>
        <p:spPr bwMode="auto">
          <a:xfrm flipV="1">
            <a:off x="5235575" y="6069013"/>
            <a:ext cx="107950" cy="119062"/>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2" name="円/楕円​​ 23"/>
          <p:cNvSpPr>
            <a:spLocks noChangeArrowheads="1"/>
          </p:cNvSpPr>
          <p:nvPr/>
        </p:nvSpPr>
        <p:spPr bwMode="auto">
          <a:xfrm flipV="1">
            <a:off x="5414963" y="6069013"/>
            <a:ext cx="109537" cy="119062"/>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3" name="円/楕円​​ 21"/>
          <p:cNvSpPr/>
          <p:nvPr/>
        </p:nvSpPr>
        <p:spPr>
          <a:xfrm>
            <a:off x="6170613" y="5988050"/>
            <a:ext cx="427037"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54" name="円/楕円​​ 22"/>
          <p:cNvSpPr>
            <a:spLocks noChangeArrowheads="1"/>
          </p:cNvSpPr>
          <p:nvPr/>
        </p:nvSpPr>
        <p:spPr bwMode="auto">
          <a:xfrm flipV="1">
            <a:off x="6235700" y="6070600"/>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5" name="円/楕円​​ 23"/>
          <p:cNvSpPr>
            <a:spLocks noChangeArrowheads="1"/>
          </p:cNvSpPr>
          <p:nvPr/>
        </p:nvSpPr>
        <p:spPr bwMode="auto">
          <a:xfrm flipV="1">
            <a:off x="6415088" y="6070600"/>
            <a:ext cx="109537"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6" name="円/楕円​​ 21"/>
          <p:cNvSpPr/>
          <p:nvPr/>
        </p:nvSpPr>
        <p:spPr>
          <a:xfrm>
            <a:off x="7027863" y="6089650"/>
            <a:ext cx="427037"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57" name="円/楕円​​ 22"/>
          <p:cNvSpPr>
            <a:spLocks noChangeArrowheads="1"/>
          </p:cNvSpPr>
          <p:nvPr/>
        </p:nvSpPr>
        <p:spPr bwMode="auto">
          <a:xfrm flipV="1">
            <a:off x="7092950" y="6191250"/>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8" name="円/楕円​​ 23"/>
          <p:cNvSpPr>
            <a:spLocks noChangeArrowheads="1"/>
          </p:cNvSpPr>
          <p:nvPr/>
        </p:nvSpPr>
        <p:spPr bwMode="auto">
          <a:xfrm flipV="1">
            <a:off x="7272338" y="6191250"/>
            <a:ext cx="109537"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59" name="円/楕円​​ 21"/>
          <p:cNvSpPr/>
          <p:nvPr/>
        </p:nvSpPr>
        <p:spPr>
          <a:xfrm>
            <a:off x="7527925" y="6083300"/>
            <a:ext cx="427038"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sz="1800"/>
          </a:p>
        </p:txBody>
      </p:sp>
      <p:sp>
        <p:nvSpPr>
          <p:cNvPr id="60" name="円/楕円​​ 22"/>
          <p:cNvSpPr>
            <a:spLocks noChangeArrowheads="1"/>
          </p:cNvSpPr>
          <p:nvPr/>
        </p:nvSpPr>
        <p:spPr bwMode="auto">
          <a:xfrm flipV="1">
            <a:off x="7593013" y="6191250"/>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61" name="円/楕円​​ 23"/>
          <p:cNvSpPr>
            <a:spLocks noChangeArrowheads="1"/>
          </p:cNvSpPr>
          <p:nvPr/>
        </p:nvSpPr>
        <p:spPr bwMode="auto">
          <a:xfrm flipV="1">
            <a:off x="7772400" y="6191250"/>
            <a:ext cx="109538"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algn="ctr" fontAlgn="auto">
              <a:spcBef>
                <a:spcPts val="0"/>
              </a:spcBef>
              <a:spcAft>
                <a:spcPts val="0"/>
              </a:spcAft>
              <a:defRPr/>
            </a:pPr>
            <a:endParaRPr lang="ja-JP" altLang="en-US" sz="1800">
              <a:solidFill>
                <a:schemeClr val="lt1"/>
              </a:solidFill>
              <a:latin typeface="+mn-lt"/>
              <a:ea typeface="+mn-ea"/>
            </a:endParaRPr>
          </a:p>
        </p:txBody>
      </p:sp>
      <p:sp>
        <p:nvSpPr>
          <p:cNvPr id="2" name="スライド番号プレースホルダー 1"/>
          <p:cNvSpPr>
            <a:spLocks noGrp="1"/>
          </p:cNvSpPr>
          <p:nvPr>
            <p:ph type="sldNum" sz="quarter" idx="11"/>
          </p:nvPr>
        </p:nvSpPr>
        <p:spPr/>
        <p:txBody>
          <a:bodyPr/>
          <a:lstStyle/>
          <a:p>
            <a:pPr>
              <a:defRPr/>
            </a:pPr>
            <a:fld id="{0F9E9DC1-2056-4C3F-8988-21F6A85589EE}" type="slidenum">
              <a:rPr lang="en-US" altLang="ja-JP" smtClean="0"/>
              <a:pPr>
                <a:defRPr/>
              </a:pPr>
              <a:t>11</a:t>
            </a:fld>
            <a:endParaRPr lang="en-US" altLang="ja-JP"/>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1"/>
          <p:cNvSpPr txBox="1">
            <a:spLocks noChangeArrowheads="1"/>
          </p:cNvSpPr>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algn="ctr" eaLnBrk="1" hangingPunct="1">
              <a:lnSpc>
                <a:spcPct val="98000"/>
              </a:lnSpc>
              <a:buClr>
                <a:srgbClr val="FFFFFF"/>
              </a:buClr>
              <a:buSzPct val="100000"/>
              <a:buFont typeface="Tahoma" pitchFamily="34" charset="0"/>
              <a:buNone/>
            </a:pPr>
            <a:r>
              <a:rPr kumimoji="0" lang="en-GB" altLang="ja-JP" sz="4000" dirty="0">
                <a:solidFill>
                  <a:srgbClr val="000000"/>
                </a:solidFill>
                <a:latin typeface="+mj-lt"/>
              </a:rPr>
              <a:t>STJ</a:t>
            </a:r>
            <a:r>
              <a:rPr kumimoji="0" lang="ja-JP" altLang="en-US" sz="4000" dirty="0">
                <a:solidFill>
                  <a:srgbClr val="000000"/>
                </a:solidFill>
                <a:latin typeface="+mj-lt"/>
              </a:rPr>
              <a:t>のエネルギー分解能</a:t>
            </a:r>
          </a:p>
        </p:txBody>
      </p:sp>
      <p:sp>
        <p:nvSpPr>
          <p:cNvPr id="21508" name="Line 31"/>
          <p:cNvSpPr>
            <a:spLocks noChangeShapeType="1"/>
          </p:cNvSpPr>
          <p:nvPr/>
        </p:nvSpPr>
        <p:spPr bwMode="auto">
          <a:xfrm>
            <a:off x="6072188" y="1998663"/>
            <a:ext cx="1587" cy="140811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09" name="Text Box 44"/>
          <p:cNvSpPr txBox="1">
            <a:spLocks noChangeArrowheads="1"/>
          </p:cNvSpPr>
          <p:nvPr/>
        </p:nvSpPr>
        <p:spPr bwMode="auto">
          <a:xfrm>
            <a:off x="357188" y="1124744"/>
            <a:ext cx="8143875"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eaLnBrk="1" hangingPunct="1">
              <a:lnSpc>
                <a:spcPct val="102000"/>
              </a:lnSpc>
              <a:buClr>
                <a:srgbClr val="FFFFFF"/>
              </a:buClr>
              <a:buSzPct val="100000"/>
              <a:buFont typeface="Tahoma" pitchFamily="34" charset="0"/>
              <a:buNone/>
            </a:pPr>
            <a:r>
              <a:rPr kumimoji="0" lang="ja-JP" altLang="en-US" sz="2000" dirty="0">
                <a:solidFill>
                  <a:srgbClr val="000000"/>
                </a:solidFill>
                <a:latin typeface="Tahoma" pitchFamily="34" charset="0"/>
              </a:rPr>
              <a:t>発生する準粒子の個数のゆらぎがエネルギー分解能の限界を決める</a:t>
            </a:r>
          </a:p>
          <a:p>
            <a:pPr eaLnBrk="1" hangingPunct="1">
              <a:lnSpc>
                <a:spcPct val="102000"/>
              </a:lnSpc>
              <a:buClr>
                <a:srgbClr val="FFFFFF"/>
              </a:buClr>
              <a:buSzPct val="100000"/>
              <a:buFont typeface="Tahoma" pitchFamily="34" charset="0"/>
              <a:buNone/>
            </a:pPr>
            <a:endParaRPr kumimoji="0" lang="ja-JP" altLang="en-US" sz="2000" dirty="0">
              <a:solidFill>
                <a:srgbClr val="000000"/>
              </a:solidFill>
              <a:latin typeface="Tahoma" pitchFamily="34" charset="0"/>
            </a:endParaRPr>
          </a:p>
          <a:p>
            <a:pPr eaLnBrk="1" hangingPunct="1">
              <a:lnSpc>
                <a:spcPct val="102000"/>
              </a:lnSpc>
              <a:buClr>
                <a:schemeClr val="hlink"/>
              </a:buClr>
              <a:buSzPct val="125000"/>
              <a:buFont typeface="Wingdings" pitchFamily="2" charset="2"/>
              <a:buChar char="è"/>
            </a:pPr>
            <a:r>
              <a:rPr kumimoji="0" lang="ja-JP" altLang="en-GB" sz="2000" dirty="0">
                <a:latin typeface="Tahoma" pitchFamily="34" charset="0"/>
              </a:rPr>
              <a:t>超伝導ギャップエネルギーが小さいものが有利</a:t>
            </a:r>
          </a:p>
        </p:txBody>
      </p:sp>
      <p:graphicFrame>
        <p:nvGraphicFramePr>
          <p:cNvPr id="532485" name="Group 5"/>
          <p:cNvGraphicFramePr>
            <a:graphicFrameLocks noGrp="1"/>
          </p:cNvGraphicFramePr>
          <p:nvPr/>
        </p:nvGraphicFramePr>
        <p:xfrm>
          <a:off x="381000" y="4892675"/>
          <a:ext cx="5153025" cy="1766944"/>
        </p:xfrm>
        <a:graphic>
          <a:graphicData uri="http://schemas.openxmlformats.org/drawingml/2006/table">
            <a:tbl>
              <a:tblPr/>
              <a:tblGrid>
                <a:gridCol w="1238672"/>
                <a:gridCol w="821903"/>
                <a:gridCol w="1031875"/>
                <a:gridCol w="1030288"/>
                <a:gridCol w="1030287"/>
              </a:tblGrid>
              <a:tr h="441722">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1" i="0" u="none" strike="noStrike" cap="none" normalizeH="0" baseline="0" smtClean="0">
                        <a:ln>
                          <a:noFill/>
                        </a:ln>
                        <a:solidFill>
                          <a:srgbClr val="FFFFFF"/>
                        </a:solidFill>
                        <a:effectLst/>
                        <a:latin typeface="HG-MinchoL-Sun" pitchFamily="17" charset="-128"/>
                        <a:ea typeface="ＭＳ Ｐゴシック" pitchFamily="50" charset="-128"/>
                      </a:endParaRP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FFFFFF"/>
                          </a:solidFill>
                          <a:effectLst/>
                          <a:latin typeface="HG-MinchoL-Sun" pitchFamily="17" charset="-128"/>
                          <a:ea typeface="ＭＳ Ｐゴシック" pitchFamily="50" charset="-128"/>
                        </a:rPr>
                        <a:t>Si</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FFFFFF"/>
                          </a:solidFill>
                          <a:effectLst/>
                          <a:latin typeface="HG-MinchoL-Sun" pitchFamily="17" charset="-128"/>
                          <a:ea typeface="ＭＳ Ｐゴシック" pitchFamily="50" charset="-128"/>
                        </a:rPr>
                        <a:t>Nb</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FFFFFF"/>
                          </a:solidFill>
                          <a:effectLst/>
                          <a:latin typeface="HG-MinchoL-Sun" pitchFamily="17" charset="-128"/>
                          <a:ea typeface="ＭＳ Ｐゴシック" pitchFamily="50" charset="-128"/>
                        </a:rPr>
                        <a:t>Al</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FFFFFF"/>
                          </a:solidFill>
                          <a:effectLst/>
                          <a:latin typeface="HG-MinchoL-Sun" pitchFamily="17" charset="-128"/>
                          <a:ea typeface="ＭＳ Ｐゴシック" pitchFamily="50" charset="-128"/>
                        </a:rPr>
                        <a:t>Hf</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41722">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000000"/>
                          </a:solidFill>
                          <a:effectLst/>
                          <a:latin typeface="HG-MinchoL-Sun" pitchFamily="17" charset="-128"/>
                          <a:ea typeface="ＭＳ Ｐゴシック" pitchFamily="50" charset="-128"/>
                        </a:rPr>
                        <a:t>Tc[K]</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0" i="0" u="none" strike="noStrike" cap="none" normalizeH="0" baseline="0" smtClean="0">
                        <a:ln>
                          <a:noFill/>
                        </a:ln>
                        <a:solidFill>
                          <a:srgbClr val="000000"/>
                        </a:solidFill>
                        <a:effectLst/>
                        <a:latin typeface="HG-MinchoL-Sun" pitchFamily="17" charset="-128"/>
                        <a:ea typeface="ＭＳ Ｐゴシック" pitchFamily="50" charset="-128"/>
                      </a:endParaRP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9.23</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1.20</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0.165</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441722">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000000"/>
                          </a:solidFill>
                          <a:effectLst/>
                          <a:latin typeface="HG-MinchoL-Sun" pitchFamily="17" charset="-128"/>
                          <a:ea typeface="ＭＳ Ｐゴシック" pitchFamily="50" charset="-128"/>
                        </a:rPr>
                        <a:t>Δ[meV]</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1100</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1.550</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0.172</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0.020</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441722">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1" i="0" u="none" strike="noStrike" cap="none" normalizeH="0" baseline="0" smtClean="0">
                          <a:ln>
                            <a:noFill/>
                          </a:ln>
                          <a:solidFill>
                            <a:srgbClr val="000000"/>
                          </a:solidFill>
                          <a:effectLst/>
                          <a:latin typeface="HG-MinchoL-Sun" pitchFamily="17" charset="-128"/>
                          <a:ea typeface="ＭＳ Ｐゴシック" pitchFamily="50" charset="-128"/>
                        </a:rPr>
                        <a:t>Hc[G]</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endParaRPr kumimoji="1" lang="ja-JP" altLang="ja-JP" sz="2300" b="0" i="0" u="none" strike="noStrike" cap="none" normalizeH="0" baseline="0" smtClean="0">
                        <a:ln>
                          <a:noFill/>
                        </a:ln>
                        <a:solidFill>
                          <a:srgbClr val="000000"/>
                        </a:solidFill>
                        <a:effectLst/>
                        <a:latin typeface="HG-MinchoL-Sun" pitchFamily="17" charset="-128"/>
                        <a:ea typeface="ＭＳ Ｐゴシック" pitchFamily="50" charset="-128"/>
                      </a:endParaRP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1980</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smtClean="0">
                          <a:ln>
                            <a:noFill/>
                          </a:ln>
                          <a:solidFill>
                            <a:srgbClr val="000000"/>
                          </a:solidFill>
                          <a:effectLst/>
                          <a:latin typeface="HG-MinchoL-Sun" pitchFamily="17" charset="-128"/>
                          <a:ea typeface="ＭＳ Ｐゴシック" pitchFamily="50" charset="-128"/>
                        </a:rPr>
                        <a:t>105</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
                          <a:schemeClr val="bg2"/>
                        </a:buClr>
                        <a:buSzPct val="75000"/>
                        <a:buFont typeface="Wingdings" pitchFamily="2" charset="2"/>
                        <a:buNone/>
                        <a:tabLst/>
                      </a:pPr>
                      <a:r>
                        <a:rPr kumimoji="1" lang="en-US" altLang="ja-JP" sz="2300" b="0" i="0" u="none" strike="noStrike" cap="none" normalizeH="0" baseline="0" dirty="0" smtClean="0">
                          <a:ln>
                            <a:noFill/>
                          </a:ln>
                          <a:solidFill>
                            <a:srgbClr val="000000"/>
                          </a:solidFill>
                          <a:effectLst/>
                          <a:latin typeface="HG-MinchoL-Sun" pitchFamily="17" charset="-128"/>
                          <a:ea typeface="ＭＳ Ｐゴシック" pitchFamily="50" charset="-128"/>
                        </a:rPr>
                        <a:t>13</a:t>
                      </a:r>
                    </a:p>
                  </a:txBody>
                  <a:tcPr marL="91457" marR="91457" marT="45608" marB="456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
        <p:nvSpPr>
          <p:cNvPr id="21542" name="Rectangle 34"/>
          <p:cNvSpPr>
            <a:spLocks noChangeArrowheads="1"/>
          </p:cNvSpPr>
          <p:nvPr/>
        </p:nvSpPr>
        <p:spPr bwMode="auto">
          <a:xfrm>
            <a:off x="5253064" y="2747781"/>
            <a:ext cx="3429000" cy="1027113"/>
          </a:xfrm>
          <a:prstGeom prst="rect">
            <a:avLst/>
          </a:prstGeom>
          <a:noFill/>
          <a:ln w="9360">
            <a:solidFill>
              <a:srgbClr val="2525FF"/>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pPr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altLang="ja-JP" sz="2000">
                <a:solidFill>
                  <a:srgbClr val="000000"/>
                </a:solidFill>
                <a:latin typeface="Tahoma" pitchFamily="34" charset="0"/>
              </a:rPr>
              <a:t>Δ: </a:t>
            </a:r>
            <a:r>
              <a:rPr kumimoji="0" lang="ja-JP" altLang="en-GB" sz="2000">
                <a:solidFill>
                  <a:srgbClr val="000000"/>
                </a:solidFill>
                <a:latin typeface="Tahoma" pitchFamily="34" charset="0"/>
              </a:rPr>
              <a:t>バンドギャップ</a:t>
            </a:r>
            <a:r>
              <a:rPr kumimoji="0" lang="ja-JP" altLang="en-US" sz="2000">
                <a:solidFill>
                  <a:srgbClr val="000000"/>
                </a:solidFill>
                <a:latin typeface="Tahoma" pitchFamily="34" charset="0"/>
              </a:rPr>
              <a:t>エネルギー</a:t>
            </a:r>
            <a:endParaRPr kumimoji="0" lang="ja-JP" altLang="en-GB" sz="2000">
              <a:solidFill>
                <a:srgbClr val="000000"/>
              </a:solidFill>
              <a:latin typeface="Tahoma" pitchFamily="34" charset="0"/>
            </a:endParaRPr>
          </a:p>
          <a:p>
            <a:pPr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altLang="ja-JP" sz="2000">
                <a:solidFill>
                  <a:srgbClr val="000000"/>
                </a:solidFill>
                <a:latin typeface="Tahoma" pitchFamily="34" charset="0"/>
              </a:rPr>
              <a:t>F: fano factor</a:t>
            </a:r>
          </a:p>
          <a:p>
            <a:pPr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altLang="ja-JP" sz="2000">
                <a:solidFill>
                  <a:srgbClr val="000000"/>
                </a:solidFill>
                <a:latin typeface="Tahoma" pitchFamily="34" charset="0"/>
              </a:rPr>
              <a:t>E: </a:t>
            </a:r>
            <a:r>
              <a:rPr kumimoji="0" lang="ja-JP" altLang="en-GB" sz="2000">
                <a:solidFill>
                  <a:srgbClr val="000000"/>
                </a:solidFill>
                <a:latin typeface="Tahoma" pitchFamily="34" charset="0"/>
              </a:rPr>
              <a:t>放射線のエネルギー</a:t>
            </a:r>
          </a:p>
        </p:txBody>
      </p:sp>
      <p:pic>
        <p:nvPicPr>
          <p:cNvPr id="21543"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84" y="2771736"/>
            <a:ext cx="4500562" cy="500063"/>
          </a:xfrm>
          <a:prstGeom prst="rect">
            <a:avLst/>
          </a:prstGeom>
          <a:noFill/>
          <a:ln w="9360">
            <a:solidFill>
              <a:srgbClr val="2525FF"/>
            </a:solidFill>
            <a:miter lim="800000"/>
            <a:headEnd/>
            <a:tailEnd/>
          </a:ln>
          <a:extLst>
            <a:ext uri="{909E8E84-426E-40DD-AFC4-6F175D3DCCD1}">
              <a14:hiddenFill xmlns:a14="http://schemas.microsoft.com/office/drawing/2010/main">
                <a:solidFill>
                  <a:srgbClr val="FFFFFF"/>
                </a:solidFill>
              </a14:hiddenFill>
            </a:ext>
          </a:extLst>
        </p:spPr>
      </p:pic>
      <p:sp>
        <p:nvSpPr>
          <p:cNvPr id="21544" name="AutoShape 41"/>
          <p:cNvSpPr>
            <a:spLocks noChangeArrowheads="1"/>
          </p:cNvSpPr>
          <p:nvPr/>
        </p:nvSpPr>
        <p:spPr bwMode="auto">
          <a:xfrm>
            <a:off x="166857" y="3378994"/>
            <a:ext cx="4869487" cy="1345406"/>
          </a:xfrm>
          <a:prstGeom prst="roundRect">
            <a:avLst>
              <a:gd name="adj" fmla="val 44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nchor="ctr" anchorCtr="1"/>
          <a:lstStyle/>
          <a:p>
            <a:pPr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altLang="ja-JP" sz="2100" b="1" dirty="0" err="1">
                <a:solidFill>
                  <a:srgbClr val="0000FF"/>
                </a:solidFill>
                <a:latin typeface="Tahoma" pitchFamily="34" charset="0"/>
              </a:rPr>
              <a:t>Hf</a:t>
            </a:r>
            <a:r>
              <a:rPr kumimoji="0" lang="ja-JP" altLang="en-US" sz="2100" b="1" dirty="0">
                <a:solidFill>
                  <a:srgbClr val="0000FF"/>
                </a:solidFill>
                <a:latin typeface="Tahoma" pitchFamily="34" charset="0"/>
              </a:rPr>
              <a:t>を用いた場合の</a:t>
            </a:r>
            <a:r>
              <a:rPr kumimoji="0" lang="ja-JP" altLang="en-GB" sz="2100" b="1" dirty="0">
                <a:solidFill>
                  <a:srgbClr val="0000FF"/>
                </a:solidFill>
                <a:latin typeface="Tahoma" pitchFamily="34" charset="0"/>
              </a:rPr>
              <a:t>発生準粒子</a:t>
            </a:r>
            <a:r>
              <a:rPr kumimoji="0" lang="ja-JP" altLang="en-US" sz="2100" b="1" dirty="0">
                <a:solidFill>
                  <a:srgbClr val="0000FF"/>
                </a:solidFill>
                <a:latin typeface="Tahoma" pitchFamily="34" charset="0"/>
              </a:rPr>
              <a:t>数</a:t>
            </a:r>
            <a:r>
              <a:rPr kumimoji="0" lang="ja-JP" altLang="en-GB" sz="2100" b="1" dirty="0">
                <a:solidFill>
                  <a:srgbClr val="0000FF"/>
                </a:solidFill>
                <a:latin typeface="Tahoma" pitchFamily="34" charset="0"/>
              </a:rPr>
              <a:t>　</a:t>
            </a:r>
            <a:r>
              <a:rPr kumimoji="0" lang="en-GB" altLang="ja-JP" sz="2100" b="1" dirty="0" smtClean="0">
                <a:solidFill>
                  <a:srgbClr val="0000FF"/>
                </a:solidFill>
                <a:latin typeface="Tahoma" pitchFamily="34" charset="0"/>
              </a:rPr>
              <a:t>N=25meV/1.7Δ=735</a:t>
            </a:r>
            <a:r>
              <a:rPr kumimoji="0" lang="ja-JP" altLang="en-GB" sz="2100" b="1" dirty="0" smtClean="0">
                <a:solidFill>
                  <a:srgbClr val="0000FF"/>
                </a:solidFill>
                <a:latin typeface="Tahoma" pitchFamily="34" charset="0"/>
              </a:rPr>
              <a:t>個</a:t>
            </a:r>
            <a:endParaRPr kumimoji="0" lang="ja-JP" altLang="en-US" sz="2100" b="1" dirty="0">
              <a:solidFill>
                <a:srgbClr val="0000FF"/>
              </a:solidFill>
              <a:latin typeface="Tahoma" pitchFamily="34" charset="0"/>
            </a:endParaRPr>
          </a:p>
          <a:p>
            <a:pPr marL="0" lvl="1"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1600" dirty="0">
                <a:solidFill>
                  <a:srgbClr val="000000"/>
                </a:solidFill>
                <a:latin typeface="Tahoma" pitchFamily="34" charset="0"/>
              </a:rPr>
              <a:t>ΔE/E &lt; √ </a:t>
            </a:r>
            <a:r>
              <a:rPr kumimoji="0" lang="en-US" altLang="ja-JP" sz="1600" dirty="0" smtClean="0">
                <a:solidFill>
                  <a:srgbClr val="000000"/>
                </a:solidFill>
                <a:latin typeface="Tahoma" pitchFamily="34" charset="0"/>
              </a:rPr>
              <a:t>F/</a:t>
            </a:r>
            <a:r>
              <a:rPr kumimoji="0" lang="en-US" altLang="ja-JP" sz="1600" dirty="0">
                <a:solidFill>
                  <a:srgbClr val="000000"/>
                </a:solidFill>
                <a:latin typeface="Tahoma" pitchFamily="34" charset="0"/>
              </a:rPr>
              <a:t>√N= √ </a:t>
            </a:r>
            <a:r>
              <a:rPr kumimoji="0" lang="en-US" altLang="ja-JP" sz="1600" dirty="0" smtClean="0">
                <a:solidFill>
                  <a:srgbClr val="000000"/>
                </a:solidFill>
                <a:latin typeface="Tahoma" pitchFamily="34" charset="0"/>
              </a:rPr>
              <a:t>F/√735</a:t>
            </a:r>
            <a:r>
              <a:rPr kumimoji="0" lang="en-US" altLang="ja-JP" sz="1600" dirty="0">
                <a:solidFill>
                  <a:srgbClr val="000000"/>
                </a:solidFill>
                <a:latin typeface="Tahoma" pitchFamily="34" charset="0"/>
              </a:rPr>
              <a:t>=3.7 √ F % </a:t>
            </a:r>
            <a:r>
              <a:rPr kumimoji="0" lang="ja-JP" altLang="en-US" sz="1600" dirty="0" smtClean="0">
                <a:solidFill>
                  <a:srgbClr val="000000"/>
                </a:solidFill>
                <a:latin typeface="Tahoma" pitchFamily="34" charset="0"/>
              </a:rPr>
              <a:t>＠</a:t>
            </a:r>
            <a:r>
              <a:rPr kumimoji="0" lang="en-US" altLang="ja-JP" sz="1600" dirty="0" smtClean="0">
                <a:solidFill>
                  <a:srgbClr val="000000"/>
                </a:solidFill>
                <a:latin typeface="Tahoma" pitchFamily="34" charset="0"/>
              </a:rPr>
              <a:t>25meV</a:t>
            </a:r>
          </a:p>
          <a:p>
            <a:pPr marL="0" lvl="1"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1600" b="1" dirty="0" err="1" smtClean="0">
                <a:solidFill>
                  <a:srgbClr val="000000"/>
                </a:solidFill>
                <a:latin typeface="Tahoma" pitchFamily="34" charset="0"/>
              </a:rPr>
              <a:t>Fano</a:t>
            </a:r>
            <a:r>
              <a:rPr kumimoji="0" lang="en-US" altLang="ja-JP" sz="1600" b="1" dirty="0" smtClean="0">
                <a:solidFill>
                  <a:srgbClr val="000000"/>
                </a:solidFill>
                <a:latin typeface="Tahoma" pitchFamily="34" charset="0"/>
              </a:rPr>
              <a:t> factor &lt;0.7</a:t>
            </a:r>
            <a:r>
              <a:rPr kumimoji="0" lang="ja-JP" altLang="en-US" sz="1600" b="1" dirty="0" smtClean="0">
                <a:solidFill>
                  <a:srgbClr val="000000"/>
                </a:solidFill>
                <a:latin typeface="Tahoma" pitchFamily="34" charset="0"/>
              </a:rPr>
              <a:t>なら分解能</a:t>
            </a:r>
            <a:r>
              <a:rPr kumimoji="0" lang="en-US" altLang="ja-JP" sz="1600" b="1" dirty="0" smtClean="0">
                <a:solidFill>
                  <a:srgbClr val="000000"/>
                </a:solidFill>
                <a:latin typeface="Tahoma" pitchFamily="34" charset="0"/>
              </a:rPr>
              <a:t>2</a:t>
            </a:r>
            <a:r>
              <a:rPr kumimoji="0" lang="ja-JP" altLang="en-US" sz="1600" b="1" dirty="0" smtClean="0">
                <a:solidFill>
                  <a:srgbClr val="000000"/>
                </a:solidFill>
                <a:latin typeface="Tahoma" pitchFamily="34" charset="0"/>
              </a:rPr>
              <a:t>％を達成可能</a:t>
            </a:r>
            <a:endParaRPr kumimoji="0" lang="en-GB" altLang="ja-JP" sz="2100" b="1" dirty="0">
              <a:solidFill>
                <a:srgbClr val="0000FF"/>
              </a:solidFill>
              <a:latin typeface="Tahoma" pitchFamily="34" charset="0"/>
            </a:endParaRPr>
          </a:p>
        </p:txBody>
      </p:sp>
      <p:sp>
        <p:nvSpPr>
          <p:cNvPr id="14377" name="Rectangle 42"/>
          <p:cNvSpPr>
            <a:spLocks noChangeArrowheads="1"/>
          </p:cNvSpPr>
          <p:nvPr/>
        </p:nvSpPr>
        <p:spPr bwMode="auto">
          <a:xfrm>
            <a:off x="5616575" y="5024438"/>
            <a:ext cx="3490913" cy="1284287"/>
          </a:xfrm>
          <a:prstGeom prst="rect">
            <a:avLst/>
          </a:prstGeom>
          <a:noFill/>
          <a:ln w="9360">
            <a:solidFill>
              <a:srgbClr val="2525FF"/>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pPr defTabSz="449263">
              <a:lnSpc>
                <a:spcPct val="103000"/>
              </a:lnSpc>
              <a:spcBef>
                <a:spcPct val="20000"/>
              </a:spcBef>
              <a:buClr>
                <a:srgbClr val="FFFFFF"/>
              </a:buClr>
              <a:buSzPct val="100000"/>
              <a:defRPr/>
            </a:pPr>
            <a:r>
              <a:rPr kumimoji="0" lang="en-GB" altLang="ja-JP" sz="1800" b="1" dirty="0" err="1">
                <a:solidFill>
                  <a:srgbClr val="000000"/>
                </a:solidFill>
                <a:latin typeface="Tahoma" pitchFamily="34" charset="0"/>
              </a:rPr>
              <a:t>Tc</a:t>
            </a:r>
            <a:r>
              <a:rPr kumimoji="0" lang="en-GB" altLang="ja-JP" sz="1800" b="1" dirty="0">
                <a:solidFill>
                  <a:srgbClr val="000000"/>
                </a:solidFill>
                <a:latin typeface="Tahoma" pitchFamily="34" charset="0"/>
              </a:rPr>
              <a:t> :</a:t>
            </a:r>
            <a:r>
              <a:rPr kumimoji="0" lang="ja-JP" altLang="en-GB" sz="1800" b="1" dirty="0">
                <a:solidFill>
                  <a:srgbClr val="000000"/>
                </a:solidFill>
                <a:latin typeface="Tahoma" pitchFamily="34" charset="0"/>
              </a:rPr>
              <a:t>相転移温度</a:t>
            </a:r>
            <a:endParaRPr kumimoji="0" lang="en-US" altLang="ja-JP" sz="1800" b="1" dirty="0">
              <a:solidFill>
                <a:srgbClr val="000000"/>
              </a:solidFill>
              <a:latin typeface="Tahoma" pitchFamily="34" charset="0"/>
            </a:endParaRPr>
          </a:p>
          <a:p>
            <a:pPr defTabSz="449263">
              <a:lnSpc>
                <a:spcPct val="103000"/>
              </a:lnSpc>
              <a:spcBef>
                <a:spcPct val="20000"/>
              </a:spcBef>
              <a:buClr>
                <a:srgbClr val="FFFFFF"/>
              </a:buClr>
              <a:buSzPct val="100000"/>
              <a:defRPr/>
            </a:pPr>
            <a:r>
              <a:rPr kumimoji="0" lang="ja-JP" altLang="en-US" sz="1800" dirty="0">
                <a:solidFill>
                  <a:srgbClr val="000000"/>
                </a:solidFill>
                <a:latin typeface="+mj-ea"/>
              </a:rPr>
              <a:t>超伝導膜に用いた金属の</a:t>
            </a:r>
            <a:r>
              <a:rPr kumimoji="0" lang="en-US" altLang="ja-JP" sz="1800" dirty="0" err="1">
                <a:solidFill>
                  <a:srgbClr val="000000"/>
                </a:solidFill>
                <a:latin typeface="+mj-ea"/>
              </a:rPr>
              <a:t>Tc</a:t>
            </a:r>
            <a:r>
              <a:rPr kumimoji="0" lang="ja-JP" altLang="en-US" sz="1800" dirty="0">
                <a:solidFill>
                  <a:srgbClr val="000000"/>
                </a:solidFill>
                <a:latin typeface="+mj-ea"/>
              </a:rPr>
              <a:t>（相転移温度）の</a:t>
            </a:r>
            <a:r>
              <a:rPr kumimoji="0" lang="en-US" altLang="ja-JP" sz="1800" dirty="0">
                <a:solidFill>
                  <a:srgbClr val="000000"/>
                </a:solidFill>
                <a:latin typeface="+mj-ea"/>
              </a:rPr>
              <a:t>1/10</a:t>
            </a:r>
            <a:r>
              <a:rPr kumimoji="0" lang="ja-JP" altLang="en-US" sz="1800" dirty="0">
                <a:solidFill>
                  <a:srgbClr val="000000"/>
                </a:solidFill>
                <a:latin typeface="+mj-ea"/>
              </a:rPr>
              <a:t>程度で安定動作。</a:t>
            </a:r>
            <a:endParaRPr kumimoji="0" lang="en-US" altLang="ja-JP" sz="1800" dirty="0">
              <a:solidFill>
                <a:srgbClr val="000000"/>
              </a:solidFill>
              <a:latin typeface="+mj-ea"/>
            </a:endParaRPr>
          </a:p>
          <a:p>
            <a:pPr defTabSz="449263">
              <a:lnSpc>
                <a:spcPct val="101000"/>
              </a:lnSpc>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GB" altLang="ja-JP" sz="1800" b="1" dirty="0" err="1">
                <a:solidFill>
                  <a:srgbClr val="000000"/>
                </a:solidFill>
                <a:latin typeface="Tahoma" pitchFamily="34" charset="0"/>
              </a:rPr>
              <a:t>Hc</a:t>
            </a:r>
            <a:r>
              <a:rPr kumimoji="0" lang="en-GB" altLang="ja-JP" sz="1800" b="1" dirty="0">
                <a:solidFill>
                  <a:srgbClr val="000000"/>
                </a:solidFill>
                <a:latin typeface="Tahoma" pitchFamily="34" charset="0"/>
              </a:rPr>
              <a:t> :</a:t>
            </a:r>
            <a:r>
              <a:rPr kumimoji="0" lang="ja-JP" altLang="en-US" sz="1800" b="1" dirty="0">
                <a:solidFill>
                  <a:srgbClr val="000000"/>
                </a:solidFill>
                <a:latin typeface="Tahoma" pitchFamily="34" charset="0"/>
              </a:rPr>
              <a:t>臨界磁場</a:t>
            </a:r>
            <a:endParaRPr kumimoji="0" lang="ja-JP" altLang="en-GB" sz="1800" b="1" dirty="0">
              <a:solidFill>
                <a:srgbClr val="000000"/>
              </a:solidFill>
              <a:latin typeface="Tahoma" pitchFamily="34" charset="0"/>
            </a:endParaRPr>
          </a:p>
        </p:txBody>
      </p:sp>
      <p:sp>
        <p:nvSpPr>
          <p:cNvPr id="21546" name="テキスト ボックス 54"/>
          <p:cNvSpPr txBox="1">
            <a:spLocks noChangeArrowheads="1"/>
          </p:cNvSpPr>
          <p:nvPr/>
        </p:nvSpPr>
        <p:spPr bwMode="auto">
          <a:xfrm>
            <a:off x="343484" y="2325050"/>
            <a:ext cx="280193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49263" eaLnBrk="0" hangingPunct="0">
              <a:defRPr kumimoji="1" sz="2800">
                <a:solidFill>
                  <a:schemeClr val="tx1"/>
                </a:solidFill>
                <a:latin typeface="Arial" pitchFamily="34" charset="0"/>
                <a:ea typeface="ＭＳ Ｐゴシック" pitchFamily="50" charset="-128"/>
              </a:defRPr>
            </a:lvl1pPr>
            <a:lvl2pPr marL="742950" indent="-285750" defTabSz="449263" eaLnBrk="0" hangingPunct="0">
              <a:defRPr kumimoji="1" sz="2800">
                <a:solidFill>
                  <a:schemeClr val="tx1"/>
                </a:solidFill>
                <a:latin typeface="Arial" pitchFamily="34" charset="0"/>
                <a:ea typeface="ＭＳ Ｐゴシック" pitchFamily="50" charset="-128"/>
              </a:defRPr>
            </a:lvl2pPr>
            <a:lvl3pPr marL="1143000" indent="-228600" defTabSz="449263" eaLnBrk="0" hangingPunct="0">
              <a:defRPr kumimoji="1" sz="2800">
                <a:solidFill>
                  <a:schemeClr val="tx1"/>
                </a:solidFill>
                <a:latin typeface="Arial" pitchFamily="34" charset="0"/>
                <a:ea typeface="ＭＳ Ｐゴシック" pitchFamily="50" charset="-128"/>
              </a:defRPr>
            </a:lvl3pPr>
            <a:lvl4pPr marL="1600200" indent="-228600" defTabSz="449263" eaLnBrk="0" hangingPunct="0">
              <a:defRPr kumimoji="1" sz="2800">
                <a:solidFill>
                  <a:schemeClr val="tx1"/>
                </a:solidFill>
                <a:latin typeface="Arial" pitchFamily="34" charset="0"/>
                <a:ea typeface="ＭＳ Ｐゴシック" pitchFamily="50" charset="-128"/>
              </a:defRPr>
            </a:lvl4pPr>
            <a:lvl5pPr marL="2057400" indent="-228600" defTabSz="449263" eaLnBrk="0" hangingPunct="0">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lnSpc>
                <a:spcPct val="103000"/>
              </a:lnSpc>
              <a:buClr>
                <a:srgbClr val="FFFFFF"/>
              </a:buClr>
              <a:buSzPct val="100000"/>
              <a:buFont typeface="Tahoma" pitchFamily="34" charset="0"/>
              <a:buNone/>
            </a:pPr>
            <a:r>
              <a:rPr lang="en-US" altLang="ja-JP" sz="2000">
                <a:solidFill>
                  <a:srgbClr val="000000"/>
                </a:solidFill>
                <a:latin typeface="Tahoma" pitchFamily="34" charset="0"/>
              </a:rPr>
              <a:t>STJ</a:t>
            </a:r>
            <a:r>
              <a:rPr lang="ja-JP" altLang="en-US" sz="2000">
                <a:solidFill>
                  <a:srgbClr val="000000"/>
                </a:solidFill>
                <a:latin typeface="Tahoma" pitchFamily="34" charset="0"/>
              </a:rPr>
              <a:t>のエネルギー分解能</a:t>
            </a:r>
          </a:p>
        </p:txBody>
      </p:sp>
      <p:sp>
        <p:nvSpPr>
          <p:cNvPr id="21547" name="正方形/長方形 55"/>
          <p:cNvSpPr>
            <a:spLocks noChangeArrowheads="1"/>
          </p:cNvSpPr>
          <p:nvPr/>
        </p:nvSpPr>
        <p:spPr bwMode="auto">
          <a:xfrm>
            <a:off x="4572000" y="4953000"/>
            <a:ext cx="928688" cy="1716088"/>
          </a:xfrm>
          <a:prstGeom prst="rect">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449263">
              <a:lnSpc>
                <a:spcPct val="103000"/>
              </a:lnSpc>
              <a:buClr>
                <a:srgbClr val="FFFFFF"/>
              </a:buClr>
              <a:buSzPct val="100000"/>
              <a:buFont typeface="Tahoma" pitchFamily="34" charset="0"/>
              <a:buNone/>
            </a:pPr>
            <a:endParaRPr kumimoji="0" lang="ja-JP" altLang="ja-JP" sz="2000">
              <a:solidFill>
                <a:srgbClr val="FFFFFF"/>
              </a:solidFill>
              <a:latin typeface="Tahoma" pitchFamily="34" charset="0"/>
            </a:endParaRPr>
          </a:p>
        </p:txBody>
      </p:sp>
      <p:sp>
        <p:nvSpPr>
          <p:cNvPr id="5" name="円形吹き出し 4"/>
          <p:cNvSpPr/>
          <p:nvPr/>
        </p:nvSpPr>
        <p:spPr>
          <a:xfrm>
            <a:off x="5219700" y="4113213"/>
            <a:ext cx="2470150" cy="611187"/>
          </a:xfrm>
          <a:prstGeom prst="wedgeEllipseCallout">
            <a:avLst>
              <a:gd name="adj1" fmla="val -55287"/>
              <a:gd name="adj2" fmla="val 10347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2000" b="1">
                <a:solidFill>
                  <a:schemeClr val="tx1"/>
                </a:solidFill>
                <a:latin typeface="ＭＳ Ｐゴシック" pitchFamily="50" charset="-128"/>
              </a:rPr>
              <a:t>Hf-STJ</a:t>
            </a:r>
            <a:r>
              <a:rPr lang="ja-JP" altLang="en-US" sz="2000" b="1">
                <a:solidFill>
                  <a:schemeClr val="tx1"/>
                </a:solidFill>
                <a:latin typeface="ＭＳ Ｐゴシック" pitchFamily="50" charset="-128"/>
              </a:rPr>
              <a:t>の作製は世界初</a:t>
            </a:r>
          </a:p>
        </p:txBody>
      </p:sp>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12</a:t>
            </a:fld>
            <a:endParaRPr lang="en-US" altLang="ja-JP"/>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 Box 1"/>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defTabSz="449263" eaLnBrk="0" hangingPunct="0">
              <a:defRPr kumimoji="1" sz="2800">
                <a:solidFill>
                  <a:schemeClr val="tx1"/>
                </a:solidFill>
                <a:latin typeface="Arial" pitchFamily="34" charset="0"/>
                <a:ea typeface="ＭＳ Ｐゴシック" pitchFamily="50" charset="-128"/>
              </a:defRPr>
            </a:lvl1pPr>
            <a:lvl2pPr marL="742950" indent="-285750" defTabSz="449263" eaLnBrk="0" hangingPunct="0">
              <a:defRPr kumimoji="1" sz="2800">
                <a:solidFill>
                  <a:schemeClr val="tx1"/>
                </a:solidFill>
                <a:latin typeface="Arial" pitchFamily="34" charset="0"/>
                <a:ea typeface="ＭＳ Ｐゴシック" pitchFamily="50" charset="-128"/>
              </a:defRPr>
            </a:lvl2pPr>
            <a:lvl3pPr marL="1143000" indent="-228600" defTabSz="449263" eaLnBrk="0" hangingPunct="0">
              <a:defRPr kumimoji="1" sz="2800">
                <a:solidFill>
                  <a:schemeClr val="tx1"/>
                </a:solidFill>
                <a:latin typeface="Arial" pitchFamily="34" charset="0"/>
                <a:ea typeface="ＭＳ Ｐゴシック" pitchFamily="50" charset="-128"/>
              </a:defRPr>
            </a:lvl3pPr>
            <a:lvl4pPr marL="1600200" indent="-228600" defTabSz="449263" eaLnBrk="0" hangingPunct="0">
              <a:defRPr kumimoji="1" sz="2800">
                <a:solidFill>
                  <a:schemeClr val="tx1"/>
                </a:solidFill>
                <a:latin typeface="Arial" pitchFamily="34" charset="0"/>
                <a:ea typeface="ＭＳ Ｐゴシック" pitchFamily="50" charset="-128"/>
              </a:defRPr>
            </a:lvl4pPr>
            <a:lvl5pPr marL="2057400" indent="-228600" defTabSz="449263" eaLnBrk="0" hangingPunct="0">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lnSpc>
                <a:spcPct val="103000"/>
              </a:lnSpc>
              <a:buClr>
                <a:srgbClr val="FFFFFF"/>
              </a:buClr>
              <a:buSzPct val="100000"/>
              <a:buFont typeface="Tahoma" pitchFamily="34" charset="0"/>
              <a:buNone/>
            </a:pPr>
            <a:endParaRPr kumimoji="0" lang="ja-JP" altLang="ja-JP" sz="1800">
              <a:solidFill>
                <a:srgbClr val="FFFFFF"/>
              </a:solidFill>
              <a:latin typeface="Tahoma" pitchFamily="34" charset="0"/>
            </a:endParaRPr>
          </a:p>
        </p:txBody>
      </p:sp>
      <p:pic>
        <p:nvPicPr>
          <p:cNvPr id="307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2714625"/>
            <a:ext cx="5000625"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0725" name="Oval 6"/>
          <p:cNvSpPr>
            <a:spLocks noChangeArrowheads="1"/>
          </p:cNvSpPr>
          <p:nvPr/>
        </p:nvSpPr>
        <p:spPr bwMode="auto">
          <a:xfrm>
            <a:off x="4714875" y="4572000"/>
            <a:ext cx="571500" cy="428625"/>
          </a:xfrm>
          <a:prstGeom prst="ellipse">
            <a:avLst/>
          </a:prstGeom>
          <a:noFill/>
          <a:ln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449263">
              <a:lnSpc>
                <a:spcPct val="103000"/>
              </a:lnSpc>
              <a:buClr>
                <a:srgbClr val="FFFFFF"/>
              </a:buClr>
              <a:buSzPct val="100000"/>
              <a:buFont typeface="Tahoma" pitchFamily="34" charset="0"/>
              <a:buNone/>
            </a:pPr>
            <a:endParaRPr kumimoji="0" lang="ja-JP" altLang="ja-JP" sz="1800">
              <a:solidFill>
                <a:srgbClr val="FFFFFF"/>
              </a:solidFill>
              <a:latin typeface="Tahoma" pitchFamily="34" charset="0"/>
            </a:endParaRPr>
          </a:p>
        </p:txBody>
      </p:sp>
      <p:sp>
        <p:nvSpPr>
          <p:cNvPr id="30726" name="AutoShape 9"/>
          <p:cNvSpPr>
            <a:spLocks/>
          </p:cNvSpPr>
          <p:nvPr/>
        </p:nvSpPr>
        <p:spPr bwMode="auto">
          <a:xfrm rot="-5400000">
            <a:off x="3566319" y="4412457"/>
            <a:ext cx="304800" cy="1052512"/>
          </a:xfrm>
          <a:prstGeom prst="leftBrace">
            <a:avLst>
              <a:gd name="adj1" fmla="val 46809"/>
              <a:gd name="adj2" fmla="val 49829"/>
            </a:avLst>
          </a:prstGeom>
          <a:noFill/>
          <a:ln w="3492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449263">
              <a:lnSpc>
                <a:spcPct val="103000"/>
              </a:lnSpc>
              <a:buClr>
                <a:srgbClr val="FFFFFF"/>
              </a:buClr>
              <a:buSzPct val="100000"/>
              <a:buFont typeface="Tahoma" pitchFamily="34" charset="0"/>
              <a:buNone/>
            </a:pPr>
            <a:endParaRPr kumimoji="0" lang="ja-JP" altLang="ja-JP" sz="1800">
              <a:solidFill>
                <a:srgbClr val="FFFFFF"/>
              </a:solidFill>
              <a:latin typeface="Tahoma" pitchFamily="34" charset="0"/>
            </a:endParaRPr>
          </a:p>
        </p:txBody>
      </p:sp>
      <p:sp>
        <p:nvSpPr>
          <p:cNvPr id="30727" name="テキスト ボックス 10"/>
          <p:cNvSpPr txBox="1">
            <a:spLocks noChangeArrowheads="1"/>
          </p:cNvSpPr>
          <p:nvPr/>
        </p:nvSpPr>
        <p:spPr bwMode="auto">
          <a:xfrm>
            <a:off x="2500313" y="6000750"/>
            <a:ext cx="646112"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49263" eaLnBrk="0" hangingPunct="0">
              <a:defRPr kumimoji="1" sz="2800">
                <a:solidFill>
                  <a:schemeClr val="tx1"/>
                </a:solidFill>
                <a:latin typeface="Arial" pitchFamily="34" charset="0"/>
                <a:ea typeface="ＭＳ Ｐゴシック" pitchFamily="50" charset="-128"/>
              </a:defRPr>
            </a:lvl1pPr>
            <a:lvl2pPr marL="742950" indent="-285750" defTabSz="449263" eaLnBrk="0" hangingPunct="0">
              <a:defRPr kumimoji="1" sz="2800">
                <a:solidFill>
                  <a:schemeClr val="tx1"/>
                </a:solidFill>
                <a:latin typeface="Arial" pitchFamily="34" charset="0"/>
                <a:ea typeface="ＭＳ Ｐゴシック" pitchFamily="50" charset="-128"/>
              </a:defRPr>
            </a:lvl2pPr>
            <a:lvl3pPr marL="1143000" indent="-228600" defTabSz="449263" eaLnBrk="0" hangingPunct="0">
              <a:defRPr kumimoji="1" sz="2800">
                <a:solidFill>
                  <a:schemeClr val="tx1"/>
                </a:solidFill>
                <a:latin typeface="Arial" pitchFamily="34" charset="0"/>
                <a:ea typeface="ＭＳ Ｐゴシック" pitchFamily="50" charset="-128"/>
              </a:defRPr>
            </a:lvl3pPr>
            <a:lvl4pPr marL="1600200" indent="-228600" defTabSz="449263" eaLnBrk="0" hangingPunct="0">
              <a:defRPr kumimoji="1" sz="2800">
                <a:solidFill>
                  <a:schemeClr val="tx1"/>
                </a:solidFill>
                <a:latin typeface="Arial" pitchFamily="34" charset="0"/>
                <a:ea typeface="ＭＳ Ｐゴシック" pitchFamily="50" charset="-128"/>
              </a:defRPr>
            </a:lvl4pPr>
            <a:lvl5pPr marL="2057400" indent="-228600" defTabSz="449263" eaLnBrk="0" hangingPunct="0">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lnSpc>
                <a:spcPct val="103000"/>
              </a:lnSpc>
              <a:buClr>
                <a:srgbClr val="FFFFFF"/>
              </a:buClr>
              <a:buSzPct val="100000"/>
              <a:buFont typeface="Tahoma" pitchFamily="34" charset="0"/>
              <a:buNone/>
            </a:pPr>
            <a:r>
              <a:rPr lang="ja-JP" altLang="en-US" sz="1800">
                <a:solidFill>
                  <a:srgbClr val="000000"/>
                </a:solidFill>
                <a:latin typeface="Tahoma" pitchFamily="34" charset="0"/>
              </a:rPr>
              <a:t>時間</a:t>
            </a:r>
          </a:p>
        </p:txBody>
      </p:sp>
      <p:cxnSp>
        <p:nvCxnSpPr>
          <p:cNvPr id="30728" name="直線矢印コネクタ 11"/>
          <p:cNvCxnSpPr>
            <a:cxnSpLocks noChangeShapeType="1"/>
            <a:endCxn id="30725" idx="0"/>
          </p:cNvCxnSpPr>
          <p:nvPr/>
        </p:nvCxnSpPr>
        <p:spPr bwMode="auto">
          <a:xfrm rot="16200000" flipH="1">
            <a:off x="4429125" y="4000501"/>
            <a:ext cx="642937" cy="50006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0729" name="Text Box 7"/>
          <p:cNvSpPr txBox="1">
            <a:spLocks noChangeArrowheads="1"/>
          </p:cNvSpPr>
          <p:nvPr/>
        </p:nvSpPr>
        <p:spPr bwMode="auto">
          <a:xfrm>
            <a:off x="3652838" y="3643313"/>
            <a:ext cx="156210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eaLnBrk="1" hangingPunct="1">
              <a:lnSpc>
                <a:spcPct val="102000"/>
              </a:lnSpc>
              <a:buClr>
                <a:srgbClr val="FFFFFF"/>
              </a:buClr>
              <a:buSzPct val="100000"/>
              <a:buFont typeface="Tahoma" pitchFamily="34" charset="0"/>
              <a:buNone/>
            </a:pPr>
            <a:r>
              <a:rPr kumimoji="0" lang="ja-JP" altLang="en-US" sz="1800">
                <a:solidFill>
                  <a:srgbClr val="000000"/>
                </a:solidFill>
                <a:latin typeface="Tahoma" pitchFamily="34" charset="0"/>
              </a:rPr>
              <a:t>最低温</a:t>
            </a:r>
            <a:r>
              <a:rPr kumimoji="0" lang="en-US" altLang="ja-JP" sz="1800">
                <a:solidFill>
                  <a:srgbClr val="000000"/>
                </a:solidFill>
                <a:latin typeface="Tahoma" pitchFamily="34" charset="0"/>
              </a:rPr>
              <a:t>49mK</a:t>
            </a:r>
            <a:endParaRPr kumimoji="0" lang="ja-JP" altLang="en-GB" sz="1800">
              <a:solidFill>
                <a:srgbClr val="000000"/>
              </a:solidFill>
              <a:latin typeface="Tahoma" pitchFamily="34" charset="0"/>
            </a:endParaRPr>
          </a:p>
        </p:txBody>
      </p:sp>
      <p:sp>
        <p:nvSpPr>
          <p:cNvPr id="30730" name="Text Box 7"/>
          <p:cNvSpPr txBox="1">
            <a:spLocks noChangeArrowheads="1"/>
          </p:cNvSpPr>
          <p:nvPr/>
        </p:nvSpPr>
        <p:spPr bwMode="auto">
          <a:xfrm>
            <a:off x="2214563" y="4991100"/>
            <a:ext cx="28194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Arial" pitchFamily="34" charset="0"/>
                <a:ea typeface="ＭＳ Ｐゴシック" pitchFamily="50" charset="-128"/>
              </a:defRPr>
            </a:lvl9pPr>
          </a:lstStyle>
          <a:p>
            <a:pPr eaLnBrk="1" hangingPunct="1">
              <a:lnSpc>
                <a:spcPct val="102000"/>
              </a:lnSpc>
              <a:buClr>
                <a:srgbClr val="FFFFFF"/>
              </a:buClr>
              <a:buSzPct val="100000"/>
              <a:buFont typeface="Tahoma" pitchFamily="34" charset="0"/>
              <a:buNone/>
            </a:pPr>
            <a:r>
              <a:rPr kumimoji="0" lang="en-GB" altLang="ja-JP" sz="1800">
                <a:solidFill>
                  <a:srgbClr val="000000"/>
                </a:solidFill>
                <a:latin typeface="Tahoma" pitchFamily="34" charset="0"/>
              </a:rPr>
              <a:t>I-V</a:t>
            </a:r>
            <a:r>
              <a:rPr kumimoji="0" lang="ja-JP" altLang="en-GB" sz="1800">
                <a:solidFill>
                  <a:srgbClr val="000000"/>
                </a:solidFill>
                <a:latin typeface="Tahoma" pitchFamily="34" charset="0"/>
              </a:rPr>
              <a:t>カーブ測定の際の発熱</a:t>
            </a:r>
          </a:p>
        </p:txBody>
      </p:sp>
      <p:pic>
        <p:nvPicPr>
          <p:cNvPr id="30731" name="Picture 10" descr="DSC010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981200"/>
            <a:ext cx="3382963"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2" name="Rectangle 11"/>
          <p:cNvSpPr>
            <a:spLocks noChangeArrowheads="1"/>
          </p:cNvSpPr>
          <p:nvPr/>
        </p:nvSpPr>
        <p:spPr bwMode="auto">
          <a:xfrm>
            <a:off x="457200" y="122238"/>
            <a:ext cx="7543800"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ja-JP" altLang="en-US" sz="3700"/>
              <a:t>希釈冷凍機立ち上げ</a:t>
            </a:r>
          </a:p>
        </p:txBody>
      </p:sp>
      <p:sp>
        <p:nvSpPr>
          <p:cNvPr id="30733" name="Rectangle 12"/>
          <p:cNvSpPr>
            <a:spLocks noChangeArrowheads="1"/>
          </p:cNvSpPr>
          <p:nvPr/>
        </p:nvSpPr>
        <p:spPr bwMode="auto">
          <a:xfrm>
            <a:off x="228599" y="990600"/>
            <a:ext cx="8640763"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bg2"/>
              </a:buClr>
              <a:buSzPct val="75000"/>
              <a:buFont typeface="Wingdings" pitchFamily="2" charset="2"/>
              <a:buNone/>
            </a:pPr>
            <a:r>
              <a:rPr lang="ja-JP" altLang="en-US" sz="2600" dirty="0"/>
              <a:t>筑波大低温物性グループ（大塚研）より希釈冷凍機を借用</a:t>
            </a:r>
          </a:p>
          <a:p>
            <a:pPr marL="342900" indent="-342900">
              <a:spcBef>
                <a:spcPct val="20000"/>
              </a:spcBef>
              <a:buClr>
                <a:schemeClr val="bg2"/>
              </a:buClr>
              <a:buSzPct val="75000"/>
              <a:buFont typeface="Wingdings" pitchFamily="2" charset="2"/>
              <a:buChar char="n"/>
            </a:pPr>
            <a:r>
              <a:rPr lang="ja-JP" altLang="en-US" sz="2500" dirty="0"/>
              <a:t>２００９年７月に</a:t>
            </a:r>
            <a:r>
              <a:rPr lang="en-US" altLang="ja-JP" sz="2500" dirty="0"/>
              <a:t>49mK</a:t>
            </a:r>
            <a:r>
              <a:rPr lang="ja-JP" altLang="en-US" sz="2500" dirty="0"/>
              <a:t>を達成</a:t>
            </a:r>
          </a:p>
        </p:txBody>
      </p:sp>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13</a:t>
            </a:fld>
            <a:endParaRPr lang="en-US" altLang="ja-JP"/>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22186" y="836712"/>
            <a:ext cx="8598286" cy="799194"/>
          </a:xfrm>
        </p:spPr>
        <p:txBody>
          <a:bodyPr>
            <a:normAutofit/>
          </a:bodyPr>
          <a:lstStyle/>
          <a:p>
            <a:r>
              <a:rPr kumimoji="1" lang="en-US" altLang="ja-JP" sz="2000" dirty="0" smtClean="0"/>
              <a:t>STJ</a:t>
            </a:r>
            <a:r>
              <a:rPr kumimoji="1" lang="ja-JP" altLang="en-US" sz="2000" dirty="0" smtClean="0"/>
              <a:t>は超伝導転移温度以下の温度で動作</a:t>
            </a:r>
            <a:endParaRPr kumimoji="1" lang="en-US" altLang="ja-JP" sz="2000" dirty="0" smtClean="0"/>
          </a:p>
          <a:p>
            <a:pPr marL="0" indent="0">
              <a:buNone/>
            </a:pPr>
            <a:r>
              <a:rPr lang="en-US" altLang="ja-JP" sz="2000" dirty="0"/>
              <a:t> </a:t>
            </a:r>
            <a:r>
              <a:rPr lang="ja-JP" altLang="en-US" sz="2000" dirty="0" smtClean="0"/>
              <a:t>　</a:t>
            </a:r>
            <a:r>
              <a:rPr lang="en-US" altLang="ja-JP" sz="2000" dirty="0" smtClean="0"/>
              <a:t>                                 </a:t>
            </a:r>
            <a:r>
              <a:rPr lang="ja-JP" altLang="en-US" sz="2000" dirty="0" smtClean="0"/>
              <a:t>→　理想的には転移温度の</a:t>
            </a:r>
            <a:r>
              <a:rPr lang="en-US" altLang="ja-JP" sz="2000" dirty="0" smtClean="0"/>
              <a:t>10</a:t>
            </a:r>
            <a:r>
              <a:rPr lang="ja-JP" altLang="en-US" sz="2000" dirty="0" smtClean="0"/>
              <a:t>分の</a:t>
            </a:r>
            <a:r>
              <a:rPr lang="en-US" altLang="ja-JP" sz="2000" dirty="0" smtClean="0"/>
              <a:t>1</a:t>
            </a:r>
          </a:p>
        </p:txBody>
      </p:sp>
      <p:sp>
        <p:nvSpPr>
          <p:cNvPr id="10" name="タイトル 1"/>
          <p:cNvSpPr txBox="1">
            <a:spLocks/>
          </p:cNvSpPr>
          <p:nvPr/>
        </p:nvSpPr>
        <p:spPr>
          <a:xfrm>
            <a:off x="457200" y="404664"/>
            <a:ext cx="8229600" cy="576064"/>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z="3200" dirty="0" smtClean="0"/>
              <a:t>Hf-STJ</a:t>
            </a:r>
            <a:r>
              <a:rPr lang="ja-JP" altLang="en-US" sz="3200" dirty="0" smtClean="0"/>
              <a:t>の動作環境</a:t>
            </a:r>
            <a:endParaRPr lang="ja-JP" altLang="en-US" sz="3200" dirty="0"/>
          </a:p>
        </p:txBody>
      </p:sp>
      <p:sp>
        <p:nvSpPr>
          <p:cNvPr id="20" name="正方形/長方形 19"/>
          <p:cNvSpPr/>
          <p:nvPr/>
        </p:nvSpPr>
        <p:spPr>
          <a:xfrm>
            <a:off x="654677" y="5526048"/>
            <a:ext cx="3826371" cy="86358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2000" dirty="0" smtClean="0">
                <a:solidFill>
                  <a:srgbClr val="000000"/>
                </a:solidFill>
                <a:latin typeface="Tahoma" pitchFamily="34" charset="0"/>
              </a:rPr>
              <a:t>28mK : </a:t>
            </a:r>
            <a:r>
              <a:rPr kumimoji="0" lang="ja-JP" altLang="en-US" sz="2000" dirty="0" smtClean="0">
                <a:solidFill>
                  <a:srgbClr val="000000"/>
                </a:solidFill>
                <a:latin typeface="Tahoma" pitchFamily="34" charset="0"/>
              </a:rPr>
              <a:t>希釈冷凍機の最低温</a:t>
            </a:r>
            <a:endParaRPr kumimoji="0" lang="en-US" altLang="ja-JP" sz="2000" dirty="0" smtClean="0">
              <a:solidFill>
                <a:srgbClr val="000000"/>
              </a:solidFill>
              <a:latin typeface="Tahoma" pitchFamily="34" charset="0"/>
            </a:endParaRPr>
          </a:p>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2000" dirty="0">
                <a:solidFill>
                  <a:srgbClr val="000000"/>
                </a:solidFill>
                <a:latin typeface="Tahoma" pitchFamily="34" charset="0"/>
              </a:rPr>
              <a:t> </a:t>
            </a:r>
            <a:r>
              <a:rPr kumimoji="0" lang="en-US" altLang="ja-JP" sz="2000" dirty="0" smtClean="0">
                <a:solidFill>
                  <a:srgbClr val="000000"/>
                </a:solidFill>
                <a:latin typeface="Tahoma" pitchFamily="34" charset="0"/>
              </a:rPr>
              <a:t> </a:t>
            </a:r>
            <a:r>
              <a:rPr kumimoji="0" lang="ja-JP" altLang="en-US" sz="2000" dirty="0" smtClean="0">
                <a:solidFill>
                  <a:srgbClr val="000000"/>
                </a:solidFill>
                <a:latin typeface="Tahoma" pitchFamily="34" charset="0"/>
              </a:rPr>
              <a:t>　</a:t>
            </a:r>
            <a:r>
              <a:rPr kumimoji="0" lang="en-US" altLang="ja-JP" sz="2000" dirty="0" smtClean="0">
                <a:solidFill>
                  <a:srgbClr val="000000"/>
                </a:solidFill>
                <a:latin typeface="Tahoma" pitchFamily="34" charset="0"/>
              </a:rPr>
              <a:t> </a:t>
            </a:r>
            <a:r>
              <a:rPr kumimoji="0" lang="ja-JP" altLang="en-US" sz="2000" dirty="0" smtClean="0">
                <a:solidFill>
                  <a:srgbClr val="000000"/>
                </a:solidFill>
                <a:latin typeface="Tahoma" pitchFamily="34" charset="0"/>
              </a:rPr>
              <a:t>→　動作を確認するには十分</a:t>
            </a:r>
            <a:endParaRPr kumimoji="0" lang="ja-JP" altLang="en-GB" sz="2000" dirty="0">
              <a:solidFill>
                <a:srgbClr val="000000"/>
              </a:solidFill>
              <a:latin typeface="Tahoma" pitchFamily="34" charset="0"/>
            </a:endParaRPr>
          </a:p>
        </p:txBody>
      </p:sp>
      <p:pic>
        <p:nvPicPr>
          <p:cNvPr id="5" name="図 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496" y="1988840"/>
            <a:ext cx="4876689" cy="3389811"/>
          </a:xfrm>
          <a:prstGeom prst="rect">
            <a:avLst/>
          </a:prstGeom>
        </p:spPr>
      </p:pic>
      <p:cxnSp>
        <p:nvCxnSpPr>
          <p:cNvPr id="13" name="直線矢印コネクタ 12"/>
          <p:cNvCxnSpPr/>
          <p:nvPr/>
        </p:nvCxnSpPr>
        <p:spPr>
          <a:xfrm>
            <a:off x="2567863" y="4748320"/>
            <a:ext cx="1571692" cy="148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643838" y="4541935"/>
            <a:ext cx="894284" cy="330636"/>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2000" dirty="0" smtClean="0">
                <a:solidFill>
                  <a:srgbClr val="000000"/>
                </a:solidFill>
                <a:latin typeface="Tahoma" pitchFamily="34" charset="0"/>
              </a:rPr>
              <a:t>28mk</a:t>
            </a:r>
          </a:p>
        </p:txBody>
      </p:sp>
      <p:grpSp>
        <p:nvGrpSpPr>
          <p:cNvPr id="26" name="グループ化 25"/>
          <p:cNvGrpSpPr/>
          <p:nvPr/>
        </p:nvGrpSpPr>
        <p:grpSpPr>
          <a:xfrm>
            <a:off x="4757315" y="1754934"/>
            <a:ext cx="4185643" cy="3277459"/>
            <a:chOff x="4673725" y="3105279"/>
            <a:chExt cx="4185643" cy="3277459"/>
          </a:xfrm>
        </p:grpSpPr>
        <p:pic>
          <p:nvPicPr>
            <p:cNvPr id="2" name="図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3725" y="3110959"/>
              <a:ext cx="4185643" cy="3271779"/>
            </a:xfrm>
            <a:prstGeom prst="rect">
              <a:avLst/>
            </a:prstGeom>
          </p:spPr>
        </p:pic>
        <p:sp>
          <p:nvSpPr>
            <p:cNvPr id="19" name="正方形/長方形 18"/>
            <p:cNvSpPr/>
            <p:nvPr/>
          </p:nvSpPr>
          <p:spPr>
            <a:xfrm>
              <a:off x="5331482" y="4211079"/>
              <a:ext cx="1008112" cy="347082"/>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2000" dirty="0" smtClean="0">
                  <a:solidFill>
                    <a:srgbClr val="000000"/>
                  </a:solidFill>
                  <a:latin typeface="Tahoma" pitchFamily="34" charset="0"/>
                </a:rPr>
                <a:t>125mk</a:t>
              </a:r>
            </a:p>
          </p:txBody>
        </p:sp>
        <p:cxnSp>
          <p:nvCxnSpPr>
            <p:cNvPr id="22" name="直線矢印コネクタ 21"/>
            <p:cNvCxnSpPr/>
            <p:nvPr/>
          </p:nvCxnSpPr>
          <p:spPr>
            <a:xfrm>
              <a:off x="5691522" y="4558161"/>
              <a:ext cx="288032" cy="69550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2"/>
            <p:cNvSpPr/>
            <p:nvPr/>
          </p:nvSpPr>
          <p:spPr>
            <a:xfrm>
              <a:off x="4688558" y="3105279"/>
              <a:ext cx="3305822" cy="27049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1800" dirty="0" err="1" smtClean="0">
                  <a:solidFill>
                    <a:srgbClr val="000000"/>
                  </a:solidFill>
                  <a:latin typeface="Tahoma" pitchFamily="34" charset="0"/>
                </a:rPr>
                <a:t>Hf</a:t>
              </a:r>
              <a:r>
                <a:rPr kumimoji="0" lang="en-US" altLang="ja-JP" sz="1800" dirty="0" smtClean="0">
                  <a:solidFill>
                    <a:srgbClr val="000000"/>
                  </a:solidFill>
                  <a:latin typeface="Tahoma" pitchFamily="34" charset="0"/>
                </a:rPr>
                <a:t>-wire</a:t>
              </a:r>
              <a:r>
                <a:rPr kumimoji="0" lang="ja-JP" altLang="en-US" sz="1800" dirty="0" smtClean="0">
                  <a:solidFill>
                    <a:srgbClr val="000000"/>
                  </a:solidFill>
                  <a:latin typeface="Tahoma" pitchFamily="34" charset="0"/>
                </a:rPr>
                <a:t>の温度に対する抵抗値</a:t>
              </a:r>
              <a:endParaRPr kumimoji="0" lang="en-US" altLang="ja-JP" sz="1800" dirty="0" smtClean="0">
                <a:solidFill>
                  <a:srgbClr val="000000"/>
                </a:solidFill>
                <a:latin typeface="Tahoma" pitchFamily="34" charset="0"/>
              </a:endParaRPr>
            </a:p>
          </p:txBody>
        </p:sp>
      </p:grpSp>
      <p:sp>
        <p:nvSpPr>
          <p:cNvPr id="24" name="正方形/長方形 23"/>
          <p:cNvSpPr/>
          <p:nvPr/>
        </p:nvSpPr>
        <p:spPr>
          <a:xfrm>
            <a:off x="222186" y="1635906"/>
            <a:ext cx="4173191" cy="27049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altLang="ja-JP" sz="1800" dirty="0" smtClean="0">
                <a:solidFill>
                  <a:srgbClr val="000000"/>
                </a:solidFill>
                <a:latin typeface="Tahoma" pitchFamily="34" charset="0"/>
              </a:rPr>
              <a:t>2012</a:t>
            </a:r>
            <a:r>
              <a:rPr kumimoji="0" lang="ja-JP" altLang="en-US" sz="1800" dirty="0" smtClean="0">
                <a:solidFill>
                  <a:srgbClr val="000000"/>
                </a:solidFill>
                <a:latin typeface="Tahoma" pitchFamily="34" charset="0"/>
              </a:rPr>
              <a:t>年</a:t>
            </a:r>
            <a:r>
              <a:rPr kumimoji="0" lang="en-US" altLang="ja-JP" sz="1800" dirty="0" smtClean="0">
                <a:solidFill>
                  <a:srgbClr val="000000"/>
                </a:solidFill>
                <a:latin typeface="Tahoma" pitchFamily="34" charset="0"/>
              </a:rPr>
              <a:t>2</a:t>
            </a:r>
            <a:r>
              <a:rPr kumimoji="0" lang="ja-JP" altLang="en-US" sz="1800" dirty="0" smtClean="0">
                <a:solidFill>
                  <a:srgbClr val="000000"/>
                </a:solidFill>
                <a:latin typeface="Tahoma" pitchFamily="34" charset="0"/>
              </a:rPr>
              <a:t>月</a:t>
            </a:r>
            <a:r>
              <a:rPr kumimoji="0" lang="en-US" altLang="ja-JP" sz="1800" dirty="0" smtClean="0">
                <a:solidFill>
                  <a:srgbClr val="000000"/>
                </a:solidFill>
                <a:latin typeface="Tahoma" pitchFamily="34" charset="0"/>
              </a:rPr>
              <a:t>29</a:t>
            </a:r>
            <a:r>
              <a:rPr kumimoji="0" lang="ja-JP" altLang="en-US" sz="1800" dirty="0" smtClean="0">
                <a:solidFill>
                  <a:srgbClr val="000000"/>
                </a:solidFill>
                <a:latin typeface="Tahoma" pitchFamily="34" charset="0"/>
              </a:rPr>
              <a:t>日の実験における最低温</a:t>
            </a:r>
            <a:endParaRPr kumimoji="0" lang="en-US" altLang="ja-JP" sz="1800" dirty="0" smtClean="0">
              <a:solidFill>
                <a:srgbClr val="000000"/>
              </a:solidFill>
              <a:latin typeface="Tahoma" pitchFamily="34" charset="0"/>
            </a:endParaRPr>
          </a:p>
        </p:txBody>
      </p:sp>
      <p:sp>
        <p:nvSpPr>
          <p:cNvPr id="15" name="正方形/長方形 14"/>
          <p:cNvSpPr/>
          <p:nvPr/>
        </p:nvSpPr>
        <p:spPr>
          <a:xfrm>
            <a:off x="5116587" y="5219077"/>
            <a:ext cx="3826371" cy="117055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49263">
              <a:lnSpc>
                <a:spcPct val="101000"/>
              </a:lnSpc>
              <a:spcBef>
                <a:spcPts val="600"/>
              </a:spcBef>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ja-JP" altLang="en-US" sz="2000" dirty="0">
                <a:solidFill>
                  <a:srgbClr val="000000"/>
                </a:solidFill>
                <a:latin typeface="Tahoma" pitchFamily="34" charset="0"/>
              </a:rPr>
              <a:t>温度計は</a:t>
            </a:r>
            <a:r>
              <a:rPr kumimoji="0" lang="ja-JP" altLang="en-US" sz="2000" dirty="0" smtClean="0">
                <a:solidFill>
                  <a:srgbClr val="000000"/>
                </a:solidFill>
                <a:latin typeface="Tahoma" pitchFamily="34" charset="0"/>
              </a:rPr>
              <a:t>，メーカによる校正＋ハフニウムワイヤーの</a:t>
            </a:r>
            <a:r>
              <a:rPr kumimoji="0" lang="en-US" altLang="ja-JP" sz="2000" dirty="0" err="1" smtClean="0">
                <a:solidFill>
                  <a:srgbClr val="000000"/>
                </a:solidFill>
                <a:latin typeface="Tahoma" pitchFamily="34" charset="0"/>
              </a:rPr>
              <a:t>Tc</a:t>
            </a:r>
            <a:r>
              <a:rPr kumimoji="0" lang="ja-JP" altLang="en-US" sz="2000" dirty="0" smtClean="0">
                <a:solidFill>
                  <a:srgbClr val="000000"/>
                </a:solidFill>
                <a:latin typeface="Tahoma" pitchFamily="34" charset="0"/>
              </a:rPr>
              <a:t>測定による</a:t>
            </a:r>
            <a:r>
              <a:rPr kumimoji="0" lang="ja-JP" altLang="en-US" sz="2000" dirty="0">
                <a:solidFill>
                  <a:srgbClr val="000000"/>
                </a:solidFill>
                <a:latin typeface="Tahoma" pitchFamily="34" charset="0"/>
              </a:rPr>
              <a:t>独自校正</a:t>
            </a:r>
            <a:endParaRPr kumimoji="0" lang="en-US" altLang="ja-JP" sz="2000" dirty="0" smtClean="0">
              <a:solidFill>
                <a:srgbClr val="000000"/>
              </a:solidFill>
              <a:latin typeface="Tahoma" pitchFamily="34" charset="0"/>
            </a:endParaRPr>
          </a:p>
        </p:txBody>
      </p:sp>
    </p:spTree>
    <p:extLst>
      <p:ext uri="{BB962C8B-B14F-4D97-AF65-F5344CB8AC3E}">
        <p14:creationId xmlns:p14="http://schemas.microsoft.com/office/powerpoint/2010/main" val="1817241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1638" y="1438275"/>
            <a:ext cx="4732337" cy="46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タイトル 1"/>
          <p:cNvSpPr>
            <a:spLocks noGrp="1"/>
          </p:cNvSpPr>
          <p:nvPr>
            <p:ph type="title" idx="4294967295"/>
          </p:nvPr>
        </p:nvSpPr>
        <p:spPr>
          <a:xfrm>
            <a:off x="457200" y="188640"/>
            <a:ext cx="8229600" cy="792088"/>
          </a:xfrm>
        </p:spPr>
        <p:txBody>
          <a:bodyPr/>
          <a:lstStyle/>
          <a:p>
            <a:pPr eaLnBrk="1" hangingPunct="1"/>
            <a:r>
              <a:rPr lang="en-US" altLang="ja-JP" sz="3200" dirty="0" err="1" smtClean="0"/>
              <a:t>Hf</a:t>
            </a:r>
            <a:r>
              <a:rPr lang="en-US" altLang="ja-JP" sz="3200" dirty="0" smtClean="0"/>
              <a:t>-STJ</a:t>
            </a:r>
            <a:r>
              <a:rPr lang="ja-JP" altLang="en-US" sz="3200" dirty="0" smtClean="0"/>
              <a:t>の作製と評価</a:t>
            </a:r>
          </a:p>
        </p:txBody>
      </p:sp>
      <p:sp>
        <p:nvSpPr>
          <p:cNvPr id="39941" name="コンテンツ プレースホルダー 2"/>
          <p:cNvSpPr>
            <a:spLocks noGrp="1"/>
          </p:cNvSpPr>
          <p:nvPr>
            <p:ph idx="4294967295"/>
          </p:nvPr>
        </p:nvSpPr>
        <p:spPr>
          <a:xfrm>
            <a:off x="432001" y="795354"/>
            <a:ext cx="8229600" cy="722313"/>
          </a:xfrm>
        </p:spPr>
        <p:txBody>
          <a:bodyPr/>
          <a:lstStyle/>
          <a:p>
            <a:pPr eaLnBrk="1" hangingPunct="1"/>
            <a:r>
              <a:rPr lang="ja-JP" altLang="en-US" sz="2800" dirty="0" smtClean="0"/>
              <a:t>素子に直接ワイヤーボンディング</a:t>
            </a:r>
          </a:p>
        </p:txBody>
      </p:sp>
      <p:sp>
        <p:nvSpPr>
          <p:cNvPr id="39942" name="テキスト ボックス 6"/>
          <p:cNvSpPr txBox="1">
            <a:spLocks noChangeArrowheads="1"/>
          </p:cNvSpPr>
          <p:nvPr/>
        </p:nvSpPr>
        <p:spPr bwMode="auto">
          <a:xfrm>
            <a:off x="5113809" y="1677621"/>
            <a:ext cx="30495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kumimoji="0" lang="ja-JP" altLang="en-US" dirty="0">
                <a:latin typeface="Calibri" pitchFamily="34" charset="0"/>
              </a:rPr>
              <a:t>ボンディングワイヤ</a:t>
            </a:r>
          </a:p>
        </p:txBody>
      </p:sp>
      <p:sp>
        <p:nvSpPr>
          <p:cNvPr id="8" name="角丸四角形 7"/>
          <p:cNvSpPr/>
          <p:nvPr/>
        </p:nvSpPr>
        <p:spPr>
          <a:xfrm>
            <a:off x="8173913" y="2627784"/>
            <a:ext cx="914400" cy="4572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kumimoji="0" lang="en-US" altLang="ja-JP" dirty="0" err="1"/>
              <a:t>Hf</a:t>
            </a:r>
            <a:endParaRPr kumimoji="0" lang="en-US" dirty="0"/>
          </a:p>
        </p:txBody>
      </p:sp>
      <p:sp>
        <p:nvSpPr>
          <p:cNvPr id="15" name="正方形/長方形 14"/>
          <p:cNvSpPr/>
          <p:nvPr/>
        </p:nvSpPr>
        <p:spPr>
          <a:xfrm>
            <a:off x="349250" y="3277741"/>
            <a:ext cx="3733800" cy="295275"/>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kumimoji="0" lang="en-US" sz="1800" dirty="0"/>
              <a:t>Si wafer</a:t>
            </a:r>
          </a:p>
        </p:txBody>
      </p:sp>
      <p:sp>
        <p:nvSpPr>
          <p:cNvPr id="16" name="正方形/長方形 15"/>
          <p:cNvSpPr/>
          <p:nvPr/>
        </p:nvSpPr>
        <p:spPr>
          <a:xfrm>
            <a:off x="349250" y="2885628"/>
            <a:ext cx="3733800" cy="381000"/>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kumimoji="0" lang="en-US" altLang="ja-JP" dirty="0" err="1"/>
              <a:t>Hf</a:t>
            </a:r>
            <a:r>
              <a:rPr kumimoji="0" lang="en-US" altLang="ja-JP" dirty="0"/>
              <a:t>(250nm)</a:t>
            </a:r>
            <a:endParaRPr kumimoji="0" lang="en-US" dirty="0"/>
          </a:p>
        </p:txBody>
      </p:sp>
      <p:sp>
        <p:nvSpPr>
          <p:cNvPr id="17" name="正方形/長方形 16"/>
          <p:cNvSpPr/>
          <p:nvPr/>
        </p:nvSpPr>
        <p:spPr>
          <a:xfrm>
            <a:off x="1639888" y="2733228"/>
            <a:ext cx="2057400" cy="152400"/>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kumimoji="0" lang="en-US" sz="1800"/>
          </a:p>
        </p:txBody>
      </p:sp>
      <p:sp>
        <p:nvSpPr>
          <p:cNvPr id="18" name="正方形/長方形 17"/>
          <p:cNvSpPr/>
          <p:nvPr/>
        </p:nvSpPr>
        <p:spPr>
          <a:xfrm>
            <a:off x="1639888" y="2684016"/>
            <a:ext cx="2057400" cy="460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20" name="正方形/長方形 19"/>
          <p:cNvSpPr/>
          <p:nvPr/>
        </p:nvSpPr>
        <p:spPr>
          <a:xfrm>
            <a:off x="1639888" y="2150616"/>
            <a:ext cx="2057400" cy="522287"/>
          </a:xfrm>
          <a:prstGeom prst="rect">
            <a:avLst/>
          </a:prstGeom>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kumimoji="0" lang="en-US" altLang="ja-JP" dirty="0" err="1"/>
              <a:t>Hf</a:t>
            </a:r>
            <a:r>
              <a:rPr kumimoji="0" lang="en-US" altLang="ja-JP" dirty="0"/>
              <a:t>(250nm)</a:t>
            </a:r>
            <a:endParaRPr kumimoji="0" lang="en-US" dirty="0"/>
          </a:p>
        </p:txBody>
      </p:sp>
      <p:sp>
        <p:nvSpPr>
          <p:cNvPr id="24" name="曲折矢印 23"/>
          <p:cNvSpPr/>
          <p:nvPr/>
        </p:nvSpPr>
        <p:spPr>
          <a:xfrm rot="5400000">
            <a:off x="358775" y="2052191"/>
            <a:ext cx="833437" cy="776288"/>
          </a:xfrm>
          <a:prstGeom prst="ben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kumimoji="0" lang="en-US" sz="1800">
              <a:solidFill>
                <a:schemeClr val="tx1"/>
              </a:solidFill>
            </a:endParaRPr>
          </a:p>
        </p:txBody>
      </p:sp>
      <p:sp>
        <p:nvSpPr>
          <p:cNvPr id="25" name="曲折矢印 24"/>
          <p:cNvSpPr/>
          <p:nvPr/>
        </p:nvSpPr>
        <p:spPr>
          <a:xfrm>
            <a:off x="2747963" y="1374328"/>
            <a:ext cx="833437" cy="776288"/>
          </a:xfrm>
          <a:prstGeom prst="ben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kumimoji="0" lang="en-US" sz="1800">
              <a:solidFill>
                <a:schemeClr val="tx1"/>
              </a:solidFill>
            </a:endParaRPr>
          </a:p>
        </p:txBody>
      </p:sp>
      <p:sp>
        <p:nvSpPr>
          <p:cNvPr id="26" name="角丸四角形 25"/>
          <p:cNvSpPr/>
          <p:nvPr/>
        </p:nvSpPr>
        <p:spPr>
          <a:xfrm>
            <a:off x="4355976" y="4437112"/>
            <a:ext cx="3895353" cy="97403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kumimoji="0" lang="ja-JP" altLang="en-US" sz="2400" dirty="0" smtClean="0"/>
              <a:t>ワイヤーボンディングによる絶縁層</a:t>
            </a:r>
            <a:r>
              <a:rPr kumimoji="0" lang="ja-JP" altLang="en-US" sz="2400" dirty="0"/>
              <a:t>破壊</a:t>
            </a:r>
            <a:r>
              <a:rPr kumimoji="0" lang="ja-JP" altLang="en-US" sz="2400" dirty="0" smtClean="0"/>
              <a:t>は見られない</a:t>
            </a:r>
            <a:endParaRPr kumimoji="0" lang="en-US" sz="2400" dirty="0"/>
          </a:p>
        </p:txBody>
      </p:sp>
      <p:sp>
        <p:nvSpPr>
          <p:cNvPr id="4" name="下矢印吹き出し 3"/>
          <p:cNvSpPr/>
          <p:nvPr/>
        </p:nvSpPr>
        <p:spPr>
          <a:xfrm>
            <a:off x="5211638" y="2765897"/>
            <a:ext cx="2576513" cy="1462087"/>
          </a:xfrm>
          <a:prstGeom prst="downArrowCallout">
            <a:avLst>
              <a:gd name="adj1" fmla="val 7091"/>
              <a:gd name="adj2" fmla="val 7091"/>
              <a:gd name="adj3" fmla="val 11161"/>
              <a:gd name="adj4" fmla="val 7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kumimoji="0" lang="ja-JP" altLang="en-US" dirty="0"/>
              <a:t>酸化層を確認</a:t>
            </a:r>
            <a:endParaRPr kumimoji="0" lang="en-US" altLang="ja-JP" dirty="0"/>
          </a:p>
          <a:p>
            <a:pPr fontAlgn="auto">
              <a:spcBef>
                <a:spcPts val="0"/>
              </a:spcBef>
              <a:spcAft>
                <a:spcPts val="0"/>
              </a:spcAft>
              <a:defRPr/>
            </a:pPr>
            <a:r>
              <a:rPr kumimoji="0" lang="en-US" altLang="ja-JP" dirty="0"/>
              <a:t>EDX</a:t>
            </a:r>
            <a:r>
              <a:rPr kumimoji="0" lang="ja-JP" altLang="en-US" dirty="0"/>
              <a:t>でも</a:t>
            </a:r>
            <a:r>
              <a:rPr kumimoji="0" lang="en-US" altLang="ja-JP" dirty="0"/>
              <a:t>OK</a:t>
            </a:r>
            <a:endParaRPr kumimoji="0" lang="en-US" dirty="0"/>
          </a:p>
        </p:txBody>
      </p:sp>
      <p:sp>
        <p:nvSpPr>
          <p:cNvPr id="5" name="テキスト ボックス 4"/>
          <p:cNvSpPr txBox="1"/>
          <p:nvPr/>
        </p:nvSpPr>
        <p:spPr>
          <a:xfrm>
            <a:off x="265135" y="3733800"/>
            <a:ext cx="3902030" cy="2739211"/>
          </a:xfrm>
          <a:prstGeom prst="rect">
            <a:avLst/>
          </a:prstGeom>
          <a:noFill/>
        </p:spPr>
        <p:txBody>
          <a:bodyPr wrap="none">
            <a:spAutoFit/>
          </a:bodyPr>
          <a:lstStyle/>
          <a:p>
            <a:pPr fontAlgn="auto">
              <a:spcBef>
                <a:spcPts val="0"/>
              </a:spcBef>
              <a:spcAft>
                <a:spcPts val="0"/>
              </a:spcAft>
              <a:defRPr/>
            </a:pPr>
            <a:r>
              <a:rPr kumimoji="0" lang="ja-JP" altLang="en-US" sz="2400" dirty="0">
                <a:latin typeface="+mn-lt"/>
                <a:ea typeface="+mn-ea"/>
              </a:rPr>
              <a:t>作製手順</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en-US" altLang="ja-JP" sz="2400" dirty="0" err="1">
                <a:latin typeface="+mn-lt"/>
                <a:ea typeface="+mn-ea"/>
              </a:rPr>
              <a:t>Hf</a:t>
            </a:r>
            <a:r>
              <a:rPr kumimoji="0" lang="ja-JP" altLang="en-US" sz="2400" dirty="0">
                <a:latin typeface="+mn-lt"/>
                <a:ea typeface="+mn-ea"/>
              </a:rPr>
              <a:t>（下層）のスパッタリング</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ja-JP" altLang="en-US" sz="2400" dirty="0">
                <a:latin typeface="+mn-lt"/>
                <a:ea typeface="+mn-ea"/>
              </a:rPr>
              <a:t>酸素雰囲気中で酸化</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en-US" altLang="ja-JP" sz="2400" dirty="0" err="1">
                <a:latin typeface="+mn-lt"/>
                <a:ea typeface="+mn-ea"/>
              </a:rPr>
              <a:t>Hf</a:t>
            </a:r>
            <a:r>
              <a:rPr kumimoji="0" lang="en-US" altLang="ja-JP" sz="2400" dirty="0">
                <a:latin typeface="+mn-lt"/>
                <a:ea typeface="+mn-ea"/>
              </a:rPr>
              <a:t>(</a:t>
            </a:r>
            <a:r>
              <a:rPr kumimoji="0" lang="ja-JP" altLang="en-US" sz="2400" dirty="0">
                <a:latin typeface="+mn-lt"/>
                <a:ea typeface="+mn-ea"/>
              </a:rPr>
              <a:t>上層</a:t>
            </a:r>
            <a:r>
              <a:rPr kumimoji="0" lang="en-US" altLang="ja-JP" sz="2400" dirty="0">
                <a:latin typeface="+mn-lt"/>
                <a:ea typeface="+mn-ea"/>
              </a:rPr>
              <a:t>)</a:t>
            </a:r>
            <a:r>
              <a:rPr kumimoji="0" lang="ja-JP" altLang="en-US" sz="2400" dirty="0">
                <a:latin typeface="+mn-lt"/>
                <a:ea typeface="+mn-ea"/>
              </a:rPr>
              <a:t>をスパッタリング</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ja-JP" altLang="en-US" sz="2400" dirty="0">
                <a:latin typeface="+mn-lt"/>
                <a:ea typeface="+mn-ea"/>
              </a:rPr>
              <a:t>レジストでパターニング</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en-US" altLang="ja-JP" sz="2400" dirty="0">
                <a:latin typeface="+mn-lt"/>
                <a:ea typeface="+mn-ea"/>
              </a:rPr>
              <a:t>ICP-RIE</a:t>
            </a:r>
            <a:r>
              <a:rPr kumimoji="0" lang="ja-JP" altLang="en-US" sz="2400" dirty="0">
                <a:latin typeface="+mn-lt"/>
                <a:ea typeface="+mn-ea"/>
              </a:rPr>
              <a:t>でエッチング</a:t>
            </a:r>
            <a:endParaRPr kumimoji="0" lang="en-US" altLang="ja-JP" sz="2400" dirty="0">
              <a:latin typeface="+mn-lt"/>
              <a:ea typeface="+mn-ea"/>
            </a:endParaRPr>
          </a:p>
          <a:p>
            <a:pPr marL="342900" indent="-342900" fontAlgn="auto">
              <a:spcBef>
                <a:spcPts val="0"/>
              </a:spcBef>
              <a:spcAft>
                <a:spcPts val="0"/>
              </a:spcAft>
              <a:buFont typeface="+mj-lt"/>
              <a:buAutoNum type="arabicPeriod"/>
              <a:defRPr/>
            </a:pPr>
            <a:r>
              <a:rPr kumimoji="0" lang="ja-JP" altLang="en-US" sz="2400" dirty="0">
                <a:latin typeface="+mn-lt"/>
                <a:ea typeface="+mn-ea"/>
              </a:rPr>
              <a:t>ワイヤーボンディング</a:t>
            </a:r>
            <a:endParaRPr kumimoji="0" lang="en-US" sz="2400" dirty="0">
              <a:latin typeface="+mn-lt"/>
              <a:ea typeface="+mn-ea"/>
            </a:endParaRPr>
          </a:p>
        </p:txBody>
      </p:sp>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15</a:t>
            </a:fld>
            <a:endParaRPr lang="en-US" altLang="ja-JP"/>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2"/>
          <p:cNvSpPr>
            <a:spLocks noGrp="1" noChangeArrowheads="1"/>
          </p:cNvSpPr>
          <p:nvPr>
            <p:ph type="title" idx="4294967295"/>
          </p:nvPr>
        </p:nvSpPr>
        <p:spPr>
          <a:xfrm>
            <a:off x="323528" y="270679"/>
            <a:ext cx="8686800" cy="908720"/>
          </a:xfrm>
        </p:spPr>
        <p:txBody>
          <a:bodyPr/>
          <a:lstStyle/>
          <a:p>
            <a:pPr eaLnBrk="1" hangingPunct="1"/>
            <a:r>
              <a:rPr lang="en-US" altLang="ja-JP" sz="3200" dirty="0" err="1" smtClean="0"/>
              <a:t>Hf</a:t>
            </a:r>
            <a:r>
              <a:rPr lang="en-US" altLang="ja-JP" sz="3200" dirty="0" smtClean="0"/>
              <a:t>-STJ</a:t>
            </a:r>
            <a:r>
              <a:rPr lang="ja-JP" altLang="en-US" sz="3200" dirty="0" smtClean="0"/>
              <a:t>　</a:t>
            </a:r>
            <a:r>
              <a:rPr lang="en-US" altLang="ja-JP" sz="3200" dirty="0" smtClean="0"/>
              <a:t>IV</a:t>
            </a:r>
            <a:r>
              <a:rPr lang="ja-JP" altLang="en-US" sz="3200" dirty="0" smtClean="0"/>
              <a:t>特性　酸化</a:t>
            </a:r>
            <a:r>
              <a:rPr lang="en-US" altLang="ja-JP" sz="3200" dirty="0" smtClean="0"/>
              <a:t>(10Torr 1hour)</a:t>
            </a:r>
          </a:p>
        </p:txBody>
      </p:sp>
      <mc:AlternateContent xmlns:mc="http://schemas.openxmlformats.org/markup-compatibility/2006" xmlns:a14="http://schemas.microsoft.com/office/drawing/2010/main">
        <mc:Choice Requires="a14">
          <p:sp>
            <p:nvSpPr>
              <p:cNvPr id="11" name="Rectangle 3"/>
              <p:cNvSpPr txBox="1">
                <a:spLocks noChangeArrowheads="1"/>
              </p:cNvSpPr>
              <p:nvPr/>
            </p:nvSpPr>
            <p:spPr>
              <a:xfrm>
                <a:off x="356890" y="1179399"/>
                <a:ext cx="3131840" cy="881449"/>
              </a:xfrm>
              <a:prstGeom prst="rect">
                <a:avLst/>
              </a:prstGeom>
            </p:spPr>
            <p:txBody>
              <a:bodyPr>
                <a:normAutofit/>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eaLnBrk="1" hangingPunct="1">
                  <a:buFontTx/>
                  <a:buNone/>
                </a:pPr>
                <a:r>
                  <a:rPr lang="en-US" altLang="ja-JP" sz="2400" dirty="0" smtClean="0"/>
                  <a:t>@120-130mK</a:t>
                </a:r>
              </a:p>
              <a:p>
                <a:pPr eaLnBrk="1" hangingPunct="1">
                  <a:buFontTx/>
                  <a:buNone/>
                </a:pPr>
                <a14:m>
                  <m:oMathPara xmlns:m="http://schemas.openxmlformats.org/officeDocument/2006/math">
                    <m:oMathParaPr>
                      <m:jc m:val="left"/>
                    </m:oMathParaPr>
                    <m:oMath xmlns:m="http://schemas.openxmlformats.org/officeDocument/2006/math">
                      <m:r>
                        <a:rPr lang="en-US" altLang="ja-JP" sz="2400" i="1" smtClean="0">
                          <a:latin typeface="Cambria Math"/>
                        </a:rPr>
                        <m:t>200</m:t>
                      </m:r>
                      <m:r>
                        <a:rPr lang="en-US" altLang="ja-JP" sz="2400" i="1" smtClean="0">
                          <a:latin typeface="Cambria Math"/>
                        </a:rPr>
                        <m:t>𝜇</m:t>
                      </m:r>
                      <m:r>
                        <a:rPr lang="en-US" altLang="ja-JP" sz="2400" i="1" smtClean="0">
                          <a:latin typeface="Cambria Math"/>
                        </a:rPr>
                        <m:t>𝑚</m:t>
                      </m:r>
                      <m:r>
                        <a:rPr lang="en-US" altLang="ja-JP" sz="2400" i="1" smtClean="0">
                          <a:latin typeface="Cambria Math"/>
                        </a:rPr>
                        <m:t>×200</m:t>
                      </m:r>
                      <m:r>
                        <a:rPr lang="en-US" altLang="ja-JP" sz="2400" i="1" smtClean="0">
                          <a:latin typeface="Cambria Math"/>
                        </a:rPr>
                        <m:t>𝜇</m:t>
                      </m:r>
                      <m:r>
                        <a:rPr lang="en-US" altLang="ja-JP" sz="2400" i="1" smtClean="0">
                          <a:latin typeface="Cambria Math"/>
                        </a:rPr>
                        <m:t>𝑚</m:t>
                      </m:r>
                    </m:oMath>
                  </m:oMathPara>
                </a14:m>
                <a:endParaRPr lang="en-US" altLang="ja-JP" sz="2400" dirty="0" smtClean="0"/>
              </a:p>
            </p:txBody>
          </p:sp>
        </mc:Choice>
        <mc:Fallback xmlns="">
          <p:sp>
            <p:nvSpPr>
              <p:cNvPr id="11" name="Rectangle 3"/>
              <p:cNvSpPr txBox="1">
                <a:spLocks noRot="1" noChangeAspect="1" noMove="1" noResize="1" noEditPoints="1" noAdjustHandles="1" noChangeArrowheads="1" noChangeShapeType="1" noTextEdit="1"/>
              </p:cNvSpPr>
              <p:nvPr/>
            </p:nvSpPr>
            <p:spPr>
              <a:xfrm>
                <a:off x="356890" y="1179399"/>
                <a:ext cx="3131840" cy="881449"/>
              </a:xfrm>
              <a:prstGeom prst="rect">
                <a:avLst/>
              </a:prstGeom>
              <a:blipFill rotWithShape="1">
                <a:blip r:embed="rId2"/>
                <a:stretch>
                  <a:fillRect l="-3119" t="-4828" b="-2759"/>
                </a:stretch>
              </a:blipFill>
            </p:spPr>
            <p:txBody>
              <a:bodyPr/>
              <a:lstStyle/>
              <a:p>
                <a:r>
                  <a:rPr lang="ja-JP" altLang="en-US">
                    <a:noFill/>
                  </a:rPr>
                  <a:t> </a:t>
                </a:r>
              </a:p>
            </p:txBody>
          </p:sp>
        </mc:Fallback>
      </mc:AlternateContent>
      <p:pic>
        <p:nvPicPr>
          <p:cNvPr id="34818" name="Picture 2" descr="\\130.158.105.2\Linux\yuji\public_html\work2\ip2010\fig\IV.e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85713"/>
            <a:ext cx="7502030" cy="371487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 name="Rectangle 3"/>
              <p:cNvSpPr txBox="1">
                <a:spLocks noChangeArrowheads="1"/>
              </p:cNvSpPr>
              <p:nvPr/>
            </p:nvSpPr>
            <p:spPr>
              <a:xfrm>
                <a:off x="4716016" y="1036374"/>
                <a:ext cx="3103575" cy="1070249"/>
              </a:xfrm>
              <a:prstGeom prst="rect">
                <a:avLst/>
              </a:prstGeom>
            </p:spPr>
            <p:txBody>
              <a:bodyPr>
                <a:normAutofit fontScale="85000" lnSpcReduction="10000"/>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eaLnBrk="1" hangingPunct="1">
                  <a:buFontTx/>
                  <a:buNone/>
                </a:pPr>
                <a14:m>
                  <m:oMathPara xmlns:m="http://schemas.openxmlformats.org/officeDocument/2006/math">
                    <m:oMathParaPr>
                      <m:jc m:val="center"/>
                    </m:oMathParaPr>
                    <m:oMath xmlns:m="http://schemas.openxmlformats.org/officeDocument/2006/math">
                      <m:sSub>
                        <m:sSubPr>
                          <m:ctrlPr>
                            <a:rPr lang="en-US" altLang="ja-JP" sz="2400" i="1" smtClean="0">
                              <a:latin typeface="Cambria Math"/>
                            </a:rPr>
                          </m:ctrlPr>
                        </m:sSubPr>
                        <m:e>
                          <m:r>
                            <a:rPr lang="en-US" altLang="ja-JP" sz="2400" i="1" smtClean="0">
                              <a:latin typeface="Cambria Math"/>
                            </a:rPr>
                            <m:t>𝐼</m:t>
                          </m:r>
                        </m:e>
                        <m:sub>
                          <m:r>
                            <a:rPr lang="en-US" altLang="ja-JP" sz="2400" i="1" smtClean="0">
                              <a:latin typeface="Cambria Math"/>
                            </a:rPr>
                            <m:t>𝑐</m:t>
                          </m:r>
                        </m:sub>
                      </m:sSub>
                      <m:r>
                        <a:rPr lang="en-US" altLang="ja-JP" sz="2400" i="1" smtClean="0">
                          <a:latin typeface="Cambria Math"/>
                        </a:rPr>
                        <m:t>=24</m:t>
                      </m:r>
                      <m:r>
                        <a:rPr lang="en-US" altLang="ja-JP" sz="2400" i="1" smtClean="0">
                          <a:latin typeface="Cambria Math"/>
                        </a:rPr>
                        <m:t>𝜇</m:t>
                      </m:r>
                      <m:r>
                        <a:rPr lang="en-US" altLang="ja-JP" sz="2400" i="1" smtClean="0">
                          <a:latin typeface="Cambria Math"/>
                        </a:rPr>
                        <m:t>𝐴</m:t>
                      </m:r>
                    </m:oMath>
                  </m:oMathPara>
                </a14:m>
                <a:endParaRPr lang="en-US" altLang="ja-JP" sz="2400" i="1" dirty="0" smtClean="0">
                  <a:latin typeface="Cambria Math"/>
                </a:endParaRPr>
              </a:p>
              <a:p>
                <a:pPr eaLnBrk="1" hangingPunct="1">
                  <a:buFontTx/>
                  <a:buNone/>
                </a:pPr>
                <a14:m>
                  <m:oMathPara xmlns:m="http://schemas.openxmlformats.org/officeDocument/2006/math">
                    <m:oMathParaPr>
                      <m:jc m:val="center"/>
                    </m:oMathParaPr>
                    <m:oMath xmlns:m="http://schemas.openxmlformats.org/officeDocument/2006/math">
                      <m:sSub>
                        <m:sSubPr>
                          <m:ctrlPr>
                            <a:rPr lang="en-US" altLang="ja-JP" sz="2400" i="1" smtClean="0">
                              <a:latin typeface="Cambria Math"/>
                            </a:rPr>
                          </m:ctrlPr>
                        </m:sSubPr>
                        <m:e>
                          <m:r>
                            <a:rPr lang="en-US" altLang="ja-JP" sz="2400" i="1" smtClean="0">
                              <a:latin typeface="Cambria Math"/>
                            </a:rPr>
                            <m:t>𝑅</m:t>
                          </m:r>
                        </m:e>
                        <m:sub>
                          <m:r>
                            <a:rPr lang="en-US" altLang="ja-JP" sz="2400" i="1" smtClean="0">
                              <a:latin typeface="Cambria Math"/>
                            </a:rPr>
                            <m:t>𝑑</m:t>
                          </m:r>
                        </m:sub>
                      </m:sSub>
                      <m:r>
                        <a:rPr lang="en-US" altLang="ja-JP" sz="2400" i="1" smtClean="0">
                          <a:latin typeface="Cambria Math"/>
                        </a:rPr>
                        <m:t>=1</m:t>
                      </m:r>
                      <m:r>
                        <m:rPr>
                          <m:sty m:val="p"/>
                        </m:rPr>
                        <a:rPr lang="en-US" altLang="ja-JP" sz="2400" smtClean="0">
                          <a:latin typeface="Cambria Math"/>
                        </a:rPr>
                        <m:t>Ω</m:t>
                      </m:r>
                    </m:oMath>
                  </m:oMathPara>
                </a14:m>
                <a:endParaRPr lang="en-US" altLang="ja-JP" sz="2400" dirty="0" smtClean="0"/>
              </a:p>
              <a:p>
                <a:pPr eaLnBrk="1" hangingPunct="1">
                  <a:buFontTx/>
                  <a:buNone/>
                </a:pPr>
                <a14:m>
                  <m:oMathPara xmlns:m="http://schemas.openxmlformats.org/officeDocument/2006/math">
                    <m:oMathParaPr>
                      <m:jc m:val="center"/>
                    </m:oMathParaPr>
                    <m:oMath xmlns:m="http://schemas.openxmlformats.org/officeDocument/2006/math">
                      <m:f>
                        <m:fPr>
                          <m:type m:val="lin"/>
                          <m:ctrlPr>
                            <a:rPr lang="en-US" altLang="ja-JP" sz="2400" i="1" smtClean="0">
                              <a:latin typeface="Cambria Math"/>
                            </a:rPr>
                          </m:ctrlPr>
                        </m:fPr>
                        <m:num>
                          <m:r>
                            <a:rPr lang="en-US" altLang="ja-JP" sz="2400" i="1" smtClean="0">
                              <a:latin typeface="Cambria Math"/>
                            </a:rPr>
                            <m:t>2</m:t>
                          </m:r>
                          <m:r>
                            <m:rPr>
                              <m:sty m:val="p"/>
                            </m:rPr>
                            <a:rPr lang="en-US" altLang="ja-JP" sz="2400" smtClean="0">
                              <a:latin typeface="Cambria Math"/>
                            </a:rPr>
                            <m:t>Δ</m:t>
                          </m:r>
                        </m:num>
                        <m:den>
                          <m:r>
                            <a:rPr lang="en-US" altLang="ja-JP" sz="2400" i="1" smtClean="0">
                              <a:latin typeface="Cambria Math"/>
                            </a:rPr>
                            <m:t>𝑒</m:t>
                          </m:r>
                        </m:den>
                      </m:f>
                      <m:r>
                        <a:rPr lang="en-US" altLang="ja-JP" sz="2400" i="1" smtClean="0">
                          <a:latin typeface="Cambria Math"/>
                        </a:rPr>
                        <m:t>=40</m:t>
                      </m:r>
                      <m:r>
                        <a:rPr lang="en-US" altLang="ja-JP" sz="2400" i="1" smtClean="0">
                          <a:latin typeface="Cambria Math"/>
                        </a:rPr>
                        <m:t>𝜇</m:t>
                      </m:r>
                      <m:r>
                        <a:rPr lang="en-US" altLang="ja-JP" sz="2400" i="1" smtClean="0">
                          <a:latin typeface="Cambria Math"/>
                        </a:rPr>
                        <m:t>𝑉</m:t>
                      </m:r>
                    </m:oMath>
                  </m:oMathPara>
                </a14:m>
                <a:endParaRPr lang="en-US" altLang="ja-JP" sz="2400" dirty="0" smtClean="0"/>
              </a:p>
            </p:txBody>
          </p:sp>
        </mc:Choice>
        <mc:Fallback xmlns="">
          <p:sp>
            <p:nvSpPr>
              <p:cNvPr id="13" name="Rectangle 3"/>
              <p:cNvSpPr txBox="1">
                <a:spLocks noRot="1" noChangeAspect="1" noMove="1" noResize="1" noEditPoints="1" noAdjustHandles="1" noChangeArrowheads="1" noChangeShapeType="1" noTextEdit="1"/>
              </p:cNvSpPr>
              <p:nvPr/>
            </p:nvSpPr>
            <p:spPr>
              <a:xfrm>
                <a:off x="4716016" y="1036374"/>
                <a:ext cx="3103575" cy="1070249"/>
              </a:xfrm>
              <a:prstGeom prst="rect">
                <a:avLst/>
              </a:prstGeom>
              <a:blipFill rotWithShape="1">
                <a:blip r:embed="rId4"/>
                <a:stretch>
                  <a:fillRect b="-61932"/>
                </a:stretch>
              </a:blipFill>
            </p:spPr>
            <p:txBody>
              <a:bodyPr/>
              <a:lstStyle/>
              <a:p>
                <a:r>
                  <a:rPr lang="ja-JP" altLang="en-US">
                    <a:noFill/>
                  </a:rPr>
                  <a:t> </a:t>
                </a:r>
              </a:p>
            </p:txBody>
          </p:sp>
        </mc:Fallback>
      </mc:AlternateContent>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16</a:t>
            </a:fld>
            <a:endParaRPr lang="en-US" altLang="ja-JP" dirty="0"/>
          </a:p>
        </p:txBody>
      </p:sp>
      <p:sp>
        <p:nvSpPr>
          <p:cNvPr id="3" name="テキスト ボックス 2"/>
          <p:cNvSpPr txBox="1"/>
          <p:nvPr/>
        </p:nvSpPr>
        <p:spPr>
          <a:xfrm>
            <a:off x="5220072" y="5092705"/>
            <a:ext cx="3744416" cy="1323439"/>
          </a:xfrm>
          <a:prstGeom prst="rect">
            <a:avLst/>
          </a:prstGeom>
          <a:noFill/>
        </p:spPr>
        <p:txBody>
          <a:bodyPr wrap="square" rtlCol="0">
            <a:spAutoFit/>
          </a:bodyPr>
          <a:lstStyle/>
          <a:p>
            <a:pPr marL="342900" indent="-342900">
              <a:buFont typeface="Arial" pitchFamily="34" charset="0"/>
              <a:buChar char="•"/>
            </a:pPr>
            <a:r>
              <a:rPr kumimoji="1" lang="en-US" altLang="ja-JP" sz="2000" dirty="0" smtClean="0"/>
              <a:t>2010</a:t>
            </a:r>
            <a:r>
              <a:rPr kumimoji="1" lang="ja-JP" altLang="en-US" sz="2000" dirty="0" smtClean="0"/>
              <a:t>年度に初めて</a:t>
            </a:r>
            <a:r>
              <a:rPr lang="en-US" altLang="ja-JP" sz="2000" dirty="0" err="1" smtClean="0"/>
              <a:t>Hf-HfOx-Hf</a:t>
            </a:r>
            <a:r>
              <a:rPr lang="ja-JP" altLang="en-US" sz="2000" dirty="0" smtClean="0"/>
              <a:t>の</a:t>
            </a:r>
            <a:r>
              <a:rPr kumimoji="1" lang="ja-JP" altLang="en-US" sz="2000" dirty="0" smtClean="0"/>
              <a:t>ジャンクション</a:t>
            </a:r>
            <a:r>
              <a:rPr lang="ja-JP" altLang="en-US" sz="2000" dirty="0" smtClean="0"/>
              <a:t>を確認</a:t>
            </a:r>
            <a:endParaRPr lang="en-US" altLang="ja-JP" sz="2000" dirty="0" smtClean="0"/>
          </a:p>
          <a:p>
            <a:pPr marL="342900" indent="-342900">
              <a:buFont typeface="Arial" pitchFamily="34" charset="0"/>
              <a:buChar char="•"/>
            </a:pPr>
            <a:r>
              <a:rPr lang="ja-JP" altLang="en-US" sz="2000" dirty="0"/>
              <a:t>リーク</a:t>
            </a:r>
            <a:r>
              <a:rPr lang="ja-JP" altLang="en-US" sz="2000" dirty="0" smtClean="0"/>
              <a:t>電流のさらなる改善が必要不可欠</a:t>
            </a:r>
            <a:endParaRPr kumimoji="1" lang="ja-JP" altLang="en-US" sz="2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6831" y="260648"/>
            <a:ext cx="8229600" cy="706090"/>
          </a:xfrm>
        </p:spPr>
        <p:txBody>
          <a:bodyPr>
            <a:normAutofit/>
          </a:bodyPr>
          <a:lstStyle/>
          <a:p>
            <a:r>
              <a:rPr lang="ja-JP" altLang="en-US" sz="2800" dirty="0"/>
              <a:t>リフトオフ</a:t>
            </a:r>
            <a:r>
              <a:rPr lang="ja-JP" altLang="en-US" sz="2800" dirty="0" smtClean="0"/>
              <a:t>を用いた</a:t>
            </a:r>
            <a:r>
              <a:rPr lang="en-US" altLang="ja-JP" sz="2800" dirty="0" smtClean="0"/>
              <a:t>STJ</a:t>
            </a:r>
            <a:r>
              <a:rPr lang="ja-JP" altLang="en-US" sz="2800" dirty="0" smtClean="0"/>
              <a:t>の作製</a:t>
            </a:r>
            <a:r>
              <a:rPr lang="en-US" altLang="ja-JP" sz="2800" dirty="0" smtClean="0"/>
              <a:t>(Hf/Al-STJ)</a:t>
            </a:r>
            <a:endParaRPr kumimoji="1" lang="ja-JP" altLang="en-US" sz="2800" dirty="0"/>
          </a:p>
        </p:txBody>
      </p:sp>
      <p:sp>
        <p:nvSpPr>
          <p:cNvPr id="91" name="正方形/長方形 90"/>
          <p:cNvSpPr/>
          <p:nvPr/>
        </p:nvSpPr>
        <p:spPr>
          <a:xfrm>
            <a:off x="365587" y="3514599"/>
            <a:ext cx="1582704" cy="7009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smtClean="0">
                <a:solidFill>
                  <a:schemeClr val="tx1"/>
                </a:solidFill>
              </a:rPr>
              <a:t>ベタ膜を作成</a:t>
            </a:r>
            <a:endParaRPr lang="en-US" altLang="ja-JP" sz="1800" dirty="0" smtClean="0">
              <a:solidFill>
                <a:schemeClr val="tx1"/>
              </a:solidFill>
            </a:endParaRPr>
          </a:p>
          <a:p>
            <a:r>
              <a:rPr lang="en-US" altLang="ja-JP" sz="1800" dirty="0" smtClean="0">
                <a:solidFill>
                  <a:schemeClr val="tx1"/>
                </a:solidFill>
              </a:rPr>
              <a:t>Hf : 300nm</a:t>
            </a:r>
          </a:p>
        </p:txBody>
      </p:sp>
      <p:sp>
        <p:nvSpPr>
          <p:cNvPr id="92" name="正方形/長方形 91"/>
          <p:cNvSpPr/>
          <p:nvPr/>
        </p:nvSpPr>
        <p:spPr>
          <a:xfrm>
            <a:off x="7183018" y="3686958"/>
            <a:ext cx="1086850" cy="35623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a:solidFill>
                  <a:schemeClr val="tx1"/>
                </a:solidFill>
              </a:rPr>
              <a:t>リフトオフ</a:t>
            </a:r>
            <a:endParaRPr lang="en-US" altLang="ja-JP" sz="1800" dirty="0" smtClean="0">
              <a:solidFill>
                <a:schemeClr val="tx1"/>
              </a:solidFill>
            </a:endParaRPr>
          </a:p>
        </p:txBody>
      </p:sp>
      <p:sp>
        <p:nvSpPr>
          <p:cNvPr id="93" name="正方形/長方形 92"/>
          <p:cNvSpPr/>
          <p:nvPr/>
        </p:nvSpPr>
        <p:spPr>
          <a:xfrm>
            <a:off x="2192992" y="3582060"/>
            <a:ext cx="1684891" cy="56603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a:solidFill>
                  <a:schemeClr val="tx1"/>
                </a:solidFill>
              </a:rPr>
              <a:t>レジスト</a:t>
            </a:r>
            <a:r>
              <a:rPr lang="ja-JP" altLang="en-US" sz="1800" dirty="0" smtClean="0">
                <a:solidFill>
                  <a:schemeClr val="tx1"/>
                </a:solidFill>
              </a:rPr>
              <a:t>で</a:t>
            </a:r>
            <a:endParaRPr lang="en-US" altLang="ja-JP" sz="1800" dirty="0" smtClean="0">
              <a:solidFill>
                <a:schemeClr val="tx1"/>
              </a:solidFill>
            </a:endParaRPr>
          </a:p>
          <a:p>
            <a:r>
              <a:rPr lang="ja-JP" altLang="en-US" sz="1800" dirty="0" smtClean="0">
                <a:solidFill>
                  <a:schemeClr val="tx1"/>
                </a:solidFill>
              </a:rPr>
              <a:t>パターンを作成</a:t>
            </a:r>
            <a:endParaRPr lang="en-US" altLang="ja-JP" sz="1800" dirty="0" smtClean="0">
              <a:solidFill>
                <a:schemeClr val="tx1"/>
              </a:solidFill>
            </a:endParaRPr>
          </a:p>
        </p:txBody>
      </p:sp>
      <p:grpSp>
        <p:nvGrpSpPr>
          <p:cNvPr id="84" name="グループ化 83"/>
          <p:cNvGrpSpPr/>
          <p:nvPr/>
        </p:nvGrpSpPr>
        <p:grpSpPr>
          <a:xfrm>
            <a:off x="247872" y="3102258"/>
            <a:ext cx="1700420" cy="290686"/>
            <a:chOff x="3209725" y="4748229"/>
            <a:chExt cx="1951170" cy="249739"/>
          </a:xfrm>
        </p:grpSpPr>
        <p:sp>
          <p:nvSpPr>
            <p:cNvPr id="86" name="1 つの角を丸めた四角形 85"/>
            <p:cNvSpPr/>
            <p:nvPr/>
          </p:nvSpPr>
          <p:spPr>
            <a:xfrm>
              <a:off x="3209725" y="4818899"/>
              <a:ext cx="1951170" cy="179069"/>
            </a:xfrm>
            <a:prstGeom prst="round1Rect">
              <a:avLst/>
            </a:prstGeom>
            <a:solidFill>
              <a:srgbClr val="0070C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solidFill>
                  <a:srgbClr val="00B050"/>
                </a:solidFill>
              </a:endParaRPr>
            </a:p>
          </p:txBody>
        </p:sp>
        <p:sp>
          <p:nvSpPr>
            <p:cNvPr id="87" name="1 つの角を丸めた四角形 86"/>
            <p:cNvSpPr/>
            <p:nvPr/>
          </p:nvSpPr>
          <p:spPr>
            <a:xfrm>
              <a:off x="3209725" y="4748229"/>
              <a:ext cx="1951170" cy="126028"/>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solidFill>
                  <a:schemeClr val="tx1"/>
                </a:solidFill>
              </a:endParaRPr>
            </a:p>
          </p:txBody>
        </p:sp>
      </p:grpSp>
      <p:grpSp>
        <p:nvGrpSpPr>
          <p:cNvPr id="10" name="グループ化 9"/>
          <p:cNvGrpSpPr/>
          <p:nvPr/>
        </p:nvGrpSpPr>
        <p:grpSpPr>
          <a:xfrm>
            <a:off x="2118121" y="2820813"/>
            <a:ext cx="1780474" cy="641023"/>
            <a:chOff x="3228670" y="1681807"/>
            <a:chExt cx="1780474" cy="641023"/>
          </a:xfrm>
        </p:grpSpPr>
        <p:grpSp>
          <p:nvGrpSpPr>
            <p:cNvPr id="9" name="グループ化 8"/>
            <p:cNvGrpSpPr/>
            <p:nvPr/>
          </p:nvGrpSpPr>
          <p:grpSpPr>
            <a:xfrm>
              <a:off x="3228670" y="1750132"/>
              <a:ext cx="1780474" cy="572698"/>
              <a:chOff x="3228670" y="1750132"/>
              <a:chExt cx="1780474" cy="572698"/>
            </a:xfrm>
          </p:grpSpPr>
          <p:grpSp>
            <p:nvGrpSpPr>
              <p:cNvPr id="6" name="グループ化 5"/>
              <p:cNvGrpSpPr/>
              <p:nvPr/>
            </p:nvGrpSpPr>
            <p:grpSpPr>
              <a:xfrm>
                <a:off x="3228671" y="2061275"/>
                <a:ext cx="1780473" cy="261555"/>
                <a:chOff x="3209725" y="4750805"/>
                <a:chExt cx="1951170" cy="247163"/>
              </a:xfrm>
            </p:grpSpPr>
            <p:sp>
              <p:nvSpPr>
                <p:cNvPr id="71" name="1 つの角を丸めた四角形 70"/>
                <p:cNvSpPr/>
                <p:nvPr/>
              </p:nvSpPr>
              <p:spPr>
                <a:xfrm>
                  <a:off x="3209725" y="4818899"/>
                  <a:ext cx="1951170" cy="179069"/>
                </a:xfrm>
                <a:prstGeom prst="round1Rect">
                  <a:avLst/>
                </a:prstGeom>
                <a:solidFill>
                  <a:srgbClr val="0070C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77" name="1 つの角を丸めた四角形 76"/>
                <p:cNvSpPr/>
                <p:nvPr/>
              </p:nvSpPr>
              <p:spPr>
                <a:xfrm>
                  <a:off x="3209725" y="4750805"/>
                  <a:ext cx="1951170" cy="129518"/>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89" name="1 つの角を丸めた四角形 88"/>
              <p:cNvSpPr/>
              <p:nvPr/>
            </p:nvSpPr>
            <p:spPr>
              <a:xfrm>
                <a:off x="3228670" y="1750132"/>
                <a:ext cx="1780473" cy="327082"/>
              </a:xfrm>
              <a:prstGeom prst="round1Rect">
                <a:avLst/>
              </a:prstGeom>
              <a:solidFill>
                <a:schemeClr val="accent6">
                  <a:lumMod val="75000"/>
                </a:schemeClr>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90" name="1 つの角を丸めた四角形 89"/>
            <p:cNvSpPr/>
            <p:nvPr/>
          </p:nvSpPr>
          <p:spPr>
            <a:xfrm>
              <a:off x="3816805" y="1681807"/>
              <a:ext cx="604202" cy="395956"/>
            </a:xfrm>
            <a:prstGeom prst="round1Rect">
              <a:avLst/>
            </a:prstGeom>
            <a:solidFill>
              <a:schemeClr val="bg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01" name="正方形/長方形 100"/>
          <p:cNvSpPr/>
          <p:nvPr/>
        </p:nvSpPr>
        <p:spPr>
          <a:xfrm>
            <a:off x="3995936" y="3686958"/>
            <a:ext cx="2448272" cy="25503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err="1">
                <a:solidFill>
                  <a:schemeClr val="tx1"/>
                </a:solidFill>
              </a:rPr>
              <a:t>Hf</a:t>
            </a:r>
            <a:r>
              <a:rPr lang="ja-JP" altLang="en-US" sz="1800" dirty="0">
                <a:solidFill>
                  <a:schemeClr val="tx1"/>
                </a:solidFill>
              </a:rPr>
              <a:t>の酸化膜を取り除く</a:t>
            </a:r>
            <a:endParaRPr lang="en-US" altLang="ja-JP" sz="1800" dirty="0">
              <a:solidFill>
                <a:schemeClr val="tx1"/>
              </a:solidFill>
            </a:endParaRPr>
          </a:p>
          <a:p>
            <a:r>
              <a:rPr lang="ja-JP" altLang="en-US" sz="1800" dirty="0">
                <a:solidFill>
                  <a:schemeClr val="tx1"/>
                </a:solidFill>
              </a:rPr>
              <a:t>→　逆スパッタを</a:t>
            </a:r>
            <a:r>
              <a:rPr lang="ja-JP" altLang="en-US" sz="1800" dirty="0" smtClean="0">
                <a:solidFill>
                  <a:schemeClr val="tx1"/>
                </a:solidFill>
              </a:rPr>
              <a:t>かける</a:t>
            </a:r>
            <a:endParaRPr lang="en-US" altLang="ja-JP" sz="1800" dirty="0" smtClean="0">
              <a:solidFill>
                <a:schemeClr val="tx1"/>
              </a:solidFill>
            </a:endParaRPr>
          </a:p>
          <a:p>
            <a:endParaRPr lang="en-US" altLang="ja-JP" sz="1800" dirty="0">
              <a:solidFill>
                <a:schemeClr val="tx1"/>
              </a:solidFill>
            </a:endParaRPr>
          </a:p>
          <a:p>
            <a:r>
              <a:rPr lang="ja-JP" altLang="en-US" sz="1800" dirty="0" smtClean="0">
                <a:solidFill>
                  <a:schemeClr val="tx1"/>
                </a:solidFill>
              </a:rPr>
              <a:t>三層構造を作成</a:t>
            </a:r>
            <a:endParaRPr lang="en-US" altLang="ja-JP" sz="1800" dirty="0" smtClean="0">
              <a:solidFill>
                <a:schemeClr val="tx1"/>
              </a:solidFill>
            </a:endParaRPr>
          </a:p>
          <a:p>
            <a:r>
              <a:rPr lang="en-US" altLang="ja-JP" sz="1800" dirty="0" smtClean="0">
                <a:solidFill>
                  <a:schemeClr val="tx1"/>
                </a:solidFill>
              </a:rPr>
              <a:t>Hf</a:t>
            </a:r>
            <a:r>
              <a:rPr lang="ja-JP" altLang="en-US" sz="1800" dirty="0" smtClean="0">
                <a:solidFill>
                  <a:schemeClr val="tx1"/>
                </a:solidFill>
              </a:rPr>
              <a:t>：</a:t>
            </a:r>
            <a:r>
              <a:rPr lang="en-US" altLang="ja-JP" sz="1800" dirty="0" smtClean="0">
                <a:solidFill>
                  <a:schemeClr val="tx1"/>
                </a:solidFill>
              </a:rPr>
              <a:t>350nm</a:t>
            </a:r>
          </a:p>
          <a:p>
            <a:r>
              <a:rPr lang="ja-JP" altLang="en-US" sz="1800" dirty="0" smtClean="0">
                <a:solidFill>
                  <a:schemeClr val="tx1"/>
                </a:solidFill>
              </a:rPr>
              <a:t>酸化：</a:t>
            </a:r>
            <a:r>
              <a:rPr lang="en-US" altLang="ja-JP" sz="1800" dirty="0" smtClean="0">
                <a:solidFill>
                  <a:schemeClr val="tx1"/>
                </a:solidFill>
              </a:rPr>
              <a:t>100Torr,1hour</a:t>
            </a:r>
          </a:p>
          <a:p>
            <a:r>
              <a:rPr lang="en-US" altLang="ja-JP" sz="1800" dirty="0" smtClean="0">
                <a:solidFill>
                  <a:schemeClr val="tx1"/>
                </a:solidFill>
              </a:rPr>
              <a:t>Al</a:t>
            </a:r>
            <a:r>
              <a:rPr lang="ja-JP" altLang="en-US" sz="1800" dirty="0" smtClean="0">
                <a:solidFill>
                  <a:schemeClr val="tx1"/>
                </a:solidFill>
              </a:rPr>
              <a:t>：</a:t>
            </a:r>
            <a:r>
              <a:rPr lang="en-US" altLang="ja-JP" sz="1800" dirty="0" smtClean="0">
                <a:solidFill>
                  <a:schemeClr val="tx1"/>
                </a:solidFill>
              </a:rPr>
              <a:t>20nm</a:t>
            </a:r>
          </a:p>
          <a:p>
            <a:r>
              <a:rPr lang="en-US" altLang="ja-JP" sz="1800" dirty="0" smtClean="0">
                <a:solidFill>
                  <a:schemeClr val="tx1"/>
                </a:solidFill>
              </a:rPr>
              <a:t>Hf</a:t>
            </a:r>
            <a:r>
              <a:rPr lang="ja-JP" altLang="en-US" sz="1800" dirty="0" smtClean="0">
                <a:solidFill>
                  <a:schemeClr val="tx1"/>
                </a:solidFill>
              </a:rPr>
              <a:t>：</a:t>
            </a:r>
            <a:r>
              <a:rPr lang="en-US" altLang="ja-JP" sz="1800" dirty="0" smtClean="0">
                <a:solidFill>
                  <a:schemeClr val="tx1"/>
                </a:solidFill>
              </a:rPr>
              <a:t>200nm</a:t>
            </a:r>
          </a:p>
        </p:txBody>
      </p:sp>
      <p:sp>
        <p:nvSpPr>
          <p:cNvPr id="114" name="正方形/長方形 113"/>
          <p:cNvSpPr/>
          <p:nvPr/>
        </p:nvSpPr>
        <p:spPr>
          <a:xfrm>
            <a:off x="208531" y="4556163"/>
            <a:ext cx="3669351" cy="1681149"/>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chemeClr val="tx1"/>
                </a:solidFill>
              </a:rPr>
              <a:t>Hf</a:t>
            </a:r>
            <a:r>
              <a:rPr lang="ja-JP" altLang="en-US" sz="2000" dirty="0" smtClean="0">
                <a:solidFill>
                  <a:schemeClr val="tx1"/>
                </a:solidFill>
              </a:rPr>
              <a:t>スパッタ条件</a:t>
            </a:r>
            <a:endParaRPr lang="en-US" altLang="ja-JP" sz="2000" dirty="0" smtClean="0">
              <a:solidFill>
                <a:schemeClr val="tx1"/>
              </a:solidFill>
            </a:endParaRPr>
          </a:p>
          <a:p>
            <a:r>
              <a:rPr lang="ja-JP" altLang="en-US" sz="2000" dirty="0">
                <a:solidFill>
                  <a:schemeClr val="tx1"/>
                </a:solidFill>
              </a:rPr>
              <a:t>＊</a:t>
            </a:r>
            <a:r>
              <a:rPr lang="ja-JP" altLang="en-US" sz="2000" dirty="0" smtClean="0">
                <a:solidFill>
                  <a:schemeClr val="tx1"/>
                </a:solidFill>
              </a:rPr>
              <a:t>内部応力が一番少ない</a:t>
            </a:r>
            <a:endParaRPr lang="en-US" altLang="ja-JP" sz="2000" dirty="0" smtClean="0">
              <a:solidFill>
                <a:schemeClr val="tx1"/>
              </a:solidFill>
            </a:endParaRPr>
          </a:p>
          <a:p>
            <a:r>
              <a:rPr lang="en-US" altLang="ja-JP" sz="2000" dirty="0" smtClean="0">
                <a:solidFill>
                  <a:schemeClr val="tx1"/>
                </a:solidFill>
              </a:rPr>
              <a:t>(KEK</a:t>
            </a:r>
            <a:r>
              <a:rPr lang="ja-JP" altLang="en-US" sz="2000" dirty="0" smtClean="0">
                <a:solidFill>
                  <a:schemeClr val="tx1"/>
                </a:solidFill>
              </a:rPr>
              <a:t>クリーンルーム</a:t>
            </a:r>
            <a:r>
              <a:rPr lang="en-US" altLang="ja-JP" sz="2000" dirty="0" smtClean="0">
                <a:solidFill>
                  <a:schemeClr val="tx1"/>
                </a:solidFill>
              </a:rPr>
              <a:t>)</a:t>
            </a:r>
          </a:p>
          <a:p>
            <a:r>
              <a:rPr lang="en-US" altLang="ja-JP" sz="2000" dirty="0" smtClean="0">
                <a:solidFill>
                  <a:schemeClr val="tx1"/>
                </a:solidFill>
              </a:rPr>
              <a:t>2.0Pa</a:t>
            </a:r>
            <a:r>
              <a:rPr lang="ja-JP" altLang="en-US" sz="2000" dirty="0" smtClean="0">
                <a:solidFill>
                  <a:schemeClr val="tx1"/>
                </a:solidFill>
              </a:rPr>
              <a:t>　</a:t>
            </a:r>
            <a:r>
              <a:rPr lang="en-US" altLang="ja-JP" sz="2000" dirty="0" smtClean="0">
                <a:solidFill>
                  <a:schemeClr val="tx1"/>
                </a:solidFill>
              </a:rPr>
              <a:t>70W </a:t>
            </a:r>
          </a:p>
          <a:p>
            <a:r>
              <a:rPr lang="ja-JP" altLang="en-US" sz="2000" dirty="0" smtClean="0">
                <a:solidFill>
                  <a:schemeClr val="tx1"/>
                </a:solidFill>
              </a:rPr>
              <a:t>レート　＝　</a:t>
            </a:r>
            <a:r>
              <a:rPr lang="en-US" altLang="ja-JP" sz="2000" dirty="0" smtClean="0">
                <a:solidFill>
                  <a:schemeClr val="tx1"/>
                </a:solidFill>
              </a:rPr>
              <a:t>30nm/min</a:t>
            </a:r>
          </a:p>
        </p:txBody>
      </p:sp>
      <p:grpSp>
        <p:nvGrpSpPr>
          <p:cNvPr id="5" name="グループ化 4"/>
          <p:cNvGrpSpPr/>
          <p:nvPr/>
        </p:nvGrpSpPr>
        <p:grpSpPr>
          <a:xfrm>
            <a:off x="4239130" y="2653822"/>
            <a:ext cx="1951171" cy="920895"/>
            <a:chOff x="6415327" y="1409641"/>
            <a:chExt cx="1951171" cy="920895"/>
          </a:xfrm>
        </p:grpSpPr>
        <p:grpSp>
          <p:nvGrpSpPr>
            <p:cNvPr id="40" name="グループ化 39"/>
            <p:cNvGrpSpPr/>
            <p:nvPr/>
          </p:nvGrpSpPr>
          <p:grpSpPr>
            <a:xfrm>
              <a:off x="6415327" y="1409641"/>
              <a:ext cx="1951170" cy="920895"/>
              <a:chOff x="4797760" y="5164085"/>
              <a:chExt cx="1368152" cy="920895"/>
            </a:xfrm>
          </p:grpSpPr>
          <p:grpSp>
            <p:nvGrpSpPr>
              <p:cNvPr id="41" name="グループ化 40"/>
              <p:cNvGrpSpPr/>
              <p:nvPr/>
            </p:nvGrpSpPr>
            <p:grpSpPr>
              <a:xfrm>
                <a:off x="4797760" y="5463362"/>
                <a:ext cx="1368152" cy="621618"/>
                <a:chOff x="4139952" y="5190797"/>
                <a:chExt cx="1368152" cy="621618"/>
              </a:xfrm>
            </p:grpSpPr>
            <p:grpSp>
              <p:nvGrpSpPr>
                <p:cNvPr id="51" name="グループ化 50"/>
                <p:cNvGrpSpPr/>
                <p:nvPr/>
              </p:nvGrpSpPr>
              <p:grpSpPr>
                <a:xfrm>
                  <a:off x="4139952" y="5190797"/>
                  <a:ext cx="1368152" cy="621618"/>
                  <a:chOff x="2411760" y="4856268"/>
                  <a:chExt cx="1728192" cy="866424"/>
                </a:xfrm>
              </p:grpSpPr>
              <p:sp>
                <p:nvSpPr>
                  <p:cNvPr id="69" name="1 つの角を丸めた四角形 68"/>
                  <p:cNvSpPr/>
                  <p:nvPr/>
                </p:nvSpPr>
                <p:spPr>
                  <a:xfrm>
                    <a:off x="2411760" y="5473102"/>
                    <a:ext cx="1728192" cy="249590"/>
                  </a:xfrm>
                  <a:prstGeom prst="round1Rect">
                    <a:avLst/>
                  </a:prstGeom>
                  <a:solidFill>
                    <a:srgbClr val="0070C0"/>
                  </a:solidFill>
                  <a:ln w="0">
                    <a:solidFill>
                      <a:srgbClr val="0070C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72" name="1 つの角を丸めた四角形 71"/>
                  <p:cNvSpPr/>
                  <p:nvPr/>
                </p:nvSpPr>
                <p:spPr>
                  <a:xfrm>
                    <a:off x="2411760" y="4856268"/>
                    <a:ext cx="1728192" cy="627913"/>
                  </a:xfrm>
                  <a:prstGeom prst="round1Rect">
                    <a:avLst/>
                  </a:prstGeom>
                  <a:solidFill>
                    <a:schemeClr val="accent6">
                      <a:lumMod val="75000"/>
                    </a:schemeClr>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grpSp>
            <p:sp>
              <p:nvSpPr>
                <p:cNvPr id="52" name="1 つの角を丸めた四角形 51"/>
                <p:cNvSpPr/>
                <p:nvPr/>
              </p:nvSpPr>
              <p:spPr>
                <a:xfrm>
                  <a:off x="4612196" y="5456237"/>
                  <a:ext cx="423664" cy="171020"/>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43" name="1 つの角を丸めた四角形 42"/>
              <p:cNvSpPr/>
              <p:nvPr/>
            </p:nvSpPr>
            <p:spPr>
              <a:xfrm>
                <a:off x="5270002" y="5682549"/>
                <a:ext cx="423664" cy="45719"/>
              </a:xfrm>
              <a:prstGeom prst="round1Rect">
                <a:avLst/>
              </a:prstGeom>
              <a:solidFill>
                <a:schemeClr val="tx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4" name="1 つの角を丸めた四角形 43"/>
              <p:cNvSpPr/>
              <p:nvPr/>
            </p:nvSpPr>
            <p:spPr>
              <a:xfrm>
                <a:off x="5270003" y="5387876"/>
                <a:ext cx="423664" cy="218231"/>
              </a:xfrm>
              <a:prstGeom prst="round1Rect">
                <a:avLst/>
              </a:prstGeom>
              <a:solidFill>
                <a:schemeClr val="bg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5" name="1 つの角を丸めた四角形 44"/>
              <p:cNvSpPr/>
              <p:nvPr/>
            </p:nvSpPr>
            <p:spPr>
              <a:xfrm>
                <a:off x="4797760" y="5340229"/>
                <a:ext cx="472243" cy="123130"/>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6" name="1 つの角を丸めた四角形 45"/>
              <p:cNvSpPr/>
              <p:nvPr/>
            </p:nvSpPr>
            <p:spPr>
              <a:xfrm>
                <a:off x="4797760" y="5293190"/>
                <a:ext cx="472244" cy="45951"/>
              </a:xfrm>
              <a:prstGeom prst="round1Rect">
                <a:avLst/>
              </a:prstGeom>
              <a:solidFill>
                <a:schemeClr val="tx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7" name="1 つの角を丸めた四角形 46"/>
              <p:cNvSpPr/>
              <p:nvPr/>
            </p:nvSpPr>
            <p:spPr>
              <a:xfrm>
                <a:off x="4797761" y="5173141"/>
                <a:ext cx="472243" cy="120049"/>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8" name="1 つの角を丸めた四角形 47"/>
              <p:cNvSpPr/>
              <p:nvPr/>
            </p:nvSpPr>
            <p:spPr>
              <a:xfrm>
                <a:off x="5693668" y="5340229"/>
                <a:ext cx="423664" cy="126028"/>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9" name="1 つの角を丸めた四角形 48"/>
              <p:cNvSpPr/>
              <p:nvPr/>
            </p:nvSpPr>
            <p:spPr>
              <a:xfrm>
                <a:off x="5693668" y="5287037"/>
                <a:ext cx="423664" cy="45719"/>
              </a:xfrm>
              <a:prstGeom prst="round1Rect">
                <a:avLst/>
              </a:prstGeom>
              <a:solidFill>
                <a:schemeClr val="tx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50" name="1 つの角を丸めた四角形 49"/>
              <p:cNvSpPr/>
              <p:nvPr/>
            </p:nvSpPr>
            <p:spPr>
              <a:xfrm>
                <a:off x="5702372" y="5164085"/>
                <a:ext cx="423664" cy="126028"/>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42" name="1 つの角を丸めた四角形 41"/>
              <p:cNvSpPr/>
              <p:nvPr/>
            </p:nvSpPr>
            <p:spPr>
              <a:xfrm>
                <a:off x="5270004" y="5581246"/>
                <a:ext cx="423664" cy="124161"/>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99" name="1 つの角を丸めた四角形 98"/>
            <p:cNvSpPr/>
            <p:nvPr/>
          </p:nvSpPr>
          <p:spPr>
            <a:xfrm>
              <a:off x="6415328" y="2059868"/>
              <a:ext cx="1951170" cy="133366"/>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115" name="1 つの角を丸めた四角形 114"/>
            <p:cNvSpPr/>
            <p:nvPr/>
          </p:nvSpPr>
          <p:spPr>
            <a:xfrm>
              <a:off x="6427034" y="1564869"/>
              <a:ext cx="673484" cy="45951"/>
            </a:xfrm>
            <a:prstGeom prst="round1Rect">
              <a:avLst/>
            </a:prstGeom>
            <a:solidFill>
              <a:srgbClr val="FF000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117" name="1 つの角を丸めた四角形 116"/>
            <p:cNvSpPr/>
            <p:nvPr/>
          </p:nvSpPr>
          <p:spPr>
            <a:xfrm>
              <a:off x="7658372" y="1550454"/>
              <a:ext cx="673484" cy="45951"/>
            </a:xfrm>
            <a:prstGeom prst="round1Rect">
              <a:avLst/>
            </a:prstGeom>
            <a:solidFill>
              <a:srgbClr val="FF000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118" name="1 つの角を丸めた四角形 117"/>
            <p:cNvSpPr/>
            <p:nvPr/>
          </p:nvSpPr>
          <p:spPr>
            <a:xfrm>
              <a:off x="7088808" y="1963573"/>
              <a:ext cx="616617" cy="45719"/>
            </a:xfrm>
            <a:prstGeom prst="round1Rect">
              <a:avLst/>
            </a:prstGeom>
            <a:solidFill>
              <a:srgbClr val="FF000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grpSp>
        <p:nvGrpSpPr>
          <p:cNvPr id="3" name="グループ化 2"/>
          <p:cNvGrpSpPr/>
          <p:nvPr/>
        </p:nvGrpSpPr>
        <p:grpSpPr>
          <a:xfrm>
            <a:off x="6592036" y="2846293"/>
            <a:ext cx="2097580" cy="731053"/>
            <a:chOff x="531418" y="3506657"/>
            <a:chExt cx="2097580" cy="731053"/>
          </a:xfrm>
        </p:grpSpPr>
        <p:grpSp>
          <p:nvGrpSpPr>
            <p:cNvPr id="102" name="グループ化 101"/>
            <p:cNvGrpSpPr/>
            <p:nvPr/>
          </p:nvGrpSpPr>
          <p:grpSpPr>
            <a:xfrm>
              <a:off x="531418" y="3506657"/>
              <a:ext cx="2097580" cy="731053"/>
              <a:chOff x="597442" y="3826514"/>
              <a:chExt cx="2097580" cy="731053"/>
            </a:xfrm>
          </p:grpSpPr>
          <p:grpSp>
            <p:nvGrpSpPr>
              <p:cNvPr id="103" name="グループ化 102"/>
              <p:cNvGrpSpPr/>
              <p:nvPr/>
            </p:nvGrpSpPr>
            <p:grpSpPr>
              <a:xfrm>
                <a:off x="597930" y="3826514"/>
                <a:ext cx="2097092" cy="731053"/>
                <a:chOff x="4797760" y="5622668"/>
                <a:chExt cx="1368152" cy="462308"/>
              </a:xfrm>
            </p:grpSpPr>
            <p:grpSp>
              <p:nvGrpSpPr>
                <p:cNvPr id="105" name="グループ化 104"/>
                <p:cNvGrpSpPr/>
                <p:nvPr/>
              </p:nvGrpSpPr>
              <p:grpSpPr>
                <a:xfrm>
                  <a:off x="4797760" y="5728802"/>
                  <a:ext cx="1368152" cy="356174"/>
                  <a:chOff x="4139952" y="5456237"/>
                  <a:chExt cx="1368152" cy="356174"/>
                </a:xfrm>
              </p:grpSpPr>
              <p:sp>
                <p:nvSpPr>
                  <p:cNvPr id="108" name="1 つの角を丸めた四角形 107"/>
                  <p:cNvSpPr/>
                  <p:nvPr/>
                </p:nvSpPr>
                <p:spPr>
                  <a:xfrm>
                    <a:off x="4139952" y="5700698"/>
                    <a:ext cx="1368152" cy="111713"/>
                  </a:xfrm>
                  <a:prstGeom prst="round1Rect">
                    <a:avLst/>
                  </a:prstGeom>
                  <a:solidFill>
                    <a:srgbClr val="0070C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109" name="1 つの角を丸めた四角形 108"/>
                  <p:cNvSpPr/>
                  <p:nvPr/>
                </p:nvSpPr>
                <p:spPr>
                  <a:xfrm>
                    <a:off x="4612196" y="5456237"/>
                    <a:ext cx="423664" cy="171020"/>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06" name="1 つの角を丸めた四角形 105"/>
                <p:cNvSpPr/>
                <p:nvPr/>
              </p:nvSpPr>
              <p:spPr>
                <a:xfrm>
                  <a:off x="5270004" y="5622668"/>
                  <a:ext cx="423664" cy="126028"/>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sp>
              <p:nvSpPr>
                <p:cNvPr id="107" name="1 つの角を丸めた四角形 106"/>
                <p:cNvSpPr/>
                <p:nvPr/>
              </p:nvSpPr>
              <p:spPr>
                <a:xfrm>
                  <a:off x="5270004" y="5725837"/>
                  <a:ext cx="423664" cy="45719"/>
                </a:xfrm>
                <a:prstGeom prst="round1Rect">
                  <a:avLst/>
                </a:prstGeom>
                <a:solidFill>
                  <a:schemeClr val="tx1"/>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04" name="1 つの角を丸めた四角形 103"/>
              <p:cNvSpPr/>
              <p:nvPr/>
            </p:nvSpPr>
            <p:spPr>
              <a:xfrm>
                <a:off x="597442" y="4239339"/>
                <a:ext cx="2097580" cy="146692"/>
              </a:xfrm>
              <a:prstGeom prst="round1Rect">
                <a:avLst/>
              </a:prstGeom>
              <a:solidFill>
                <a:srgbClr val="00B05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19" name="1 つの角を丸めた四角形 118"/>
            <p:cNvSpPr/>
            <p:nvPr/>
          </p:nvSpPr>
          <p:spPr>
            <a:xfrm>
              <a:off x="1245991" y="3697394"/>
              <a:ext cx="693535" cy="45719"/>
            </a:xfrm>
            <a:prstGeom prst="round1Rect">
              <a:avLst/>
            </a:prstGeom>
            <a:solidFill>
              <a:srgbClr val="FF0000"/>
            </a:solidFill>
            <a:ln w="0">
              <a:solidFill>
                <a:schemeClr val="tx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grpSp>
        <p:nvGrpSpPr>
          <p:cNvPr id="20" name="グループ化 19"/>
          <p:cNvGrpSpPr/>
          <p:nvPr/>
        </p:nvGrpSpPr>
        <p:grpSpPr>
          <a:xfrm>
            <a:off x="6560367" y="4464287"/>
            <a:ext cx="2250062" cy="1555036"/>
            <a:chOff x="6256422" y="3401643"/>
            <a:chExt cx="2250062" cy="1555036"/>
          </a:xfrm>
        </p:grpSpPr>
        <p:grpSp>
          <p:nvGrpSpPr>
            <p:cNvPr id="4" name="グループ化 3"/>
            <p:cNvGrpSpPr/>
            <p:nvPr/>
          </p:nvGrpSpPr>
          <p:grpSpPr>
            <a:xfrm>
              <a:off x="6256422" y="3401643"/>
              <a:ext cx="2250062" cy="1555036"/>
              <a:chOff x="6722195" y="3264294"/>
              <a:chExt cx="2250062" cy="1555036"/>
            </a:xfrm>
          </p:grpSpPr>
          <p:sp>
            <p:nvSpPr>
              <p:cNvPr id="94" name="正方形/長方形 93"/>
              <p:cNvSpPr/>
              <p:nvPr/>
            </p:nvSpPr>
            <p:spPr>
              <a:xfrm>
                <a:off x="6743735" y="3264294"/>
                <a:ext cx="2228522" cy="155503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ja-JP" altLang="en-US" sz="1050" dirty="0">
                    <a:solidFill>
                      <a:schemeClr val="tx1"/>
                    </a:solidFill>
                  </a:rPr>
                  <a:t>　</a:t>
                </a:r>
                <a:r>
                  <a:rPr lang="ja-JP" altLang="en-US" sz="1050" dirty="0" smtClean="0">
                    <a:solidFill>
                      <a:schemeClr val="tx1"/>
                    </a:solidFill>
                  </a:rPr>
                  <a:t>　　　　</a:t>
                </a:r>
                <a:r>
                  <a:rPr lang="ja-JP" altLang="en-US" sz="1600" dirty="0" smtClean="0">
                    <a:solidFill>
                      <a:schemeClr val="tx1"/>
                    </a:solidFill>
                  </a:rPr>
                  <a:t>：</a:t>
                </a:r>
                <a:r>
                  <a:rPr lang="en-US" altLang="ja-JP" sz="1600" dirty="0" smtClean="0">
                    <a:solidFill>
                      <a:schemeClr val="tx1"/>
                    </a:solidFill>
                  </a:rPr>
                  <a:t>Hf</a:t>
                </a:r>
                <a:r>
                  <a:rPr lang="ja-JP" altLang="en-US" sz="1600" dirty="0" smtClean="0">
                    <a:solidFill>
                      <a:schemeClr val="tx1"/>
                    </a:solidFill>
                  </a:rPr>
                  <a:t>膜</a:t>
                </a:r>
                <a:endParaRPr lang="en-US" altLang="ja-JP" sz="1600" dirty="0" smtClean="0">
                  <a:solidFill>
                    <a:schemeClr val="tx1"/>
                  </a:solidFill>
                </a:endParaRPr>
              </a:p>
              <a:p>
                <a:pPr>
                  <a:spcBef>
                    <a:spcPts val="600"/>
                  </a:spcBef>
                </a:pPr>
                <a:r>
                  <a:rPr lang="ja-JP" altLang="en-US" sz="1600" dirty="0">
                    <a:solidFill>
                      <a:schemeClr val="tx1"/>
                    </a:solidFill>
                  </a:rPr>
                  <a:t>　</a:t>
                </a:r>
                <a:r>
                  <a:rPr lang="ja-JP" altLang="en-US" sz="1600" dirty="0" smtClean="0">
                    <a:solidFill>
                      <a:schemeClr val="tx1"/>
                    </a:solidFill>
                  </a:rPr>
                  <a:t>　　：酸化膜</a:t>
                </a:r>
                <a:endParaRPr lang="en-US" altLang="ja-JP" sz="1600" dirty="0" smtClean="0">
                  <a:solidFill>
                    <a:schemeClr val="tx1"/>
                  </a:solidFill>
                </a:endParaRPr>
              </a:p>
              <a:p>
                <a:pPr>
                  <a:spcBef>
                    <a:spcPts val="600"/>
                  </a:spcBef>
                </a:pPr>
                <a:r>
                  <a:rPr lang="ja-JP" altLang="en-US" sz="1600" dirty="0">
                    <a:solidFill>
                      <a:schemeClr val="tx1"/>
                    </a:solidFill>
                  </a:rPr>
                  <a:t>　</a:t>
                </a:r>
                <a:r>
                  <a:rPr lang="ja-JP" altLang="en-US" sz="1600" dirty="0" smtClean="0">
                    <a:solidFill>
                      <a:schemeClr val="tx1"/>
                    </a:solidFill>
                  </a:rPr>
                  <a:t>　　：シリコンウエハー</a:t>
                </a:r>
                <a:endParaRPr lang="en-US" altLang="ja-JP" sz="1600" dirty="0" smtClean="0">
                  <a:solidFill>
                    <a:schemeClr val="tx1"/>
                  </a:solidFill>
                </a:endParaRPr>
              </a:p>
              <a:p>
                <a:pPr>
                  <a:spcBef>
                    <a:spcPts val="600"/>
                  </a:spcBef>
                </a:pPr>
                <a:r>
                  <a:rPr lang="ja-JP" altLang="en-US" sz="1600" dirty="0">
                    <a:solidFill>
                      <a:schemeClr val="tx1"/>
                    </a:solidFill>
                  </a:rPr>
                  <a:t>　</a:t>
                </a:r>
                <a:r>
                  <a:rPr lang="ja-JP" altLang="en-US" sz="1600" dirty="0" smtClean="0">
                    <a:solidFill>
                      <a:schemeClr val="tx1"/>
                    </a:solidFill>
                  </a:rPr>
                  <a:t>　　：フォトレジスト</a:t>
                </a:r>
                <a:endParaRPr lang="en-US" altLang="ja-JP" sz="1600" dirty="0" smtClean="0">
                  <a:solidFill>
                    <a:schemeClr val="tx1"/>
                  </a:solidFill>
                </a:endParaRPr>
              </a:p>
              <a:p>
                <a:pPr>
                  <a:spcBef>
                    <a:spcPts val="600"/>
                  </a:spcBef>
                </a:pPr>
                <a:r>
                  <a:rPr lang="ja-JP" altLang="en-US" sz="1600" dirty="0">
                    <a:solidFill>
                      <a:schemeClr val="tx1"/>
                    </a:solidFill>
                  </a:rPr>
                  <a:t>　</a:t>
                </a:r>
                <a:r>
                  <a:rPr lang="ja-JP" altLang="en-US" sz="1600" dirty="0" smtClean="0">
                    <a:solidFill>
                      <a:schemeClr val="tx1"/>
                    </a:solidFill>
                  </a:rPr>
                  <a:t>　　：</a:t>
                </a:r>
                <a:r>
                  <a:rPr lang="en-US" altLang="ja-JP" sz="1600" dirty="0" smtClean="0">
                    <a:solidFill>
                      <a:schemeClr val="tx1"/>
                    </a:solidFill>
                  </a:rPr>
                  <a:t>Al</a:t>
                </a:r>
                <a:r>
                  <a:rPr lang="ja-JP" altLang="en-US" sz="1600" dirty="0" smtClean="0">
                    <a:solidFill>
                      <a:schemeClr val="tx1"/>
                    </a:solidFill>
                  </a:rPr>
                  <a:t>膜</a:t>
                </a:r>
                <a:endParaRPr lang="en-US" altLang="ja-JP" sz="1600" dirty="0" smtClean="0">
                  <a:solidFill>
                    <a:schemeClr val="tx1"/>
                  </a:solidFill>
                </a:endParaRPr>
              </a:p>
            </p:txBody>
          </p:sp>
          <p:sp>
            <p:nvSpPr>
              <p:cNvPr id="95" name="1 つの角を丸めた四角形 94"/>
              <p:cNvSpPr/>
              <p:nvPr/>
            </p:nvSpPr>
            <p:spPr>
              <a:xfrm flipH="1">
                <a:off x="6772780" y="3346820"/>
                <a:ext cx="240053" cy="123336"/>
              </a:xfrm>
              <a:prstGeom prst="round1Rect">
                <a:avLst/>
              </a:prstGeom>
              <a:solidFill>
                <a:srgbClr val="00B050"/>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96" name="1 つの角を丸めた四角形 95"/>
              <p:cNvSpPr/>
              <p:nvPr/>
            </p:nvSpPr>
            <p:spPr>
              <a:xfrm>
                <a:off x="6722195" y="4291014"/>
                <a:ext cx="367324" cy="97869"/>
              </a:xfrm>
              <a:prstGeom prst="round1Rect">
                <a:avLst/>
              </a:prstGeom>
              <a:solidFill>
                <a:schemeClr val="accent6">
                  <a:lumMod val="75000"/>
                </a:schemeClr>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97" name="1 つの角を丸めた四角形 96"/>
              <p:cNvSpPr/>
              <p:nvPr/>
            </p:nvSpPr>
            <p:spPr>
              <a:xfrm>
                <a:off x="6729098" y="3709237"/>
                <a:ext cx="327418" cy="76108"/>
              </a:xfrm>
              <a:prstGeom prst="round1Rect">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sp>
            <p:nvSpPr>
              <p:cNvPr id="98" name="1 つの角を丸めた四角形 97"/>
              <p:cNvSpPr/>
              <p:nvPr/>
            </p:nvSpPr>
            <p:spPr>
              <a:xfrm>
                <a:off x="6750196" y="3973716"/>
                <a:ext cx="311322" cy="136193"/>
              </a:xfrm>
              <a:prstGeom prst="round1Rect">
                <a:avLst/>
              </a:prstGeom>
              <a:solidFill>
                <a:srgbClr val="0070C0"/>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endParaRPr>
              </a:p>
            </p:txBody>
          </p:sp>
        </p:grpSp>
        <p:sp>
          <p:nvSpPr>
            <p:cNvPr id="121" name="1 つの角を丸めた四角形 120"/>
            <p:cNvSpPr/>
            <p:nvPr/>
          </p:nvSpPr>
          <p:spPr>
            <a:xfrm flipH="1">
              <a:off x="6320057" y="4748654"/>
              <a:ext cx="240053" cy="123336"/>
            </a:xfrm>
            <a:prstGeom prst="round1Rect">
              <a:avLst/>
            </a:prstGeom>
            <a:solidFill>
              <a:srgbClr val="FF0000"/>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p>
          </p:txBody>
        </p:sp>
      </p:grpSp>
      <p:sp>
        <p:nvSpPr>
          <p:cNvPr id="8" name="テキスト ボックス 7"/>
          <p:cNvSpPr txBox="1"/>
          <p:nvPr/>
        </p:nvSpPr>
        <p:spPr>
          <a:xfrm>
            <a:off x="108229" y="836712"/>
            <a:ext cx="8610324" cy="1815882"/>
          </a:xfrm>
          <a:prstGeom prst="rect">
            <a:avLst/>
          </a:prstGeom>
          <a:noFill/>
        </p:spPr>
        <p:txBody>
          <a:bodyPr wrap="square" rtlCol="0">
            <a:spAutoFit/>
          </a:bodyPr>
          <a:lstStyle/>
          <a:p>
            <a:pPr marL="285750" indent="-285750">
              <a:buFont typeface="Arial" pitchFamily="34" charset="0"/>
              <a:buChar char="•"/>
            </a:pPr>
            <a:r>
              <a:rPr lang="ja-JP" altLang="en-US" sz="2000" dirty="0" smtClean="0"/>
              <a:t>震災後</a:t>
            </a:r>
            <a:r>
              <a:rPr lang="en-US" altLang="ja-JP" sz="2000" dirty="0" smtClean="0"/>
              <a:t>KEK CR</a:t>
            </a:r>
            <a:r>
              <a:rPr lang="ja-JP" altLang="en-US" sz="2000" dirty="0" smtClean="0"/>
              <a:t>の</a:t>
            </a:r>
            <a:r>
              <a:rPr lang="en-US" altLang="ja-JP" sz="2000" dirty="0" smtClean="0"/>
              <a:t>ICP-RIE</a:t>
            </a:r>
            <a:r>
              <a:rPr lang="ja-JP" altLang="en-US" sz="2000" dirty="0" smtClean="0"/>
              <a:t>エッチング装置が不調</a:t>
            </a:r>
            <a:endParaRPr lang="en-US" altLang="ja-JP" sz="2000" dirty="0"/>
          </a:p>
          <a:p>
            <a:pPr marL="742950" lvl="1" indent="-285750">
              <a:buFont typeface="Arial" pitchFamily="34" charset="0"/>
              <a:buChar char="•"/>
            </a:pPr>
            <a:r>
              <a:rPr lang="en-US" altLang="ja-JP" sz="2000" dirty="0" err="1" smtClean="0"/>
              <a:t>Hf</a:t>
            </a:r>
            <a:r>
              <a:rPr lang="ja-JP" altLang="en-US" sz="2000" dirty="0" smtClean="0"/>
              <a:t>を削らない作製方法</a:t>
            </a:r>
            <a:endParaRPr lang="en-US" altLang="ja-JP" sz="2000" dirty="0" smtClean="0"/>
          </a:p>
          <a:p>
            <a:pPr marL="285750" indent="-285750">
              <a:buFont typeface="Arial" pitchFamily="34" charset="0"/>
              <a:buChar char="•"/>
            </a:pPr>
            <a:r>
              <a:rPr lang="ja-JP" altLang="en-US" sz="2000" dirty="0" smtClean="0"/>
              <a:t>絶縁膜として</a:t>
            </a:r>
            <a:r>
              <a:rPr lang="en-US" altLang="ja-JP" sz="2000" dirty="0" err="1" smtClean="0"/>
              <a:t>AlOx</a:t>
            </a:r>
            <a:r>
              <a:rPr lang="ja-JP" altLang="en-US" sz="2000" dirty="0" smtClean="0"/>
              <a:t>を使用</a:t>
            </a:r>
            <a:endParaRPr lang="en-US" altLang="ja-JP" sz="2000" dirty="0" smtClean="0"/>
          </a:p>
          <a:p>
            <a:pPr marL="800100" lvl="1" indent="-342900">
              <a:buFont typeface="Arial" pitchFamily="34" charset="0"/>
              <a:buChar char="•"/>
            </a:pPr>
            <a:r>
              <a:rPr lang="ja-JP" altLang="en-US" sz="2000" dirty="0" smtClean="0"/>
              <a:t>リーク電流を減らす（酸化アルミは，絶縁膜としての実績がある）</a:t>
            </a:r>
            <a:endParaRPr lang="en-US" altLang="ja-JP" sz="2000" dirty="0" smtClean="0"/>
          </a:p>
          <a:p>
            <a:pPr marL="800100" lvl="1" indent="-342900">
              <a:buFont typeface="Arial" pitchFamily="34" charset="0"/>
              <a:buChar char="•"/>
            </a:pPr>
            <a:r>
              <a:rPr lang="en-US" altLang="ja-JP" sz="2000" dirty="0" smtClean="0"/>
              <a:t>Al</a:t>
            </a:r>
            <a:r>
              <a:rPr lang="ja-JP" altLang="en-US" sz="2000" dirty="0"/>
              <a:t>を薄く積めば、</a:t>
            </a:r>
            <a:r>
              <a:rPr lang="en-US" altLang="ja-JP" sz="2000" dirty="0"/>
              <a:t>Hf</a:t>
            </a:r>
            <a:r>
              <a:rPr lang="ja-JP" altLang="en-US" sz="2000" dirty="0" err="1"/>
              <a:t>への</a:t>
            </a:r>
            <a:r>
              <a:rPr lang="ja-JP" altLang="en-US" sz="2000" dirty="0"/>
              <a:t>影響を無視</a:t>
            </a:r>
            <a:r>
              <a:rPr lang="ja-JP" altLang="en-US" sz="2000" dirty="0" smtClean="0"/>
              <a:t>できる</a:t>
            </a:r>
            <a:endParaRPr lang="en-US" altLang="ja-JP" sz="2000" dirty="0"/>
          </a:p>
          <a:p>
            <a:endParaRPr kumimoji="1" lang="ja-JP" altLang="en-US" sz="1200" dirty="0"/>
          </a:p>
        </p:txBody>
      </p:sp>
      <p:sp>
        <p:nvSpPr>
          <p:cNvPr id="58" name="スライド番号プレースホルダー 1"/>
          <p:cNvSpPr>
            <a:spLocks noGrp="1"/>
          </p:cNvSpPr>
          <p:nvPr>
            <p:ph type="sldNum" sz="quarter" idx="11"/>
          </p:nvPr>
        </p:nvSpPr>
        <p:spPr>
          <a:xfrm>
            <a:off x="6553200" y="6248400"/>
            <a:ext cx="2133600" cy="457200"/>
          </a:xfrm>
        </p:spPr>
        <p:txBody>
          <a:bodyPr/>
          <a:lstStyle/>
          <a:p>
            <a:pPr>
              <a:defRPr/>
            </a:pPr>
            <a:fld id="{51B0A194-5920-451A-AD8F-3427F1B557A4}" type="slidenum">
              <a:rPr lang="en-US" altLang="ja-JP" smtClean="0"/>
              <a:pPr>
                <a:defRPr/>
              </a:pPr>
              <a:t>17</a:t>
            </a:fld>
            <a:endParaRPr lang="en-US" altLang="ja-JP" dirty="0"/>
          </a:p>
        </p:txBody>
      </p:sp>
    </p:spTree>
    <p:extLst>
      <p:ext uri="{BB962C8B-B14F-4D97-AF65-F5344CB8AC3E}">
        <p14:creationId xmlns:p14="http://schemas.microsoft.com/office/powerpoint/2010/main" val="34719880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四角形吹き出し 40"/>
          <p:cNvSpPr/>
          <p:nvPr/>
        </p:nvSpPr>
        <p:spPr>
          <a:xfrm>
            <a:off x="76828" y="1268760"/>
            <a:ext cx="2096010" cy="711085"/>
          </a:xfrm>
          <a:prstGeom prst="wedgeRectCallout">
            <a:avLst>
              <a:gd name="adj1" fmla="val 57482"/>
              <a:gd name="adj2" fmla="val 29751"/>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800" dirty="0" smtClean="0">
                <a:solidFill>
                  <a:schemeClr val="tx1"/>
                </a:solidFill>
              </a:rPr>
              <a:t>Al</a:t>
            </a:r>
            <a:r>
              <a:rPr lang="en-US" altLang="ja-JP" sz="1800" dirty="0" smtClean="0">
                <a:solidFill>
                  <a:schemeClr val="tx1"/>
                </a:solidFill>
              </a:rPr>
              <a:t>(20nm)</a:t>
            </a:r>
            <a:r>
              <a:rPr lang="ja-JP" altLang="en-US" sz="1800" dirty="0" smtClean="0">
                <a:solidFill>
                  <a:schemeClr val="tx1"/>
                </a:solidFill>
              </a:rPr>
              <a:t>の表面が</a:t>
            </a:r>
            <a:endParaRPr lang="en-US" altLang="ja-JP" sz="1800" dirty="0" smtClean="0">
              <a:solidFill>
                <a:schemeClr val="tx1"/>
              </a:solidFill>
            </a:endParaRPr>
          </a:p>
          <a:p>
            <a:pPr algn="ctr"/>
            <a:r>
              <a:rPr kumimoji="1" lang="ja-JP" altLang="en-US" sz="1800" dirty="0">
                <a:solidFill>
                  <a:schemeClr val="tx1"/>
                </a:solidFill>
              </a:rPr>
              <a:t>酸化されて</a:t>
            </a:r>
            <a:r>
              <a:rPr kumimoji="1" lang="ja-JP" altLang="en-US" sz="1800" dirty="0" smtClean="0">
                <a:solidFill>
                  <a:schemeClr val="tx1"/>
                </a:solidFill>
              </a:rPr>
              <a:t>いる</a:t>
            </a:r>
            <a:endParaRPr kumimoji="1" lang="en-US" altLang="ja-JP" sz="1800" dirty="0" smtClean="0">
              <a:solidFill>
                <a:schemeClr val="tx1"/>
              </a:solidFill>
            </a:endParaRPr>
          </a:p>
        </p:txBody>
      </p:sp>
      <p:grpSp>
        <p:nvGrpSpPr>
          <p:cNvPr id="42" name="グループ化 41"/>
          <p:cNvGrpSpPr/>
          <p:nvPr/>
        </p:nvGrpSpPr>
        <p:grpSpPr>
          <a:xfrm>
            <a:off x="1223012" y="1271562"/>
            <a:ext cx="3706564" cy="1680336"/>
            <a:chOff x="2375825" y="2720717"/>
            <a:chExt cx="3706564" cy="1680336"/>
          </a:xfrm>
        </p:grpSpPr>
        <p:sp>
          <p:nvSpPr>
            <p:cNvPr id="46" name="1 つの角を丸めた四角形 45"/>
            <p:cNvSpPr/>
            <p:nvPr/>
          </p:nvSpPr>
          <p:spPr>
            <a:xfrm>
              <a:off x="2375825" y="3754079"/>
              <a:ext cx="3706564" cy="315152"/>
            </a:xfrm>
            <a:prstGeom prst="round1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rPr>
                <a:t>Hf</a:t>
              </a:r>
              <a:r>
                <a:rPr kumimoji="1" lang="en-US" altLang="ja-JP" sz="1800" dirty="0" smtClean="0">
                  <a:solidFill>
                    <a:schemeClr val="tx1"/>
                  </a:solidFill>
                </a:rPr>
                <a:t>(300nm)</a:t>
              </a:r>
              <a:r>
                <a:rPr kumimoji="1" lang="ja-JP" altLang="en-US" sz="1800" dirty="0" smtClean="0">
                  <a:solidFill>
                    <a:schemeClr val="tx1"/>
                  </a:solidFill>
                </a:rPr>
                <a:t>：ベタ膜</a:t>
              </a:r>
              <a:endParaRPr kumimoji="1" lang="ja-JP" altLang="en-US" sz="1800" dirty="0"/>
            </a:p>
          </p:txBody>
        </p:sp>
        <p:sp>
          <p:nvSpPr>
            <p:cNvPr id="47" name="正方形/長方形 46"/>
            <p:cNvSpPr/>
            <p:nvPr/>
          </p:nvSpPr>
          <p:spPr>
            <a:xfrm>
              <a:off x="3483533" y="3311650"/>
              <a:ext cx="1491146" cy="42576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800" dirty="0" smtClean="0">
                  <a:solidFill>
                    <a:schemeClr val="tx1"/>
                  </a:solidFill>
                </a:rPr>
                <a:t>Hf(</a:t>
              </a:r>
              <a:r>
                <a:rPr kumimoji="1" lang="en-US" altLang="ja-JP" sz="1800" dirty="0" smtClean="0">
                  <a:solidFill>
                    <a:schemeClr val="tx1"/>
                  </a:solidFill>
                </a:rPr>
                <a:t>200nm)</a:t>
              </a:r>
              <a:endParaRPr kumimoji="1" lang="ja-JP" altLang="en-US" sz="1800" dirty="0">
                <a:solidFill>
                  <a:schemeClr val="tx1"/>
                </a:solidFill>
              </a:endParaRPr>
            </a:p>
          </p:txBody>
        </p:sp>
        <p:sp>
          <p:nvSpPr>
            <p:cNvPr id="48" name="正方形/長方形 47"/>
            <p:cNvSpPr/>
            <p:nvPr/>
          </p:nvSpPr>
          <p:spPr>
            <a:xfrm>
              <a:off x="3483534" y="2842258"/>
              <a:ext cx="1491146" cy="4693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800" dirty="0" smtClean="0">
                  <a:solidFill>
                    <a:schemeClr val="tx1"/>
                  </a:solidFill>
                </a:rPr>
                <a:t>Hf(350nm)</a:t>
              </a:r>
              <a:endParaRPr kumimoji="1" lang="ja-JP" altLang="en-US" sz="1800" dirty="0">
                <a:solidFill>
                  <a:schemeClr val="tx1"/>
                </a:solidFill>
              </a:endParaRPr>
            </a:p>
          </p:txBody>
        </p:sp>
        <p:sp>
          <p:nvSpPr>
            <p:cNvPr id="50" name="1 つの角を丸めた四角形 49"/>
            <p:cNvSpPr/>
            <p:nvPr/>
          </p:nvSpPr>
          <p:spPr>
            <a:xfrm>
              <a:off x="2375825" y="4085901"/>
              <a:ext cx="3706564" cy="315152"/>
            </a:xfrm>
            <a:prstGeom prst="round1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dirty="0">
                  <a:solidFill>
                    <a:schemeClr val="tx1"/>
                  </a:solidFill>
                </a:rPr>
                <a:t>シリコン</a:t>
              </a:r>
              <a:r>
                <a:rPr kumimoji="1" lang="ja-JP" altLang="en-US" sz="1800" dirty="0" smtClean="0">
                  <a:solidFill>
                    <a:schemeClr val="tx1"/>
                  </a:solidFill>
                </a:rPr>
                <a:t>ウェハー</a:t>
              </a:r>
              <a:endParaRPr kumimoji="1" lang="ja-JP" altLang="en-US" sz="1800" dirty="0">
                <a:solidFill>
                  <a:schemeClr val="tx1"/>
                </a:solidFill>
              </a:endParaRPr>
            </a:p>
          </p:txBody>
        </p:sp>
        <p:cxnSp>
          <p:nvCxnSpPr>
            <p:cNvPr id="51" name="直線コネクタ 50"/>
            <p:cNvCxnSpPr/>
            <p:nvPr/>
          </p:nvCxnSpPr>
          <p:spPr>
            <a:xfrm flipH="1">
              <a:off x="3483536" y="3311651"/>
              <a:ext cx="149114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正方形/長方形 54"/>
            <p:cNvSpPr/>
            <p:nvPr/>
          </p:nvSpPr>
          <p:spPr>
            <a:xfrm>
              <a:off x="3494283" y="3291768"/>
              <a:ext cx="1469647" cy="10329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57" name="正方形/長方形 56"/>
            <p:cNvSpPr/>
            <p:nvPr/>
          </p:nvSpPr>
          <p:spPr>
            <a:xfrm>
              <a:off x="4644397" y="2720718"/>
              <a:ext cx="639063" cy="1522756"/>
            </a:xfrm>
            <a:prstGeom prst="rect">
              <a:avLst/>
            </a:prstGeom>
            <a:solidFill>
              <a:schemeClr val="accent1">
                <a:alpha val="0"/>
              </a:schemeClr>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cxnSp>
          <p:nvCxnSpPr>
            <p:cNvPr id="59" name="直線コネクタ 58"/>
            <p:cNvCxnSpPr/>
            <p:nvPr/>
          </p:nvCxnSpPr>
          <p:spPr>
            <a:xfrm>
              <a:off x="3494283" y="3291766"/>
              <a:ext cx="1491147" cy="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3718065" y="2720717"/>
              <a:ext cx="650833" cy="1522759"/>
            </a:xfrm>
            <a:prstGeom prst="rect">
              <a:avLst/>
            </a:prstGeom>
            <a:solidFill>
              <a:schemeClr val="accent1">
                <a:alpha val="0"/>
              </a:schemeClr>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
        <p:nvSpPr>
          <p:cNvPr id="2" name="タイトル 1"/>
          <p:cNvSpPr>
            <a:spLocks noGrp="1"/>
          </p:cNvSpPr>
          <p:nvPr>
            <p:ph type="title"/>
          </p:nvPr>
        </p:nvSpPr>
        <p:spPr>
          <a:xfrm>
            <a:off x="418321" y="330253"/>
            <a:ext cx="8229600" cy="778098"/>
          </a:xfrm>
        </p:spPr>
        <p:txBody>
          <a:bodyPr>
            <a:normAutofit/>
          </a:bodyPr>
          <a:lstStyle/>
          <a:p>
            <a:r>
              <a:rPr lang="en-US" altLang="ja-JP" sz="3200" dirty="0" err="1" smtClean="0"/>
              <a:t>Hf</a:t>
            </a:r>
            <a:r>
              <a:rPr lang="en-US" altLang="ja-JP" sz="3200" dirty="0" smtClean="0"/>
              <a:t>/Al-STJ</a:t>
            </a:r>
            <a:r>
              <a:rPr lang="ja-JP" altLang="en-US" sz="3200" dirty="0" smtClean="0"/>
              <a:t>の断面図</a:t>
            </a:r>
            <a:endParaRPr kumimoji="1" lang="ja-JP" altLang="en-US" sz="3200" dirty="0"/>
          </a:p>
        </p:txBody>
      </p:sp>
      <p:sp>
        <p:nvSpPr>
          <p:cNvPr id="4" name="スライド番号プレースホルダー 3"/>
          <p:cNvSpPr>
            <a:spLocks noGrp="1"/>
          </p:cNvSpPr>
          <p:nvPr>
            <p:ph type="sldNum" sz="quarter" idx="12"/>
          </p:nvPr>
        </p:nvSpPr>
        <p:spPr/>
        <p:txBody>
          <a:bodyPr/>
          <a:lstStyle/>
          <a:p>
            <a:fld id="{5DB4040F-F2B4-431F-A787-3E6918399835}" type="slidenum">
              <a:rPr kumimoji="1" lang="ja-JP" altLang="en-US" sz="1800" smtClean="0"/>
              <a:t>18</a:t>
            </a:fld>
            <a:endParaRPr kumimoji="1" lang="ja-JP" altLang="en-US" sz="1800"/>
          </a:p>
        </p:txBody>
      </p:sp>
      <p:pic>
        <p:nvPicPr>
          <p:cNvPr id="8" name="図 7"/>
          <p:cNvPicPr>
            <a:picLocks noChangeAspect="1"/>
          </p:cNvPicPr>
          <p:nvPr/>
        </p:nvPicPr>
        <p:blipFill rotWithShape="1">
          <a:blip r:embed="rId2" cstate="print">
            <a:extLst>
              <a:ext uri="{28A0092B-C50C-407E-A947-70E740481C1C}">
                <a14:useLocalDpi xmlns:a14="http://schemas.microsoft.com/office/drawing/2010/main"/>
              </a:ext>
            </a:extLst>
          </a:blip>
          <a:srcRect l="18213" r="6767"/>
          <a:stretch/>
        </p:blipFill>
        <p:spPr>
          <a:xfrm>
            <a:off x="5034723" y="1422900"/>
            <a:ext cx="3840917" cy="3097690"/>
          </a:xfrm>
          <a:prstGeom prst="rect">
            <a:avLst/>
          </a:prstGeom>
        </p:spPr>
      </p:pic>
      <p:pic>
        <p:nvPicPr>
          <p:cNvPr id="9" name="コンテンツ プレースホルダー 8"/>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l="15255" r="7286" b="753"/>
          <a:stretch/>
        </p:blipFill>
        <p:spPr>
          <a:xfrm>
            <a:off x="539552" y="3267887"/>
            <a:ext cx="3737026" cy="3391493"/>
          </a:xfrm>
          <a:prstGeom prst="rect">
            <a:avLst/>
          </a:prstGeom>
        </p:spPr>
      </p:pic>
      <p:cxnSp>
        <p:nvCxnSpPr>
          <p:cNvPr id="26" name="直線矢印コネクタ 25"/>
          <p:cNvCxnSpPr/>
          <p:nvPr/>
        </p:nvCxnSpPr>
        <p:spPr>
          <a:xfrm flipH="1">
            <a:off x="2488424" y="2757589"/>
            <a:ext cx="229220" cy="67006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4110828" y="1736748"/>
            <a:ext cx="1003206" cy="486194"/>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flipV="1">
            <a:off x="539552" y="5733256"/>
            <a:ext cx="0" cy="504056"/>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p:nvPr/>
        </p:nvCxnSpPr>
        <p:spPr>
          <a:xfrm>
            <a:off x="775082" y="6762622"/>
            <a:ext cx="504056"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正方形/長方形 29"/>
          <p:cNvSpPr/>
          <p:nvPr/>
        </p:nvSpPr>
        <p:spPr>
          <a:xfrm>
            <a:off x="1564528" y="6481263"/>
            <a:ext cx="923896" cy="35623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2</a:t>
            </a:r>
            <a:r>
              <a:rPr lang="en-US" altLang="ja-JP" sz="1800" dirty="0" smtClean="0">
                <a:solidFill>
                  <a:schemeClr val="tx1"/>
                </a:solidFill>
              </a:rPr>
              <a:t>00nm</a:t>
            </a:r>
          </a:p>
        </p:txBody>
      </p:sp>
      <p:sp>
        <p:nvSpPr>
          <p:cNvPr id="32" name="正方形/長方形 31"/>
          <p:cNvSpPr/>
          <p:nvPr/>
        </p:nvSpPr>
        <p:spPr>
          <a:xfrm>
            <a:off x="-148814" y="5733256"/>
            <a:ext cx="923896" cy="356235"/>
          </a:xfrm>
          <a:prstGeom prst="rect">
            <a:avLst/>
          </a:prstGeom>
          <a:solidFill>
            <a:schemeClr val="bg1"/>
          </a:solidFill>
          <a:ln w="12700">
            <a:solidFill>
              <a:schemeClr val="tx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2</a:t>
            </a:r>
            <a:r>
              <a:rPr lang="en-US" altLang="ja-JP" sz="1800" dirty="0" smtClean="0">
                <a:solidFill>
                  <a:schemeClr val="tx1"/>
                </a:solidFill>
              </a:rPr>
              <a:t>00nm</a:t>
            </a:r>
          </a:p>
        </p:txBody>
      </p:sp>
      <p:sp>
        <p:nvSpPr>
          <p:cNvPr id="33" name="正方形/長方形 32"/>
          <p:cNvSpPr/>
          <p:nvPr/>
        </p:nvSpPr>
        <p:spPr>
          <a:xfrm>
            <a:off x="4110828" y="3816914"/>
            <a:ext cx="923896" cy="356235"/>
          </a:xfrm>
          <a:prstGeom prst="rect">
            <a:avLst/>
          </a:prstGeom>
          <a:solidFill>
            <a:schemeClr val="bg1"/>
          </a:solidFill>
          <a:ln w="12700">
            <a:solidFill>
              <a:schemeClr val="tx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100nm</a:t>
            </a:r>
          </a:p>
        </p:txBody>
      </p:sp>
      <p:cxnSp>
        <p:nvCxnSpPr>
          <p:cNvPr id="34" name="直線矢印コネクタ 33"/>
          <p:cNvCxnSpPr/>
          <p:nvPr/>
        </p:nvCxnSpPr>
        <p:spPr>
          <a:xfrm>
            <a:off x="5034724" y="4543535"/>
            <a:ext cx="427675"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flipV="1">
            <a:off x="4826486" y="3789040"/>
            <a:ext cx="0" cy="325939"/>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5648734" y="4543535"/>
            <a:ext cx="923896" cy="33051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100nm</a:t>
            </a:r>
          </a:p>
        </p:txBody>
      </p:sp>
      <p:sp>
        <p:nvSpPr>
          <p:cNvPr id="44" name="正方形/長方形 43"/>
          <p:cNvSpPr/>
          <p:nvPr/>
        </p:nvSpPr>
        <p:spPr>
          <a:xfrm>
            <a:off x="1189996" y="3427655"/>
            <a:ext cx="2248679" cy="356235"/>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smtClean="0">
                <a:solidFill>
                  <a:schemeClr val="tx1"/>
                </a:solidFill>
              </a:rPr>
              <a:t>中央部分での絶縁層</a:t>
            </a:r>
            <a:endParaRPr lang="en-US" altLang="ja-JP" sz="1800" dirty="0" smtClean="0">
              <a:solidFill>
                <a:schemeClr val="tx1"/>
              </a:solidFill>
            </a:endParaRPr>
          </a:p>
        </p:txBody>
      </p:sp>
      <p:sp>
        <p:nvSpPr>
          <p:cNvPr id="45" name="正方形/長方形 44"/>
          <p:cNvSpPr/>
          <p:nvPr/>
        </p:nvSpPr>
        <p:spPr>
          <a:xfrm>
            <a:off x="6070273" y="1086854"/>
            <a:ext cx="2304256" cy="356235"/>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smtClean="0">
                <a:solidFill>
                  <a:schemeClr val="tx1"/>
                </a:solidFill>
              </a:rPr>
              <a:t>側面部分での絶縁層</a:t>
            </a:r>
            <a:endParaRPr lang="en-US" altLang="ja-JP" sz="1800" dirty="0" smtClean="0">
              <a:solidFill>
                <a:schemeClr val="tx1"/>
              </a:solidFill>
            </a:endParaRPr>
          </a:p>
        </p:txBody>
      </p:sp>
      <p:cxnSp>
        <p:nvCxnSpPr>
          <p:cNvPr id="49" name="直線矢印コネクタ 48"/>
          <p:cNvCxnSpPr/>
          <p:nvPr/>
        </p:nvCxnSpPr>
        <p:spPr>
          <a:xfrm flipH="1" flipV="1">
            <a:off x="4110828" y="4708794"/>
            <a:ext cx="1178431" cy="59241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flipH="1" flipV="1">
            <a:off x="3860957" y="5240723"/>
            <a:ext cx="1178431" cy="5924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3" name="正方形/長方形 52"/>
          <p:cNvSpPr/>
          <p:nvPr/>
        </p:nvSpPr>
        <p:spPr>
          <a:xfrm>
            <a:off x="5070964" y="5123090"/>
            <a:ext cx="1468342" cy="35623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smtClean="0">
                <a:solidFill>
                  <a:schemeClr val="tx1"/>
                </a:solidFill>
              </a:rPr>
              <a:t>絶縁膜の</a:t>
            </a:r>
            <a:r>
              <a:rPr lang="en-US" altLang="ja-JP" sz="1800" dirty="0" smtClean="0">
                <a:solidFill>
                  <a:schemeClr val="tx1"/>
                </a:solidFill>
              </a:rPr>
              <a:t>Al</a:t>
            </a:r>
          </a:p>
        </p:txBody>
      </p:sp>
      <p:sp>
        <p:nvSpPr>
          <p:cNvPr id="54" name="正方形/長方形 53"/>
          <p:cNvSpPr/>
          <p:nvPr/>
        </p:nvSpPr>
        <p:spPr>
          <a:xfrm>
            <a:off x="5050229" y="5748836"/>
            <a:ext cx="2978155" cy="632492"/>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800" dirty="0" smtClean="0">
                <a:solidFill>
                  <a:schemeClr val="tx1"/>
                </a:solidFill>
              </a:rPr>
              <a:t>ベタ膜の上に薄い層構造</a:t>
            </a:r>
            <a:endParaRPr lang="en-US" altLang="ja-JP" sz="1800" dirty="0" smtClean="0">
              <a:solidFill>
                <a:schemeClr val="tx1"/>
              </a:solidFill>
            </a:endParaRPr>
          </a:p>
          <a:p>
            <a:r>
              <a:rPr lang="ja-JP" altLang="en-US" sz="1800" dirty="0" smtClean="0">
                <a:solidFill>
                  <a:schemeClr val="tx1"/>
                </a:solidFill>
              </a:rPr>
              <a:t>　→大気中に出した影響？</a:t>
            </a:r>
            <a:endParaRPr lang="en-US" altLang="ja-JP" sz="1800" dirty="0" smtClean="0">
              <a:solidFill>
                <a:schemeClr val="tx1"/>
              </a:solidFill>
            </a:endParaRPr>
          </a:p>
        </p:txBody>
      </p:sp>
      <p:cxnSp>
        <p:nvCxnSpPr>
          <p:cNvPr id="56" name="直線矢印コネクタ 55"/>
          <p:cNvCxnSpPr/>
          <p:nvPr/>
        </p:nvCxnSpPr>
        <p:spPr>
          <a:xfrm flipH="1" flipV="1">
            <a:off x="7417960" y="2971746"/>
            <a:ext cx="106368" cy="1571789"/>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8" name="正方形/長方形 57"/>
          <p:cNvSpPr/>
          <p:nvPr/>
        </p:nvSpPr>
        <p:spPr>
          <a:xfrm>
            <a:off x="6627709" y="2338325"/>
            <a:ext cx="1189384" cy="603662"/>
          </a:xfrm>
          <a:prstGeom prst="rect">
            <a:avLst/>
          </a:prstGeom>
          <a:solidFill>
            <a:schemeClr val="accent1">
              <a:alpha val="0"/>
            </a:schemeClr>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p:nvSpPr>
        <p:spPr>
          <a:xfrm>
            <a:off x="6919359" y="4590279"/>
            <a:ext cx="1795467" cy="82944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err="1" smtClean="0">
                <a:solidFill>
                  <a:schemeClr val="tx1"/>
                </a:solidFill>
              </a:rPr>
              <a:t>Hf</a:t>
            </a:r>
            <a:r>
              <a:rPr lang="ja-JP" altLang="en-US" sz="1800" dirty="0" smtClean="0">
                <a:solidFill>
                  <a:schemeClr val="tx1"/>
                </a:solidFill>
              </a:rPr>
              <a:t>と</a:t>
            </a:r>
            <a:r>
              <a:rPr lang="en-US" altLang="ja-JP" sz="1800" dirty="0" smtClean="0">
                <a:solidFill>
                  <a:schemeClr val="tx1"/>
                </a:solidFill>
              </a:rPr>
              <a:t>Al</a:t>
            </a:r>
            <a:r>
              <a:rPr lang="ja-JP" altLang="en-US" sz="1800" dirty="0" smtClean="0">
                <a:solidFill>
                  <a:schemeClr val="tx1"/>
                </a:solidFill>
              </a:rPr>
              <a:t>の層が</a:t>
            </a:r>
            <a:endParaRPr lang="en-US" altLang="ja-JP" sz="1800" dirty="0" smtClean="0">
              <a:solidFill>
                <a:schemeClr val="tx1"/>
              </a:solidFill>
            </a:endParaRPr>
          </a:p>
          <a:p>
            <a:r>
              <a:rPr lang="ja-JP" altLang="en-US" sz="1800" dirty="0" smtClean="0">
                <a:solidFill>
                  <a:schemeClr val="tx1"/>
                </a:solidFill>
              </a:rPr>
              <a:t>混ざっている</a:t>
            </a:r>
            <a:endParaRPr lang="en-US" altLang="ja-JP" sz="1800" dirty="0" smtClean="0">
              <a:solidFill>
                <a:schemeClr val="tx1"/>
              </a:solidFill>
            </a:endParaRPr>
          </a:p>
        </p:txBody>
      </p:sp>
      <p:sp>
        <p:nvSpPr>
          <p:cNvPr id="40" name="スライド番号プレースホルダー 1"/>
          <p:cNvSpPr>
            <a:spLocks noGrp="1"/>
          </p:cNvSpPr>
          <p:nvPr>
            <p:ph type="sldNum" sz="quarter" idx="11"/>
          </p:nvPr>
        </p:nvSpPr>
        <p:spPr>
          <a:xfrm>
            <a:off x="6553200" y="6248400"/>
            <a:ext cx="2133600" cy="457200"/>
          </a:xfrm>
        </p:spPr>
        <p:txBody>
          <a:bodyPr/>
          <a:lstStyle/>
          <a:p>
            <a:pPr>
              <a:defRPr/>
            </a:pPr>
            <a:fld id="{51B0A194-5920-451A-AD8F-3427F1B557A4}" type="slidenum">
              <a:rPr lang="en-US" altLang="ja-JP" smtClean="0"/>
              <a:pPr>
                <a:defRPr/>
              </a:pPr>
              <a:t>18</a:t>
            </a:fld>
            <a:endParaRPr lang="en-US" altLang="ja-JP" dirty="0"/>
          </a:p>
        </p:txBody>
      </p:sp>
    </p:spTree>
    <p:extLst>
      <p:ext uri="{BB962C8B-B14F-4D97-AF65-F5344CB8AC3E}">
        <p14:creationId xmlns:p14="http://schemas.microsoft.com/office/powerpoint/2010/main" val="4824571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0382" y="548680"/>
            <a:ext cx="5284204" cy="267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タイトル 1"/>
          <p:cNvSpPr>
            <a:spLocks noGrp="1"/>
          </p:cNvSpPr>
          <p:nvPr>
            <p:ph type="title"/>
          </p:nvPr>
        </p:nvSpPr>
        <p:spPr>
          <a:xfrm>
            <a:off x="457200" y="188640"/>
            <a:ext cx="8229600" cy="936104"/>
          </a:xfrm>
        </p:spPr>
        <p:txBody>
          <a:bodyPr>
            <a:normAutofit/>
          </a:bodyPr>
          <a:lstStyle/>
          <a:p>
            <a:r>
              <a:rPr kumimoji="1" lang="en-US" altLang="ja-JP" sz="2800" dirty="0" smtClean="0"/>
              <a:t>Hf/Al-STJ</a:t>
            </a:r>
            <a:r>
              <a:rPr kumimoji="1" lang="ja-JP" altLang="en-US" sz="2800" dirty="0" smtClean="0"/>
              <a:t>の元素分析</a:t>
            </a:r>
            <a:endParaRPr kumimoji="1" lang="ja-JP" altLang="en-US" sz="22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3986" y="2674071"/>
            <a:ext cx="5472608" cy="296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図 8"/>
          <p:cNvPicPr>
            <a:picLocks noChangeAspect="1"/>
          </p:cNvPicPr>
          <p:nvPr/>
        </p:nvPicPr>
        <p:blipFill rotWithShape="1">
          <a:blip r:embed="rId4" cstate="print">
            <a:extLst>
              <a:ext uri="{28A0092B-C50C-407E-A947-70E740481C1C}">
                <a14:useLocalDpi xmlns:a14="http://schemas.microsoft.com/office/drawing/2010/main"/>
              </a:ext>
            </a:extLst>
          </a:blip>
          <a:srcRect l="11734" r="-3170"/>
          <a:stretch/>
        </p:blipFill>
        <p:spPr>
          <a:xfrm>
            <a:off x="433912" y="1092961"/>
            <a:ext cx="3286470" cy="4389423"/>
          </a:xfrm>
          <a:prstGeom prst="rect">
            <a:avLst/>
          </a:prstGeom>
        </p:spPr>
      </p:pic>
      <p:cxnSp>
        <p:nvCxnSpPr>
          <p:cNvPr id="10" name="直線矢印コネクタ 9"/>
          <p:cNvCxnSpPr/>
          <p:nvPr/>
        </p:nvCxnSpPr>
        <p:spPr>
          <a:xfrm>
            <a:off x="5493606" y="1696871"/>
            <a:ext cx="0" cy="379141"/>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a:off x="2595874" y="3594621"/>
            <a:ext cx="1584176" cy="533167"/>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34" name="直線矢印コネクタ 33"/>
          <p:cNvCxnSpPr/>
          <p:nvPr/>
        </p:nvCxnSpPr>
        <p:spPr>
          <a:xfrm flipV="1">
            <a:off x="2991918" y="2011170"/>
            <a:ext cx="1224136" cy="96163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37" name="直線矢印コネクタ 36"/>
          <p:cNvCxnSpPr/>
          <p:nvPr/>
        </p:nvCxnSpPr>
        <p:spPr>
          <a:xfrm>
            <a:off x="5463990" y="4155339"/>
            <a:ext cx="0" cy="432048"/>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線矢印コネクタ 37"/>
          <p:cNvCxnSpPr/>
          <p:nvPr/>
        </p:nvCxnSpPr>
        <p:spPr>
          <a:xfrm>
            <a:off x="6276666" y="2818088"/>
            <a:ext cx="2511896" cy="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a:off x="6276666" y="5194352"/>
            <a:ext cx="2511896" cy="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4" name="直線矢印コネクタ 3"/>
          <p:cNvCxnSpPr/>
          <p:nvPr/>
        </p:nvCxnSpPr>
        <p:spPr>
          <a:xfrm>
            <a:off x="6844346" y="2026000"/>
            <a:ext cx="216024"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a:off x="6992994" y="4352081"/>
            <a:ext cx="324036" cy="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正方形/長方形 18"/>
          <p:cNvSpPr/>
          <p:nvPr/>
        </p:nvSpPr>
        <p:spPr>
          <a:xfrm>
            <a:off x="7060369" y="1449936"/>
            <a:ext cx="1428739" cy="303587"/>
          </a:xfrm>
          <a:prstGeom prst="rect">
            <a:avLst/>
          </a:prstGeom>
          <a:solidFill>
            <a:schemeClr val="bg1"/>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dirty="0" smtClean="0">
                <a:solidFill>
                  <a:schemeClr val="tx1"/>
                </a:solidFill>
              </a:rPr>
              <a:t>酸化膜：</a:t>
            </a:r>
            <a:r>
              <a:rPr kumimoji="1" lang="en-US" altLang="ja-JP" sz="1800" dirty="0" smtClean="0">
                <a:solidFill>
                  <a:schemeClr val="tx1"/>
                </a:solidFill>
              </a:rPr>
              <a:t>4nm</a:t>
            </a:r>
          </a:p>
        </p:txBody>
      </p:sp>
      <p:sp>
        <p:nvSpPr>
          <p:cNvPr id="20" name="正方形/長方形 19"/>
          <p:cNvSpPr/>
          <p:nvPr/>
        </p:nvSpPr>
        <p:spPr>
          <a:xfrm>
            <a:off x="7085584" y="3594621"/>
            <a:ext cx="1595287" cy="266583"/>
          </a:xfrm>
          <a:prstGeom prst="rect">
            <a:avLst/>
          </a:prstGeom>
          <a:solidFill>
            <a:schemeClr val="bg1"/>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800" dirty="0" smtClean="0">
                <a:solidFill>
                  <a:schemeClr val="tx1"/>
                </a:solidFill>
              </a:rPr>
              <a:t>酸化膜：</a:t>
            </a:r>
            <a:r>
              <a:rPr lang="en-US" altLang="ja-JP" sz="1800" dirty="0">
                <a:solidFill>
                  <a:schemeClr val="tx1"/>
                </a:solidFill>
              </a:rPr>
              <a:t>2</a:t>
            </a:r>
            <a:r>
              <a:rPr kumimoji="1" lang="en-US" altLang="ja-JP" sz="1800" dirty="0" smtClean="0">
                <a:solidFill>
                  <a:schemeClr val="tx1"/>
                </a:solidFill>
              </a:rPr>
              <a:t>nm</a:t>
            </a:r>
          </a:p>
        </p:txBody>
      </p:sp>
      <p:cxnSp>
        <p:nvCxnSpPr>
          <p:cNvPr id="24" name="直線矢印コネクタ 23"/>
          <p:cNvCxnSpPr/>
          <p:nvPr/>
        </p:nvCxnSpPr>
        <p:spPr>
          <a:xfrm flipV="1">
            <a:off x="548332" y="4261597"/>
            <a:ext cx="0" cy="599169"/>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1495289" y="5350196"/>
            <a:ext cx="923896" cy="33051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2</a:t>
            </a:r>
            <a:r>
              <a:rPr lang="en-US" altLang="ja-JP" sz="1800" dirty="0" smtClean="0">
                <a:solidFill>
                  <a:schemeClr val="tx1"/>
                </a:solidFill>
              </a:rPr>
              <a:t>00nm</a:t>
            </a:r>
          </a:p>
        </p:txBody>
      </p:sp>
      <p:cxnSp>
        <p:nvCxnSpPr>
          <p:cNvPr id="28" name="直線矢印コネクタ 27"/>
          <p:cNvCxnSpPr/>
          <p:nvPr/>
        </p:nvCxnSpPr>
        <p:spPr>
          <a:xfrm>
            <a:off x="680354" y="5482384"/>
            <a:ext cx="412346"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0" name="正方形/長方形 29"/>
          <p:cNvSpPr/>
          <p:nvPr/>
        </p:nvSpPr>
        <p:spPr>
          <a:xfrm>
            <a:off x="-180528" y="4474271"/>
            <a:ext cx="923896" cy="356235"/>
          </a:xfrm>
          <a:prstGeom prst="rect">
            <a:avLst/>
          </a:prstGeom>
          <a:solidFill>
            <a:schemeClr val="bg1"/>
          </a:solidFill>
          <a:ln w="12700">
            <a:solidFill>
              <a:schemeClr val="tx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2</a:t>
            </a:r>
            <a:r>
              <a:rPr lang="en-US" altLang="ja-JP" sz="1800" dirty="0" smtClean="0">
                <a:solidFill>
                  <a:schemeClr val="tx1"/>
                </a:solidFill>
              </a:rPr>
              <a:t>00nm</a:t>
            </a:r>
          </a:p>
        </p:txBody>
      </p:sp>
      <p:cxnSp>
        <p:nvCxnSpPr>
          <p:cNvPr id="26" name="直線コネクタ 25"/>
          <p:cNvCxnSpPr/>
          <p:nvPr/>
        </p:nvCxnSpPr>
        <p:spPr>
          <a:xfrm>
            <a:off x="3963654" y="2818088"/>
            <a:ext cx="2524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3837454" y="5350196"/>
            <a:ext cx="2524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3408543" y="5362157"/>
            <a:ext cx="671496" cy="330518"/>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5</a:t>
            </a:r>
            <a:r>
              <a:rPr lang="en-US" altLang="ja-JP" sz="1800" dirty="0" smtClean="0">
                <a:solidFill>
                  <a:schemeClr val="tx1"/>
                </a:solidFill>
              </a:rPr>
              <a:t>nm</a:t>
            </a:r>
          </a:p>
        </p:txBody>
      </p:sp>
      <p:sp>
        <p:nvSpPr>
          <p:cNvPr id="44" name="正方形/長方形 43"/>
          <p:cNvSpPr/>
          <p:nvPr/>
        </p:nvSpPr>
        <p:spPr>
          <a:xfrm>
            <a:off x="3436590" y="2901638"/>
            <a:ext cx="779464" cy="274305"/>
          </a:xfrm>
          <a:prstGeom prst="rect">
            <a:avLst/>
          </a:prstGeom>
          <a:solidFill>
            <a:schemeClr val="bg1"/>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20nm</a:t>
            </a:r>
          </a:p>
        </p:txBody>
      </p:sp>
      <p:sp>
        <p:nvSpPr>
          <p:cNvPr id="45" name="正方形/長方形 44"/>
          <p:cNvSpPr/>
          <p:nvPr/>
        </p:nvSpPr>
        <p:spPr>
          <a:xfrm>
            <a:off x="5940918" y="5350195"/>
            <a:ext cx="759412" cy="25116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0nm</a:t>
            </a:r>
          </a:p>
        </p:txBody>
      </p:sp>
      <p:sp>
        <p:nvSpPr>
          <p:cNvPr id="46" name="正方形/長方形 45"/>
          <p:cNvSpPr/>
          <p:nvPr/>
        </p:nvSpPr>
        <p:spPr>
          <a:xfrm>
            <a:off x="8284828" y="5321503"/>
            <a:ext cx="792088" cy="297447"/>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10nm</a:t>
            </a:r>
          </a:p>
        </p:txBody>
      </p:sp>
      <p:sp>
        <p:nvSpPr>
          <p:cNvPr id="47" name="正方形/長方形 46"/>
          <p:cNvSpPr/>
          <p:nvPr/>
        </p:nvSpPr>
        <p:spPr>
          <a:xfrm>
            <a:off x="5968968" y="2924779"/>
            <a:ext cx="731362" cy="25116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smtClean="0">
                <a:solidFill>
                  <a:schemeClr val="tx1"/>
                </a:solidFill>
              </a:rPr>
              <a:t>0nm</a:t>
            </a:r>
          </a:p>
        </p:txBody>
      </p:sp>
      <p:sp>
        <p:nvSpPr>
          <p:cNvPr id="48" name="正方形/長方形 47"/>
          <p:cNvSpPr/>
          <p:nvPr/>
        </p:nvSpPr>
        <p:spPr>
          <a:xfrm>
            <a:off x="8200129" y="2867004"/>
            <a:ext cx="792088" cy="297447"/>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800" dirty="0">
                <a:solidFill>
                  <a:schemeClr val="tx1"/>
                </a:solidFill>
              </a:rPr>
              <a:t>4</a:t>
            </a:r>
            <a:r>
              <a:rPr lang="en-US" altLang="ja-JP" sz="1800" dirty="0" smtClean="0">
                <a:solidFill>
                  <a:schemeClr val="tx1"/>
                </a:solidFill>
              </a:rPr>
              <a:t>0nm</a:t>
            </a:r>
          </a:p>
        </p:txBody>
      </p:sp>
      <p:sp>
        <p:nvSpPr>
          <p:cNvPr id="29" name="テキスト ボックス 28"/>
          <p:cNvSpPr txBox="1"/>
          <p:nvPr/>
        </p:nvSpPr>
        <p:spPr>
          <a:xfrm>
            <a:off x="267817" y="5711786"/>
            <a:ext cx="8207688" cy="1015663"/>
          </a:xfrm>
          <a:prstGeom prst="rect">
            <a:avLst/>
          </a:prstGeom>
          <a:noFill/>
        </p:spPr>
        <p:txBody>
          <a:bodyPr wrap="square" rtlCol="0">
            <a:spAutoFit/>
          </a:bodyPr>
          <a:lstStyle/>
          <a:p>
            <a:pPr marL="342900" indent="-342900">
              <a:buFont typeface="Arial" pitchFamily="34" charset="0"/>
              <a:buChar char="•"/>
            </a:pPr>
            <a:r>
              <a:rPr lang="en-US" altLang="ja-JP" sz="2000" dirty="0" err="1" smtClean="0"/>
              <a:t>AlOx</a:t>
            </a:r>
            <a:r>
              <a:rPr lang="ja-JP" altLang="en-US" sz="2000" dirty="0" smtClean="0"/>
              <a:t>の層を確認．</a:t>
            </a:r>
            <a:endParaRPr lang="en-US" altLang="ja-JP" sz="2000" dirty="0" smtClean="0"/>
          </a:p>
          <a:p>
            <a:pPr marL="342900" indent="-342900">
              <a:buFont typeface="Arial" pitchFamily="34" charset="0"/>
              <a:buChar char="•"/>
            </a:pPr>
            <a:r>
              <a:rPr lang="en-US" altLang="ja-JP" sz="2000" dirty="0" err="1" smtClean="0"/>
              <a:t>Hf</a:t>
            </a:r>
            <a:r>
              <a:rPr lang="ja-JP" altLang="en-US" sz="2000" dirty="0" smtClean="0"/>
              <a:t>が想定したものよりも平坦ではない．（レジストの影響か？）</a:t>
            </a:r>
            <a:endParaRPr lang="en-US" altLang="ja-JP" sz="2000" dirty="0" smtClean="0"/>
          </a:p>
          <a:p>
            <a:pPr marL="342900" indent="-342900">
              <a:buFont typeface="Arial" pitchFamily="34" charset="0"/>
              <a:buChar char="•"/>
            </a:pPr>
            <a:r>
              <a:rPr kumimoji="1" lang="en-US" altLang="ja-JP" sz="2000" dirty="0" err="1" smtClean="0"/>
              <a:t>Hf</a:t>
            </a:r>
            <a:r>
              <a:rPr lang="ja-JP" altLang="en-US" sz="2000" dirty="0"/>
              <a:t>ベタ</a:t>
            </a:r>
            <a:r>
              <a:rPr kumimoji="1" lang="ja-JP" altLang="en-US" sz="2000" dirty="0" smtClean="0"/>
              <a:t>膜上の酸化層は</a:t>
            </a:r>
            <a:r>
              <a:rPr kumimoji="1" lang="en-US" altLang="ja-JP" sz="2000" dirty="0" smtClean="0"/>
              <a:t>2nm</a:t>
            </a:r>
            <a:r>
              <a:rPr kumimoji="1" lang="ja-JP" altLang="en-US" sz="2000" dirty="0" smtClean="0"/>
              <a:t>厚．</a:t>
            </a:r>
            <a:endParaRPr kumimoji="1" lang="ja-JP" altLang="en-US" sz="2000" dirty="0"/>
          </a:p>
        </p:txBody>
      </p:sp>
      <p:sp>
        <p:nvSpPr>
          <p:cNvPr id="31" name="スライド番号プレースホルダー 1"/>
          <p:cNvSpPr>
            <a:spLocks noGrp="1"/>
          </p:cNvSpPr>
          <p:nvPr>
            <p:ph type="sldNum" sz="quarter" idx="11"/>
          </p:nvPr>
        </p:nvSpPr>
        <p:spPr>
          <a:xfrm>
            <a:off x="6553200" y="6248400"/>
            <a:ext cx="2133600" cy="457200"/>
          </a:xfrm>
        </p:spPr>
        <p:txBody>
          <a:bodyPr/>
          <a:lstStyle/>
          <a:p>
            <a:pPr>
              <a:defRPr/>
            </a:pPr>
            <a:fld id="{51B0A194-5920-451A-AD8F-3427F1B557A4}" type="slidenum">
              <a:rPr lang="en-US" altLang="ja-JP" smtClean="0"/>
              <a:pPr>
                <a:defRPr/>
              </a:pPr>
              <a:t>19</a:t>
            </a:fld>
            <a:endParaRPr lang="en-US" altLang="ja-JP" dirty="0"/>
          </a:p>
        </p:txBody>
      </p:sp>
    </p:spTree>
    <p:extLst>
      <p:ext uri="{BB962C8B-B14F-4D97-AF65-F5344CB8AC3E}">
        <p14:creationId xmlns:p14="http://schemas.microsoft.com/office/powerpoint/2010/main" val="38432107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457200" y="457200"/>
            <a:ext cx="8507413" cy="668338"/>
          </a:xfrm>
        </p:spPr>
        <p:txBody>
          <a:bodyPr/>
          <a:lstStyle/>
          <a:p>
            <a:pPr eaLnBrk="1" hangingPunct="1"/>
            <a:r>
              <a:rPr lang="ja-JP" altLang="en-US" sz="2800" smtClean="0"/>
              <a:t>宇宙背景ニュートリノを用いたニュートリノ崩壊探索実験</a:t>
            </a:r>
          </a:p>
        </p:txBody>
      </p:sp>
      <mc:AlternateContent xmlns:mc="http://schemas.openxmlformats.org/markup-compatibility/2006" xmlns:a14="http://schemas.microsoft.com/office/drawing/2010/main">
        <mc:Choice Requires="a14">
          <p:sp>
            <p:nvSpPr>
              <p:cNvPr id="4100" name="Rectangle 3"/>
              <p:cNvSpPr>
                <a:spLocks noGrp="1" noChangeArrowheads="1"/>
              </p:cNvSpPr>
              <p:nvPr>
                <p:ph type="body" idx="1"/>
              </p:nvPr>
            </p:nvSpPr>
            <p:spPr>
              <a:xfrm>
                <a:off x="467544" y="1340768"/>
                <a:ext cx="8218487" cy="4679950"/>
              </a:xfrm>
            </p:spPr>
            <p:txBody>
              <a:bodyPr/>
              <a:lstStyle/>
              <a:p>
                <a:pPr eaLnBrk="1" hangingPunct="1">
                  <a:lnSpc>
                    <a:spcPct val="90000"/>
                  </a:lnSpc>
                </a:pPr>
                <a:r>
                  <a:rPr lang="ja-JP" altLang="en-US" sz="2800" dirty="0" smtClean="0"/>
                  <a:t>宇宙背景ニュートリノの検出</a:t>
                </a:r>
              </a:p>
              <a:p>
                <a:pPr lvl="1" eaLnBrk="1" hangingPunct="1">
                  <a:lnSpc>
                    <a:spcPct val="90000"/>
                  </a:lnSpc>
                </a:pPr>
                <a:r>
                  <a:rPr lang="ja-JP" altLang="en-US" sz="2400" dirty="0" smtClean="0"/>
                  <a:t>ビッグバン理論で予言されているが未発見</a:t>
                </a:r>
              </a:p>
              <a:p>
                <a:pPr eaLnBrk="1" hangingPunct="1">
                  <a:lnSpc>
                    <a:spcPct val="90000"/>
                  </a:lnSpc>
                </a:pPr>
                <a:r>
                  <a:rPr lang="ja-JP" altLang="en-US" sz="2800" dirty="0" smtClean="0"/>
                  <a:t>ニュートリノと電磁場の相互作用</a:t>
                </a:r>
              </a:p>
              <a:p>
                <a:pPr lvl="1" eaLnBrk="1" hangingPunct="1">
                  <a:lnSpc>
                    <a:spcPct val="90000"/>
                  </a:lnSpc>
                </a:pPr>
                <a:r>
                  <a:rPr lang="ja-JP" altLang="en-US" sz="2400" dirty="0" smtClean="0"/>
                  <a:t>ニュートリノ遷移輻射光の検出 </a:t>
                </a:r>
                <a:r>
                  <a:rPr lang="en-US" altLang="ja-JP" sz="2400" dirty="0" smtClean="0">
                    <a:latin typeface="ＭＳ Ｐゴシック" pitchFamily="50" charset="-128"/>
                  </a:rPr>
                  <a:t>(</a:t>
                </a:r>
                <a14:m>
                  <m:oMath xmlns:m="http://schemas.openxmlformats.org/officeDocument/2006/math">
                    <m:sSub>
                      <m:sSubPr>
                        <m:ctrlPr>
                          <a:rPr lang="en-US" altLang="ja-JP" sz="2400" b="0" i="1" smtClean="0">
                            <a:latin typeface="Cambria Math"/>
                          </a:rPr>
                        </m:ctrlPr>
                      </m:sSubPr>
                      <m:e>
                        <m:r>
                          <a:rPr lang="en-US" altLang="ja-JP" sz="2400" b="0" i="1" smtClean="0">
                            <a:latin typeface="Cambria Math"/>
                          </a:rPr>
                          <m:t>𝜈</m:t>
                        </m:r>
                      </m:e>
                      <m:sub>
                        <m:r>
                          <a:rPr lang="en-US" altLang="ja-JP" sz="2400" b="0" i="1" smtClean="0">
                            <a:latin typeface="Cambria Math"/>
                          </a:rPr>
                          <m:t>3</m:t>
                        </m:r>
                      </m:sub>
                    </m:sSub>
                    <m:r>
                      <a:rPr lang="en-US" altLang="ja-JP" sz="2400" b="0" i="1" smtClean="0">
                        <a:latin typeface="Cambria Math"/>
                      </a:rPr>
                      <m:t>→</m:t>
                    </m:r>
                    <m:sSub>
                      <m:sSubPr>
                        <m:ctrlPr>
                          <a:rPr lang="en-US" altLang="ja-JP" sz="2400" b="0" i="1" smtClean="0">
                            <a:latin typeface="Cambria Math"/>
                          </a:rPr>
                        </m:ctrlPr>
                      </m:sSubPr>
                      <m:e>
                        <m:r>
                          <a:rPr lang="en-US" altLang="ja-JP" sz="2400" b="0" i="1" smtClean="0">
                            <a:latin typeface="Cambria Math"/>
                          </a:rPr>
                          <m:t>𝜈</m:t>
                        </m:r>
                      </m:e>
                      <m:sub>
                        <m:r>
                          <a:rPr lang="en-US" altLang="ja-JP" sz="2400" b="0" i="1" smtClean="0">
                            <a:latin typeface="Cambria Math"/>
                          </a:rPr>
                          <m:t>1,2</m:t>
                        </m:r>
                      </m:sub>
                    </m:sSub>
                    <m:r>
                      <a:rPr lang="en-US" altLang="ja-JP" sz="2400" b="0" i="1" smtClean="0">
                        <a:latin typeface="Cambria Math"/>
                      </a:rPr>
                      <m:t>+</m:t>
                    </m:r>
                    <m:r>
                      <a:rPr lang="en-US" altLang="ja-JP" sz="2400" b="0" i="1" smtClean="0">
                        <a:latin typeface="Cambria Math"/>
                      </a:rPr>
                      <m:t>𝛾</m:t>
                    </m:r>
                  </m:oMath>
                </a14:m>
                <a:r>
                  <a:rPr lang="en-US" altLang="ja-JP" sz="2400" dirty="0" smtClean="0">
                    <a:solidFill>
                      <a:srgbClr val="000000"/>
                    </a:solidFill>
                    <a:latin typeface="ＭＳ Ｐゴシック" pitchFamily="50" charset="-128"/>
                  </a:rPr>
                  <a:t>)</a:t>
                </a:r>
                <a:endParaRPr lang="en-US" altLang="ja-JP" sz="2400" dirty="0" smtClean="0"/>
              </a:p>
              <a:p>
                <a:pPr lvl="1" eaLnBrk="1" hangingPunct="1">
                  <a:lnSpc>
                    <a:spcPct val="90000"/>
                  </a:lnSpc>
                </a:pPr>
                <a:r>
                  <a:rPr lang="ja-JP" altLang="en-US" sz="2400" dirty="0" smtClean="0"/>
                  <a:t>標準模型では非常に小さい</a:t>
                </a:r>
                <a:r>
                  <a:rPr lang="en-US" altLang="ja-JP" sz="2400" dirty="0" smtClean="0"/>
                  <a:t>: </a:t>
                </a:r>
                <a14:m>
                  <m:oMath xmlns:m="http://schemas.openxmlformats.org/officeDocument/2006/math">
                    <m:r>
                      <a:rPr lang="en-US" altLang="ja-JP" sz="2400" b="0" i="1" smtClean="0">
                        <a:latin typeface="Cambria Math"/>
                      </a:rPr>
                      <m:t>𝜏</m:t>
                    </m:r>
                    <m:r>
                      <a:rPr lang="en-US" altLang="ja-JP" sz="2400" b="0" i="1" smtClean="0">
                        <a:latin typeface="Cambria Math"/>
                      </a:rPr>
                      <m:t>∼</m:t>
                    </m:r>
                    <m:r>
                      <m:rPr>
                        <m:sty m:val="p"/>
                      </m:rPr>
                      <a:rPr lang="en-US" altLang="ja-JP" sz="2400" b="0" i="1" smtClean="0">
                        <a:latin typeface="Cambria Math"/>
                      </a:rPr>
                      <m:t>O</m:t>
                    </m:r>
                    <m:r>
                      <a:rPr lang="en-US" altLang="ja-JP" sz="2400" b="0" i="1" smtClean="0">
                        <a:latin typeface="Cambria Math"/>
                      </a:rPr>
                      <m:t>(</m:t>
                    </m:r>
                    <m:sSup>
                      <m:sSupPr>
                        <m:ctrlPr>
                          <a:rPr lang="en-US" altLang="ja-JP" sz="2400" b="0" i="1" smtClean="0">
                            <a:latin typeface="Cambria Math"/>
                          </a:rPr>
                        </m:ctrlPr>
                      </m:sSupPr>
                      <m:e>
                        <m:r>
                          <a:rPr lang="en-US" altLang="ja-JP" sz="2400" b="0" i="1" smtClean="0">
                            <a:latin typeface="Cambria Math"/>
                          </a:rPr>
                          <m:t>10</m:t>
                        </m:r>
                      </m:e>
                      <m:sup>
                        <m:r>
                          <a:rPr lang="en-US" altLang="ja-JP" sz="2400" b="0" i="1" smtClean="0">
                            <a:latin typeface="Cambria Math"/>
                          </a:rPr>
                          <m:t>43</m:t>
                        </m:r>
                      </m:sup>
                    </m:sSup>
                    <m:r>
                      <a:rPr lang="en-US" altLang="ja-JP" sz="2400" b="0" i="1" smtClean="0">
                        <a:latin typeface="Cambria Math"/>
                      </a:rPr>
                      <m:t>)</m:t>
                    </m:r>
                    <m:r>
                      <m:rPr>
                        <m:sty m:val="p"/>
                      </m:rPr>
                      <a:rPr lang="en-US" altLang="ja-JP" sz="2400" b="0" i="1" smtClean="0">
                        <a:latin typeface="Cambria Math"/>
                      </a:rPr>
                      <m:t>yr</m:t>
                    </m:r>
                  </m:oMath>
                </a14:m>
                <a:endParaRPr lang="en-US" altLang="ja-JP" sz="2400" dirty="0" smtClean="0"/>
              </a:p>
              <a:p>
                <a:pPr lvl="1" eaLnBrk="1" hangingPunct="1">
                  <a:lnSpc>
                    <a:spcPct val="90000"/>
                  </a:lnSpc>
                </a:pPr>
                <a:r>
                  <a:rPr lang="ja-JP" altLang="en-US" sz="2400" dirty="0" smtClean="0"/>
                  <a:t>いくつかの模型では</a:t>
                </a:r>
                <a14:m>
                  <m:oMath xmlns:m="http://schemas.openxmlformats.org/officeDocument/2006/math">
                    <m:r>
                      <a:rPr lang="en-US" altLang="ja-JP" sz="2400" i="1">
                        <a:latin typeface="Cambria Math"/>
                      </a:rPr>
                      <m:t>𝜏</m:t>
                    </m:r>
                    <m:r>
                      <a:rPr lang="en-US" altLang="ja-JP" sz="2400" i="1" smtClean="0">
                        <a:latin typeface="Cambria Math"/>
                        <a:ea typeface="Cambria Math"/>
                      </a:rPr>
                      <m:t>≥</m:t>
                    </m:r>
                    <m:r>
                      <m:rPr>
                        <m:sty m:val="p"/>
                      </m:rPr>
                      <a:rPr lang="en-US" altLang="ja-JP" sz="2400" i="1">
                        <a:latin typeface="Cambria Math"/>
                      </a:rPr>
                      <m:t>O</m:t>
                    </m:r>
                    <m:r>
                      <a:rPr lang="en-US" altLang="ja-JP" sz="2400" i="1">
                        <a:latin typeface="Cambria Math"/>
                      </a:rPr>
                      <m:t>(</m:t>
                    </m:r>
                    <m:sSup>
                      <m:sSupPr>
                        <m:ctrlPr>
                          <a:rPr lang="en-US" altLang="ja-JP" sz="2400" i="1">
                            <a:latin typeface="Cambria Math"/>
                          </a:rPr>
                        </m:ctrlPr>
                      </m:sSupPr>
                      <m:e>
                        <m:r>
                          <a:rPr lang="en-US" altLang="ja-JP" sz="2400" i="1">
                            <a:latin typeface="Cambria Math"/>
                          </a:rPr>
                          <m:t>10</m:t>
                        </m:r>
                      </m:e>
                      <m:sup>
                        <m:r>
                          <a:rPr lang="en-US" altLang="ja-JP" sz="2400" b="0" i="1" smtClean="0">
                            <a:latin typeface="Cambria Math"/>
                          </a:rPr>
                          <m:t>17</m:t>
                        </m:r>
                      </m:sup>
                    </m:sSup>
                    <m:r>
                      <a:rPr lang="en-US" altLang="ja-JP" sz="2400" i="1">
                        <a:latin typeface="Cambria Math"/>
                      </a:rPr>
                      <m:t>)</m:t>
                    </m:r>
                    <m:r>
                      <m:rPr>
                        <m:sty m:val="p"/>
                      </m:rPr>
                      <a:rPr lang="en-US" altLang="ja-JP" sz="2400" i="1">
                        <a:latin typeface="Cambria Math"/>
                      </a:rPr>
                      <m:t>yr</m:t>
                    </m:r>
                  </m:oMath>
                </a14:m>
                <a:r>
                  <a:rPr lang="en-US" altLang="ja-JP" sz="2400" dirty="0" smtClean="0"/>
                  <a:t> </a:t>
                </a:r>
                <a:r>
                  <a:rPr lang="ja-JP" altLang="en-US" sz="2400" dirty="0" err="1" smtClean="0"/>
                  <a:t>まで</a:t>
                </a:r>
                <a:r>
                  <a:rPr lang="ja-JP" altLang="en-US" sz="2400" dirty="0" smtClean="0"/>
                  <a:t>あり得る</a:t>
                </a:r>
                <a:endParaRPr lang="en-US" altLang="ja-JP" sz="2400" dirty="0" smtClean="0"/>
              </a:p>
              <a:p>
                <a:pPr eaLnBrk="1" hangingPunct="1">
                  <a:lnSpc>
                    <a:spcPct val="90000"/>
                  </a:lnSpc>
                </a:pPr>
                <a:r>
                  <a:rPr lang="ja-JP" altLang="en-US" sz="2800" dirty="0" smtClean="0"/>
                  <a:t>ニュートリノ質量の測定</a:t>
                </a:r>
              </a:p>
              <a:p>
                <a:pPr lvl="1" eaLnBrk="1" hangingPunct="1">
                  <a:lnSpc>
                    <a:spcPct val="90000"/>
                  </a:lnSpc>
                </a:pPr>
                <a:r>
                  <a:rPr lang="ja-JP" altLang="en-US" sz="2400" dirty="0" smtClean="0"/>
                  <a:t>振動実験で測定されている質量二乗差の情報とあわせると質量の絶対値が得られる</a:t>
                </a:r>
              </a:p>
            </p:txBody>
          </p:sp>
        </mc:Choice>
        <mc:Fallback xmlns="">
          <p:sp>
            <p:nvSpPr>
              <p:cNvPr id="4100" name="Rectangle 3"/>
              <p:cNvSpPr>
                <a:spLocks noGrp="1" noRot="1" noChangeAspect="1" noMove="1" noResize="1" noEditPoints="1" noAdjustHandles="1" noChangeArrowheads="1" noChangeShapeType="1" noTextEdit="1"/>
              </p:cNvSpPr>
              <p:nvPr>
                <p:ph type="body" idx="1"/>
              </p:nvPr>
            </p:nvSpPr>
            <p:spPr>
              <a:xfrm>
                <a:off x="467544" y="1340768"/>
                <a:ext cx="8218487" cy="4679950"/>
              </a:xfrm>
              <a:blipFill rotWithShape="1">
                <a:blip r:embed="rId2"/>
                <a:stretch>
                  <a:fillRect l="-742" t="-2604"/>
                </a:stretch>
              </a:blipFill>
            </p:spPr>
            <p:txBody>
              <a:bodyPr/>
              <a:lstStyle/>
              <a:p>
                <a:r>
                  <a:rPr lang="ja-JP" altLang="en-US">
                    <a:noFill/>
                  </a:rPr>
                  <a:t> </a:t>
                </a:r>
              </a:p>
            </p:txBody>
          </p:sp>
        </mc:Fallback>
      </mc:AlternateContent>
      <p:sp>
        <p:nvSpPr>
          <p:cNvPr id="2" name="スライド番号プレースホルダー 1"/>
          <p:cNvSpPr>
            <a:spLocks noGrp="1"/>
          </p:cNvSpPr>
          <p:nvPr>
            <p:ph type="sldNum" sz="quarter" idx="11"/>
          </p:nvPr>
        </p:nvSpPr>
        <p:spPr/>
        <p:txBody>
          <a:bodyPr/>
          <a:lstStyle/>
          <a:p>
            <a:pPr>
              <a:defRPr/>
            </a:pPr>
            <a:fld id="{0F9E9DC1-2056-4C3F-8988-21F6A85589EE}" type="slidenum">
              <a:rPr lang="en-US" altLang="ja-JP" smtClean="0"/>
              <a:pPr>
                <a:defRPr/>
              </a:pPr>
              <a:t>2</a:t>
            </a:fld>
            <a:endParaRPr lang="en-US" altLang="ja-JP"/>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rot="20096978">
            <a:off x="2759304" y="4492295"/>
            <a:ext cx="614310" cy="654590"/>
          </a:xfrm>
          <a:prstGeom prst="rect">
            <a:avLst/>
          </a:prstGeom>
          <a:gradFill>
            <a:gsLst>
              <a:gs pos="0">
                <a:srgbClr val="FF3399"/>
              </a:gs>
              <a:gs pos="25000">
                <a:srgbClr val="FF6633"/>
              </a:gs>
              <a:gs pos="50000">
                <a:srgbClr val="FFFF00"/>
              </a:gs>
              <a:gs pos="75000">
                <a:srgbClr val="01A78F"/>
              </a:gs>
              <a:gs pos="100000">
                <a:srgbClr val="3366FF"/>
              </a:gs>
            </a:gsLst>
            <a:lin ang="5400000" scaled="0"/>
          </a:gradFill>
          <a:ln w="9525" cap="flat" cmpd="sng" algn="ctr">
            <a:solidFill>
              <a:schemeClr val="tx1"/>
            </a:solidFill>
            <a:prstDash val="solid"/>
            <a:round/>
            <a:headEnd type="none" w="med" len="med"/>
            <a:tailEnd type="none" w="med" len="med"/>
          </a:ln>
          <a:effectLst/>
          <a:scene3d>
            <a:camera prst="orthographicFront">
              <a:rot lat="12000000" lon="9600000" rev="15600000"/>
            </a:camera>
            <a:lightRig rig="threePt" dir="t"/>
          </a:scene3d>
          <a:sp3d extrusionH="76200" contourW="25400">
            <a:bevelT w="25400" h="12700"/>
            <a:bevelB w="25400" h="12700"/>
            <a:extrusionClr>
              <a:schemeClr val="tx1">
                <a:lumMod val="65000"/>
                <a:lumOff val="35000"/>
              </a:schemeClr>
            </a:extrusionClr>
            <a:contourClr>
              <a:schemeClr val="accent5">
                <a:lumMod val="25000"/>
              </a:schemeClr>
            </a:contourClr>
          </a:sp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6" name="Freeform 82"/>
          <p:cNvSpPr>
            <a:spLocks/>
          </p:cNvSpPr>
          <p:nvPr/>
        </p:nvSpPr>
        <p:spPr bwMode="auto">
          <a:xfrm rot="7748157">
            <a:off x="3189983" y="3936735"/>
            <a:ext cx="1384528" cy="190478"/>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bg1">
                <a:lumMod val="50000"/>
              </a:schemeClr>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sp>
        <p:nvSpPr>
          <p:cNvPr id="24" name="正方形/長方形 23"/>
          <p:cNvSpPr/>
          <p:nvPr/>
        </p:nvSpPr>
        <p:spPr bwMode="auto">
          <a:xfrm>
            <a:off x="2982906" y="6254000"/>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5" name="正方形/長方形 24"/>
          <p:cNvSpPr/>
          <p:nvPr/>
        </p:nvSpPr>
        <p:spPr bwMode="auto">
          <a:xfrm>
            <a:off x="3388205" y="6141850"/>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6" name="正方形/長方形 25"/>
          <p:cNvSpPr/>
          <p:nvPr/>
        </p:nvSpPr>
        <p:spPr bwMode="auto">
          <a:xfrm>
            <a:off x="3766465" y="6024728"/>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7" name="正方形/長方形 26"/>
          <p:cNvSpPr/>
          <p:nvPr/>
        </p:nvSpPr>
        <p:spPr bwMode="auto">
          <a:xfrm>
            <a:off x="4180293" y="5882332"/>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8" name="正方形/長方形 27"/>
          <p:cNvSpPr/>
          <p:nvPr/>
        </p:nvSpPr>
        <p:spPr bwMode="auto">
          <a:xfrm>
            <a:off x="4567227" y="5768363"/>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9" name="正方形/長方形 28"/>
          <p:cNvSpPr/>
          <p:nvPr/>
        </p:nvSpPr>
        <p:spPr bwMode="auto">
          <a:xfrm>
            <a:off x="4958934" y="5636262"/>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30" name="正方形/長方形 29"/>
          <p:cNvSpPr/>
          <p:nvPr/>
        </p:nvSpPr>
        <p:spPr bwMode="auto">
          <a:xfrm>
            <a:off x="5364088" y="5507225"/>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7" name="正方形/長方形 16"/>
          <p:cNvSpPr/>
          <p:nvPr/>
        </p:nvSpPr>
        <p:spPr bwMode="auto">
          <a:xfrm>
            <a:off x="2815462" y="6037976"/>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8" name="正方形/長方形 17"/>
          <p:cNvSpPr/>
          <p:nvPr/>
        </p:nvSpPr>
        <p:spPr bwMode="auto">
          <a:xfrm>
            <a:off x="3220761" y="5925826"/>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9" name="正方形/長方形 18"/>
          <p:cNvSpPr/>
          <p:nvPr/>
        </p:nvSpPr>
        <p:spPr bwMode="auto">
          <a:xfrm>
            <a:off x="3599021" y="5808704"/>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0" name="正方形/長方形 19"/>
          <p:cNvSpPr/>
          <p:nvPr/>
        </p:nvSpPr>
        <p:spPr bwMode="auto">
          <a:xfrm>
            <a:off x="4012849" y="5666308"/>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1" name="正方形/長方形 20"/>
          <p:cNvSpPr/>
          <p:nvPr/>
        </p:nvSpPr>
        <p:spPr bwMode="auto">
          <a:xfrm>
            <a:off x="4399783" y="5552339"/>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2" name="正方形/長方形 21"/>
          <p:cNvSpPr/>
          <p:nvPr/>
        </p:nvSpPr>
        <p:spPr bwMode="auto">
          <a:xfrm>
            <a:off x="4791490" y="5420238"/>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3" name="正方形/長方形 22"/>
          <p:cNvSpPr/>
          <p:nvPr/>
        </p:nvSpPr>
        <p:spPr bwMode="auto">
          <a:xfrm>
            <a:off x="5196644" y="5291201"/>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 name="正方形/長方形 9"/>
          <p:cNvSpPr/>
          <p:nvPr/>
        </p:nvSpPr>
        <p:spPr bwMode="auto">
          <a:xfrm>
            <a:off x="2649615" y="5818512"/>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1" name="正方形/長方形 10"/>
          <p:cNvSpPr/>
          <p:nvPr/>
        </p:nvSpPr>
        <p:spPr bwMode="auto">
          <a:xfrm>
            <a:off x="3054914" y="5706362"/>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2" name="正方形/長方形 11"/>
          <p:cNvSpPr/>
          <p:nvPr/>
        </p:nvSpPr>
        <p:spPr bwMode="auto">
          <a:xfrm>
            <a:off x="3433174" y="5589240"/>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3" name="正方形/長方形 12"/>
          <p:cNvSpPr/>
          <p:nvPr/>
        </p:nvSpPr>
        <p:spPr bwMode="auto">
          <a:xfrm>
            <a:off x="3847002" y="5446844"/>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4" name="正方形/長方形 13"/>
          <p:cNvSpPr/>
          <p:nvPr/>
        </p:nvSpPr>
        <p:spPr bwMode="auto">
          <a:xfrm>
            <a:off x="4233936" y="5332875"/>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5" name="正方形/長方形 14"/>
          <p:cNvSpPr/>
          <p:nvPr/>
        </p:nvSpPr>
        <p:spPr bwMode="auto">
          <a:xfrm>
            <a:off x="4625643" y="5200774"/>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6" name="正方形/長方形 15"/>
          <p:cNvSpPr/>
          <p:nvPr/>
        </p:nvSpPr>
        <p:spPr bwMode="auto">
          <a:xfrm>
            <a:off x="5030797" y="5071737"/>
            <a:ext cx="288032" cy="271344"/>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3" name="タイトル 1"/>
          <p:cNvSpPr txBox="1">
            <a:spLocks/>
          </p:cNvSpPr>
          <p:nvPr/>
        </p:nvSpPr>
        <p:spPr bwMode="auto">
          <a:xfrm>
            <a:off x="344415" y="260648"/>
            <a:ext cx="868680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2pPr>
            <a:lvl3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3pPr>
            <a:lvl4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4pPr>
            <a:lvl5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5pPr>
            <a:lvl6pPr marL="457200" algn="l" rtl="0" fontAlgn="base">
              <a:spcBef>
                <a:spcPct val="0"/>
              </a:spcBef>
              <a:spcAft>
                <a:spcPct val="0"/>
              </a:spcAft>
              <a:defRPr kumimoji="1" sz="4400">
                <a:solidFill>
                  <a:schemeClr val="tx1"/>
                </a:solidFill>
                <a:latin typeface="Arial" pitchFamily="34" charset="0"/>
                <a:ea typeface="ＭＳ Ｐゴシック" pitchFamily="50" charset="-128"/>
              </a:defRPr>
            </a:lvl6pPr>
            <a:lvl7pPr marL="914400" algn="l" rtl="0" fontAlgn="base">
              <a:spcBef>
                <a:spcPct val="0"/>
              </a:spcBef>
              <a:spcAft>
                <a:spcPct val="0"/>
              </a:spcAft>
              <a:defRPr kumimoji="1" sz="4400">
                <a:solidFill>
                  <a:schemeClr val="tx1"/>
                </a:solidFill>
                <a:latin typeface="Arial" pitchFamily="34" charset="0"/>
                <a:ea typeface="ＭＳ Ｐゴシック" pitchFamily="50" charset="-128"/>
              </a:defRPr>
            </a:lvl7pPr>
            <a:lvl8pPr marL="1371600" algn="l" rtl="0" fontAlgn="base">
              <a:spcBef>
                <a:spcPct val="0"/>
              </a:spcBef>
              <a:spcAft>
                <a:spcPct val="0"/>
              </a:spcAft>
              <a:defRPr kumimoji="1" sz="4400">
                <a:solidFill>
                  <a:schemeClr val="tx1"/>
                </a:solidFill>
                <a:latin typeface="Arial" pitchFamily="34" charset="0"/>
                <a:ea typeface="ＭＳ Ｐゴシック" pitchFamily="50" charset="-128"/>
              </a:defRPr>
            </a:lvl8pPr>
            <a:lvl9pPr marL="1828800" algn="l" rtl="0" fontAlgn="base">
              <a:spcBef>
                <a:spcPct val="0"/>
              </a:spcBef>
              <a:spcAft>
                <a:spcPct val="0"/>
              </a:spcAft>
              <a:defRPr kumimoji="1" sz="4400">
                <a:solidFill>
                  <a:schemeClr val="tx1"/>
                </a:solidFill>
                <a:latin typeface="Arial" pitchFamily="34" charset="0"/>
                <a:ea typeface="ＭＳ Ｐゴシック" pitchFamily="50" charset="-128"/>
              </a:defRPr>
            </a:lvl9pPr>
          </a:lstStyle>
          <a:p>
            <a:pPr eaLnBrk="1" hangingPunct="1"/>
            <a:r>
              <a:rPr lang="ja-JP" altLang="en-US" sz="2800" dirty="0" smtClean="0"/>
              <a:t>赤外線観測ロケットによる宇宙背景ニュートリノ崩壊探索</a:t>
            </a:r>
            <a:endParaRPr lang="en-US" altLang="ja-JP" sz="2800" dirty="0" smtClean="0"/>
          </a:p>
        </p:txBody>
      </p:sp>
      <p:sp>
        <p:nvSpPr>
          <p:cNvPr id="5" name="Rectangle 3"/>
          <p:cNvSpPr txBox="1">
            <a:spLocks noChangeArrowheads="1"/>
          </p:cNvSpPr>
          <p:nvPr/>
        </p:nvSpPr>
        <p:spPr>
          <a:xfrm>
            <a:off x="78478" y="975542"/>
            <a:ext cx="8952738" cy="2866342"/>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eaLnBrk="1" hangingPunct="1">
              <a:lnSpc>
                <a:spcPct val="90000"/>
              </a:lnSpc>
            </a:pPr>
            <a:r>
              <a:rPr lang="ja-JP" altLang="en-US" sz="2400" dirty="0" smtClean="0"/>
              <a:t>回折格子</a:t>
            </a:r>
            <a:r>
              <a:rPr lang="en-US" altLang="ja-JP" sz="2400" dirty="0" smtClean="0"/>
              <a:t>+</a:t>
            </a:r>
            <a:r>
              <a:rPr lang="en-US" altLang="ja-JP" sz="2400" dirty="0" err="1" smtClean="0"/>
              <a:t>Nb</a:t>
            </a:r>
            <a:r>
              <a:rPr lang="en-US" altLang="ja-JP" sz="2400" dirty="0" smtClean="0"/>
              <a:t>/Al-STJ</a:t>
            </a:r>
            <a:r>
              <a:rPr lang="ja-JP" altLang="en-US" sz="2400" dirty="0" smtClean="0"/>
              <a:t>の組み合わせによる赤外光子エネルギー測定器</a:t>
            </a:r>
            <a:endParaRPr lang="en-US" altLang="ja-JP" sz="2400" dirty="0" smtClean="0"/>
          </a:p>
          <a:p>
            <a:pPr lvl="1" eaLnBrk="1" hangingPunct="1">
              <a:lnSpc>
                <a:spcPct val="90000"/>
              </a:lnSpc>
            </a:pPr>
            <a:r>
              <a:rPr lang="en-US" altLang="ja-JP" sz="2400" dirty="0" err="1" smtClean="0"/>
              <a:t>Nb</a:t>
            </a:r>
            <a:r>
              <a:rPr lang="en-US" altLang="ja-JP" sz="2400" dirty="0" smtClean="0"/>
              <a:t>/Al-STJ</a:t>
            </a:r>
            <a:r>
              <a:rPr lang="ja-JP" altLang="en-US" sz="2400" dirty="0" smtClean="0"/>
              <a:t>のアレイ</a:t>
            </a:r>
            <a:endParaRPr lang="en-US" altLang="ja-JP" sz="2400" dirty="0" smtClean="0"/>
          </a:p>
          <a:p>
            <a:pPr lvl="2" eaLnBrk="1" hangingPunct="1">
              <a:lnSpc>
                <a:spcPct val="90000"/>
              </a:lnSpc>
            </a:pPr>
            <a:r>
              <a:rPr lang="en-US" altLang="ja-JP" sz="2000" dirty="0" err="1" smtClean="0"/>
              <a:t>Nb</a:t>
            </a:r>
            <a:r>
              <a:rPr lang="en-US" altLang="ja-JP" sz="2000" dirty="0" smtClean="0"/>
              <a:t>/Al-STJ</a:t>
            </a:r>
            <a:r>
              <a:rPr lang="ja-JP" altLang="en-US" sz="2000" dirty="0" smtClean="0"/>
              <a:t>の一つのセルは，</a:t>
            </a:r>
            <a:r>
              <a:rPr lang="ja-JP" altLang="en-US" sz="2000" dirty="0"/>
              <a:t>非常</a:t>
            </a:r>
            <a:r>
              <a:rPr lang="ja-JP" altLang="en-US" sz="2000" dirty="0" smtClean="0"/>
              <a:t>に良い</a:t>
            </a:r>
            <a:r>
              <a:rPr lang="en-US" altLang="ja-JP" sz="2000" dirty="0" smtClean="0"/>
              <a:t>S/N</a:t>
            </a:r>
            <a:r>
              <a:rPr lang="ja-JP" altLang="en-US" sz="2000" dirty="0" smtClean="0"/>
              <a:t>の</a:t>
            </a:r>
            <a:r>
              <a:rPr lang="en-US" altLang="ja-JP" sz="2000" dirty="0" err="1" smtClean="0"/>
              <a:t>Eγ</a:t>
            </a:r>
            <a:r>
              <a:rPr lang="ja-JP" altLang="en-US" sz="2000" dirty="0" smtClean="0"/>
              <a:t>～</a:t>
            </a:r>
            <a:r>
              <a:rPr lang="en-US" altLang="ja-JP" sz="2000" dirty="0" smtClean="0"/>
              <a:t>25meV</a:t>
            </a:r>
            <a:r>
              <a:rPr lang="ja-JP" altLang="en-US" sz="2000" dirty="0" smtClean="0"/>
              <a:t>のフォトンカウンティング検出器として使用</a:t>
            </a:r>
          </a:p>
          <a:p>
            <a:pPr lvl="1" eaLnBrk="1" hangingPunct="1">
              <a:lnSpc>
                <a:spcPct val="90000"/>
              </a:lnSpc>
            </a:pPr>
            <a:r>
              <a:rPr lang="ja-JP" altLang="en-US" sz="2400" dirty="0"/>
              <a:t>極</a:t>
            </a:r>
            <a:r>
              <a:rPr lang="ja-JP" altLang="en-US" sz="2400" dirty="0" smtClean="0"/>
              <a:t>低温</a:t>
            </a:r>
            <a:r>
              <a:rPr lang="en-US" altLang="ja-JP" sz="2400" dirty="0" smtClean="0"/>
              <a:t>4K</a:t>
            </a:r>
            <a:r>
              <a:rPr lang="ja-JP" altLang="en-US" sz="2400" dirty="0" smtClean="0"/>
              <a:t>前置増幅器の開発</a:t>
            </a:r>
            <a:endParaRPr lang="en-US" altLang="ja-JP" sz="2400" dirty="0" smtClean="0"/>
          </a:p>
          <a:p>
            <a:pPr lvl="2" eaLnBrk="1" hangingPunct="1">
              <a:lnSpc>
                <a:spcPct val="90000"/>
              </a:lnSpc>
            </a:pPr>
            <a:r>
              <a:rPr lang="ja-JP" altLang="en-US" sz="2000" dirty="0" smtClean="0"/>
              <a:t>フェルミラボとのコラボレーション</a:t>
            </a:r>
            <a:r>
              <a:rPr lang="en-US" altLang="ja-JP" sz="2000" dirty="0"/>
              <a:t>(</a:t>
            </a:r>
            <a:r>
              <a:rPr lang="ja-JP" altLang="en-US" sz="2000" dirty="0" smtClean="0"/>
              <a:t>日米科学技術協力事業</a:t>
            </a:r>
            <a:r>
              <a:rPr lang="en-US" altLang="ja-JP" sz="2000" dirty="0"/>
              <a:t>)</a:t>
            </a:r>
            <a:endParaRPr lang="ja-JP" altLang="en-US" sz="2000" dirty="0" smtClean="0"/>
          </a:p>
        </p:txBody>
      </p:sp>
      <p:sp>
        <p:nvSpPr>
          <p:cNvPr id="7" name="Freeform 82"/>
          <p:cNvSpPr>
            <a:spLocks/>
          </p:cNvSpPr>
          <p:nvPr/>
        </p:nvSpPr>
        <p:spPr bwMode="auto">
          <a:xfrm rot="1801589">
            <a:off x="3332890" y="5059188"/>
            <a:ext cx="1995182" cy="187451"/>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FF000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sp>
        <p:nvSpPr>
          <p:cNvPr id="9" name="Freeform 82"/>
          <p:cNvSpPr>
            <a:spLocks/>
          </p:cNvSpPr>
          <p:nvPr/>
        </p:nvSpPr>
        <p:spPr bwMode="auto">
          <a:xfrm rot="3642240">
            <a:off x="2736796" y="5228937"/>
            <a:ext cx="1166050" cy="142204"/>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00B05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sp>
        <p:nvSpPr>
          <p:cNvPr id="8" name="Freeform 82"/>
          <p:cNvSpPr>
            <a:spLocks/>
          </p:cNvSpPr>
          <p:nvPr/>
        </p:nvSpPr>
        <p:spPr bwMode="auto">
          <a:xfrm rot="5193685">
            <a:off x="2399918" y="5373299"/>
            <a:ext cx="1003688" cy="146400"/>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0070C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FF00"/>
              </a:solidFill>
            </a:endParaRPr>
          </a:p>
        </p:txBody>
      </p:sp>
      <p:cxnSp>
        <p:nvCxnSpPr>
          <p:cNvPr id="32" name="直線矢印コネクタ 31"/>
          <p:cNvCxnSpPr/>
          <p:nvPr/>
        </p:nvCxnSpPr>
        <p:spPr bwMode="auto">
          <a:xfrm flipH="1">
            <a:off x="5484676" y="4365104"/>
            <a:ext cx="311460" cy="623096"/>
          </a:xfrm>
          <a:prstGeom prst="straightConnector1">
            <a:avLst/>
          </a:prstGeom>
          <a:noFill/>
          <a:ln w="9525" cap="flat" cmpd="sng" algn="ctr">
            <a:solidFill>
              <a:schemeClr val="tx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テキスト ボックス 34"/>
          <p:cNvSpPr txBox="1"/>
          <p:nvPr/>
        </p:nvSpPr>
        <p:spPr>
          <a:xfrm>
            <a:off x="5318829" y="3841884"/>
            <a:ext cx="2016224" cy="523220"/>
          </a:xfrm>
          <a:prstGeom prst="rect">
            <a:avLst/>
          </a:prstGeom>
          <a:noFill/>
        </p:spPr>
        <p:txBody>
          <a:bodyPr wrap="square" rtlCol="0">
            <a:spAutoFit/>
          </a:bodyPr>
          <a:lstStyle/>
          <a:p>
            <a:r>
              <a:rPr kumimoji="1" lang="en-US" altLang="ja-JP" dirty="0" smtClean="0"/>
              <a:t>STJ array</a:t>
            </a:r>
            <a:endParaRPr kumimoji="1" lang="ja-JP" altLang="en-US" dirty="0"/>
          </a:p>
        </p:txBody>
      </p:sp>
      <mc:AlternateContent xmlns:mc="http://schemas.openxmlformats.org/markup-compatibility/2006" xmlns:a14="http://schemas.microsoft.com/office/drawing/2010/main">
        <mc:Choice Requires="a14">
          <p:sp>
            <p:nvSpPr>
              <p:cNvPr id="36" name="テキスト ボックス 35"/>
              <p:cNvSpPr txBox="1"/>
              <p:nvPr/>
            </p:nvSpPr>
            <p:spPr>
              <a:xfrm>
                <a:off x="5195682" y="5924164"/>
                <a:ext cx="1008112" cy="5575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𝐸</m:t>
                          </m:r>
                        </m:e>
                        <m:sub>
                          <m:r>
                            <a:rPr kumimoji="1" lang="en-US" altLang="ja-JP" b="0" i="1" smtClean="0">
                              <a:latin typeface="Cambria Math"/>
                            </a:rPr>
                            <m:t>𝛾</m:t>
                          </m:r>
                        </m:sub>
                      </m:sSub>
                    </m:oMath>
                  </m:oMathPara>
                </a14:m>
                <a:endParaRPr kumimoji="1" lang="ja-JP" altLang="en-US" dirty="0"/>
              </a:p>
            </p:txBody>
          </p:sp>
        </mc:Choice>
        <mc:Fallback xmlns="">
          <p:sp>
            <p:nvSpPr>
              <p:cNvPr id="36" name="テキスト ボックス 35"/>
              <p:cNvSpPr txBox="1">
                <a:spLocks noRot="1" noChangeAspect="1" noMove="1" noResize="1" noEditPoints="1" noAdjustHandles="1" noChangeArrowheads="1" noChangeShapeType="1" noTextEdit="1"/>
              </p:cNvSpPr>
              <p:nvPr/>
            </p:nvSpPr>
            <p:spPr>
              <a:xfrm>
                <a:off x="5195682" y="5924164"/>
                <a:ext cx="1008112" cy="557589"/>
              </a:xfrm>
              <a:prstGeom prst="rect">
                <a:avLst/>
              </a:prstGeom>
              <a:blipFill rotWithShape="1">
                <a:blip r:embed="rId2"/>
                <a:stretch>
                  <a:fillRect/>
                </a:stretch>
              </a:blipFill>
            </p:spPr>
            <p:txBody>
              <a:bodyPr/>
              <a:lstStyle/>
              <a:p>
                <a:r>
                  <a:rPr lang="ja-JP" altLang="en-US">
                    <a:noFill/>
                  </a:rPr>
                  <a:t> </a:t>
                </a:r>
              </a:p>
            </p:txBody>
          </p:sp>
        </mc:Fallback>
      </mc:AlternateContent>
      <p:cxnSp>
        <p:nvCxnSpPr>
          <p:cNvPr id="37" name="直線矢印コネクタ 36"/>
          <p:cNvCxnSpPr/>
          <p:nvPr/>
        </p:nvCxnSpPr>
        <p:spPr bwMode="auto">
          <a:xfrm flipH="1">
            <a:off x="3567572" y="5823683"/>
            <a:ext cx="2084548" cy="637946"/>
          </a:xfrm>
          <a:prstGeom prst="straightConnector1">
            <a:avLst/>
          </a:prstGeom>
          <a:noFill/>
          <a:ln w="31750" cap="flat" cmpd="sng" algn="ctr">
            <a:solidFill>
              <a:schemeClr val="tx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テキスト ボックス 42"/>
          <p:cNvSpPr txBox="1"/>
          <p:nvPr/>
        </p:nvSpPr>
        <p:spPr>
          <a:xfrm>
            <a:off x="6012160" y="4753826"/>
            <a:ext cx="2016224" cy="523220"/>
          </a:xfrm>
          <a:prstGeom prst="rect">
            <a:avLst/>
          </a:prstGeom>
          <a:noFill/>
        </p:spPr>
        <p:txBody>
          <a:bodyPr wrap="square" rtlCol="0">
            <a:spAutoFit/>
          </a:bodyPr>
          <a:lstStyle/>
          <a:p>
            <a:r>
              <a:rPr kumimoji="1" lang="en-US" altLang="ja-JP" dirty="0" smtClean="0"/>
              <a:t>STJ array</a:t>
            </a:r>
            <a:endParaRPr kumimoji="1" lang="ja-JP" altLang="en-US" dirty="0"/>
          </a:p>
        </p:txBody>
      </p:sp>
      <p:sp>
        <p:nvSpPr>
          <p:cNvPr id="38" name="Freeform 82"/>
          <p:cNvSpPr>
            <a:spLocks/>
          </p:cNvSpPr>
          <p:nvPr/>
        </p:nvSpPr>
        <p:spPr bwMode="auto">
          <a:xfrm rot="8760814">
            <a:off x="3354851" y="4163962"/>
            <a:ext cx="1384528" cy="190478"/>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bg1">
                <a:lumMod val="50000"/>
              </a:schemeClr>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sp>
        <p:nvSpPr>
          <p:cNvPr id="40" name="Freeform 82"/>
          <p:cNvSpPr>
            <a:spLocks/>
          </p:cNvSpPr>
          <p:nvPr/>
        </p:nvSpPr>
        <p:spPr bwMode="auto">
          <a:xfrm rot="4239930">
            <a:off x="2422324" y="5423471"/>
            <a:ext cx="1332524" cy="167509"/>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0070C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FF00"/>
              </a:solidFill>
            </a:endParaRPr>
          </a:p>
        </p:txBody>
      </p:sp>
      <p:sp>
        <p:nvSpPr>
          <p:cNvPr id="41" name="Freeform 82"/>
          <p:cNvSpPr>
            <a:spLocks/>
          </p:cNvSpPr>
          <p:nvPr/>
        </p:nvSpPr>
        <p:spPr bwMode="auto">
          <a:xfrm rot="3098568">
            <a:off x="2819753" y="5298744"/>
            <a:ext cx="1717422" cy="218700"/>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00B05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sp>
        <p:nvSpPr>
          <p:cNvPr id="42" name="Freeform 82"/>
          <p:cNvSpPr>
            <a:spLocks/>
          </p:cNvSpPr>
          <p:nvPr/>
        </p:nvSpPr>
        <p:spPr bwMode="auto">
          <a:xfrm rot="1951799">
            <a:off x="3292610" y="4924347"/>
            <a:ext cx="1335531" cy="204747"/>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rgbClr val="FF0000"/>
            </a:solidFill>
            <a:round/>
            <a:headEn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solidFill>
                <a:srgbClr val="FF0000"/>
              </a:solidFill>
            </a:endParaRPr>
          </a:p>
        </p:txBody>
      </p:sp>
      <p:cxnSp>
        <p:nvCxnSpPr>
          <p:cNvPr id="44" name="直線矢印コネクタ 43"/>
          <p:cNvCxnSpPr/>
          <p:nvPr/>
        </p:nvCxnSpPr>
        <p:spPr bwMode="auto">
          <a:xfrm>
            <a:off x="2433604" y="6045565"/>
            <a:ext cx="403702" cy="527510"/>
          </a:xfrm>
          <a:prstGeom prst="straightConnector1">
            <a:avLst/>
          </a:prstGeom>
          <a:noFill/>
          <a:ln w="31750" cap="flat" cmpd="sng" algn="ctr">
            <a:solidFill>
              <a:schemeClr val="tx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a14="http://schemas.microsoft.com/office/drawing/2010/main">
        <mc:Choice Requires="a14">
          <p:sp>
            <p:nvSpPr>
              <p:cNvPr id="45" name="テキスト ボックス 44"/>
              <p:cNvSpPr txBox="1"/>
              <p:nvPr/>
            </p:nvSpPr>
            <p:spPr>
              <a:xfrm>
                <a:off x="1627343" y="5935560"/>
                <a:ext cx="1008112"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b="0" i="0" smtClean="0">
                          <a:latin typeface="Cambria Math"/>
                        </a:rPr>
                        <m:t>Δ</m:t>
                      </m:r>
                      <m:r>
                        <a:rPr kumimoji="1" lang="en-US" altLang="ja-JP" b="0" i="1" smtClean="0">
                          <a:latin typeface="Cambria Math"/>
                        </a:rPr>
                        <m:t>𝜃</m:t>
                      </m:r>
                    </m:oMath>
                  </m:oMathPara>
                </a14:m>
                <a:endParaRPr kumimoji="1" lang="ja-JP" altLang="en-US" dirty="0"/>
              </a:p>
            </p:txBody>
          </p:sp>
        </mc:Choice>
        <mc:Fallback xmlns="">
          <p:sp>
            <p:nvSpPr>
              <p:cNvPr id="45" name="テキスト ボックス 44"/>
              <p:cNvSpPr txBox="1">
                <a:spLocks noRot="1" noChangeAspect="1" noMove="1" noResize="1" noEditPoints="1" noAdjustHandles="1" noChangeArrowheads="1" noChangeShapeType="1" noTextEdit="1"/>
              </p:cNvSpPr>
              <p:nvPr/>
            </p:nvSpPr>
            <p:spPr>
              <a:xfrm>
                <a:off x="1627343" y="5935560"/>
                <a:ext cx="1008112" cy="523220"/>
              </a:xfrm>
              <a:prstGeom prst="rect">
                <a:avLst/>
              </a:prstGeom>
              <a:blipFill rotWithShape="1">
                <a:blip r:embed="rId3"/>
                <a:stretch>
                  <a:fillRect/>
                </a:stretch>
              </a:blipFill>
            </p:spPr>
            <p:txBody>
              <a:bodyPr/>
              <a:lstStyle/>
              <a:p>
                <a:r>
                  <a:rPr lang="ja-JP" altLang="en-US">
                    <a:noFill/>
                  </a:rPr>
                  <a:t> </a:t>
                </a:r>
              </a:p>
            </p:txBody>
          </p:sp>
        </mc:Fallback>
      </mc:AlternateContent>
      <p:sp>
        <p:nvSpPr>
          <p:cNvPr id="4" name="スライド番号プレースホルダー 3"/>
          <p:cNvSpPr>
            <a:spLocks noGrp="1"/>
          </p:cNvSpPr>
          <p:nvPr>
            <p:ph type="sldNum" sz="quarter" idx="11"/>
          </p:nvPr>
        </p:nvSpPr>
        <p:spPr/>
        <p:txBody>
          <a:bodyPr/>
          <a:lstStyle/>
          <a:p>
            <a:pPr>
              <a:defRPr/>
            </a:pPr>
            <a:fld id="{51B0A194-5920-451A-AD8F-3427F1B557A4}" type="slidenum">
              <a:rPr lang="en-US" altLang="ja-JP" smtClean="0"/>
              <a:pPr>
                <a:defRPr/>
              </a:pPr>
              <a:t>20</a:t>
            </a:fld>
            <a:endParaRPr lang="en-US" altLang="ja-JP"/>
          </a:p>
        </p:txBody>
      </p:sp>
    </p:spTree>
    <p:extLst>
      <p:ext uri="{BB962C8B-B14F-4D97-AF65-F5344CB8AC3E}">
        <p14:creationId xmlns:p14="http://schemas.microsoft.com/office/powerpoint/2010/main" val="20535713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571500"/>
            <a:ext cx="7914456" cy="593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21</a:t>
            </a:fld>
            <a:endParaRPr lang="en-US" altLang="ja-JP"/>
          </a:p>
        </p:txBody>
      </p:sp>
    </p:spTree>
    <p:extLst>
      <p:ext uri="{BB962C8B-B14F-4D97-AF65-F5344CB8AC3E}">
        <p14:creationId xmlns:p14="http://schemas.microsoft.com/office/powerpoint/2010/main" val="21250296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円/楕円 115"/>
          <p:cNvSpPr/>
          <p:nvPr/>
        </p:nvSpPr>
        <p:spPr bwMode="auto">
          <a:xfrm>
            <a:off x="6084168" y="5486302"/>
            <a:ext cx="1944216" cy="1183058"/>
          </a:xfrm>
          <a:prstGeom prst="ellipse">
            <a:avLst/>
          </a:prstGeom>
          <a:solidFill>
            <a:schemeClr val="bg2">
              <a:lumMod val="40000"/>
              <a:lumOff val="60000"/>
              <a:alpha val="50000"/>
            </a:schemeClr>
          </a:solidFill>
          <a:ln w="9525" cap="flat" cmpd="sng" algn="ctr">
            <a:noFill/>
            <a:prstDash val="solid"/>
            <a:round/>
            <a:headEnd type="none" w="med" len="med"/>
            <a:tailEnd type="none" w="med" len="med"/>
          </a:ln>
          <a:effectLst/>
          <a:scene3d>
            <a:camera prst="orthographicFront">
              <a:rot lat="6300000" lon="0" rev="0"/>
            </a:camera>
            <a:lightRig rig="threePt" dir="t"/>
          </a:scene3d>
          <a:sp3d>
            <a:bevelT w="0" h="0"/>
            <a:bevelB h="635000"/>
          </a:sp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87" name="正方形/長方形 86"/>
          <p:cNvSpPr/>
          <p:nvPr/>
        </p:nvSpPr>
        <p:spPr bwMode="auto">
          <a:xfrm rot="20096978">
            <a:off x="7405104" y="5001840"/>
            <a:ext cx="308382" cy="270645"/>
          </a:xfrm>
          <a:prstGeom prst="rect">
            <a:avLst/>
          </a:prstGeom>
          <a:gradFill>
            <a:gsLst>
              <a:gs pos="0">
                <a:srgbClr val="FF3399"/>
              </a:gs>
              <a:gs pos="25000">
                <a:srgbClr val="FF6633"/>
              </a:gs>
              <a:gs pos="50000">
                <a:srgbClr val="FFFF00"/>
              </a:gs>
              <a:gs pos="75000">
                <a:srgbClr val="01A78F"/>
              </a:gs>
              <a:gs pos="100000">
                <a:srgbClr val="3366FF"/>
              </a:gs>
            </a:gsLst>
            <a:lin ang="5400000" scaled="0"/>
          </a:gradFill>
          <a:ln w="9525" cap="flat" cmpd="sng" algn="ctr">
            <a:solidFill>
              <a:schemeClr val="tx1"/>
            </a:solidFill>
            <a:prstDash val="solid"/>
            <a:round/>
            <a:headEnd type="none" w="med" len="med"/>
            <a:tailEnd type="none" w="med" len="med"/>
          </a:ln>
          <a:effectLst/>
          <a:scene3d>
            <a:camera prst="orthographicFront">
              <a:rot lat="9000000" lon="9600000" rev="14400000"/>
            </a:camera>
            <a:lightRig rig="threePt" dir="t"/>
          </a:scene3d>
          <a:sp3d extrusionH="76200" contourW="25400">
            <a:bevelT w="25400" h="12700"/>
            <a:bevelB w="25400" h="12700"/>
            <a:extrusionClr>
              <a:schemeClr val="tx1">
                <a:lumMod val="65000"/>
                <a:lumOff val="35000"/>
              </a:schemeClr>
            </a:extrusionClr>
            <a:contourClr>
              <a:schemeClr val="accent5">
                <a:lumMod val="25000"/>
              </a:schemeClr>
            </a:contourClr>
          </a:sp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3" name="タイトル 1"/>
          <p:cNvSpPr txBox="1">
            <a:spLocks/>
          </p:cNvSpPr>
          <p:nvPr/>
        </p:nvSpPr>
        <p:spPr bwMode="auto">
          <a:xfrm>
            <a:off x="344415" y="260648"/>
            <a:ext cx="868680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2pPr>
            <a:lvl3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3pPr>
            <a:lvl4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4pPr>
            <a:lvl5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5pPr>
            <a:lvl6pPr marL="457200" algn="l" rtl="0" fontAlgn="base">
              <a:spcBef>
                <a:spcPct val="0"/>
              </a:spcBef>
              <a:spcAft>
                <a:spcPct val="0"/>
              </a:spcAft>
              <a:defRPr kumimoji="1" sz="4400">
                <a:solidFill>
                  <a:schemeClr val="tx1"/>
                </a:solidFill>
                <a:latin typeface="Arial" pitchFamily="34" charset="0"/>
                <a:ea typeface="ＭＳ Ｐゴシック" pitchFamily="50" charset="-128"/>
              </a:defRPr>
            </a:lvl6pPr>
            <a:lvl7pPr marL="914400" algn="l" rtl="0" fontAlgn="base">
              <a:spcBef>
                <a:spcPct val="0"/>
              </a:spcBef>
              <a:spcAft>
                <a:spcPct val="0"/>
              </a:spcAft>
              <a:defRPr kumimoji="1" sz="4400">
                <a:solidFill>
                  <a:schemeClr val="tx1"/>
                </a:solidFill>
                <a:latin typeface="Arial" pitchFamily="34" charset="0"/>
                <a:ea typeface="ＭＳ Ｐゴシック" pitchFamily="50" charset="-128"/>
              </a:defRPr>
            </a:lvl7pPr>
            <a:lvl8pPr marL="1371600" algn="l" rtl="0" fontAlgn="base">
              <a:spcBef>
                <a:spcPct val="0"/>
              </a:spcBef>
              <a:spcAft>
                <a:spcPct val="0"/>
              </a:spcAft>
              <a:defRPr kumimoji="1" sz="4400">
                <a:solidFill>
                  <a:schemeClr val="tx1"/>
                </a:solidFill>
                <a:latin typeface="Arial" pitchFamily="34" charset="0"/>
                <a:ea typeface="ＭＳ Ｐゴシック" pitchFamily="50" charset="-128"/>
              </a:defRPr>
            </a:lvl8pPr>
            <a:lvl9pPr marL="1828800" algn="l" rtl="0" fontAlgn="base">
              <a:spcBef>
                <a:spcPct val="0"/>
              </a:spcBef>
              <a:spcAft>
                <a:spcPct val="0"/>
              </a:spcAft>
              <a:defRPr kumimoji="1" sz="4400">
                <a:solidFill>
                  <a:schemeClr val="tx1"/>
                </a:solidFill>
                <a:latin typeface="Arial" pitchFamily="34" charset="0"/>
                <a:ea typeface="ＭＳ Ｐゴシック" pitchFamily="50" charset="-128"/>
              </a:defRPr>
            </a:lvl9pPr>
          </a:lstStyle>
          <a:p>
            <a:pPr eaLnBrk="1" hangingPunct="1"/>
            <a:r>
              <a:rPr lang="ja-JP" altLang="en-US" sz="2800" dirty="0" smtClean="0"/>
              <a:t>赤外線観測ロケットによる宇宙背景ニュートリノ崩壊探索</a:t>
            </a:r>
            <a:endParaRPr lang="en-US" altLang="ja-JP" sz="2800" dirty="0" smtClean="0"/>
          </a:p>
        </p:txBody>
      </p:sp>
      <p:sp>
        <p:nvSpPr>
          <p:cNvPr id="5" name="Rectangle 3"/>
          <p:cNvSpPr txBox="1">
            <a:spLocks noChangeArrowheads="1"/>
          </p:cNvSpPr>
          <p:nvPr/>
        </p:nvSpPr>
        <p:spPr>
          <a:xfrm>
            <a:off x="251521" y="980728"/>
            <a:ext cx="8640960" cy="2592288"/>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eaLnBrk="1" hangingPunct="1">
              <a:lnSpc>
                <a:spcPct val="90000"/>
              </a:lnSpc>
            </a:pPr>
            <a:r>
              <a:rPr lang="en-US" altLang="ja-JP" sz="2400" dirty="0" smtClean="0"/>
              <a:t>JAXA</a:t>
            </a:r>
            <a:r>
              <a:rPr lang="ja-JP" altLang="en-US" sz="2400" dirty="0" smtClean="0"/>
              <a:t>の</a:t>
            </a:r>
            <a:r>
              <a:rPr lang="en-US" altLang="ja-JP" sz="2400" dirty="0" smtClean="0"/>
              <a:t>CIBER</a:t>
            </a:r>
            <a:r>
              <a:rPr lang="ja-JP" altLang="en-US" sz="2400" dirty="0" smtClean="0"/>
              <a:t>実験</a:t>
            </a:r>
            <a:endParaRPr lang="en-US" altLang="ja-JP" sz="2400" dirty="0" smtClean="0"/>
          </a:p>
          <a:p>
            <a:pPr lvl="1" eaLnBrk="1" hangingPunct="1">
              <a:lnSpc>
                <a:spcPct val="90000"/>
              </a:lnSpc>
            </a:pPr>
            <a:r>
              <a:rPr lang="ja-JP" altLang="en-US" sz="2000" dirty="0" smtClean="0"/>
              <a:t>ロケットで高度</a:t>
            </a:r>
            <a:r>
              <a:rPr lang="en-US" altLang="ja-JP" sz="2000" dirty="0" smtClean="0"/>
              <a:t>200km</a:t>
            </a:r>
            <a:r>
              <a:rPr lang="ja-JP" altLang="en-US" sz="2000" dirty="0" err="1" smtClean="0"/>
              <a:t>まで</a:t>
            </a:r>
            <a:r>
              <a:rPr lang="ja-JP" altLang="en-US" sz="2000" dirty="0" smtClean="0"/>
              <a:t>上昇．約</a:t>
            </a:r>
            <a:r>
              <a:rPr lang="en-US" altLang="ja-JP" sz="2000" dirty="0" smtClean="0"/>
              <a:t>20</a:t>
            </a:r>
            <a:r>
              <a:rPr lang="ja-JP" altLang="en-US" sz="2000" dirty="0" smtClean="0"/>
              <a:t>分の観測が可能</a:t>
            </a:r>
            <a:endParaRPr lang="en-US" altLang="ja-JP" sz="2000" dirty="0" smtClean="0"/>
          </a:p>
          <a:p>
            <a:pPr lvl="1" eaLnBrk="1" hangingPunct="1">
              <a:lnSpc>
                <a:spcPct val="90000"/>
              </a:lnSpc>
            </a:pPr>
            <a:r>
              <a:rPr lang="ja-JP" altLang="en-US" sz="2000" dirty="0" smtClean="0"/>
              <a:t>検出器，光学系，冷凍機の</a:t>
            </a:r>
            <a:r>
              <a:rPr lang="en-US" altLang="ja-JP" sz="2000" dirty="0" smtClean="0"/>
              <a:t>R&amp;D</a:t>
            </a:r>
            <a:r>
              <a:rPr lang="ja-JP" altLang="en-US" sz="2000" dirty="0" smtClean="0"/>
              <a:t>完了から</a:t>
            </a:r>
            <a:r>
              <a:rPr lang="en-US" altLang="ja-JP" sz="2000" dirty="0" smtClean="0"/>
              <a:t>2</a:t>
            </a:r>
            <a:r>
              <a:rPr lang="ja-JP" altLang="en-US" sz="2000" dirty="0" smtClean="0"/>
              <a:t>年程度で打ち上げ可能</a:t>
            </a:r>
            <a:endParaRPr lang="en-US" altLang="ja-JP" sz="2000" dirty="0" smtClean="0"/>
          </a:p>
          <a:p>
            <a:pPr eaLnBrk="1" hangingPunct="1">
              <a:lnSpc>
                <a:spcPct val="90000"/>
              </a:lnSpc>
            </a:pPr>
            <a:r>
              <a:rPr lang="en-US" altLang="ja-JP" sz="2400" dirty="0" smtClean="0"/>
              <a:t>R&amp;D</a:t>
            </a:r>
          </a:p>
          <a:p>
            <a:pPr lvl="1" eaLnBrk="1" hangingPunct="1">
              <a:lnSpc>
                <a:spcPct val="90000"/>
              </a:lnSpc>
            </a:pPr>
            <a:r>
              <a:rPr lang="ja-JP" altLang="en-US" sz="2000" dirty="0" smtClean="0"/>
              <a:t>分光</a:t>
            </a:r>
            <a:r>
              <a:rPr lang="ja-JP" altLang="en-US" sz="2000" dirty="0"/>
              <a:t>素子・光学系の設計</a:t>
            </a:r>
          </a:p>
          <a:p>
            <a:pPr lvl="1" eaLnBrk="1" hangingPunct="1">
              <a:lnSpc>
                <a:spcPct val="90000"/>
              </a:lnSpc>
            </a:pPr>
            <a:r>
              <a:rPr lang="ja-JP" altLang="en-US" sz="2000" dirty="0"/>
              <a:t>ロケット搭載クライオスタットの設計 </a:t>
            </a:r>
            <a:r>
              <a:rPr lang="en-US" altLang="ja-JP" sz="2000" dirty="0"/>
              <a:t>(1.6K</a:t>
            </a:r>
            <a:r>
              <a:rPr lang="en-US" altLang="ja-JP" sz="2000" dirty="0" smtClean="0"/>
              <a:t>)</a:t>
            </a:r>
          </a:p>
          <a:p>
            <a:pPr lvl="1" eaLnBrk="1" hangingPunct="1">
              <a:lnSpc>
                <a:spcPct val="90000"/>
              </a:lnSpc>
            </a:pPr>
            <a:r>
              <a:rPr lang="ja-JP" altLang="en-US" sz="2000" dirty="0" smtClean="0"/>
              <a:t>検出器（読み出し系），</a:t>
            </a:r>
            <a:r>
              <a:rPr lang="en-US" altLang="ja-JP" sz="2000" dirty="0" smtClean="0"/>
              <a:t>DAQ</a:t>
            </a:r>
            <a:endParaRPr lang="en-US" altLang="ja-JP" sz="1800" dirty="0"/>
          </a:p>
          <a:p>
            <a:pPr lvl="1" eaLnBrk="1" hangingPunct="1">
              <a:lnSpc>
                <a:spcPct val="90000"/>
              </a:lnSpc>
            </a:pPr>
            <a:endParaRPr lang="ja-JP" altLang="en-US" sz="2000" dirty="0" smtClean="0"/>
          </a:p>
        </p:txBody>
      </p:sp>
      <p:sp>
        <p:nvSpPr>
          <p:cNvPr id="4" name="スライド番号プレースホルダー 3"/>
          <p:cNvSpPr>
            <a:spLocks noGrp="1"/>
          </p:cNvSpPr>
          <p:nvPr>
            <p:ph type="sldNum" sz="quarter" idx="11"/>
          </p:nvPr>
        </p:nvSpPr>
        <p:spPr/>
        <p:txBody>
          <a:bodyPr/>
          <a:lstStyle/>
          <a:p>
            <a:pPr>
              <a:defRPr/>
            </a:pPr>
            <a:fld id="{51B0A194-5920-451A-AD8F-3427F1B557A4}" type="slidenum">
              <a:rPr lang="en-US" altLang="ja-JP" smtClean="0"/>
              <a:pPr>
                <a:defRPr/>
              </a:pPr>
              <a:t>22</a:t>
            </a:fld>
            <a:endParaRPr lang="en-US" altLang="ja-JP" dirty="0"/>
          </a:p>
        </p:txBody>
      </p:sp>
      <p:sp>
        <p:nvSpPr>
          <p:cNvPr id="39" name="円柱 38"/>
          <p:cNvSpPr/>
          <p:nvPr/>
        </p:nvSpPr>
        <p:spPr bwMode="auto">
          <a:xfrm>
            <a:off x="5940152" y="2672916"/>
            <a:ext cx="2160240" cy="3636404"/>
          </a:xfrm>
          <a:prstGeom prst="can">
            <a:avLst>
              <a:gd name="adj" fmla="val 13139"/>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mc:AlternateContent xmlns:mc="http://schemas.openxmlformats.org/markup-compatibility/2006" xmlns:a14="http://schemas.microsoft.com/office/drawing/2010/main">
        <mc:Choice Requires="a14">
          <p:sp>
            <p:nvSpPr>
              <p:cNvPr id="46" name="テキスト ボックス 45"/>
              <p:cNvSpPr txBox="1"/>
              <p:nvPr/>
            </p:nvSpPr>
            <p:spPr>
              <a:xfrm>
                <a:off x="344415" y="3573016"/>
                <a:ext cx="4587625" cy="73238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kumimoji="1" lang="en-US" altLang="ja-JP" sz="2000" dirty="0" smtClean="0"/>
                  <a:t>Nb/Al-STJ</a:t>
                </a:r>
                <a:r>
                  <a:rPr kumimoji="1" lang="ja-JP" altLang="en-US" sz="2000" dirty="0" smtClean="0"/>
                  <a:t>で最終的には，</a:t>
                </a:r>
                <a14:m>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𝐸</m:t>
                        </m:r>
                      </m:e>
                      <m:sub>
                        <m:r>
                          <a:rPr kumimoji="1" lang="en-US" altLang="ja-JP" sz="2000" b="0" i="1" smtClean="0">
                            <a:latin typeface="Cambria Math"/>
                          </a:rPr>
                          <m:t>𝛾</m:t>
                        </m:r>
                      </m:sub>
                    </m:sSub>
                    <m:r>
                      <a:rPr kumimoji="1" lang="en-US" altLang="ja-JP" sz="2000" b="0" i="1" smtClean="0">
                        <a:latin typeface="Cambria Math"/>
                        <a:ea typeface="Cambria Math"/>
                      </a:rPr>
                      <m:t>≅25</m:t>
                    </m:r>
                    <m:r>
                      <m:rPr>
                        <m:sty m:val="p"/>
                      </m:rPr>
                      <a:rPr kumimoji="1" lang="en-US" altLang="ja-JP" sz="2000" b="0" i="1" smtClean="0">
                        <a:latin typeface="Cambria Math"/>
                        <a:ea typeface="Cambria Math"/>
                      </a:rPr>
                      <m:t>meV</m:t>
                    </m:r>
                  </m:oMath>
                </a14:m>
                <a:r>
                  <a:rPr kumimoji="1" lang="en-US" altLang="ja-JP" sz="2000" dirty="0" smtClean="0"/>
                  <a:t> (</a:t>
                </a:r>
                <a14:m>
                  <m:oMath xmlns:m="http://schemas.openxmlformats.org/officeDocument/2006/math">
                    <m:r>
                      <a:rPr kumimoji="1" lang="en-US" altLang="ja-JP" sz="2000" b="0" i="1" dirty="0" smtClean="0">
                        <a:latin typeface="Cambria Math"/>
                      </a:rPr>
                      <m:t>𝜆</m:t>
                    </m:r>
                    <m:r>
                      <a:rPr kumimoji="1" lang="en-US" altLang="ja-JP" sz="2000" b="0" i="1" dirty="0" smtClean="0">
                        <a:latin typeface="Cambria Math"/>
                      </a:rPr>
                      <m:t>~50</m:t>
                    </m:r>
                    <m:r>
                      <a:rPr kumimoji="1" lang="en-US" altLang="ja-JP" sz="2000" b="0" i="1" dirty="0" smtClean="0">
                        <a:latin typeface="Cambria Math"/>
                      </a:rPr>
                      <m:t>𝜇</m:t>
                    </m:r>
                    <m:r>
                      <a:rPr kumimoji="1" lang="en-US" altLang="ja-JP" sz="2000" b="0" i="1" dirty="0" smtClean="0">
                        <a:latin typeface="Cambria Math"/>
                      </a:rPr>
                      <m:t>𝑚</m:t>
                    </m:r>
                  </m:oMath>
                </a14:m>
                <a:r>
                  <a:rPr kumimoji="1" lang="en-US" altLang="ja-JP" sz="2000" dirty="0" smtClean="0"/>
                  <a:t>)</a:t>
                </a:r>
                <a:r>
                  <a:rPr lang="ja-JP" altLang="en-US" sz="2000" dirty="0" smtClean="0"/>
                  <a:t>の</a:t>
                </a:r>
                <a:r>
                  <a:rPr lang="en-US" altLang="ja-JP" sz="2000" dirty="0" smtClean="0"/>
                  <a:t>1</a:t>
                </a:r>
                <a:r>
                  <a:rPr lang="ja-JP" altLang="en-US" sz="2000" dirty="0" smtClean="0"/>
                  <a:t>光子検出器を目指す．</a:t>
                </a:r>
                <a:endParaRPr lang="en-US" altLang="ja-JP" sz="2000" dirty="0" smtClean="0"/>
              </a:p>
            </p:txBody>
          </p:sp>
        </mc:Choice>
        <mc:Fallback xmlns="">
          <p:sp>
            <p:nvSpPr>
              <p:cNvPr id="46" name="テキスト ボックス 45"/>
              <p:cNvSpPr txBox="1">
                <a:spLocks noRot="1" noChangeAspect="1" noMove="1" noResize="1" noEditPoints="1" noAdjustHandles="1" noChangeArrowheads="1" noChangeShapeType="1" noTextEdit="1"/>
              </p:cNvSpPr>
              <p:nvPr/>
            </p:nvSpPr>
            <p:spPr>
              <a:xfrm>
                <a:off x="344415" y="3573016"/>
                <a:ext cx="4587625" cy="732380"/>
              </a:xfrm>
              <a:prstGeom prst="rect">
                <a:avLst/>
              </a:prstGeom>
              <a:blipFill rotWithShape="1">
                <a:blip r:embed="rId2"/>
                <a:stretch>
                  <a:fillRect/>
                </a:stretch>
              </a:blipFill>
            </p:spPr>
            <p:txBody>
              <a:bodyPr/>
              <a:lstStyle/>
              <a:p>
                <a:r>
                  <a:rPr lang="ja-JP" altLang="en-US">
                    <a:noFill/>
                  </a:rPr>
                  <a:t> </a:t>
                </a:r>
              </a:p>
            </p:txBody>
          </p:sp>
        </mc:Fallback>
      </mc:AlternateContent>
      <p:sp>
        <p:nvSpPr>
          <p:cNvPr id="47" name="円弧 46"/>
          <p:cNvSpPr/>
          <p:nvPr/>
        </p:nvSpPr>
        <p:spPr bwMode="auto">
          <a:xfrm flipV="1">
            <a:off x="6372200" y="4077072"/>
            <a:ext cx="1656184" cy="360040"/>
          </a:xfrm>
          <a:prstGeom prst="arc">
            <a:avLst/>
          </a:prstGeom>
          <a:ln>
            <a:headEnd type="none" w="med" len="med"/>
            <a:tailEnd type="none" w="med" len="med"/>
          </a:ln>
          <a:extLst/>
        </p:spPr>
        <p:style>
          <a:lnRef idx="2">
            <a:schemeClr val="accent1"/>
          </a:lnRef>
          <a:fillRef idx="0">
            <a:schemeClr val="accent1"/>
          </a:fillRef>
          <a:effectRef idx="1">
            <a:schemeClr val="accent1"/>
          </a:effectRef>
          <a:fontRef idx="minor">
            <a:schemeClr val="tx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48" name="円弧 47"/>
          <p:cNvSpPr/>
          <p:nvPr/>
        </p:nvSpPr>
        <p:spPr bwMode="auto">
          <a:xfrm flipH="1" flipV="1">
            <a:off x="6084168" y="4077072"/>
            <a:ext cx="1656184" cy="360040"/>
          </a:xfrm>
          <a:prstGeom prst="arc">
            <a:avLst/>
          </a:prstGeom>
          <a:ln>
            <a:headEnd type="none" w="med" len="med"/>
            <a:tailEnd type="none" w="med" len="med"/>
          </a:ln>
          <a:extLst/>
        </p:spPr>
        <p:style>
          <a:lnRef idx="2">
            <a:schemeClr val="accent1"/>
          </a:lnRef>
          <a:fillRef idx="0">
            <a:schemeClr val="accent1"/>
          </a:fillRef>
          <a:effectRef idx="1">
            <a:schemeClr val="accent1"/>
          </a:effectRef>
          <a:fontRef idx="minor">
            <a:schemeClr val="tx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50" name="円/楕円 49"/>
          <p:cNvSpPr/>
          <p:nvPr/>
        </p:nvSpPr>
        <p:spPr bwMode="auto">
          <a:xfrm>
            <a:off x="6804248" y="3248980"/>
            <a:ext cx="468052" cy="72008"/>
          </a:xfrm>
          <a:prstGeom prst="ellipse">
            <a:avLst/>
          </a:prstGeom>
          <a:solidFill>
            <a:schemeClr val="bg2">
              <a:lumMod val="40000"/>
              <a:lumOff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52" name="直線矢印コネクタ 51"/>
          <p:cNvCxnSpPr/>
          <p:nvPr/>
        </p:nvCxnSpPr>
        <p:spPr bwMode="auto">
          <a:xfrm>
            <a:off x="6516216" y="2384884"/>
            <a:ext cx="0" cy="1872208"/>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線矢印コネクタ 52"/>
          <p:cNvCxnSpPr/>
          <p:nvPr/>
        </p:nvCxnSpPr>
        <p:spPr bwMode="auto">
          <a:xfrm>
            <a:off x="7524328" y="2396429"/>
            <a:ext cx="0" cy="1860663"/>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線矢印コネクタ 53"/>
          <p:cNvCxnSpPr/>
          <p:nvPr/>
        </p:nvCxnSpPr>
        <p:spPr bwMode="auto">
          <a:xfrm flipV="1">
            <a:off x="6714238" y="3374994"/>
            <a:ext cx="198022" cy="882098"/>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線矢印コネクタ 57"/>
          <p:cNvCxnSpPr/>
          <p:nvPr/>
        </p:nvCxnSpPr>
        <p:spPr bwMode="auto">
          <a:xfrm flipH="1" flipV="1">
            <a:off x="7200292" y="3386540"/>
            <a:ext cx="162018" cy="870552"/>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直線矢印コネクタ 66"/>
          <p:cNvCxnSpPr/>
          <p:nvPr/>
        </p:nvCxnSpPr>
        <p:spPr bwMode="auto">
          <a:xfrm>
            <a:off x="7033465" y="3386540"/>
            <a:ext cx="41706" cy="1914668"/>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線矢印コネクタ 70"/>
          <p:cNvCxnSpPr/>
          <p:nvPr/>
        </p:nvCxnSpPr>
        <p:spPr bwMode="auto">
          <a:xfrm flipH="1">
            <a:off x="7020272" y="3386540"/>
            <a:ext cx="96606" cy="1914668"/>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直線コネクタ 76"/>
          <p:cNvCxnSpPr/>
          <p:nvPr/>
        </p:nvCxnSpPr>
        <p:spPr bwMode="auto">
          <a:xfrm>
            <a:off x="6660232" y="4653136"/>
            <a:ext cx="360933" cy="0"/>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直線コネクタ 79"/>
          <p:cNvCxnSpPr/>
          <p:nvPr/>
        </p:nvCxnSpPr>
        <p:spPr bwMode="auto">
          <a:xfrm>
            <a:off x="7091387" y="4653136"/>
            <a:ext cx="360933" cy="0"/>
          </a:xfrm>
          <a:prstGeom prst="line">
            <a:avLst/>
          </a:prstGeom>
          <a:noFill/>
          <a:ln w="317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円弧 81"/>
          <p:cNvSpPr/>
          <p:nvPr/>
        </p:nvSpPr>
        <p:spPr bwMode="auto">
          <a:xfrm rot="12931961">
            <a:off x="6922025" y="4961718"/>
            <a:ext cx="525704" cy="432048"/>
          </a:xfrm>
          <a:prstGeom prst="arc">
            <a:avLst>
              <a:gd name="adj1" fmla="val 13695959"/>
              <a:gd name="adj2" fmla="val 19245261"/>
            </a:avLst>
          </a:prstGeom>
          <a:noFill/>
          <a:ln w="31750"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83" name="直線矢印コネクタ 82"/>
          <p:cNvCxnSpPr/>
          <p:nvPr/>
        </p:nvCxnSpPr>
        <p:spPr bwMode="auto">
          <a:xfrm flipV="1">
            <a:off x="7121901" y="5177742"/>
            <a:ext cx="402427" cy="141468"/>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9" name="グループ化 108"/>
          <p:cNvGrpSpPr/>
          <p:nvPr/>
        </p:nvGrpSpPr>
        <p:grpSpPr>
          <a:xfrm>
            <a:off x="7405833" y="5373216"/>
            <a:ext cx="190503" cy="189837"/>
            <a:chOff x="3173800" y="5708315"/>
            <a:chExt cx="1507250" cy="601005"/>
          </a:xfrm>
        </p:grpSpPr>
        <p:sp>
          <p:nvSpPr>
            <p:cNvPr id="88" name="正方形/長方形 87"/>
            <p:cNvSpPr/>
            <p:nvPr/>
          </p:nvSpPr>
          <p:spPr bwMode="auto">
            <a:xfrm>
              <a:off x="3341111" y="6197131"/>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89" name="正方形/長方形 88"/>
            <p:cNvSpPr/>
            <p:nvPr/>
          </p:nvSpPr>
          <p:spPr bwMode="auto">
            <a:xfrm>
              <a:off x="3544570" y="6150761"/>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0" name="正方形/長方形 89"/>
            <p:cNvSpPr/>
            <p:nvPr/>
          </p:nvSpPr>
          <p:spPr bwMode="auto">
            <a:xfrm>
              <a:off x="3734456" y="6102336"/>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1" name="正方形/長方形 90"/>
            <p:cNvSpPr/>
            <p:nvPr/>
          </p:nvSpPr>
          <p:spPr bwMode="auto">
            <a:xfrm>
              <a:off x="3942197" y="6043462"/>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2" name="正方形/長方形 91"/>
            <p:cNvSpPr/>
            <p:nvPr/>
          </p:nvSpPr>
          <p:spPr bwMode="auto">
            <a:xfrm>
              <a:off x="4136436" y="5996340"/>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3" name="正方形/長方形 92"/>
            <p:cNvSpPr/>
            <p:nvPr/>
          </p:nvSpPr>
          <p:spPr bwMode="auto">
            <a:xfrm>
              <a:off x="4333072" y="5941722"/>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4" name="正方形/長方形 93"/>
            <p:cNvSpPr/>
            <p:nvPr/>
          </p:nvSpPr>
          <p:spPr bwMode="auto">
            <a:xfrm>
              <a:off x="4536459" y="5888371"/>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5" name="正方形/長方形 94"/>
            <p:cNvSpPr/>
            <p:nvPr/>
          </p:nvSpPr>
          <p:spPr bwMode="auto">
            <a:xfrm>
              <a:off x="3257055" y="6107814"/>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6" name="正方形/長方形 95"/>
            <p:cNvSpPr/>
            <p:nvPr/>
          </p:nvSpPr>
          <p:spPr bwMode="auto">
            <a:xfrm>
              <a:off x="3460514" y="606144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7" name="正方形/長方形 96"/>
            <p:cNvSpPr/>
            <p:nvPr/>
          </p:nvSpPr>
          <p:spPr bwMode="auto">
            <a:xfrm>
              <a:off x="3650399" y="6013020"/>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8" name="正方形/長方形 97"/>
            <p:cNvSpPr/>
            <p:nvPr/>
          </p:nvSpPr>
          <p:spPr bwMode="auto">
            <a:xfrm>
              <a:off x="3858140" y="595414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9" name="正方形/長方形 98"/>
            <p:cNvSpPr/>
            <p:nvPr/>
          </p:nvSpPr>
          <p:spPr bwMode="auto">
            <a:xfrm>
              <a:off x="4052380" y="5907023"/>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0" name="正方形/長方形 99"/>
            <p:cNvSpPr/>
            <p:nvPr/>
          </p:nvSpPr>
          <p:spPr bwMode="auto">
            <a:xfrm>
              <a:off x="4249016" y="585240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1" name="正方形/長方形 100"/>
            <p:cNvSpPr/>
            <p:nvPr/>
          </p:nvSpPr>
          <p:spPr bwMode="auto">
            <a:xfrm>
              <a:off x="4452402" y="5799054"/>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2" name="正方形/長方形 101"/>
            <p:cNvSpPr/>
            <p:nvPr/>
          </p:nvSpPr>
          <p:spPr bwMode="auto">
            <a:xfrm>
              <a:off x="3173800" y="601707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3" name="正方形/長方形 102"/>
            <p:cNvSpPr/>
            <p:nvPr/>
          </p:nvSpPr>
          <p:spPr bwMode="auto">
            <a:xfrm>
              <a:off x="3377259" y="597070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4" name="正方形/長方形 103"/>
            <p:cNvSpPr/>
            <p:nvPr/>
          </p:nvSpPr>
          <p:spPr bwMode="auto">
            <a:xfrm>
              <a:off x="3567145" y="5922280"/>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5" name="正方形/長方形 104"/>
            <p:cNvSpPr/>
            <p:nvPr/>
          </p:nvSpPr>
          <p:spPr bwMode="auto">
            <a:xfrm>
              <a:off x="3774885" y="5863406"/>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6" name="正方形/長方形 105"/>
            <p:cNvSpPr/>
            <p:nvPr/>
          </p:nvSpPr>
          <p:spPr bwMode="auto">
            <a:xfrm>
              <a:off x="3969125" y="5816284"/>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7" name="正方形/長方形 106"/>
            <p:cNvSpPr/>
            <p:nvPr/>
          </p:nvSpPr>
          <p:spPr bwMode="auto">
            <a:xfrm>
              <a:off x="4165761" y="5761666"/>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08" name="正方形/長方形 107"/>
            <p:cNvSpPr/>
            <p:nvPr/>
          </p:nvSpPr>
          <p:spPr bwMode="auto">
            <a:xfrm>
              <a:off x="4369147" y="5708315"/>
              <a:ext cx="144591" cy="112189"/>
            </a:xfrm>
            <a:prstGeom prst="rect">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9525" cap="flat" cmpd="sng" algn="ctr">
              <a:solidFill>
                <a:schemeClr val="tx1"/>
              </a:solidFill>
              <a:prstDash val="solid"/>
              <a:round/>
              <a:headEnd type="none" w="med" len="med"/>
              <a:tailEnd type="none" w="med" len="med"/>
            </a:ln>
            <a:effectLst/>
            <a:scene3d>
              <a:camera prst="isometricLeftDown">
                <a:rot lat="7800000" lon="12600000" rev="2400000"/>
              </a:camera>
              <a:lightRig rig="threePt" dir="t"/>
            </a:scene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cxnSp>
        <p:nvCxnSpPr>
          <p:cNvPr id="112" name="直線矢印コネクタ 111"/>
          <p:cNvCxnSpPr/>
          <p:nvPr/>
        </p:nvCxnSpPr>
        <p:spPr bwMode="auto">
          <a:xfrm flipH="1">
            <a:off x="7430197" y="5218742"/>
            <a:ext cx="102656" cy="218572"/>
          </a:xfrm>
          <a:prstGeom prst="straightConnector1">
            <a:avLst/>
          </a:prstGeom>
          <a:noFill/>
          <a:ln w="2540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7" name="正方形/長方形 116"/>
          <p:cNvSpPr/>
          <p:nvPr/>
        </p:nvSpPr>
        <p:spPr bwMode="auto">
          <a:xfrm>
            <a:off x="8028384" y="5067666"/>
            <a:ext cx="360040" cy="746267"/>
          </a:xfrm>
          <a:prstGeom prst="rect">
            <a:avLst/>
          </a:prstGeom>
          <a:solidFill>
            <a:srgbClr val="FFC000"/>
          </a:solidFill>
          <a:ln w="9525" cap="flat" cmpd="sng" algn="ctr">
            <a:noFill/>
            <a:prstDash val="solid"/>
            <a:round/>
            <a:headEnd type="none" w="med" len="med"/>
            <a:tailEnd type="none" w="med" len="med"/>
          </a:ln>
          <a:effectLst/>
          <a:scene3d>
            <a:camera prst="orthographicFront">
              <a:rot lat="2400000" lon="0" rev="0"/>
            </a:camera>
            <a:lightRig rig="threePt" dir="t"/>
          </a:scene3d>
          <a:sp3d>
            <a:bevelB h="635000"/>
          </a:sp3d>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119" name="テキスト ボックス 118"/>
          <p:cNvSpPr txBox="1"/>
          <p:nvPr/>
        </p:nvSpPr>
        <p:spPr>
          <a:xfrm>
            <a:off x="6288980" y="5590981"/>
            <a:ext cx="1665841" cy="646331"/>
          </a:xfrm>
          <a:prstGeom prst="rect">
            <a:avLst/>
          </a:prstGeom>
          <a:noFill/>
        </p:spPr>
        <p:txBody>
          <a:bodyPr wrap="none" rtlCol="0">
            <a:spAutoFit/>
          </a:bodyPr>
          <a:lstStyle/>
          <a:p>
            <a:r>
              <a:rPr lang="ja-JP" altLang="en-US" sz="1800" dirty="0" smtClean="0"/>
              <a:t>クライオスタット</a:t>
            </a:r>
            <a:endParaRPr lang="en-US" altLang="ja-JP" sz="1200" dirty="0" smtClean="0"/>
          </a:p>
          <a:p>
            <a:r>
              <a:rPr kumimoji="1" lang="en-US" altLang="ja-JP" sz="1800" dirty="0" err="1" smtClean="0"/>
              <a:t>LHe</a:t>
            </a:r>
            <a:r>
              <a:rPr kumimoji="1" lang="ja-JP" altLang="en-US" sz="1800" dirty="0" smtClean="0"/>
              <a:t>減圧</a:t>
            </a:r>
            <a:r>
              <a:rPr kumimoji="1" lang="en-US" altLang="ja-JP" sz="1800" dirty="0" smtClean="0"/>
              <a:t>1.6K</a:t>
            </a:r>
            <a:endParaRPr kumimoji="1" lang="ja-JP" altLang="en-US" sz="1800" dirty="0"/>
          </a:p>
        </p:txBody>
      </p:sp>
      <p:sp>
        <p:nvSpPr>
          <p:cNvPr id="121" name="テキスト ボックス 120"/>
          <p:cNvSpPr txBox="1"/>
          <p:nvPr/>
        </p:nvSpPr>
        <p:spPr>
          <a:xfrm>
            <a:off x="7481525" y="4437112"/>
            <a:ext cx="1454244" cy="369332"/>
          </a:xfrm>
          <a:prstGeom prst="rect">
            <a:avLst/>
          </a:prstGeom>
          <a:noFill/>
        </p:spPr>
        <p:txBody>
          <a:bodyPr wrap="none" rtlCol="0">
            <a:spAutoFit/>
          </a:bodyPr>
          <a:lstStyle/>
          <a:p>
            <a:r>
              <a:rPr lang="ja-JP" altLang="en-US" sz="1800" dirty="0" smtClean="0"/>
              <a:t>分光・光学系</a:t>
            </a:r>
            <a:endParaRPr kumimoji="1" lang="ja-JP" altLang="en-US" sz="1800" dirty="0"/>
          </a:p>
        </p:txBody>
      </p:sp>
      <p:sp>
        <p:nvSpPr>
          <p:cNvPr id="122" name="テキスト ボックス 121"/>
          <p:cNvSpPr txBox="1"/>
          <p:nvPr/>
        </p:nvSpPr>
        <p:spPr>
          <a:xfrm>
            <a:off x="8046022" y="5206268"/>
            <a:ext cx="684803" cy="369332"/>
          </a:xfrm>
          <a:prstGeom prst="rect">
            <a:avLst/>
          </a:prstGeom>
          <a:noFill/>
        </p:spPr>
        <p:txBody>
          <a:bodyPr wrap="none" rtlCol="0">
            <a:spAutoFit/>
          </a:bodyPr>
          <a:lstStyle/>
          <a:p>
            <a:r>
              <a:rPr kumimoji="1" lang="en-US" altLang="ja-JP" sz="1800" dirty="0" smtClean="0"/>
              <a:t>DAQ</a:t>
            </a:r>
            <a:endParaRPr kumimoji="1" lang="ja-JP" altLang="en-US" sz="1800" dirty="0"/>
          </a:p>
        </p:txBody>
      </p:sp>
      <mc:AlternateContent xmlns:mc="http://schemas.openxmlformats.org/markup-compatibility/2006">
        <mc:Choice xmlns:a14="http://schemas.microsoft.com/office/drawing/2010/main" Requires="a14">
          <p:sp>
            <p:nvSpPr>
              <p:cNvPr id="123" name="テキスト ボックス 122"/>
              <p:cNvSpPr txBox="1"/>
              <p:nvPr/>
            </p:nvSpPr>
            <p:spPr>
              <a:xfrm>
                <a:off x="344415" y="4849415"/>
                <a:ext cx="4659633" cy="1040157"/>
              </a:xfrm>
              <a:prstGeom prst="rect">
                <a:avLst/>
              </a:prstGeom>
              <a:gradFill>
                <a:gsLst>
                  <a:gs pos="0">
                    <a:srgbClr val="FFC000"/>
                  </a:gs>
                  <a:gs pos="35000">
                    <a:srgbClr val="FFFF00"/>
                  </a:gs>
                  <a:gs pos="100000">
                    <a:srgbClr val="FFFF66"/>
                  </a:gs>
                </a:gsLst>
              </a:gradFill>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ja-JP" altLang="en-US" sz="2000" b="1" dirty="0" smtClean="0"/>
                  <a:t>最初のステップとして</a:t>
                </a:r>
                <a:endParaRPr lang="en-US" altLang="ja-JP" sz="2000" b="1" dirty="0" smtClean="0"/>
              </a:p>
              <a:p>
                <a:r>
                  <a:rPr lang="ja-JP" altLang="en-US" sz="2000" dirty="0" smtClean="0"/>
                  <a:t>まず可視光</a:t>
                </a:r>
                <a:r>
                  <a:rPr lang="en-US" altLang="ja-JP" sz="2000" dirty="0" smtClean="0"/>
                  <a:t>(</a:t>
                </a:r>
                <a14:m>
                  <m:oMath xmlns:m="http://schemas.openxmlformats.org/officeDocument/2006/math">
                    <m:r>
                      <a:rPr lang="en-US" altLang="ja-JP" sz="2000" i="1" dirty="0">
                        <a:latin typeface="Cambria Math"/>
                      </a:rPr>
                      <m:t>𝜆</m:t>
                    </m:r>
                    <m:r>
                      <a:rPr lang="en-US" altLang="ja-JP" sz="2000" i="1" dirty="0">
                        <a:latin typeface="Cambria Math"/>
                      </a:rPr>
                      <m:t>~470</m:t>
                    </m:r>
                    <m:r>
                      <a:rPr lang="en-US" altLang="ja-JP" sz="2000" b="0" i="1" dirty="0" smtClean="0">
                        <a:latin typeface="Cambria Math"/>
                      </a:rPr>
                      <m:t>𝑛</m:t>
                    </m:r>
                    <m:r>
                      <a:rPr lang="en-US" altLang="ja-JP" sz="2000" i="1" dirty="0">
                        <a:latin typeface="Cambria Math"/>
                      </a:rPr>
                      <m:t>𝑚</m:t>
                    </m:r>
                  </m:oMath>
                </a14:m>
                <a:r>
                  <a:rPr lang="en-US" altLang="ja-JP" sz="2000" dirty="0" smtClean="0"/>
                  <a:t>, </a:t>
                </a:r>
                <a14:m>
                  <m:oMath xmlns:m="http://schemas.openxmlformats.org/officeDocument/2006/math">
                    <m:sSub>
                      <m:sSubPr>
                        <m:ctrlPr>
                          <a:rPr lang="en-US" altLang="ja-JP" sz="2000" i="1">
                            <a:latin typeface="Cambria Math"/>
                          </a:rPr>
                        </m:ctrlPr>
                      </m:sSubPr>
                      <m:e>
                        <m:r>
                          <a:rPr lang="en-US" altLang="ja-JP" sz="2000" i="1">
                            <a:latin typeface="Cambria Math"/>
                          </a:rPr>
                          <m:t>𝐸</m:t>
                        </m:r>
                      </m:e>
                      <m:sub>
                        <m:r>
                          <a:rPr lang="en-US" altLang="ja-JP" sz="2000" i="1">
                            <a:latin typeface="Cambria Math"/>
                          </a:rPr>
                          <m:t>𝛾</m:t>
                        </m:r>
                      </m:sub>
                    </m:sSub>
                    <m:r>
                      <a:rPr lang="en-US" altLang="ja-JP" sz="2000" i="1">
                        <a:latin typeface="Cambria Math"/>
                        <a:ea typeface="Cambria Math"/>
                      </a:rPr>
                      <m:t>≅</m:t>
                    </m:r>
                    <m:r>
                      <a:rPr lang="en-US" altLang="ja-JP" sz="2000" b="0" i="1" smtClean="0">
                        <a:latin typeface="Cambria Math"/>
                        <a:ea typeface="Cambria Math"/>
                      </a:rPr>
                      <m:t>2.6</m:t>
                    </m:r>
                    <m:r>
                      <m:rPr>
                        <m:sty m:val="p"/>
                      </m:rPr>
                      <a:rPr lang="en-US" altLang="ja-JP" sz="2000" i="1">
                        <a:latin typeface="Cambria Math"/>
                        <a:ea typeface="Cambria Math"/>
                      </a:rPr>
                      <m:t>eV</m:t>
                    </m:r>
                  </m:oMath>
                </a14:m>
                <a:r>
                  <a:rPr lang="en-US" altLang="ja-JP" sz="2000" dirty="0"/>
                  <a:t> </a:t>
                </a:r>
                <a:r>
                  <a:rPr lang="en-US" altLang="ja-JP" sz="2000" dirty="0" smtClean="0"/>
                  <a:t>)</a:t>
                </a:r>
                <a:r>
                  <a:rPr lang="ja-JP" altLang="en-US" sz="2000" dirty="0" smtClean="0"/>
                  <a:t>の大光量の光子検出を試す．</a:t>
                </a:r>
                <a:endParaRPr lang="en-US" altLang="ja-JP" sz="2000" dirty="0" smtClean="0"/>
              </a:p>
            </p:txBody>
          </p:sp>
        </mc:Choice>
        <mc:Fallback>
          <p:sp>
            <p:nvSpPr>
              <p:cNvPr id="123" name="テキスト ボックス 122"/>
              <p:cNvSpPr txBox="1">
                <a:spLocks noRot="1" noChangeAspect="1" noMove="1" noResize="1" noEditPoints="1" noAdjustHandles="1" noChangeArrowheads="1" noChangeShapeType="1" noTextEdit="1"/>
              </p:cNvSpPr>
              <p:nvPr/>
            </p:nvSpPr>
            <p:spPr>
              <a:xfrm>
                <a:off x="344415" y="4849415"/>
                <a:ext cx="4659633" cy="1040157"/>
              </a:xfrm>
              <a:prstGeom prst="rect">
                <a:avLst/>
              </a:prstGeom>
              <a:blipFill rotWithShape="1">
                <a:blip r:embed="rId3"/>
                <a:stretch>
                  <a:fillRect/>
                </a:stretch>
              </a:blipFill>
            </p:spPr>
            <p:txBody>
              <a:bodyPr/>
              <a:lstStyle/>
              <a:p>
                <a:r>
                  <a:rPr lang="ja-JP" altLang="en-US">
                    <a:noFill/>
                  </a:rPr>
                  <a:t> </a:t>
                </a:r>
              </a:p>
            </p:txBody>
          </p:sp>
        </mc:Fallback>
      </mc:AlternateContent>
      <p:sp>
        <p:nvSpPr>
          <p:cNvPr id="124" name="下矢印 123"/>
          <p:cNvSpPr/>
          <p:nvPr/>
        </p:nvSpPr>
        <p:spPr bwMode="auto">
          <a:xfrm>
            <a:off x="2375756" y="4416763"/>
            <a:ext cx="262471" cy="369558"/>
          </a:xfrm>
          <a:prstGeom prst="downArrow">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 name="正方形/長方形 1"/>
          <p:cNvSpPr/>
          <p:nvPr/>
        </p:nvSpPr>
        <p:spPr>
          <a:xfrm>
            <a:off x="477920" y="6056649"/>
            <a:ext cx="6171801" cy="769441"/>
          </a:xfrm>
          <a:prstGeom prst="rect">
            <a:avLst/>
          </a:prstGeom>
        </p:spPr>
        <p:txBody>
          <a:bodyPr wrap="square">
            <a:spAutoFit/>
          </a:bodyPr>
          <a:lstStyle/>
          <a:p>
            <a:pPr>
              <a:spcBef>
                <a:spcPct val="20000"/>
              </a:spcBef>
              <a:buClr>
                <a:schemeClr val="bg2"/>
              </a:buClr>
              <a:buSzPct val="75000"/>
            </a:pPr>
            <a:r>
              <a:rPr lang="ja-JP" altLang="en-US" sz="2000" dirty="0" smtClean="0"/>
              <a:t>⇒可視域</a:t>
            </a:r>
            <a:r>
              <a:rPr lang="en-US" altLang="ja-JP" sz="2000" dirty="0" smtClean="0"/>
              <a:t>1</a:t>
            </a:r>
            <a:r>
              <a:rPr lang="ja-JP" altLang="en-US" sz="2000" dirty="0"/>
              <a:t>光子⇒近</a:t>
            </a:r>
            <a:r>
              <a:rPr lang="ja-JP" altLang="en-US" sz="2000" dirty="0" smtClean="0"/>
              <a:t>赤外域</a:t>
            </a:r>
            <a:r>
              <a:rPr lang="en-US" altLang="ja-JP" sz="2000" dirty="0" smtClean="0"/>
              <a:t>1</a:t>
            </a:r>
            <a:r>
              <a:rPr lang="ja-JP" altLang="en-US" sz="2000" dirty="0"/>
              <a:t>光子⇒</a:t>
            </a:r>
            <a:r>
              <a:rPr lang="ja-JP" altLang="en-US" sz="2000" dirty="0" smtClean="0"/>
              <a:t>遠赤外域</a:t>
            </a:r>
            <a:r>
              <a:rPr lang="en-US" altLang="ja-JP" sz="2000" dirty="0" smtClean="0"/>
              <a:t>1</a:t>
            </a:r>
            <a:r>
              <a:rPr lang="ja-JP" altLang="en-US" sz="2000" dirty="0" smtClean="0"/>
              <a:t>光子</a:t>
            </a:r>
            <a:endParaRPr lang="en-US" altLang="ja-JP" sz="2000" dirty="0" smtClean="0"/>
          </a:p>
          <a:p>
            <a:pPr>
              <a:spcBef>
                <a:spcPct val="20000"/>
              </a:spcBef>
              <a:buClr>
                <a:schemeClr val="bg2"/>
              </a:buClr>
              <a:buSzPct val="75000"/>
            </a:pPr>
            <a:r>
              <a:rPr lang="ja-JP" altLang="en-US" sz="2000" dirty="0"/>
              <a:t>これら</a:t>
            </a:r>
            <a:r>
              <a:rPr lang="ja-JP" altLang="en-US" sz="2000" dirty="0" smtClean="0"/>
              <a:t>の経験は</a:t>
            </a:r>
            <a:r>
              <a:rPr lang="en-US" altLang="ja-JP" sz="2000" dirty="0" err="1" smtClean="0"/>
              <a:t>Hf</a:t>
            </a:r>
            <a:r>
              <a:rPr lang="en-US" altLang="ja-JP" sz="2000" dirty="0" smtClean="0"/>
              <a:t>-STJ</a:t>
            </a:r>
            <a:r>
              <a:rPr lang="ja-JP" altLang="en-US" sz="2000" dirty="0" smtClean="0"/>
              <a:t>の読み出しの際にも応用可能</a:t>
            </a:r>
            <a:endParaRPr lang="en-US" altLang="ja-JP" sz="2000" dirty="0"/>
          </a:p>
        </p:txBody>
      </p:sp>
    </p:spTree>
    <p:extLst>
      <p:ext uri="{BB962C8B-B14F-4D97-AF65-F5344CB8AC3E}">
        <p14:creationId xmlns:p14="http://schemas.microsoft.com/office/powerpoint/2010/main" val="23660370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79685" y="339651"/>
            <a:ext cx="8229600" cy="706090"/>
          </a:xfrm>
        </p:spPr>
        <p:txBody>
          <a:bodyPr>
            <a:normAutofit/>
          </a:bodyPr>
          <a:lstStyle/>
          <a:p>
            <a:r>
              <a:rPr lang="ja-JP" altLang="en-US" sz="3200" dirty="0" smtClean="0"/>
              <a:t>低温ステージへの光導入</a:t>
            </a:r>
            <a:endParaRPr kumimoji="1" lang="ja-JP" altLang="en-US" dirty="0"/>
          </a:p>
        </p:txBody>
      </p:sp>
      <p:sp>
        <p:nvSpPr>
          <p:cNvPr id="3" name="コンテンツ プレースホルダー 2"/>
          <p:cNvSpPr>
            <a:spLocks noGrp="1"/>
          </p:cNvSpPr>
          <p:nvPr>
            <p:ph idx="1"/>
          </p:nvPr>
        </p:nvSpPr>
        <p:spPr>
          <a:xfrm>
            <a:off x="4557010" y="5179128"/>
            <a:ext cx="4479486" cy="1562240"/>
          </a:xfrm>
        </p:spPr>
        <p:txBody>
          <a:bodyPr>
            <a:normAutofit fontScale="70000" lnSpcReduction="20000"/>
          </a:bodyPr>
          <a:lstStyle/>
          <a:p>
            <a:pPr marL="0" indent="0">
              <a:buNone/>
            </a:pPr>
            <a:r>
              <a:rPr lang="ja-JP" altLang="en-US" sz="2800" dirty="0" smtClean="0"/>
              <a:t>ファイバーからの光強度分布とサンプルまでの距離を仮定すると</a:t>
            </a:r>
            <a:endParaRPr lang="en-US" altLang="ja-JP" sz="2800" dirty="0" smtClean="0">
              <a:solidFill>
                <a:srgbClr val="FF0000"/>
              </a:solidFill>
            </a:endParaRPr>
          </a:p>
          <a:p>
            <a:pPr>
              <a:buFont typeface="Wingdings" pitchFamily="2" charset="2"/>
              <a:buChar char="è"/>
            </a:pPr>
            <a:r>
              <a:rPr lang="en-US" altLang="ja-JP" dirty="0" smtClean="0"/>
              <a:t>100</a:t>
            </a:r>
            <a:r>
              <a:rPr lang="en-US" altLang="ja-JP" dirty="0" smtClean="0">
                <a:sym typeface="Symbol"/>
              </a:rPr>
              <a:t></a:t>
            </a:r>
            <a:r>
              <a:rPr lang="en-US" altLang="ja-JP" dirty="0" smtClean="0"/>
              <a:t>mx100</a:t>
            </a:r>
            <a:r>
              <a:rPr lang="en-US" altLang="ja-JP" dirty="0">
                <a:sym typeface="Symbol"/>
              </a:rPr>
              <a:t></a:t>
            </a:r>
            <a:r>
              <a:rPr lang="en-US" altLang="ja-JP" dirty="0" smtClean="0"/>
              <a:t>m</a:t>
            </a:r>
            <a:r>
              <a:rPr lang="ja-JP" altLang="en-US" dirty="0" smtClean="0"/>
              <a:t>の面積に対して</a:t>
            </a:r>
            <a:r>
              <a:rPr lang="en-US" altLang="ja-JP" dirty="0" smtClean="0"/>
              <a:t> </a:t>
            </a:r>
          </a:p>
          <a:p>
            <a:pPr marL="0" indent="0">
              <a:buNone/>
            </a:pPr>
            <a:r>
              <a:rPr lang="ja-JP" altLang="en-US" dirty="0"/>
              <a:t>最大</a:t>
            </a:r>
            <a:r>
              <a:rPr lang="ja-JP" altLang="en-US" b="1" dirty="0" smtClean="0">
                <a:solidFill>
                  <a:srgbClr val="FF0000"/>
                </a:solidFill>
              </a:rPr>
              <a:t>数</a:t>
            </a:r>
            <a:r>
              <a:rPr lang="en-US" altLang="ja-JP" b="1" dirty="0" smtClean="0">
                <a:solidFill>
                  <a:srgbClr val="FF0000"/>
                </a:solidFill>
              </a:rPr>
              <a:t>10</a:t>
            </a:r>
            <a:r>
              <a:rPr lang="en-US" altLang="ja-JP" b="1" baseline="30000" dirty="0" smtClean="0">
                <a:solidFill>
                  <a:srgbClr val="FF0000"/>
                </a:solidFill>
              </a:rPr>
              <a:t>4</a:t>
            </a:r>
            <a:r>
              <a:rPr lang="en-US" altLang="ja-JP" b="1" dirty="0" smtClean="0">
                <a:solidFill>
                  <a:srgbClr val="FF0000"/>
                </a:solidFill>
              </a:rPr>
              <a:t> photons/laser pulse</a:t>
            </a:r>
          </a:p>
        </p:txBody>
      </p:sp>
      <p:pic>
        <p:nvPicPr>
          <p:cNvPr id="8" name="Picture 2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3608" y="836712"/>
            <a:ext cx="3816424" cy="5724484"/>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p:cNvSpPr txBox="1"/>
          <p:nvPr/>
        </p:nvSpPr>
        <p:spPr>
          <a:xfrm>
            <a:off x="2437596" y="1340768"/>
            <a:ext cx="1244764" cy="461665"/>
          </a:xfrm>
          <a:prstGeom prst="rect">
            <a:avLst/>
          </a:prstGeom>
          <a:solidFill>
            <a:schemeClr val="bg1"/>
          </a:solidFill>
        </p:spPr>
        <p:txBody>
          <a:bodyPr wrap="none" rtlCol="0">
            <a:spAutoFit/>
          </a:bodyPr>
          <a:lstStyle/>
          <a:p>
            <a:r>
              <a:rPr kumimoji="1" lang="en-US" altLang="ja-JP" sz="2400" dirty="0" smtClean="0"/>
              <a:t>IVC vent</a:t>
            </a:r>
            <a:endParaRPr kumimoji="1" lang="ja-JP" altLang="en-US" sz="2400" dirty="0"/>
          </a:p>
        </p:txBody>
      </p:sp>
      <p:sp>
        <p:nvSpPr>
          <p:cNvPr id="10" name="テキスト ボックス 9"/>
          <p:cNvSpPr txBox="1"/>
          <p:nvPr/>
        </p:nvSpPr>
        <p:spPr>
          <a:xfrm>
            <a:off x="3554546" y="2076084"/>
            <a:ext cx="1305486" cy="461665"/>
          </a:xfrm>
          <a:prstGeom prst="rect">
            <a:avLst/>
          </a:prstGeom>
          <a:solidFill>
            <a:schemeClr val="bg1"/>
          </a:solidFill>
        </p:spPr>
        <p:txBody>
          <a:bodyPr wrap="none" rtlCol="0">
            <a:spAutoFit/>
          </a:bodyPr>
          <a:lstStyle/>
          <a:p>
            <a:r>
              <a:rPr lang="en-US" altLang="ja-JP" sz="2400" dirty="0" err="1" smtClean="0"/>
              <a:t>LHe</a:t>
            </a:r>
            <a:r>
              <a:rPr lang="en-US" altLang="ja-JP" sz="2400" dirty="0" smtClean="0"/>
              <a:t> Bath</a:t>
            </a:r>
            <a:endParaRPr kumimoji="1" lang="ja-JP" altLang="en-US" sz="2400" dirty="0"/>
          </a:p>
        </p:txBody>
      </p:sp>
      <p:sp>
        <p:nvSpPr>
          <p:cNvPr id="11" name="テキスト ボックス 10"/>
          <p:cNvSpPr txBox="1"/>
          <p:nvPr/>
        </p:nvSpPr>
        <p:spPr>
          <a:xfrm>
            <a:off x="1070328" y="5508521"/>
            <a:ext cx="1328052" cy="523220"/>
          </a:xfrm>
          <a:prstGeom prst="rect">
            <a:avLst/>
          </a:prstGeom>
          <a:solidFill>
            <a:schemeClr val="bg1"/>
          </a:solidFill>
        </p:spPr>
        <p:txBody>
          <a:bodyPr wrap="square" rtlCol="0">
            <a:spAutoFit/>
          </a:bodyPr>
          <a:lstStyle/>
          <a:p>
            <a:pPr algn="r"/>
            <a:r>
              <a:rPr lang="en-US" altLang="ja-JP" sz="2800" dirty="0" smtClean="0"/>
              <a:t>IVC</a:t>
            </a:r>
            <a:endParaRPr kumimoji="1" lang="ja-JP" altLang="en-US" sz="2000" dirty="0"/>
          </a:p>
        </p:txBody>
      </p:sp>
      <p:sp>
        <p:nvSpPr>
          <p:cNvPr id="12" name="テキスト ボックス 11"/>
          <p:cNvSpPr txBox="1"/>
          <p:nvPr/>
        </p:nvSpPr>
        <p:spPr>
          <a:xfrm>
            <a:off x="3057314" y="4725144"/>
            <a:ext cx="785471" cy="400110"/>
          </a:xfrm>
          <a:prstGeom prst="rect">
            <a:avLst/>
          </a:prstGeom>
          <a:solidFill>
            <a:schemeClr val="bg1"/>
          </a:solidFill>
        </p:spPr>
        <p:txBody>
          <a:bodyPr wrap="none" rtlCol="0">
            <a:spAutoFit/>
          </a:bodyPr>
          <a:lstStyle/>
          <a:p>
            <a:r>
              <a:rPr lang="en-US" altLang="ja-JP" sz="2000" dirty="0" smtClean="0"/>
              <a:t>Mixer</a:t>
            </a:r>
            <a:endParaRPr kumimoji="1" lang="ja-JP" altLang="en-US" sz="2000" dirty="0"/>
          </a:p>
        </p:txBody>
      </p:sp>
      <p:pic>
        <p:nvPicPr>
          <p:cNvPr id="13" name="Picture 48"/>
          <p:cNvPicPr>
            <a:picLocks noChangeAspect="1" noChangeArrowheads="1"/>
          </p:cNvPicPr>
          <p:nvPr/>
        </p:nvPicPr>
        <p:blipFill>
          <a:blip r:embed="rId3" cstate="print"/>
          <a:srcRect/>
          <a:stretch>
            <a:fillRect/>
          </a:stretch>
        </p:blipFill>
        <p:spPr bwMode="auto">
          <a:xfrm>
            <a:off x="352984" y="2431763"/>
            <a:ext cx="2011910" cy="1512168"/>
          </a:xfrm>
          <a:prstGeom prst="rect">
            <a:avLst/>
          </a:prstGeom>
          <a:noFill/>
        </p:spPr>
      </p:pic>
      <p:pic>
        <p:nvPicPr>
          <p:cNvPr id="14" name="Picture 44"/>
          <p:cNvPicPr>
            <a:picLocks noChangeAspect="1" noChangeArrowheads="1"/>
          </p:cNvPicPr>
          <p:nvPr/>
        </p:nvPicPr>
        <p:blipFill>
          <a:blip r:embed="rId4" cstate="print"/>
          <a:stretch>
            <a:fillRect/>
          </a:stretch>
        </p:blipFill>
        <p:spPr bwMode="auto">
          <a:xfrm>
            <a:off x="350569" y="3997778"/>
            <a:ext cx="2014325" cy="1510743"/>
          </a:xfrm>
          <a:prstGeom prst="rect">
            <a:avLst/>
          </a:prstGeom>
          <a:noFill/>
          <a:ln w="9525">
            <a:noFill/>
            <a:miter lim="800000"/>
            <a:headEnd/>
            <a:tailEnd/>
          </a:ln>
          <a:effectLst/>
        </p:spPr>
      </p:pic>
      <p:pic>
        <p:nvPicPr>
          <p:cNvPr id="15" name="図 14" descr="paint_dist_area.bmp"/>
          <p:cNvPicPr>
            <a:picLocks noChangeAspect="1"/>
          </p:cNvPicPr>
          <p:nvPr/>
        </p:nvPicPr>
        <p:blipFill>
          <a:blip r:embed="rId5" cstate="print">
            <a:clrChange>
              <a:clrFrom>
                <a:srgbClr val="FFFFFF"/>
              </a:clrFrom>
              <a:clrTo>
                <a:srgbClr val="FFFFFF">
                  <a:alpha val="0"/>
                </a:srgbClr>
              </a:clrTo>
            </a:clrChange>
          </a:blip>
          <a:stretch>
            <a:fillRect/>
          </a:stretch>
        </p:blipFill>
        <p:spPr>
          <a:xfrm rot="5400000">
            <a:off x="4635721" y="1565079"/>
            <a:ext cx="3918072" cy="2173307"/>
          </a:xfrm>
          <a:prstGeom prst="rect">
            <a:avLst/>
          </a:prstGeom>
        </p:spPr>
      </p:pic>
      <p:pic>
        <p:nvPicPr>
          <p:cNvPr id="16" name="図 15" descr="2D.png"/>
          <p:cNvPicPr>
            <a:picLocks noChangeAspect="1"/>
          </p:cNvPicPr>
          <p:nvPr/>
        </p:nvPicPr>
        <p:blipFill rotWithShape="1">
          <a:blip r:embed="rId6" cstate="print">
            <a:clrChange>
              <a:clrFrom>
                <a:srgbClr val="FFFFFF"/>
              </a:clrFrom>
              <a:clrTo>
                <a:srgbClr val="FFFFFF">
                  <a:alpha val="0"/>
                </a:srgbClr>
              </a:clrTo>
            </a:clrChange>
          </a:blip>
          <a:srcRect l="7425" t="19123" r="19180" b="9901"/>
          <a:stretch/>
        </p:blipFill>
        <p:spPr>
          <a:xfrm>
            <a:off x="4586990" y="2735732"/>
            <a:ext cx="4122295" cy="2398426"/>
          </a:xfrm>
          <a:prstGeom prst="rect">
            <a:avLst/>
          </a:prstGeom>
        </p:spPr>
      </p:pic>
      <p:sp>
        <p:nvSpPr>
          <p:cNvPr id="17" name="テキスト ボックス 16"/>
          <p:cNvSpPr txBox="1"/>
          <p:nvPr/>
        </p:nvSpPr>
        <p:spPr>
          <a:xfrm>
            <a:off x="4586990" y="2491681"/>
            <a:ext cx="3137812" cy="461665"/>
          </a:xfrm>
          <a:prstGeom prst="rect">
            <a:avLst/>
          </a:prstGeom>
          <a:noFill/>
        </p:spPr>
        <p:txBody>
          <a:bodyPr wrap="square" rtlCol="0">
            <a:spAutoFit/>
          </a:bodyPr>
          <a:lstStyle/>
          <a:p>
            <a:r>
              <a:rPr lang="ja-JP" altLang="en-US" sz="2400" b="1" dirty="0" smtClean="0"/>
              <a:t>光強度分布</a:t>
            </a:r>
            <a:r>
              <a:rPr lang="en-US" altLang="ja-JP" sz="2400" b="1" dirty="0" smtClean="0"/>
              <a:t>(</a:t>
            </a:r>
            <a:r>
              <a:rPr lang="ja-JP" altLang="en-US" sz="2400" b="1" dirty="0" smtClean="0"/>
              <a:t>実測値</a:t>
            </a:r>
            <a:r>
              <a:rPr lang="en-US" altLang="ja-JP" sz="2400" b="1" dirty="0" smtClean="0"/>
              <a:t>)</a:t>
            </a:r>
            <a:endParaRPr kumimoji="1" lang="ja-JP" altLang="en-US" sz="2400" b="1" dirty="0"/>
          </a:p>
        </p:txBody>
      </p:sp>
      <p:sp>
        <p:nvSpPr>
          <p:cNvPr id="4" name="スライド番号プレースホルダー 3"/>
          <p:cNvSpPr>
            <a:spLocks noGrp="1"/>
          </p:cNvSpPr>
          <p:nvPr>
            <p:ph type="sldNum" sz="quarter" idx="11"/>
          </p:nvPr>
        </p:nvSpPr>
        <p:spPr/>
        <p:txBody>
          <a:bodyPr/>
          <a:lstStyle/>
          <a:p>
            <a:pPr>
              <a:defRPr/>
            </a:pPr>
            <a:fld id="{0F9E9DC1-2056-4C3F-8988-21F6A85589EE}" type="slidenum">
              <a:rPr lang="en-US" altLang="ja-JP" smtClean="0"/>
              <a:pPr>
                <a:defRPr/>
              </a:pPr>
              <a:t>23</a:t>
            </a:fld>
            <a:endParaRPr lang="en-US" altLang="ja-JP" dirty="0"/>
          </a:p>
        </p:txBody>
      </p:sp>
    </p:spTree>
    <p:extLst>
      <p:ext uri="{BB962C8B-B14F-4D97-AF65-F5344CB8AC3E}">
        <p14:creationId xmlns:p14="http://schemas.microsoft.com/office/powerpoint/2010/main" val="2306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20111215191054.bmp"/>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テキスト ボックス 3"/>
          <p:cNvSpPr txBox="1"/>
          <p:nvPr/>
        </p:nvSpPr>
        <p:spPr>
          <a:xfrm>
            <a:off x="5940152" y="1484784"/>
            <a:ext cx="2736304" cy="707886"/>
          </a:xfrm>
          <a:prstGeom prst="rect">
            <a:avLst/>
          </a:prstGeom>
          <a:noFill/>
        </p:spPr>
        <p:txBody>
          <a:bodyPr wrap="square" rtlCol="0">
            <a:spAutoFit/>
          </a:bodyPr>
          <a:lstStyle/>
          <a:p>
            <a:r>
              <a:rPr lang="en-US" altLang="ja-JP" sz="2000" b="1" dirty="0" smtClean="0">
                <a:solidFill>
                  <a:srgbClr val="FF0000"/>
                </a:solidFill>
              </a:rPr>
              <a:t>STJ Sample (100</a:t>
            </a:r>
            <a:r>
              <a:rPr lang="en-US" altLang="ja-JP" sz="2000" b="1" dirty="0" smtClean="0">
                <a:solidFill>
                  <a:srgbClr val="FF0000"/>
                </a:solidFill>
                <a:sym typeface="Symbol"/>
              </a:rPr>
              <a:t></a:t>
            </a:r>
            <a:r>
              <a:rPr lang="en-US" altLang="ja-JP" sz="2000" b="1" dirty="0" smtClean="0">
                <a:solidFill>
                  <a:srgbClr val="FF0000"/>
                </a:solidFill>
              </a:rPr>
              <a:t>mx100</a:t>
            </a:r>
            <a:r>
              <a:rPr lang="en-US" altLang="ja-JP" sz="2000" b="1" dirty="0" smtClean="0">
                <a:solidFill>
                  <a:srgbClr val="FF0000"/>
                </a:solidFill>
                <a:sym typeface="Symbol"/>
              </a:rPr>
              <a:t></a:t>
            </a:r>
            <a:r>
              <a:rPr lang="en-US" altLang="ja-JP" sz="2000" b="1" dirty="0" smtClean="0">
                <a:solidFill>
                  <a:srgbClr val="FF0000"/>
                </a:solidFill>
              </a:rPr>
              <a:t>m)</a:t>
            </a:r>
            <a:endParaRPr kumimoji="1" lang="ja-JP" altLang="en-US" sz="2000" b="1" dirty="0">
              <a:solidFill>
                <a:srgbClr val="FF0000"/>
              </a:solidFill>
            </a:endParaRPr>
          </a:p>
        </p:txBody>
      </p:sp>
      <p:cxnSp>
        <p:nvCxnSpPr>
          <p:cNvPr id="5" name="直線矢印コネクタ 4"/>
          <p:cNvCxnSpPr>
            <a:stCxn id="4" idx="1"/>
          </p:cNvCxnSpPr>
          <p:nvPr/>
        </p:nvCxnSpPr>
        <p:spPr>
          <a:xfrm flipH="1" flipV="1">
            <a:off x="5508104" y="1628804"/>
            <a:ext cx="432048" cy="20992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6" name="テキスト ボックス 5"/>
          <p:cNvSpPr txBox="1"/>
          <p:nvPr/>
        </p:nvSpPr>
        <p:spPr>
          <a:xfrm>
            <a:off x="107504" y="3140968"/>
            <a:ext cx="2472343" cy="461665"/>
          </a:xfrm>
          <a:prstGeom prst="rect">
            <a:avLst/>
          </a:prstGeom>
          <a:noFill/>
        </p:spPr>
        <p:txBody>
          <a:bodyPr wrap="none" rtlCol="0">
            <a:spAutoFit/>
          </a:bodyPr>
          <a:lstStyle/>
          <a:p>
            <a:r>
              <a:rPr lang="en-US" altLang="ja-JP" sz="2400" b="1" dirty="0" smtClean="0">
                <a:solidFill>
                  <a:srgbClr val="FFFF00"/>
                </a:solidFill>
              </a:rPr>
              <a:t>Optical fiber head</a:t>
            </a:r>
            <a:endParaRPr kumimoji="1" lang="ja-JP" altLang="en-US" sz="2400" b="1" dirty="0">
              <a:solidFill>
                <a:srgbClr val="FFFF00"/>
              </a:solidFill>
            </a:endParaRPr>
          </a:p>
        </p:txBody>
      </p:sp>
      <p:sp>
        <p:nvSpPr>
          <p:cNvPr id="8" name="円/楕円 7"/>
          <p:cNvSpPr/>
          <p:nvPr/>
        </p:nvSpPr>
        <p:spPr>
          <a:xfrm>
            <a:off x="5148064" y="836712"/>
            <a:ext cx="288032"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292080" y="1340768"/>
            <a:ext cx="288032"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36096" y="1916832"/>
            <a:ext cx="288032"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スライド番号プレースホルダー 2"/>
          <p:cNvSpPr>
            <a:spLocks noGrp="1"/>
          </p:cNvSpPr>
          <p:nvPr>
            <p:ph type="sldNum" sz="quarter" idx="11"/>
          </p:nvPr>
        </p:nvSpPr>
        <p:spPr/>
        <p:txBody>
          <a:bodyPr/>
          <a:lstStyle/>
          <a:p>
            <a:pPr>
              <a:defRPr/>
            </a:pPr>
            <a:fld id="{51B0A194-5920-451A-AD8F-3427F1B557A4}" type="slidenum">
              <a:rPr lang="en-US" altLang="ja-JP" smtClean="0"/>
              <a:pPr>
                <a:defRPr/>
              </a:pPr>
              <a:t>24</a:t>
            </a:fld>
            <a:endParaRPr lang="en-US" altLang="ja-JP"/>
          </a:p>
        </p:txBody>
      </p:sp>
    </p:spTree>
    <p:extLst>
      <p:ext uri="{BB962C8B-B14F-4D97-AF65-F5344CB8AC3E}">
        <p14:creationId xmlns:p14="http://schemas.microsoft.com/office/powerpoint/2010/main" val="39113447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4206" y="291222"/>
            <a:ext cx="8328975" cy="634082"/>
          </a:xfrm>
        </p:spPr>
        <p:txBody>
          <a:bodyPr>
            <a:normAutofit fontScale="90000"/>
          </a:bodyPr>
          <a:lstStyle/>
          <a:p>
            <a:r>
              <a:rPr lang="en-US" altLang="ja-JP" sz="3200" dirty="0" err="1" smtClean="0">
                <a:latin typeface="+mj-ea"/>
              </a:rPr>
              <a:t>Nb</a:t>
            </a:r>
            <a:r>
              <a:rPr lang="en-US" altLang="ja-JP" sz="3200" dirty="0" smtClean="0">
                <a:latin typeface="+mj-ea"/>
              </a:rPr>
              <a:t>/Al-STJ </a:t>
            </a:r>
            <a:r>
              <a:rPr lang="ja-JP" altLang="en-US" sz="3200" dirty="0" smtClean="0">
                <a:latin typeface="+mj-ea"/>
              </a:rPr>
              <a:t>の可視光域</a:t>
            </a:r>
            <a:r>
              <a:rPr lang="en-US" altLang="ja-JP" sz="3200" dirty="0" smtClean="0">
                <a:latin typeface="+mj-ea"/>
              </a:rPr>
              <a:t>DC</a:t>
            </a:r>
            <a:r>
              <a:rPr lang="ja-JP" altLang="en-US" sz="3200" dirty="0" smtClean="0">
                <a:latin typeface="+mj-ea"/>
              </a:rPr>
              <a:t>光レーザーに対する応答</a:t>
            </a:r>
            <a:endParaRPr kumimoji="1" lang="ja-JP" altLang="en-US" sz="3200" dirty="0">
              <a:latin typeface="+mj-ea"/>
            </a:endParaRPr>
          </a:p>
        </p:txBody>
      </p:sp>
      <mc:AlternateContent xmlns:mc="http://schemas.openxmlformats.org/markup-compatibility/2006">
        <mc:Choice xmlns:a14="http://schemas.microsoft.com/office/drawing/2010/main" Requires="a14">
          <p:sp>
            <p:nvSpPr>
              <p:cNvPr id="8" name="コンテンツ プレースホルダー 7"/>
              <p:cNvSpPr>
                <a:spLocks noGrp="1"/>
              </p:cNvSpPr>
              <p:nvPr>
                <p:ph idx="1"/>
              </p:nvPr>
            </p:nvSpPr>
            <p:spPr>
              <a:xfrm>
                <a:off x="251520" y="908721"/>
                <a:ext cx="6035306" cy="2448272"/>
              </a:xfrm>
            </p:spPr>
            <p:txBody>
              <a:bodyPr>
                <a:normAutofit/>
              </a:bodyPr>
              <a:lstStyle/>
              <a:p>
                <a:r>
                  <a:rPr lang="ja-JP" altLang="en-US" sz="2400" dirty="0"/>
                  <a:t>美馬</a:t>
                </a:r>
                <a:r>
                  <a:rPr lang="ja-JP" altLang="en-US" sz="2400" dirty="0" smtClean="0"/>
                  <a:t>氏（岡山</a:t>
                </a:r>
                <a:r>
                  <a:rPr lang="ja-JP" altLang="en-US" sz="2400" dirty="0" smtClean="0"/>
                  <a:t>大⇒理研）</a:t>
                </a:r>
                <a:r>
                  <a:rPr lang="ja-JP" altLang="en-US" sz="2400" dirty="0" smtClean="0"/>
                  <a:t>作成</a:t>
                </a:r>
                <a:r>
                  <a:rPr lang="en-US" altLang="ja-JP" sz="2400" dirty="0" smtClean="0"/>
                  <a:t>@KEK</a:t>
                </a:r>
                <a:r>
                  <a:rPr lang="ja-JP" altLang="en-US" sz="2400" dirty="0" smtClean="0"/>
                  <a:t>を使用</a:t>
                </a:r>
                <a:endParaRPr kumimoji="1" lang="en-US" altLang="ja-JP" sz="2400" dirty="0" smtClean="0"/>
              </a:p>
              <a:p>
                <a:r>
                  <a:rPr lang="ja-JP" altLang="en-US" sz="2400" dirty="0" smtClean="0"/>
                  <a:t>パルスレーザーを高周波数で点灯</a:t>
                </a:r>
                <a:r>
                  <a:rPr lang="en-US" altLang="ja-JP" sz="2400" dirty="0" smtClean="0"/>
                  <a:t>(DC</a:t>
                </a:r>
                <a:r>
                  <a:rPr lang="ja-JP" altLang="en-US" sz="2400" dirty="0" smtClean="0"/>
                  <a:t>光源として使用）</a:t>
                </a:r>
                <a:endParaRPr kumimoji="1" lang="en-US" altLang="ja-JP" sz="2400" dirty="0" smtClean="0"/>
              </a:p>
              <a:p>
                <a:pPr lvl="1"/>
                <a:r>
                  <a:rPr lang="en-US" altLang="ja-JP" sz="2000" dirty="0" smtClean="0"/>
                  <a:t>f = 1MHz</a:t>
                </a:r>
              </a:p>
              <a:p>
                <a:pPr lvl="1"/>
                <a14:m>
                  <m:oMath xmlns:m="http://schemas.openxmlformats.org/officeDocument/2006/math">
                    <m:sSub>
                      <m:sSubPr>
                        <m:ctrlPr>
                          <a:rPr lang="en-US" altLang="ja-JP" sz="2000" b="0" i="1" smtClean="0">
                            <a:latin typeface="Cambria Math"/>
                          </a:rPr>
                        </m:ctrlPr>
                      </m:sSubPr>
                      <m:e>
                        <m:r>
                          <a:rPr lang="en-US" altLang="ja-JP" sz="2000" b="0" i="1" smtClean="0">
                            <a:latin typeface="Cambria Math"/>
                          </a:rPr>
                          <m:t>𝑁</m:t>
                        </m:r>
                      </m:e>
                      <m:sub>
                        <m:r>
                          <a:rPr lang="en-US" altLang="ja-JP" sz="2000" b="0" i="1" smtClean="0">
                            <a:latin typeface="Cambria Math"/>
                          </a:rPr>
                          <m:t>𝛾</m:t>
                        </m:r>
                      </m:sub>
                    </m:sSub>
                  </m:oMath>
                </a14:m>
                <a:r>
                  <a:rPr lang="en-US" altLang="ja-JP" sz="2000" dirty="0" smtClean="0"/>
                  <a:t>/pulse</a:t>
                </a:r>
                <a14:m>
                  <m:oMath xmlns:m="http://schemas.openxmlformats.org/officeDocument/2006/math">
                    <m:r>
                      <a:rPr lang="en-US" altLang="ja-JP" sz="2000" i="1" dirty="0" smtClean="0">
                        <a:latin typeface="Cambria Math"/>
                        <a:ea typeface="Cambria Math"/>
                      </a:rPr>
                      <m:t>~</m:t>
                    </m:r>
                  </m:oMath>
                </a14:m>
                <a:r>
                  <a:rPr lang="en-US" altLang="ja-JP" sz="2000" dirty="0" smtClean="0"/>
                  <a:t>O(10</a:t>
                </a:r>
                <a:r>
                  <a:rPr lang="en-US" altLang="ja-JP" sz="2000" baseline="30000" dirty="0" smtClean="0"/>
                  <a:t>4</a:t>
                </a:r>
                <a:r>
                  <a:rPr lang="en-US" altLang="ja-JP" sz="2000" dirty="0" smtClean="0"/>
                  <a:t>) (</a:t>
                </a:r>
                <a:r>
                  <a:rPr lang="ja-JP" altLang="en-US" sz="2000" dirty="0" smtClean="0"/>
                  <a:t>不定性大</a:t>
                </a:r>
                <a:r>
                  <a:rPr lang="en-US" altLang="ja-JP" sz="2000" dirty="0" smtClean="0"/>
                  <a:t>)</a:t>
                </a:r>
              </a:p>
            </p:txBody>
          </p:sp>
        </mc:Choice>
        <mc:Fallback>
          <p:sp>
            <p:nvSpPr>
              <p:cNvPr id="8" name="コンテンツ プレースホルダー 7"/>
              <p:cNvSpPr>
                <a:spLocks noGrp="1" noRot="1" noChangeAspect="1" noMove="1" noResize="1" noEditPoints="1" noAdjustHandles="1" noChangeArrowheads="1" noChangeShapeType="1" noTextEdit="1"/>
              </p:cNvSpPr>
              <p:nvPr>
                <p:ph idx="1"/>
              </p:nvPr>
            </p:nvSpPr>
            <p:spPr>
              <a:xfrm>
                <a:off x="251520" y="908721"/>
                <a:ext cx="6035306" cy="2448272"/>
              </a:xfrm>
              <a:blipFill rotWithShape="1">
                <a:blip r:embed="rId2"/>
                <a:stretch>
                  <a:fillRect l="-606" t="-2736" r="-505"/>
                </a:stretch>
              </a:blipFill>
            </p:spPr>
            <p:txBody>
              <a:bodyPr/>
              <a:lstStyle/>
              <a:p>
                <a:r>
                  <a:rPr lang="ja-JP" altLang="en-US">
                    <a:noFill/>
                  </a:rPr>
                  <a:t> </a:t>
                </a:r>
              </a:p>
            </p:txBody>
          </p:sp>
        </mc:Fallback>
      </mc:AlternateContent>
      <p:pic>
        <p:nvPicPr>
          <p:cNvPr id="24" name="コンテンツ プレースホルダ 3" descr="Light2MHzgrid.png"/>
          <p:cNvPicPr>
            <a:picLocks noChangeAspect="1"/>
          </p:cNvPicPr>
          <p:nvPr/>
        </p:nvPicPr>
        <p:blipFill>
          <a:blip r:embed="rId3" cstate="print">
            <a:clrChange>
              <a:clrFrom>
                <a:srgbClr val="F3F3F3"/>
              </a:clrFrom>
              <a:clrTo>
                <a:srgbClr val="F3F3F3">
                  <a:alpha val="0"/>
                </a:srgbClr>
              </a:clrTo>
            </a:clrChange>
          </a:blip>
          <a:stretch>
            <a:fillRect/>
          </a:stretch>
        </p:blipFill>
        <p:spPr>
          <a:xfrm>
            <a:off x="4300040" y="3061645"/>
            <a:ext cx="4843960" cy="3284984"/>
          </a:xfrm>
          <a:prstGeom prst="rect">
            <a:avLst/>
          </a:prstGeom>
        </p:spPr>
      </p:pic>
      <p:sp>
        <p:nvSpPr>
          <p:cNvPr id="26" name="テキスト ボックス 25"/>
          <p:cNvSpPr txBox="1"/>
          <p:nvPr/>
        </p:nvSpPr>
        <p:spPr>
          <a:xfrm>
            <a:off x="5148091" y="2996952"/>
            <a:ext cx="3524439" cy="307777"/>
          </a:xfrm>
          <a:prstGeom prst="rect">
            <a:avLst/>
          </a:prstGeom>
          <a:noFill/>
        </p:spPr>
        <p:txBody>
          <a:bodyPr wrap="square" rtlCol="0">
            <a:spAutoFit/>
          </a:bodyPr>
          <a:lstStyle/>
          <a:p>
            <a:r>
              <a:rPr kumimoji="1" lang="en-US" altLang="ja-JP" sz="1400" b="1" dirty="0" smtClean="0"/>
              <a:t>I-V curve of </a:t>
            </a:r>
            <a:r>
              <a:rPr kumimoji="1" lang="en-US" altLang="ja-JP" sz="1400" b="1" dirty="0" err="1" smtClean="0"/>
              <a:t>Nb</a:t>
            </a:r>
            <a:r>
              <a:rPr kumimoji="1" lang="en-US" altLang="ja-JP" sz="1400" b="1" dirty="0" smtClean="0"/>
              <a:t>/Al-STJ sample</a:t>
            </a:r>
          </a:p>
        </p:txBody>
      </p:sp>
      <p:sp>
        <p:nvSpPr>
          <p:cNvPr id="27" name="四角形吹き出し 26"/>
          <p:cNvSpPr/>
          <p:nvPr/>
        </p:nvSpPr>
        <p:spPr>
          <a:xfrm>
            <a:off x="7308304" y="5149877"/>
            <a:ext cx="1152128" cy="288032"/>
          </a:xfrm>
          <a:prstGeom prst="wedgeRectCallout">
            <a:avLst>
              <a:gd name="adj1" fmla="val -26260"/>
              <a:gd name="adj2" fmla="val -25985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800" dirty="0" smtClean="0"/>
              <a:t>laser off</a:t>
            </a:r>
            <a:endParaRPr kumimoji="1" lang="ja-JP" altLang="en-US" sz="1800" dirty="0"/>
          </a:p>
        </p:txBody>
      </p:sp>
      <p:sp>
        <p:nvSpPr>
          <p:cNvPr id="28" name="四角形吹き出し 27"/>
          <p:cNvSpPr/>
          <p:nvPr/>
        </p:nvSpPr>
        <p:spPr>
          <a:xfrm>
            <a:off x="5220072" y="4213773"/>
            <a:ext cx="1296144" cy="288032"/>
          </a:xfrm>
          <a:prstGeom prst="wedgeRectCallout">
            <a:avLst>
              <a:gd name="adj1" fmla="val 113750"/>
              <a:gd name="adj2" fmla="val -10356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800" dirty="0" smtClean="0"/>
              <a:t>laser </a:t>
            </a:r>
            <a:r>
              <a:rPr lang="en-US" altLang="ja-JP" sz="1800" dirty="0" smtClean="0"/>
              <a:t>on</a:t>
            </a:r>
            <a:endParaRPr kumimoji="1" lang="ja-JP" altLang="en-US" sz="1800" dirty="0"/>
          </a:p>
        </p:txBody>
      </p:sp>
      <p:sp>
        <p:nvSpPr>
          <p:cNvPr id="29" name="テキスト ボックス 28"/>
          <p:cNvSpPr txBox="1"/>
          <p:nvPr/>
        </p:nvSpPr>
        <p:spPr>
          <a:xfrm>
            <a:off x="4932040" y="3421685"/>
            <a:ext cx="223224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en-US" altLang="ja-JP" sz="1800" dirty="0" smtClean="0"/>
              <a:t>1MHz,~10</a:t>
            </a:r>
            <a:r>
              <a:rPr kumimoji="1" lang="en-US" altLang="ja-JP" sz="1800" baseline="30000" dirty="0" smtClean="0"/>
              <a:t>4</a:t>
            </a:r>
            <a:r>
              <a:rPr kumimoji="1" lang="en-US" altLang="ja-JP" sz="1800" dirty="0" smtClean="0"/>
              <a:t>photons</a:t>
            </a:r>
            <a:endParaRPr kumimoji="1" lang="ja-JP" altLang="en-US" sz="1800" dirty="0"/>
          </a:p>
        </p:txBody>
      </p:sp>
      <p:cxnSp>
        <p:nvCxnSpPr>
          <p:cNvPr id="18" name="直線矢印コネクタ 17"/>
          <p:cNvCxnSpPr/>
          <p:nvPr/>
        </p:nvCxnSpPr>
        <p:spPr>
          <a:xfrm flipV="1">
            <a:off x="7308304" y="944381"/>
            <a:ext cx="0" cy="1908344"/>
          </a:xfrm>
          <a:prstGeom prst="straightConnector1">
            <a:avLst/>
          </a:prstGeom>
          <a:ln w="19050">
            <a:tailEnd type="arrow" w="lg" len="lg"/>
          </a:ln>
        </p:spPr>
        <p:style>
          <a:lnRef idx="1">
            <a:schemeClr val="dk1"/>
          </a:lnRef>
          <a:fillRef idx="0">
            <a:schemeClr val="dk1"/>
          </a:fillRef>
          <a:effectRef idx="0">
            <a:schemeClr val="dk1"/>
          </a:effectRef>
          <a:fontRef idx="minor">
            <a:schemeClr val="tx1"/>
          </a:fontRef>
        </p:style>
      </p:cxnSp>
      <p:cxnSp>
        <p:nvCxnSpPr>
          <p:cNvPr id="33" name="直線矢印コネクタ 32"/>
          <p:cNvCxnSpPr/>
          <p:nvPr/>
        </p:nvCxnSpPr>
        <p:spPr>
          <a:xfrm flipV="1">
            <a:off x="6048164" y="1916727"/>
            <a:ext cx="2727920" cy="1"/>
          </a:xfrm>
          <a:prstGeom prst="straightConnector1">
            <a:avLst/>
          </a:prstGeom>
          <a:ln w="19050">
            <a:tailEnd type="arrow" w="lg" len="lg"/>
          </a:ln>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flipH="1">
            <a:off x="6018184" y="938700"/>
            <a:ext cx="2727920" cy="1871996"/>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42" name="フリーフォーム 41"/>
          <p:cNvSpPr/>
          <p:nvPr/>
        </p:nvSpPr>
        <p:spPr>
          <a:xfrm>
            <a:off x="6023235" y="944381"/>
            <a:ext cx="2731021" cy="1865221"/>
          </a:xfrm>
          <a:custGeom>
            <a:avLst/>
            <a:gdLst>
              <a:gd name="connsiteX0" fmla="*/ 2817070 w 2817070"/>
              <a:gd name="connsiteY0" fmla="*/ 0 h 1866835"/>
              <a:gd name="connsiteX1" fmla="*/ 2322394 w 2817070"/>
              <a:gd name="connsiteY1" fmla="*/ 329784 h 1866835"/>
              <a:gd name="connsiteX2" fmla="*/ 2202473 w 2817070"/>
              <a:gd name="connsiteY2" fmla="*/ 509666 h 1866835"/>
              <a:gd name="connsiteX3" fmla="*/ 2157503 w 2817070"/>
              <a:gd name="connsiteY3" fmla="*/ 944381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4485 w 2817070"/>
              <a:gd name="connsiteY5" fmla="*/ 994816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4485 w 2817070"/>
              <a:gd name="connsiteY5" fmla="*/ 994816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21300 w 2821300"/>
              <a:gd name="connsiteY0" fmla="*/ 0 h 1867248"/>
              <a:gd name="connsiteX1" fmla="*/ 2326624 w 2821300"/>
              <a:gd name="connsiteY1" fmla="*/ 329784 h 1867248"/>
              <a:gd name="connsiteX2" fmla="*/ 2206703 w 2821300"/>
              <a:gd name="connsiteY2" fmla="*/ 509666 h 1867248"/>
              <a:gd name="connsiteX3" fmla="*/ 2168877 w 2821300"/>
              <a:gd name="connsiteY3" fmla="*/ 832462 h 1867248"/>
              <a:gd name="connsiteX4" fmla="*/ 2112000 w 2821300"/>
              <a:gd name="connsiteY4" fmla="*/ 948167 h 1867248"/>
              <a:gd name="connsiteX5" fmla="*/ 746334 w 2821300"/>
              <a:gd name="connsiteY5" fmla="*/ 985291 h 1867248"/>
              <a:gd name="connsiteX6" fmla="*/ 644915 w 2821300"/>
              <a:gd name="connsiteY6" fmla="*/ 1059539 h 1867248"/>
              <a:gd name="connsiteX7" fmla="*/ 480024 w 2821300"/>
              <a:gd name="connsiteY7" fmla="*/ 1656765 h 1867248"/>
              <a:gd name="connsiteX8" fmla="*/ 33129 w 2821300"/>
              <a:gd name="connsiteY8" fmla="*/ 1843790 h 1867248"/>
              <a:gd name="connsiteX9" fmla="*/ 63110 w 2821300"/>
              <a:gd name="connsiteY9" fmla="*/ 1858781 h 1867248"/>
              <a:gd name="connsiteX0" fmla="*/ 2821300 w 2821300"/>
              <a:gd name="connsiteY0" fmla="*/ 0 h 1867248"/>
              <a:gd name="connsiteX1" fmla="*/ 2326624 w 2821300"/>
              <a:gd name="connsiteY1" fmla="*/ 329784 h 1867248"/>
              <a:gd name="connsiteX2" fmla="*/ 2206703 w 2821300"/>
              <a:gd name="connsiteY2" fmla="*/ 509666 h 1867248"/>
              <a:gd name="connsiteX3" fmla="*/ 2168877 w 2821300"/>
              <a:gd name="connsiteY3" fmla="*/ 832462 h 1867248"/>
              <a:gd name="connsiteX4" fmla="*/ 2112000 w 2821300"/>
              <a:gd name="connsiteY4" fmla="*/ 948167 h 1867248"/>
              <a:gd name="connsiteX5" fmla="*/ 746334 w 2821300"/>
              <a:gd name="connsiteY5" fmla="*/ 985291 h 1867248"/>
              <a:gd name="connsiteX6" fmla="*/ 644915 w 2821300"/>
              <a:gd name="connsiteY6" fmla="*/ 1059539 h 1867248"/>
              <a:gd name="connsiteX7" fmla="*/ 480024 w 2821300"/>
              <a:gd name="connsiteY7" fmla="*/ 1656765 h 1867248"/>
              <a:gd name="connsiteX8" fmla="*/ 33129 w 2821300"/>
              <a:gd name="connsiteY8" fmla="*/ 1843790 h 1867248"/>
              <a:gd name="connsiteX9" fmla="*/ 63110 w 2821300"/>
              <a:gd name="connsiteY9" fmla="*/ 1858781 h 1867248"/>
              <a:gd name="connsiteX0" fmla="*/ 2819715 w 2819715"/>
              <a:gd name="connsiteY0" fmla="*/ 0 h 1870642"/>
              <a:gd name="connsiteX1" fmla="*/ 2325039 w 2819715"/>
              <a:gd name="connsiteY1" fmla="*/ 329784 h 1870642"/>
              <a:gd name="connsiteX2" fmla="*/ 2205118 w 2819715"/>
              <a:gd name="connsiteY2" fmla="*/ 509666 h 1870642"/>
              <a:gd name="connsiteX3" fmla="*/ 2167292 w 2819715"/>
              <a:gd name="connsiteY3" fmla="*/ 832462 h 1870642"/>
              <a:gd name="connsiteX4" fmla="*/ 2110415 w 2819715"/>
              <a:gd name="connsiteY4" fmla="*/ 948167 h 1870642"/>
              <a:gd name="connsiteX5" fmla="*/ 744749 w 2819715"/>
              <a:gd name="connsiteY5" fmla="*/ 985291 h 1870642"/>
              <a:gd name="connsiteX6" fmla="*/ 643330 w 2819715"/>
              <a:gd name="connsiteY6" fmla="*/ 1059539 h 1870642"/>
              <a:gd name="connsiteX7" fmla="*/ 457007 w 2819715"/>
              <a:gd name="connsiteY7" fmla="*/ 1601996 h 1870642"/>
              <a:gd name="connsiteX8" fmla="*/ 31544 w 2819715"/>
              <a:gd name="connsiteY8" fmla="*/ 1843790 h 1870642"/>
              <a:gd name="connsiteX9" fmla="*/ 61525 w 2819715"/>
              <a:gd name="connsiteY9" fmla="*/ 1858781 h 1870642"/>
              <a:gd name="connsiteX0" fmla="*/ 2788171 w 2788171"/>
              <a:gd name="connsiteY0" fmla="*/ 0 h 1843790"/>
              <a:gd name="connsiteX1" fmla="*/ 2293495 w 2788171"/>
              <a:gd name="connsiteY1" fmla="*/ 329784 h 1843790"/>
              <a:gd name="connsiteX2" fmla="*/ 2173574 w 2788171"/>
              <a:gd name="connsiteY2" fmla="*/ 509666 h 1843790"/>
              <a:gd name="connsiteX3" fmla="*/ 2135748 w 2788171"/>
              <a:gd name="connsiteY3" fmla="*/ 832462 h 1843790"/>
              <a:gd name="connsiteX4" fmla="*/ 2078871 w 2788171"/>
              <a:gd name="connsiteY4" fmla="*/ 948167 h 1843790"/>
              <a:gd name="connsiteX5" fmla="*/ 713205 w 2788171"/>
              <a:gd name="connsiteY5" fmla="*/ 985291 h 1843790"/>
              <a:gd name="connsiteX6" fmla="*/ 611786 w 2788171"/>
              <a:gd name="connsiteY6" fmla="*/ 1059539 h 1843790"/>
              <a:gd name="connsiteX7" fmla="*/ 425463 w 2788171"/>
              <a:gd name="connsiteY7" fmla="*/ 1601996 h 1843790"/>
              <a:gd name="connsiteX8" fmla="*/ 0 w 2788171"/>
              <a:gd name="connsiteY8" fmla="*/ 1843790 h 1843790"/>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8313 w 2731021"/>
              <a:gd name="connsiteY7" fmla="*/ 1601996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8313 w 2731021"/>
              <a:gd name="connsiteY7" fmla="*/ 1601996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1170 w 2731021"/>
              <a:gd name="connsiteY7" fmla="*/ 1575803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1170 w 2731021"/>
              <a:gd name="connsiteY7" fmla="*/ 1575803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021" h="1865221">
                <a:moveTo>
                  <a:pt x="2731021" y="0"/>
                </a:moveTo>
                <a:cubicBezTo>
                  <a:pt x="2534899" y="122420"/>
                  <a:pt x="2338778" y="244840"/>
                  <a:pt x="2236345" y="329784"/>
                </a:cubicBezTo>
                <a:cubicBezTo>
                  <a:pt x="2133912" y="414728"/>
                  <a:pt x="2128428" y="449698"/>
                  <a:pt x="2116424" y="509666"/>
                </a:cubicBezTo>
                <a:cubicBezTo>
                  <a:pt x="2104420" y="569634"/>
                  <a:pt x="2084857" y="766522"/>
                  <a:pt x="2078598" y="832462"/>
                </a:cubicBezTo>
                <a:cubicBezTo>
                  <a:pt x="2072339" y="898402"/>
                  <a:pt x="2063549" y="920314"/>
                  <a:pt x="2021721" y="948167"/>
                </a:cubicBezTo>
                <a:cubicBezTo>
                  <a:pt x="1979893" y="976020"/>
                  <a:pt x="717213" y="961966"/>
                  <a:pt x="656055" y="985291"/>
                </a:cubicBezTo>
                <a:cubicBezTo>
                  <a:pt x="594897" y="1008616"/>
                  <a:pt x="589099" y="1015492"/>
                  <a:pt x="554636" y="1059539"/>
                </a:cubicBezTo>
                <a:cubicBezTo>
                  <a:pt x="520173" y="1103586"/>
                  <a:pt x="501234" y="1429618"/>
                  <a:pt x="449276" y="1521035"/>
                </a:cubicBezTo>
                <a:cubicBezTo>
                  <a:pt x="397318" y="1612452"/>
                  <a:pt x="134970" y="1765274"/>
                  <a:pt x="0" y="186522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フリーフォーム 44"/>
          <p:cNvSpPr/>
          <p:nvPr/>
        </p:nvSpPr>
        <p:spPr>
          <a:xfrm>
            <a:off x="6021684" y="944279"/>
            <a:ext cx="2731021" cy="1865221"/>
          </a:xfrm>
          <a:custGeom>
            <a:avLst/>
            <a:gdLst>
              <a:gd name="connsiteX0" fmla="*/ 2817070 w 2817070"/>
              <a:gd name="connsiteY0" fmla="*/ 0 h 1866835"/>
              <a:gd name="connsiteX1" fmla="*/ 2322394 w 2817070"/>
              <a:gd name="connsiteY1" fmla="*/ 329784 h 1866835"/>
              <a:gd name="connsiteX2" fmla="*/ 2202473 w 2817070"/>
              <a:gd name="connsiteY2" fmla="*/ 509666 h 1866835"/>
              <a:gd name="connsiteX3" fmla="*/ 2157503 w 2817070"/>
              <a:gd name="connsiteY3" fmla="*/ 944381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12532 w 2817070"/>
              <a:gd name="connsiteY4" fmla="*/ 974361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613516 w 2817070"/>
              <a:gd name="connsiteY5" fmla="*/ 100434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4485 w 2817070"/>
              <a:gd name="connsiteY5" fmla="*/ 994816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4485 w 2817070"/>
              <a:gd name="connsiteY5" fmla="*/ 994816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583535 w 2817070"/>
              <a:gd name="connsiteY6" fmla="*/ 1064302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17070 w 2817070"/>
              <a:gd name="connsiteY0" fmla="*/ 0 h 1866835"/>
              <a:gd name="connsiteX1" fmla="*/ 2322394 w 2817070"/>
              <a:gd name="connsiteY1" fmla="*/ 329784 h 1866835"/>
              <a:gd name="connsiteX2" fmla="*/ 2202473 w 2817070"/>
              <a:gd name="connsiteY2" fmla="*/ 509666 h 1866835"/>
              <a:gd name="connsiteX3" fmla="*/ 2164647 w 2817070"/>
              <a:gd name="connsiteY3" fmla="*/ 832462 h 1866835"/>
              <a:gd name="connsiteX4" fmla="*/ 2107770 w 2817070"/>
              <a:gd name="connsiteY4" fmla="*/ 948167 h 1866835"/>
              <a:gd name="connsiteX5" fmla="*/ 742104 w 2817070"/>
              <a:gd name="connsiteY5" fmla="*/ 985291 h 1866835"/>
              <a:gd name="connsiteX6" fmla="*/ 640685 w 2817070"/>
              <a:gd name="connsiteY6" fmla="*/ 1059539 h 1866835"/>
              <a:gd name="connsiteX7" fmla="*/ 418644 w 2817070"/>
              <a:gd name="connsiteY7" fmla="*/ 1663909 h 1866835"/>
              <a:gd name="connsiteX8" fmla="*/ 28899 w 2817070"/>
              <a:gd name="connsiteY8" fmla="*/ 1843790 h 1866835"/>
              <a:gd name="connsiteX9" fmla="*/ 58880 w 2817070"/>
              <a:gd name="connsiteY9" fmla="*/ 1858781 h 1866835"/>
              <a:gd name="connsiteX0" fmla="*/ 2821300 w 2821300"/>
              <a:gd name="connsiteY0" fmla="*/ 0 h 1867248"/>
              <a:gd name="connsiteX1" fmla="*/ 2326624 w 2821300"/>
              <a:gd name="connsiteY1" fmla="*/ 329784 h 1867248"/>
              <a:gd name="connsiteX2" fmla="*/ 2206703 w 2821300"/>
              <a:gd name="connsiteY2" fmla="*/ 509666 h 1867248"/>
              <a:gd name="connsiteX3" fmla="*/ 2168877 w 2821300"/>
              <a:gd name="connsiteY3" fmla="*/ 832462 h 1867248"/>
              <a:gd name="connsiteX4" fmla="*/ 2112000 w 2821300"/>
              <a:gd name="connsiteY4" fmla="*/ 948167 h 1867248"/>
              <a:gd name="connsiteX5" fmla="*/ 746334 w 2821300"/>
              <a:gd name="connsiteY5" fmla="*/ 985291 h 1867248"/>
              <a:gd name="connsiteX6" fmla="*/ 644915 w 2821300"/>
              <a:gd name="connsiteY6" fmla="*/ 1059539 h 1867248"/>
              <a:gd name="connsiteX7" fmla="*/ 480024 w 2821300"/>
              <a:gd name="connsiteY7" fmla="*/ 1656765 h 1867248"/>
              <a:gd name="connsiteX8" fmla="*/ 33129 w 2821300"/>
              <a:gd name="connsiteY8" fmla="*/ 1843790 h 1867248"/>
              <a:gd name="connsiteX9" fmla="*/ 63110 w 2821300"/>
              <a:gd name="connsiteY9" fmla="*/ 1858781 h 1867248"/>
              <a:gd name="connsiteX0" fmla="*/ 2821300 w 2821300"/>
              <a:gd name="connsiteY0" fmla="*/ 0 h 1867248"/>
              <a:gd name="connsiteX1" fmla="*/ 2326624 w 2821300"/>
              <a:gd name="connsiteY1" fmla="*/ 329784 h 1867248"/>
              <a:gd name="connsiteX2" fmla="*/ 2206703 w 2821300"/>
              <a:gd name="connsiteY2" fmla="*/ 509666 h 1867248"/>
              <a:gd name="connsiteX3" fmla="*/ 2168877 w 2821300"/>
              <a:gd name="connsiteY3" fmla="*/ 832462 h 1867248"/>
              <a:gd name="connsiteX4" fmla="*/ 2112000 w 2821300"/>
              <a:gd name="connsiteY4" fmla="*/ 948167 h 1867248"/>
              <a:gd name="connsiteX5" fmla="*/ 746334 w 2821300"/>
              <a:gd name="connsiteY5" fmla="*/ 985291 h 1867248"/>
              <a:gd name="connsiteX6" fmla="*/ 644915 w 2821300"/>
              <a:gd name="connsiteY6" fmla="*/ 1059539 h 1867248"/>
              <a:gd name="connsiteX7" fmla="*/ 480024 w 2821300"/>
              <a:gd name="connsiteY7" fmla="*/ 1656765 h 1867248"/>
              <a:gd name="connsiteX8" fmla="*/ 33129 w 2821300"/>
              <a:gd name="connsiteY8" fmla="*/ 1843790 h 1867248"/>
              <a:gd name="connsiteX9" fmla="*/ 63110 w 2821300"/>
              <a:gd name="connsiteY9" fmla="*/ 1858781 h 1867248"/>
              <a:gd name="connsiteX0" fmla="*/ 2819715 w 2819715"/>
              <a:gd name="connsiteY0" fmla="*/ 0 h 1870642"/>
              <a:gd name="connsiteX1" fmla="*/ 2325039 w 2819715"/>
              <a:gd name="connsiteY1" fmla="*/ 329784 h 1870642"/>
              <a:gd name="connsiteX2" fmla="*/ 2205118 w 2819715"/>
              <a:gd name="connsiteY2" fmla="*/ 509666 h 1870642"/>
              <a:gd name="connsiteX3" fmla="*/ 2167292 w 2819715"/>
              <a:gd name="connsiteY3" fmla="*/ 832462 h 1870642"/>
              <a:gd name="connsiteX4" fmla="*/ 2110415 w 2819715"/>
              <a:gd name="connsiteY4" fmla="*/ 948167 h 1870642"/>
              <a:gd name="connsiteX5" fmla="*/ 744749 w 2819715"/>
              <a:gd name="connsiteY5" fmla="*/ 985291 h 1870642"/>
              <a:gd name="connsiteX6" fmla="*/ 643330 w 2819715"/>
              <a:gd name="connsiteY6" fmla="*/ 1059539 h 1870642"/>
              <a:gd name="connsiteX7" fmla="*/ 457007 w 2819715"/>
              <a:gd name="connsiteY7" fmla="*/ 1601996 h 1870642"/>
              <a:gd name="connsiteX8" fmla="*/ 31544 w 2819715"/>
              <a:gd name="connsiteY8" fmla="*/ 1843790 h 1870642"/>
              <a:gd name="connsiteX9" fmla="*/ 61525 w 2819715"/>
              <a:gd name="connsiteY9" fmla="*/ 1858781 h 1870642"/>
              <a:gd name="connsiteX0" fmla="*/ 2788171 w 2788171"/>
              <a:gd name="connsiteY0" fmla="*/ 0 h 1843790"/>
              <a:gd name="connsiteX1" fmla="*/ 2293495 w 2788171"/>
              <a:gd name="connsiteY1" fmla="*/ 329784 h 1843790"/>
              <a:gd name="connsiteX2" fmla="*/ 2173574 w 2788171"/>
              <a:gd name="connsiteY2" fmla="*/ 509666 h 1843790"/>
              <a:gd name="connsiteX3" fmla="*/ 2135748 w 2788171"/>
              <a:gd name="connsiteY3" fmla="*/ 832462 h 1843790"/>
              <a:gd name="connsiteX4" fmla="*/ 2078871 w 2788171"/>
              <a:gd name="connsiteY4" fmla="*/ 948167 h 1843790"/>
              <a:gd name="connsiteX5" fmla="*/ 713205 w 2788171"/>
              <a:gd name="connsiteY5" fmla="*/ 985291 h 1843790"/>
              <a:gd name="connsiteX6" fmla="*/ 611786 w 2788171"/>
              <a:gd name="connsiteY6" fmla="*/ 1059539 h 1843790"/>
              <a:gd name="connsiteX7" fmla="*/ 425463 w 2788171"/>
              <a:gd name="connsiteY7" fmla="*/ 1601996 h 1843790"/>
              <a:gd name="connsiteX8" fmla="*/ 0 w 2788171"/>
              <a:gd name="connsiteY8" fmla="*/ 1843790 h 1843790"/>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8313 w 2731021"/>
              <a:gd name="connsiteY7" fmla="*/ 1601996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8313 w 2731021"/>
              <a:gd name="connsiteY7" fmla="*/ 1601996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1170 w 2731021"/>
              <a:gd name="connsiteY7" fmla="*/ 1575803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361170 w 2731021"/>
              <a:gd name="connsiteY7" fmla="*/ 1575803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948167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874348 h 1865221"/>
              <a:gd name="connsiteX5" fmla="*/ 656055 w 2731021"/>
              <a:gd name="connsiteY5" fmla="*/ 985291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874348 h 1865221"/>
              <a:gd name="connsiteX5" fmla="*/ 675105 w 2731021"/>
              <a:gd name="connsiteY5" fmla="*/ 1054347 h 1865221"/>
              <a:gd name="connsiteX6" fmla="*/ 554636 w 2731021"/>
              <a:gd name="connsiteY6" fmla="*/ 1059539 h 1865221"/>
              <a:gd name="connsiteX7" fmla="*/ 449276 w 2731021"/>
              <a:gd name="connsiteY7" fmla="*/ 1521035 h 1865221"/>
              <a:gd name="connsiteX8" fmla="*/ 0 w 2731021"/>
              <a:gd name="connsiteY8"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874348 h 1865221"/>
              <a:gd name="connsiteX5" fmla="*/ 1855491 w 2731021"/>
              <a:gd name="connsiteY5" fmla="*/ 886902 h 1865221"/>
              <a:gd name="connsiteX6" fmla="*/ 675105 w 2731021"/>
              <a:gd name="connsiteY6" fmla="*/ 1054347 h 1865221"/>
              <a:gd name="connsiteX7" fmla="*/ 554636 w 2731021"/>
              <a:gd name="connsiteY7" fmla="*/ 1059539 h 1865221"/>
              <a:gd name="connsiteX8" fmla="*/ 449276 w 2731021"/>
              <a:gd name="connsiteY8" fmla="*/ 1521035 h 1865221"/>
              <a:gd name="connsiteX9" fmla="*/ 0 w 2731021"/>
              <a:gd name="connsiteY9"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874348 h 1865221"/>
              <a:gd name="connsiteX5" fmla="*/ 1791197 w 2731021"/>
              <a:gd name="connsiteY5" fmla="*/ 896427 h 1865221"/>
              <a:gd name="connsiteX6" fmla="*/ 675105 w 2731021"/>
              <a:gd name="connsiteY6" fmla="*/ 1054347 h 1865221"/>
              <a:gd name="connsiteX7" fmla="*/ 554636 w 2731021"/>
              <a:gd name="connsiteY7" fmla="*/ 1059539 h 1865221"/>
              <a:gd name="connsiteX8" fmla="*/ 449276 w 2731021"/>
              <a:gd name="connsiteY8" fmla="*/ 1521035 h 1865221"/>
              <a:gd name="connsiteX9" fmla="*/ 0 w 2731021"/>
              <a:gd name="connsiteY9"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2021721 w 2731021"/>
              <a:gd name="connsiteY4" fmla="*/ 874348 h 1865221"/>
              <a:gd name="connsiteX5" fmla="*/ 1791197 w 2731021"/>
              <a:gd name="connsiteY5" fmla="*/ 896427 h 1865221"/>
              <a:gd name="connsiteX6" fmla="*/ 884655 w 2731021"/>
              <a:gd name="connsiteY6" fmla="*/ 1018628 h 1865221"/>
              <a:gd name="connsiteX7" fmla="*/ 554636 w 2731021"/>
              <a:gd name="connsiteY7" fmla="*/ 1059539 h 1865221"/>
              <a:gd name="connsiteX8" fmla="*/ 449276 w 2731021"/>
              <a:gd name="connsiteY8" fmla="*/ 1521035 h 1865221"/>
              <a:gd name="connsiteX9" fmla="*/ 0 w 2731021"/>
              <a:gd name="connsiteY9"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791197 w 2731021"/>
              <a:gd name="connsiteY5" fmla="*/ 896427 h 1865221"/>
              <a:gd name="connsiteX6" fmla="*/ 884655 w 2731021"/>
              <a:gd name="connsiteY6" fmla="*/ 1018628 h 1865221"/>
              <a:gd name="connsiteX7" fmla="*/ 554636 w 2731021"/>
              <a:gd name="connsiteY7" fmla="*/ 1059539 h 1865221"/>
              <a:gd name="connsiteX8" fmla="*/ 449276 w 2731021"/>
              <a:gd name="connsiteY8" fmla="*/ 1521035 h 1865221"/>
              <a:gd name="connsiteX9" fmla="*/ 0 w 2731021"/>
              <a:gd name="connsiteY9"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791197 w 2731021"/>
              <a:gd name="connsiteY5" fmla="*/ 896427 h 1865221"/>
              <a:gd name="connsiteX6" fmla="*/ 884655 w 2731021"/>
              <a:gd name="connsiteY6" fmla="*/ 1018628 h 1865221"/>
              <a:gd name="connsiteX7" fmla="*/ 888704 w 2731021"/>
              <a:gd name="connsiteY7" fmla="*/ 1013109 h 1865221"/>
              <a:gd name="connsiteX8" fmla="*/ 554636 w 2731021"/>
              <a:gd name="connsiteY8" fmla="*/ 1059539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791197 w 2731021"/>
              <a:gd name="connsiteY5" fmla="*/ 896427 h 1865221"/>
              <a:gd name="connsiteX6" fmla="*/ 884655 w 2731021"/>
              <a:gd name="connsiteY6" fmla="*/ 1018628 h 1865221"/>
              <a:gd name="connsiteX7" fmla="*/ 748210 w 2731021"/>
              <a:gd name="connsiteY7" fmla="*/ 1036922 h 1865221"/>
              <a:gd name="connsiteX8" fmla="*/ 554636 w 2731021"/>
              <a:gd name="connsiteY8" fmla="*/ 1059539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791197 w 2731021"/>
              <a:gd name="connsiteY5" fmla="*/ 896427 h 1865221"/>
              <a:gd name="connsiteX6" fmla="*/ 1037055 w 2731021"/>
              <a:gd name="connsiteY6" fmla="*/ 1018628 h 1865221"/>
              <a:gd name="connsiteX7" fmla="*/ 748210 w 2731021"/>
              <a:gd name="connsiteY7" fmla="*/ 1036922 h 1865221"/>
              <a:gd name="connsiteX8" fmla="*/ 554636 w 2731021"/>
              <a:gd name="connsiteY8" fmla="*/ 1059539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54636 w 2731021"/>
              <a:gd name="connsiteY8" fmla="*/ 1059539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8598 w 2731021"/>
              <a:gd name="connsiteY3" fmla="*/ 832462 h 1865221"/>
              <a:gd name="connsiteX4" fmla="*/ 1952665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52665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636415 w 2731021"/>
              <a:gd name="connsiteY5" fmla="*/ 898809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36922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8790 w 2731021"/>
              <a:gd name="connsiteY5" fmla="*/ 908334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60215 w 2731021"/>
              <a:gd name="connsiteY5" fmla="*/ 922621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60215 w 2731021"/>
              <a:gd name="connsiteY5" fmla="*/ 922621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60215 w 2731021"/>
              <a:gd name="connsiteY5" fmla="*/ 922621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5741 w 2731021"/>
              <a:gd name="connsiteY3" fmla="*/ 763405 h 1865221"/>
              <a:gd name="connsiteX4" fmla="*/ 1924090 w 2731021"/>
              <a:gd name="connsiteY4" fmla="*/ 879111 h 1865221"/>
              <a:gd name="connsiteX5" fmla="*/ 1581646 w 2731021"/>
              <a:gd name="connsiteY5" fmla="*/ 915477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81646 w 2731021"/>
              <a:gd name="connsiteY5" fmla="*/ 915477 h 1865221"/>
              <a:gd name="connsiteX6" fmla="*/ 1037055 w 2731021"/>
              <a:gd name="connsiteY6" fmla="*/ 1018628 h 1865221"/>
              <a:gd name="connsiteX7" fmla="*/ 748210 w 2731021"/>
              <a:gd name="connsiteY7" fmla="*/ 1044066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81646 w 2731021"/>
              <a:gd name="connsiteY5" fmla="*/ 915477 h 1865221"/>
              <a:gd name="connsiteX6" fmla="*/ 1037055 w 2731021"/>
              <a:gd name="connsiteY6" fmla="*/ 1018628 h 1865221"/>
              <a:gd name="connsiteX7" fmla="*/ 748210 w 2731021"/>
              <a:gd name="connsiteY7" fmla="*/ 1051209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98315 w 2731021"/>
              <a:gd name="connsiteY5" fmla="*/ 908333 h 1865221"/>
              <a:gd name="connsiteX6" fmla="*/ 1037055 w 2731021"/>
              <a:gd name="connsiteY6" fmla="*/ 1018628 h 1865221"/>
              <a:gd name="connsiteX7" fmla="*/ 748210 w 2731021"/>
              <a:gd name="connsiteY7" fmla="*/ 1051209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98315 w 2731021"/>
              <a:gd name="connsiteY5" fmla="*/ 908333 h 1865221"/>
              <a:gd name="connsiteX6" fmla="*/ 1037055 w 2731021"/>
              <a:gd name="connsiteY6" fmla="*/ 1018628 h 1865221"/>
              <a:gd name="connsiteX7" fmla="*/ 748210 w 2731021"/>
              <a:gd name="connsiteY7" fmla="*/ 1077088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98315 w 2731021"/>
              <a:gd name="connsiteY5" fmla="*/ 882454 h 1865221"/>
              <a:gd name="connsiteX6" fmla="*/ 1037055 w 2731021"/>
              <a:gd name="connsiteY6" fmla="*/ 1018628 h 1865221"/>
              <a:gd name="connsiteX7" fmla="*/ 748210 w 2731021"/>
              <a:gd name="connsiteY7" fmla="*/ 1077088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79111 h 1865221"/>
              <a:gd name="connsiteX5" fmla="*/ 1598315 w 2731021"/>
              <a:gd name="connsiteY5" fmla="*/ 882454 h 1865221"/>
              <a:gd name="connsiteX6" fmla="*/ 1028429 w 2731021"/>
              <a:gd name="connsiteY6" fmla="*/ 1070386 h 1865221"/>
              <a:gd name="connsiteX7" fmla="*/ 748210 w 2731021"/>
              <a:gd name="connsiteY7" fmla="*/ 1077088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3835 w 2731021"/>
              <a:gd name="connsiteY3" fmla="*/ 768167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8210 w 2731021"/>
              <a:gd name="connsiteY7" fmla="*/ 1077088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8210 w 2731021"/>
              <a:gd name="connsiteY7" fmla="*/ 1077088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9873 w 2731021"/>
              <a:gd name="connsiteY8" fmla="*/ 1140502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4090 w 2731021"/>
              <a:gd name="connsiteY4" fmla="*/ 84460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82461 w 2731021"/>
              <a:gd name="connsiteY3" fmla="*/ 733661 h 1865221"/>
              <a:gd name="connsiteX4" fmla="*/ 1920433 w 2731021"/>
              <a:gd name="connsiteY4" fmla="*/ 82997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 name="connsiteX0" fmla="*/ 2731021 w 2731021"/>
              <a:gd name="connsiteY0" fmla="*/ 0 h 1865221"/>
              <a:gd name="connsiteX1" fmla="*/ 2236345 w 2731021"/>
              <a:gd name="connsiteY1" fmla="*/ 329784 h 1865221"/>
              <a:gd name="connsiteX2" fmla="*/ 2116424 w 2731021"/>
              <a:gd name="connsiteY2" fmla="*/ 509666 h 1865221"/>
              <a:gd name="connsiteX3" fmla="*/ 2071488 w 2731021"/>
              <a:gd name="connsiteY3" fmla="*/ 730004 h 1865221"/>
              <a:gd name="connsiteX4" fmla="*/ 1920433 w 2731021"/>
              <a:gd name="connsiteY4" fmla="*/ 829975 h 1865221"/>
              <a:gd name="connsiteX5" fmla="*/ 1598315 w 2731021"/>
              <a:gd name="connsiteY5" fmla="*/ 882454 h 1865221"/>
              <a:gd name="connsiteX6" fmla="*/ 1028429 w 2731021"/>
              <a:gd name="connsiteY6" fmla="*/ 1070386 h 1865221"/>
              <a:gd name="connsiteX7" fmla="*/ 740895 w 2731021"/>
              <a:gd name="connsiteY7" fmla="*/ 1099033 h 1865221"/>
              <a:gd name="connsiteX8" fmla="*/ 542558 w 2731021"/>
              <a:gd name="connsiteY8" fmla="*/ 1191708 h 1865221"/>
              <a:gd name="connsiteX9" fmla="*/ 449276 w 2731021"/>
              <a:gd name="connsiteY9" fmla="*/ 1521035 h 1865221"/>
              <a:gd name="connsiteX10" fmla="*/ 0 w 2731021"/>
              <a:gd name="connsiteY10" fmla="*/ 1865221 h 186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1021" h="1865221">
                <a:moveTo>
                  <a:pt x="2731021" y="0"/>
                </a:moveTo>
                <a:cubicBezTo>
                  <a:pt x="2534899" y="122420"/>
                  <a:pt x="2338778" y="244840"/>
                  <a:pt x="2236345" y="329784"/>
                </a:cubicBezTo>
                <a:cubicBezTo>
                  <a:pt x="2133912" y="414728"/>
                  <a:pt x="2143900" y="442963"/>
                  <a:pt x="2116424" y="509666"/>
                </a:cubicBezTo>
                <a:cubicBezTo>
                  <a:pt x="2088948" y="576369"/>
                  <a:pt x="2104153" y="676619"/>
                  <a:pt x="2071488" y="730004"/>
                </a:cubicBezTo>
                <a:cubicBezTo>
                  <a:pt x="2038823" y="783389"/>
                  <a:pt x="1999295" y="804567"/>
                  <a:pt x="1920433" y="829975"/>
                </a:cubicBezTo>
                <a:cubicBezTo>
                  <a:pt x="1841571" y="855383"/>
                  <a:pt x="1790861" y="849730"/>
                  <a:pt x="1598315" y="882454"/>
                </a:cubicBezTo>
                <a:cubicBezTo>
                  <a:pt x="1495988" y="883017"/>
                  <a:pt x="1153044" y="1048921"/>
                  <a:pt x="1028429" y="1070386"/>
                </a:cubicBezTo>
                <a:cubicBezTo>
                  <a:pt x="903814" y="1091851"/>
                  <a:pt x="896708" y="1083410"/>
                  <a:pt x="740895" y="1099033"/>
                </a:cubicBezTo>
                <a:cubicBezTo>
                  <a:pt x="664461" y="1108232"/>
                  <a:pt x="591161" y="1121374"/>
                  <a:pt x="542558" y="1191708"/>
                </a:cubicBezTo>
                <a:cubicBezTo>
                  <a:pt x="493955" y="1262042"/>
                  <a:pt x="510441" y="1372207"/>
                  <a:pt x="449276" y="1521035"/>
                </a:cubicBezTo>
                <a:cubicBezTo>
                  <a:pt x="388111" y="1669863"/>
                  <a:pt x="134970" y="1765274"/>
                  <a:pt x="0" y="1865221"/>
                </a:cubicBezTo>
              </a:path>
            </a:pathLst>
          </a:custGeom>
          <a:ln w="31750">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kumimoji="1" lang="ja-JP" altLang="en-US"/>
          </a:p>
        </p:txBody>
      </p:sp>
      <p:sp>
        <p:nvSpPr>
          <p:cNvPr id="43" name="テキスト ボックス 42"/>
          <p:cNvSpPr txBox="1"/>
          <p:nvPr/>
        </p:nvSpPr>
        <p:spPr>
          <a:xfrm>
            <a:off x="8451421" y="1996695"/>
            <a:ext cx="341760" cy="400110"/>
          </a:xfrm>
          <a:prstGeom prst="rect">
            <a:avLst/>
          </a:prstGeom>
          <a:noFill/>
        </p:spPr>
        <p:txBody>
          <a:bodyPr wrap="none" rtlCol="0">
            <a:spAutoFit/>
          </a:bodyPr>
          <a:lstStyle/>
          <a:p>
            <a:r>
              <a:rPr kumimoji="1" lang="en-US" altLang="ja-JP" sz="2000" i="1" dirty="0" smtClean="0">
                <a:latin typeface="Times" pitchFamily="18" charset="0"/>
              </a:rPr>
              <a:t>V</a:t>
            </a:r>
            <a:endParaRPr kumimoji="1" lang="ja-JP" altLang="en-US" sz="2000" i="1" dirty="0">
              <a:latin typeface="Times" pitchFamily="18" charset="0"/>
            </a:endParaRPr>
          </a:p>
        </p:txBody>
      </p:sp>
      <p:sp>
        <p:nvSpPr>
          <p:cNvPr id="47" name="テキスト ボックス 46"/>
          <p:cNvSpPr txBox="1"/>
          <p:nvPr/>
        </p:nvSpPr>
        <p:spPr>
          <a:xfrm>
            <a:off x="7382144" y="933612"/>
            <a:ext cx="269626" cy="400110"/>
          </a:xfrm>
          <a:prstGeom prst="rect">
            <a:avLst/>
          </a:prstGeom>
          <a:noFill/>
        </p:spPr>
        <p:txBody>
          <a:bodyPr wrap="none" rtlCol="0">
            <a:spAutoFit/>
          </a:bodyPr>
          <a:lstStyle/>
          <a:p>
            <a:r>
              <a:rPr lang="en-US" altLang="ja-JP" sz="2000" i="1" dirty="0">
                <a:latin typeface="Times" pitchFamily="18" charset="0"/>
              </a:rPr>
              <a:t>I</a:t>
            </a:r>
            <a:endParaRPr kumimoji="1" lang="ja-JP" altLang="en-US" i="1" dirty="0">
              <a:latin typeface="Times" pitchFamily="18" charset="0"/>
            </a:endParaRPr>
          </a:p>
        </p:txBody>
      </p:sp>
      <p:sp>
        <p:nvSpPr>
          <p:cNvPr id="46" name="テキスト ボックス 45"/>
          <p:cNvSpPr txBox="1"/>
          <p:nvPr/>
        </p:nvSpPr>
        <p:spPr>
          <a:xfrm>
            <a:off x="7884368" y="1968301"/>
            <a:ext cx="458780" cy="400110"/>
          </a:xfrm>
          <a:prstGeom prst="rect">
            <a:avLst/>
          </a:prstGeom>
          <a:noFill/>
        </p:spPr>
        <p:txBody>
          <a:bodyPr wrap="none" rtlCol="0">
            <a:spAutoFit/>
          </a:bodyPr>
          <a:lstStyle/>
          <a:p>
            <a:r>
              <a:rPr kumimoji="1" lang="en-US" altLang="ja-JP" sz="2000" b="0" i="0" dirty="0" smtClean="0">
                <a:latin typeface="+mj-lt"/>
              </a:rPr>
              <a:t>2Δ</a:t>
            </a:r>
            <a:endParaRPr kumimoji="1" lang="ja-JP" altLang="en-US" dirty="0">
              <a:latin typeface="Times" pitchFamily="18" charset="0"/>
            </a:endParaRPr>
          </a:p>
        </p:txBody>
      </p:sp>
      <mc:AlternateContent xmlns:mc="http://schemas.openxmlformats.org/markup-compatibility/2006" xmlns:a14="http://schemas.microsoft.com/office/drawing/2010/main">
        <mc:Choice Requires="a14">
          <p:sp>
            <p:nvSpPr>
              <p:cNvPr id="50" name="テキスト ボックス 49"/>
              <p:cNvSpPr txBox="1"/>
              <p:nvPr/>
            </p:nvSpPr>
            <p:spPr>
              <a:xfrm>
                <a:off x="6286826" y="1476779"/>
                <a:ext cx="736099"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000" b="0" i="1" smtClean="0">
                          <a:latin typeface="Cambria Math"/>
                        </a:rPr>
                        <m:t>−2</m:t>
                      </m:r>
                      <m:r>
                        <m:rPr>
                          <m:sty m:val="p"/>
                        </m:rPr>
                        <a:rPr kumimoji="1" lang="en-US" altLang="ja-JP" sz="2000" b="0" i="0" smtClean="0">
                          <a:latin typeface="Cambria Math"/>
                        </a:rPr>
                        <m:t>Δ</m:t>
                      </m:r>
                    </m:oMath>
                  </m:oMathPara>
                </a14:m>
                <a:endParaRPr kumimoji="1" lang="ja-JP" altLang="en-US" dirty="0">
                  <a:latin typeface="Times" pitchFamily="18" charset="0"/>
                </a:endParaRPr>
              </a:p>
            </p:txBody>
          </p:sp>
        </mc:Choice>
        <mc:Fallback xmlns="">
          <p:sp>
            <p:nvSpPr>
              <p:cNvPr id="50" name="テキスト ボックス 49"/>
              <p:cNvSpPr txBox="1">
                <a:spLocks noRot="1" noChangeAspect="1" noMove="1" noResize="1" noEditPoints="1" noAdjustHandles="1" noChangeArrowheads="1" noChangeShapeType="1" noTextEdit="1"/>
              </p:cNvSpPr>
              <p:nvPr/>
            </p:nvSpPr>
            <p:spPr>
              <a:xfrm>
                <a:off x="6286826" y="1476779"/>
                <a:ext cx="736099" cy="400110"/>
              </a:xfrm>
              <a:prstGeom prst="rect">
                <a:avLst/>
              </a:prstGeom>
              <a:blipFill rotWithShape="1">
                <a:blip r:embed="rId4"/>
                <a:stretch>
                  <a:fillRect/>
                </a:stretch>
              </a:blipFill>
            </p:spPr>
            <p:txBody>
              <a:bodyPr/>
              <a:lstStyle/>
              <a:p>
                <a:r>
                  <a:rPr lang="ja-JP" altLang="en-US">
                    <a:noFill/>
                  </a:rPr>
                  <a:t> </a:t>
                </a:r>
              </a:p>
            </p:txBody>
          </p:sp>
        </mc:Fallback>
      </mc:AlternateContent>
      <p:cxnSp>
        <p:nvCxnSpPr>
          <p:cNvPr id="49" name="直線矢印コネクタ 48"/>
          <p:cNvCxnSpPr/>
          <p:nvPr/>
        </p:nvCxnSpPr>
        <p:spPr>
          <a:xfrm>
            <a:off x="7884368" y="1333722"/>
            <a:ext cx="0" cy="439094"/>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51" name="テキスト ボックス 50"/>
          <p:cNvSpPr txBox="1"/>
          <p:nvPr/>
        </p:nvSpPr>
        <p:spPr>
          <a:xfrm>
            <a:off x="7531586" y="1103116"/>
            <a:ext cx="662554" cy="276999"/>
          </a:xfrm>
          <a:prstGeom prst="rect">
            <a:avLst/>
          </a:prstGeom>
          <a:noFill/>
        </p:spPr>
        <p:txBody>
          <a:bodyPr wrap="none" rtlCol="0">
            <a:spAutoFit/>
          </a:bodyPr>
          <a:lstStyle/>
          <a:p>
            <a:r>
              <a:rPr lang="en-US" altLang="ja-JP" sz="1200" dirty="0" smtClean="0">
                <a:solidFill>
                  <a:srgbClr val="FF0000"/>
                </a:solidFill>
              </a:rPr>
              <a:t>w/ light</a:t>
            </a:r>
            <a:endParaRPr kumimoji="1" lang="ja-JP" altLang="en-US" sz="1200" dirty="0">
              <a:solidFill>
                <a:srgbClr val="FF0000"/>
              </a:solidFill>
            </a:endParaRPr>
          </a:p>
        </p:txBody>
      </p:sp>
      <p:cxnSp>
        <p:nvCxnSpPr>
          <p:cNvPr id="54" name="直線矢印コネクタ 53"/>
          <p:cNvCxnSpPr/>
          <p:nvPr/>
        </p:nvCxnSpPr>
        <p:spPr>
          <a:xfrm flipH="1">
            <a:off x="8148379" y="1566644"/>
            <a:ext cx="504056" cy="2390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テキスト ボックス 55"/>
          <p:cNvSpPr txBox="1"/>
          <p:nvPr/>
        </p:nvSpPr>
        <p:spPr>
          <a:xfrm>
            <a:off x="8291024" y="1333722"/>
            <a:ext cx="741678" cy="276999"/>
          </a:xfrm>
          <a:prstGeom prst="rect">
            <a:avLst/>
          </a:prstGeom>
          <a:noFill/>
        </p:spPr>
        <p:txBody>
          <a:bodyPr wrap="none" rtlCol="0">
            <a:spAutoFit/>
          </a:bodyPr>
          <a:lstStyle/>
          <a:p>
            <a:r>
              <a:rPr lang="en-US" altLang="ja-JP" sz="1200" dirty="0" smtClean="0">
                <a:solidFill>
                  <a:schemeClr val="tx2">
                    <a:lumMod val="60000"/>
                    <a:lumOff val="40000"/>
                  </a:schemeClr>
                </a:solidFill>
              </a:rPr>
              <a:t>w/o light</a:t>
            </a:r>
            <a:endParaRPr kumimoji="1" lang="ja-JP" altLang="en-US" sz="1200" dirty="0">
              <a:solidFill>
                <a:schemeClr val="tx2">
                  <a:lumMod val="60000"/>
                  <a:lumOff val="40000"/>
                </a:schemeClr>
              </a:solidFill>
            </a:endParaRPr>
          </a:p>
        </p:txBody>
      </p:sp>
      <mc:AlternateContent xmlns:mc="http://schemas.openxmlformats.org/markup-compatibility/2006" xmlns:a14="http://schemas.microsoft.com/office/drawing/2010/main">
        <mc:Choice Requires="a14">
          <p:sp>
            <p:nvSpPr>
              <p:cNvPr id="53" name="正方形/長方形 52"/>
              <p:cNvSpPr/>
              <p:nvPr/>
            </p:nvSpPr>
            <p:spPr>
              <a:xfrm>
                <a:off x="6516216" y="5498263"/>
                <a:ext cx="2529860" cy="369332"/>
              </a:xfrm>
              <a:prstGeom prst="rect">
                <a:avLst/>
              </a:prstGeom>
            </p:spPr>
            <p:txBody>
              <a:bodyPr wrap="none">
                <a:spAutoFit/>
              </a:bodyPr>
              <a:lstStyle/>
              <a:p>
                <a:r>
                  <a:rPr lang="en-US" altLang="ja-JP" sz="1800" b="1" dirty="0"/>
                  <a:t>T</a:t>
                </a:r>
                <a14:m>
                  <m:oMath xmlns:m="http://schemas.openxmlformats.org/officeDocument/2006/math">
                    <m:r>
                      <a:rPr lang="en-US" altLang="ja-JP" sz="1800" i="1" dirty="0">
                        <a:latin typeface="Cambria Math"/>
                        <a:ea typeface="Cambria Math"/>
                      </a:rPr>
                      <m:t>~</m:t>
                    </m:r>
                  </m:oMath>
                </a14:m>
                <a:r>
                  <a:rPr lang="en-US" altLang="ja-JP" sz="1800" b="1" dirty="0"/>
                  <a:t>100mK, Magnet on</a:t>
                </a:r>
              </a:p>
            </p:txBody>
          </p:sp>
        </mc:Choice>
        <mc:Fallback xmlns="">
          <p:sp>
            <p:nvSpPr>
              <p:cNvPr id="53" name="正方形/長方形 52"/>
              <p:cNvSpPr>
                <a:spLocks noRot="1" noChangeAspect="1" noMove="1" noResize="1" noEditPoints="1" noAdjustHandles="1" noChangeArrowheads="1" noChangeShapeType="1" noTextEdit="1"/>
              </p:cNvSpPr>
              <p:nvPr/>
            </p:nvSpPr>
            <p:spPr>
              <a:xfrm>
                <a:off x="6516216" y="5498263"/>
                <a:ext cx="2529860" cy="369332"/>
              </a:xfrm>
              <a:prstGeom prst="rect">
                <a:avLst/>
              </a:prstGeom>
              <a:blipFill rotWithShape="1">
                <a:blip r:embed="rId5"/>
                <a:stretch>
                  <a:fillRect l="-2169" t="-8197" r="-964" b="-2459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コンテンツ プレースホルダー 7"/>
              <p:cNvSpPr txBox="1">
                <a:spLocks/>
              </p:cNvSpPr>
              <p:nvPr/>
            </p:nvSpPr>
            <p:spPr>
              <a:xfrm>
                <a:off x="157686" y="3366864"/>
                <a:ext cx="4774354" cy="32643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smtClean="0"/>
                  <a:t>仮に</a:t>
                </a:r>
                <a:endParaRPr lang="en-US" altLang="ja-JP" sz="2400" dirty="0" smtClean="0"/>
              </a:p>
              <a:p>
                <a:pPr lvl="1"/>
                <a14:m>
                  <m:oMath xmlns:m="http://schemas.openxmlformats.org/officeDocument/2006/math">
                    <m:sSub>
                      <m:sSubPr>
                        <m:ctrlPr>
                          <a:rPr lang="en-US" altLang="ja-JP" sz="2000" i="1" smtClean="0">
                            <a:solidFill>
                              <a:srgbClr val="FF0000"/>
                            </a:solidFill>
                            <a:latin typeface="Cambria Math"/>
                          </a:rPr>
                        </m:ctrlPr>
                      </m:sSubPr>
                      <m:e>
                        <m:r>
                          <a:rPr lang="en-US" altLang="ja-JP" sz="2000" i="1">
                            <a:solidFill>
                              <a:srgbClr val="FF0000"/>
                            </a:solidFill>
                            <a:latin typeface="Cambria Math"/>
                          </a:rPr>
                          <m:t>𝑁</m:t>
                        </m:r>
                      </m:e>
                      <m:sub>
                        <m:r>
                          <a:rPr lang="en-US" altLang="ja-JP" sz="2000" i="1">
                            <a:solidFill>
                              <a:srgbClr val="FF0000"/>
                            </a:solidFill>
                            <a:latin typeface="Cambria Math"/>
                          </a:rPr>
                          <m:t>𝛾</m:t>
                        </m:r>
                      </m:sub>
                    </m:sSub>
                  </m:oMath>
                </a14:m>
                <a:r>
                  <a:rPr lang="en-US" altLang="ja-JP" sz="2000" dirty="0">
                    <a:solidFill>
                      <a:srgbClr val="FF0000"/>
                    </a:solidFill>
                  </a:rPr>
                  <a:t>/</a:t>
                </a:r>
                <a:r>
                  <a:rPr lang="en-US" altLang="ja-JP" sz="2000" dirty="0" smtClean="0">
                    <a:solidFill>
                      <a:srgbClr val="FF0000"/>
                    </a:solidFill>
                  </a:rPr>
                  <a:t>pulse=10</a:t>
                </a:r>
                <a:r>
                  <a:rPr lang="en-US" altLang="ja-JP" sz="2000" baseline="30000" dirty="0" smtClean="0">
                    <a:solidFill>
                      <a:srgbClr val="FF0000"/>
                    </a:solidFill>
                  </a:rPr>
                  <a:t>4</a:t>
                </a:r>
                <a:r>
                  <a:rPr lang="en-US" altLang="ja-JP" sz="2000" dirty="0" smtClean="0">
                    <a:solidFill>
                      <a:srgbClr val="FF0000"/>
                    </a:solidFill>
                  </a:rPr>
                  <a:t> </a:t>
                </a:r>
                <a:endParaRPr lang="en-US" altLang="ja-JP" sz="2000" dirty="0" smtClean="0"/>
              </a:p>
              <a:p>
                <a:pPr lvl="1"/>
                <a:r>
                  <a:rPr lang="en-US" altLang="ja-JP" sz="2000" dirty="0" smtClean="0"/>
                  <a:t>f = 1MHz</a:t>
                </a:r>
              </a:p>
              <a:p>
                <a:pPr lvl="1"/>
                <a:r>
                  <a:rPr lang="en-US" altLang="ja-JP" sz="2000" dirty="0" smtClean="0"/>
                  <a:t>Q.E.=0.5</a:t>
                </a:r>
              </a:p>
              <a:p>
                <a:pPr lvl="1"/>
                <a:r>
                  <a:rPr lang="ja-JP" altLang="en-US" sz="2000" dirty="0" smtClean="0"/>
                  <a:t>トラップ層による</a:t>
                </a:r>
                <a:r>
                  <a:rPr lang="ja-JP" altLang="en-US" sz="2000" dirty="0"/>
                  <a:t>増幅率</a:t>
                </a:r>
                <a:r>
                  <a:rPr lang="en-US" altLang="ja-JP" sz="2000" dirty="0" smtClean="0"/>
                  <a:t>: 10</a:t>
                </a:r>
              </a:p>
              <a:p>
                <a:pPr lvl="1"/>
                <a:r>
                  <a:rPr lang="ja-JP" altLang="en-US" sz="2000" dirty="0" smtClean="0">
                    <a:solidFill>
                      <a:srgbClr val="FF0000"/>
                    </a:solidFill>
                  </a:rPr>
                  <a:t>電荷収集率</a:t>
                </a:r>
                <a:r>
                  <a:rPr lang="en-US" altLang="ja-JP" sz="2000" dirty="0" smtClean="0">
                    <a:solidFill>
                      <a:srgbClr val="FF0000"/>
                    </a:solidFill>
                  </a:rPr>
                  <a:t>: 1</a:t>
                </a:r>
              </a:p>
              <a:p>
                <a:pPr>
                  <a:buFont typeface="Wingdings" pitchFamily="2" charset="2"/>
                  <a:buChar char="è"/>
                </a:pPr>
                <a:r>
                  <a:rPr lang="en-US" altLang="ja-JP" sz="2400" dirty="0" smtClean="0"/>
                  <a:t>I=14</a:t>
                </a:r>
                <a:r>
                  <a:rPr lang="en-US" altLang="ja-JP" sz="2400" dirty="0" smtClean="0">
                    <a:sym typeface="Symbol"/>
                  </a:rPr>
                  <a:t>A (</a:t>
                </a:r>
                <a:r>
                  <a:rPr lang="en-US" altLang="ja-JP" sz="2400" dirty="0" smtClean="0">
                    <a:sym typeface="Wingdings"/>
                  </a:rPr>
                  <a:t> </a:t>
                </a:r>
                <a:r>
                  <a:rPr lang="ja-JP" altLang="en-US" sz="2400" dirty="0">
                    <a:sym typeface="Wingdings"/>
                  </a:rPr>
                  <a:t>実測</a:t>
                </a:r>
                <a:r>
                  <a:rPr lang="en-US" altLang="ja-JP" sz="2400" dirty="0" smtClean="0">
                    <a:sym typeface="Wingdings"/>
                  </a:rPr>
                  <a:t> 3</a:t>
                </a:r>
                <a:r>
                  <a:rPr lang="en-US" altLang="ja-JP" sz="2400" dirty="0" smtClean="0">
                    <a:sym typeface="Symbol"/>
                  </a:rPr>
                  <a:t>A)</a:t>
                </a:r>
              </a:p>
              <a:p>
                <a:pPr lvl="1">
                  <a:buFont typeface="Wingdings" pitchFamily="2" charset="2"/>
                  <a:buChar char="è"/>
                </a:pPr>
                <a:r>
                  <a:rPr lang="en-US" altLang="ja-JP" sz="2000" dirty="0" smtClean="0">
                    <a:sym typeface="Symbol"/>
                  </a:rPr>
                  <a:t>14pC/single pulse(10</a:t>
                </a:r>
                <a:r>
                  <a:rPr lang="en-US" altLang="ja-JP" sz="2000" baseline="30000" dirty="0" smtClean="0">
                    <a:sym typeface="Symbol"/>
                  </a:rPr>
                  <a:t>4</a:t>
                </a:r>
                <a:r>
                  <a:rPr lang="en-US" altLang="ja-JP" sz="2000" dirty="0" smtClean="0">
                    <a:sym typeface="Symbol"/>
                  </a:rPr>
                  <a:t> photon)</a:t>
                </a:r>
                <a:endParaRPr lang="en-US" altLang="ja-JP" sz="2000" dirty="0" smtClean="0"/>
              </a:p>
            </p:txBody>
          </p:sp>
        </mc:Choice>
        <mc:Fallback xmlns="">
          <p:sp>
            <p:nvSpPr>
              <p:cNvPr id="58" name="コンテンツ プレースホルダー 7"/>
              <p:cNvSpPr txBox="1">
                <a:spLocks noRot="1" noChangeAspect="1" noMove="1" noResize="1" noEditPoints="1" noAdjustHandles="1" noChangeArrowheads="1" noChangeShapeType="1" noTextEdit="1"/>
              </p:cNvSpPr>
              <p:nvPr/>
            </p:nvSpPr>
            <p:spPr>
              <a:xfrm>
                <a:off x="157686" y="3366864"/>
                <a:ext cx="4774354" cy="3264364"/>
              </a:xfrm>
              <a:prstGeom prst="rect">
                <a:avLst/>
              </a:prstGeom>
              <a:blipFill rotWithShape="1">
                <a:blip r:embed="rId6"/>
                <a:stretch>
                  <a:fillRect l="-1788" t="-2052"/>
                </a:stretch>
              </a:blipFill>
            </p:spPr>
            <p:txBody>
              <a:bodyPr/>
              <a:lstStyle/>
              <a:p>
                <a:r>
                  <a:rPr lang="ja-JP" altLang="en-US">
                    <a:noFill/>
                  </a:rPr>
                  <a:t> </a:t>
                </a:r>
              </a:p>
            </p:txBody>
          </p:sp>
        </mc:Fallback>
      </mc:AlternateContent>
      <p:cxnSp>
        <p:nvCxnSpPr>
          <p:cNvPr id="57" name="直線矢印コネクタ 56"/>
          <p:cNvCxnSpPr/>
          <p:nvPr/>
        </p:nvCxnSpPr>
        <p:spPr>
          <a:xfrm>
            <a:off x="7884368" y="3606351"/>
            <a:ext cx="0" cy="60742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0" name="テキスト ボックス 59"/>
              <p:cNvSpPr txBox="1"/>
              <p:nvPr/>
            </p:nvSpPr>
            <p:spPr>
              <a:xfrm>
                <a:off x="7912211" y="3606351"/>
                <a:ext cx="65178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1800" b="0" i="1" smtClean="0">
                          <a:latin typeface="Cambria Math"/>
                        </a:rPr>
                        <m:t>3</m:t>
                      </m:r>
                      <m:r>
                        <a:rPr kumimoji="1" lang="en-US" altLang="ja-JP" sz="1800" b="0" i="1" smtClean="0">
                          <a:latin typeface="Cambria Math"/>
                        </a:rPr>
                        <m:t>𝜇</m:t>
                      </m:r>
                      <m:r>
                        <a:rPr kumimoji="1" lang="en-US" altLang="ja-JP" sz="1800" b="0" i="1" smtClean="0">
                          <a:latin typeface="Cambria Math"/>
                        </a:rPr>
                        <m:t>𝐴</m:t>
                      </m:r>
                    </m:oMath>
                  </m:oMathPara>
                </a14:m>
                <a:endParaRPr kumimoji="1" lang="ja-JP" altLang="en-US" sz="1800" dirty="0"/>
              </a:p>
            </p:txBody>
          </p:sp>
        </mc:Choice>
        <mc:Fallback xmlns="">
          <p:sp>
            <p:nvSpPr>
              <p:cNvPr id="60" name="テキスト ボックス 59"/>
              <p:cNvSpPr txBox="1">
                <a:spLocks noRot="1" noChangeAspect="1" noMove="1" noResize="1" noEditPoints="1" noAdjustHandles="1" noChangeArrowheads="1" noChangeShapeType="1" noTextEdit="1"/>
              </p:cNvSpPr>
              <p:nvPr/>
            </p:nvSpPr>
            <p:spPr>
              <a:xfrm>
                <a:off x="7912211" y="3606351"/>
                <a:ext cx="651780" cy="369332"/>
              </a:xfrm>
              <a:prstGeom prst="rect">
                <a:avLst/>
              </a:prstGeom>
              <a:blipFill rotWithShape="1">
                <a:blip r:embed="rId7"/>
                <a:stretch>
                  <a:fillRect b="-11667"/>
                </a:stretch>
              </a:blipFill>
            </p:spPr>
            <p:txBody>
              <a:bodyPr/>
              <a:lstStyle/>
              <a:p>
                <a:r>
                  <a:rPr lang="ja-JP" altLang="en-US">
                    <a:noFill/>
                  </a:rPr>
                  <a:t> </a:t>
                </a:r>
              </a:p>
            </p:txBody>
          </p:sp>
        </mc:Fallback>
      </mc:AlternateContent>
      <p:sp>
        <p:nvSpPr>
          <p:cNvPr id="30" name="スライド番号プレースホルダー 3"/>
          <p:cNvSpPr>
            <a:spLocks noGrp="1"/>
          </p:cNvSpPr>
          <p:nvPr>
            <p:ph type="sldNum" sz="quarter" idx="11"/>
          </p:nvPr>
        </p:nvSpPr>
        <p:spPr>
          <a:xfrm>
            <a:off x="6553200" y="6176392"/>
            <a:ext cx="2133600" cy="457200"/>
          </a:xfrm>
        </p:spPr>
        <p:txBody>
          <a:bodyPr/>
          <a:lstStyle/>
          <a:p>
            <a:pPr>
              <a:defRPr/>
            </a:pPr>
            <a:fld id="{0F9E9DC1-2056-4C3F-8988-21F6A85589EE}" type="slidenum">
              <a:rPr lang="en-US" altLang="ja-JP" smtClean="0"/>
              <a:pPr>
                <a:defRPr/>
              </a:pPr>
              <a:t>25</a:t>
            </a:fld>
            <a:endParaRPr lang="en-US" altLang="ja-JP" dirty="0"/>
          </a:p>
        </p:txBody>
      </p:sp>
    </p:spTree>
    <p:extLst>
      <p:ext uri="{BB962C8B-B14F-4D97-AF65-F5344CB8AC3E}">
        <p14:creationId xmlns:p14="http://schemas.microsoft.com/office/powerpoint/2010/main" val="9928164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26</a:t>
            </a:fld>
            <a:endParaRPr lang="en-US" altLang="ja-JP"/>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7300" y="925304"/>
            <a:ext cx="6629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タイトル 1"/>
          <p:cNvSpPr txBox="1">
            <a:spLocks/>
          </p:cNvSpPr>
          <p:nvPr/>
        </p:nvSpPr>
        <p:spPr>
          <a:xfrm>
            <a:off x="464206" y="291222"/>
            <a:ext cx="8328975" cy="634082"/>
          </a:xfrm>
          <a:prstGeom prst="rect">
            <a:avLst/>
          </a:prstGeom>
        </p:spPr>
        <p:txBody>
          <a:bodyPr>
            <a:normAutofit fontScale="90000"/>
          </a:bodyPr>
          <a:lstStyle>
            <a:lvl1pPr algn="l" rtl="0" eaLnBrk="0" fontAlgn="base" hangingPunct="0">
              <a:spcBef>
                <a:spcPct val="0"/>
              </a:spcBef>
              <a:spcAft>
                <a:spcPct val="0"/>
              </a:spcAft>
              <a:defRPr kumimoji="1" sz="4400">
                <a:solidFill>
                  <a:schemeClr val="tx1"/>
                </a:solidFill>
                <a:latin typeface="+mj-lt"/>
                <a:ea typeface="+mj-ea"/>
                <a:cs typeface="+mj-cs"/>
              </a:defRPr>
            </a:lvl1pPr>
            <a:lvl2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2pPr>
            <a:lvl3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3pPr>
            <a:lvl4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4pPr>
            <a:lvl5pPr algn="l" rtl="0" eaLnBrk="0" fontAlgn="base" hangingPunct="0">
              <a:spcBef>
                <a:spcPct val="0"/>
              </a:spcBef>
              <a:spcAft>
                <a:spcPct val="0"/>
              </a:spcAft>
              <a:defRPr kumimoji="1" sz="4400">
                <a:solidFill>
                  <a:schemeClr val="tx1"/>
                </a:solidFill>
                <a:latin typeface="Arial" pitchFamily="34" charset="0"/>
                <a:ea typeface="ＭＳ Ｐゴシック" pitchFamily="50" charset="-128"/>
              </a:defRPr>
            </a:lvl5pPr>
            <a:lvl6pPr marL="457200" algn="l" rtl="0" fontAlgn="base">
              <a:spcBef>
                <a:spcPct val="0"/>
              </a:spcBef>
              <a:spcAft>
                <a:spcPct val="0"/>
              </a:spcAft>
              <a:defRPr kumimoji="1" sz="4400">
                <a:solidFill>
                  <a:schemeClr val="tx1"/>
                </a:solidFill>
                <a:latin typeface="Arial" pitchFamily="34" charset="0"/>
                <a:ea typeface="ＭＳ Ｐゴシック" pitchFamily="50" charset="-128"/>
              </a:defRPr>
            </a:lvl6pPr>
            <a:lvl7pPr marL="914400" algn="l" rtl="0" fontAlgn="base">
              <a:spcBef>
                <a:spcPct val="0"/>
              </a:spcBef>
              <a:spcAft>
                <a:spcPct val="0"/>
              </a:spcAft>
              <a:defRPr kumimoji="1" sz="4400">
                <a:solidFill>
                  <a:schemeClr val="tx1"/>
                </a:solidFill>
                <a:latin typeface="Arial" pitchFamily="34" charset="0"/>
                <a:ea typeface="ＭＳ Ｐゴシック" pitchFamily="50" charset="-128"/>
              </a:defRPr>
            </a:lvl7pPr>
            <a:lvl8pPr marL="1371600" algn="l" rtl="0" fontAlgn="base">
              <a:spcBef>
                <a:spcPct val="0"/>
              </a:spcBef>
              <a:spcAft>
                <a:spcPct val="0"/>
              </a:spcAft>
              <a:defRPr kumimoji="1" sz="4400">
                <a:solidFill>
                  <a:schemeClr val="tx1"/>
                </a:solidFill>
                <a:latin typeface="Arial" pitchFamily="34" charset="0"/>
                <a:ea typeface="ＭＳ Ｐゴシック" pitchFamily="50" charset="-128"/>
              </a:defRPr>
            </a:lvl8pPr>
            <a:lvl9pPr marL="1828800" algn="l" rtl="0" fontAlgn="base">
              <a:spcBef>
                <a:spcPct val="0"/>
              </a:spcBef>
              <a:spcAft>
                <a:spcPct val="0"/>
              </a:spcAft>
              <a:defRPr kumimoji="1" sz="4400">
                <a:solidFill>
                  <a:schemeClr val="tx1"/>
                </a:solidFill>
                <a:latin typeface="Arial" pitchFamily="34" charset="0"/>
                <a:ea typeface="ＭＳ Ｐゴシック" pitchFamily="50" charset="-128"/>
              </a:defRPr>
            </a:lvl9pPr>
          </a:lstStyle>
          <a:p>
            <a:r>
              <a:rPr lang="en-US" altLang="ja-JP" sz="3200" smtClean="0">
                <a:latin typeface="+mj-ea"/>
              </a:rPr>
              <a:t>Nb/Al-STJ </a:t>
            </a:r>
            <a:r>
              <a:rPr lang="ja-JP" altLang="en-US" sz="3200" smtClean="0">
                <a:latin typeface="+mj-ea"/>
              </a:rPr>
              <a:t>の可視光域</a:t>
            </a:r>
            <a:r>
              <a:rPr lang="en-US" altLang="ja-JP" sz="3200" smtClean="0">
                <a:latin typeface="+mj-ea"/>
              </a:rPr>
              <a:t>DC</a:t>
            </a:r>
            <a:r>
              <a:rPr lang="ja-JP" altLang="en-US" sz="3200" smtClean="0">
                <a:latin typeface="+mj-ea"/>
              </a:rPr>
              <a:t>光レーザーに対する応答</a:t>
            </a:r>
            <a:endParaRPr lang="ja-JP" altLang="en-US" sz="3200" dirty="0">
              <a:latin typeface="+mj-ea"/>
            </a:endParaRPr>
          </a:p>
        </p:txBody>
      </p:sp>
      <p:cxnSp>
        <p:nvCxnSpPr>
          <p:cNvPr id="5" name="直線矢印コネクタ 4"/>
          <p:cNvCxnSpPr/>
          <p:nvPr/>
        </p:nvCxnSpPr>
        <p:spPr bwMode="auto">
          <a:xfrm>
            <a:off x="2339752" y="3789040"/>
            <a:ext cx="2736304" cy="0"/>
          </a:xfrm>
          <a:prstGeom prst="straightConnector1">
            <a:avLst/>
          </a:prstGeom>
          <a:noFill/>
          <a:ln w="31750" cap="flat" cmpd="sng" algn="ctr">
            <a:solidFill>
              <a:schemeClr val="tx1"/>
            </a:solidFill>
            <a:prstDash val="solid"/>
            <a:round/>
            <a:headEnd type="arrow"/>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線矢印コネクタ 6"/>
          <p:cNvCxnSpPr/>
          <p:nvPr/>
        </p:nvCxnSpPr>
        <p:spPr bwMode="auto">
          <a:xfrm>
            <a:off x="5436096" y="3789040"/>
            <a:ext cx="1368152" cy="0"/>
          </a:xfrm>
          <a:prstGeom prst="straightConnector1">
            <a:avLst/>
          </a:prstGeom>
          <a:noFill/>
          <a:ln w="31750" cap="flat" cmpd="sng" algn="ctr">
            <a:solidFill>
              <a:schemeClr val="tx1"/>
            </a:solidFill>
            <a:prstDash val="solid"/>
            <a:round/>
            <a:headEnd type="arrow"/>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線矢印コネクタ 8"/>
          <p:cNvCxnSpPr/>
          <p:nvPr/>
        </p:nvCxnSpPr>
        <p:spPr bwMode="auto">
          <a:xfrm>
            <a:off x="5076056" y="3789040"/>
            <a:ext cx="360040" cy="0"/>
          </a:xfrm>
          <a:prstGeom prst="straightConnector1">
            <a:avLst/>
          </a:prstGeom>
          <a:noFill/>
          <a:ln w="31750" cap="flat" cmpd="sng" algn="ctr">
            <a:solidFill>
              <a:srgbClr val="FF0000"/>
            </a:solidFill>
            <a:prstDash val="solid"/>
            <a:round/>
            <a:headEnd type="arrow"/>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テキスト ボックス 9"/>
          <p:cNvSpPr txBox="1"/>
          <p:nvPr/>
        </p:nvSpPr>
        <p:spPr>
          <a:xfrm>
            <a:off x="3036445" y="3429000"/>
            <a:ext cx="1175515" cy="400110"/>
          </a:xfrm>
          <a:prstGeom prst="rect">
            <a:avLst/>
          </a:prstGeom>
          <a:noFill/>
        </p:spPr>
        <p:txBody>
          <a:bodyPr wrap="none" rtlCol="0">
            <a:spAutoFit/>
          </a:bodyPr>
          <a:lstStyle/>
          <a:p>
            <a:r>
              <a:rPr kumimoji="1" lang="en-US" altLang="ja-JP" sz="2000" dirty="0" smtClean="0"/>
              <a:t>Laser off</a:t>
            </a:r>
            <a:endParaRPr kumimoji="1" lang="ja-JP" altLang="en-US" sz="2000" dirty="0"/>
          </a:p>
        </p:txBody>
      </p:sp>
      <p:sp>
        <p:nvSpPr>
          <p:cNvPr id="12" name="テキスト ボックス 11"/>
          <p:cNvSpPr txBox="1"/>
          <p:nvPr/>
        </p:nvSpPr>
        <p:spPr>
          <a:xfrm>
            <a:off x="5556725" y="3429000"/>
            <a:ext cx="1175515" cy="400110"/>
          </a:xfrm>
          <a:prstGeom prst="rect">
            <a:avLst/>
          </a:prstGeom>
          <a:noFill/>
        </p:spPr>
        <p:txBody>
          <a:bodyPr wrap="none" rtlCol="0">
            <a:spAutoFit/>
          </a:bodyPr>
          <a:lstStyle/>
          <a:p>
            <a:r>
              <a:rPr kumimoji="1" lang="en-US" altLang="ja-JP" sz="2000" dirty="0" smtClean="0"/>
              <a:t>Laser off</a:t>
            </a:r>
            <a:endParaRPr kumimoji="1" lang="ja-JP" altLang="en-US" sz="2000" dirty="0"/>
          </a:p>
        </p:txBody>
      </p:sp>
      <p:sp>
        <p:nvSpPr>
          <p:cNvPr id="13" name="テキスト ボックス 12"/>
          <p:cNvSpPr txBox="1"/>
          <p:nvPr/>
        </p:nvSpPr>
        <p:spPr>
          <a:xfrm>
            <a:off x="4665209" y="3829110"/>
            <a:ext cx="1181734" cy="400110"/>
          </a:xfrm>
          <a:prstGeom prst="rect">
            <a:avLst/>
          </a:prstGeom>
          <a:noFill/>
        </p:spPr>
        <p:txBody>
          <a:bodyPr wrap="none" rtlCol="0">
            <a:spAutoFit/>
          </a:bodyPr>
          <a:lstStyle/>
          <a:p>
            <a:r>
              <a:rPr kumimoji="1" lang="en-US" altLang="ja-JP" sz="2000" dirty="0" smtClean="0">
                <a:solidFill>
                  <a:srgbClr val="FF0000"/>
                </a:solidFill>
              </a:rPr>
              <a:t>Laser on</a:t>
            </a:r>
            <a:endParaRPr kumimoji="1" lang="ja-JP" altLang="en-US" sz="2000" dirty="0">
              <a:solidFill>
                <a:srgbClr val="FF0000"/>
              </a:solidFill>
            </a:endParaRPr>
          </a:p>
        </p:txBody>
      </p:sp>
      <p:sp>
        <p:nvSpPr>
          <p:cNvPr id="14" name="コンテンツ プレースホルダー 7"/>
          <p:cNvSpPr txBox="1">
            <a:spLocks/>
          </p:cNvSpPr>
          <p:nvPr/>
        </p:nvSpPr>
        <p:spPr>
          <a:xfrm>
            <a:off x="725880" y="5445224"/>
            <a:ext cx="7662544" cy="1056000"/>
          </a:xfrm>
          <a:prstGeom prst="rect">
            <a:avLst/>
          </a:prstGeom>
        </p:spPr>
        <p:txBody>
          <a:bodyPr>
            <a:normAutofit fontScale="92500"/>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r>
              <a:rPr lang="en-US" altLang="ja-JP" sz="2000" dirty="0" smtClean="0"/>
              <a:t>I-V</a:t>
            </a:r>
            <a:r>
              <a:rPr lang="ja-JP" altLang="en-US" sz="2000" dirty="0" smtClean="0"/>
              <a:t>カーブ測定の</a:t>
            </a:r>
            <a:r>
              <a:rPr lang="en-US" altLang="ja-JP" sz="2000" dirty="0" smtClean="0"/>
              <a:t>Voltage</a:t>
            </a:r>
            <a:r>
              <a:rPr lang="ja-JP" altLang="en-US" sz="2000" dirty="0"/>
              <a:t> </a:t>
            </a:r>
            <a:r>
              <a:rPr lang="en-US" altLang="ja-JP" sz="2000" dirty="0" smtClean="0"/>
              <a:t>sweep </a:t>
            </a:r>
            <a:r>
              <a:rPr lang="ja-JP" altLang="en-US" sz="2000" dirty="0" smtClean="0"/>
              <a:t>の間</a:t>
            </a:r>
            <a:r>
              <a:rPr lang="en-US" altLang="ja-JP" sz="2000" dirty="0" smtClean="0"/>
              <a:t>(</a:t>
            </a:r>
            <a:r>
              <a:rPr lang="ja-JP" altLang="en-US" sz="2000" dirty="0" smtClean="0"/>
              <a:t>一秒程度</a:t>
            </a:r>
            <a:r>
              <a:rPr lang="en-US" altLang="ja-JP" sz="2000" dirty="0" smtClean="0"/>
              <a:t>)</a:t>
            </a:r>
            <a:r>
              <a:rPr lang="ja-JP" altLang="en-US" sz="2000" dirty="0" smtClean="0"/>
              <a:t>に</a:t>
            </a:r>
            <a:r>
              <a:rPr lang="en-US" altLang="ja-JP" sz="2000" dirty="0" smtClean="0"/>
              <a:t>Laser</a:t>
            </a:r>
            <a:r>
              <a:rPr lang="ja-JP" altLang="en-US" sz="2000" dirty="0" smtClean="0"/>
              <a:t>を数十ミリ秒ほど点灯</a:t>
            </a:r>
            <a:endParaRPr lang="en-US" altLang="ja-JP" sz="2000" dirty="0" smtClean="0"/>
          </a:p>
          <a:p>
            <a:r>
              <a:rPr lang="ja-JP" altLang="en-US" sz="2000" dirty="0" smtClean="0"/>
              <a:t>電流値は，</a:t>
            </a:r>
            <a:r>
              <a:rPr lang="en-US" altLang="ja-JP" sz="2000" dirty="0" smtClean="0"/>
              <a:t>Laser</a:t>
            </a:r>
            <a:r>
              <a:rPr lang="ja-JP" altLang="en-US" sz="2000" dirty="0"/>
              <a:t> </a:t>
            </a:r>
            <a:r>
              <a:rPr lang="en-US" altLang="ja-JP" sz="2000" dirty="0" smtClean="0"/>
              <a:t>off</a:t>
            </a:r>
            <a:r>
              <a:rPr lang="ja-JP" altLang="en-US" sz="2000" dirty="0" smtClean="0"/>
              <a:t>で直ちに減少⇒基板の熱上昇によるものではない</a:t>
            </a:r>
            <a:endParaRPr lang="en-US" altLang="ja-JP" sz="2000" dirty="0" smtClean="0"/>
          </a:p>
          <a:p>
            <a:endParaRPr lang="en-US" altLang="ja-JP" sz="2400" dirty="0" smtClean="0"/>
          </a:p>
        </p:txBody>
      </p:sp>
      <p:sp>
        <p:nvSpPr>
          <p:cNvPr id="11" name="テキスト ボックス 10"/>
          <p:cNvSpPr txBox="1"/>
          <p:nvPr/>
        </p:nvSpPr>
        <p:spPr>
          <a:xfrm>
            <a:off x="5256076" y="5066020"/>
            <a:ext cx="925253" cy="400110"/>
          </a:xfrm>
          <a:prstGeom prst="rect">
            <a:avLst/>
          </a:prstGeom>
          <a:noFill/>
        </p:spPr>
        <p:txBody>
          <a:bodyPr wrap="none" rtlCol="0">
            <a:spAutoFit/>
          </a:bodyPr>
          <a:lstStyle/>
          <a:p>
            <a:r>
              <a:rPr kumimoji="1" lang="en-US" altLang="ja-JP" sz="2000" dirty="0" smtClean="0"/>
              <a:t>0.5mV</a:t>
            </a:r>
            <a:endParaRPr kumimoji="1" lang="ja-JP" altLang="en-US" sz="2000" dirty="0"/>
          </a:p>
        </p:txBody>
      </p:sp>
      <p:sp>
        <p:nvSpPr>
          <p:cNvPr id="16" name="テキスト ボックス 15"/>
          <p:cNvSpPr txBox="1"/>
          <p:nvPr/>
        </p:nvSpPr>
        <p:spPr>
          <a:xfrm>
            <a:off x="3070683" y="5045114"/>
            <a:ext cx="1010213" cy="400110"/>
          </a:xfrm>
          <a:prstGeom prst="rect">
            <a:avLst/>
          </a:prstGeom>
          <a:noFill/>
        </p:spPr>
        <p:txBody>
          <a:bodyPr wrap="none" rtlCol="0">
            <a:spAutoFit/>
          </a:bodyPr>
          <a:lstStyle/>
          <a:p>
            <a:r>
              <a:rPr kumimoji="1" lang="en-US" altLang="ja-JP" sz="2000" dirty="0" smtClean="0"/>
              <a:t>-0.5mV</a:t>
            </a:r>
            <a:endParaRPr kumimoji="1" lang="ja-JP" altLang="en-US" sz="2000" dirty="0"/>
          </a:p>
        </p:txBody>
      </p:sp>
    </p:spTree>
    <p:extLst>
      <p:ext uri="{BB962C8B-B14F-4D97-AF65-F5344CB8AC3E}">
        <p14:creationId xmlns:p14="http://schemas.microsoft.com/office/powerpoint/2010/main" val="24806983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1026"/>
          <p:cNvSpPr>
            <a:spLocks noGrp="1" noChangeArrowheads="1"/>
          </p:cNvSpPr>
          <p:nvPr>
            <p:ph type="title" idx="4294967295"/>
          </p:nvPr>
        </p:nvSpPr>
        <p:spPr>
          <a:xfrm>
            <a:off x="684213" y="188913"/>
            <a:ext cx="4479925" cy="936625"/>
          </a:xfrm>
        </p:spPr>
        <p:txBody>
          <a:bodyPr/>
          <a:lstStyle/>
          <a:p>
            <a:pPr eaLnBrk="1" hangingPunct="1"/>
            <a:r>
              <a:rPr lang="ja-JP" altLang="en-US" sz="4000" b="1" dirty="0" smtClean="0"/>
              <a:t>まとめ</a:t>
            </a:r>
          </a:p>
        </p:txBody>
      </p:sp>
      <p:sp>
        <p:nvSpPr>
          <p:cNvPr id="47109" name="Rectangle 25"/>
          <p:cNvSpPr>
            <a:spLocks noChangeArrowheads="1"/>
          </p:cNvSpPr>
          <p:nvPr/>
        </p:nvSpPr>
        <p:spPr bwMode="auto">
          <a:xfrm>
            <a:off x="179512" y="1196752"/>
            <a:ext cx="8713188"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bg2"/>
              </a:buClr>
              <a:buSzPct val="75000"/>
              <a:buFont typeface="Wingdings" pitchFamily="2" charset="2"/>
              <a:buChar char="n"/>
            </a:pPr>
            <a:r>
              <a:rPr lang="ja-JP" altLang="en-US" dirty="0" smtClean="0"/>
              <a:t>ニュートリノ崩壊探索のための検出器開発</a:t>
            </a:r>
            <a:endParaRPr lang="en-US" altLang="ja-JP" dirty="0" smtClean="0"/>
          </a:p>
          <a:p>
            <a:pPr marL="800100" lvl="1" indent="-342900">
              <a:spcBef>
                <a:spcPct val="20000"/>
              </a:spcBef>
              <a:buClr>
                <a:schemeClr val="bg2"/>
              </a:buClr>
              <a:buSzPct val="75000"/>
              <a:buFont typeface="Wingdings" pitchFamily="2" charset="2"/>
              <a:buChar char="n"/>
            </a:pPr>
            <a:r>
              <a:rPr lang="ja-JP" altLang="en-US" sz="2400" dirty="0" smtClean="0"/>
              <a:t>分光素子</a:t>
            </a:r>
            <a:r>
              <a:rPr lang="en-US" altLang="ja-JP" sz="2400" dirty="0" smtClean="0"/>
              <a:t>+</a:t>
            </a:r>
            <a:r>
              <a:rPr lang="en-US" altLang="ja-JP" sz="2400" dirty="0" err="1" smtClean="0"/>
              <a:t>Nb</a:t>
            </a:r>
            <a:r>
              <a:rPr lang="en-US" altLang="ja-JP" sz="2400" dirty="0" smtClean="0"/>
              <a:t>/Al-STJ (</a:t>
            </a:r>
            <a:r>
              <a:rPr lang="ja-JP" altLang="en-US" sz="2400" dirty="0" smtClean="0"/>
              <a:t>ロケット搭載実験を目指す）</a:t>
            </a:r>
            <a:endParaRPr lang="en-US" altLang="ja-JP" sz="2400" dirty="0" smtClean="0"/>
          </a:p>
          <a:p>
            <a:pPr marL="1257300" lvl="2" indent="-342900">
              <a:spcBef>
                <a:spcPct val="20000"/>
              </a:spcBef>
              <a:buClr>
                <a:schemeClr val="bg2"/>
              </a:buClr>
              <a:buSzPct val="75000"/>
              <a:buFont typeface="Wingdings" pitchFamily="2" charset="2"/>
              <a:buChar char="n"/>
            </a:pPr>
            <a:r>
              <a:rPr lang="ja-JP" altLang="en-US" sz="2000" dirty="0"/>
              <a:t>遠赤</a:t>
            </a:r>
            <a:r>
              <a:rPr lang="ja-JP" altLang="en-US" sz="2000" dirty="0" smtClean="0"/>
              <a:t>外光のカウンティング検出器としての動作が必要</a:t>
            </a:r>
            <a:endParaRPr lang="en-US" altLang="ja-JP" sz="2000" dirty="0" smtClean="0"/>
          </a:p>
          <a:p>
            <a:pPr marL="1257300" lvl="2" indent="-342900">
              <a:spcBef>
                <a:spcPct val="20000"/>
              </a:spcBef>
              <a:buClr>
                <a:schemeClr val="bg2"/>
              </a:buClr>
              <a:buSzPct val="75000"/>
              <a:buFont typeface="Wingdings" pitchFamily="2" charset="2"/>
              <a:buChar char="n"/>
            </a:pPr>
            <a:r>
              <a:rPr lang="ja-JP" altLang="en-US" sz="2000" dirty="0" smtClean="0"/>
              <a:t>光応答テストのための予備実験</a:t>
            </a:r>
            <a:r>
              <a:rPr lang="en-US" altLang="ja-JP" sz="2000" dirty="0" smtClean="0"/>
              <a:t>(</a:t>
            </a:r>
            <a:r>
              <a:rPr lang="ja-JP" altLang="en-US" sz="2000" dirty="0" smtClean="0"/>
              <a:t>可視光応答</a:t>
            </a:r>
            <a:r>
              <a:rPr lang="en-US" altLang="ja-JP" sz="2000" dirty="0" smtClean="0"/>
              <a:t>)</a:t>
            </a:r>
            <a:r>
              <a:rPr lang="ja-JP" altLang="en-US" sz="2000" dirty="0" smtClean="0"/>
              <a:t>を開始</a:t>
            </a:r>
            <a:endParaRPr lang="en-US" altLang="ja-JP" sz="2000" dirty="0" smtClean="0"/>
          </a:p>
          <a:p>
            <a:pPr marL="1714500" lvl="3" indent="-342900">
              <a:spcBef>
                <a:spcPct val="20000"/>
              </a:spcBef>
              <a:buClr>
                <a:schemeClr val="bg2"/>
              </a:buClr>
              <a:buSzPct val="75000"/>
              <a:buFont typeface="Wingdings" pitchFamily="2" charset="2"/>
              <a:buChar char="n"/>
            </a:pPr>
            <a:r>
              <a:rPr lang="ja-JP" altLang="en-US" sz="2000" dirty="0" smtClean="0"/>
              <a:t>可視域大光量</a:t>
            </a:r>
            <a:r>
              <a:rPr lang="en-US" altLang="ja-JP" sz="2000" dirty="0" smtClean="0"/>
              <a:t>DC</a:t>
            </a:r>
            <a:r>
              <a:rPr lang="ja-JP" altLang="en-US" sz="2000" dirty="0" smtClean="0"/>
              <a:t>光⇒可視域大光量</a:t>
            </a:r>
            <a:r>
              <a:rPr lang="en-US" altLang="ja-JP" sz="2000" dirty="0" smtClean="0"/>
              <a:t>1</a:t>
            </a:r>
            <a:r>
              <a:rPr lang="ja-JP" altLang="en-US" sz="2000" dirty="0" smtClean="0"/>
              <a:t>パルス⇒可視域</a:t>
            </a:r>
            <a:r>
              <a:rPr lang="en-US" altLang="ja-JP" sz="2000" dirty="0" smtClean="0"/>
              <a:t>1</a:t>
            </a:r>
            <a:r>
              <a:rPr lang="ja-JP" altLang="en-US" sz="2000" dirty="0" smtClean="0"/>
              <a:t>光子⇒近赤外域</a:t>
            </a:r>
            <a:r>
              <a:rPr lang="en-US" altLang="ja-JP" sz="2000" dirty="0" smtClean="0"/>
              <a:t>1</a:t>
            </a:r>
            <a:r>
              <a:rPr lang="ja-JP" altLang="en-US" sz="2000" dirty="0" smtClean="0"/>
              <a:t>光子⇒遠赤外域</a:t>
            </a:r>
            <a:r>
              <a:rPr lang="en-US" altLang="ja-JP" sz="2000" dirty="0" smtClean="0"/>
              <a:t>1</a:t>
            </a:r>
            <a:r>
              <a:rPr lang="ja-JP" altLang="en-US" sz="2000" dirty="0" smtClean="0"/>
              <a:t>光子</a:t>
            </a:r>
            <a:endParaRPr lang="en-US" altLang="ja-JP" sz="2000" dirty="0" smtClean="0"/>
          </a:p>
          <a:p>
            <a:pPr marL="1257300" lvl="2" indent="-342900">
              <a:spcBef>
                <a:spcPct val="20000"/>
              </a:spcBef>
              <a:buClr>
                <a:schemeClr val="bg2"/>
              </a:buClr>
              <a:buSzPct val="75000"/>
              <a:buFont typeface="Wingdings" pitchFamily="2" charset="2"/>
              <a:buChar char="n"/>
            </a:pPr>
            <a:r>
              <a:rPr lang="ja-JP" altLang="en-US" sz="2000" dirty="0" smtClean="0"/>
              <a:t>低温アンプの開発を</a:t>
            </a:r>
            <a:r>
              <a:rPr lang="en-US" altLang="ja-JP" sz="2000" dirty="0" smtClean="0"/>
              <a:t>FNAL</a:t>
            </a:r>
            <a:r>
              <a:rPr lang="ja-JP" altLang="en-US" sz="2000" dirty="0" smtClean="0"/>
              <a:t>と共同実験で開始</a:t>
            </a:r>
            <a:endParaRPr lang="en-US" altLang="ja-JP" sz="2000" dirty="0" smtClean="0"/>
          </a:p>
          <a:p>
            <a:pPr marL="800100" lvl="1" indent="-342900">
              <a:spcBef>
                <a:spcPct val="20000"/>
              </a:spcBef>
              <a:buClr>
                <a:schemeClr val="bg2"/>
              </a:buClr>
              <a:buSzPct val="75000"/>
              <a:buFont typeface="Wingdings" pitchFamily="2" charset="2"/>
              <a:buChar char="n"/>
            </a:pPr>
            <a:r>
              <a:rPr lang="en-US" altLang="ja-JP" sz="2400" dirty="0" err="1" smtClean="0"/>
              <a:t>Hf</a:t>
            </a:r>
            <a:r>
              <a:rPr lang="en-US" altLang="ja-JP" sz="2400" dirty="0" smtClean="0"/>
              <a:t>-STJ(</a:t>
            </a:r>
            <a:r>
              <a:rPr lang="ja-JP" altLang="en-US" sz="2400" dirty="0" smtClean="0"/>
              <a:t>将来の衛星搭載を目指す</a:t>
            </a:r>
            <a:r>
              <a:rPr lang="en-US" altLang="ja-JP" sz="2400" dirty="0" smtClean="0"/>
              <a:t>)</a:t>
            </a:r>
          </a:p>
          <a:p>
            <a:pPr marL="1257300" lvl="2" indent="-342900">
              <a:spcBef>
                <a:spcPct val="20000"/>
              </a:spcBef>
              <a:buClr>
                <a:schemeClr val="bg2"/>
              </a:buClr>
              <a:buSzPct val="75000"/>
              <a:buFont typeface="Wingdings" pitchFamily="2" charset="2"/>
              <a:buChar char="n"/>
            </a:pPr>
            <a:r>
              <a:rPr lang="en-US" altLang="ja-JP" sz="2000" dirty="0" smtClean="0"/>
              <a:t>2010</a:t>
            </a:r>
            <a:r>
              <a:rPr lang="ja-JP" altLang="en-US" sz="2000" dirty="0" smtClean="0"/>
              <a:t>年度</a:t>
            </a:r>
            <a:r>
              <a:rPr lang="ja-JP" altLang="en-US" sz="2000" dirty="0"/>
              <a:t>世界初の</a:t>
            </a:r>
            <a:r>
              <a:rPr lang="en-US" altLang="ja-JP" sz="2000" dirty="0" err="1"/>
              <a:t>Hf</a:t>
            </a:r>
            <a:r>
              <a:rPr lang="en-US" altLang="ja-JP" sz="2000" dirty="0"/>
              <a:t>-STJ</a:t>
            </a:r>
            <a:r>
              <a:rPr lang="ja-JP" altLang="en-US" sz="2000" dirty="0"/>
              <a:t>で　</a:t>
            </a:r>
            <a:r>
              <a:rPr lang="en-US" altLang="ja-JP" sz="2000" dirty="0"/>
              <a:t>SIS</a:t>
            </a:r>
            <a:r>
              <a:rPr lang="ja-JP" altLang="en-US" sz="2000" dirty="0"/>
              <a:t>構造で</a:t>
            </a:r>
            <a:r>
              <a:rPr lang="en-US" altLang="ja-JP" sz="2000" dirty="0"/>
              <a:t>junction </a:t>
            </a:r>
            <a:r>
              <a:rPr lang="ja-JP" altLang="en-US" sz="2000" dirty="0"/>
              <a:t>を</a:t>
            </a:r>
            <a:r>
              <a:rPr lang="ja-JP" altLang="en-US" sz="2000" dirty="0" smtClean="0"/>
              <a:t>確認</a:t>
            </a:r>
            <a:endParaRPr lang="en-US" altLang="ja-JP" sz="2000" dirty="0" smtClean="0"/>
          </a:p>
          <a:p>
            <a:pPr marL="1257300" lvl="2" indent="-342900">
              <a:spcBef>
                <a:spcPct val="20000"/>
              </a:spcBef>
              <a:buClr>
                <a:schemeClr val="bg2"/>
              </a:buClr>
              <a:buSzPct val="75000"/>
              <a:buFont typeface="Wingdings" pitchFamily="2" charset="2"/>
              <a:buChar char="n"/>
            </a:pPr>
            <a:r>
              <a:rPr lang="ja-JP" altLang="en-US" sz="2000" dirty="0"/>
              <a:t>震災後は</a:t>
            </a:r>
            <a:r>
              <a:rPr lang="ja-JP" altLang="en-US" sz="2000" dirty="0" smtClean="0"/>
              <a:t>，</a:t>
            </a:r>
            <a:r>
              <a:rPr lang="en-US" altLang="ja-JP" sz="2000" dirty="0" smtClean="0"/>
              <a:t>KEK CR</a:t>
            </a:r>
            <a:r>
              <a:rPr lang="ja-JP" altLang="en-US" sz="2000" dirty="0" smtClean="0"/>
              <a:t>の</a:t>
            </a:r>
            <a:r>
              <a:rPr lang="en-US" altLang="ja-JP" sz="2000" dirty="0" smtClean="0"/>
              <a:t>ICP-RIE</a:t>
            </a:r>
            <a:r>
              <a:rPr lang="ja-JP" altLang="en-US" sz="2000" dirty="0" smtClean="0"/>
              <a:t>不調のため，これを再現できず．</a:t>
            </a:r>
            <a:endParaRPr lang="en-US" altLang="ja-JP" sz="2000" dirty="0" smtClean="0"/>
          </a:p>
          <a:p>
            <a:pPr marL="1257300" lvl="2" indent="-342900">
              <a:spcBef>
                <a:spcPct val="20000"/>
              </a:spcBef>
              <a:buClr>
                <a:schemeClr val="bg2"/>
              </a:buClr>
              <a:buSzPct val="75000"/>
              <a:buFont typeface="Wingdings" pitchFamily="2" charset="2"/>
              <a:buChar char="n"/>
            </a:pPr>
            <a:r>
              <a:rPr lang="ja-JP" altLang="en-US" sz="2000" dirty="0" smtClean="0"/>
              <a:t>新たなトンネルバリア</a:t>
            </a:r>
            <a:r>
              <a:rPr lang="en-US" altLang="ja-JP" sz="2000" dirty="0" smtClean="0"/>
              <a:t>(</a:t>
            </a:r>
            <a:r>
              <a:rPr lang="en-US" altLang="ja-JP" sz="2000" dirty="0" err="1" smtClean="0"/>
              <a:t>AlOx</a:t>
            </a:r>
            <a:r>
              <a:rPr lang="ja-JP" altLang="en-US" sz="2000" dirty="0" smtClean="0"/>
              <a:t>など</a:t>
            </a:r>
            <a:r>
              <a:rPr lang="en-US" altLang="ja-JP" sz="2000" dirty="0" smtClean="0"/>
              <a:t>)</a:t>
            </a:r>
            <a:r>
              <a:rPr lang="ja-JP" altLang="en-US" sz="2000" dirty="0" smtClean="0"/>
              <a:t>を模索中</a:t>
            </a:r>
            <a:endParaRPr lang="en-US" altLang="ja-JP" sz="2000" dirty="0" smtClean="0"/>
          </a:p>
          <a:p>
            <a:pPr marL="1257300" lvl="2" indent="-342900">
              <a:spcBef>
                <a:spcPct val="20000"/>
              </a:spcBef>
              <a:buClr>
                <a:schemeClr val="bg2"/>
              </a:buClr>
              <a:buSzPct val="75000"/>
              <a:buFont typeface="Wingdings" pitchFamily="2" charset="2"/>
              <a:buChar char="n"/>
            </a:pPr>
            <a:r>
              <a:rPr lang="en-US" altLang="ja-JP" sz="2000" dirty="0" err="1" smtClean="0"/>
              <a:t>Nb</a:t>
            </a:r>
            <a:r>
              <a:rPr lang="en-US" altLang="ja-JP" sz="2000" dirty="0" smtClean="0"/>
              <a:t>/Al-STJ</a:t>
            </a:r>
            <a:r>
              <a:rPr lang="ja-JP" altLang="en-US" sz="2000" dirty="0" smtClean="0"/>
              <a:t>の信号読み出しで</a:t>
            </a:r>
            <a:r>
              <a:rPr lang="en-US" altLang="ja-JP" sz="2000" dirty="0" err="1" smtClean="0"/>
              <a:t>Hf</a:t>
            </a:r>
            <a:r>
              <a:rPr lang="en-US" altLang="ja-JP" sz="2000" dirty="0" smtClean="0"/>
              <a:t>-STJ</a:t>
            </a:r>
            <a:r>
              <a:rPr lang="ja-JP" altLang="en-US" sz="2000" dirty="0" smtClean="0"/>
              <a:t>読み出しのノウハウを蓄積</a:t>
            </a:r>
            <a:r>
              <a:rPr lang="ja-JP" altLang="en-US" sz="2000" dirty="0" smtClean="0"/>
              <a:t>可能</a:t>
            </a:r>
            <a:endParaRPr lang="en-US" altLang="ja-JP" sz="2000" dirty="0" smtClean="0"/>
          </a:p>
          <a:p>
            <a:pPr marL="800100" lvl="1" indent="-342900">
              <a:spcBef>
                <a:spcPct val="20000"/>
              </a:spcBef>
              <a:buClr>
                <a:schemeClr val="bg2"/>
              </a:buClr>
              <a:buSzPct val="75000"/>
              <a:buFont typeface="Wingdings" pitchFamily="2" charset="2"/>
              <a:buChar char="n"/>
            </a:pPr>
            <a:r>
              <a:rPr lang="en-US" altLang="ja-JP" sz="2000" dirty="0" smtClean="0"/>
              <a:t>KEK CR </a:t>
            </a:r>
            <a:r>
              <a:rPr lang="ja-JP" altLang="en-US" sz="2000" dirty="0" smtClean="0"/>
              <a:t>の継続的な支援をお願いします．</a:t>
            </a:r>
            <a:endParaRPr lang="ja-JP" altLang="en-US" sz="2000" dirty="0"/>
          </a:p>
          <a:p>
            <a:pPr marL="1257300" lvl="2" indent="-342900">
              <a:spcBef>
                <a:spcPct val="20000"/>
              </a:spcBef>
              <a:buClr>
                <a:schemeClr val="bg2"/>
              </a:buClr>
              <a:buSzPct val="75000"/>
              <a:buFont typeface="Wingdings" pitchFamily="2" charset="2"/>
              <a:buChar char="n"/>
            </a:pPr>
            <a:endParaRPr lang="en-US" altLang="ja-JP" sz="2400" dirty="0" smtClean="0"/>
          </a:p>
          <a:p>
            <a:pPr>
              <a:spcBef>
                <a:spcPct val="20000"/>
              </a:spcBef>
              <a:buClr>
                <a:schemeClr val="accent2"/>
              </a:buClr>
              <a:buSzPct val="80000"/>
            </a:pPr>
            <a:endParaRPr lang="en-US" altLang="ja-JP" sz="2400" dirty="0"/>
          </a:p>
          <a:p>
            <a:pPr lvl="1">
              <a:spcBef>
                <a:spcPct val="20000"/>
              </a:spcBef>
              <a:buClr>
                <a:schemeClr val="accent2"/>
              </a:buClr>
              <a:buSzPct val="80000"/>
            </a:pPr>
            <a:endParaRPr lang="en-US" altLang="ja-JP" sz="2000" dirty="0" smtClean="0"/>
          </a:p>
        </p:txBody>
      </p:sp>
      <p:sp>
        <p:nvSpPr>
          <p:cNvPr id="2" name="スライド番号プレースホルダー 1"/>
          <p:cNvSpPr>
            <a:spLocks noGrp="1"/>
          </p:cNvSpPr>
          <p:nvPr>
            <p:ph type="sldNum" sz="quarter" idx="11"/>
          </p:nvPr>
        </p:nvSpPr>
        <p:spPr/>
        <p:txBody>
          <a:bodyPr/>
          <a:lstStyle/>
          <a:p>
            <a:pPr>
              <a:defRPr/>
            </a:pPr>
            <a:fld id="{51B0A194-5920-451A-AD8F-3427F1B557A4}" type="slidenum">
              <a:rPr lang="en-US" altLang="ja-JP" smtClean="0"/>
              <a:pPr>
                <a:defRPr/>
              </a:pPr>
              <a:t>27</a:t>
            </a:fld>
            <a:endParaRPr lang="en-US" altLang="ja-JP"/>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xfrm>
            <a:off x="838200" y="3124200"/>
            <a:ext cx="7543800" cy="762000"/>
          </a:xfrm>
        </p:spPr>
        <p:txBody>
          <a:bodyPr/>
          <a:lstStyle/>
          <a:p>
            <a:pPr algn="ctr" eaLnBrk="1" hangingPunct="1"/>
            <a:r>
              <a:rPr lang="en-US" altLang="ja-JP" b="1" smtClean="0"/>
              <a:t>Backup</a:t>
            </a:r>
          </a:p>
        </p:txBody>
      </p:sp>
      <p:sp>
        <p:nvSpPr>
          <p:cNvPr id="2" name="スライド番号プレースホルダー 1"/>
          <p:cNvSpPr>
            <a:spLocks noGrp="1"/>
          </p:cNvSpPr>
          <p:nvPr>
            <p:ph type="sldNum" sz="quarter" idx="11"/>
          </p:nvPr>
        </p:nvSpPr>
        <p:spPr/>
        <p:txBody>
          <a:bodyPr/>
          <a:lstStyle/>
          <a:p>
            <a:pPr>
              <a:defRPr/>
            </a:pPr>
            <a:fld id="{61709CE4-92C4-4425-BA27-9AE8E628B274}" type="slidenum">
              <a:rPr lang="en-US" altLang="ja-JP" smtClean="0"/>
              <a:pPr>
                <a:defRPr/>
              </a:pPr>
              <a:t>28</a:t>
            </a:fld>
            <a:endParaRPr lang="en-US" altLang="ja-JP"/>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906" name="Picture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313" y="981075"/>
            <a:ext cx="5472112" cy="455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7874" name="Rectangle 2"/>
          <p:cNvSpPr>
            <a:spLocks noGrp="1" noChangeArrowheads="1"/>
          </p:cNvSpPr>
          <p:nvPr>
            <p:ph type="title"/>
          </p:nvPr>
        </p:nvSpPr>
        <p:spPr>
          <a:xfrm>
            <a:off x="468313" y="332656"/>
            <a:ext cx="8218487" cy="523875"/>
          </a:xfrm>
          <a:noFill/>
          <a:ln/>
          <a:extLst>
            <a:ext uri="{91240B29-F687-4F45-9708-019B960494DF}">
              <a14:hiddenLine xmlns:a14="http://schemas.microsoft.com/office/drawing/2010/main" w="9525">
                <a:solidFill>
                  <a:schemeClr val="accent1"/>
                </a:solidFill>
                <a:miter lim="800000"/>
                <a:headEnd/>
                <a:tailEnd/>
              </a14:hiddenLine>
            </a:ext>
          </a:extLst>
        </p:spPr>
        <p:txBody>
          <a:bodyPr>
            <a:normAutofit fontScale="90000"/>
          </a:bodyPr>
          <a:lstStyle/>
          <a:p>
            <a:r>
              <a:rPr lang="ja-JP" altLang="en-US" sz="3200" dirty="0">
                <a:solidFill>
                  <a:schemeClr val="accent2"/>
                </a:solidFill>
              </a:rPr>
              <a:t>ビッグバン</a:t>
            </a:r>
            <a:r>
              <a:rPr lang="ja-JP" altLang="en-US" sz="3200" dirty="0" smtClean="0">
                <a:solidFill>
                  <a:schemeClr val="accent2"/>
                </a:solidFill>
              </a:rPr>
              <a:t>宇宙</a:t>
            </a:r>
            <a:endParaRPr lang="ja-JP" altLang="en-US" dirty="0"/>
          </a:p>
        </p:txBody>
      </p:sp>
      <p:sp>
        <p:nvSpPr>
          <p:cNvPr id="207883" name="Line 11"/>
          <p:cNvSpPr>
            <a:spLocks noChangeShapeType="1"/>
          </p:cNvSpPr>
          <p:nvPr/>
        </p:nvSpPr>
        <p:spPr bwMode="auto">
          <a:xfrm flipH="1">
            <a:off x="4643438" y="1916113"/>
            <a:ext cx="2016125" cy="217487"/>
          </a:xfrm>
          <a:prstGeom prst="line">
            <a:avLst/>
          </a:prstGeom>
          <a:noFill/>
          <a:ln w="31750">
            <a:solidFill>
              <a:srgbClr val="FF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mc:AlternateContent xmlns:mc="http://schemas.openxmlformats.org/markup-compatibility/2006" xmlns:a14="http://schemas.microsoft.com/office/drawing/2010/main">
        <mc:Choice Requires="a14">
          <p:sp>
            <p:nvSpPr>
              <p:cNvPr id="207884" name="Text Box 12"/>
              <p:cNvSpPr txBox="1">
                <a:spLocks noChangeArrowheads="1"/>
              </p:cNvSpPr>
              <p:nvPr/>
            </p:nvSpPr>
            <p:spPr bwMode="auto">
              <a:xfrm>
                <a:off x="6568123" y="3626019"/>
                <a:ext cx="2325701" cy="101566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p>
                <a:r>
                  <a:rPr lang="en-US" altLang="ja-JP" sz="2000" b="1" dirty="0" smtClean="0">
                    <a:solidFill>
                      <a:srgbClr val="FF0000"/>
                    </a:solidFill>
                    <a:latin typeface="ＭＳ Ｐゴシック" pitchFamily="50" charset="-128"/>
                  </a:rPr>
                  <a:t>1.9K</a:t>
                </a:r>
                <a:r>
                  <a:rPr lang="ja-JP" altLang="en-US" sz="2000" b="1" dirty="0">
                    <a:solidFill>
                      <a:srgbClr val="FF0000"/>
                    </a:solidFill>
                    <a:latin typeface="ＭＳ Ｐゴシック" pitchFamily="50" charset="-128"/>
                  </a:rPr>
                  <a:t>宇宙背景</a:t>
                </a:r>
              </a:p>
              <a:p>
                <a:r>
                  <a:rPr lang="ja-JP" altLang="en-US" sz="2000" b="1" dirty="0">
                    <a:solidFill>
                      <a:srgbClr val="FF0000"/>
                    </a:solidFill>
                    <a:latin typeface="ＭＳ Ｐゴシック" pitchFamily="50" charset="-128"/>
                  </a:rPr>
                  <a:t>ニュートリノ</a:t>
                </a:r>
              </a:p>
              <a:p>
                <a:r>
                  <a:rPr lang="en-US" altLang="ja-JP" sz="2000" b="1" dirty="0" smtClean="0">
                    <a:solidFill>
                      <a:srgbClr val="FF0000"/>
                    </a:solidFill>
                    <a:latin typeface="ＭＳ Ｐゴシック" pitchFamily="50" charset="-128"/>
                  </a:rPr>
                  <a:t>(</a:t>
                </a:r>
                <a14:m>
                  <m:oMath xmlns:m="http://schemas.openxmlformats.org/officeDocument/2006/math">
                    <m:sSub>
                      <m:sSubPr>
                        <m:ctrlPr>
                          <a:rPr lang="en-US" altLang="ja-JP" sz="2000" b="1" i="1" smtClean="0">
                            <a:solidFill>
                              <a:srgbClr val="FF0000"/>
                            </a:solidFill>
                            <a:latin typeface="Cambria Math"/>
                          </a:rPr>
                        </m:ctrlPr>
                      </m:sSubPr>
                      <m:e>
                        <m:r>
                          <a:rPr lang="en-US" altLang="ja-JP" sz="2000" b="1" i="1" smtClean="0">
                            <a:solidFill>
                              <a:srgbClr val="FF0000"/>
                            </a:solidFill>
                            <a:latin typeface="Cambria Math"/>
                          </a:rPr>
                          <m:t>𝒏</m:t>
                        </m:r>
                      </m:e>
                      <m:sub>
                        <m:r>
                          <a:rPr lang="en-US" altLang="ja-JP" sz="2000" b="1" i="1" smtClean="0">
                            <a:solidFill>
                              <a:srgbClr val="FF0000"/>
                            </a:solidFill>
                            <a:latin typeface="Cambria Math"/>
                          </a:rPr>
                          <m:t>𝝂</m:t>
                        </m:r>
                      </m:sub>
                    </m:sSub>
                  </m:oMath>
                </a14:m>
                <a:r>
                  <a:rPr lang="en-US" altLang="ja-JP" sz="2000" b="1" dirty="0" smtClean="0">
                    <a:solidFill>
                      <a:srgbClr val="FF0000"/>
                    </a:solidFill>
                    <a:latin typeface="ＭＳ Ｐゴシック" pitchFamily="50" charset="-128"/>
                  </a:rPr>
                  <a:t>=112/cm</a:t>
                </a:r>
                <a:r>
                  <a:rPr lang="en-US" altLang="ja-JP" sz="2000" b="1" baseline="30000" dirty="0" smtClean="0">
                    <a:solidFill>
                      <a:srgbClr val="FF0000"/>
                    </a:solidFill>
                    <a:latin typeface="ＭＳ Ｐゴシック" pitchFamily="50" charset="-128"/>
                  </a:rPr>
                  <a:t>3</a:t>
                </a:r>
                <a:r>
                  <a:rPr lang="en-US" altLang="ja-JP" sz="2000" b="1" dirty="0" smtClean="0">
                    <a:solidFill>
                      <a:srgbClr val="FF0000"/>
                    </a:solidFill>
                    <a:latin typeface="ＭＳ Ｐゴシック" pitchFamily="50" charset="-128"/>
                  </a:rPr>
                  <a:t>/</a:t>
                </a:r>
                <a:r>
                  <a:rPr lang="ja-JP" altLang="en-US" sz="2000" b="1" dirty="0">
                    <a:solidFill>
                      <a:srgbClr val="FF0000"/>
                    </a:solidFill>
                    <a:latin typeface="ＭＳ Ｐゴシック" pitchFamily="50" charset="-128"/>
                  </a:rPr>
                  <a:t>世代</a:t>
                </a:r>
                <a:r>
                  <a:rPr lang="en-US" altLang="ja-JP" sz="2000" b="1" dirty="0" smtClean="0">
                    <a:solidFill>
                      <a:srgbClr val="FF0000"/>
                    </a:solidFill>
                    <a:latin typeface="ＭＳ Ｐゴシック" pitchFamily="50" charset="-128"/>
                  </a:rPr>
                  <a:t>)</a:t>
                </a:r>
                <a:endParaRPr lang="en-US" altLang="ja-JP" sz="2000" b="1" dirty="0">
                  <a:solidFill>
                    <a:srgbClr val="FF0000"/>
                  </a:solidFill>
                  <a:latin typeface="ＭＳ Ｐゴシック" pitchFamily="50" charset="-128"/>
                </a:endParaRPr>
              </a:p>
            </p:txBody>
          </p:sp>
        </mc:Choice>
        <mc:Fallback xmlns="">
          <p:sp>
            <p:nvSpPr>
              <p:cNvPr id="207884" name="Text Box 12"/>
              <p:cNvSpPr txBox="1">
                <a:spLocks noRot="1" noChangeAspect="1" noMove="1" noResize="1" noEditPoints="1" noAdjustHandles="1" noChangeArrowheads="1" noChangeShapeType="1" noTextEdit="1"/>
              </p:cNvSpPr>
              <p:nvPr/>
            </p:nvSpPr>
            <p:spPr bwMode="auto">
              <a:xfrm>
                <a:off x="6568123" y="3626019"/>
                <a:ext cx="2325701" cy="1015663"/>
              </a:xfrm>
              <a:prstGeom prst="rect">
                <a:avLst/>
              </a:prstGeom>
              <a:blipFill rotWithShape="1">
                <a:blip r:embed="rId4"/>
                <a:stretch>
                  <a:fillRect l="-2618" t="-3012" r="-2618" b="-903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7885" name="Text Box 13"/>
              <p:cNvSpPr txBox="1">
                <a:spLocks noChangeArrowheads="1"/>
              </p:cNvSpPr>
              <p:nvPr/>
            </p:nvSpPr>
            <p:spPr bwMode="auto">
              <a:xfrm>
                <a:off x="6659563" y="2616200"/>
                <a:ext cx="2233612" cy="74687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r>
                  <a:rPr lang="en-US" altLang="ja-JP" sz="2000" b="1" dirty="0" smtClean="0">
                    <a:solidFill>
                      <a:srgbClr val="FF3300"/>
                    </a:solidFill>
                    <a:latin typeface="ＭＳ Ｐゴシック" pitchFamily="50" charset="-128"/>
                  </a:rPr>
                  <a:t>2.7K</a:t>
                </a:r>
                <a:r>
                  <a:rPr lang="ja-JP" altLang="en-US" sz="2000" b="1" dirty="0">
                    <a:solidFill>
                      <a:srgbClr val="FF3300"/>
                    </a:solidFill>
                    <a:latin typeface="ＭＳ Ｐゴシック" pitchFamily="50" charset="-128"/>
                  </a:rPr>
                  <a:t>宇宙背景輻射</a:t>
                </a:r>
              </a:p>
              <a:p>
                <a:r>
                  <a:rPr lang="en-US" altLang="ja-JP" sz="2000" b="1" dirty="0" smtClean="0">
                    <a:solidFill>
                      <a:srgbClr val="FF3300"/>
                    </a:solidFill>
                    <a:latin typeface="ＭＳ Ｐゴシック" pitchFamily="50" charset="-128"/>
                  </a:rPr>
                  <a:t>(</a:t>
                </a:r>
                <a14:m>
                  <m:oMath xmlns:m="http://schemas.openxmlformats.org/officeDocument/2006/math">
                    <m:sSub>
                      <m:sSubPr>
                        <m:ctrlPr>
                          <a:rPr lang="en-US" altLang="ja-JP" sz="2000" b="1" i="1" smtClean="0">
                            <a:solidFill>
                              <a:srgbClr val="FF3300"/>
                            </a:solidFill>
                            <a:latin typeface="Cambria Math"/>
                          </a:rPr>
                        </m:ctrlPr>
                      </m:sSubPr>
                      <m:e>
                        <m:r>
                          <a:rPr lang="en-US" altLang="ja-JP" sz="2000" b="1" i="1" smtClean="0">
                            <a:solidFill>
                              <a:srgbClr val="FF3300"/>
                            </a:solidFill>
                            <a:latin typeface="Cambria Math"/>
                          </a:rPr>
                          <m:t>𝒏</m:t>
                        </m:r>
                      </m:e>
                      <m:sub>
                        <m:r>
                          <a:rPr lang="en-US" altLang="ja-JP" sz="2000" b="1" i="1" smtClean="0">
                            <a:solidFill>
                              <a:srgbClr val="FF3300"/>
                            </a:solidFill>
                            <a:latin typeface="Cambria Math"/>
                          </a:rPr>
                          <m:t>𝜸</m:t>
                        </m:r>
                      </m:sub>
                    </m:sSub>
                    <m:r>
                      <a:rPr lang="en-US" altLang="ja-JP" sz="2000" b="1" i="1" smtClean="0">
                        <a:solidFill>
                          <a:srgbClr val="FF3300"/>
                        </a:solidFill>
                        <a:latin typeface="Cambria Math"/>
                      </a:rPr>
                      <m:t>=</m:t>
                    </m:r>
                    <m:r>
                      <a:rPr lang="en-US" altLang="ja-JP" sz="2000" b="1" i="1" smtClean="0">
                        <a:solidFill>
                          <a:srgbClr val="FF3300"/>
                        </a:solidFill>
                        <a:latin typeface="Cambria Math"/>
                      </a:rPr>
                      <m:t>𝟒𝟏𝟏</m:t>
                    </m:r>
                    <m:r>
                      <a:rPr lang="en-US" altLang="ja-JP" sz="2000" b="1" i="1" smtClean="0">
                        <a:solidFill>
                          <a:srgbClr val="FF3300"/>
                        </a:solidFill>
                        <a:latin typeface="Cambria Math"/>
                      </a:rPr>
                      <m:t>/</m:t>
                    </m:r>
                    <m:sSup>
                      <m:sSupPr>
                        <m:ctrlPr>
                          <a:rPr lang="en-US" altLang="ja-JP" sz="2000" b="1" i="1" smtClean="0">
                            <a:solidFill>
                              <a:srgbClr val="FF3300"/>
                            </a:solidFill>
                            <a:latin typeface="Cambria Math"/>
                          </a:rPr>
                        </m:ctrlPr>
                      </m:sSupPr>
                      <m:e>
                        <m:r>
                          <m:rPr>
                            <m:sty m:val="p"/>
                          </m:rPr>
                          <a:rPr lang="en-US" altLang="ja-JP" sz="2000" b="0" i="0" smtClean="0">
                            <a:solidFill>
                              <a:srgbClr val="FF3300"/>
                            </a:solidFill>
                            <a:latin typeface="Cambria Math"/>
                          </a:rPr>
                          <m:t>cm</m:t>
                        </m:r>
                      </m:e>
                      <m:sup>
                        <m:r>
                          <a:rPr lang="en-US" altLang="ja-JP" sz="2000" b="1" i="1" smtClean="0">
                            <a:solidFill>
                              <a:srgbClr val="FF3300"/>
                            </a:solidFill>
                            <a:latin typeface="Cambria Math"/>
                          </a:rPr>
                          <m:t>𝟑</m:t>
                        </m:r>
                      </m:sup>
                    </m:sSup>
                  </m:oMath>
                </a14:m>
                <a:r>
                  <a:rPr lang="en-US" altLang="ja-JP" sz="2000" b="1" dirty="0">
                    <a:solidFill>
                      <a:srgbClr val="FF3300"/>
                    </a:solidFill>
                    <a:latin typeface="ＭＳ Ｐゴシック" pitchFamily="50" charset="-128"/>
                  </a:rPr>
                  <a:t>)</a:t>
                </a:r>
              </a:p>
            </p:txBody>
          </p:sp>
        </mc:Choice>
        <mc:Fallback xmlns="">
          <p:sp>
            <p:nvSpPr>
              <p:cNvPr id="207885" name="Text Box 13"/>
              <p:cNvSpPr txBox="1">
                <a:spLocks noRot="1" noChangeAspect="1" noMove="1" noResize="1" noEditPoints="1" noAdjustHandles="1" noChangeArrowheads="1" noChangeShapeType="1" noTextEdit="1"/>
              </p:cNvSpPr>
              <p:nvPr/>
            </p:nvSpPr>
            <p:spPr bwMode="auto">
              <a:xfrm>
                <a:off x="6659563" y="2616200"/>
                <a:ext cx="2233612" cy="746871"/>
              </a:xfrm>
              <a:prstGeom prst="rect">
                <a:avLst/>
              </a:prstGeom>
              <a:blipFill rotWithShape="1">
                <a:blip r:embed="rId5"/>
                <a:stretch>
                  <a:fillRect l="-2725" t="-4065" r="-1090" b="-73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p:pic>
        <p:nvPicPr>
          <p:cNvPr id="207887" name="Picture 15" descr="新規ビットマップ イメージ"/>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59563" y="1341438"/>
            <a:ext cx="1963737" cy="1139825"/>
          </a:xfrm>
          <a:prstGeom prst="rect">
            <a:avLst/>
          </a:prstGeom>
          <a:noFill/>
          <a:extLst>
            <a:ext uri="{909E8E84-426E-40DD-AFC4-6F175D3DCCD1}">
              <a14:hiddenFill xmlns:a14="http://schemas.microsoft.com/office/drawing/2010/main">
                <a:solidFill>
                  <a:srgbClr val="FFFFFF"/>
                </a:solidFill>
              </a14:hiddenFill>
            </a:ext>
          </a:extLst>
        </p:spPr>
      </p:pic>
      <p:sp>
        <p:nvSpPr>
          <p:cNvPr id="207889" name="Line 17"/>
          <p:cNvSpPr>
            <a:spLocks noChangeShapeType="1"/>
          </p:cNvSpPr>
          <p:nvPr/>
        </p:nvSpPr>
        <p:spPr bwMode="auto">
          <a:xfrm flipH="1" flipV="1">
            <a:off x="3503612" y="3501008"/>
            <a:ext cx="3064509" cy="432048"/>
          </a:xfrm>
          <a:prstGeom prst="line">
            <a:avLst/>
          </a:prstGeom>
          <a:noFill/>
          <a:ln w="31750">
            <a:solidFill>
              <a:srgbClr val="FFC0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207907" name="AutoShape 35"/>
          <p:cNvSpPr>
            <a:spLocks noChangeArrowheads="1"/>
          </p:cNvSpPr>
          <p:nvPr/>
        </p:nvSpPr>
        <p:spPr bwMode="auto">
          <a:xfrm rot="5400000">
            <a:off x="2028825" y="2659063"/>
            <a:ext cx="2251075" cy="698500"/>
          </a:xfrm>
          <a:custGeom>
            <a:avLst/>
            <a:gdLst>
              <a:gd name="G0" fmla="+- 10078 0 0"/>
              <a:gd name="G1" fmla="+- -10395030 0 0"/>
              <a:gd name="G2" fmla="+- 0 0 -10395030"/>
              <a:gd name="T0" fmla="*/ 0 256 1"/>
              <a:gd name="T1" fmla="*/ 180 256 1"/>
              <a:gd name="G3" fmla="+- -10395030 T0 T1"/>
              <a:gd name="T2" fmla="*/ 0 256 1"/>
              <a:gd name="T3" fmla="*/ 90 256 1"/>
              <a:gd name="G4" fmla="+- -10395030 T2 T3"/>
              <a:gd name="G5" fmla="*/ G4 2 1"/>
              <a:gd name="T4" fmla="*/ 90 256 1"/>
              <a:gd name="T5" fmla="*/ 0 256 1"/>
              <a:gd name="G6" fmla="+- -10395030 T4 T5"/>
              <a:gd name="G7" fmla="*/ G6 2 1"/>
              <a:gd name="G8" fmla="abs -1039503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078"/>
              <a:gd name="G18" fmla="*/ 10078 1 2"/>
              <a:gd name="G19" fmla="+- G18 5400 0"/>
              <a:gd name="G20" fmla="cos G19 -10395030"/>
              <a:gd name="G21" fmla="sin G19 -10395030"/>
              <a:gd name="G22" fmla="+- G20 10800 0"/>
              <a:gd name="G23" fmla="+- G21 10800 0"/>
              <a:gd name="G24" fmla="+- 10800 0 G20"/>
              <a:gd name="G25" fmla="+- 10078 10800 0"/>
              <a:gd name="G26" fmla="?: G9 G17 G25"/>
              <a:gd name="G27" fmla="?: G9 0 21600"/>
              <a:gd name="G28" fmla="cos 10800 -10395030"/>
              <a:gd name="G29" fmla="sin 10800 -10395030"/>
              <a:gd name="G30" fmla="sin 10078 -10395030"/>
              <a:gd name="G31" fmla="+- G28 10800 0"/>
              <a:gd name="G32" fmla="+- G29 10800 0"/>
              <a:gd name="G33" fmla="+- G30 10800 0"/>
              <a:gd name="G34" fmla="?: G4 0 G31"/>
              <a:gd name="G35" fmla="?: -10395030 G34 0"/>
              <a:gd name="G36" fmla="?: G6 G35 G31"/>
              <a:gd name="G37" fmla="+- 21600 0 G36"/>
              <a:gd name="G38" fmla="?: G4 0 G33"/>
              <a:gd name="G39" fmla="?: -10395030 G38 G32"/>
              <a:gd name="G40" fmla="?: G6 G39 0"/>
              <a:gd name="G41" fmla="?: G4 G32 21600"/>
              <a:gd name="G42" fmla="?: G6 G41 G33"/>
              <a:gd name="T12" fmla="*/ 10800 w 21600"/>
              <a:gd name="T13" fmla="*/ 0 h 21600"/>
              <a:gd name="T14" fmla="*/ 1079 w 21600"/>
              <a:gd name="T15" fmla="*/ 6993 h 21600"/>
              <a:gd name="T16" fmla="*/ 10800 w 21600"/>
              <a:gd name="T17" fmla="*/ 722 h 21600"/>
              <a:gd name="T18" fmla="*/ 20521 w 21600"/>
              <a:gd name="T19" fmla="*/ 699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415" y="7125"/>
                </a:moveTo>
                <a:cubicBezTo>
                  <a:pt x="2928" y="3263"/>
                  <a:pt x="6652" y="721"/>
                  <a:pt x="10800" y="722"/>
                </a:cubicBezTo>
                <a:cubicBezTo>
                  <a:pt x="14947" y="722"/>
                  <a:pt x="18671" y="3263"/>
                  <a:pt x="20184" y="7125"/>
                </a:cubicBezTo>
                <a:lnTo>
                  <a:pt x="20856" y="6862"/>
                </a:lnTo>
                <a:cubicBezTo>
                  <a:pt x="19235" y="2723"/>
                  <a:pt x="15244" y="-1"/>
                  <a:pt x="10799" y="0"/>
                </a:cubicBezTo>
                <a:cubicBezTo>
                  <a:pt x="6355" y="0"/>
                  <a:pt x="2364" y="2723"/>
                  <a:pt x="743" y="6862"/>
                </a:cubicBezTo>
                <a:close/>
              </a:path>
            </a:pathLst>
          </a:custGeom>
          <a:solidFill>
            <a:srgbClr val="FFFF00"/>
          </a:solidFill>
          <a:ln>
            <a:noFill/>
          </a:ln>
          <a:effectLst/>
          <a:extLst>
            <a:ext uri="{91240B29-F687-4F45-9708-019B960494DF}">
              <a14:hiddenLine xmlns:a14="http://schemas.microsoft.com/office/drawing/2010/main" w="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mc:AlternateContent xmlns:mc="http://schemas.openxmlformats.org/markup-compatibility/2006" xmlns:a14="http://schemas.microsoft.com/office/drawing/2010/main">
        <mc:Choice Requires="a14">
          <p:sp>
            <p:nvSpPr>
              <p:cNvPr id="15" name="正方形/長方形 14"/>
              <p:cNvSpPr/>
              <p:nvPr/>
            </p:nvSpPr>
            <p:spPr>
              <a:xfrm>
                <a:off x="253909" y="5537200"/>
                <a:ext cx="3282950" cy="99642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altLang="ja-JP" sz="2400" b="0" i="1" smtClean="0">
                              <a:latin typeface="Cambria Math"/>
                            </a:rPr>
                          </m:ctrlPr>
                        </m:sSubPr>
                        <m:e>
                          <m:r>
                            <m:rPr>
                              <m:sty m:val="p"/>
                            </m:rPr>
                            <a:rPr lang="en-US" altLang="ja-JP" sz="2400" i="1" smtClean="0">
                              <a:latin typeface="Cambria Math"/>
                            </a:rPr>
                            <m:t>T</m:t>
                          </m:r>
                        </m:e>
                        <m:sub>
                          <m:r>
                            <a:rPr lang="en-US" altLang="ja-JP" sz="2400" b="0" i="1" smtClean="0">
                              <a:latin typeface="Cambria Math"/>
                            </a:rPr>
                            <m:t>𝜈</m:t>
                          </m:r>
                        </m:sub>
                      </m:sSub>
                      <m:r>
                        <a:rPr lang="en-US" altLang="ja-JP" sz="2400" b="0" i="1" smtClean="0">
                          <a:latin typeface="Cambria Math"/>
                        </a:rPr>
                        <m:t>=</m:t>
                      </m:r>
                      <m:sSup>
                        <m:sSupPr>
                          <m:ctrlPr>
                            <a:rPr lang="en-US" altLang="ja-JP" sz="2400" b="0" i="1" smtClean="0">
                              <a:latin typeface="Cambria Math"/>
                            </a:rPr>
                          </m:ctrlPr>
                        </m:sSupPr>
                        <m:e>
                          <m:d>
                            <m:dPr>
                              <m:ctrlPr>
                                <a:rPr lang="en-US" altLang="ja-JP" sz="2400" b="0" i="1" smtClean="0">
                                  <a:latin typeface="Cambria Math"/>
                                </a:rPr>
                              </m:ctrlPr>
                            </m:dPr>
                            <m:e>
                              <m:f>
                                <m:fPr>
                                  <m:ctrlPr>
                                    <a:rPr lang="en-US" altLang="ja-JP" sz="2400" b="0" i="1" smtClean="0">
                                      <a:latin typeface="Cambria Math"/>
                                    </a:rPr>
                                  </m:ctrlPr>
                                </m:fPr>
                                <m:num>
                                  <m:r>
                                    <a:rPr lang="en-US" altLang="ja-JP" sz="2400" b="0" i="1" smtClean="0">
                                      <a:latin typeface="Cambria Math"/>
                                    </a:rPr>
                                    <m:t>4</m:t>
                                  </m:r>
                                </m:num>
                                <m:den>
                                  <m:r>
                                    <a:rPr lang="en-US" altLang="ja-JP" sz="2400" b="0" i="1" smtClean="0">
                                      <a:latin typeface="Cambria Math"/>
                                    </a:rPr>
                                    <m:t>11</m:t>
                                  </m:r>
                                </m:den>
                              </m:f>
                            </m:e>
                          </m:d>
                        </m:e>
                        <m:sup>
                          <m:f>
                            <m:fPr>
                              <m:ctrlPr>
                                <a:rPr lang="en-US" altLang="ja-JP" sz="2400" b="0" i="1" smtClean="0">
                                  <a:latin typeface="Cambria Math"/>
                                </a:rPr>
                              </m:ctrlPr>
                            </m:fPr>
                            <m:num>
                              <m:r>
                                <a:rPr lang="en-US" altLang="ja-JP" sz="2400" b="0" i="0" smtClean="0">
                                  <a:latin typeface="Cambria Math"/>
                                </a:rPr>
                                <m:t>1</m:t>
                              </m:r>
                            </m:num>
                            <m:den>
                              <m:r>
                                <a:rPr lang="en-US" altLang="ja-JP" sz="2400" b="0" i="0" smtClean="0">
                                  <a:latin typeface="Cambria Math"/>
                                </a:rPr>
                                <m:t>3</m:t>
                              </m:r>
                            </m:den>
                          </m:f>
                        </m:sup>
                      </m:sSup>
                      <m:sSub>
                        <m:sSubPr>
                          <m:ctrlPr>
                            <a:rPr lang="en-US" altLang="ja-JP" sz="2400" b="0" i="1" smtClean="0">
                              <a:latin typeface="Cambria Math"/>
                            </a:rPr>
                          </m:ctrlPr>
                        </m:sSubPr>
                        <m:e>
                          <m:r>
                            <m:rPr>
                              <m:sty m:val="p"/>
                            </m:rPr>
                            <a:rPr lang="en-US" altLang="ja-JP" sz="2400" b="0" i="0" smtClean="0">
                              <a:latin typeface="Cambria Math"/>
                            </a:rPr>
                            <m:t>T</m:t>
                          </m:r>
                        </m:e>
                        <m:sub>
                          <m:r>
                            <a:rPr lang="en-US" altLang="ja-JP" sz="2400" b="0" i="1" smtClean="0">
                              <a:latin typeface="Cambria Math"/>
                            </a:rPr>
                            <m:t>𝛾</m:t>
                          </m:r>
                        </m:sub>
                      </m:sSub>
                      <m:r>
                        <a:rPr lang="en-US" altLang="ja-JP" sz="2400" b="0" i="0" smtClean="0">
                          <a:latin typeface="Cambria Math"/>
                        </a:rPr>
                        <m:t>=1.95</m:t>
                      </m:r>
                      <m:r>
                        <m:rPr>
                          <m:sty m:val="p"/>
                        </m:rPr>
                        <a:rPr lang="en-US" altLang="ja-JP" sz="2400" b="0" i="0" smtClean="0">
                          <a:latin typeface="Cambria Math"/>
                        </a:rPr>
                        <m:t>K</m:t>
                      </m:r>
                    </m:oMath>
                  </m:oMathPara>
                </a14:m>
                <a:endParaRPr lang="ja-JP" altLang="en-US" sz="2400" dirty="0"/>
              </a:p>
            </p:txBody>
          </p:sp>
        </mc:Choice>
        <mc:Fallback xmlns="">
          <p:sp>
            <p:nvSpPr>
              <p:cNvPr id="15" name="正方形/長方形 14"/>
              <p:cNvSpPr>
                <a:spLocks noRot="1" noChangeAspect="1" noMove="1" noResize="1" noEditPoints="1" noAdjustHandles="1" noChangeArrowheads="1" noChangeShapeType="1" noTextEdit="1"/>
              </p:cNvSpPr>
              <p:nvPr/>
            </p:nvSpPr>
            <p:spPr>
              <a:xfrm>
                <a:off x="253909" y="5537200"/>
                <a:ext cx="3282950" cy="996427"/>
              </a:xfrm>
              <a:prstGeom prst="rect">
                <a:avLst/>
              </a:prstGeom>
              <a:blipFill rotWithShape="1">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p:cNvSpPr txBox="1"/>
              <p:nvPr/>
            </p:nvSpPr>
            <p:spPr>
              <a:xfrm>
                <a:off x="2581789" y="1478508"/>
                <a:ext cx="184364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solidFill>
                            <a:srgbClr val="FFFF00"/>
                          </a:solidFill>
                          <a:latin typeface="Cambria Math"/>
                        </a:rPr>
                        <m:t>𝑘𝑇</m:t>
                      </m:r>
                      <m:r>
                        <a:rPr kumimoji="1" lang="en-US" altLang="ja-JP" b="0" i="1" smtClean="0">
                          <a:solidFill>
                            <a:srgbClr val="FFFF00"/>
                          </a:solidFill>
                          <a:latin typeface="Cambria Math"/>
                        </a:rPr>
                        <m:t>~1</m:t>
                      </m:r>
                      <m:r>
                        <m:rPr>
                          <m:sty m:val="p"/>
                        </m:rPr>
                        <a:rPr kumimoji="1" lang="en-US" altLang="ja-JP" b="0" i="1" smtClean="0">
                          <a:solidFill>
                            <a:srgbClr val="FFFF00"/>
                          </a:solidFill>
                          <a:latin typeface="Cambria Math"/>
                        </a:rPr>
                        <m:t>MeV</m:t>
                      </m:r>
                    </m:oMath>
                  </m:oMathPara>
                </a14:m>
                <a:endParaRPr kumimoji="1" lang="ja-JP" altLang="en-US" dirty="0">
                  <a:solidFill>
                    <a:srgbClr val="FFFF00"/>
                  </a:solidFill>
                </a:endParaRPr>
              </a:p>
            </p:txBody>
          </p:sp>
        </mc:Choice>
        <mc:Fallback xmlns="">
          <p:sp>
            <p:nvSpPr>
              <p:cNvPr id="3" name="テキスト ボックス 2"/>
              <p:cNvSpPr txBox="1">
                <a:spLocks noRot="1" noChangeAspect="1" noMove="1" noResize="1" noEditPoints="1" noAdjustHandles="1" noChangeArrowheads="1" noChangeShapeType="1" noTextEdit="1"/>
              </p:cNvSpPr>
              <p:nvPr/>
            </p:nvSpPr>
            <p:spPr>
              <a:xfrm>
                <a:off x="2581789" y="1478508"/>
                <a:ext cx="1843646" cy="523220"/>
              </a:xfrm>
              <a:prstGeom prst="rect">
                <a:avLst/>
              </a:prstGeom>
              <a:blipFill rotWithShape="1">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 name="テキスト ボックス 19"/>
              <p:cNvSpPr txBox="1"/>
              <p:nvPr/>
            </p:nvSpPr>
            <p:spPr>
              <a:xfrm>
                <a:off x="4040010" y="5537200"/>
                <a:ext cx="4889586" cy="100290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ja-JP" sz="2400" i="1" smtClean="0">
                              <a:latin typeface="Cambria Math"/>
                            </a:rPr>
                          </m:ctrlPr>
                        </m:sSubPr>
                        <m:e>
                          <m:r>
                            <a:rPr lang="en-US" altLang="ja-JP" sz="2400" i="1">
                              <a:latin typeface="Cambria Math"/>
                            </a:rPr>
                            <m:t>𝑛</m:t>
                          </m:r>
                        </m:e>
                        <m:sub>
                          <m:r>
                            <a:rPr lang="en-US" altLang="ja-JP" sz="2400" i="1">
                              <a:latin typeface="Cambria Math"/>
                            </a:rPr>
                            <m:t>𝜈</m:t>
                          </m:r>
                        </m:sub>
                      </m:sSub>
                      <m:r>
                        <a:rPr lang="en-US" altLang="ja-JP" sz="2400" b="0" i="1" smtClean="0">
                          <a:latin typeface="Cambria Math"/>
                        </a:rPr>
                        <m:t>=</m:t>
                      </m:r>
                      <m:sSub>
                        <m:sSubPr>
                          <m:ctrlPr>
                            <a:rPr lang="en-US" altLang="ja-JP" sz="2400" b="0" i="1" smtClean="0">
                              <a:latin typeface="Cambria Math"/>
                            </a:rPr>
                          </m:ctrlPr>
                        </m:sSubPr>
                        <m:e>
                          <m:r>
                            <a:rPr lang="en-US" altLang="ja-JP" sz="2400" b="0" i="1" smtClean="0">
                              <a:latin typeface="Cambria Math"/>
                            </a:rPr>
                            <m:t>𝑛</m:t>
                          </m:r>
                        </m:e>
                        <m:sub>
                          <m:acc>
                            <m:accPr>
                              <m:chr m:val="̅"/>
                              <m:ctrlPr>
                                <a:rPr lang="en-US" altLang="ja-JP" sz="2400" b="0" i="1" smtClean="0">
                                  <a:latin typeface="Cambria Math"/>
                                </a:rPr>
                              </m:ctrlPr>
                            </m:accPr>
                            <m:e>
                              <m:r>
                                <a:rPr lang="en-US" altLang="ja-JP" sz="2400" b="0" i="1" smtClean="0">
                                  <a:latin typeface="Cambria Math"/>
                                </a:rPr>
                                <m:t>𝜈</m:t>
                              </m:r>
                            </m:e>
                          </m:acc>
                        </m:sub>
                      </m:sSub>
                      <m:r>
                        <a:rPr lang="en-US" altLang="ja-JP" sz="2400" i="1">
                          <a:latin typeface="Cambria Math"/>
                        </a:rPr>
                        <m:t>=</m:t>
                      </m:r>
                      <m:sSup>
                        <m:sSupPr>
                          <m:ctrlPr>
                            <a:rPr lang="en-US" altLang="ja-JP" sz="2400" i="1">
                              <a:latin typeface="Cambria Math"/>
                            </a:rPr>
                          </m:ctrlPr>
                        </m:sSupPr>
                        <m:e>
                          <m:f>
                            <m:fPr>
                              <m:ctrlPr>
                                <a:rPr lang="en-US" altLang="ja-JP" sz="2400" i="1">
                                  <a:latin typeface="Cambria Math"/>
                                </a:rPr>
                              </m:ctrlPr>
                            </m:fPr>
                            <m:num>
                              <m:r>
                                <a:rPr lang="en-US" altLang="ja-JP" sz="2400">
                                  <a:latin typeface="Cambria Math"/>
                                </a:rPr>
                                <m:t>3</m:t>
                              </m:r>
                            </m:num>
                            <m:den>
                              <m:r>
                                <a:rPr lang="en-US" altLang="ja-JP" sz="2400">
                                  <a:latin typeface="Cambria Math"/>
                                </a:rPr>
                                <m:t>4</m:t>
                              </m:r>
                            </m:den>
                          </m:f>
                          <m:d>
                            <m:dPr>
                              <m:ctrlPr>
                                <a:rPr lang="en-US" altLang="ja-JP" sz="2400" i="1">
                                  <a:latin typeface="Cambria Math"/>
                                </a:rPr>
                              </m:ctrlPr>
                            </m:dPr>
                            <m:e>
                              <m:f>
                                <m:fPr>
                                  <m:ctrlPr>
                                    <a:rPr lang="en-US" altLang="ja-JP" sz="2400" i="1">
                                      <a:latin typeface="Cambria Math"/>
                                    </a:rPr>
                                  </m:ctrlPr>
                                </m:fPr>
                                <m:num>
                                  <m:sSub>
                                    <m:sSubPr>
                                      <m:ctrlPr>
                                        <a:rPr lang="en-US" altLang="ja-JP" sz="2400" i="1">
                                          <a:latin typeface="Cambria Math"/>
                                        </a:rPr>
                                      </m:ctrlPr>
                                    </m:sSubPr>
                                    <m:e>
                                      <m:r>
                                        <a:rPr lang="en-US" altLang="ja-JP" sz="2400" i="1">
                                          <a:latin typeface="Cambria Math"/>
                                        </a:rPr>
                                        <m:t>𝑇</m:t>
                                      </m:r>
                                    </m:e>
                                    <m:sub>
                                      <m:r>
                                        <a:rPr lang="en-US" altLang="ja-JP" sz="2400" i="1">
                                          <a:latin typeface="Cambria Math"/>
                                        </a:rPr>
                                        <m:t>𝜈</m:t>
                                      </m:r>
                                    </m:sub>
                                  </m:sSub>
                                </m:num>
                                <m:den>
                                  <m:sSub>
                                    <m:sSubPr>
                                      <m:ctrlPr>
                                        <a:rPr lang="en-US" altLang="ja-JP" sz="2400" i="1">
                                          <a:latin typeface="Cambria Math"/>
                                        </a:rPr>
                                      </m:ctrlPr>
                                    </m:sSubPr>
                                    <m:e>
                                      <m:r>
                                        <a:rPr lang="en-US" altLang="ja-JP" sz="2400" i="1">
                                          <a:latin typeface="Cambria Math"/>
                                        </a:rPr>
                                        <m:t>𝑇</m:t>
                                      </m:r>
                                    </m:e>
                                    <m:sub>
                                      <m:r>
                                        <a:rPr lang="en-US" altLang="ja-JP" sz="2400" i="1">
                                          <a:latin typeface="Cambria Math"/>
                                        </a:rPr>
                                        <m:t>𝛾</m:t>
                                      </m:r>
                                    </m:sub>
                                  </m:sSub>
                                </m:den>
                              </m:f>
                            </m:e>
                          </m:d>
                        </m:e>
                        <m:sup>
                          <m:r>
                            <a:rPr lang="en-US" altLang="ja-JP" sz="2400" i="1">
                              <a:latin typeface="Cambria Math"/>
                            </a:rPr>
                            <m:t>3</m:t>
                          </m:r>
                        </m:sup>
                      </m:sSup>
                      <m:f>
                        <m:fPr>
                          <m:ctrlPr>
                            <a:rPr lang="en-US" altLang="ja-JP" sz="2400" b="0" i="1" smtClean="0">
                              <a:latin typeface="Cambria Math"/>
                            </a:rPr>
                          </m:ctrlPr>
                        </m:fPr>
                        <m:num>
                          <m:sSub>
                            <m:sSubPr>
                              <m:ctrlPr>
                                <a:rPr lang="en-US" altLang="ja-JP" sz="2400" i="1">
                                  <a:latin typeface="Cambria Math"/>
                                </a:rPr>
                              </m:ctrlPr>
                            </m:sSubPr>
                            <m:e>
                              <m:r>
                                <a:rPr lang="en-US" altLang="ja-JP" sz="2400" i="1">
                                  <a:latin typeface="Cambria Math"/>
                                </a:rPr>
                                <m:t>𝑛</m:t>
                              </m:r>
                            </m:e>
                            <m:sub>
                              <m:r>
                                <a:rPr lang="en-US" altLang="ja-JP" sz="2400" i="1">
                                  <a:latin typeface="Cambria Math"/>
                                </a:rPr>
                                <m:t>𝛾</m:t>
                              </m:r>
                            </m:sub>
                          </m:sSub>
                        </m:num>
                        <m:den>
                          <m:r>
                            <a:rPr lang="en-US" altLang="ja-JP" sz="2400" b="0" i="1" smtClean="0">
                              <a:latin typeface="Cambria Math"/>
                            </a:rPr>
                            <m:t>2</m:t>
                          </m:r>
                        </m:den>
                      </m:f>
                      <m:r>
                        <a:rPr lang="en-US" altLang="ja-JP" sz="2400" b="0" i="0" smtClean="0">
                          <a:latin typeface="Cambria Math"/>
                        </a:rPr>
                        <m:t>=</m:t>
                      </m:r>
                      <m:r>
                        <a:rPr lang="en-US" altLang="ja-JP" sz="2400" i="1">
                          <a:latin typeface="Cambria Math"/>
                        </a:rPr>
                        <m:t>56</m:t>
                      </m:r>
                      <m:sSup>
                        <m:sSupPr>
                          <m:ctrlPr>
                            <a:rPr lang="en-US" altLang="ja-JP" sz="2400" b="0" i="1" smtClean="0">
                              <a:latin typeface="Cambria Math"/>
                            </a:rPr>
                          </m:ctrlPr>
                        </m:sSupPr>
                        <m:e>
                          <m:r>
                            <m:rPr>
                              <m:sty m:val="p"/>
                            </m:rPr>
                            <a:rPr lang="en-US" altLang="ja-JP" sz="2400" b="0" i="0" smtClean="0">
                              <a:latin typeface="Cambria Math"/>
                            </a:rPr>
                            <m:t>cm</m:t>
                          </m:r>
                        </m:e>
                        <m:sup>
                          <m:r>
                            <a:rPr lang="en-US" altLang="ja-JP" sz="2400" b="0" i="1" smtClean="0">
                              <a:latin typeface="Cambria Math"/>
                            </a:rPr>
                            <m:t>−3</m:t>
                          </m:r>
                        </m:sup>
                      </m:sSup>
                    </m:oMath>
                  </m:oMathPara>
                </a14:m>
                <a:endParaRPr lang="ja-JP" altLang="en-US" sz="2400" dirty="0"/>
              </a:p>
            </p:txBody>
          </p:sp>
        </mc:Choice>
        <mc:Fallback xmlns="">
          <p:sp>
            <p:nvSpPr>
              <p:cNvPr id="20" name="テキスト ボックス 19"/>
              <p:cNvSpPr txBox="1">
                <a:spLocks noRot="1" noChangeAspect="1" noMove="1" noResize="1" noEditPoints="1" noAdjustHandles="1" noChangeArrowheads="1" noChangeShapeType="1" noTextEdit="1"/>
              </p:cNvSpPr>
              <p:nvPr/>
            </p:nvSpPr>
            <p:spPr>
              <a:xfrm>
                <a:off x="4040010" y="5537200"/>
                <a:ext cx="4889586" cy="1002903"/>
              </a:xfrm>
              <a:prstGeom prst="rect">
                <a:avLst/>
              </a:prstGeom>
              <a:blipFill rotWithShape="1">
                <a:blip r:embed="rId9"/>
                <a:stretch>
                  <a:fillRect/>
                </a:stretch>
              </a:blipFill>
            </p:spPr>
            <p:txBody>
              <a:bodyPr/>
              <a:lstStyle/>
              <a:p>
                <a:r>
                  <a:rPr lang="ja-JP" altLang="en-US">
                    <a:noFill/>
                  </a:rPr>
                  <a:t> </a:t>
                </a:r>
              </a:p>
            </p:txBody>
          </p:sp>
        </mc:Fallback>
      </mc:AlternateContent>
      <p:sp>
        <p:nvSpPr>
          <p:cNvPr id="2" name="スライド番号プレースホルダー 1"/>
          <p:cNvSpPr>
            <a:spLocks noGrp="1"/>
          </p:cNvSpPr>
          <p:nvPr>
            <p:ph type="sldNum" sz="quarter" idx="11"/>
          </p:nvPr>
        </p:nvSpPr>
        <p:spPr/>
        <p:txBody>
          <a:bodyPr/>
          <a:lstStyle/>
          <a:p>
            <a:pPr>
              <a:defRPr/>
            </a:pPr>
            <a:fld id="{61709CE4-92C4-4425-BA27-9AE8E628B274}" type="slidenum">
              <a:rPr lang="en-US" altLang="ja-JP" smtClean="0"/>
              <a:pPr>
                <a:defRPr/>
              </a:pPr>
              <a:t>3</a:t>
            </a:fld>
            <a:endParaRPr lang="en-US" altLang="ja-JP"/>
          </a:p>
        </p:txBody>
      </p:sp>
    </p:spTree>
    <p:extLst>
      <p:ext uri="{BB962C8B-B14F-4D97-AF65-F5344CB8AC3E}">
        <p14:creationId xmlns:p14="http://schemas.microsoft.com/office/powerpoint/2010/main" val="4021655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457200" y="457200"/>
            <a:ext cx="6491288" cy="523875"/>
          </a:xfrm>
        </p:spPr>
        <p:txBody>
          <a:bodyPr/>
          <a:lstStyle/>
          <a:p>
            <a:pPr eaLnBrk="1" hangingPunct="1"/>
            <a:r>
              <a:rPr lang="ja-JP" altLang="en-US" sz="2800" dirty="0" smtClean="0"/>
              <a:t>標準模型でのニュートリノの遷移放射</a:t>
            </a:r>
          </a:p>
        </p:txBody>
      </p:sp>
      <p:sp>
        <p:nvSpPr>
          <p:cNvPr id="11269" name="Text Box 4"/>
          <p:cNvSpPr txBox="1">
            <a:spLocks noChangeArrowheads="1"/>
          </p:cNvSpPr>
          <p:nvPr/>
        </p:nvSpPr>
        <p:spPr bwMode="auto">
          <a:xfrm>
            <a:off x="528744" y="2781056"/>
            <a:ext cx="75612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spcBef>
                <a:spcPct val="50000"/>
              </a:spcBef>
            </a:pPr>
            <a:r>
              <a:rPr lang="en-US" altLang="ja-JP" sz="2000" dirty="0" err="1"/>
              <a:t>P.B.Pal</a:t>
            </a:r>
            <a:r>
              <a:rPr lang="en-US" altLang="ja-JP" sz="2000" dirty="0"/>
              <a:t> and </a:t>
            </a:r>
            <a:r>
              <a:rPr lang="en-US" altLang="ja-JP" sz="2000" dirty="0" err="1"/>
              <a:t>L.Wolfenstein</a:t>
            </a:r>
            <a:r>
              <a:rPr lang="en-US" altLang="ja-JP" sz="2000" dirty="0"/>
              <a:t>, Phys. Rev.D23, 766-773(1982)</a:t>
            </a:r>
          </a:p>
        </p:txBody>
      </p:sp>
      <p:sp>
        <p:nvSpPr>
          <p:cNvPr id="11276" name="Text Box 11"/>
          <p:cNvSpPr txBox="1">
            <a:spLocks noChangeArrowheads="1"/>
          </p:cNvSpPr>
          <p:nvPr/>
        </p:nvSpPr>
        <p:spPr bwMode="auto">
          <a:xfrm>
            <a:off x="1166811" y="5519929"/>
            <a:ext cx="55654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spcBef>
                <a:spcPct val="50000"/>
              </a:spcBef>
            </a:pPr>
            <a:r>
              <a:rPr lang="ja-JP" altLang="en-US" sz="2000" dirty="0"/>
              <a:t>標</a:t>
            </a:r>
            <a:r>
              <a:rPr lang="ja-JP" altLang="en-US" sz="2000" dirty="0" smtClean="0"/>
              <a:t>準模型</a:t>
            </a:r>
            <a:r>
              <a:rPr lang="ja-JP" altLang="en-US" sz="2000" dirty="0"/>
              <a:t>では，</a:t>
            </a:r>
            <a:r>
              <a:rPr lang="ja-JP" altLang="en-US" sz="2000" dirty="0" smtClean="0"/>
              <a:t>ニュートリノ</a:t>
            </a:r>
            <a:r>
              <a:rPr lang="ja-JP" altLang="en-US" sz="2000" dirty="0"/>
              <a:t>の寿命</a:t>
            </a:r>
            <a:r>
              <a:rPr lang="ja-JP" altLang="en-US" sz="2000" dirty="0" smtClean="0"/>
              <a:t>は</a:t>
            </a:r>
            <a:r>
              <a:rPr lang="ja-JP" altLang="en-US" sz="2000" dirty="0"/>
              <a:t>非常に</a:t>
            </a:r>
            <a:r>
              <a:rPr lang="ja-JP" altLang="en-US" sz="2000" dirty="0" smtClean="0"/>
              <a:t>長い</a:t>
            </a:r>
            <a:r>
              <a:rPr lang="en-US" altLang="ja-JP" sz="2000" dirty="0"/>
              <a:t>.</a:t>
            </a:r>
          </a:p>
        </p:txBody>
      </p:sp>
      <p:grpSp>
        <p:nvGrpSpPr>
          <p:cNvPr id="5" name="グループ化 4"/>
          <p:cNvGrpSpPr/>
          <p:nvPr/>
        </p:nvGrpSpPr>
        <p:grpSpPr>
          <a:xfrm>
            <a:off x="370826" y="3429000"/>
            <a:ext cx="2183743" cy="1727602"/>
            <a:chOff x="370826" y="3644433"/>
            <a:chExt cx="2183743" cy="1727602"/>
          </a:xfrm>
        </p:grpSpPr>
        <p:sp>
          <p:nvSpPr>
            <p:cNvPr id="17" name="Freeform 82"/>
            <p:cNvSpPr>
              <a:spLocks/>
            </p:cNvSpPr>
            <p:nvPr/>
          </p:nvSpPr>
          <p:spPr bwMode="auto">
            <a:xfrm>
              <a:off x="370826" y="4556004"/>
              <a:ext cx="1111926" cy="146683"/>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nvGrpSpPr>
            <p:cNvPr id="18" name="グループ化 17"/>
            <p:cNvGrpSpPr/>
            <p:nvPr/>
          </p:nvGrpSpPr>
          <p:grpSpPr>
            <a:xfrm rot="18866562">
              <a:off x="1242448" y="4262465"/>
              <a:ext cx="1247109" cy="11045"/>
              <a:chOff x="1762354" y="3506048"/>
              <a:chExt cx="1530539" cy="15199"/>
            </a:xfrm>
          </p:grpSpPr>
          <p:sp>
            <p:nvSpPr>
              <p:cNvPr id="29" name="Line 4"/>
              <p:cNvSpPr>
                <a:spLocks noChangeShapeType="1"/>
              </p:cNvSpPr>
              <p:nvPr/>
            </p:nvSpPr>
            <p:spPr bwMode="auto">
              <a:xfrm rot="20688" flipV="1">
                <a:off x="1762354" y="3506048"/>
                <a:ext cx="1530539" cy="10488"/>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0" name="Line 3"/>
              <p:cNvSpPr>
                <a:spLocks noChangeShapeType="1"/>
              </p:cNvSpPr>
              <p:nvPr/>
            </p:nvSpPr>
            <p:spPr bwMode="auto">
              <a:xfrm rot="20688" flipV="1">
                <a:off x="1768150" y="3509589"/>
                <a:ext cx="1233300" cy="11658"/>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19" name="グループ化 18"/>
            <p:cNvGrpSpPr/>
            <p:nvPr/>
          </p:nvGrpSpPr>
          <p:grpSpPr>
            <a:xfrm rot="13405480">
              <a:off x="1305538" y="5082774"/>
              <a:ext cx="1112194" cy="10338"/>
              <a:chOff x="4617005" y="4301628"/>
              <a:chExt cx="1530539" cy="12688"/>
            </a:xfrm>
          </p:grpSpPr>
          <p:sp>
            <p:nvSpPr>
              <p:cNvPr id="27" name="Line 4"/>
              <p:cNvSpPr>
                <a:spLocks noChangeShapeType="1"/>
              </p:cNvSpPr>
              <p:nvPr/>
            </p:nvSpPr>
            <p:spPr bwMode="auto">
              <a:xfrm rot="20688" flipV="1">
                <a:off x="4617005" y="4301628"/>
                <a:ext cx="1530539" cy="10488"/>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28" name="Line 3"/>
              <p:cNvSpPr>
                <a:spLocks noChangeShapeType="1"/>
              </p:cNvSpPr>
              <p:nvPr/>
            </p:nvSpPr>
            <p:spPr bwMode="auto">
              <a:xfrm rot="20688" flipV="1">
                <a:off x="4622790" y="4308791"/>
                <a:ext cx="399247" cy="5525"/>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20" name="フリーフォーム 19"/>
            <p:cNvSpPr/>
            <p:nvPr/>
          </p:nvSpPr>
          <p:spPr bwMode="auto">
            <a:xfrm rot="5400000">
              <a:off x="1530595" y="4536971"/>
              <a:ext cx="940478" cy="294333"/>
            </a:xfrm>
            <a:custGeom>
              <a:avLst/>
              <a:gdLst>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5052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2004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0932 w 4111216"/>
                <a:gd name="connsiteY0" fmla="*/ 1676400 h 1676400"/>
                <a:gd name="connsiteX1" fmla="*/ 5652 w 4111216"/>
                <a:gd name="connsiteY1" fmla="*/ 1249680 h 1676400"/>
                <a:gd name="connsiteX2" fmla="*/ 584772 w 4111216"/>
                <a:gd name="connsiteY2" fmla="*/ 1234440 h 1676400"/>
                <a:gd name="connsiteX3" fmla="*/ 386652 w 4111216"/>
                <a:gd name="connsiteY3" fmla="*/ 701040 h 1676400"/>
                <a:gd name="connsiteX4" fmla="*/ 935292 w 4111216"/>
                <a:gd name="connsiteY4" fmla="*/ 899160 h 1676400"/>
                <a:gd name="connsiteX5" fmla="*/ 843852 w 4111216"/>
                <a:gd name="connsiteY5" fmla="*/ 320040 h 1676400"/>
                <a:gd name="connsiteX6" fmla="*/ 1392492 w 4111216"/>
                <a:gd name="connsiteY6" fmla="*/ 624840 h 1676400"/>
                <a:gd name="connsiteX7" fmla="*/ 1468692 w 4111216"/>
                <a:gd name="connsiteY7" fmla="*/ 91440 h 1676400"/>
                <a:gd name="connsiteX8" fmla="*/ 1803972 w 4111216"/>
                <a:gd name="connsiteY8" fmla="*/ 533400 h 1676400"/>
                <a:gd name="connsiteX9" fmla="*/ 2017332 w 4111216"/>
                <a:gd name="connsiteY9" fmla="*/ 0 h 1676400"/>
                <a:gd name="connsiteX10" fmla="*/ 2352612 w 4111216"/>
                <a:gd name="connsiteY10" fmla="*/ 533400 h 1676400"/>
                <a:gd name="connsiteX11" fmla="*/ 2703132 w 4111216"/>
                <a:gd name="connsiteY11" fmla="*/ 76200 h 1676400"/>
                <a:gd name="connsiteX12" fmla="*/ 2779332 w 4111216"/>
                <a:gd name="connsiteY12" fmla="*/ 640080 h 1676400"/>
                <a:gd name="connsiteX13" fmla="*/ 3251772 w 4111216"/>
                <a:gd name="connsiteY13" fmla="*/ 320040 h 1676400"/>
                <a:gd name="connsiteX14" fmla="*/ 3221292 w 4111216"/>
                <a:gd name="connsiteY14" fmla="*/ 899160 h 1676400"/>
                <a:gd name="connsiteX15" fmla="*/ 3769932 w 4111216"/>
                <a:gd name="connsiteY15" fmla="*/ 685800 h 1676400"/>
                <a:gd name="connsiteX16" fmla="*/ 3556572 w 4111216"/>
                <a:gd name="connsiteY16" fmla="*/ 1219200 h 1676400"/>
                <a:gd name="connsiteX17" fmla="*/ 4105212 w 4111216"/>
                <a:gd name="connsiteY17" fmla="*/ 1127760 h 1676400"/>
                <a:gd name="connsiteX18" fmla="*/ 3800412 w 4111216"/>
                <a:gd name="connsiteY18" fmla="*/ 163068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1216" h="1676400">
                  <a:moveTo>
                    <a:pt x="340932" y="1676400"/>
                  </a:moveTo>
                  <a:cubicBezTo>
                    <a:pt x="150432" y="1499870"/>
                    <a:pt x="-34988" y="1323340"/>
                    <a:pt x="5652" y="1249680"/>
                  </a:cubicBezTo>
                  <a:cubicBezTo>
                    <a:pt x="46292" y="1176020"/>
                    <a:pt x="521272" y="1325880"/>
                    <a:pt x="584772" y="1234440"/>
                  </a:cubicBezTo>
                  <a:cubicBezTo>
                    <a:pt x="648272" y="1143000"/>
                    <a:pt x="328232" y="756920"/>
                    <a:pt x="386652" y="701040"/>
                  </a:cubicBezTo>
                  <a:cubicBezTo>
                    <a:pt x="445072" y="645160"/>
                    <a:pt x="859092" y="962660"/>
                    <a:pt x="935292" y="899160"/>
                  </a:cubicBezTo>
                  <a:cubicBezTo>
                    <a:pt x="1011492" y="835660"/>
                    <a:pt x="767652" y="365760"/>
                    <a:pt x="843852" y="320040"/>
                  </a:cubicBezTo>
                  <a:cubicBezTo>
                    <a:pt x="920052" y="274320"/>
                    <a:pt x="1288352" y="662940"/>
                    <a:pt x="1392492" y="624840"/>
                  </a:cubicBezTo>
                  <a:cubicBezTo>
                    <a:pt x="1496632" y="586740"/>
                    <a:pt x="1400112" y="106680"/>
                    <a:pt x="1468692" y="91440"/>
                  </a:cubicBezTo>
                  <a:cubicBezTo>
                    <a:pt x="1537272" y="76200"/>
                    <a:pt x="1712532" y="548640"/>
                    <a:pt x="1803972" y="533400"/>
                  </a:cubicBezTo>
                  <a:cubicBezTo>
                    <a:pt x="1895412" y="518160"/>
                    <a:pt x="1925892" y="0"/>
                    <a:pt x="2017332" y="0"/>
                  </a:cubicBezTo>
                  <a:cubicBezTo>
                    <a:pt x="2108772" y="0"/>
                    <a:pt x="2238312" y="520700"/>
                    <a:pt x="2352612" y="533400"/>
                  </a:cubicBezTo>
                  <a:cubicBezTo>
                    <a:pt x="2466912" y="546100"/>
                    <a:pt x="2632012" y="58420"/>
                    <a:pt x="2703132" y="76200"/>
                  </a:cubicBezTo>
                  <a:cubicBezTo>
                    <a:pt x="2774252" y="93980"/>
                    <a:pt x="2687892" y="599440"/>
                    <a:pt x="2779332" y="640080"/>
                  </a:cubicBezTo>
                  <a:cubicBezTo>
                    <a:pt x="2870772" y="680720"/>
                    <a:pt x="3178112" y="276860"/>
                    <a:pt x="3251772" y="320040"/>
                  </a:cubicBezTo>
                  <a:cubicBezTo>
                    <a:pt x="3325432" y="363220"/>
                    <a:pt x="3134932" y="838200"/>
                    <a:pt x="3221292" y="899160"/>
                  </a:cubicBezTo>
                  <a:cubicBezTo>
                    <a:pt x="3307652" y="960120"/>
                    <a:pt x="3714052" y="632460"/>
                    <a:pt x="3769932" y="685800"/>
                  </a:cubicBezTo>
                  <a:cubicBezTo>
                    <a:pt x="3825812" y="739140"/>
                    <a:pt x="3500692" y="1145540"/>
                    <a:pt x="3556572" y="1219200"/>
                  </a:cubicBezTo>
                  <a:cubicBezTo>
                    <a:pt x="3612452" y="1292860"/>
                    <a:pt x="4064572" y="1059180"/>
                    <a:pt x="4105212" y="1127760"/>
                  </a:cubicBezTo>
                  <a:cubicBezTo>
                    <a:pt x="4145852" y="1196340"/>
                    <a:pt x="3973132" y="1413510"/>
                    <a:pt x="3800412" y="1630680"/>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400" b="0" i="0" u="none" strike="noStrike" cap="none" normalizeH="0" baseline="0" smtClean="0">
                <a:ln>
                  <a:noFill/>
                </a:ln>
                <a:solidFill>
                  <a:schemeClr val="tx1"/>
                </a:solidFill>
                <a:effectLst/>
                <a:latin typeface="Times" charset="0"/>
              </a:endParaRPr>
            </a:p>
          </p:txBody>
        </p:sp>
        <mc:AlternateContent xmlns:mc="http://schemas.openxmlformats.org/markup-compatibility/2006" xmlns:a14="http://schemas.microsoft.com/office/drawing/2010/main">
          <mc:Choice Requires="a14">
            <p:sp>
              <p:nvSpPr>
                <p:cNvPr id="21" name="テキスト ボックス 20"/>
                <p:cNvSpPr txBox="1"/>
                <p:nvPr/>
              </p:nvSpPr>
              <p:spPr>
                <a:xfrm>
                  <a:off x="2133801" y="4441259"/>
                  <a:ext cx="410866" cy="3761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a:rPr>
                          <m:t>𝑊</m:t>
                        </m:r>
                      </m:oMath>
                    </m:oMathPara>
                  </a14:m>
                  <a:endParaRPr kumimoji="1" lang="ja-JP" altLang="en-US" dirty="0"/>
                </a:p>
              </p:txBody>
            </p:sp>
          </mc:Choice>
          <mc:Fallback xmlns="">
            <p:sp>
              <p:nvSpPr>
                <p:cNvPr id="21" name="テキスト ボックス 20"/>
                <p:cNvSpPr txBox="1">
                  <a:spLocks noRot="1" noChangeAspect="1" noMove="1" noResize="1" noEditPoints="1" noAdjustHandles="1" noChangeArrowheads="1" noChangeShapeType="1" noTextEdit="1"/>
                </p:cNvSpPr>
                <p:nvPr/>
              </p:nvSpPr>
              <p:spPr>
                <a:xfrm>
                  <a:off x="2133801" y="4441259"/>
                  <a:ext cx="410866" cy="376173"/>
                </a:xfrm>
                <a:prstGeom prst="rect">
                  <a:avLst/>
                </a:prstGeom>
                <a:blipFill rotWithShape="1">
                  <a:blip r:embed="rId4"/>
                  <a:stretch>
                    <a:fillRect r="-4478" b="-655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2" name="テキスト ボックス 21"/>
                <p:cNvSpPr txBox="1"/>
                <p:nvPr/>
              </p:nvSpPr>
              <p:spPr>
                <a:xfrm>
                  <a:off x="2182748" y="4995862"/>
                  <a:ext cx="371821" cy="3761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𝑖</m:t>
                            </m:r>
                          </m:sub>
                        </m:sSub>
                      </m:oMath>
                    </m:oMathPara>
                  </a14:m>
                  <a:endParaRPr kumimoji="1" lang="ja-JP" altLang="en-US" dirty="0"/>
                </a:p>
              </p:txBody>
            </p:sp>
          </mc:Choice>
          <mc:Fallback xmlns="">
            <p:sp>
              <p:nvSpPr>
                <p:cNvPr id="22" name="テキスト ボックス 21"/>
                <p:cNvSpPr txBox="1">
                  <a:spLocks noRot="1" noChangeAspect="1" noMove="1" noResize="1" noEditPoints="1" noAdjustHandles="1" noChangeArrowheads="1" noChangeShapeType="1" noTextEdit="1"/>
                </p:cNvSpPr>
                <p:nvPr/>
              </p:nvSpPr>
              <p:spPr>
                <a:xfrm>
                  <a:off x="2182748" y="4995862"/>
                  <a:ext cx="371821" cy="376173"/>
                </a:xfrm>
                <a:prstGeom prst="rect">
                  <a:avLst/>
                </a:prstGeom>
                <a:blipFill rotWithShape="1">
                  <a:blip r:embed="rId5"/>
                  <a:stretch>
                    <a:fillRect b="-2623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p:cNvSpPr txBox="1"/>
                <p:nvPr/>
              </p:nvSpPr>
              <p:spPr>
                <a:xfrm>
                  <a:off x="2182748" y="3832801"/>
                  <a:ext cx="371727" cy="40041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𝑗</m:t>
                            </m:r>
                          </m:sub>
                        </m:sSub>
                      </m:oMath>
                    </m:oMathPara>
                  </a14:m>
                  <a:endParaRPr kumimoji="1" lang="ja-JP" altLang="en-US" dirty="0"/>
                </a:p>
              </p:txBody>
            </p:sp>
          </mc:Choice>
          <mc:Fallback xmlns="">
            <p:sp>
              <p:nvSpPr>
                <p:cNvPr id="23" name="テキスト ボックス 22"/>
                <p:cNvSpPr txBox="1">
                  <a:spLocks noRot="1" noChangeAspect="1" noMove="1" noResize="1" noEditPoints="1" noAdjustHandles="1" noChangeArrowheads="1" noChangeShapeType="1" noTextEdit="1"/>
                </p:cNvSpPr>
                <p:nvPr/>
              </p:nvSpPr>
              <p:spPr>
                <a:xfrm>
                  <a:off x="2182748" y="3832801"/>
                  <a:ext cx="371727" cy="400415"/>
                </a:xfrm>
                <a:prstGeom prst="rect">
                  <a:avLst/>
                </a:prstGeom>
                <a:blipFill rotWithShape="1">
                  <a:blip r:embed="rId6"/>
                  <a:stretch>
                    <a:fillRect b="-2923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p:cNvSpPr txBox="1"/>
                <p:nvPr/>
              </p:nvSpPr>
              <p:spPr>
                <a:xfrm>
                  <a:off x="1187624" y="4797152"/>
                  <a:ext cx="63459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ℓ</m:t>
                            </m:r>
                          </m:e>
                          <m:sub>
                            <m:r>
                              <a:rPr kumimoji="1" lang="en-US" altLang="ja-JP" b="0" i="1" smtClean="0">
                                <a:latin typeface="Cambria Math"/>
                              </a:rPr>
                              <m:t>𝐿</m:t>
                            </m:r>
                          </m:sub>
                        </m:sSub>
                      </m:oMath>
                    </m:oMathPara>
                  </a14:m>
                  <a:endParaRPr kumimoji="1" lang="ja-JP" altLang="en-US" dirty="0"/>
                </a:p>
              </p:txBody>
            </p:sp>
          </mc:Choice>
          <mc:Fallback xmlns="">
            <p:sp>
              <p:nvSpPr>
                <p:cNvPr id="24" name="テキスト ボックス 23"/>
                <p:cNvSpPr txBox="1">
                  <a:spLocks noRot="1" noChangeAspect="1" noMove="1" noResize="1" noEditPoints="1" noAdjustHandles="1" noChangeArrowheads="1" noChangeShapeType="1" noTextEdit="1"/>
                </p:cNvSpPr>
                <p:nvPr/>
              </p:nvSpPr>
              <p:spPr>
                <a:xfrm>
                  <a:off x="1187624" y="4797152"/>
                  <a:ext cx="634596" cy="523220"/>
                </a:xfrm>
                <a:prstGeom prst="rect">
                  <a:avLst/>
                </a:prstGeom>
                <a:blipFill rotWithShape="1">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p:cNvSpPr txBox="1"/>
                <p:nvPr/>
              </p:nvSpPr>
              <p:spPr>
                <a:xfrm>
                  <a:off x="1187624" y="3913892"/>
                  <a:ext cx="63459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ℓ</m:t>
                            </m:r>
                          </m:e>
                          <m:sub>
                            <m:r>
                              <a:rPr kumimoji="1" lang="en-US" altLang="ja-JP" b="0" i="1" smtClean="0">
                                <a:latin typeface="Cambria Math"/>
                              </a:rPr>
                              <m:t>𝐿</m:t>
                            </m:r>
                          </m:sub>
                        </m:sSub>
                      </m:oMath>
                    </m:oMathPara>
                  </a14:m>
                  <a:endParaRPr kumimoji="1" lang="ja-JP" altLang="en-US" dirty="0"/>
                </a:p>
              </p:txBody>
            </p:sp>
          </mc:Choice>
          <mc:Fallback xmlns="">
            <p:sp>
              <p:nvSpPr>
                <p:cNvPr id="25" name="テキスト ボックス 24"/>
                <p:cNvSpPr txBox="1">
                  <a:spLocks noRot="1" noChangeAspect="1" noMove="1" noResize="1" noEditPoints="1" noAdjustHandles="1" noChangeArrowheads="1" noChangeShapeType="1" noTextEdit="1"/>
                </p:cNvSpPr>
                <p:nvPr/>
              </p:nvSpPr>
              <p:spPr>
                <a:xfrm>
                  <a:off x="1187624" y="3913892"/>
                  <a:ext cx="634596" cy="523220"/>
                </a:xfrm>
                <a:prstGeom prst="rect">
                  <a:avLst/>
                </a:prstGeom>
                <a:blipFill rotWithShape="1">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p:cNvSpPr txBox="1"/>
                <p:nvPr/>
              </p:nvSpPr>
              <p:spPr>
                <a:xfrm>
                  <a:off x="668547" y="3952288"/>
                  <a:ext cx="412383"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b="0" i="1" smtClean="0">
                            <a:latin typeface="Cambria Math"/>
                          </a:rPr>
                          <m:t>γ</m:t>
                        </m:r>
                      </m:oMath>
                    </m:oMathPara>
                  </a14:m>
                  <a:endParaRPr kumimoji="1" lang="en-US" altLang="ja-JP" b="0" dirty="0" smtClean="0"/>
                </a:p>
              </p:txBody>
            </p:sp>
          </mc:Choice>
          <mc:Fallback xmlns="">
            <p:sp>
              <p:nvSpPr>
                <p:cNvPr id="26" name="テキスト ボックス 25"/>
                <p:cNvSpPr txBox="1">
                  <a:spLocks noRot="1" noChangeAspect="1" noMove="1" noResize="1" noEditPoints="1" noAdjustHandles="1" noChangeArrowheads="1" noChangeShapeType="1" noTextEdit="1"/>
                </p:cNvSpPr>
                <p:nvPr/>
              </p:nvSpPr>
              <p:spPr>
                <a:xfrm>
                  <a:off x="668547" y="3952288"/>
                  <a:ext cx="412383" cy="523220"/>
                </a:xfrm>
                <a:prstGeom prst="rect">
                  <a:avLst/>
                </a:prstGeom>
                <a:blipFill rotWithShape="1">
                  <a:blip r:embed="rId9"/>
                  <a:stretch>
                    <a:fillRect/>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3" name="テキスト ボックス 2"/>
              <p:cNvSpPr txBox="1"/>
              <p:nvPr/>
            </p:nvSpPr>
            <p:spPr>
              <a:xfrm>
                <a:off x="5668054" y="3711442"/>
                <a:ext cx="3046988"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𝑚</m:t>
                          </m:r>
                        </m:e>
                        <m:sub>
                          <m:r>
                            <a:rPr kumimoji="1" lang="en-US" altLang="ja-JP" sz="2400" b="0" i="1" smtClean="0">
                              <a:latin typeface="Cambria Math"/>
                            </a:rPr>
                            <m:t>3</m:t>
                          </m:r>
                        </m:sub>
                      </m:sSub>
                      <m:r>
                        <a:rPr kumimoji="1" lang="en-US" altLang="ja-JP" sz="2400" b="0" i="1" smtClean="0">
                          <a:latin typeface="Cambria Math"/>
                        </a:rPr>
                        <m:t>=50</m:t>
                      </m:r>
                      <m:r>
                        <a:rPr kumimoji="1" lang="en-US" altLang="ja-JP" sz="2400" b="0" i="1" smtClean="0">
                          <a:latin typeface="Cambria Math"/>
                        </a:rPr>
                        <m:t>𝑚𝑒𝑉</m:t>
                      </m:r>
                      <m:r>
                        <a:rPr lang="ja-JP" altLang="en-US" sz="2400" i="1">
                          <a:latin typeface="Cambria Math"/>
                        </a:rPr>
                        <m:t>とすると</m:t>
                      </m:r>
                    </m:oMath>
                  </m:oMathPara>
                </a14:m>
                <a:endParaRPr kumimoji="1" lang="ja-JP" altLang="en-US" dirty="0"/>
              </a:p>
            </p:txBody>
          </p:sp>
        </mc:Choice>
        <mc:Fallback xmlns="">
          <p:sp>
            <p:nvSpPr>
              <p:cNvPr id="3" name="テキスト ボックス 2"/>
              <p:cNvSpPr txBox="1">
                <a:spLocks noRot="1" noChangeAspect="1" noMove="1" noResize="1" noEditPoints="1" noAdjustHandles="1" noChangeArrowheads="1" noChangeShapeType="1" noTextEdit="1"/>
              </p:cNvSpPr>
              <p:nvPr/>
            </p:nvSpPr>
            <p:spPr>
              <a:xfrm>
                <a:off x="5668054" y="3711442"/>
                <a:ext cx="3046988" cy="461665"/>
              </a:xfrm>
              <a:prstGeom prst="rect">
                <a:avLst/>
              </a:prstGeom>
              <a:blipFill rotWithShape="1">
                <a:blip r:embed="rId10"/>
                <a:stretch>
                  <a:fillRect b="-1184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6" name="テキスト ボックス 35"/>
              <p:cNvSpPr txBox="1"/>
              <p:nvPr/>
            </p:nvSpPr>
            <p:spPr>
              <a:xfrm>
                <a:off x="5292080" y="4282196"/>
                <a:ext cx="3544881" cy="48532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solidFill>
                                <a:srgbClr val="FF0000"/>
                              </a:solidFill>
                              <a:latin typeface="Cambria Math"/>
                            </a:rPr>
                          </m:ctrlPr>
                        </m:sSubPr>
                        <m:e>
                          <m:r>
                            <m:rPr>
                              <m:sty m:val="p"/>
                            </m:rPr>
                            <a:rPr kumimoji="1" lang="en-US" altLang="ja-JP" sz="2400" b="0" i="0" smtClean="0">
                              <a:solidFill>
                                <a:srgbClr val="FF0000"/>
                              </a:solidFill>
                              <a:latin typeface="Cambria Math"/>
                            </a:rPr>
                            <m:t>Γ</m:t>
                          </m:r>
                        </m:e>
                        <m:sub>
                          <m:r>
                            <a:rPr kumimoji="1" lang="en-US" altLang="ja-JP" sz="2400" b="0" i="1" smtClean="0">
                              <a:solidFill>
                                <a:srgbClr val="FF0000"/>
                              </a:solidFill>
                              <a:latin typeface="Cambria Math"/>
                            </a:rPr>
                            <m:t>3→1,2</m:t>
                          </m:r>
                        </m:sub>
                      </m:sSub>
                      <m:r>
                        <a:rPr kumimoji="1" lang="en-US" altLang="ja-JP" sz="2400" b="0" i="1" smtClean="0">
                          <a:solidFill>
                            <a:srgbClr val="FF0000"/>
                          </a:solidFill>
                          <a:latin typeface="Cambria Math"/>
                        </a:rPr>
                        <m:t>~</m:t>
                      </m:r>
                      <m:sSup>
                        <m:sSupPr>
                          <m:ctrlPr>
                            <a:rPr kumimoji="1" lang="en-US" altLang="ja-JP" sz="2400" b="0" i="1" smtClean="0">
                              <a:solidFill>
                                <a:srgbClr val="FF0000"/>
                              </a:solidFill>
                              <a:latin typeface="Cambria Math"/>
                            </a:rPr>
                          </m:ctrlPr>
                        </m:sSupPr>
                        <m:e>
                          <m:d>
                            <m:dPr>
                              <m:ctrlPr>
                                <a:rPr kumimoji="1" lang="en-US" altLang="ja-JP" sz="2400" b="0" i="1" smtClean="0">
                                  <a:solidFill>
                                    <a:srgbClr val="FF0000"/>
                                  </a:solidFill>
                                  <a:latin typeface="Cambria Math"/>
                                </a:rPr>
                              </m:ctrlPr>
                            </m:dPr>
                            <m:e>
                              <m:sSup>
                                <m:sSupPr>
                                  <m:ctrlPr>
                                    <a:rPr kumimoji="1" lang="en-US" altLang="ja-JP" sz="2400" b="0" i="1" smtClean="0">
                                      <a:solidFill>
                                        <a:srgbClr val="FF0000"/>
                                      </a:solidFill>
                                      <a:latin typeface="Cambria Math"/>
                                    </a:rPr>
                                  </m:ctrlPr>
                                </m:sSupPr>
                                <m:e>
                                  <m:sSup>
                                    <m:sSupPr>
                                      <m:ctrlPr>
                                        <a:rPr kumimoji="1" lang="en-US" altLang="ja-JP" sz="2400" b="0" i="1" smtClean="0">
                                          <a:solidFill>
                                            <a:srgbClr val="FF0000"/>
                                          </a:solidFill>
                                          <a:latin typeface="Cambria Math"/>
                                        </a:rPr>
                                      </m:ctrlPr>
                                    </m:sSupPr>
                                    <m:e>
                                      <m:r>
                                        <a:rPr kumimoji="1" lang="en-US" altLang="ja-JP" sz="2400" b="0" i="1" smtClean="0">
                                          <a:solidFill>
                                            <a:srgbClr val="FF0000"/>
                                          </a:solidFill>
                                          <a:latin typeface="Cambria Math"/>
                                        </a:rPr>
                                        <m:t>10</m:t>
                                      </m:r>
                                    </m:e>
                                    <m:sup>
                                      <m:r>
                                        <a:rPr kumimoji="1" lang="en-US" altLang="ja-JP" sz="2400" b="0" i="1" smtClean="0">
                                          <a:solidFill>
                                            <a:srgbClr val="FF0000"/>
                                          </a:solidFill>
                                          <a:latin typeface="Cambria Math"/>
                                        </a:rPr>
                                        <m:t>43</m:t>
                                      </m:r>
                                    </m:sup>
                                  </m:sSup>
                                  <m:r>
                                    <a:rPr kumimoji="1" lang="en-US" altLang="ja-JP" sz="2400" b="0" i="1" smtClean="0">
                                      <a:solidFill>
                                        <a:srgbClr val="FF0000"/>
                                      </a:solidFill>
                                      <a:latin typeface="Cambria Math"/>
                                    </a:rPr>
                                    <m:t>~10</m:t>
                                  </m:r>
                                </m:e>
                                <m:sup>
                                  <m:r>
                                    <a:rPr kumimoji="1" lang="en-US" altLang="ja-JP" sz="2400" b="0" i="1" smtClean="0">
                                      <a:solidFill>
                                        <a:srgbClr val="FF0000"/>
                                      </a:solidFill>
                                      <a:latin typeface="Cambria Math"/>
                                    </a:rPr>
                                    <m:t>44</m:t>
                                  </m:r>
                                </m:sup>
                              </m:sSup>
                              <m:r>
                                <m:rPr>
                                  <m:sty m:val="p"/>
                                </m:rPr>
                                <a:rPr kumimoji="1" lang="en-US" altLang="ja-JP" sz="2400" b="0" i="1" smtClean="0">
                                  <a:solidFill>
                                    <a:srgbClr val="FF0000"/>
                                  </a:solidFill>
                                  <a:latin typeface="Cambria Math"/>
                                </a:rPr>
                                <m:t>yr</m:t>
                              </m:r>
                            </m:e>
                          </m:d>
                        </m:e>
                        <m:sup>
                          <m:r>
                            <a:rPr kumimoji="1" lang="en-US" altLang="ja-JP" sz="2400" b="0" i="1" smtClean="0">
                              <a:solidFill>
                                <a:srgbClr val="FF0000"/>
                              </a:solidFill>
                              <a:latin typeface="Cambria Math"/>
                            </a:rPr>
                            <m:t>−1</m:t>
                          </m:r>
                        </m:sup>
                      </m:sSup>
                    </m:oMath>
                  </m:oMathPara>
                </a14:m>
                <a:endParaRPr kumimoji="1" lang="ja-JP" altLang="en-US" sz="2400" dirty="0"/>
              </a:p>
            </p:txBody>
          </p:sp>
        </mc:Choice>
        <mc:Fallback xmlns="">
          <p:sp>
            <p:nvSpPr>
              <p:cNvPr id="36" name="テキスト ボックス 35"/>
              <p:cNvSpPr txBox="1">
                <a:spLocks noRot="1" noChangeAspect="1" noMove="1" noResize="1" noEditPoints="1" noAdjustHandles="1" noChangeArrowheads="1" noChangeShapeType="1" noTextEdit="1"/>
              </p:cNvSpPr>
              <p:nvPr/>
            </p:nvSpPr>
            <p:spPr>
              <a:xfrm>
                <a:off x="5292080" y="4282196"/>
                <a:ext cx="3544881" cy="485326"/>
              </a:xfrm>
              <a:prstGeom prst="rect">
                <a:avLst/>
              </a:prstGeom>
              <a:blipFill rotWithShape="1">
                <a:blip r:embed="rId11"/>
                <a:stretch>
                  <a:fillRect b="-6250"/>
                </a:stretch>
              </a:blipFill>
            </p:spPr>
            <p:txBody>
              <a:bodyPr/>
              <a:lstStyle/>
              <a:p>
                <a:r>
                  <a:rPr lang="ja-JP" altLang="en-US">
                    <a:noFill/>
                  </a:rPr>
                  <a:t> </a:t>
                </a:r>
              </a:p>
            </p:txBody>
          </p:sp>
        </mc:Fallback>
      </mc:AlternateContent>
      <p:grpSp>
        <p:nvGrpSpPr>
          <p:cNvPr id="6" name="グループ化 5"/>
          <p:cNvGrpSpPr/>
          <p:nvPr/>
        </p:nvGrpSpPr>
        <p:grpSpPr>
          <a:xfrm>
            <a:off x="2988046" y="3518033"/>
            <a:ext cx="2194692" cy="1526346"/>
            <a:chOff x="2988046" y="3733466"/>
            <a:chExt cx="2194692" cy="1526346"/>
          </a:xfrm>
        </p:grpSpPr>
        <p:sp>
          <p:nvSpPr>
            <p:cNvPr id="38" name="Freeform 82"/>
            <p:cNvSpPr>
              <a:spLocks/>
            </p:cNvSpPr>
            <p:nvPr/>
          </p:nvSpPr>
          <p:spPr bwMode="auto">
            <a:xfrm>
              <a:off x="2988046" y="4454621"/>
              <a:ext cx="1161878" cy="172621"/>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39" name="フリーフォーム 38"/>
            <p:cNvSpPr/>
            <p:nvPr/>
          </p:nvSpPr>
          <p:spPr bwMode="auto">
            <a:xfrm rot="16200000">
              <a:off x="3782528" y="4458996"/>
              <a:ext cx="966416" cy="307556"/>
            </a:xfrm>
            <a:custGeom>
              <a:avLst/>
              <a:gdLst>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5052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2004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0932 w 4111216"/>
                <a:gd name="connsiteY0" fmla="*/ 1676400 h 1676400"/>
                <a:gd name="connsiteX1" fmla="*/ 5652 w 4111216"/>
                <a:gd name="connsiteY1" fmla="*/ 1249680 h 1676400"/>
                <a:gd name="connsiteX2" fmla="*/ 584772 w 4111216"/>
                <a:gd name="connsiteY2" fmla="*/ 1234440 h 1676400"/>
                <a:gd name="connsiteX3" fmla="*/ 386652 w 4111216"/>
                <a:gd name="connsiteY3" fmla="*/ 701040 h 1676400"/>
                <a:gd name="connsiteX4" fmla="*/ 935292 w 4111216"/>
                <a:gd name="connsiteY4" fmla="*/ 899160 h 1676400"/>
                <a:gd name="connsiteX5" fmla="*/ 843852 w 4111216"/>
                <a:gd name="connsiteY5" fmla="*/ 320040 h 1676400"/>
                <a:gd name="connsiteX6" fmla="*/ 1392492 w 4111216"/>
                <a:gd name="connsiteY6" fmla="*/ 624840 h 1676400"/>
                <a:gd name="connsiteX7" fmla="*/ 1468692 w 4111216"/>
                <a:gd name="connsiteY7" fmla="*/ 91440 h 1676400"/>
                <a:gd name="connsiteX8" fmla="*/ 1803972 w 4111216"/>
                <a:gd name="connsiteY8" fmla="*/ 533400 h 1676400"/>
                <a:gd name="connsiteX9" fmla="*/ 2017332 w 4111216"/>
                <a:gd name="connsiteY9" fmla="*/ 0 h 1676400"/>
                <a:gd name="connsiteX10" fmla="*/ 2352612 w 4111216"/>
                <a:gd name="connsiteY10" fmla="*/ 533400 h 1676400"/>
                <a:gd name="connsiteX11" fmla="*/ 2703132 w 4111216"/>
                <a:gd name="connsiteY11" fmla="*/ 76200 h 1676400"/>
                <a:gd name="connsiteX12" fmla="*/ 2779332 w 4111216"/>
                <a:gd name="connsiteY12" fmla="*/ 640080 h 1676400"/>
                <a:gd name="connsiteX13" fmla="*/ 3251772 w 4111216"/>
                <a:gd name="connsiteY13" fmla="*/ 320040 h 1676400"/>
                <a:gd name="connsiteX14" fmla="*/ 3221292 w 4111216"/>
                <a:gd name="connsiteY14" fmla="*/ 899160 h 1676400"/>
                <a:gd name="connsiteX15" fmla="*/ 3769932 w 4111216"/>
                <a:gd name="connsiteY15" fmla="*/ 685800 h 1676400"/>
                <a:gd name="connsiteX16" fmla="*/ 3556572 w 4111216"/>
                <a:gd name="connsiteY16" fmla="*/ 1219200 h 1676400"/>
                <a:gd name="connsiteX17" fmla="*/ 4105212 w 4111216"/>
                <a:gd name="connsiteY17" fmla="*/ 1127760 h 1676400"/>
                <a:gd name="connsiteX18" fmla="*/ 3800412 w 4111216"/>
                <a:gd name="connsiteY18" fmla="*/ 163068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1216" h="1676400">
                  <a:moveTo>
                    <a:pt x="340932" y="1676400"/>
                  </a:moveTo>
                  <a:cubicBezTo>
                    <a:pt x="150432" y="1499870"/>
                    <a:pt x="-34988" y="1323340"/>
                    <a:pt x="5652" y="1249680"/>
                  </a:cubicBezTo>
                  <a:cubicBezTo>
                    <a:pt x="46292" y="1176020"/>
                    <a:pt x="521272" y="1325880"/>
                    <a:pt x="584772" y="1234440"/>
                  </a:cubicBezTo>
                  <a:cubicBezTo>
                    <a:pt x="648272" y="1143000"/>
                    <a:pt x="328232" y="756920"/>
                    <a:pt x="386652" y="701040"/>
                  </a:cubicBezTo>
                  <a:cubicBezTo>
                    <a:pt x="445072" y="645160"/>
                    <a:pt x="859092" y="962660"/>
                    <a:pt x="935292" y="899160"/>
                  </a:cubicBezTo>
                  <a:cubicBezTo>
                    <a:pt x="1011492" y="835660"/>
                    <a:pt x="767652" y="365760"/>
                    <a:pt x="843852" y="320040"/>
                  </a:cubicBezTo>
                  <a:cubicBezTo>
                    <a:pt x="920052" y="274320"/>
                    <a:pt x="1288352" y="662940"/>
                    <a:pt x="1392492" y="624840"/>
                  </a:cubicBezTo>
                  <a:cubicBezTo>
                    <a:pt x="1496632" y="586740"/>
                    <a:pt x="1400112" y="106680"/>
                    <a:pt x="1468692" y="91440"/>
                  </a:cubicBezTo>
                  <a:cubicBezTo>
                    <a:pt x="1537272" y="76200"/>
                    <a:pt x="1712532" y="548640"/>
                    <a:pt x="1803972" y="533400"/>
                  </a:cubicBezTo>
                  <a:cubicBezTo>
                    <a:pt x="1895412" y="518160"/>
                    <a:pt x="1925892" y="0"/>
                    <a:pt x="2017332" y="0"/>
                  </a:cubicBezTo>
                  <a:cubicBezTo>
                    <a:pt x="2108772" y="0"/>
                    <a:pt x="2238312" y="520700"/>
                    <a:pt x="2352612" y="533400"/>
                  </a:cubicBezTo>
                  <a:cubicBezTo>
                    <a:pt x="2466912" y="546100"/>
                    <a:pt x="2632012" y="58420"/>
                    <a:pt x="2703132" y="76200"/>
                  </a:cubicBezTo>
                  <a:cubicBezTo>
                    <a:pt x="2774252" y="93980"/>
                    <a:pt x="2687892" y="599440"/>
                    <a:pt x="2779332" y="640080"/>
                  </a:cubicBezTo>
                  <a:cubicBezTo>
                    <a:pt x="2870772" y="680720"/>
                    <a:pt x="3178112" y="276860"/>
                    <a:pt x="3251772" y="320040"/>
                  </a:cubicBezTo>
                  <a:cubicBezTo>
                    <a:pt x="3325432" y="363220"/>
                    <a:pt x="3134932" y="838200"/>
                    <a:pt x="3221292" y="899160"/>
                  </a:cubicBezTo>
                  <a:cubicBezTo>
                    <a:pt x="3307652" y="960120"/>
                    <a:pt x="3714052" y="632460"/>
                    <a:pt x="3769932" y="685800"/>
                  </a:cubicBezTo>
                  <a:cubicBezTo>
                    <a:pt x="3825812" y="739140"/>
                    <a:pt x="3500692" y="1145540"/>
                    <a:pt x="3556572" y="1219200"/>
                  </a:cubicBezTo>
                  <a:cubicBezTo>
                    <a:pt x="3612452" y="1292860"/>
                    <a:pt x="4064572" y="1059180"/>
                    <a:pt x="4105212" y="1127760"/>
                  </a:cubicBezTo>
                  <a:cubicBezTo>
                    <a:pt x="4145852" y="1196340"/>
                    <a:pt x="3973132" y="1413510"/>
                    <a:pt x="3800412" y="1630680"/>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400" b="0" i="0" u="none" strike="noStrike" cap="none" normalizeH="0" baseline="0" smtClean="0">
                <a:ln>
                  <a:noFill/>
                </a:ln>
                <a:solidFill>
                  <a:schemeClr val="tx1"/>
                </a:solidFill>
                <a:effectLst/>
                <a:latin typeface="Times" charset="0"/>
              </a:endParaRPr>
            </a:p>
          </p:txBody>
        </p:sp>
        <mc:AlternateContent xmlns:mc="http://schemas.openxmlformats.org/markup-compatibility/2006" xmlns:a14="http://schemas.microsoft.com/office/drawing/2010/main">
          <mc:Choice Requires="a14">
            <p:sp>
              <p:nvSpPr>
                <p:cNvPr id="40" name="テキスト ボックス 39"/>
                <p:cNvSpPr txBox="1"/>
                <p:nvPr/>
              </p:nvSpPr>
              <p:spPr>
                <a:xfrm>
                  <a:off x="3689007" y="4773389"/>
                  <a:ext cx="429324" cy="44269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a:rPr>
                          <m:t>𝑊</m:t>
                        </m:r>
                      </m:oMath>
                    </m:oMathPara>
                  </a14:m>
                  <a:endParaRPr kumimoji="1" lang="ja-JP" altLang="en-US" dirty="0"/>
                </a:p>
              </p:txBody>
            </p:sp>
          </mc:Choice>
          <mc:Fallback xmlns="">
            <p:sp>
              <p:nvSpPr>
                <p:cNvPr id="40" name="テキスト ボックス 39"/>
                <p:cNvSpPr txBox="1">
                  <a:spLocks noRot="1" noChangeAspect="1" noMove="1" noResize="1" noEditPoints="1" noAdjustHandles="1" noChangeArrowheads="1" noChangeShapeType="1" noTextEdit="1"/>
                </p:cNvSpPr>
                <p:nvPr/>
              </p:nvSpPr>
              <p:spPr>
                <a:xfrm>
                  <a:off x="3689007" y="4773389"/>
                  <a:ext cx="429324" cy="442691"/>
                </a:xfrm>
                <a:prstGeom prst="rect">
                  <a:avLst/>
                </a:prstGeom>
                <a:blipFill rotWithShape="1">
                  <a:blip r:embed="rId1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p:cNvSpPr txBox="1"/>
                <p:nvPr/>
              </p:nvSpPr>
              <p:spPr>
                <a:xfrm>
                  <a:off x="4794213" y="4744266"/>
                  <a:ext cx="388525" cy="44269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𝑖</m:t>
                            </m:r>
                          </m:sub>
                        </m:sSub>
                      </m:oMath>
                    </m:oMathPara>
                  </a14:m>
                  <a:endParaRPr kumimoji="1" lang="ja-JP" altLang="en-US" dirty="0"/>
                </a:p>
              </p:txBody>
            </p:sp>
          </mc:Choice>
          <mc:Fallback xmlns="">
            <p:sp>
              <p:nvSpPr>
                <p:cNvPr id="41" name="テキスト ボックス 40"/>
                <p:cNvSpPr txBox="1">
                  <a:spLocks noRot="1" noChangeAspect="1" noMove="1" noResize="1" noEditPoints="1" noAdjustHandles="1" noChangeArrowheads="1" noChangeShapeType="1" noTextEdit="1"/>
                </p:cNvSpPr>
                <p:nvPr/>
              </p:nvSpPr>
              <p:spPr>
                <a:xfrm>
                  <a:off x="4794213" y="4744266"/>
                  <a:ext cx="388525" cy="442691"/>
                </a:xfrm>
                <a:prstGeom prst="rect">
                  <a:avLst/>
                </a:prstGeom>
                <a:blipFill rotWithShape="1">
                  <a:blip r:embed="rId15"/>
                  <a:stretch>
                    <a:fillRect b="-684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2" name="テキスト ボックス 41"/>
                <p:cNvSpPr txBox="1"/>
                <p:nvPr/>
              </p:nvSpPr>
              <p:spPr>
                <a:xfrm>
                  <a:off x="4794213" y="3733466"/>
                  <a:ext cx="388427" cy="471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𝑗</m:t>
                            </m:r>
                          </m:sub>
                        </m:sSub>
                      </m:oMath>
                    </m:oMathPara>
                  </a14:m>
                  <a:endParaRPr kumimoji="1" lang="ja-JP" altLang="en-US" dirty="0"/>
                </a:p>
              </p:txBody>
            </p:sp>
          </mc:Choice>
          <mc:Fallback xmlns="">
            <p:sp>
              <p:nvSpPr>
                <p:cNvPr id="42" name="テキスト ボックス 41"/>
                <p:cNvSpPr txBox="1">
                  <a:spLocks noRot="1" noChangeAspect="1" noMove="1" noResize="1" noEditPoints="1" noAdjustHandles="1" noChangeArrowheads="1" noChangeShapeType="1" noTextEdit="1"/>
                </p:cNvSpPr>
                <p:nvPr/>
              </p:nvSpPr>
              <p:spPr>
                <a:xfrm>
                  <a:off x="4794213" y="3733466"/>
                  <a:ext cx="388427" cy="471220"/>
                </a:xfrm>
                <a:prstGeom prst="rect">
                  <a:avLst/>
                </a:prstGeom>
                <a:blipFill rotWithShape="1">
                  <a:blip r:embed="rId16"/>
                  <a:stretch>
                    <a:fillRect b="-897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p:cNvSpPr txBox="1"/>
                <p:nvPr/>
              </p:nvSpPr>
              <p:spPr>
                <a:xfrm>
                  <a:off x="4355976" y="4293096"/>
                  <a:ext cx="63459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ℓ</m:t>
                            </m:r>
                          </m:e>
                          <m:sub>
                            <m:r>
                              <a:rPr kumimoji="1" lang="en-US" altLang="ja-JP" b="0" i="1" smtClean="0">
                                <a:latin typeface="Cambria Math"/>
                              </a:rPr>
                              <m:t>𝐿</m:t>
                            </m:r>
                          </m:sub>
                        </m:sSub>
                      </m:oMath>
                    </m:oMathPara>
                  </a14:m>
                  <a:endParaRPr kumimoji="1" lang="ja-JP" altLang="en-US" dirty="0"/>
                </a:p>
              </p:txBody>
            </p:sp>
          </mc:Choice>
          <mc:Fallback xmlns="">
            <p:sp>
              <p:nvSpPr>
                <p:cNvPr id="43" name="テキスト ボックス 42"/>
                <p:cNvSpPr txBox="1">
                  <a:spLocks noRot="1" noChangeAspect="1" noMove="1" noResize="1" noEditPoints="1" noAdjustHandles="1" noChangeArrowheads="1" noChangeShapeType="1" noTextEdit="1"/>
                </p:cNvSpPr>
                <p:nvPr/>
              </p:nvSpPr>
              <p:spPr>
                <a:xfrm>
                  <a:off x="4355976" y="4293096"/>
                  <a:ext cx="634596" cy="523220"/>
                </a:xfrm>
                <a:prstGeom prst="rect">
                  <a:avLst/>
                </a:prstGeom>
                <a:blipFill rotWithShape="1">
                  <a:blip r:embed="rId1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p:cNvSpPr txBox="1"/>
                <p:nvPr/>
              </p:nvSpPr>
              <p:spPr>
                <a:xfrm>
                  <a:off x="3281653" y="3940259"/>
                  <a:ext cx="316711" cy="44269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b="0" i="1" smtClean="0">
                            <a:latin typeface="Cambria Math"/>
                          </a:rPr>
                          <m:t>γ</m:t>
                        </m:r>
                      </m:oMath>
                    </m:oMathPara>
                  </a14:m>
                  <a:endParaRPr kumimoji="1" lang="en-US" altLang="ja-JP" b="0" dirty="0" smtClean="0"/>
                </a:p>
              </p:txBody>
            </p:sp>
          </mc:Choice>
          <mc:Fallback xmlns="">
            <p:sp>
              <p:nvSpPr>
                <p:cNvPr id="44" name="テキスト ボックス 43"/>
                <p:cNvSpPr txBox="1">
                  <a:spLocks noRot="1" noChangeAspect="1" noMove="1" noResize="1" noEditPoints="1" noAdjustHandles="1" noChangeArrowheads="1" noChangeShapeType="1" noTextEdit="1"/>
                </p:cNvSpPr>
                <p:nvPr/>
              </p:nvSpPr>
              <p:spPr>
                <a:xfrm>
                  <a:off x="3281653" y="3940259"/>
                  <a:ext cx="316711" cy="442691"/>
                </a:xfrm>
                <a:prstGeom prst="rect">
                  <a:avLst/>
                </a:prstGeom>
                <a:blipFill rotWithShape="1">
                  <a:blip r:embed="rId18"/>
                  <a:stretch>
                    <a:fillRect b="-5479"/>
                  </a:stretch>
                </a:blipFill>
              </p:spPr>
              <p:txBody>
                <a:bodyPr/>
                <a:lstStyle/>
                <a:p>
                  <a:r>
                    <a:rPr lang="ja-JP" altLang="en-US">
                      <a:noFill/>
                    </a:rPr>
                    <a:t> </a:t>
                  </a:r>
                </a:p>
              </p:txBody>
            </p:sp>
          </mc:Fallback>
        </mc:AlternateContent>
        <p:grpSp>
          <p:nvGrpSpPr>
            <p:cNvPr id="45" name="Group 5"/>
            <p:cNvGrpSpPr>
              <a:grpSpLocks/>
            </p:cNvGrpSpPr>
            <p:nvPr/>
          </p:nvGrpSpPr>
          <p:grpSpPr bwMode="auto">
            <a:xfrm rot="12740918" flipV="1">
              <a:off x="4362698" y="5215972"/>
              <a:ext cx="686063" cy="43840"/>
              <a:chOff x="1392" y="1488"/>
              <a:chExt cx="1584" cy="0"/>
            </a:xfrm>
          </p:grpSpPr>
          <p:sp>
            <p:nvSpPr>
              <p:cNvPr id="50" name="Line 4"/>
              <p:cNvSpPr>
                <a:spLocks noChangeShapeType="1"/>
              </p:cNvSpPr>
              <p:nvPr/>
            </p:nvSpPr>
            <p:spPr bwMode="auto">
              <a:xfrm>
                <a:off x="1392" y="1488"/>
                <a:ext cx="1584"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51" name="Line 3"/>
              <p:cNvSpPr>
                <a:spLocks noChangeShapeType="1"/>
              </p:cNvSpPr>
              <p:nvPr/>
            </p:nvSpPr>
            <p:spPr bwMode="auto">
              <a:xfrm>
                <a:off x="1392" y="1488"/>
                <a:ext cx="864" cy="0"/>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46" name="Group 5"/>
            <p:cNvGrpSpPr>
              <a:grpSpLocks/>
            </p:cNvGrpSpPr>
            <p:nvPr/>
          </p:nvGrpSpPr>
          <p:grpSpPr bwMode="auto">
            <a:xfrm rot="19002571" flipV="1">
              <a:off x="4314269" y="3902975"/>
              <a:ext cx="686063" cy="43840"/>
              <a:chOff x="1392" y="1488"/>
              <a:chExt cx="1584" cy="0"/>
            </a:xfrm>
          </p:grpSpPr>
          <p:sp>
            <p:nvSpPr>
              <p:cNvPr id="48" name="Line 4"/>
              <p:cNvSpPr>
                <a:spLocks noChangeShapeType="1"/>
              </p:cNvSpPr>
              <p:nvPr/>
            </p:nvSpPr>
            <p:spPr bwMode="auto">
              <a:xfrm>
                <a:off x="1392" y="1488"/>
                <a:ext cx="1584"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 name="Line 3"/>
              <p:cNvSpPr>
                <a:spLocks noChangeShapeType="1"/>
              </p:cNvSpPr>
              <p:nvPr/>
            </p:nvSpPr>
            <p:spPr bwMode="auto">
              <a:xfrm>
                <a:off x="1392" y="1488"/>
                <a:ext cx="864" cy="0"/>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47" name="Line 4"/>
            <p:cNvSpPr>
              <a:spLocks noChangeShapeType="1"/>
            </p:cNvSpPr>
            <p:nvPr/>
          </p:nvSpPr>
          <p:spPr bwMode="auto">
            <a:xfrm rot="16200000" flipV="1">
              <a:off x="3988895" y="4621233"/>
              <a:ext cx="866396"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mc:AlternateContent xmlns:mc="http://schemas.openxmlformats.org/markup-compatibility/2006" xmlns:a14="http://schemas.microsoft.com/office/drawing/2010/main">
        <mc:Choice Requires="a14">
          <p:sp>
            <p:nvSpPr>
              <p:cNvPr id="52" name="テキスト ボックス 51"/>
              <p:cNvSpPr txBox="1"/>
              <p:nvPr/>
            </p:nvSpPr>
            <p:spPr>
              <a:xfrm>
                <a:off x="1003260" y="2078591"/>
                <a:ext cx="3136692" cy="4397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sz="2000" b="0" i="1" smtClean="0">
                              <a:latin typeface="Cambria Math"/>
                            </a:rPr>
                          </m:ctrlPr>
                        </m:dPr>
                        <m:e>
                          <m:r>
                            <m:rPr>
                              <m:sty m:val="p"/>
                            </m:rPr>
                            <a:rPr kumimoji="1" lang="en-US" altLang="ja-JP" sz="2000" b="0" i="0" smtClean="0">
                              <a:latin typeface="Cambria Math"/>
                            </a:rPr>
                            <m:t>Δ</m:t>
                          </m:r>
                          <m:sSubSup>
                            <m:sSubSupPr>
                              <m:ctrlPr>
                                <a:rPr kumimoji="1" lang="en-US" altLang="ja-JP" sz="2000" b="0" i="1" smtClean="0">
                                  <a:latin typeface="Cambria Math"/>
                                </a:rPr>
                              </m:ctrlPr>
                            </m:sSubSupPr>
                            <m:e>
                              <m:r>
                                <a:rPr kumimoji="1" lang="en-US" altLang="ja-JP" sz="2000" b="0" i="1" smtClean="0">
                                  <a:latin typeface="Cambria Math"/>
                                </a:rPr>
                                <m:t>𝑚</m:t>
                              </m:r>
                            </m:e>
                            <m:sub>
                              <m:r>
                                <a:rPr kumimoji="1" lang="en-US" altLang="ja-JP" sz="2000" b="0" i="1" smtClean="0">
                                  <a:latin typeface="Cambria Math"/>
                                </a:rPr>
                                <m:t>23</m:t>
                              </m:r>
                            </m:sub>
                            <m:sup>
                              <m:r>
                                <a:rPr kumimoji="1" lang="en-US" altLang="ja-JP" sz="2000" b="0" i="1" smtClean="0">
                                  <a:latin typeface="Cambria Math"/>
                                </a:rPr>
                                <m:t>2</m:t>
                              </m:r>
                            </m:sup>
                          </m:sSubSup>
                        </m:e>
                      </m:d>
                      <m:r>
                        <a:rPr kumimoji="1" lang="en-US" altLang="ja-JP" sz="2000" b="0" i="1" smtClean="0">
                          <a:latin typeface="Cambria Math"/>
                        </a:rPr>
                        <m:t>=2.40×</m:t>
                      </m:r>
                      <m:sSup>
                        <m:sSupPr>
                          <m:ctrlPr>
                            <a:rPr kumimoji="1" lang="en-US" altLang="ja-JP" sz="2000" b="0" i="1" smtClean="0">
                              <a:latin typeface="Cambria Math"/>
                            </a:rPr>
                          </m:ctrlPr>
                        </m:sSupPr>
                        <m:e>
                          <m:r>
                            <a:rPr kumimoji="1" lang="en-US" altLang="ja-JP" sz="2000" b="0" i="1" smtClean="0">
                              <a:latin typeface="Cambria Math"/>
                            </a:rPr>
                            <m:t>10</m:t>
                          </m:r>
                        </m:e>
                        <m:sup>
                          <m:r>
                            <a:rPr kumimoji="1" lang="en-US" altLang="ja-JP" sz="2000" b="0" i="1" smtClean="0">
                              <a:latin typeface="Cambria Math"/>
                            </a:rPr>
                            <m:t>−3</m:t>
                          </m:r>
                        </m:sup>
                      </m:sSup>
                      <m:r>
                        <a:rPr kumimoji="1" lang="en-US" altLang="ja-JP" sz="2000" b="0" i="1" smtClean="0">
                          <a:latin typeface="Cambria Math"/>
                        </a:rPr>
                        <m:t> </m:t>
                      </m:r>
                      <m:r>
                        <a:rPr kumimoji="1" lang="en-US" altLang="ja-JP" sz="2000" b="0" i="1" smtClean="0">
                          <a:latin typeface="Cambria Math"/>
                        </a:rPr>
                        <m:t>𝑒</m:t>
                      </m:r>
                      <m:sSup>
                        <m:sSupPr>
                          <m:ctrlPr>
                            <a:rPr kumimoji="1" lang="en-US" altLang="ja-JP" sz="2000" b="0" i="1" smtClean="0">
                              <a:latin typeface="Cambria Math"/>
                            </a:rPr>
                          </m:ctrlPr>
                        </m:sSupPr>
                        <m:e>
                          <m:r>
                            <a:rPr kumimoji="1" lang="en-US" altLang="ja-JP" sz="2000" b="0" i="1" smtClean="0">
                              <a:latin typeface="Cambria Math"/>
                            </a:rPr>
                            <m:t>𝑉</m:t>
                          </m:r>
                        </m:e>
                        <m:sup>
                          <m:r>
                            <a:rPr kumimoji="1" lang="en-US" altLang="ja-JP" sz="2000" b="0" i="1" smtClean="0">
                              <a:latin typeface="Cambria Math"/>
                            </a:rPr>
                            <m:t>2</m:t>
                          </m:r>
                        </m:sup>
                      </m:sSup>
                    </m:oMath>
                  </m:oMathPara>
                </a14:m>
                <a:endParaRPr kumimoji="1" lang="ja-JP" altLang="en-US" sz="2000" dirty="0"/>
              </a:p>
            </p:txBody>
          </p:sp>
        </mc:Choice>
        <mc:Fallback xmlns="">
          <p:sp>
            <p:nvSpPr>
              <p:cNvPr id="52" name="テキスト ボックス 51"/>
              <p:cNvSpPr txBox="1">
                <a:spLocks noRot="1" noChangeAspect="1" noMove="1" noResize="1" noEditPoints="1" noAdjustHandles="1" noChangeArrowheads="1" noChangeShapeType="1" noTextEdit="1"/>
              </p:cNvSpPr>
              <p:nvPr/>
            </p:nvSpPr>
            <p:spPr>
              <a:xfrm>
                <a:off x="1003260" y="2078591"/>
                <a:ext cx="3136692" cy="439736"/>
              </a:xfrm>
              <a:prstGeom prst="rect">
                <a:avLst/>
              </a:prstGeom>
              <a:blipFill rotWithShape="1">
                <a:blip r:embed="rId19"/>
                <a:stretch>
                  <a:fillRect/>
                </a:stretch>
              </a:blipFill>
            </p:spPr>
            <p:txBody>
              <a:bodyPr/>
              <a:lstStyle/>
              <a:p>
                <a:r>
                  <a:rPr lang="ja-JP" altLang="en-US">
                    <a:noFill/>
                  </a:rPr>
                  <a:t> </a:t>
                </a:r>
              </a:p>
            </p:txBody>
          </p:sp>
        </mc:Fallback>
      </mc:AlternateContent>
      <p:sp>
        <p:nvSpPr>
          <p:cNvPr id="53" name="Text Box 4"/>
          <p:cNvSpPr txBox="1">
            <a:spLocks noChangeArrowheads="1"/>
          </p:cNvSpPr>
          <p:nvPr/>
        </p:nvSpPr>
        <p:spPr bwMode="auto">
          <a:xfrm>
            <a:off x="566166" y="1086488"/>
            <a:ext cx="75612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spcBef>
                <a:spcPct val="50000"/>
              </a:spcBef>
            </a:pPr>
            <a:r>
              <a:rPr lang="ja-JP" altLang="en-US" sz="2000" dirty="0"/>
              <a:t>振動</a:t>
            </a:r>
            <a:r>
              <a:rPr lang="ja-JP" altLang="en-US" sz="2000" dirty="0" smtClean="0"/>
              <a:t>実験から</a:t>
            </a:r>
            <a:endParaRPr lang="en-US" altLang="ja-JP" sz="2000" dirty="0"/>
          </a:p>
        </p:txBody>
      </p:sp>
      <mc:AlternateContent xmlns:mc="http://schemas.openxmlformats.org/markup-compatibility/2006" xmlns:a14="http://schemas.microsoft.com/office/drawing/2010/main">
        <mc:Choice Requires="a14">
          <p:sp>
            <p:nvSpPr>
              <p:cNvPr id="54" name="テキスト ボックス 53"/>
              <p:cNvSpPr txBox="1"/>
              <p:nvPr/>
            </p:nvSpPr>
            <p:spPr>
              <a:xfrm>
                <a:off x="1019195" y="1628800"/>
                <a:ext cx="3130729" cy="4397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sz="2000" b="0" i="1" smtClean="0">
                              <a:latin typeface="Cambria Math"/>
                            </a:rPr>
                          </m:ctrlPr>
                        </m:dPr>
                        <m:e>
                          <m:r>
                            <m:rPr>
                              <m:sty m:val="p"/>
                            </m:rPr>
                            <a:rPr kumimoji="1" lang="en-US" altLang="ja-JP" sz="2000" b="0" i="0" smtClean="0">
                              <a:latin typeface="Cambria Math"/>
                            </a:rPr>
                            <m:t>Δ</m:t>
                          </m:r>
                          <m:sSubSup>
                            <m:sSubSupPr>
                              <m:ctrlPr>
                                <a:rPr kumimoji="1" lang="en-US" altLang="ja-JP" sz="2000" b="0" i="1" smtClean="0">
                                  <a:latin typeface="Cambria Math"/>
                                </a:rPr>
                              </m:ctrlPr>
                            </m:sSubSupPr>
                            <m:e>
                              <m:r>
                                <a:rPr kumimoji="1" lang="en-US" altLang="ja-JP" sz="2000" b="0" i="1" smtClean="0">
                                  <a:latin typeface="Cambria Math"/>
                                </a:rPr>
                                <m:t>𝑚</m:t>
                              </m:r>
                            </m:e>
                            <m:sub>
                              <m:r>
                                <a:rPr kumimoji="1" lang="en-US" altLang="ja-JP" sz="2000" b="0" i="1" smtClean="0">
                                  <a:latin typeface="Cambria Math"/>
                                </a:rPr>
                                <m:t>12</m:t>
                              </m:r>
                            </m:sub>
                            <m:sup>
                              <m:r>
                                <a:rPr kumimoji="1" lang="en-US" altLang="ja-JP" sz="2000" b="0" i="1" smtClean="0">
                                  <a:latin typeface="Cambria Math"/>
                                </a:rPr>
                                <m:t>2</m:t>
                              </m:r>
                            </m:sup>
                          </m:sSubSup>
                        </m:e>
                      </m:d>
                      <m:r>
                        <a:rPr kumimoji="1" lang="en-US" altLang="ja-JP" sz="2000" b="0" i="1" smtClean="0">
                          <a:latin typeface="Cambria Math"/>
                        </a:rPr>
                        <m:t>=7.65×</m:t>
                      </m:r>
                      <m:sSup>
                        <m:sSupPr>
                          <m:ctrlPr>
                            <a:rPr kumimoji="1" lang="en-US" altLang="ja-JP" sz="2000" b="0" i="1" smtClean="0">
                              <a:latin typeface="Cambria Math"/>
                            </a:rPr>
                          </m:ctrlPr>
                        </m:sSupPr>
                        <m:e>
                          <m:r>
                            <a:rPr kumimoji="1" lang="en-US" altLang="ja-JP" sz="2000" b="0" i="1" smtClean="0">
                              <a:latin typeface="Cambria Math"/>
                            </a:rPr>
                            <m:t>10</m:t>
                          </m:r>
                        </m:e>
                        <m:sup>
                          <m:r>
                            <a:rPr kumimoji="1" lang="en-US" altLang="ja-JP" sz="2000" b="0" i="1" smtClean="0">
                              <a:latin typeface="Cambria Math"/>
                            </a:rPr>
                            <m:t>−5</m:t>
                          </m:r>
                        </m:sup>
                      </m:sSup>
                      <m:r>
                        <a:rPr kumimoji="1" lang="en-US" altLang="ja-JP" sz="2000" b="0" i="1" smtClean="0">
                          <a:latin typeface="Cambria Math"/>
                        </a:rPr>
                        <m:t> </m:t>
                      </m:r>
                      <m:r>
                        <a:rPr kumimoji="1" lang="en-US" altLang="ja-JP" sz="2000" b="0" i="1" smtClean="0">
                          <a:latin typeface="Cambria Math"/>
                        </a:rPr>
                        <m:t>𝑒</m:t>
                      </m:r>
                      <m:sSup>
                        <m:sSupPr>
                          <m:ctrlPr>
                            <a:rPr kumimoji="1" lang="en-US" altLang="ja-JP" sz="2000" b="0" i="1" smtClean="0">
                              <a:latin typeface="Cambria Math"/>
                            </a:rPr>
                          </m:ctrlPr>
                        </m:sSupPr>
                        <m:e>
                          <m:r>
                            <a:rPr kumimoji="1" lang="en-US" altLang="ja-JP" sz="2000" b="0" i="1" smtClean="0">
                              <a:latin typeface="Cambria Math"/>
                            </a:rPr>
                            <m:t>𝑉</m:t>
                          </m:r>
                        </m:e>
                        <m:sup>
                          <m:r>
                            <a:rPr kumimoji="1" lang="en-US" altLang="ja-JP" sz="2000" b="0" i="1" smtClean="0">
                              <a:latin typeface="Cambria Math"/>
                            </a:rPr>
                            <m:t>2</m:t>
                          </m:r>
                        </m:sup>
                      </m:sSup>
                    </m:oMath>
                  </m:oMathPara>
                </a14:m>
                <a:endParaRPr kumimoji="1" lang="ja-JP" altLang="en-US" sz="2000" dirty="0"/>
              </a:p>
            </p:txBody>
          </p:sp>
        </mc:Choice>
        <mc:Fallback xmlns="">
          <p:sp>
            <p:nvSpPr>
              <p:cNvPr id="54" name="テキスト ボックス 53"/>
              <p:cNvSpPr txBox="1">
                <a:spLocks noRot="1" noChangeAspect="1" noMove="1" noResize="1" noEditPoints="1" noAdjustHandles="1" noChangeArrowheads="1" noChangeShapeType="1" noTextEdit="1"/>
              </p:cNvSpPr>
              <p:nvPr/>
            </p:nvSpPr>
            <p:spPr>
              <a:xfrm>
                <a:off x="1019195" y="1628800"/>
                <a:ext cx="3130729" cy="439736"/>
              </a:xfrm>
              <a:prstGeom prst="rect">
                <a:avLst/>
              </a:prstGeom>
              <a:blipFill rotWithShape="1">
                <a:blip r:embed="rId2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5" name="テキスト ボックス 54"/>
              <p:cNvSpPr txBox="1"/>
              <p:nvPr/>
            </p:nvSpPr>
            <p:spPr>
              <a:xfrm>
                <a:off x="4947295" y="1358031"/>
                <a:ext cx="3356303" cy="1205330"/>
              </a:xfrm>
              <a:prstGeom prst="rect">
                <a:avLst/>
              </a:prstGeom>
              <a:noFill/>
            </p:spPr>
            <p:txBody>
              <a:bodyPr wrap="none" rtlCol="0">
                <a:spAutoFit/>
              </a:bodyPr>
              <a:lstStyle/>
              <a:p>
                <a:r>
                  <a:rPr kumimoji="1" lang="ja-JP" altLang="en-US" sz="2400" b="0" dirty="0" smtClean="0"/>
                  <a:t>もし　</a:t>
                </a:r>
                <a14:m>
                  <m:oMath xmlns:m="http://schemas.openxmlformats.org/officeDocument/2006/math">
                    <m:sSubSup>
                      <m:sSubSupPr>
                        <m:ctrlPr>
                          <a:rPr kumimoji="1" lang="en-US" altLang="ja-JP" sz="2400" b="0" i="1" smtClean="0">
                            <a:latin typeface="Cambria Math"/>
                          </a:rPr>
                        </m:ctrlPr>
                      </m:sSubSupPr>
                      <m:e>
                        <m:r>
                          <m:rPr>
                            <m:sty m:val="p"/>
                          </m:rPr>
                          <a:rPr kumimoji="1" lang="en-US" altLang="ja-JP" sz="2400" b="0" i="0" smtClean="0">
                            <a:latin typeface="Cambria Math"/>
                          </a:rPr>
                          <m:t>m</m:t>
                        </m:r>
                      </m:e>
                      <m:sub>
                        <m:r>
                          <a:rPr kumimoji="1" lang="en-US" altLang="ja-JP" sz="2400" b="0" i="0" smtClean="0">
                            <a:latin typeface="Cambria Math"/>
                          </a:rPr>
                          <m:t>1</m:t>
                        </m:r>
                      </m:sub>
                      <m:sup>
                        <m:r>
                          <a:rPr kumimoji="1" lang="en-US" altLang="ja-JP" sz="2400" b="0" i="0" smtClean="0">
                            <a:latin typeface="Cambria Math"/>
                          </a:rPr>
                          <m:t>2</m:t>
                        </m:r>
                      </m:sup>
                    </m:sSubSup>
                    <m:r>
                      <a:rPr kumimoji="1" lang="en-US" altLang="ja-JP" sz="2400" b="0" i="0" smtClean="0">
                        <a:latin typeface="Cambria Math"/>
                      </a:rPr>
                      <m:t>≪</m:t>
                    </m:r>
                    <m:sSubSup>
                      <m:sSubSupPr>
                        <m:ctrlPr>
                          <a:rPr kumimoji="1" lang="en-US" altLang="ja-JP" sz="2400" b="0" i="1" smtClean="0">
                            <a:latin typeface="Cambria Math"/>
                          </a:rPr>
                        </m:ctrlPr>
                      </m:sSubSupPr>
                      <m:e>
                        <m:r>
                          <m:rPr>
                            <m:sty m:val="p"/>
                          </m:rPr>
                          <a:rPr kumimoji="1" lang="en-US" altLang="ja-JP" sz="2400" b="0" i="0" smtClean="0">
                            <a:latin typeface="Cambria Math"/>
                          </a:rPr>
                          <m:t>m</m:t>
                        </m:r>
                      </m:e>
                      <m:sub>
                        <m:r>
                          <a:rPr kumimoji="1" lang="en-US" altLang="ja-JP" sz="2400" b="0" i="0" smtClean="0">
                            <a:latin typeface="Cambria Math"/>
                          </a:rPr>
                          <m:t>2</m:t>
                        </m:r>
                      </m:sub>
                      <m:sup>
                        <m:r>
                          <a:rPr kumimoji="1" lang="en-US" altLang="ja-JP" sz="2400" b="0" i="0" smtClean="0">
                            <a:latin typeface="Cambria Math"/>
                          </a:rPr>
                          <m:t>2</m:t>
                        </m:r>
                      </m:sup>
                    </m:sSubSup>
                  </m:oMath>
                </a14:m>
                <a:r>
                  <a:rPr kumimoji="1" lang="ja-JP" altLang="en-US" sz="2400" dirty="0" smtClean="0"/>
                  <a:t>　とすると</a:t>
                </a:r>
                <a:endParaRPr kumimoji="1" lang="en-US" altLang="ja-JP" sz="2400" dirty="0" smtClean="0"/>
              </a:p>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𝑚</m:t>
                          </m:r>
                        </m:e>
                        <m:sub>
                          <m:r>
                            <a:rPr kumimoji="1" lang="en-US" altLang="ja-JP" sz="2400" b="0" i="1" smtClean="0">
                              <a:latin typeface="Cambria Math"/>
                            </a:rPr>
                            <m:t>2</m:t>
                          </m:r>
                        </m:sub>
                      </m:sSub>
                      <m:r>
                        <a:rPr kumimoji="1" lang="en-US" altLang="ja-JP" sz="2400" b="0" i="1" smtClean="0">
                          <a:latin typeface="Cambria Math"/>
                        </a:rPr>
                        <m:t>=8.7</m:t>
                      </m:r>
                      <m:r>
                        <a:rPr kumimoji="1" lang="en-US" altLang="ja-JP" sz="2400" b="0" i="1" smtClean="0">
                          <a:latin typeface="Cambria Math"/>
                        </a:rPr>
                        <m:t>𝑚𝑒𝑉</m:t>
                      </m:r>
                    </m:oMath>
                  </m:oMathPara>
                </a14:m>
                <a:endParaRPr kumimoji="1" lang="en-US" altLang="ja-JP" sz="2400" dirty="0" smtClean="0"/>
              </a:p>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𝑚</m:t>
                          </m:r>
                        </m:e>
                        <m:sub>
                          <m:r>
                            <a:rPr kumimoji="1" lang="en-US" altLang="ja-JP" sz="2400" b="0" i="1" smtClean="0">
                              <a:latin typeface="Cambria Math"/>
                            </a:rPr>
                            <m:t>3</m:t>
                          </m:r>
                        </m:sub>
                      </m:sSub>
                      <m:r>
                        <a:rPr kumimoji="1" lang="en-US" altLang="ja-JP" sz="2400" b="0" i="1" smtClean="0">
                          <a:latin typeface="Cambria Math"/>
                        </a:rPr>
                        <m:t>=50</m:t>
                      </m:r>
                      <m:r>
                        <a:rPr kumimoji="1" lang="en-US" altLang="ja-JP" sz="2400" b="0" i="1" smtClean="0">
                          <a:latin typeface="Cambria Math"/>
                        </a:rPr>
                        <m:t>𝑚𝑒𝑉</m:t>
                      </m:r>
                    </m:oMath>
                  </m:oMathPara>
                </a14:m>
                <a:endParaRPr kumimoji="1" lang="ja-JP" altLang="en-US" sz="2400" dirty="0"/>
              </a:p>
            </p:txBody>
          </p:sp>
        </mc:Choice>
        <mc:Fallback xmlns="">
          <p:sp>
            <p:nvSpPr>
              <p:cNvPr id="55" name="テキスト ボックス 54"/>
              <p:cNvSpPr txBox="1">
                <a:spLocks noRot="1" noChangeAspect="1" noMove="1" noResize="1" noEditPoints="1" noAdjustHandles="1" noChangeArrowheads="1" noChangeShapeType="1" noTextEdit="1"/>
              </p:cNvSpPr>
              <p:nvPr/>
            </p:nvSpPr>
            <p:spPr>
              <a:xfrm>
                <a:off x="4947295" y="1358031"/>
                <a:ext cx="3356303" cy="1205330"/>
              </a:xfrm>
              <a:prstGeom prst="rect">
                <a:avLst/>
              </a:prstGeom>
              <a:blipFill rotWithShape="1">
                <a:blip r:embed="rId21"/>
                <a:stretch>
                  <a:fillRect l="-2909" t="-5076" r="-1636" b="-508"/>
                </a:stretch>
              </a:blipFill>
            </p:spPr>
            <p:txBody>
              <a:bodyPr/>
              <a:lstStyle/>
              <a:p>
                <a:r>
                  <a:rPr lang="ja-JP" altLang="en-US">
                    <a:noFill/>
                  </a:rPr>
                  <a:t> </a:t>
                </a:r>
              </a:p>
            </p:txBody>
          </p:sp>
        </mc:Fallback>
      </mc:AlternateContent>
      <p:sp>
        <p:nvSpPr>
          <p:cNvPr id="7" name="スライド番号プレースホルダー 6"/>
          <p:cNvSpPr>
            <a:spLocks noGrp="1"/>
          </p:cNvSpPr>
          <p:nvPr>
            <p:ph type="sldNum" sz="quarter" idx="11"/>
          </p:nvPr>
        </p:nvSpPr>
        <p:spPr/>
        <p:txBody>
          <a:bodyPr/>
          <a:lstStyle/>
          <a:p>
            <a:pPr>
              <a:defRPr/>
            </a:pPr>
            <a:fld id="{AE2DE341-C42B-4CF5-931A-BFF3EF8664D8}" type="slidenum">
              <a:rPr lang="en-US" altLang="ja-JP" smtClean="0"/>
              <a:pPr>
                <a:defRPr/>
              </a:pPr>
              <a:t>4</a:t>
            </a:fld>
            <a:endParaRPr lang="en-US" altLang="ja-JP"/>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292" name="Text Box 4"/>
              <p:cNvSpPr txBox="1">
                <a:spLocks noChangeArrowheads="1"/>
              </p:cNvSpPr>
              <p:nvPr/>
            </p:nvSpPr>
            <p:spPr bwMode="auto">
              <a:xfrm>
                <a:off x="313780" y="4529336"/>
                <a:ext cx="8001000" cy="110735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marL="342900" indent="-342900" eaLnBrk="1" hangingPunct="1">
                  <a:buFont typeface="Arial" pitchFamily="34" charset="0"/>
                  <a:buChar char="•"/>
                </a:pPr>
                <a14:m>
                  <m:oMath xmlns:m="http://schemas.openxmlformats.org/officeDocument/2006/math">
                    <m:sSub>
                      <m:sSubPr>
                        <m:ctrlPr>
                          <a:rPr lang="en-US" altLang="ja-JP" sz="2000" b="0" i="1" smtClean="0">
                            <a:latin typeface="Cambria Math"/>
                            <a:ea typeface="Osaka" charset="-128"/>
                          </a:rPr>
                        </m:ctrlPr>
                      </m:sSubPr>
                      <m:e>
                        <m:r>
                          <a:rPr lang="en-US" altLang="ja-JP" sz="2000" b="0" i="1" smtClean="0">
                            <a:latin typeface="Cambria Math"/>
                            <a:ea typeface="Osaka" charset="-128"/>
                          </a:rPr>
                          <m:t>𝑀</m:t>
                        </m:r>
                      </m:e>
                      <m:sub>
                        <m:sSub>
                          <m:sSubPr>
                            <m:ctrlPr>
                              <a:rPr lang="en-US" altLang="ja-JP" sz="2000" b="0" i="1" smtClean="0">
                                <a:latin typeface="Cambria Math"/>
                                <a:ea typeface="Osaka" charset="-128"/>
                              </a:rPr>
                            </m:ctrlPr>
                          </m:sSubPr>
                          <m:e>
                            <m:r>
                              <a:rPr lang="en-US" altLang="ja-JP" sz="2000" b="0" i="1" smtClean="0">
                                <a:latin typeface="Cambria Math"/>
                                <a:ea typeface="Osaka" charset="-128"/>
                              </a:rPr>
                              <m:t>𝑊</m:t>
                            </m:r>
                          </m:e>
                          <m:sub>
                            <m:r>
                              <a:rPr lang="en-US" altLang="ja-JP" sz="2000" b="0" i="1" smtClean="0">
                                <a:latin typeface="Cambria Math"/>
                                <a:ea typeface="Osaka" charset="-128"/>
                              </a:rPr>
                              <m:t>2</m:t>
                            </m:r>
                          </m:sub>
                        </m:sSub>
                      </m:sub>
                    </m:sSub>
                  </m:oMath>
                </a14:m>
                <a:r>
                  <a:rPr lang="ja-JP" altLang="en-US" sz="2000" dirty="0" smtClean="0">
                    <a:latin typeface="Times" pitchFamily="18" charset="0"/>
                    <a:ea typeface="Osaka" charset="-128"/>
                  </a:rPr>
                  <a:t>無限</a:t>
                </a:r>
                <a:r>
                  <a:rPr lang="ja-JP" altLang="en-US" sz="2000" dirty="0">
                    <a:latin typeface="Times" pitchFamily="18" charset="0"/>
                    <a:ea typeface="Osaka" charset="-128"/>
                  </a:rPr>
                  <a:t>大で </a:t>
                </a:r>
                <a14:m>
                  <m:oMath xmlns:m="http://schemas.openxmlformats.org/officeDocument/2006/math">
                    <m:r>
                      <m:rPr>
                        <m:sty m:val="p"/>
                      </m:rPr>
                      <a:rPr lang="en-US" altLang="ja-JP" sz="2000" b="0" i="1" smtClean="0">
                        <a:latin typeface="Cambria Math"/>
                        <a:ea typeface="Osaka" charset="-128"/>
                      </a:rPr>
                      <m:t>sin</m:t>
                    </m:r>
                    <m:r>
                      <a:rPr lang="en-US" altLang="ja-JP" sz="2000" b="0" i="1" smtClean="0">
                        <a:latin typeface="Cambria Math"/>
                        <a:ea typeface="Osaka" charset="-128"/>
                      </a:rPr>
                      <m:t>𝜁</m:t>
                    </m:r>
                    <m:r>
                      <a:rPr lang="en-US" altLang="ja-JP" sz="2000" b="0" i="1" smtClean="0">
                        <a:latin typeface="Cambria Math"/>
                        <a:ea typeface="Osaka" charset="-128"/>
                      </a:rPr>
                      <m:t>=0</m:t>
                    </m:r>
                  </m:oMath>
                </a14:m>
                <a:r>
                  <a:rPr lang="ja-JP" altLang="en-US" sz="2000" dirty="0" smtClean="0">
                    <a:latin typeface="Times" pitchFamily="18" charset="0"/>
                    <a:ea typeface="Osaka" charset="-128"/>
                  </a:rPr>
                  <a:t>で</a:t>
                </a:r>
                <a:r>
                  <a:rPr lang="ja-JP" altLang="en-US" sz="2000" dirty="0">
                    <a:latin typeface="Times" pitchFamily="18" charset="0"/>
                    <a:ea typeface="Osaka" charset="-128"/>
                  </a:rPr>
                  <a:t>標準模型と</a:t>
                </a:r>
                <a:r>
                  <a:rPr lang="ja-JP" altLang="en-US" sz="2000" dirty="0" smtClean="0">
                    <a:latin typeface="Times" pitchFamily="18" charset="0"/>
                    <a:ea typeface="Osaka" charset="-128"/>
                  </a:rPr>
                  <a:t>一致．</a:t>
                </a:r>
                <a:endParaRPr lang="en-US" altLang="ja-JP" sz="2000" dirty="0" smtClean="0">
                  <a:latin typeface="Times" pitchFamily="18" charset="0"/>
                  <a:ea typeface="Osaka" charset="-128"/>
                </a:endParaRPr>
              </a:p>
              <a:p>
                <a:pPr marL="342900" indent="-342900" eaLnBrk="1" hangingPunct="1">
                  <a:buFont typeface="Arial" pitchFamily="34" charset="0"/>
                  <a:buChar char="•"/>
                </a:pPr>
                <a:r>
                  <a:rPr lang="ja-JP" altLang="en-US" sz="2000" dirty="0"/>
                  <a:t>現在の測定下限値 </a:t>
                </a:r>
                <a14:m>
                  <m:oMath xmlns:m="http://schemas.openxmlformats.org/officeDocument/2006/math">
                    <m:sSub>
                      <m:sSubPr>
                        <m:ctrlPr>
                          <a:rPr lang="en-US" altLang="ja-JP" sz="2000" i="1">
                            <a:latin typeface="Cambria Math"/>
                          </a:rPr>
                        </m:ctrlPr>
                      </m:sSubPr>
                      <m:e>
                        <m:r>
                          <a:rPr lang="en-US" altLang="ja-JP" sz="2000" i="1">
                            <a:latin typeface="Cambria Math"/>
                          </a:rPr>
                          <m:t>𝑀</m:t>
                        </m:r>
                      </m:e>
                      <m:sub>
                        <m:sSub>
                          <m:sSubPr>
                            <m:ctrlPr>
                              <a:rPr lang="en-US" altLang="ja-JP" sz="2000" i="1">
                                <a:latin typeface="Cambria Math"/>
                              </a:rPr>
                            </m:ctrlPr>
                          </m:sSubPr>
                          <m:e>
                            <m:r>
                              <a:rPr lang="en-US" altLang="ja-JP" sz="2000" i="1">
                                <a:latin typeface="Cambria Math"/>
                              </a:rPr>
                              <m:t>𝑊</m:t>
                            </m:r>
                          </m:e>
                          <m:sub>
                            <m:r>
                              <a:rPr lang="en-US" altLang="ja-JP" sz="2000" i="1">
                                <a:latin typeface="Cambria Math"/>
                              </a:rPr>
                              <m:t>2</m:t>
                            </m:r>
                          </m:sub>
                        </m:sSub>
                      </m:sub>
                    </m:sSub>
                    <m:d>
                      <m:dPr>
                        <m:ctrlPr>
                          <a:rPr lang="en-US" altLang="ja-JP" sz="2000" i="1">
                            <a:latin typeface="Cambria Math"/>
                          </a:rPr>
                        </m:ctrlPr>
                      </m:dPr>
                      <m:e>
                        <m:r>
                          <a:rPr lang="en-US" altLang="ja-JP" sz="2000" i="1">
                            <a:latin typeface="Cambria Math"/>
                          </a:rPr>
                          <m:t>𝜁</m:t>
                        </m:r>
                        <m:r>
                          <a:rPr lang="en-US" altLang="ja-JP" sz="2000" i="1">
                            <a:latin typeface="Cambria Math"/>
                          </a:rPr>
                          <m:t>=0</m:t>
                        </m:r>
                      </m:e>
                    </m:d>
                    <m:r>
                      <a:rPr lang="en-US" altLang="ja-JP" sz="2000" i="1">
                        <a:latin typeface="Cambria Math"/>
                      </a:rPr>
                      <m:t>&gt;715 </m:t>
                    </m:r>
                    <m:r>
                      <m:rPr>
                        <m:sty m:val="p"/>
                      </m:rPr>
                      <a:rPr lang="en-US" altLang="ja-JP" sz="2000" i="1">
                        <a:latin typeface="Cambria Math"/>
                      </a:rPr>
                      <m:t>GeV</m:t>
                    </m:r>
                    <m:r>
                      <a:rPr lang="en-US" altLang="ja-JP" sz="2000" i="1">
                        <a:latin typeface="Cambria Math"/>
                      </a:rPr>
                      <m:t>/</m:t>
                    </m:r>
                    <m:sSup>
                      <m:sSupPr>
                        <m:ctrlPr>
                          <a:rPr lang="en-US" altLang="ja-JP" sz="2000" i="1">
                            <a:latin typeface="Cambria Math"/>
                          </a:rPr>
                        </m:ctrlPr>
                      </m:sSupPr>
                      <m:e>
                        <m:r>
                          <a:rPr lang="en-US" altLang="ja-JP" sz="2000" i="1">
                            <a:latin typeface="Cambria Math"/>
                          </a:rPr>
                          <m:t>𝑐</m:t>
                        </m:r>
                      </m:e>
                      <m:sup>
                        <m:r>
                          <a:rPr lang="en-US" altLang="ja-JP" sz="2000" i="1">
                            <a:latin typeface="Cambria Math"/>
                          </a:rPr>
                          <m:t>2</m:t>
                        </m:r>
                      </m:sup>
                    </m:sSup>
                  </m:oMath>
                </a14:m>
                <a:r>
                  <a:rPr lang="en-US" altLang="ja-JP" sz="2000" dirty="0"/>
                  <a:t>, </a:t>
                </a:r>
                <a14:m>
                  <m:oMath xmlns:m="http://schemas.openxmlformats.org/officeDocument/2006/math">
                    <m:r>
                      <a:rPr lang="en-US" altLang="ja-JP" sz="2000" i="1" dirty="0">
                        <a:latin typeface="Cambria Math"/>
                      </a:rPr>
                      <m:t>𝜁</m:t>
                    </m:r>
                    <m:r>
                      <a:rPr lang="en-US" altLang="ja-JP" sz="2000" i="1" dirty="0">
                        <a:latin typeface="Cambria Math"/>
                      </a:rPr>
                      <m:t>&lt;0.013</m:t>
                    </m:r>
                  </m:oMath>
                </a14:m>
                <a:endParaRPr lang="en-US" altLang="ja-JP" sz="2000" dirty="0" smtClean="0"/>
              </a:p>
              <a:p>
                <a:pPr marL="342900" indent="-342900" eaLnBrk="1" hangingPunct="1">
                  <a:buFont typeface="Arial" pitchFamily="34" charset="0"/>
                  <a:buChar char="•"/>
                </a:pPr>
                <a14:m>
                  <m:oMath xmlns:m="http://schemas.openxmlformats.org/officeDocument/2006/math">
                    <m:sSub>
                      <m:sSubPr>
                        <m:ctrlPr>
                          <a:rPr lang="en-US" altLang="ja-JP" sz="2000" i="1">
                            <a:latin typeface="Cambria Math"/>
                          </a:rPr>
                        </m:ctrlPr>
                      </m:sSubPr>
                      <m:e>
                        <m:r>
                          <a:rPr lang="en-US" altLang="ja-JP" sz="2000" i="1">
                            <a:latin typeface="Cambria Math"/>
                          </a:rPr>
                          <m:t>𝑀</m:t>
                        </m:r>
                      </m:e>
                      <m:sub>
                        <m:sSub>
                          <m:sSubPr>
                            <m:ctrlPr>
                              <a:rPr lang="en-US" altLang="ja-JP" sz="2000" i="1">
                                <a:latin typeface="Cambria Math"/>
                              </a:rPr>
                            </m:ctrlPr>
                          </m:sSubPr>
                          <m:e>
                            <m:r>
                              <a:rPr lang="en-US" altLang="ja-JP" sz="2000" i="1">
                                <a:latin typeface="Cambria Math"/>
                              </a:rPr>
                              <m:t>𝑊</m:t>
                            </m:r>
                          </m:e>
                          <m:sub>
                            <m:r>
                              <a:rPr lang="en-US" altLang="ja-JP" sz="2000" i="1">
                                <a:latin typeface="Cambria Math"/>
                              </a:rPr>
                              <m:t>2</m:t>
                            </m:r>
                          </m:sub>
                        </m:sSub>
                      </m:sub>
                    </m:sSub>
                    <m:r>
                      <a:rPr lang="en-US" altLang="ja-JP" sz="2000" i="1">
                        <a:latin typeface="Cambria Math"/>
                      </a:rPr>
                      <m:t>=1 </m:t>
                    </m:r>
                    <m:r>
                      <m:rPr>
                        <m:sty m:val="p"/>
                      </m:rPr>
                      <a:rPr lang="en-US" altLang="ja-JP" sz="2000" i="1">
                        <a:latin typeface="Cambria Math"/>
                      </a:rPr>
                      <m:t>TeV</m:t>
                    </m:r>
                    <m:r>
                      <a:rPr lang="en-US" altLang="ja-JP" sz="2000" i="1">
                        <a:latin typeface="Cambria Math"/>
                      </a:rPr>
                      <m:t>/</m:t>
                    </m:r>
                    <m:sSup>
                      <m:sSupPr>
                        <m:ctrlPr>
                          <a:rPr lang="en-US" altLang="ja-JP" sz="2000" i="1">
                            <a:latin typeface="Cambria Math"/>
                          </a:rPr>
                        </m:ctrlPr>
                      </m:sSupPr>
                      <m:e>
                        <m:r>
                          <a:rPr lang="en-US" altLang="ja-JP" sz="2000" i="1">
                            <a:latin typeface="Cambria Math"/>
                          </a:rPr>
                          <m:t>𝑐</m:t>
                        </m:r>
                      </m:e>
                      <m:sup>
                        <m:r>
                          <a:rPr lang="en-US" altLang="ja-JP" sz="2000" i="1">
                            <a:latin typeface="Cambria Math"/>
                          </a:rPr>
                          <m:t>2</m:t>
                        </m:r>
                      </m:sup>
                    </m:sSup>
                  </m:oMath>
                </a14:m>
                <a:r>
                  <a:rPr lang="en-US" altLang="ja-JP" sz="2000" dirty="0"/>
                  <a:t>, </a:t>
                </a:r>
                <a14:m>
                  <m:oMath xmlns:m="http://schemas.openxmlformats.org/officeDocument/2006/math">
                    <m:r>
                      <a:rPr lang="en-US" altLang="ja-JP" sz="2000" i="1" dirty="0">
                        <a:latin typeface="Cambria Math"/>
                      </a:rPr>
                      <m:t>𝜁</m:t>
                    </m:r>
                    <m:r>
                      <a:rPr lang="en-US" altLang="ja-JP" sz="2000" i="1" dirty="0">
                        <a:latin typeface="Cambria Math"/>
                      </a:rPr>
                      <m:t>=0.01</m:t>
                    </m:r>
                  </m:oMath>
                </a14:m>
                <a:r>
                  <a:rPr lang="en-US" altLang="ja-JP" sz="2000" dirty="0"/>
                  <a:t>, </a:t>
                </a:r>
                <a14:m>
                  <m:oMath xmlns:m="http://schemas.openxmlformats.org/officeDocument/2006/math">
                    <m:sSub>
                      <m:sSubPr>
                        <m:ctrlPr>
                          <a:rPr lang="en-US" altLang="ja-JP" sz="2000" i="1">
                            <a:latin typeface="Cambria Math"/>
                          </a:rPr>
                        </m:ctrlPr>
                      </m:sSubPr>
                      <m:e>
                        <m:r>
                          <a:rPr lang="en-US" altLang="ja-JP" sz="2000" i="1">
                            <a:latin typeface="Cambria Math"/>
                          </a:rPr>
                          <m:t>𝑚</m:t>
                        </m:r>
                      </m:e>
                      <m:sub>
                        <m:r>
                          <a:rPr lang="en-US" altLang="ja-JP" sz="2000" i="1">
                            <a:latin typeface="Cambria Math"/>
                          </a:rPr>
                          <m:t>3</m:t>
                        </m:r>
                      </m:sub>
                    </m:sSub>
                    <m:r>
                      <a:rPr lang="en-US" altLang="ja-JP" sz="2000" i="1">
                        <a:latin typeface="Cambria Math"/>
                      </a:rPr>
                      <m:t>=50 </m:t>
                    </m:r>
                    <m:r>
                      <m:rPr>
                        <m:sty m:val="p"/>
                      </m:rPr>
                      <a:rPr lang="en-US" altLang="ja-JP" sz="2000" i="1">
                        <a:latin typeface="Cambria Math"/>
                      </a:rPr>
                      <m:t>meV</m:t>
                    </m:r>
                  </m:oMath>
                </a14:m>
                <a:r>
                  <a:rPr lang="ja-JP" altLang="en-US" sz="2000" dirty="0"/>
                  <a:t> を</a:t>
                </a:r>
                <a:r>
                  <a:rPr lang="ja-JP" altLang="en-US" sz="2000" dirty="0" smtClean="0"/>
                  <a:t>仮定すると</a:t>
                </a:r>
                <a:endParaRPr lang="en-US" altLang="ja-JP" sz="2000" dirty="0" smtClean="0"/>
              </a:p>
            </p:txBody>
          </p:sp>
        </mc:Choice>
        <mc:Fallback xmlns="">
          <p:sp>
            <p:nvSpPr>
              <p:cNvPr id="12292" name="Text Box 4"/>
              <p:cNvSpPr txBox="1">
                <a:spLocks noRot="1" noChangeAspect="1" noMove="1" noResize="1" noEditPoints="1" noAdjustHandles="1" noChangeArrowheads="1" noChangeShapeType="1" noTextEdit="1"/>
              </p:cNvSpPr>
              <p:nvPr/>
            </p:nvSpPr>
            <p:spPr bwMode="auto">
              <a:xfrm>
                <a:off x="313780" y="4529336"/>
                <a:ext cx="8001000" cy="1107354"/>
              </a:xfrm>
              <a:prstGeom prst="rect">
                <a:avLst/>
              </a:prstGeom>
              <a:blipFill rotWithShape="1">
                <a:blip r:embed="rId2"/>
                <a:stretch>
                  <a:fillRect l="-609" t="-4396" b="-65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p:sp>
        <p:nvSpPr>
          <p:cNvPr id="12293" name="Rectangle 6"/>
          <p:cNvSpPr>
            <a:spLocks noChangeArrowheads="1"/>
          </p:cNvSpPr>
          <p:nvPr/>
        </p:nvSpPr>
        <p:spPr bwMode="auto">
          <a:xfrm>
            <a:off x="684213" y="476250"/>
            <a:ext cx="260039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ja-JP" sz="3200" dirty="0"/>
              <a:t>L-R </a:t>
            </a:r>
            <a:r>
              <a:rPr lang="ja-JP" altLang="en-US" sz="3200" dirty="0"/>
              <a:t>対称</a:t>
            </a:r>
            <a:r>
              <a:rPr lang="ja-JP" altLang="en-US" sz="3200" dirty="0" smtClean="0"/>
              <a:t>模型</a:t>
            </a:r>
            <a:endParaRPr lang="ja-JP" altLang="en-US" sz="3200" dirty="0"/>
          </a:p>
        </p:txBody>
      </p:sp>
      <p:sp>
        <p:nvSpPr>
          <p:cNvPr id="12294" name="Text Box 7"/>
          <p:cNvSpPr txBox="1">
            <a:spLocks noChangeArrowheads="1"/>
          </p:cNvSpPr>
          <p:nvPr/>
        </p:nvSpPr>
        <p:spPr bwMode="auto">
          <a:xfrm>
            <a:off x="4282852" y="3356992"/>
            <a:ext cx="439261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dirty="0" smtClean="0">
                <a:latin typeface="Times" pitchFamily="18" charset="0"/>
                <a:ea typeface="Osaka" charset="-128"/>
              </a:rPr>
              <a:t>W</a:t>
            </a:r>
            <a:r>
              <a:rPr lang="en-US" altLang="ja-JP" sz="1800" baseline="-25000" dirty="0" smtClean="0">
                <a:latin typeface="Times" pitchFamily="18" charset="0"/>
                <a:ea typeface="Osaka" charset="-128"/>
              </a:rPr>
              <a:t>L </a:t>
            </a:r>
            <a:r>
              <a:rPr lang="en-US" altLang="ja-JP" sz="1800" dirty="0">
                <a:latin typeface="Times" pitchFamily="18" charset="0"/>
                <a:ea typeface="Osaka" charset="-128"/>
              </a:rPr>
              <a:t>and W</a:t>
            </a:r>
            <a:r>
              <a:rPr lang="en-US" altLang="ja-JP" sz="1800" baseline="-25000" dirty="0">
                <a:latin typeface="Times" pitchFamily="18" charset="0"/>
                <a:ea typeface="Osaka" charset="-128"/>
              </a:rPr>
              <a:t>R</a:t>
            </a:r>
            <a:r>
              <a:rPr lang="en-US" altLang="ja-JP" sz="1800" dirty="0">
                <a:latin typeface="Times" pitchFamily="18" charset="0"/>
                <a:ea typeface="Osaka" charset="-128"/>
              </a:rPr>
              <a:t> </a:t>
            </a:r>
            <a:r>
              <a:rPr lang="ja-JP" altLang="en-US" sz="1800" dirty="0">
                <a:latin typeface="Times" pitchFamily="18" charset="0"/>
                <a:ea typeface="Osaka" charset="-128"/>
              </a:rPr>
              <a:t>はそれぞれ </a:t>
            </a:r>
            <a:r>
              <a:rPr lang="en-US" altLang="ja-JP" sz="1800" dirty="0">
                <a:latin typeface="Times" pitchFamily="18" charset="0"/>
                <a:ea typeface="Osaka" charset="-128"/>
              </a:rPr>
              <a:t>V-A, V+A </a:t>
            </a:r>
            <a:r>
              <a:rPr lang="ja-JP" altLang="en-US" sz="1800" dirty="0">
                <a:latin typeface="Times" pitchFamily="18" charset="0"/>
                <a:ea typeface="Osaka" charset="-128"/>
              </a:rPr>
              <a:t>結合</a:t>
            </a:r>
          </a:p>
          <a:p>
            <a:pPr marL="285750" indent="-285750" eaLnBrk="1" hangingPunct="1">
              <a:buFont typeface="Symbol"/>
              <a:buChar char="z"/>
            </a:pPr>
            <a:r>
              <a:rPr lang="ja-JP" altLang="en-US" sz="1800" dirty="0" smtClean="0">
                <a:latin typeface="Times" pitchFamily="18" charset="0"/>
                <a:ea typeface="Osaka" charset="-128"/>
              </a:rPr>
              <a:t>は</a:t>
            </a:r>
            <a:r>
              <a:rPr lang="ja-JP" altLang="en-US" sz="1800" dirty="0">
                <a:latin typeface="Times" pitchFamily="18" charset="0"/>
                <a:ea typeface="Osaka" charset="-128"/>
              </a:rPr>
              <a:t>，混合</a:t>
            </a:r>
            <a:r>
              <a:rPr lang="ja-JP" altLang="en-US" sz="1800" dirty="0" smtClean="0">
                <a:latin typeface="Times" pitchFamily="18" charset="0"/>
                <a:ea typeface="Osaka" charset="-128"/>
              </a:rPr>
              <a:t>角</a:t>
            </a:r>
            <a:endParaRPr lang="en-US" altLang="ja-JP" sz="1800" dirty="0" smtClean="0">
              <a:latin typeface="Times" pitchFamily="18" charset="0"/>
              <a:ea typeface="Osaka" charset="-128"/>
            </a:endParaRPr>
          </a:p>
        </p:txBody>
      </p:sp>
      <mc:AlternateContent xmlns:mc="http://schemas.openxmlformats.org/markup-compatibility/2006" xmlns:a14="http://schemas.microsoft.com/office/drawing/2010/main">
        <mc:Choice Requires="a14">
          <p:sp>
            <p:nvSpPr>
              <p:cNvPr id="2" name="テキスト ボックス 1"/>
              <p:cNvSpPr txBox="1"/>
              <p:nvPr/>
            </p:nvSpPr>
            <p:spPr>
              <a:xfrm>
                <a:off x="323528" y="3356992"/>
                <a:ext cx="3468962" cy="6634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d>
                        <m:dPr>
                          <m:ctrlPr>
                            <a:rPr kumimoji="1" lang="en-US" altLang="ja-JP" sz="2000" b="0" i="1" smtClean="0">
                              <a:latin typeface="Cambria Math"/>
                            </a:rPr>
                          </m:ctrlPr>
                        </m:dPr>
                        <m:e>
                          <m:eqArr>
                            <m:eqArrPr>
                              <m:ctrlPr>
                                <a:rPr kumimoji="1" lang="en-US" altLang="ja-JP" sz="2000" b="0" i="1" smtClean="0">
                                  <a:latin typeface="Cambria Math"/>
                                </a:rPr>
                              </m:ctrlPr>
                            </m:eqArrPr>
                            <m:e>
                              <m:sSub>
                                <m:sSubPr>
                                  <m:ctrlPr>
                                    <a:rPr kumimoji="1" lang="en-US" altLang="ja-JP" sz="2000" b="0" i="1" smtClean="0">
                                      <a:latin typeface="Cambria Math"/>
                                    </a:rPr>
                                  </m:ctrlPr>
                                </m:sSubPr>
                                <m:e>
                                  <m:r>
                                    <a:rPr kumimoji="1" lang="en-US" altLang="ja-JP" sz="2000" b="0" i="1" smtClean="0">
                                      <a:latin typeface="Cambria Math"/>
                                    </a:rPr>
                                    <m:t>𝑊</m:t>
                                  </m:r>
                                </m:e>
                                <m:sub>
                                  <m:r>
                                    <a:rPr kumimoji="1" lang="en-US" altLang="ja-JP" sz="2000" b="0" i="1" smtClean="0">
                                      <a:latin typeface="Cambria Math"/>
                                    </a:rPr>
                                    <m:t>1</m:t>
                                  </m:r>
                                </m:sub>
                              </m:sSub>
                            </m:e>
                            <m:e>
                              <m:sSub>
                                <m:sSubPr>
                                  <m:ctrlPr>
                                    <a:rPr lang="en-US" altLang="ja-JP" sz="2000" b="0" i="1" smtClean="0">
                                      <a:latin typeface="Cambria Math"/>
                                    </a:rPr>
                                  </m:ctrlPr>
                                </m:sSubPr>
                                <m:e>
                                  <m:r>
                                    <a:rPr lang="en-US" altLang="ja-JP" sz="2000" b="0" i="1" smtClean="0">
                                      <a:latin typeface="Cambria Math"/>
                                    </a:rPr>
                                    <m:t>𝑊</m:t>
                                  </m:r>
                                </m:e>
                                <m:sub>
                                  <m:r>
                                    <a:rPr lang="en-US" altLang="ja-JP" sz="2000" b="0" i="1" smtClean="0">
                                      <a:latin typeface="Cambria Math"/>
                                    </a:rPr>
                                    <m:t>2</m:t>
                                  </m:r>
                                </m:sub>
                              </m:sSub>
                            </m:e>
                          </m:eqArr>
                        </m:e>
                      </m:d>
                      <m:r>
                        <a:rPr kumimoji="1" lang="en-US" altLang="ja-JP" sz="2000" b="0" i="1" smtClean="0">
                          <a:latin typeface="Cambria Math"/>
                        </a:rPr>
                        <m:t>=</m:t>
                      </m:r>
                      <m:d>
                        <m:dPr>
                          <m:ctrlPr>
                            <a:rPr kumimoji="1" lang="en-US" altLang="ja-JP" sz="2000" b="0" i="1" smtClean="0">
                              <a:latin typeface="Cambria Math"/>
                            </a:rPr>
                          </m:ctrlPr>
                        </m:dPr>
                        <m:e>
                          <m:m>
                            <m:mPr>
                              <m:mcs>
                                <m:mc>
                                  <m:mcPr>
                                    <m:count m:val="2"/>
                                    <m:mcJc m:val="center"/>
                                  </m:mcPr>
                                </m:mc>
                              </m:mcs>
                              <m:ctrlPr>
                                <a:rPr kumimoji="1" lang="en-US" altLang="ja-JP" sz="2000" b="0" i="1" smtClean="0">
                                  <a:latin typeface="Cambria Math"/>
                                </a:rPr>
                              </m:ctrlPr>
                            </m:mPr>
                            <m:mr>
                              <m:e>
                                <m:r>
                                  <m:rPr>
                                    <m:sty m:val="p"/>
                                    <m:brk m:alnAt="7"/>
                                  </m:rPr>
                                  <a:rPr kumimoji="1" lang="en-US" altLang="ja-JP" sz="2000" b="0" i="1" smtClean="0">
                                    <a:latin typeface="Cambria Math"/>
                                  </a:rPr>
                                  <m:t>c</m:t>
                                </m:r>
                                <m:r>
                                  <m:rPr>
                                    <m:sty m:val="p"/>
                                  </m:rPr>
                                  <a:rPr kumimoji="1" lang="en-US" altLang="ja-JP" sz="2000" b="0" i="1" smtClean="0">
                                    <a:latin typeface="Cambria Math"/>
                                  </a:rPr>
                                  <m:t>os</m:t>
                                </m:r>
                                <m:r>
                                  <a:rPr kumimoji="1" lang="en-US" altLang="ja-JP" sz="2000" b="0" i="1" smtClean="0">
                                    <a:latin typeface="Cambria Math"/>
                                  </a:rPr>
                                  <m:t>𝜁</m:t>
                                </m:r>
                              </m:e>
                              <m:e>
                                <m:r>
                                  <a:rPr kumimoji="1" lang="en-US" altLang="ja-JP" sz="2000" b="0" i="1" smtClean="0">
                                    <a:latin typeface="Cambria Math"/>
                                  </a:rPr>
                                  <m:t>−</m:t>
                                </m:r>
                                <m:r>
                                  <m:rPr>
                                    <m:sty m:val="p"/>
                                  </m:rPr>
                                  <a:rPr kumimoji="1" lang="en-US" altLang="ja-JP" sz="2000" b="0" i="1" smtClean="0">
                                    <a:latin typeface="Cambria Math"/>
                                  </a:rPr>
                                  <m:t>sin</m:t>
                                </m:r>
                                <m:r>
                                  <a:rPr kumimoji="1" lang="en-US" altLang="ja-JP" sz="2000" b="0" i="1" smtClean="0">
                                    <a:latin typeface="Cambria Math"/>
                                  </a:rPr>
                                  <m:t>𝜁</m:t>
                                </m:r>
                              </m:e>
                            </m:mr>
                            <m:mr>
                              <m:e>
                                <m:r>
                                  <m:rPr>
                                    <m:sty m:val="p"/>
                                  </m:rPr>
                                  <a:rPr kumimoji="1" lang="en-US" altLang="ja-JP" sz="2000" b="0" i="1" smtClean="0">
                                    <a:latin typeface="Cambria Math"/>
                                  </a:rPr>
                                  <m:t>sin</m:t>
                                </m:r>
                                <m:r>
                                  <a:rPr kumimoji="1" lang="en-US" altLang="ja-JP" sz="2000" b="0" i="1" smtClean="0">
                                    <a:latin typeface="Cambria Math"/>
                                  </a:rPr>
                                  <m:t>𝜁</m:t>
                                </m:r>
                              </m:e>
                              <m:e>
                                <m:r>
                                  <m:rPr>
                                    <m:sty m:val="p"/>
                                  </m:rPr>
                                  <a:rPr kumimoji="1" lang="en-US" altLang="ja-JP" sz="2000" b="0" i="1" smtClean="0">
                                    <a:latin typeface="Cambria Math"/>
                                  </a:rPr>
                                  <m:t>cos</m:t>
                                </m:r>
                                <m:r>
                                  <a:rPr kumimoji="1" lang="en-US" altLang="ja-JP" sz="2000" b="0" i="1" smtClean="0">
                                    <a:latin typeface="Cambria Math"/>
                                  </a:rPr>
                                  <m:t>𝜁</m:t>
                                </m:r>
                              </m:e>
                            </m:mr>
                          </m:m>
                        </m:e>
                      </m:d>
                      <m:d>
                        <m:dPr>
                          <m:ctrlPr>
                            <a:rPr kumimoji="1" lang="en-US" altLang="ja-JP" sz="2000" b="0" i="1" smtClean="0">
                              <a:latin typeface="Cambria Math"/>
                            </a:rPr>
                          </m:ctrlPr>
                        </m:dPr>
                        <m:e>
                          <m:eqArr>
                            <m:eqArrPr>
                              <m:ctrlPr>
                                <a:rPr kumimoji="1" lang="en-US" altLang="ja-JP" sz="2000" b="0" i="1" smtClean="0">
                                  <a:latin typeface="Cambria Math"/>
                                </a:rPr>
                              </m:ctrlPr>
                            </m:eqArrPr>
                            <m:e>
                              <m:sSub>
                                <m:sSubPr>
                                  <m:ctrlPr>
                                    <a:rPr kumimoji="1" lang="en-US" altLang="ja-JP" sz="2000" b="0" i="1" smtClean="0">
                                      <a:latin typeface="Cambria Math"/>
                                    </a:rPr>
                                  </m:ctrlPr>
                                </m:sSubPr>
                                <m:e>
                                  <m:r>
                                    <a:rPr kumimoji="1" lang="en-US" altLang="ja-JP" sz="2000" b="0" i="1" smtClean="0">
                                      <a:latin typeface="Cambria Math"/>
                                    </a:rPr>
                                    <m:t>𝑊</m:t>
                                  </m:r>
                                </m:e>
                                <m:sub>
                                  <m:r>
                                    <a:rPr kumimoji="1" lang="en-US" altLang="ja-JP" sz="2000" b="0" i="1" smtClean="0">
                                      <a:latin typeface="Cambria Math"/>
                                    </a:rPr>
                                    <m:t>𝐿</m:t>
                                  </m:r>
                                </m:sub>
                              </m:sSub>
                            </m:e>
                            <m:e>
                              <m:sSub>
                                <m:sSubPr>
                                  <m:ctrlPr>
                                    <a:rPr lang="en-US" altLang="ja-JP" sz="2000" b="0" i="1" smtClean="0">
                                      <a:latin typeface="Cambria Math"/>
                                    </a:rPr>
                                  </m:ctrlPr>
                                </m:sSubPr>
                                <m:e>
                                  <m:r>
                                    <a:rPr lang="en-US" altLang="ja-JP" sz="2000" b="0" i="1" smtClean="0">
                                      <a:latin typeface="Cambria Math"/>
                                    </a:rPr>
                                    <m:t>𝑊</m:t>
                                  </m:r>
                                </m:e>
                                <m:sub>
                                  <m:r>
                                    <a:rPr lang="en-US" altLang="ja-JP" sz="2000" b="0" i="1" smtClean="0">
                                      <a:latin typeface="Cambria Math"/>
                                    </a:rPr>
                                    <m:t>𝑅</m:t>
                                  </m:r>
                                </m:sub>
                              </m:sSub>
                            </m:e>
                          </m:eqArr>
                        </m:e>
                      </m:d>
                    </m:oMath>
                  </m:oMathPara>
                </a14:m>
                <a:endParaRPr kumimoji="1" lang="ja-JP" altLang="en-US" dirty="0"/>
              </a:p>
            </p:txBody>
          </p:sp>
        </mc:Choice>
        <mc:Fallback xmlns="">
          <p:sp>
            <p:nvSpPr>
              <p:cNvPr id="2" name="テキスト ボックス 1"/>
              <p:cNvSpPr txBox="1">
                <a:spLocks noRot="1" noChangeAspect="1" noMove="1" noResize="1" noEditPoints="1" noAdjustHandles="1" noChangeArrowheads="1" noChangeShapeType="1" noTextEdit="1"/>
              </p:cNvSpPr>
              <p:nvPr/>
            </p:nvSpPr>
            <p:spPr>
              <a:xfrm>
                <a:off x="323528" y="3356992"/>
                <a:ext cx="3468962" cy="663451"/>
              </a:xfrm>
              <a:prstGeom prst="rect">
                <a:avLst/>
              </a:prstGeom>
              <a:blipFill rotWithShape="1">
                <a:blip r:embed="rId3"/>
                <a:stretch>
                  <a:fillRect/>
                </a:stretch>
              </a:blipFill>
            </p:spPr>
            <p:txBody>
              <a:bodyPr/>
              <a:lstStyle/>
              <a:p>
                <a:r>
                  <a:rPr lang="ja-JP" altLang="en-US">
                    <a:noFill/>
                  </a:rPr>
                  <a:t> </a:t>
                </a:r>
              </a:p>
            </p:txBody>
          </p:sp>
        </mc:Fallback>
      </mc:AlternateContent>
      <p:grpSp>
        <p:nvGrpSpPr>
          <p:cNvPr id="9" name="グループ化 8"/>
          <p:cNvGrpSpPr/>
          <p:nvPr/>
        </p:nvGrpSpPr>
        <p:grpSpPr>
          <a:xfrm>
            <a:off x="539552" y="1701995"/>
            <a:ext cx="2295140" cy="1582989"/>
            <a:chOff x="370826" y="3644433"/>
            <a:chExt cx="2766122" cy="1907831"/>
          </a:xfrm>
        </p:grpSpPr>
        <p:sp>
          <p:nvSpPr>
            <p:cNvPr id="10" name="Freeform 82"/>
            <p:cNvSpPr>
              <a:spLocks/>
            </p:cNvSpPr>
            <p:nvPr/>
          </p:nvSpPr>
          <p:spPr bwMode="auto">
            <a:xfrm>
              <a:off x="370826" y="4556004"/>
              <a:ext cx="1111926" cy="146683"/>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nvGrpSpPr>
            <p:cNvPr id="11" name="グループ化 10"/>
            <p:cNvGrpSpPr/>
            <p:nvPr/>
          </p:nvGrpSpPr>
          <p:grpSpPr>
            <a:xfrm rot="18866562">
              <a:off x="1242448" y="4262465"/>
              <a:ext cx="1247109" cy="11045"/>
              <a:chOff x="1762354" y="3506048"/>
              <a:chExt cx="1530539" cy="15199"/>
            </a:xfrm>
          </p:grpSpPr>
          <p:sp>
            <p:nvSpPr>
              <p:cNvPr id="22" name="Line 4"/>
              <p:cNvSpPr>
                <a:spLocks noChangeShapeType="1"/>
              </p:cNvSpPr>
              <p:nvPr/>
            </p:nvSpPr>
            <p:spPr bwMode="auto">
              <a:xfrm rot="20688" flipV="1">
                <a:off x="1762354" y="3506048"/>
                <a:ext cx="1530539" cy="10488"/>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sp>
            <p:nvSpPr>
              <p:cNvPr id="23" name="Line 3"/>
              <p:cNvSpPr>
                <a:spLocks noChangeShapeType="1"/>
              </p:cNvSpPr>
              <p:nvPr/>
            </p:nvSpPr>
            <p:spPr bwMode="auto">
              <a:xfrm rot="20688" flipV="1">
                <a:off x="1768150" y="3509589"/>
                <a:ext cx="1233300" cy="11658"/>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grpSp>
          <p:nvGrpSpPr>
            <p:cNvPr id="12" name="グループ化 11"/>
            <p:cNvGrpSpPr/>
            <p:nvPr/>
          </p:nvGrpSpPr>
          <p:grpSpPr>
            <a:xfrm rot="13405480">
              <a:off x="1305538" y="5082774"/>
              <a:ext cx="1112194" cy="10338"/>
              <a:chOff x="4617005" y="4301628"/>
              <a:chExt cx="1530539" cy="12688"/>
            </a:xfrm>
          </p:grpSpPr>
          <p:sp>
            <p:nvSpPr>
              <p:cNvPr id="20" name="Line 4"/>
              <p:cNvSpPr>
                <a:spLocks noChangeShapeType="1"/>
              </p:cNvSpPr>
              <p:nvPr/>
            </p:nvSpPr>
            <p:spPr bwMode="auto">
              <a:xfrm rot="20688" flipV="1">
                <a:off x="4617005" y="4301628"/>
                <a:ext cx="1530539" cy="10488"/>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sp>
            <p:nvSpPr>
              <p:cNvPr id="21" name="Line 3"/>
              <p:cNvSpPr>
                <a:spLocks noChangeShapeType="1"/>
              </p:cNvSpPr>
              <p:nvPr/>
            </p:nvSpPr>
            <p:spPr bwMode="auto">
              <a:xfrm rot="20688" flipV="1">
                <a:off x="4622790" y="4308791"/>
                <a:ext cx="399247" cy="5525"/>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sp>
          <p:nvSpPr>
            <p:cNvPr id="13" name="フリーフォーム 12"/>
            <p:cNvSpPr/>
            <p:nvPr/>
          </p:nvSpPr>
          <p:spPr bwMode="auto">
            <a:xfrm rot="5400000">
              <a:off x="1530595" y="4536971"/>
              <a:ext cx="940478" cy="294333"/>
            </a:xfrm>
            <a:custGeom>
              <a:avLst/>
              <a:gdLst>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5052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2004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0932 w 4111216"/>
                <a:gd name="connsiteY0" fmla="*/ 1676400 h 1676400"/>
                <a:gd name="connsiteX1" fmla="*/ 5652 w 4111216"/>
                <a:gd name="connsiteY1" fmla="*/ 1249680 h 1676400"/>
                <a:gd name="connsiteX2" fmla="*/ 584772 w 4111216"/>
                <a:gd name="connsiteY2" fmla="*/ 1234440 h 1676400"/>
                <a:gd name="connsiteX3" fmla="*/ 386652 w 4111216"/>
                <a:gd name="connsiteY3" fmla="*/ 701040 h 1676400"/>
                <a:gd name="connsiteX4" fmla="*/ 935292 w 4111216"/>
                <a:gd name="connsiteY4" fmla="*/ 899160 h 1676400"/>
                <a:gd name="connsiteX5" fmla="*/ 843852 w 4111216"/>
                <a:gd name="connsiteY5" fmla="*/ 320040 h 1676400"/>
                <a:gd name="connsiteX6" fmla="*/ 1392492 w 4111216"/>
                <a:gd name="connsiteY6" fmla="*/ 624840 h 1676400"/>
                <a:gd name="connsiteX7" fmla="*/ 1468692 w 4111216"/>
                <a:gd name="connsiteY7" fmla="*/ 91440 h 1676400"/>
                <a:gd name="connsiteX8" fmla="*/ 1803972 w 4111216"/>
                <a:gd name="connsiteY8" fmla="*/ 533400 h 1676400"/>
                <a:gd name="connsiteX9" fmla="*/ 2017332 w 4111216"/>
                <a:gd name="connsiteY9" fmla="*/ 0 h 1676400"/>
                <a:gd name="connsiteX10" fmla="*/ 2352612 w 4111216"/>
                <a:gd name="connsiteY10" fmla="*/ 533400 h 1676400"/>
                <a:gd name="connsiteX11" fmla="*/ 2703132 w 4111216"/>
                <a:gd name="connsiteY11" fmla="*/ 76200 h 1676400"/>
                <a:gd name="connsiteX12" fmla="*/ 2779332 w 4111216"/>
                <a:gd name="connsiteY12" fmla="*/ 640080 h 1676400"/>
                <a:gd name="connsiteX13" fmla="*/ 3251772 w 4111216"/>
                <a:gd name="connsiteY13" fmla="*/ 320040 h 1676400"/>
                <a:gd name="connsiteX14" fmla="*/ 3221292 w 4111216"/>
                <a:gd name="connsiteY14" fmla="*/ 899160 h 1676400"/>
                <a:gd name="connsiteX15" fmla="*/ 3769932 w 4111216"/>
                <a:gd name="connsiteY15" fmla="*/ 685800 h 1676400"/>
                <a:gd name="connsiteX16" fmla="*/ 3556572 w 4111216"/>
                <a:gd name="connsiteY16" fmla="*/ 1219200 h 1676400"/>
                <a:gd name="connsiteX17" fmla="*/ 4105212 w 4111216"/>
                <a:gd name="connsiteY17" fmla="*/ 1127760 h 1676400"/>
                <a:gd name="connsiteX18" fmla="*/ 3800412 w 4111216"/>
                <a:gd name="connsiteY18" fmla="*/ 163068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1216" h="1676400">
                  <a:moveTo>
                    <a:pt x="340932" y="1676400"/>
                  </a:moveTo>
                  <a:cubicBezTo>
                    <a:pt x="150432" y="1499870"/>
                    <a:pt x="-34988" y="1323340"/>
                    <a:pt x="5652" y="1249680"/>
                  </a:cubicBezTo>
                  <a:cubicBezTo>
                    <a:pt x="46292" y="1176020"/>
                    <a:pt x="521272" y="1325880"/>
                    <a:pt x="584772" y="1234440"/>
                  </a:cubicBezTo>
                  <a:cubicBezTo>
                    <a:pt x="648272" y="1143000"/>
                    <a:pt x="328232" y="756920"/>
                    <a:pt x="386652" y="701040"/>
                  </a:cubicBezTo>
                  <a:cubicBezTo>
                    <a:pt x="445072" y="645160"/>
                    <a:pt x="859092" y="962660"/>
                    <a:pt x="935292" y="899160"/>
                  </a:cubicBezTo>
                  <a:cubicBezTo>
                    <a:pt x="1011492" y="835660"/>
                    <a:pt x="767652" y="365760"/>
                    <a:pt x="843852" y="320040"/>
                  </a:cubicBezTo>
                  <a:cubicBezTo>
                    <a:pt x="920052" y="274320"/>
                    <a:pt x="1288352" y="662940"/>
                    <a:pt x="1392492" y="624840"/>
                  </a:cubicBezTo>
                  <a:cubicBezTo>
                    <a:pt x="1496632" y="586740"/>
                    <a:pt x="1400112" y="106680"/>
                    <a:pt x="1468692" y="91440"/>
                  </a:cubicBezTo>
                  <a:cubicBezTo>
                    <a:pt x="1537272" y="76200"/>
                    <a:pt x="1712532" y="548640"/>
                    <a:pt x="1803972" y="533400"/>
                  </a:cubicBezTo>
                  <a:cubicBezTo>
                    <a:pt x="1895412" y="518160"/>
                    <a:pt x="1925892" y="0"/>
                    <a:pt x="2017332" y="0"/>
                  </a:cubicBezTo>
                  <a:cubicBezTo>
                    <a:pt x="2108772" y="0"/>
                    <a:pt x="2238312" y="520700"/>
                    <a:pt x="2352612" y="533400"/>
                  </a:cubicBezTo>
                  <a:cubicBezTo>
                    <a:pt x="2466912" y="546100"/>
                    <a:pt x="2632012" y="58420"/>
                    <a:pt x="2703132" y="76200"/>
                  </a:cubicBezTo>
                  <a:cubicBezTo>
                    <a:pt x="2774252" y="93980"/>
                    <a:pt x="2687892" y="599440"/>
                    <a:pt x="2779332" y="640080"/>
                  </a:cubicBezTo>
                  <a:cubicBezTo>
                    <a:pt x="2870772" y="680720"/>
                    <a:pt x="3178112" y="276860"/>
                    <a:pt x="3251772" y="320040"/>
                  </a:cubicBezTo>
                  <a:cubicBezTo>
                    <a:pt x="3325432" y="363220"/>
                    <a:pt x="3134932" y="838200"/>
                    <a:pt x="3221292" y="899160"/>
                  </a:cubicBezTo>
                  <a:cubicBezTo>
                    <a:pt x="3307652" y="960120"/>
                    <a:pt x="3714052" y="632460"/>
                    <a:pt x="3769932" y="685800"/>
                  </a:cubicBezTo>
                  <a:cubicBezTo>
                    <a:pt x="3825812" y="739140"/>
                    <a:pt x="3500692" y="1145540"/>
                    <a:pt x="3556572" y="1219200"/>
                  </a:cubicBezTo>
                  <a:cubicBezTo>
                    <a:pt x="3612452" y="1292860"/>
                    <a:pt x="4064572" y="1059180"/>
                    <a:pt x="4105212" y="1127760"/>
                  </a:cubicBezTo>
                  <a:cubicBezTo>
                    <a:pt x="4145852" y="1196340"/>
                    <a:pt x="3973132" y="1413510"/>
                    <a:pt x="3800412" y="1630680"/>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Times" charset="0"/>
              </a:endParaRPr>
            </a:p>
          </p:txBody>
        </p:sp>
        <mc:AlternateContent xmlns:mc="http://schemas.openxmlformats.org/markup-compatibility/2006" xmlns:a14="http://schemas.microsoft.com/office/drawing/2010/main">
          <mc:Choice Requires="a14">
            <p:sp>
              <p:nvSpPr>
                <p:cNvPr id="14" name="テキスト ボックス 13"/>
                <p:cNvSpPr txBox="1"/>
                <p:nvPr/>
              </p:nvSpPr>
              <p:spPr>
                <a:xfrm>
                  <a:off x="2133801" y="4441259"/>
                  <a:ext cx="1003147" cy="5759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𝑊</m:t>
                            </m:r>
                          </m:e>
                          <m:sub>
                            <m:r>
                              <a:rPr kumimoji="1" lang="en-US" altLang="ja-JP" sz="2400" b="0" i="1" smtClean="0">
                                <a:latin typeface="Cambria Math"/>
                              </a:rPr>
                              <m:t>1,2</m:t>
                            </m:r>
                          </m:sub>
                        </m:sSub>
                      </m:oMath>
                    </m:oMathPara>
                  </a14:m>
                  <a:endParaRPr kumimoji="1" lang="ja-JP" altLang="en-US" sz="2400" dirty="0"/>
                </a:p>
              </p:txBody>
            </p:sp>
          </mc:Choice>
          <mc:Fallback xmlns="">
            <p:sp>
              <p:nvSpPr>
                <p:cNvPr id="14" name="テキスト ボックス 13"/>
                <p:cNvSpPr txBox="1">
                  <a:spLocks noRot="1" noChangeAspect="1" noMove="1" noResize="1" noEditPoints="1" noAdjustHandles="1" noChangeArrowheads="1" noChangeShapeType="1" noTextEdit="1"/>
                </p:cNvSpPr>
                <p:nvPr/>
              </p:nvSpPr>
              <p:spPr>
                <a:xfrm>
                  <a:off x="2133801" y="4441259"/>
                  <a:ext cx="1003147" cy="575954"/>
                </a:xfrm>
                <a:prstGeom prst="rect">
                  <a:avLst/>
                </a:prstGeom>
                <a:blipFill rotWithShape="1">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5" name="テキスト ボックス 14"/>
                <p:cNvSpPr txBox="1"/>
                <p:nvPr/>
              </p:nvSpPr>
              <p:spPr>
                <a:xfrm>
                  <a:off x="2182748" y="4995862"/>
                  <a:ext cx="626340" cy="5564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𝜈</m:t>
                            </m:r>
                          </m:e>
                          <m:sub>
                            <m:r>
                              <a:rPr kumimoji="1" lang="en-US" altLang="ja-JP" sz="2400" b="0" i="1" smtClean="0">
                                <a:latin typeface="Cambria Math"/>
                              </a:rPr>
                              <m:t>𝑖</m:t>
                            </m:r>
                          </m:sub>
                        </m:sSub>
                      </m:oMath>
                    </m:oMathPara>
                  </a14:m>
                  <a:endParaRPr kumimoji="1" lang="ja-JP" altLang="en-US" sz="2400" dirty="0"/>
                </a:p>
              </p:txBody>
            </p:sp>
          </mc:Choice>
          <mc:Fallback xmlns="">
            <p:sp>
              <p:nvSpPr>
                <p:cNvPr id="22" name="テキスト ボックス 21"/>
                <p:cNvSpPr txBox="1">
                  <a:spLocks noRot="1" noChangeAspect="1" noMove="1" noResize="1" noEditPoints="1" noAdjustHandles="1" noChangeArrowheads="1" noChangeShapeType="1" noTextEdit="1"/>
                </p:cNvSpPr>
                <p:nvPr/>
              </p:nvSpPr>
              <p:spPr>
                <a:xfrm>
                  <a:off x="2182748" y="4995862"/>
                  <a:ext cx="371821" cy="376173"/>
                </a:xfrm>
                <a:prstGeom prst="rect">
                  <a:avLst/>
                </a:prstGeom>
                <a:blipFill rotWithShape="1">
                  <a:blip r:embed="rId5"/>
                  <a:stretch>
                    <a:fillRect b="-2623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p:cNvSpPr txBox="1"/>
                <p:nvPr/>
              </p:nvSpPr>
              <p:spPr>
                <a:xfrm>
                  <a:off x="2182748" y="3832801"/>
                  <a:ext cx="626185" cy="59226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𝜈</m:t>
                            </m:r>
                          </m:e>
                          <m:sub>
                            <m:r>
                              <a:rPr kumimoji="1" lang="en-US" altLang="ja-JP" sz="2400" b="0" i="1" smtClean="0">
                                <a:latin typeface="Cambria Math"/>
                              </a:rPr>
                              <m:t>𝑗</m:t>
                            </m:r>
                          </m:sub>
                        </m:sSub>
                      </m:oMath>
                    </m:oMathPara>
                  </a14:m>
                  <a:endParaRPr kumimoji="1" lang="ja-JP" altLang="en-US" sz="2400" dirty="0"/>
                </a:p>
              </p:txBody>
            </p:sp>
          </mc:Choice>
          <mc:Fallback xmlns="">
            <p:sp>
              <p:nvSpPr>
                <p:cNvPr id="23" name="テキスト ボックス 22"/>
                <p:cNvSpPr txBox="1">
                  <a:spLocks noRot="1" noChangeAspect="1" noMove="1" noResize="1" noEditPoints="1" noAdjustHandles="1" noChangeArrowheads="1" noChangeShapeType="1" noTextEdit="1"/>
                </p:cNvSpPr>
                <p:nvPr/>
              </p:nvSpPr>
              <p:spPr>
                <a:xfrm>
                  <a:off x="2182748" y="3832801"/>
                  <a:ext cx="371727" cy="400415"/>
                </a:xfrm>
                <a:prstGeom prst="rect">
                  <a:avLst/>
                </a:prstGeom>
                <a:blipFill rotWithShape="1">
                  <a:blip r:embed="rId6"/>
                  <a:stretch>
                    <a:fillRect b="-2923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p:cNvSpPr txBox="1"/>
                <p:nvPr/>
              </p:nvSpPr>
              <p:spPr>
                <a:xfrm>
                  <a:off x="1069822" y="4803441"/>
                  <a:ext cx="929578" cy="5759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ℓ</m:t>
                            </m:r>
                          </m:e>
                          <m:sub>
                            <m:r>
                              <a:rPr kumimoji="1" lang="en-US" altLang="ja-JP" sz="2400" b="0" i="1" smtClean="0">
                                <a:latin typeface="Cambria Math"/>
                              </a:rPr>
                              <m:t>𝐿</m:t>
                            </m:r>
                            <m:r>
                              <a:rPr kumimoji="1" lang="en-US" altLang="ja-JP" sz="2400" b="0" i="1" smtClean="0">
                                <a:latin typeface="Cambria Math"/>
                              </a:rPr>
                              <m:t>,</m:t>
                            </m:r>
                            <m:r>
                              <a:rPr kumimoji="1" lang="en-US" altLang="ja-JP" sz="2400" b="0" i="1" smtClean="0">
                                <a:latin typeface="Cambria Math"/>
                              </a:rPr>
                              <m:t>𝑅</m:t>
                            </m:r>
                          </m:sub>
                        </m:sSub>
                      </m:oMath>
                    </m:oMathPara>
                  </a14:m>
                  <a:endParaRPr kumimoji="1" lang="ja-JP" altLang="en-US" sz="2400" dirty="0"/>
                </a:p>
              </p:txBody>
            </p:sp>
          </mc:Choice>
          <mc:Fallback xmlns="">
            <p:sp>
              <p:nvSpPr>
                <p:cNvPr id="17" name="テキスト ボックス 16"/>
                <p:cNvSpPr txBox="1">
                  <a:spLocks noRot="1" noChangeAspect="1" noMove="1" noResize="1" noEditPoints="1" noAdjustHandles="1" noChangeArrowheads="1" noChangeShapeType="1" noTextEdit="1"/>
                </p:cNvSpPr>
                <p:nvPr/>
              </p:nvSpPr>
              <p:spPr>
                <a:xfrm>
                  <a:off x="1069822" y="4803441"/>
                  <a:ext cx="929578" cy="575954"/>
                </a:xfrm>
                <a:prstGeom prst="rect">
                  <a:avLst/>
                </a:prstGeom>
                <a:blipFill rotWithShape="1">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8" name="テキスト ボックス 17"/>
                <p:cNvSpPr txBox="1"/>
                <p:nvPr/>
              </p:nvSpPr>
              <p:spPr>
                <a:xfrm>
                  <a:off x="1069822" y="3848810"/>
                  <a:ext cx="929578" cy="5759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ℓ</m:t>
                            </m:r>
                          </m:e>
                          <m:sub>
                            <m:r>
                              <a:rPr kumimoji="1" lang="en-US" altLang="ja-JP" sz="2400" b="0" i="1" smtClean="0">
                                <a:latin typeface="Cambria Math"/>
                              </a:rPr>
                              <m:t>𝐿</m:t>
                            </m:r>
                            <m:r>
                              <a:rPr kumimoji="1" lang="en-US" altLang="ja-JP" sz="2400" b="0" i="1" smtClean="0">
                                <a:latin typeface="Cambria Math"/>
                              </a:rPr>
                              <m:t>,</m:t>
                            </m:r>
                            <m:r>
                              <a:rPr kumimoji="1" lang="en-US" altLang="ja-JP" sz="2400" b="0" i="1" smtClean="0">
                                <a:latin typeface="Cambria Math"/>
                              </a:rPr>
                              <m:t>𝑅</m:t>
                            </m:r>
                          </m:sub>
                        </m:sSub>
                      </m:oMath>
                    </m:oMathPara>
                  </a14:m>
                  <a:endParaRPr kumimoji="1" lang="ja-JP" altLang="en-US" sz="2400" dirty="0"/>
                </a:p>
              </p:txBody>
            </p:sp>
          </mc:Choice>
          <mc:Fallback xmlns="">
            <p:sp>
              <p:nvSpPr>
                <p:cNvPr id="18" name="テキスト ボックス 17"/>
                <p:cNvSpPr txBox="1">
                  <a:spLocks noRot="1" noChangeAspect="1" noMove="1" noResize="1" noEditPoints="1" noAdjustHandles="1" noChangeArrowheads="1" noChangeShapeType="1" noTextEdit="1"/>
                </p:cNvSpPr>
                <p:nvPr/>
              </p:nvSpPr>
              <p:spPr>
                <a:xfrm>
                  <a:off x="1069822" y="3848810"/>
                  <a:ext cx="929578" cy="575954"/>
                </a:xfrm>
                <a:prstGeom prst="rect">
                  <a:avLst/>
                </a:prstGeom>
                <a:blipFill rotWithShape="1">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 name="テキスト ボックス 18"/>
                <p:cNvSpPr txBox="1"/>
                <p:nvPr/>
              </p:nvSpPr>
              <p:spPr>
                <a:xfrm>
                  <a:off x="668547" y="3952288"/>
                  <a:ext cx="412382" cy="55640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sz="2400" b="0" i="1" smtClean="0">
                            <a:latin typeface="Cambria Math"/>
                          </a:rPr>
                          <m:t>γ</m:t>
                        </m:r>
                      </m:oMath>
                    </m:oMathPara>
                  </a14:m>
                  <a:endParaRPr kumimoji="1" lang="en-US" altLang="ja-JP" sz="2400" b="0" dirty="0" smtClean="0"/>
                </a:p>
              </p:txBody>
            </p:sp>
          </mc:Choice>
          <mc:Fallback xmlns="">
            <p:sp>
              <p:nvSpPr>
                <p:cNvPr id="26" name="テキスト ボックス 25"/>
                <p:cNvSpPr txBox="1">
                  <a:spLocks noRot="1" noChangeAspect="1" noMove="1" noResize="1" noEditPoints="1" noAdjustHandles="1" noChangeArrowheads="1" noChangeShapeType="1" noTextEdit="1"/>
                </p:cNvSpPr>
                <p:nvPr/>
              </p:nvSpPr>
              <p:spPr>
                <a:xfrm>
                  <a:off x="668547" y="3952288"/>
                  <a:ext cx="412383" cy="523220"/>
                </a:xfrm>
                <a:prstGeom prst="rect">
                  <a:avLst/>
                </a:prstGeom>
                <a:blipFill rotWithShape="1">
                  <a:blip r:embed="rId9"/>
                  <a:stretch>
                    <a:fillRect/>
                  </a:stretch>
                </a:blipFill>
              </p:spPr>
              <p:txBody>
                <a:bodyPr/>
                <a:lstStyle/>
                <a:p>
                  <a:r>
                    <a:rPr lang="ja-JP" altLang="en-US">
                      <a:noFill/>
                    </a:rPr>
                    <a:t> </a:t>
                  </a:r>
                </a:p>
              </p:txBody>
            </p:sp>
          </mc:Fallback>
        </mc:AlternateContent>
      </p:grpSp>
      <p:grpSp>
        <p:nvGrpSpPr>
          <p:cNvPr id="24" name="グループ化 23"/>
          <p:cNvGrpSpPr/>
          <p:nvPr/>
        </p:nvGrpSpPr>
        <p:grpSpPr>
          <a:xfrm>
            <a:off x="2841146" y="1875646"/>
            <a:ext cx="2018329" cy="1385201"/>
            <a:chOff x="2988046" y="3733466"/>
            <a:chExt cx="2432506" cy="1669454"/>
          </a:xfrm>
        </p:grpSpPr>
        <p:sp>
          <p:nvSpPr>
            <p:cNvPr id="25" name="Freeform 82"/>
            <p:cNvSpPr>
              <a:spLocks/>
            </p:cNvSpPr>
            <p:nvPr/>
          </p:nvSpPr>
          <p:spPr bwMode="auto">
            <a:xfrm>
              <a:off x="2988046" y="4454621"/>
              <a:ext cx="1161878" cy="172621"/>
            </a:xfrm>
            <a:custGeom>
              <a:avLst/>
              <a:gdLst>
                <a:gd name="T0" fmla="*/ 0 w 2304"/>
                <a:gd name="T1" fmla="*/ 192 h 192"/>
                <a:gd name="T2" fmla="*/ 192 w 2304"/>
                <a:gd name="T3" fmla="*/ 0 h 192"/>
                <a:gd name="T4" fmla="*/ 384 w 2304"/>
                <a:gd name="T5" fmla="*/ 192 h 192"/>
                <a:gd name="T6" fmla="*/ 576 w 2304"/>
                <a:gd name="T7" fmla="*/ 0 h 192"/>
                <a:gd name="T8" fmla="*/ 768 w 2304"/>
                <a:gd name="T9" fmla="*/ 192 h 192"/>
                <a:gd name="T10" fmla="*/ 960 w 2304"/>
                <a:gd name="T11" fmla="*/ 0 h 192"/>
                <a:gd name="T12" fmla="*/ 1152 w 2304"/>
                <a:gd name="T13" fmla="*/ 192 h 192"/>
                <a:gd name="T14" fmla="*/ 1344 w 2304"/>
                <a:gd name="T15" fmla="*/ 0 h 192"/>
                <a:gd name="T16" fmla="*/ 1536 w 2304"/>
                <a:gd name="T17" fmla="*/ 192 h 192"/>
                <a:gd name="T18" fmla="*/ 1728 w 2304"/>
                <a:gd name="T19" fmla="*/ 0 h 192"/>
                <a:gd name="T20" fmla="*/ 1920 w 2304"/>
                <a:gd name="T21" fmla="*/ 192 h 192"/>
                <a:gd name="T22" fmla="*/ 2112 w 2304"/>
                <a:gd name="T23" fmla="*/ 0 h 192"/>
                <a:gd name="T24" fmla="*/ 2304 w 2304"/>
                <a:gd name="T25" fmla="*/ 192 h 192"/>
                <a:gd name="connsiteX0" fmla="*/ 0 w 9167"/>
                <a:gd name="connsiteY0" fmla="*/ 10000 h 10000"/>
                <a:gd name="connsiteX1" fmla="*/ 833 w 9167"/>
                <a:gd name="connsiteY1" fmla="*/ 0 h 10000"/>
                <a:gd name="connsiteX2" fmla="*/ 1667 w 9167"/>
                <a:gd name="connsiteY2" fmla="*/ 10000 h 10000"/>
                <a:gd name="connsiteX3" fmla="*/ 2500 w 9167"/>
                <a:gd name="connsiteY3" fmla="*/ 0 h 10000"/>
                <a:gd name="connsiteX4" fmla="*/ 3333 w 9167"/>
                <a:gd name="connsiteY4" fmla="*/ 10000 h 10000"/>
                <a:gd name="connsiteX5" fmla="*/ 4167 w 9167"/>
                <a:gd name="connsiteY5" fmla="*/ 0 h 10000"/>
                <a:gd name="connsiteX6" fmla="*/ 5000 w 9167"/>
                <a:gd name="connsiteY6" fmla="*/ 10000 h 10000"/>
                <a:gd name="connsiteX7" fmla="*/ 5833 w 9167"/>
                <a:gd name="connsiteY7" fmla="*/ 0 h 10000"/>
                <a:gd name="connsiteX8" fmla="*/ 6667 w 9167"/>
                <a:gd name="connsiteY8" fmla="*/ 10000 h 10000"/>
                <a:gd name="connsiteX9" fmla="*/ 7500 w 9167"/>
                <a:gd name="connsiteY9" fmla="*/ 0 h 10000"/>
                <a:gd name="connsiteX10" fmla="*/ 8333 w 9167"/>
                <a:gd name="connsiteY10" fmla="*/ 10000 h 10000"/>
                <a:gd name="connsiteX11" fmla="*/ 9167 w 9167"/>
                <a:gd name="connsiteY11" fmla="*/ 0 h 10000"/>
                <a:gd name="connsiteX0" fmla="*/ 0 w 9090"/>
                <a:gd name="connsiteY0" fmla="*/ 10000 h 10000"/>
                <a:gd name="connsiteX1" fmla="*/ 909 w 9090"/>
                <a:gd name="connsiteY1" fmla="*/ 0 h 10000"/>
                <a:gd name="connsiteX2" fmla="*/ 1818 w 9090"/>
                <a:gd name="connsiteY2" fmla="*/ 10000 h 10000"/>
                <a:gd name="connsiteX3" fmla="*/ 2727 w 9090"/>
                <a:gd name="connsiteY3" fmla="*/ 0 h 10000"/>
                <a:gd name="connsiteX4" fmla="*/ 3636 w 9090"/>
                <a:gd name="connsiteY4" fmla="*/ 10000 h 10000"/>
                <a:gd name="connsiteX5" fmla="*/ 4546 w 9090"/>
                <a:gd name="connsiteY5" fmla="*/ 0 h 10000"/>
                <a:gd name="connsiteX6" fmla="*/ 5454 w 9090"/>
                <a:gd name="connsiteY6" fmla="*/ 10000 h 10000"/>
                <a:gd name="connsiteX7" fmla="*/ 6363 w 9090"/>
                <a:gd name="connsiteY7" fmla="*/ 0 h 10000"/>
                <a:gd name="connsiteX8" fmla="*/ 7273 w 9090"/>
                <a:gd name="connsiteY8" fmla="*/ 10000 h 10000"/>
                <a:gd name="connsiteX9" fmla="*/ 8182 w 9090"/>
                <a:gd name="connsiteY9" fmla="*/ 0 h 10000"/>
                <a:gd name="connsiteX10" fmla="*/ 9090 w 9090"/>
                <a:gd name="connsiteY10" fmla="*/ 10000 h 10000"/>
                <a:gd name="connsiteX0" fmla="*/ 0 w 9001"/>
                <a:gd name="connsiteY0" fmla="*/ 10000 h 10000"/>
                <a:gd name="connsiteX1" fmla="*/ 1000 w 9001"/>
                <a:gd name="connsiteY1" fmla="*/ 0 h 10000"/>
                <a:gd name="connsiteX2" fmla="*/ 2000 w 9001"/>
                <a:gd name="connsiteY2" fmla="*/ 10000 h 10000"/>
                <a:gd name="connsiteX3" fmla="*/ 3000 w 9001"/>
                <a:gd name="connsiteY3" fmla="*/ 0 h 10000"/>
                <a:gd name="connsiteX4" fmla="*/ 4000 w 9001"/>
                <a:gd name="connsiteY4" fmla="*/ 10000 h 10000"/>
                <a:gd name="connsiteX5" fmla="*/ 5001 w 9001"/>
                <a:gd name="connsiteY5" fmla="*/ 0 h 10000"/>
                <a:gd name="connsiteX6" fmla="*/ 6000 w 9001"/>
                <a:gd name="connsiteY6" fmla="*/ 10000 h 10000"/>
                <a:gd name="connsiteX7" fmla="*/ 7000 w 9001"/>
                <a:gd name="connsiteY7" fmla="*/ 0 h 10000"/>
                <a:gd name="connsiteX8" fmla="*/ 8001 w 9001"/>
                <a:gd name="connsiteY8" fmla="*/ 10000 h 10000"/>
                <a:gd name="connsiteX9" fmla="*/ 9001 w 9001"/>
                <a:gd name="connsiteY9" fmla="*/ 0 h 10000"/>
                <a:gd name="connsiteX0" fmla="*/ 0 w 8889"/>
                <a:gd name="connsiteY0" fmla="*/ 10000 h 10000"/>
                <a:gd name="connsiteX1" fmla="*/ 1111 w 8889"/>
                <a:gd name="connsiteY1" fmla="*/ 0 h 10000"/>
                <a:gd name="connsiteX2" fmla="*/ 2222 w 8889"/>
                <a:gd name="connsiteY2" fmla="*/ 10000 h 10000"/>
                <a:gd name="connsiteX3" fmla="*/ 3333 w 8889"/>
                <a:gd name="connsiteY3" fmla="*/ 0 h 10000"/>
                <a:gd name="connsiteX4" fmla="*/ 4444 w 8889"/>
                <a:gd name="connsiteY4" fmla="*/ 10000 h 10000"/>
                <a:gd name="connsiteX5" fmla="*/ 5556 w 8889"/>
                <a:gd name="connsiteY5" fmla="*/ 0 h 10000"/>
                <a:gd name="connsiteX6" fmla="*/ 6666 w 8889"/>
                <a:gd name="connsiteY6" fmla="*/ 10000 h 10000"/>
                <a:gd name="connsiteX7" fmla="*/ 7777 w 8889"/>
                <a:gd name="connsiteY7" fmla="*/ 0 h 10000"/>
                <a:gd name="connsiteX8" fmla="*/ 8889 w 8889"/>
                <a:gd name="connsiteY8" fmla="*/ 10000 h 10000"/>
                <a:gd name="connsiteX0" fmla="*/ 0 w 8749"/>
                <a:gd name="connsiteY0" fmla="*/ 10000 h 10000"/>
                <a:gd name="connsiteX1" fmla="*/ 1250 w 8749"/>
                <a:gd name="connsiteY1" fmla="*/ 0 h 10000"/>
                <a:gd name="connsiteX2" fmla="*/ 2500 w 8749"/>
                <a:gd name="connsiteY2" fmla="*/ 10000 h 10000"/>
                <a:gd name="connsiteX3" fmla="*/ 3750 w 8749"/>
                <a:gd name="connsiteY3" fmla="*/ 0 h 10000"/>
                <a:gd name="connsiteX4" fmla="*/ 4999 w 8749"/>
                <a:gd name="connsiteY4" fmla="*/ 10000 h 10000"/>
                <a:gd name="connsiteX5" fmla="*/ 6250 w 8749"/>
                <a:gd name="connsiteY5" fmla="*/ 0 h 10000"/>
                <a:gd name="connsiteX6" fmla="*/ 7499 w 8749"/>
                <a:gd name="connsiteY6" fmla="*/ 10000 h 10000"/>
                <a:gd name="connsiteX7" fmla="*/ 8749 w 8749"/>
                <a:gd name="connsiteY7" fmla="*/ 0 h 10000"/>
                <a:gd name="connsiteX0" fmla="*/ 0 w 8571"/>
                <a:gd name="connsiteY0" fmla="*/ 10000 h 10000"/>
                <a:gd name="connsiteX1" fmla="*/ 1429 w 8571"/>
                <a:gd name="connsiteY1" fmla="*/ 0 h 10000"/>
                <a:gd name="connsiteX2" fmla="*/ 2857 w 8571"/>
                <a:gd name="connsiteY2" fmla="*/ 10000 h 10000"/>
                <a:gd name="connsiteX3" fmla="*/ 4286 w 8571"/>
                <a:gd name="connsiteY3" fmla="*/ 0 h 10000"/>
                <a:gd name="connsiteX4" fmla="*/ 5714 w 8571"/>
                <a:gd name="connsiteY4" fmla="*/ 10000 h 10000"/>
                <a:gd name="connsiteX5" fmla="*/ 7144 w 8571"/>
                <a:gd name="connsiteY5" fmla="*/ 0 h 10000"/>
                <a:gd name="connsiteX6" fmla="*/ 8571 w 8571"/>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1" h="10000">
                  <a:moveTo>
                    <a:pt x="0" y="10000"/>
                  </a:moveTo>
                  <a:cubicBezTo>
                    <a:pt x="475" y="5000"/>
                    <a:pt x="954" y="0"/>
                    <a:pt x="1429" y="0"/>
                  </a:cubicBezTo>
                  <a:cubicBezTo>
                    <a:pt x="1904" y="0"/>
                    <a:pt x="2381" y="10000"/>
                    <a:pt x="2857" y="10000"/>
                  </a:cubicBezTo>
                  <a:cubicBezTo>
                    <a:pt x="3333" y="10000"/>
                    <a:pt x="3810" y="0"/>
                    <a:pt x="4286" y="0"/>
                  </a:cubicBezTo>
                  <a:cubicBezTo>
                    <a:pt x="4762" y="0"/>
                    <a:pt x="5239" y="10000"/>
                    <a:pt x="5714" y="10000"/>
                  </a:cubicBezTo>
                  <a:cubicBezTo>
                    <a:pt x="6190" y="10000"/>
                    <a:pt x="6667" y="0"/>
                    <a:pt x="7144" y="0"/>
                  </a:cubicBezTo>
                  <a:cubicBezTo>
                    <a:pt x="7619" y="0"/>
                    <a:pt x="8096" y="10000"/>
                    <a:pt x="8571" y="1000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sp>
          <p:nvSpPr>
            <p:cNvPr id="26" name="フリーフォーム 25"/>
            <p:cNvSpPr/>
            <p:nvPr/>
          </p:nvSpPr>
          <p:spPr bwMode="auto">
            <a:xfrm rot="16200000">
              <a:off x="3782528" y="4458996"/>
              <a:ext cx="966416" cy="307556"/>
            </a:xfrm>
            <a:custGeom>
              <a:avLst/>
              <a:gdLst>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5052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2148 w 4112432"/>
                <a:gd name="connsiteY0" fmla="*/ 1676400 h 1676400"/>
                <a:gd name="connsiteX1" fmla="*/ 6868 w 4112432"/>
                <a:gd name="connsiteY1" fmla="*/ 1249680 h 1676400"/>
                <a:gd name="connsiteX2" fmla="*/ 616468 w 4112432"/>
                <a:gd name="connsiteY2" fmla="*/ 1234440 h 1676400"/>
                <a:gd name="connsiteX3" fmla="*/ 387868 w 4112432"/>
                <a:gd name="connsiteY3" fmla="*/ 701040 h 1676400"/>
                <a:gd name="connsiteX4" fmla="*/ 936508 w 4112432"/>
                <a:gd name="connsiteY4" fmla="*/ 899160 h 1676400"/>
                <a:gd name="connsiteX5" fmla="*/ 845068 w 4112432"/>
                <a:gd name="connsiteY5" fmla="*/ 320040 h 1676400"/>
                <a:gd name="connsiteX6" fmla="*/ 1393708 w 4112432"/>
                <a:gd name="connsiteY6" fmla="*/ 624840 h 1676400"/>
                <a:gd name="connsiteX7" fmla="*/ 1469908 w 4112432"/>
                <a:gd name="connsiteY7" fmla="*/ 91440 h 1676400"/>
                <a:gd name="connsiteX8" fmla="*/ 1805188 w 4112432"/>
                <a:gd name="connsiteY8" fmla="*/ 533400 h 1676400"/>
                <a:gd name="connsiteX9" fmla="*/ 2018548 w 4112432"/>
                <a:gd name="connsiteY9" fmla="*/ 0 h 1676400"/>
                <a:gd name="connsiteX10" fmla="*/ 2353828 w 4112432"/>
                <a:gd name="connsiteY10" fmla="*/ 533400 h 1676400"/>
                <a:gd name="connsiteX11" fmla="*/ 2704348 w 4112432"/>
                <a:gd name="connsiteY11" fmla="*/ 76200 h 1676400"/>
                <a:gd name="connsiteX12" fmla="*/ 2780548 w 4112432"/>
                <a:gd name="connsiteY12" fmla="*/ 640080 h 1676400"/>
                <a:gd name="connsiteX13" fmla="*/ 3252988 w 4112432"/>
                <a:gd name="connsiteY13" fmla="*/ 320040 h 1676400"/>
                <a:gd name="connsiteX14" fmla="*/ 3222508 w 4112432"/>
                <a:gd name="connsiteY14" fmla="*/ 899160 h 1676400"/>
                <a:gd name="connsiteX15" fmla="*/ 3771148 w 4112432"/>
                <a:gd name="connsiteY15" fmla="*/ 685800 h 1676400"/>
                <a:gd name="connsiteX16" fmla="*/ 3557788 w 4112432"/>
                <a:gd name="connsiteY16" fmla="*/ 1219200 h 1676400"/>
                <a:gd name="connsiteX17" fmla="*/ 4106428 w 4112432"/>
                <a:gd name="connsiteY17" fmla="*/ 1127760 h 1676400"/>
                <a:gd name="connsiteX18" fmla="*/ 3801628 w 4112432"/>
                <a:gd name="connsiteY18" fmla="*/ 1630680 h 1676400"/>
                <a:gd name="connsiteX0" fmla="*/ 340932 w 4111216"/>
                <a:gd name="connsiteY0" fmla="*/ 1676400 h 1676400"/>
                <a:gd name="connsiteX1" fmla="*/ 5652 w 4111216"/>
                <a:gd name="connsiteY1" fmla="*/ 1249680 h 1676400"/>
                <a:gd name="connsiteX2" fmla="*/ 584772 w 4111216"/>
                <a:gd name="connsiteY2" fmla="*/ 1234440 h 1676400"/>
                <a:gd name="connsiteX3" fmla="*/ 386652 w 4111216"/>
                <a:gd name="connsiteY3" fmla="*/ 701040 h 1676400"/>
                <a:gd name="connsiteX4" fmla="*/ 935292 w 4111216"/>
                <a:gd name="connsiteY4" fmla="*/ 899160 h 1676400"/>
                <a:gd name="connsiteX5" fmla="*/ 843852 w 4111216"/>
                <a:gd name="connsiteY5" fmla="*/ 320040 h 1676400"/>
                <a:gd name="connsiteX6" fmla="*/ 1392492 w 4111216"/>
                <a:gd name="connsiteY6" fmla="*/ 624840 h 1676400"/>
                <a:gd name="connsiteX7" fmla="*/ 1468692 w 4111216"/>
                <a:gd name="connsiteY7" fmla="*/ 91440 h 1676400"/>
                <a:gd name="connsiteX8" fmla="*/ 1803972 w 4111216"/>
                <a:gd name="connsiteY8" fmla="*/ 533400 h 1676400"/>
                <a:gd name="connsiteX9" fmla="*/ 2017332 w 4111216"/>
                <a:gd name="connsiteY9" fmla="*/ 0 h 1676400"/>
                <a:gd name="connsiteX10" fmla="*/ 2352612 w 4111216"/>
                <a:gd name="connsiteY10" fmla="*/ 533400 h 1676400"/>
                <a:gd name="connsiteX11" fmla="*/ 2703132 w 4111216"/>
                <a:gd name="connsiteY11" fmla="*/ 76200 h 1676400"/>
                <a:gd name="connsiteX12" fmla="*/ 2779332 w 4111216"/>
                <a:gd name="connsiteY12" fmla="*/ 640080 h 1676400"/>
                <a:gd name="connsiteX13" fmla="*/ 3251772 w 4111216"/>
                <a:gd name="connsiteY13" fmla="*/ 320040 h 1676400"/>
                <a:gd name="connsiteX14" fmla="*/ 3221292 w 4111216"/>
                <a:gd name="connsiteY14" fmla="*/ 899160 h 1676400"/>
                <a:gd name="connsiteX15" fmla="*/ 3769932 w 4111216"/>
                <a:gd name="connsiteY15" fmla="*/ 685800 h 1676400"/>
                <a:gd name="connsiteX16" fmla="*/ 3556572 w 4111216"/>
                <a:gd name="connsiteY16" fmla="*/ 1219200 h 1676400"/>
                <a:gd name="connsiteX17" fmla="*/ 4105212 w 4111216"/>
                <a:gd name="connsiteY17" fmla="*/ 1127760 h 1676400"/>
                <a:gd name="connsiteX18" fmla="*/ 3800412 w 4111216"/>
                <a:gd name="connsiteY18" fmla="*/ 163068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1216" h="1676400">
                  <a:moveTo>
                    <a:pt x="340932" y="1676400"/>
                  </a:moveTo>
                  <a:cubicBezTo>
                    <a:pt x="150432" y="1499870"/>
                    <a:pt x="-34988" y="1323340"/>
                    <a:pt x="5652" y="1249680"/>
                  </a:cubicBezTo>
                  <a:cubicBezTo>
                    <a:pt x="46292" y="1176020"/>
                    <a:pt x="521272" y="1325880"/>
                    <a:pt x="584772" y="1234440"/>
                  </a:cubicBezTo>
                  <a:cubicBezTo>
                    <a:pt x="648272" y="1143000"/>
                    <a:pt x="328232" y="756920"/>
                    <a:pt x="386652" y="701040"/>
                  </a:cubicBezTo>
                  <a:cubicBezTo>
                    <a:pt x="445072" y="645160"/>
                    <a:pt x="859092" y="962660"/>
                    <a:pt x="935292" y="899160"/>
                  </a:cubicBezTo>
                  <a:cubicBezTo>
                    <a:pt x="1011492" y="835660"/>
                    <a:pt x="767652" y="365760"/>
                    <a:pt x="843852" y="320040"/>
                  </a:cubicBezTo>
                  <a:cubicBezTo>
                    <a:pt x="920052" y="274320"/>
                    <a:pt x="1288352" y="662940"/>
                    <a:pt x="1392492" y="624840"/>
                  </a:cubicBezTo>
                  <a:cubicBezTo>
                    <a:pt x="1496632" y="586740"/>
                    <a:pt x="1400112" y="106680"/>
                    <a:pt x="1468692" y="91440"/>
                  </a:cubicBezTo>
                  <a:cubicBezTo>
                    <a:pt x="1537272" y="76200"/>
                    <a:pt x="1712532" y="548640"/>
                    <a:pt x="1803972" y="533400"/>
                  </a:cubicBezTo>
                  <a:cubicBezTo>
                    <a:pt x="1895412" y="518160"/>
                    <a:pt x="1925892" y="0"/>
                    <a:pt x="2017332" y="0"/>
                  </a:cubicBezTo>
                  <a:cubicBezTo>
                    <a:pt x="2108772" y="0"/>
                    <a:pt x="2238312" y="520700"/>
                    <a:pt x="2352612" y="533400"/>
                  </a:cubicBezTo>
                  <a:cubicBezTo>
                    <a:pt x="2466912" y="546100"/>
                    <a:pt x="2632012" y="58420"/>
                    <a:pt x="2703132" y="76200"/>
                  </a:cubicBezTo>
                  <a:cubicBezTo>
                    <a:pt x="2774252" y="93980"/>
                    <a:pt x="2687892" y="599440"/>
                    <a:pt x="2779332" y="640080"/>
                  </a:cubicBezTo>
                  <a:cubicBezTo>
                    <a:pt x="2870772" y="680720"/>
                    <a:pt x="3178112" y="276860"/>
                    <a:pt x="3251772" y="320040"/>
                  </a:cubicBezTo>
                  <a:cubicBezTo>
                    <a:pt x="3325432" y="363220"/>
                    <a:pt x="3134932" y="838200"/>
                    <a:pt x="3221292" y="899160"/>
                  </a:cubicBezTo>
                  <a:cubicBezTo>
                    <a:pt x="3307652" y="960120"/>
                    <a:pt x="3714052" y="632460"/>
                    <a:pt x="3769932" y="685800"/>
                  </a:cubicBezTo>
                  <a:cubicBezTo>
                    <a:pt x="3825812" y="739140"/>
                    <a:pt x="3500692" y="1145540"/>
                    <a:pt x="3556572" y="1219200"/>
                  </a:cubicBezTo>
                  <a:cubicBezTo>
                    <a:pt x="3612452" y="1292860"/>
                    <a:pt x="4064572" y="1059180"/>
                    <a:pt x="4105212" y="1127760"/>
                  </a:cubicBezTo>
                  <a:cubicBezTo>
                    <a:pt x="4145852" y="1196340"/>
                    <a:pt x="3973132" y="1413510"/>
                    <a:pt x="3800412" y="1630680"/>
                  </a:cubicBezTo>
                </a:path>
              </a:pathLst>
            </a:custGeom>
            <a:noFill/>
            <a:ln w="317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Times" charset="0"/>
              </a:endParaRPr>
            </a:p>
          </p:txBody>
        </p:sp>
        <mc:AlternateContent xmlns:mc="http://schemas.openxmlformats.org/markup-compatibility/2006" xmlns:a14="http://schemas.microsoft.com/office/drawing/2010/main">
          <mc:Choice Requires="a14">
            <p:sp>
              <p:nvSpPr>
                <p:cNvPr id="27" name="テキスト ボックス 26"/>
                <p:cNvSpPr txBox="1"/>
                <p:nvPr/>
              </p:nvSpPr>
              <p:spPr>
                <a:xfrm>
                  <a:off x="3562437" y="4826966"/>
                  <a:ext cx="1003146" cy="5759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𝑊</m:t>
                            </m:r>
                          </m:e>
                          <m:sub>
                            <m:r>
                              <a:rPr kumimoji="1" lang="en-US" altLang="ja-JP" sz="2400" b="0" i="1" smtClean="0">
                                <a:latin typeface="Cambria Math"/>
                              </a:rPr>
                              <m:t>1,2</m:t>
                            </m:r>
                          </m:sub>
                        </m:sSub>
                      </m:oMath>
                    </m:oMathPara>
                  </a14:m>
                  <a:endParaRPr kumimoji="1" lang="ja-JP" altLang="en-US" sz="2400" dirty="0"/>
                </a:p>
              </p:txBody>
            </p:sp>
          </mc:Choice>
          <mc:Fallback xmlns="">
            <p:sp>
              <p:nvSpPr>
                <p:cNvPr id="27" name="テキスト ボックス 26"/>
                <p:cNvSpPr txBox="1">
                  <a:spLocks noRot="1" noChangeAspect="1" noMove="1" noResize="1" noEditPoints="1" noAdjustHandles="1" noChangeArrowheads="1" noChangeShapeType="1" noTextEdit="1"/>
                </p:cNvSpPr>
                <p:nvPr/>
              </p:nvSpPr>
              <p:spPr>
                <a:xfrm>
                  <a:off x="3562437" y="4826966"/>
                  <a:ext cx="1003146" cy="575954"/>
                </a:xfrm>
                <a:prstGeom prst="rect">
                  <a:avLst/>
                </a:prstGeom>
                <a:blipFill rotWithShape="1">
                  <a:blip r:embed="rId1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8" name="テキスト ボックス 27"/>
                <p:cNvSpPr txBox="1"/>
                <p:nvPr/>
              </p:nvSpPr>
              <p:spPr>
                <a:xfrm>
                  <a:off x="4794213" y="4744266"/>
                  <a:ext cx="626339" cy="5564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𝜈</m:t>
                            </m:r>
                          </m:e>
                          <m:sub>
                            <m:r>
                              <a:rPr kumimoji="1" lang="en-US" altLang="ja-JP" sz="2400" b="0" i="1" smtClean="0">
                                <a:latin typeface="Cambria Math"/>
                              </a:rPr>
                              <m:t>𝑖</m:t>
                            </m:r>
                          </m:sub>
                        </m:sSub>
                      </m:oMath>
                    </m:oMathPara>
                  </a14:m>
                  <a:endParaRPr kumimoji="1" lang="ja-JP" altLang="en-US" sz="2400" dirty="0"/>
                </a:p>
              </p:txBody>
            </p:sp>
          </mc:Choice>
          <mc:Fallback xmlns="">
            <p:sp>
              <p:nvSpPr>
                <p:cNvPr id="41" name="テキスト ボックス 40"/>
                <p:cNvSpPr txBox="1">
                  <a:spLocks noRot="1" noChangeAspect="1" noMove="1" noResize="1" noEditPoints="1" noAdjustHandles="1" noChangeArrowheads="1" noChangeShapeType="1" noTextEdit="1"/>
                </p:cNvSpPr>
                <p:nvPr/>
              </p:nvSpPr>
              <p:spPr>
                <a:xfrm>
                  <a:off x="4794213" y="4744266"/>
                  <a:ext cx="388525" cy="442691"/>
                </a:xfrm>
                <a:prstGeom prst="rect">
                  <a:avLst/>
                </a:prstGeom>
                <a:blipFill rotWithShape="1">
                  <a:blip r:embed="rId15"/>
                  <a:stretch>
                    <a:fillRect b="-684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 name="テキスト ボックス 28"/>
                <p:cNvSpPr txBox="1"/>
                <p:nvPr/>
              </p:nvSpPr>
              <p:spPr>
                <a:xfrm>
                  <a:off x="4794213" y="3733466"/>
                  <a:ext cx="626185" cy="59225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𝜈</m:t>
                            </m:r>
                          </m:e>
                          <m:sub>
                            <m:r>
                              <a:rPr kumimoji="1" lang="en-US" altLang="ja-JP" sz="2400" b="0" i="1" smtClean="0">
                                <a:latin typeface="Cambria Math"/>
                              </a:rPr>
                              <m:t>𝑗</m:t>
                            </m:r>
                          </m:sub>
                        </m:sSub>
                      </m:oMath>
                    </m:oMathPara>
                  </a14:m>
                  <a:endParaRPr kumimoji="1" lang="ja-JP" altLang="en-US" sz="2400" dirty="0"/>
                </a:p>
              </p:txBody>
            </p:sp>
          </mc:Choice>
          <mc:Fallback xmlns="">
            <p:sp>
              <p:nvSpPr>
                <p:cNvPr id="42" name="テキスト ボックス 41"/>
                <p:cNvSpPr txBox="1">
                  <a:spLocks noRot="1" noChangeAspect="1" noMove="1" noResize="1" noEditPoints="1" noAdjustHandles="1" noChangeArrowheads="1" noChangeShapeType="1" noTextEdit="1"/>
                </p:cNvSpPr>
                <p:nvPr/>
              </p:nvSpPr>
              <p:spPr>
                <a:xfrm>
                  <a:off x="4794213" y="3733466"/>
                  <a:ext cx="388427" cy="471220"/>
                </a:xfrm>
                <a:prstGeom prst="rect">
                  <a:avLst/>
                </a:prstGeom>
                <a:blipFill rotWithShape="1">
                  <a:blip r:embed="rId16"/>
                  <a:stretch>
                    <a:fillRect b="-897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0" name="テキスト ボックス 29"/>
                <p:cNvSpPr txBox="1"/>
                <p:nvPr/>
              </p:nvSpPr>
              <p:spPr>
                <a:xfrm>
                  <a:off x="4414222" y="4349040"/>
                  <a:ext cx="929578" cy="57595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400" b="0" i="1" smtClean="0">
                                <a:latin typeface="Cambria Math"/>
                              </a:rPr>
                            </m:ctrlPr>
                          </m:sSubPr>
                          <m:e>
                            <m:r>
                              <a:rPr kumimoji="1" lang="en-US" altLang="ja-JP" sz="2400" b="0" i="1" smtClean="0">
                                <a:latin typeface="Cambria Math"/>
                              </a:rPr>
                              <m:t>ℓ</m:t>
                            </m:r>
                          </m:e>
                          <m:sub>
                            <m:r>
                              <a:rPr kumimoji="1" lang="en-US" altLang="ja-JP" sz="2400" b="0" i="1" smtClean="0">
                                <a:latin typeface="Cambria Math"/>
                              </a:rPr>
                              <m:t>𝐿</m:t>
                            </m:r>
                            <m:r>
                              <a:rPr kumimoji="1" lang="en-US" altLang="ja-JP" sz="2400" b="0" i="1" smtClean="0">
                                <a:latin typeface="Cambria Math"/>
                              </a:rPr>
                              <m:t>,</m:t>
                            </m:r>
                            <m:r>
                              <a:rPr kumimoji="1" lang="en-US" altLang="ja-JP" sz="2400" b="0" i="1" smtClean="0">
                                <a:latin typeface="Cambria Math"/>
                              </a:rPr>
                              <m:t>𝑅</m:t>
                            </m:r>
                          </m:sub>
                        </m:sSub>
                      </m:oMath>
                    </m:oMathPara>
                  </a14:m>
                  <a:endParaRPr kumimoji="1" lang="ja-JP" altLang="en-US" sz="2400" dirty="0"/>
                </a:p>
              </p:txBody>
            </p:sp>
          </mc:Choice>
          <mc:Fallback xmlns="">
            <p:sp>
              <p:nvSpPr>
                <p:cNvPr id="30" name="テキスト ボックス 29"/>
                <p:cNvSpPr txBox="1">
                  <a:spLocks noRot="1" noChangeAspect="1" noMove="1" noResize="1" noEditPoints="1" noAdjustHandles="1" noChangeArrowheads="1" noChangeShapeType="1" noTextEdit="1"/>
                </p:cNvSpPr>
                <p:nvPr/>
              </p:nvSpPr>
              <p:spPr>
                <a:xfrm>
                  <a:off x="4414222" y="4349040"/>
                  <a:ext cx="929578" cy="575954"/>
                </a:xfrm>
                <a:prstGeom prst="rect">
                  <a:avLst/>
                </a:prstGeom>
                <a:blipFill rotWithShape="1">
                  <a:blip r:embed="rId1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1" name="テキスト ボックス 30"/>
                <p:cNvSpPr txBox="1"/>
                <p:nvPr/>
              </p:nvSpPr>
              <p:spPr>
                <a:xfrm>
                  <a:off x="3281653" y="3940259"/>
                  <a:ext cx="512353" cy="5564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sz="2400" b="0" i="1" smtClean="0">
                            <a:latin typeface="Cambria Math"/>
                          </a:rPr>
                          <m:t>γ</m:t>
                        </m:r>
                      </m:oMath>
                    </m:oMathPara>
                  </a14:m>
                  <a:endParaRPr kumimoji="1" lang="en-US" altLang="ja-JP" sz="2400" b="0" dirty="0" smtClean="0"/>
                </a:p>
              </p:txBody>
            </p:sp>
          </mc:Choice>
          <mc:Fallback xmlns="">
            <p:sp>
              <p:nvSpPr>
                <p:cNvPr id="44" name="テキスト ボックス 43"/>
                <p:cNvSpPr txBox="1">
                  <a:spLocks noRot="1" noChangeAspect="1" noMove="1" noResize="1" noEditPoints="1" noAdjustHandles="1" noChangeArrowheads="1" noChangeShapeType="1" noTextEdit="1"/>
                </p:cNvSpPr>
                <p:nvPr/>
              </p:nvSpPr>
              <p:spPr>
                <a:xfrm>
                  <a:off x="3281653" y="3940259"/>
                  <a:ext cx="316711" cy="442691"/>
                </a:xfrm>
                <a:prstGeom prst="rect">
                  <a:avLst/>
                </a:prstGeom>
                <a:blipFill rotWithShape="1">
                  <a:blip r:embed="rId18"/>
                  <a:stretch>
                    <a:fillRect b="-5479"/>
                  </a:stretch>
                </a:blipFill>
              </p:spPr>
              <p:txBody>
                <a:bodyPr/>
                <a:lstStyle/>
                <a:p>
                  <a:r>
                    <a:rPr lang="ja-JP" altLang="en-US">
                      <a:noFill/>
                    </a:rPr>
                    <a:t> </a:t>
                  </a:r>
                </a:p>
              </p:txBody>
            </p:sp>
          </mc:Fallback>
        </mc:AlternateContent>
        <p:grpSp>
          <p:nvGrpSpPr>
            <p:cNvPr id="32" name="Group 5"/>
            <p:cNvGrpSpPr>
              <a:grpSpLocks/>
            </p:cNvGrpSpPr>
            <p:nvPr/>
          </p:nvGrpSpPr>
          <p:grpSpPr bwMode="auto">
            <a:xfrm rot="12740918" flipV="1">
              <a:off x="4362698" y="5215972"/>
              <a:ext cx="686063" cy="43840"/>
              <a:chOff x="1392" y="1488"/>
              <a:chExt cx="1584" cy="0"/>
            </a:xfrm>
          </p:grpSpPr>
          <p:sp>
            <p:nvSpPr>
              <p:cNvPr id="37" name="Line 4"/>
              <p:cNvSpPr>
                <a:spLocks noChangeShapeType="1"/>
              </p:cNvSpPr>
              <p:nvPr/>
            </p:nvSpPr>
            <p:spPr bwMode="auto">
              <a:xfrm>
                <a:off x="1392" y="1488"/>
                <a:ext cx="1584"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sp>
            <p:nvSpPr>
              <p:cNvPr id="38" name="Line 3"/>
              <p:cNvSpPr>
                <a:spLocks noChangeShapeType="1"/>
              </p:cNvSpPr>
              <p:nvPr/>
            </p:nvSpPr>
            <p:spPr bwMode="auto">
              <a:xfrm>
                <a:off x="1392" y="1488"/>
                <a:ext cx="864" cy="0"/>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grpSp>
          <p:nvGrpSpPr>
            <p:cNvPr id="33" name="Group 5"/>
            <p:cNvGrpSpPr>
              <a:grpSpLocks/>
            </p:cNvGrpSpPr>
            <p:nvPr/>
          </p:nvGrpSpPr>
          <p:grpSpPr bwMode="auto">
            <a:xfrm rot="19002571" flipV="1">
              <a:off x="4314269" y="3902975"/>
              <a:ext cx="686063" cy="43840"/>
              <a:chOff x="1392" y="1488"/>
              <a:chExt cx="1584" cy="0"/>
            </a:xfrm>
          </p:grpSpPr>
          <p:sp>
            <p:nvSpPr>
              <p:cNvPr id="35" name="Line 4"/>
              <p:cNvSpPr>
                <a:spLocks noChangeShapeType="1"/>
              </p:cNvSpPr>
              <p:nvPr/>
            </p:nvSpPr>
            <p:spPr bwMode="auto">
              <a:xfrm>
                <a:off x="1392" y="1488"/>
                <a:ext cx="1584"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sp>
            <p:nvSpPr>
              <p:cNvPr id="36" name="Line 3"/>
              <p:cNvSpPr>
                <a:spLocks noChangeShapeType="1"/>
              </p:cNvSpPr>
              <p:nvPr/>
            </p:nvSpPr>
            <p:spPr bwMode="auto">
              <a:xfrm>
                <a:off x="1392" y="1488"/>
                <a:ext cx="864" cy="0"/>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sp>
          <p:nvSpPr>
            <p:cNvPr id="34" name="Line 4"/>
            <p:cNvSpPr>
              <a:spLocks noChangeShapeType="1"/>
            </p:cNvSpPr>
            <p:nvPr/>
          </p:nvSpPr>
          <p:spPr bwMode="auto">
            <a:xfrm rot="16200000" flipV="1">
              <a:off x="3988895" y="4621233"/>
              <a:ext cx="866396" cy="0"/>
            </a:xfrm>
            <a:prstGeom prst="line">
              <a:avLst/>
            </a:prstGeom>
            <a:noFill/>
            <a:ln w="28575">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400"/>
            </a:p>
          </p:txBody>
        </p:sp>
      </p:grpSp>
      <p:sp>
        <p:nvSpPr>
          <p:cNvPr id="3" name="スライド番号プレースホルダー 2"/>
          <p:cNvSpPr>
            <a:spLocks noGrp="1"/>
          </p:cNvSpPr>
          <p:nvPr>
            <p:ph type="sldNum" sz="quarter" idx="11"/>
          </p:nvPr>
        </p:nvSpPr>
        <p:spPr/>
        <p:txBody>
          <a:bodyPr/>
          <a:lstStyle/>
          <a:p>
            <a:pPr>
              <a:defRPr/>
            </a:pPr>
            <a:fld id="{61709CE4-92C4-4425-BA27-9AE8E628B274}" type="slidenum">
              <a:rPr lang="en-US" altLang="ja-JP" smtClean="0"/>
              <a:pPr>
                <a:defRPr/>
              </a:pPr>
              <a:t>5</a:t>
            </a:fld>
            <a:endParaRPr lang="en-US" altLang="ja-JP"/>
          </a:p>
        </p:txBody>
      </p:sp>
      <p:sp>
        <p:nvSpPr>
          <p:cNvPr id="39" name="Text Box 4"/>
          <p:cNvSpPr txBox="1">
            <a:spLocks noChangeArrowheads="1"/>
          </p:cNvSpPr>
          <p:nvPr/>
        </p:nvSpPr>
        <p:spPr bwMode="auto">
          <a:xfrm>
            <a:off x="282352" y="1061025"/>
            <a:ext cx="8001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a:latin typeface="Times" pitchFamily="18" charset="0"/>
                <a:ea typeface="Osaka" charset="-128"/>
              </a:rPr>
              <a:t>M. Beg, W. Marciano and M. </a:t>
            </a:r>
            <a:r>
              <a:rPr lang="en-US" altLang="ja-JP" sz="2000" dirty="0" err="1">
                <a:latin typeface="Times" pitchFamily="18" charset="0"/>
                <a:ea typeface="Osaka" charset="-128"/>
              </a:rPr>
              <a:t>Rudeman</a:t>
            </a:r>
            <a:r>
              <a:rPr lang="en-US" altLang="ja-JP" sz="2000" dirty="0">
                <a:latin typeface="Times" pitchFamily="18" charset="0"/>
                <a:ea typeface="Osaka" charset="-128"/>
              </a:rPr>
              <a:t>  Phys. Rev. D17 (1978) 1395-1401</a:t>
            </a:r>
            <a:r>
              <a:rPr lang="ja-JP" altLang="en-US" sz="2000" dirty="0">
                <a:latin typeface="Times" pitchFamily="18" charset="0"/>
                <a:ea typeface="Osaka" charset="-128"/>
              </a:rPr>
              <a:t>　　　　　ニュートリノ崩壊幅を</a:t>
            </a:r>
            <a:r>
              <a:rPr lang="en-US" altLang="ja-JP" sz="2000" dirty="0">
                <a:latin typeface="Times" pitchFamily="18" charset="0"/>
                <a:ea typeface="Osaka" charset="-128"/>
              </a:rPr>
              <a:t>SU(2)</a:t>
            </a:r>
            <a:r>
              <a:rPr lang="en-US" altLang="ja-JP" sz="2000" baseline="-25000" dirty="0">
                <a:latin typeface="Times" pitchFamily="18" charset="0"/>
                <a:ea typeface="Osaka" charset="-128"/>
              </a:rPr>
              <a:t>L</a:t>
            </a:r>
            <a:r>
              <a:rPr lang="ja-JP" altLang="en-US" sz="2000" dirty="0">
                <a:latin typeface="Times" pitchFamily="18" charset="0"/>
                <a:ea typeface="Osaka" charset="-128"/>
              </a:rPr>
              <a:t>　ｘ　</a:t>
            </a:r>
            <a:r>
              <a:rPr lang="en-US" altLang="ja-JP" sz="2000" dirty="0">
                <a:latin typeface="Times" pitchFamily="18" charset="0"/>
                <a:ea typeface="Osaka" charset="-128"/>
              </a:rPr>
              <a:t>SU(2)</a:t>
            </a:r>
            <a:r>
              <a:rPr lang="en-US" altLang="ja-JP" sz="2000" baseline="-25000" dirty="0">
                <a:latin typeface="Times" pitchFamily="18" charset="0"/>
                <a:ea typeface="Osaka" charset="-128"/>
              </a:rPr>
              <a:t>R</a:t>
            </a:r>
            <a:r>
              <a:rPr lang="ja-JP" altLang="en-US" sz="2000" dirty="0">
                <a:latin typeface="Times" pitchFamily="18" charset="0"/>
                <a:ea typeface="Osaka" charset="-128"/>
              </a:rPr>
              <a:t>　ｘ　</a:t>
            </a:r>
            <a:r>
              <a:rPr lang="en-US" altLang="ja-JP" sz="2000" dirty="0">
                <a:latin typeface="Times" pitchFamily="18" charset="0"/>
                <a:ea typeface="Osaka" charset="-128"/>
              </a:rPr>
              <a:t>U(1)</a:t>
            </a:r>
            <a:r>
              <a:rPr lang="ja-JP" altLang="en-US" sz="2000" dirty="0">
                <a:latin typeface="Times" pitchFamily="18" charset="0"/>
                <a:ea typeface="Osaka" charset="-128"/>
              </a:rPr>
              <a:t>模型で</a:t>
            </a:r>
            <a:r>
              <a:rPr lang="ja-JP" altLang="en-US" sz="2000" dirty="0" smtClean="0">
                <a:latin typeface="Times" pitchFamily="18" charset="0"/>
                <a:ea typeface="Osaka" charset="-128"/>
              </a:rPr>
              <a:t>計算</a:t>
            </a:r>
            <a:endParaRPr lang="ja-JP" altLang="en-US" sz="2000" dirty="0">
              <a:latin typeface="Times" pitchFamily="18" charset="0"/>
              <a:ea typeface="Osaka" charset="-128"/>
            </a:endParaRPr>
          </a:p>
        </p:txBody>
      </p:sp>
      <p:sp>
        <p:nvSpPr>
          <p:cNvPr id="8" name="曲折矢印 7"/>
          <p:cNvSpPr/>
          <p:nvPr/>
        </p:nvSpPr>
        <p:spPr bwMode="auto">
          <a:xfrm rot="16200000">
            <a:off x="662983" y="4041673"/>
            <a:ext cx="373042" cy="330581"/>
          </a:xfrm>
          <a:prstGeom prst="bentArrow">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44" name="Text Box 4"/>
          <p:cNvSpPr txBox="1">
            <a:spLocks noChangeArrowheads="1"/>
          </p:cNvSpPr>
          <p:nvPr/>
        </p:nvSpPr>
        <p:spPr bwMode="auto">
          <a:xfrm>
            <a:off x="1054040" y="4124389"/>
            <a:ext cx="17216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ja-JP" altLang="en-US" sz="1800" dirty="0" smtClean="0">
                <a:latin typeface="Times" pitchFamily="18" charset="0"/>
                <a:ea typeface="Osaka" charset="-128"/>
              </a:rPr>
              <a:t>質量固有状態</a:t>
            </a:r>
            <a:endParaRPr lang="ja-JP" altLang="en-US" sz="1800" dirty="0">
              <a:latin typeface="Times" pitchFamily="18" charset="0"/>
              <a:ea typeface="Osaka" charset="-128"/>
            </a:endParaRPr>
          </a:p>
        </p:txBody>
      </p:sp>
      <p:sp>
        <p:nvSpPr>
          <p:cNvPr id="45" name="曲折矢印 44"/>
          <p:cNvSpPr/>
          <p:nvPr/>
        </p:nvSpPr>
        <p:spPr bwMode="auto">
          <a:xfrm rot="16200000">
            <a:off x="3250369" y="4041675"/>
            <a:ext cx="373042" cy="330581"/>
          </a:xfrm>
          <a:prstGeom prst="bentArrow">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46" name="Text Box 4"/>
          <p:cNvSpPr txBox="1">
            <a:spLocks noChangeArrowheads="1"/>
          </p:cNvSpPr>
          <p:nvPr/>
        </p:nvSpPr>
        <p:spPr bwMode="auto">
          <a:xfrm>
            <a:off x="3610536" y="4160004"/>
            <a:ext cx="2185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ja-JP" altLang="en-US" sz="1800" dirty="0" smtClean="0">
                <a:latin typeface="Times" pitchFamily="18" charset="0"/>
                <a:ea typeface="Osaka" charset="-128"/>
              </a:rPr>
              <a:t>カイラリティ固有状態</a:t>
            </a:r>
            <a:endParaRPr lang="ja-JP" altLang="en-US" sz="1800" dirty="0">
              <a:latin typeface="Times" pitchFamily="18" charset="0"/>
              <a:ea typeface="Osaka" charset="-128"/>
            </a:endParaRPr>
          </a:p>
        </p:txBody>
      </p:sp>
      <mc:AlternateContent xmlns:mc="http://schemas.openxmlformats.org/markup-compatibility/2006" xmlns:a14="http://schemas.microsoft.com/office/drawing/2010/main">
        <mc:Choice Requires="a14">
          <p:sp>
            <p:nvSpPr>
              <p:cNvPr id="48" name="テキスト ボックス 47"/>
              <p:cNvSpPr txBox="1"/>
              <p:nvPr/>
            </p:nvSpPr>
            <p:spPr>
              <a:xfrm>
                <a:off x="1014795" y="5735290"/>
                <a:ext cx="3455690" cy="46775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b="0" i="1" smtClean="0">
                          <a:latin typeface="Cambria Math"/>
                        </a:rPr>
                        <m:t>𝜏</m:t>
                      </m:r>
                      <m:r>
                        <a:rPr kumimoji="1" lang="en-US" altLang="ja-JP" sz="2400" b="0" i="1" smtClean="0">
                          <a:latin typeface="Cambria Math"/>
                        </a:rPr>
                        <m:t>=</m:t>
                      </m:r>
                      <m:sSubSup>
                        <m:sSubSupPr>
                          <m:ctrlPr>
                            <a:rPr kumimoji="1" lang="en-US" altLang="ja-JP" sz="2400" b="0" i="1" smtClean="0">
                              <a:latin typeface="Cambria Math"/>
                            </a:rPr>
                          </m:ctrlPr>
                        </m:sSubSupPr>
                        <m:e>
                          <m:r>
                            <m:rPr>
                              <m:sty m:val="p"/>
                            </m:rPr>
                            <a:rPr kumimoji="1" lang="en-US" altLang="ja-JP" sz="2400" b="0" i="0" smtClean="0">
                              <a:latin typeface="Cambria Math"/>
                            </a:rPr>
                            <m:t>Γ</m:t>
                          </m:r>
                        </m:e>
                        <m:sub>
                          <m:r>
                            <a:rPr kumimoji="1" lang="en-US" altLang="ja-JP" sz="2400" b="0" i="1" smtClean="0">
                              <a:latin typeface="Cambria Math"/>
                            </a:rPr>
                            <m:t>3→2</m:t>
                          </m:r>
                        </m:sub>
                        <m:sup>
                          <m:r>
                            <a:rPr kumimoji="1" lang="en-US" altLang="ja-JP" sz="2400" b="0" i="1" smtClean="0">
                              <a:latin typeface="Cambria Math"/>
                            </a:rPr>
                            <m:t>−1</m:t>
                          </m:r>
                        </m:sup>
                      </m:sSubSup>
                      <m:r>
                        <a:rPr kumimoji="1" lang="en-US" altLang="ja-JP" sz="2400" b="0" i="1" smtClean="0">
                          <a:latin typeface="Cambria Math"/>
                        </a:rPr>
                        <m:t>≅1.5×</m:t>
                      </m:r>
                      <m:sSup>
                        <m:sSupPr>
                          <m:ctrlPr>
                            <a:rPr kumimoji="1" lang="en-US" altLang="ja-JP" sz="2400" b="0" i="1" smtClean="0">
                              <a:latin typeface="Cambria Math"/>
                            </a:rPr>
                          </m:ctrlPr>
                        </m:sSupPr>
                        <m:e>
                          <m:r>
                            <a:rPr kumimoji="1" lang="en-US" altLang="ja-JP" sz="2400" b="0" i="1" smtClean="0">
                              <a:latin typeface="Cambria Math"/>
                            </a:rPr>
                            <m:t>10</m:t>
                          </m:r>
                        </m:e>
                        <m:sup>
                          <m:r>
                            <a:rPr kumimoji="1" lang="en-US" altLang="ja-JP" sz="2400" b="0" i="1" smtClean="0">
                              <a:latin typeface="Cambria Math"/>
                            </a:rPr>
                            <m:t>17</m:t>
                          </m:r>
                        </m:sup>
                      </m:sSup>
                      <m:r>
                        <m:rPr>
                          <m:sty m:val="p"/>
                        </m:rPr>
                        <a:rPr kumimoji="1" lang="en-US" altLang="ja-JP" sz="2400" b="0" i="1" smtClean="0">
                          <a:latin typeface="Cambria Math"/>
                        </a:rPr>
                        <m:t>yr</m:t>
                      </m:r>
                    </m:oMath>
                  </m:oMathPara>
                </a14:m>
                <a:endParaRPr kumimoji="1" lang="ja-JP" altLang="en-US" sz="2400" dirty="0"/>
              </a:p>
            </p:txBody>
          </p:sp>
        </mc:Choice>
        <mc:Fallback xmlns="">
          <p:sp>
            <p:nvSpPr>
              <p:cNvPr id="48" name="テキスト ボックス 47"/>
              <p:cNvSpPr txBox="1">
                <a:spLocks noRot="1" noChangeAspect="1" noMove="1" noResize="1" noEditPoints="1" noAdjustHandles="1" noChangeArrowheads="1" noChangeShapeType="1" noTextEdit="1"/>
              </p:cNvSpPr>
              <p:nvPr/>
            </p:nvSpPr>
            <p:spPr>
              <a:xfrm>
                <a:off x="1014795" y="5735290"/>
                <a:ext cx="3455690" cy="467757"/>
              </a:xfrm>
              <a:prstGeom prst="rect">
                <a:avLst/>
              </a:prstGeom>
              <a:blipFill rotWithShape="1">
                <a:blip r:embed="rId19"/>
                <a:stretch>
                  <a:fillRect b="-1168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9" name="テキスト ボックス 48"/>
              <p:cNvSpPr txBox="1"/>
              <p:nvPr/>
            </p:nvSpPr>
            <p:spPr>
              <a:xfrm>
                <a:off x="4944122" y="5769113"/>
                <a:ext cx="3070071" cy="400110"/>
              </a:xfrm>
              <a:prstGeom prst="rect">
                <a:avLst/>
              </a:prstGeom>
              <a:noFill/>
            </p:spPr>
            <p:txBody>
              <a:bodyPr wrap="none" rtlCol="0">
                <a:spAutoFit/>
              </a:bodyPr>
              <a:lstStyle/>
              <a:p>
                <a14:m>
                  <m:oMath xmlns:m="http://schemas.openxmlformats.org/officeDocument/2006/math">
                    <m:r>
                      <a:rPr kumimoji="1" lang="en-US" altLang="ja-JP" sz="2000" b="0" i="1" smtClean="0">
                        <a:latin typeface="Cambria Math"/>
                      </a:rPr>
                      <m:t> </m:t>
                    </m:r>
                  </m:oMath>
                </a14:m>
                <a:r>
                  <a:rPr kumimoji="1" lang="ja-JP" altLang="en-US" sz="2000" dirty="0" smtClean="0">
                    <a:solidFill>
                      <a:srgbClr val="FF0000"/>
                    </a:solidFill>
                  </a:rPr>
                  <a:t>標準模型</a:t>
                </a:r>
                <a:r>
                  <a:rPr lang="ja-JP" altLang="en-US" sz="2000" dirty="0" smtClean="0">
                    <a:solidFill>
                      <a:srgbClr val="FF0000"/>
                    </a:solidFill>
                  </a:rPr>
                  <a:t>から</a:t>
                </a:r>
                <a:r>
                  <a:rPr lang="en-US" altLang="ja-JP" sz="2000" dirty="0" smtClean="0">
                    <a:solidFill>
                      <a:srgbClr val="FF0000"/>
                    </a:solidFill>
                  </a:rPr>
                  <a:t>10</a:t>
                </a:r>
                <a:r>
                  <a:rPr lang="en-US" altLang="ja-JP" sz="2000" baseline="30000" dirty="0" smtClean="0">
                    <a:solidFill>
                      <a:srgbClr val="FF0000"/>
                    </a:solidFill>
                  </a:rPr>
                  <a:t>26</a:t>
                </a:r>
                <a:r>
                  <a:rPr lang="ja-JP" altLang="en-US" sz="2000" dirty="0" smtClean="0">
                    <a:solidFill>
                      <a:srgbClr val="FF0000"/>
                    </a:solidFill>
                  </a:rPr>
                  <a:t>の増幅</a:t>
                </a:r>
                <a:endParaRPr kumimoji="1" lang="ja-JP" altLang="en-US" sz="2000" dirty="0">
                  <a:solidFill>
                    <a:srgbClr val="FF0000"/>
                  </a:solidFill>
                </a:endParaRPr>
              </a:p>
            </p:txBody>
          </p:sp>
        </mc:Choice>
        <mc:Fallback xmlns="">
          <p:sp>
            <p:nvSpPr>
              <p:cNvPr id="49" name="テキスト ボックス 48"/>
              <p:cNvSpPr txBox="1">
                <a:spLocks noRot="1" noChangeAspect="1" noMove="1" noResize="1" noEditPoints="1" noAdjustHandles="1" noChangeArrowheads="1" noChangeShapeType="1" noTextEdit="1"/>
              </p:cNvSpPr>
              <p:nvPr/>
            </p:nvSpPr>
            <p:spPr>
              <a:xfrm>
                <a:off x="4944122" y="5769113"/>
                <a:ext cx="3070071" cy="400110"/>
              </a:xfrm>
              <a:prstGeom prst="rect">
                <a:avLst/>
              </a:prstGeom>
              <a:blipFill rotWithShape="1">
                <a:blip r:embed="rId20"/>
                <a:stretch>
                  <a:fillRect l="-198" t="-10606" b="-27273"/>
                </a:stretch>
              </a:blipFill>
            </p:spPr>
            <p:txBody>
              <a:bodyPr/>
              <a:lstStyle/>
              <a:p>
                <a:r>
                  <a:rPr lang="ja-JP" altLang="en-US">
                    <a:noFill/>
                  </a:rPr>
                  <a:t> </a:t>
                </a:r>
              </a:p>
            </p:txBody>
          </p:sp>
        </mc:Fallback>
      </mc:AlternateContent>
      <p:sp>
        <p:nvSpPr>
          <p:cNvPr id="50" name="左右矢印 49"/>
          <p:cNvSpPr/>
          <p:nvPr/>
        </p:nvSpPr>
        <p:spPr bwMode="auto">
          <a:xfrm>
            <a:off x="3271599" y="6247065"/>
            <a:ext cx="730000" cy="400109"/>
          </a:xfrm>
          <a:prstGeom prst="leftRightArrow">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mc:AlternateContent xmlns:mc="http://schemas.openxmlformats.org/markup-compatibility/2006" xmlns:a14="http://schemas.microsoft.com/office/drawing/2010/main">
        <mc:Choice Requires="a14">
          <p:sp>
            <p:nvSpPr>
              <p:cNvPr id="51" name="テキスト ボックス 50"/>
              <p:cNvSpPr txBox="1"/>
              <p:nvPr/>
            </p:nvSpPr>
            <p:spPr>
              <a:xfrm>
                <a:off x="4179128" y="6247065"/>
                <a:ext cx="2927533" cy="400110"/>
              </a:xfrm>
              <a:prstGeom prst="rect">
                <a:avLst/>
              </a:prstGeom>
              <a:noFill/>
            </p:spPr>
            <p:txBody>
              <a:bodyPr wrap="none" rtlCol="0">
                <a:spAutoFit/>
              </a:bodyPr>
              <a:lstStyle/>
              <a:p>
                <a14:m>
                  <m:oMath xmlns:m="http://schemas.openxmlformats.org/officeDocument/2006/math">
                    <m:r>
                      <a:rPr kumimoji="1" lang="en-US" altLang="ja-JP" sz="2000" b="0" i="1" smtClean="0">
                        <a:latin typeface="Cambria Math"/>
                      </a:rPr>
                      <m:t>𝜏</m:t>
                    </m:r>
                    <m:r>
                      <a:rPr kumimoji="1" lang="en-US" altLang="ja-JP" sz="2000" b="0" i="1" smtClean="0">
                        <a:latin typeface="Cambria Math"/>
                      </a:rPr>
                      <m:t>~</m:t>
                    </m:r>
                    <m:sSup>
                      <m:sSupPr>
                        <m:ctrlPr>
                          <a:rPr kumimoji="1" lang="en-US" altLang="ja-JP" sz="2000" b="0" i="1" smtClean="0">
                            <a:latin typeface="Cambria Math"/>
                          </a:rPr>
                        </m:ctrlPr>
                      </m:sSupPr>
                      <m:e>
                        <m:r>
                          <m:rPr>
                            <m:sty m:val="p"/>
                          </m:rPr>
                          <a:rPr kumimoji="1" lang="en-US" altLang="ja-JP" sz="2000" b="0" i="1" smtClean="0">
                            <a:latin typeface="Cambria Math"/>
                          </a:rPr>
                          <m:t>O</m:t>
                        </m:r>
                        <m:r>
                          <a:rPr kumimoji="1" lang="en-US" altLang="ja-JP" sz="2000" b="0" i="1" smtClean="0">
                            <a:latin typeface="Cambria Math"/>
                          </a:rPr>
                          <m:t>(10</m:t>
                        </m:r>
                      </m:e>
                      <m:sup>
                        <m:r>
                          <a:rPr kumimoji="1" lang="en-US" altLang="ja-JP" sz="2000" b="0" i="1" smtClean="0">
                            <a:latin typeface="Cambria Math"/>
                          </a:rPr>
                          <m:t>43</m:t>
                        </m:r>
                      </m:sup>
                    </m:sSup>
                    <m:r>
                      <a:rPr kumimoji="1" lang="en-US" altLang="ja-JP" sz="2000" b="0" i="1" smtClean="0">
                        <a:latin typeface="Cambria Math"/>
                      </a:rPr>
                      <m:t>) </m:t>
                    </m:r>
                    <m:r>
                      <m:rPr>
                        <m:sty m:val="p"/>
                      </m:rPr>
                      <a:rPr kumimoji="1" lang="en-US" altLang="ja-JP" sz="2000" b="0" i="1" smtClean="0">
                        <a:latin typeface="Cambria Math"/>
                      </a:rPr>
                      <m:t>yr</m:t>
                    </m:r>
                    <m:r>
                      <a:rPr kumimoji="1" lang="en-US" altLang="ja-JP" sz="2000" b="0" i="1" smtClean="0">
                        <a:latin typeface="Cambria Math"/>
                      </a:rPr>
                      <m:t> </m:t>
                    </m:r>
                  </m:oMath>
                </a14:m>
                <a:r>
                  <a:rPr kumimoji="1" lang="en-US" altLang="ja-JP" sz="2000" dirty="0" smtClean="0"/>
                  <a:t>(</a:t>
                </a:r>
                <a:r>
                  <a:rPr kumimoji="1" lang="ja-JP" altLang="en-US" sz="2000" dirty="0" smtClean="0"/>
                  <a:t>標準模型</a:t>
                </a:r>
                <a:r>
                  <a:rPr kumimoji="1" lang="en-US" altLang="ja-JP" sz="2000" dirty="0" smtClean="0"/>
                  <a:t>)</a:t>
                </a:r>
                <a:endParaRPr kumimoji="1" lang="ja-JP" altLang="en-US" sz="2000" dirty="0"/>
              </a:p>
            </p:txBody>
          </p:sp>
        </mc:Choice>
        <mc:Fallback xmlns="">
          <p:sp>
            <p:nvSpPr>
              <p:cNvPr id="51" name="テキスト ボックス 50"/>
              <p:cNvSpPr txBox="1">
                <a:spLocks noRot="1" noChangeAspect="1" noMove="1" noResize="1" noEditPoints="1" noAdjustHandles="1" noChangeArrowheads="1" noChangeShapeType="1" noTextEdit="1"/>
              </p:cNvSpPr>
              <p:nvPr/>
            </p:nvSpPr>
            <p:spPr>
              <a:xfrm>
                <a:off x="4179128" y="6247065"/>
                <a:ext cx="2927533" cy="400110"/>
              </a:xfrm>
              <a:prstGeom prst="rect">
                <a:avLst/>
              </a:prstGeom>
              <a:blipFill rotWithShape="1">
                <a:blip r:embed="rId21"/>
                <a:stretch>
                  <a:fillRect t="-10769" r="-1458" b="-29231"/>
                </a:stretch>
              </a:blipFill>
            </p:spPr>
            <p:txBody>
              <a:bodyPr/>
              <a:lstStyle/>
              <a:p>
                <a:r>
                  <a:rPr lang="ja-JP" altLang="en-US">
                    <a:noFill/>
                  </a:rPr>
                  <a:t> </a:t>
                </a:r>
              </a:p>
            </p:txBody>
          </p:sp>
        </mc:Fallback>
      </mc:AlternateContent>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050"/>
          <p:cNvSpPr>
            <a:spLocks noGrp="1" noChangeArrowheads="1"/>
          </p:cNvSpPr>
          <p:nvPr>
            <p:ph type="title"/>
          </p:nvPr>
        </p:nvSpPr>
        <p:spPr>
          <a:xfrm>
            <a:off x="452361" y="404664"/>
            <a:ext cx="8153400" cy="685800"/>
          </a:xfrm>
          <a:noFill/>
        </p:spPr>
        <p:txBody>
          <a:bodyPr/>
          <a:lstStyle/>
          <a:p>
            <a:pPr eaLnBrk="1" hangingPunct="1"/>
            <a:r>
              <a:rPr lang="ja-JP" altLang="en-US" sz="2800" dirty="0" smtClean="0"/>
              <a:t>ニュートリノ質量と崩壊光子エネルギーとの関係</a:t>
            </a:r>
          </a:p>
        </p:txBody>
      </p:sp>
      <p:sp>
        <p:nvSpPr>
          <p:cNvPr id="16388" name="Line 2051"/>
          <p:cNvSpPr>
            <a:spLocks noChangeShapeType="1"/>
          </p:cNvSpPr>
          <p:nvPr/>
        </p:nvSpPr>
        <p:spPr bwMode="auto">
          <a:xfrm flipV="1">
            <a:off x="6576144" y="1505744"/>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89" name="Line 2052"/>
          <p:cNvSpPr>
            <a:spLocks noChangeShapeType="1"/>
          </p:cNvSpPr>
          <p:nvPr/>
        </p:nvSpPr>
        <p:spPr bwMode="auto">
          <a:xfrm flipH="1">
            <a:off x="5814144" y="2191544"/>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0" name="Oval 2053"/>
          <p:cNvSpPr>
            <a:spLocks noChangeArrowheads="1"/>
          </p:cNvSpPr>
          <p:nvPr/>
        </p:nvSpPr>
        <p:spPr bwMode="auto">
          <a:xfrm>
            <a:off x="6499944" y="2191544"/>
            <a:ext cx="76200" cy="762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6391" name="Line 2054"/>
          <p:cNvSpPr>
            <a:spLocks noChangeShapeType="1"/>
          </p:cNvSpPr>
          <p:nvPr/>
        </p:nvSpPr>
        <p:spPr bwMode="auto">
          <a:xfrm>
            <a:off x="1847528" y="3491770"/>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2" name="Line 2055"/>
          <p:cNvSpPr>
            <a:spLocks noChangeShapeType="1"/>
          </p:cNvSpPr>
          <p:nvPr/>
        </p:nvSpPr>
        <p:spPr bwMode="auto">
          <a:xfrm>
            <a:off x="1923728" y="5320570"/>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3" name="Line 2056"/>
          <p:cNvSpPr>
            <a:spLocks noChangeShapeType="1"/>
          </p:cNvSpPr>
          <p:nvPr/>
        </p:nvSpPr>
        <p:spPr bwMode="auto">
          <a:xfrm>
            <a:off x="1923728" y="5777770"/>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4" name="Text Box 2057"/>
          <p:cNvSpPr txBox="1">
            <a:spLocks noChangeArrowheads="1"/>
          </p:cNvSpPr>
          <p:nvPr/>
        </p:nvSpPr>
        <p:spPr bwMode="auto">
          <a:xfrm>
            <a:off x="323528" y="3263170"/>
            <a:ext cx="136768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Times" pitchFamily="18" charset="0"/>
                <a:ea typeface="Osaka" charset="-128"/>
              </a:rPr>
              <a:t>m</a:t>
            </a:r>
            <a:r>
              <a:rPr lang="en-US" altLang="ja-JP" sz="2000" baseline="-25000" dirty="0" smtClean="0">
                <a:latin typeface="Times" pitchFamily="18" charset="0"/>
                <a:ea typeface="Osaka" charset="-128"/>
              </a:rPr>
              <a:t>3</a:t>
            </a:r>
            <a:r>
              <a:rPr lang="en-US" altLang="ja-JP" sz="2000" dirty="0" smtClean="0">
                <a:latin typeface="Times" pitchFamily="18" charset="0"/>
                <a:ea typeface="Osaka" charset="-128"/>
              </a:rPr>
              <a:t>=50meV</a:t>
            </a:r>
            <a:endParaRPr lang="en-US" altLang="ja-JP" sz="2000" dirty="0">
              <a:latin typeface="Times" pitchFamily="18" charset="0"/>
              <a:ea typeface="Osaka" charset="-128"/>
            </a:endParaRPr>
          </a:p>
        </p:txBody>
      </p:sp>
      <p:sp>
        <p:nvSpPr>
          <p:cNvPr id="16395" name="Text Box 2058"/>
          <p:cNvSpPr txBox="1">
            <a:spLocks noChangeArrowheads="1"/>
          </p:cNvSpPr>
          <p:nvPr/>
        </p:nvSpPr>
        <p:spPr bwMode="auto">
          <a:xfrm>
            <a:off x="323528" y="5549170"/>
            <a:ext cx="123944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Times" pitchFamily="18" charset="0"/>
                <a:ea typeface="Osaka" charset="-128"/>
              </a:rPr>
              <a:t>m</a:t>
            </a:r>
            <a:r>
              <a:rPr lang="en-US" altLang="ja-JP" sz="2000" baseline="-25000" dirty="0" smtClean="0">
                <a:latin typeface="Times" pitchFamily="18" charset="0"/>
                <a:ea typeface="Osaka" charset="-128"/>
              </a:rPr>
              <a:t>1</a:t>
            </a:r>
            <a:r>
              <a:rPr lang="en-US" altLang="ja-JP" sz="2000" dirty="0" smtClean="0">
                <a:latin typeface="Times" pitchFamily="18" charset="0"/>
                <a:ea typeface="Osaka" charset="-128"/>
              </a:rPr>
              <a:t>=1meV</a:t>
            </a:r>
            <a:endParaRPr lang="en-US" altLang="ja-JP" sz="2000" dirty="0">
              <a:latin typeface="Times" pitchFamily="18" charset="0"/>
              <a:ea typeface="Osaka" charset="-128"/>
            </a:endParaRPr>
          </a:p>
        </p:txBody>
      </p:sp>
      <p:sp>
        <p:nvSpPr>
          <p:cNvPr id="16396" name="Text Box 2059"/>
          <p:cNvSpPr txBox="1">
            <a:spLocks noChangeArrowheads="1"/>
          </p:cNvSpPr>
          <p:nvPr/>
        </p:nvSpPr>
        <p:spPr bwMode="auto">
          <a:xfrm>
            <a:off x="323528" y="5091970"/>
            <a:ext cx="14318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Times" pitchFamily="18" charset="0"/>
                <a:ea typeface="Osaka" charset="-128"/>
              </a:rPr>
              <a:t>m</a:t>
            </a:r>
            <a:r>
              <a:rPr lang="en-US" altLang="ja-JP" sz="2000" baseline="-25000" dirty="0" smtClean="0">
                <a:latin typeface="Times" pitchFamily="18" charset="0"/>
                <a:ea typeface="Osaka" charset="-128"/>
              </a:rPr>
              <a:t>2</a:t>
            </a:r>
            <a:r>
              <a:rPr lang="en-US" altLang="ja-JP" sz="2000" dirty="0" smtClean="0">
                <a:latin typeface="Times" pitchFamily="18" charset="0"/>
                <a:ea typeface="Osaka" charset="-128"/>
              </a:rPr>
              <a:t>=8.7meV</a:t>
            </a:r>
            <a:endParaRPr lang="en-US" altLang="ja-JP" sz="2000" dirty="0">
              <a:latin typeface="Times" pitchFamily="18" charset="0"/>
              <a:ea typeface="Osaka" charset="-128"/>
            </a:endParaRPr>
          </a:p>
        </p:txBody>
      </p:sp>
      <p:sp>
        <p:nvSpPr>
          <p:cNvPr id="16397" name="Line 2060"/>
          <p:cNvSpPr>
            <a:spLocks noChangeShapeType="1"/>
          </p:cNvSpPr>
          <p:nvPr/>
        </p:nvSpPr>
        <p:spPr bwMode="auto">
          <a:xfrm>
            <a:off x="2457128" y="3491770"/>
            <a:ext cx="0" cy="1828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8" name="Line 2061"/>
          <p:cNvSpPr>
            <a:spLocks noChangeShapeType="1"/>
          </p:cNvSpPr>
          <p:nvPr/>
        </p:nvSpPr>
        <p:spPr bwMode="auto">
          <a:xfrm>
            <a:off x="3066728" y="5320570"/>
            <a:ext cx="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399" name="Text Box 2062"/>
          <p:cNvSpPr txBox="1">
            <a:spLocks noChangeArrowheads="1"/>
          </p:cNvSpPr>
          <p:nvPr/>
        </p:nvSpPr>
        <p:spPr bwMode="auto">
          <a:xfrm>
            <a:off x="2533328" y="4171220"/>
            <a:ext cx="135485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err="1" smtClean="0">
                <a:latin typeface="Times" pitchFamily="18" charset="0"/>
                <a:ea typeface="Osaka" charset="-128"/>
              </a:rPr>
              <a:t>E</a:t>
            </a:r>
            <a:r>
              <a:rPr lang="en-US" altLang="ja-JP" sz="2000" baseline="-25000" dirty="0" err="1" smtClean="0">
                <a:latin typeface="Symbol" pitchFamily="18" charset="2"/>
                <a:ea typeface="Osaka" charset="-128"/>
              </a:rPr>
              <a:t>g</a:t>
            </a:r>
            <a:r>
              <a:rPr lang="en-US" altLang="ja-JP" sz="2000" baseline="-25000" dirty="0" smtClean="0">
                <a:latin typeface="Symbol" pitchFamily="18" charset="2"/>
                <a:ea typeface="Osaka" charset="-128"/>
              </a:rPr>
              <a:t> </a:t>
            </a:r>
            <a:r>
              <a:rPr lang="en-US" altLang="ja-JP" sz="2000" dirty="0" smtClean="0">
                <a:latin typeface="Times" pitchFamily="18" charset="0"/>
                <a:ea typeface="Osaka" charset="-128"/>
              </a:rPr>
              <a:t>=24meV</a:t>
            </a:r>
            <a:endParaRPr lang="en-US" altLang="ja-JP" sz="2000" dirty="0">
              <a:latin typeface="Times" pitchFamily="18" charset="0"/>
              <a:ea typeface="Osaka" charset="-128"/>
            </a:endParaRPr>
          </a:p>
        </p:txBody>
      </p:sp>
      <p:sp>
        <p:nvSpPr>
          <p:cNvPr id="16400" name="Text Box 2063"/>
          <p:cNvSpPr txBox="1">
            <a:spLocks noChangeArrowheads="1"/>
          </p:cNvSpPr>
          <p:nvPr/>
        </p:nvSpPr>
        <p:spPr bwMode="auto">
          <a:xfrm>
            <a:off x="3219128" y="5314220"/>
            <a:ext cx="14189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err="1" smtClean="0">
                <a:latin typeface="Times" pitchFamily="18" charset="0"/>
                <a:ea typeface="Osaka" charset="-128"/>
              </a:rPr>
              <a:t>E</a:t>
            </a:r>
            <a:r>
              <a:rPr lang="en-US" altLang="ja-JP" sz="2000" baseline="-25000" dirty="0" err="1" smtClean="0">
                <a:latin typeface="Symbol" pitchFamily="18" charset="2"/>
                <a:ea typeface="Osaka" charset="-128"/>
              </a:rPr>
              <a:t>g</a:t>
            </a:r>
            <a:r>
              <a:rPr lang="en-US" altLang="ja-JP" sz="2000" baseline="-25000" dirty="0" smtClean="0">
                <a:latin typeface="Symbol" pitchFamily="18" charset="2"/>
                <a:ea typeface="Osaka" charset="-128"/>
              </a:rPr>
              <a:t> </a:t>
            </a:r>
            <a:r>
              <a:rPr lang="en-US" altLang="ja-JP" sz="2000" dirty="0" smtClean="0">
                <a:latin typeface="Times" pitchFamily="18" charset="0"/>
                <a:ea typeface="Osaka" charset="-128"/>
              </a:rPr>
              <a:t>=4.4meV</a:t>
            </a:r>
            <a:endParaRPr lang="en-US" altLang="ja-JP" sz="2000" dirty="0">
              <a:latin typeface="Times" pitchFamily="18" charset="0"/>
              <a:ea typeface="Osaka" charset="-128"/>
            </a:endParaRPr>
          </a:p>
        </p:txBody>
      </p:sp>
      <p:sp>
        <p:nvSpPr>
          <p:cNvPr id="16408" name="Line 2084"/>
          <p:cNvSpPr>
            <a:spLocks noChangeShapeType="1"/>
          </p:cNvSpPr>
          <p:nvPr/>
        </p:nvSpPr>
        <p:spPr bwMode="auto">
          <a:xfrm>
            <a:off x="2290441" y="3499708"/>
            <a:ext cx="0" cy="23050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p>
        </p:txBody>
      </p:sp>
      <mc:AlternateContent xmlns:mc="http://schemas.openxmlformats.org/markup-compatibility/2006" xmlns:a14="http://schemas.microsoft.com/office/drawing/2010/main">
        <mc:Choice Requires="a14">
          <p:sp>
            <p:nvSpPr>
              <p:cNvPr id="2" name="テキスト ボックス 1"/>
              <p:cNvSpPr txBox="1"/>
              <p:nvPr/>
            </p:nvSpPr>
            <p:spPr>
              <a:xfrm>
                <a:off x="512799" y="1168862"/>
                <a:ext cx="2292679" cy="54213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ja-JP" b="0" i="1" smtClean="0">
                              <a:latin typeface="Cambria Math"/>
                            </a:rPr>
                          </m:ctrlPr>
                        </m:sSubPr>
                        <m:e>
                          <m:r>
                            <m:rPr>
                              <m:sty m:val="p"/>
                            </m:rPr>
                            <a:rPr lang="en-US" altLang="ja-JP" i="1" smtClean="0">
                              <a:latin typeface="Cambria Math"/>
                            </a:rPr>
                            <m:t>ν</m:t>
                          </m:r>
                        </m:e>
                        <m:sub>
                          <m:r>
                            <a:rPr lang="en-US" altLang="ja-JP" b="0" i="0" smtClean="0">
                              <a:latin typeface="Cambria Math"/>
                            </a:rPr>
                            <m:t>3</m:t>
                          </m:r>
                        </m:sub>
                      </m:sSub>
                      <m:r>
                        <a:rPr lang="en-US" altLang="ja-JP" b="0" i="0" smtClean="0">
                          <a:latin typeface="Cambria Math"/>
                        </a:rPr>
                        <m:t>→</m:t>
                      </m:r>
                      <m:sSub>
                        <m:sSubPr>
                          <m:ctrlPr>
                            <a:rPr lang="en-US" altLang="ja-JP" b="0" i="1" smtClean="0">
                              <a:latin typeface="Cambria Math"/>
                            </a:rPr>
                          </m:ctrlPr>
                        </m:sSubPr>
                        <m:e>
                          <m:r>
                            <a:rPr lang="en-US" altLang="ja-JP" b="0" i="1" smtClean="0">
                              <a:latin typeface="Cambria Math"/>
                            </a:rPr>
                            <m:t>𝜈</m:t>
                          </m:r>
                        </m:e>
                        <m:sub>
                          <m:r>
                            <a:rPr lang="en-US" altLang="ja-JP" b="0" i="1" smtClean="0">
                              <a:latin typeface="Cambria Math"/>
                            </a:rPr>
                            <m:t>1,2</m:t>
                          </m:r>
                        </m:sub>
                      </m:sSub>
                      <m:r>
                        <a:rPr lang="en-US" altLang="ja-JP" b="0" i="1" smtClean="0">
                          <a:latin typeface="Cambria Math"/>
                        </a:rPr>
                        <m:t>+</m:t>
                      </m:r>
                      <m:r>
                        <a:rPr lang="en-US" altLang="ja-JP" b="0" i="1" smtClean="0">
                          <a:latin typeface="Cambria Math"/>
                        </a:rPr>
                        <m:t>𝛾</m:t>
                      </m:r>
                    </m:oMath>
                  </m:oMathPara>
                </a14:m>
                <a:endParaRPr lang="en-US" altLang="ja-JP" dirty="0" smtClean="0"/>
              </a:p>
            </p:txBody>
          </p:sp>
        </mc:Choice>
        <mc:Fallback xmlns="">
          <p:sp>
            <p:nvSpPr>
              <p:cNvPr id="2" name="テキスト ボックス 1"/>
              <p:cNvSpPr txBox="1">
                <a:spLocks noRot="1" noChangeAspect="1" noMove="1" noResize="1" noEditPoints="1" noAdjustHandles="1" noChangeArrowheads="1" noChangeShapeType="1" noTextEdit="1"/>
              </p:cNvSpPr>
              <p:nvPr/>
            </p:nvSpPr>
            <p:spPr>
              <a:xfrm>
                <a:off x="512799" y="1168862"/>
                <a:ext cx="2292679" cy="542136"/>
              </a:xfrm>
              <a:prstGeom prst="rect">
                <a:avLst/>
              </a:prstGeom>
              <a:blipFill rotWithShape="1">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p:cNvSpPr txBox="1"/>
              <p:nvPr/>
            </p:nvSpPr>
            <p:spPr>
              <a:xfrm>
                <a:off x="573584" y="1978702"/>
                <a:ext cx="2510431" cy="103630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𝐸</m:t>
                          </m:r>
                        </m:e>
                        <m:sub>
                          <m:r>
                            <a:rPr kumimoji="1" lang="en-US" altLang="ja-JP" b="0" i="1" smtClean="0">
                              <a:latin typeface="Cambria Math"/>
                            </a:rPr>
                            <m:t>𝛾</m:t>
                          </m:r>
                        </m:sub>
                      </m:sSub>
                      <m:r>
                        <a:rPr kumimoji="1" lang="en-US" altLang="ja-JP" b="0" i="1" smtClean="0">
                          <a:latin typeface="Cambria Math"/>
                        </a:rPr>
                        <m:t>=</m:t>
                      </m:r>
                      <m:f>
                        <m:fPr>
                          <m:ctrlPr>
                            <a:rPr kumimoji="1" lang="en-US" altLang="ja-JP" b="0" i="1" smtClean="0">
                              <a:latin typeface="Cambria Math"/>
                            </a:rPr>
                          </m:ctrlPr>
                        </m:fPr>
                        <m:num>
                          <m:sSubSup>
                            <m:sSubSupPr>
                              <m:ctrlPr>
                                <a:rPr lang="en-US" altLang="ja-JP" i="1">
                                  <a:latin typeface="Cambria Math"/>
                                </a:rPr>
                              </m:ctrlPr>
                            </m:sSubSupPr>
                            <m:e>
                              <m:r>
                                <a:rPr lang="en-US" altLang="ja-JP" i="1">
                                  <a:latin typeface="Cambria Math"/>
                                </a:rPr>
                                <m:t>𝑚</m:t>
                              </m:r>
                            </m:e>
                            <m:sub>
                              <m:r>
                                <a:rPr lang="en-US" altLang="ja-JP" i="1">
                                  <a:latin typeface="Cambria Math"/>
                                </a:rPr>
                                <m:t>3</m:t>
                              </m:r>
                            </m:sub>
                            <m:sup>
                              <m:r>
                                <a:rPr lang="en-US" altLang="ja-JP" i="1">
                                  <a:latin typeface="Cambria Math"/>
                                </a:rPr>
                                <m:t>2</m:t>
                              </m:r>
                            </m:sup>
                          </m:sSubSup>
                          <m:r>
                            <a:rPr lang="en-US" altLang="ja-JP" i="1">
                              <a:latin typeface="Cambria Math"/>
                            </a:rPr>
                            <m:t>−</m:t>
                          </m:r>
                          <m:sSubSup>
                            <m:sSubSupPr>
                              <m:ctrlPr>
                                <a:rPr kumimoji="1" lang="en-US" altLang="ja-JP" b="0" i="1" smtClean="0">
                                  <a:latin typeface="Cambria Math"/>
                                </a:rPr>
                              </m:ctrlPr>
                            </m:sSubSupPr>
                            <m:e>
                              <m:r>
                                <a:rPr kumimoji="1" lang="en-US" altLang="ja-JP" b="0" i="1" smtClean="0">
                                  <a:latin typeface="Cambria Math"/>
                                </a:rPr>
                                <m:t>𝑚</m:t>
                              </m:r>
                            </m:e>
                            <m:sub>
                              <m:r>
                                <a:rPr kumimoji="1" lang="en-US" altLang="ja-JP" b="0" i="1" smtClean="0">
                                  <a:latin typeface="Cambria Math"/>
                                </a:rPr>
                                <m:t>2</m:t>
                              </m:r>
                            </m:sub>
                            <m:sup>
                              <m:r>
                                <a:rPr kumimoji="1" lang="en-US" altLang="ja-JP" b="0" i="1" smtClean="0">
                                  <a:latin typeface="Cambria Math"/>
                                </a:rPr>
                                <m:t>2</m:t>
                              </m:r>
                            </m:sup>
                          </m:sSubSup>
                        </m:num>
                        <m:den>
                          <m:r>
                            <a:rPr kumimoji="1" lang="en-US" altLang="ja-JP" b="0" i="1" smtClean="0">
                              <a:latin typeface="Cambria Math"/>
                            </a:rPr>
                            <m:t>2</m:t>
                          </m:r>
                          <m:sSub>
                            <m:sSubPr>
                              <m:ctrlPr>
                                <a:rPr kumimoji="1" lang="en-US" altLang="ja-JP" b="0" i="1" smtClean="0">
                                  <a:latin typeface="Cambria Math"/>
                                </a:rPr>
                              </m:ctrlPr>
                            </m:sSubPr>
                            <m:e>
                              <m:r>
                                <a:rPr kumimoji="1" lang="en-US" altLang="ja-JP" b="0" i="1" smtClean="0">
                                  <a:latin typeface="Cambria Math"/>
                                </a:rPr>
                                <m:t>𝑚</m:t>
                              </m:r>
                            </m:e>
                            <m:sub>
                              <m:r>
                                <a:rPr kumimoji="1" lang="en-US" altLang="ja-JP" b="0" i="1" smtClean="0">
                                  <a:latin typeface="Cambria Math"/>
                                </a:rPr>
                                <m:t>3</m:t>
                              </m:r>
                            </m:sub>
                          </m:sSub>
                        </m:den>
                      </m:f>
                    </m:oMath>
                  </m:oMathPara>
                </a14:m>
                <a:endParaRPr kumimoji="1" lang="ja-JP" altLang="en-US" dirty="0"/>
              </a:p>
            </p:txBody>
          </p:sp>
        </mc:Choice>
        <mc:Fallback xmlns="">
          <p:sp>
            <p:nvSpPr>
              <p:cNvPr id="3" name="テキスト ボックス 2"/>
              <p:cNvSpPr txBox="1">
                <a:spLocks noRot="1" noChangeAspect="1" noMove="1" noResize="1" noEditPoints="1" noAdjustHandles="1" noChangeArrowheads="1" noChangeShapeType="1" noTextEdit="1"/>
              </p:cNvSpPr>
              <p:nvPr/>
            </p:nvSpPr>
            <p:spPr>
              <a:xfrm>
                <a:off x="573584" y="1978702"/>
                <a:ext cx="2510431" cy="1036309"/>
              </a:xfrm>
              <a:prstGeom prst="rect">
                <a:avLst/>
              </a:prstGeom>
              <a:blipFill rotWithShape="1">
                <a:blip r:embed="rId3"/>
                <a:stretch>
                  <a:fillRect/>
                </a:stretch>
              </a:blipFill>
            </p:spPr>
            <p:txBody>
              <a:bodyPr/>
              <a:lstStyle/>
              <a:p>
                <a:r>
                  <a:rPr lang="ja-JP" altLang="en-US">
                    <a:noFill/>
                  </a:rPr>
                  <a:t> </a:t>
                </a:r>
              </a:p>
            </p:txBody>
          </p:sp>
        </mc:Fallback>
      </mc:AlternateContent>
      <p:sp>
        <p:nvSpPr>
          <p:cNvPr id="995" name="Text Box 2062"/>
          <p:cNvSpPr txBox="1">
            <a:spLocks noChangeArrowheads="1"/>
          </p:cNvSpPr>
          <p:nvPr/>
        </p:nvSpPr>
        <p:spPr bwMode="auto">
          <a:xfrm>
            <a:off x="821682" y="4181018"/>
            <a:ext cx="135485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err="1" smtClean="0">
                <a:latin typeface="Times" pitchFamily="18" charset="0"/>
                <a:ea typeface="Osaka" charset="-128"/>
              </a:rPr>
              <a:t>E</a:t>
            </a:r>
            <a:r>
              <a:rPr lang="en-US" altLang="ja-JP" sz="2000" baseline="-25000" dirty="0" err="1" smtClean="0">
                <a:latin typeface="Symbol" pitchFamily="18" charset="2"/>
                <a:ea typeface="Osaka" charset="-128"/>
              </a:rPr>
              <a:t>g</a:t>
            </a:r>
            <a:r>
              <a:rPr lang="en-US" altLang="ja-JP" sz="2000" baseline="-25000" dirty="0" smtClean="0">
                <a:latin typeface="Symbol" pitchFamily="18" charset="2"/>
                <a:ea typeface="Osaka" charset="-128"/>
              </a:rPr>
              <a:t> </a:t>
            </a:r>
            <a:r>
              <a:rPr lang="en-US" altLang="ja-JP" sz="2000" dirty="0" smtClean="0">
                <a:latin typeface="Times" pitchFamily="18" charset="0"/>
                <a:ea typeface="Osaka" charset="-128"/>
              </a:rPr>
              <a:t>=25meV</a:t>
            </a:r>
            <a:endParaRPr lang="en-US" altLang="ja-JP" sz="2000" dirty="0">
              <a:latin typeface="Times" pitchFamily="18" charset="0"/>
              <a:ea typeface="Osaka" charset="-128"/>
            </a:endParaRPr>
          </a:p>
        </p:txBody>
      </p:sp>
      <p:pic>
        <p:nvPicPr>
          <p:cNvPr id="26831" name="Picture 1231"/>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4490263" y="3273474"/>
            <a:ext cx="4228046" cy="301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ボックス 3"/>
          <p:cNvSpPr txBox="1"/>
          <p:nvPr/>
        </p:nvSpPr>
        <p:spPr>
          <a:xfrm>
            <a:off x="6992680" y="6325468"/>
            <a:ext cx="915635" cy="369332"/>
          </a:xfrm>
          <a:prstGeom prst="rect">
            <a:avLst/>
          </a:prstGeom>
          <a:noFill/>
        </p:spPr>
        <p:txBody>
          <a:bodyPr wrap="none" rtlCol="0">
            <a:spAutoFit/>
          </a:bodyPr>
          <a:lstStyle/>
          <a:p>
            <a:r>
              <a:rPr kumimoji="1" lang="en-US" altLang="ja-JP" sz="1800" dirty="0" smtClean="0"/>
              <a:t>25meV</a:t>
            </a:r>
            <a:endParaRPr kumimoji="1" lang="ja-JP" altLang="en-US" sz="1800" dirty="0"/>
          </a:p>
        </p:txBody>
      </p:sp>
      <mc:AlternateContent xmlns:mc="http://schemas.openxmlformats.org/markup-compatibility/2006" xmlns:a14="http://schemas.microsoft.com/office/drawing/2010/main">
        <mc:Choice Requires="a14">
          <p:sp>
            <p:nvSpPr>
              <p:cNvPr id="5" name="テキスト ボックス 4"/>
              <p:cNvSpPr txBox="1"/>
              <p:nvPr/>
            </p:nvSpPr>
            <p:spPr>
              <a:xfrm>
                <a:off x="5959821" y="1759514"/>
                <a:ext cx="62696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3</m:t>
                          </m:r>
                        </m:sub>
                      </m:sSub>
                    </m:oMath>
                  </m:oMathPara>
                </a14:m>
                <a:endParaRPr kumimoji="1" lang="ja-JP" altLang="en-US" dirty="0"/>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5959821" y="1759514"/>
                <a:ext cx="626967" cy="523220"/>
              </a:xfrm>
              <a:prstGeom prst="rect">
                <a:avLst/>
              </a:prstGeom>
              <a:blipFill rotWithShape="1">
                <a:blip r:embed="rId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p:cNvSpPr txBox="1"/>
              <p:nvPr/>
            </p:nvSpPr>
            <p:spPr>
              <a:xfrm>
                <a:off x="7617047" y="1569849"/>
                <a:ext cx="666593" cy="55758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𝐸</m:t>
                          </m:r>
                        </m:e>
                        <m:sub>
                          <m:r>
                            <a:rPr kumimoji="1" lang="en-US" altLang="ja-JP" b="0" i="1" smtClean="0">
                              <a:latin typeface="Cambria Math"/>
                            </a:rPr>
                            <m:t>𝛾</m:t>
                          </m:r>
                        </m:sub>
                      </m:sSub>
                    </m:oMath>
                  </m:oMathPara>
                </a14:m>
                <a:endParaRPr kumimoji="1" lang="ja-JP" altLang="en-US" dirty="0"/>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7617047" y="1569849"/>
                <a:ext cx="666593" cy="557589"/>
              </a:xfrm>
              <a:prstGeom prst="rect">
                <a:avLst/>
              </a:prstGeom>
              <a:blipFill rotWithShape="1">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p:cNvSpPr txBox="1"/>
              <p:nvPr/>
            </p:nvSpPr>
            <p:spPr>
              <a:xfrm>
                <a:off x="7338144" y="1168862"/>
                <a:ext cx="482824"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a:rPr>
                        <m:t>𝛾</m:t>
                      </m:r>
                    </m:oMath>
                  </m:oMathPara>
                </a14:m>
                <a:endParaRPr kumimoji="1" lang="ja-JP" altLang="en-US" dirty="0"/>
              </a:p>
            </p:txBody>
          </p:sp>
        </mc:Choice>
        <mc:Fallback xmlns="">
          <p:sp>
            <p:nvSpPr>
              <p:cNvPr id="7" name="テキスト ボックス 6"/>
              <p:cNvSpPr txBox="1">
                <a:spLocks noRot="1" noChangeAspect="1" noMove="1" noResize="1" noEditPoints="1" noAdjustHandles="1" noChangeArrowheads="1" noChangeShapeType="1" noTextEdit="1"/>
              </p:cNvSpPr>
              <p:nvPr/>
            </p:nvSpPr>
            <p:spPr>
              <a:xfrm>
                <a:off x="7338144" y="1168862"/>
                <a:ext cx="482824" cy="523220"/>
              </a:xfrm>
              <a:prstGeom prst="rect">
                <a:avLst/>
              </a:prstGeom>
              <a:blipFill rotWithShape="1">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01" name="テキスト ボックス 1000"/>
              <p:cNvSpPr txBox="1"/>
              <p:nvPr/>
            </p:nvSpPr>
            <p:spPr>
              <a:xfrm>
                <a:off x="5292079" y="2354124"/>
                <a:ext cx="626967"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2</m:t>
                          </m:r>
                        </m:sub>
                      </m:sSub>
                    </m:oMath>
                  </m:oMathPara>
                </a14:m>
                <a:endParaRPr kumimoji="1" lang="ja-JP" altLang="en-US" dirty="0"/>
              </a:p>
            </p:txBody>
          </p:sp>
        </mc:Choice>
        <mc:Fallback xmlns="">
          <p:sp>
            <p:nvSpPr>
              <p:cNvPr id="1001" name="テキスト ボックス 1000"/>
              <p:cNvSpPr txBox="1">
                <a:spLocks noRot="1" noChangeAspect="1" noMove="1" noResize="1" noEditPoints="1" noAdjustHandles="1" noChangeArrowheads="1" noChangeShapeType="1" noTextEdit="1"/>
              </p:cNvSpPr>
              <p:nvPr/>
            </p:nvSpPr>
            <p:spPr>
              <a:xfrm>
                <a:off x="5292079" y="2354124"/>
                <a:ext cx="626967" cy="523220"/>
              </a:xfrm>
              <a:prstGeom prst="rect">
                <a:avLst/>
              </a:prstGeom>
              <a:blipFill rotWithShape="1">
                <a:blip r:embed="rId8"/>
                <a:stretch>
                  <a:fillRect/>
                </a:stretch>
              </a:blipFill>
            </p:spPr>
            <p:txBody>
              <a:bodyPr/>
              <a:lstStyle/>
              <a:p>
                <a:r>
                  <a:rPr lang="ja-JP" altLang="en-US">
                    <a:noFill/>
                  </a:rPr>
                  <a:t> </a:t>
                </a:r>
              </a:p>
            </p:txBody>
          </p:sp>
        </mc:Fallback>
      </mc:AlternateContent>
      <p:cxnSp>
        <p:nvCxnSpPr>
          <p:cNvPr id="9" name="直線矢印コネクタ 8"/>
          <p:cNvCxnSpPr/>
          <p:nvPr/>
        </p:nvCxnSpPr>
        <p:spPr bwMode="auto">
          <a:xfrm flipV="1">
            <a:off x="7206316" y="5934290"/>
            <a:ext cx="0" cy="391178"/>
          </a:xfrm>
          <a:prstGeom prst="straightConnector1">
            <a:avLst/>
          </a:prstGeom>
          <a:noFill/>
          <a:ln w="2540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スライド番号プレースホルダー 7"/>
          <p:cNvSpPr>
            <a:spLocks noGrp="1"/>
          </p:cNvSpPr>
          <p:nvPr>
            <p:ph type="sldNum" sz="quarter" idx="11"/>
          </p:nvPr>
        </p:nvSpPr>
        <p:spPr/>
        <p:txBody>
          <a:bodyPr/>
          <a:lstStyle/>
          <a:p>
            <a:pPr>
              <a:defRPr/>
            </a:pPr>
            <a:fld id="{61709CE4-92C4-4425-BA27-9AE8E628B274}" type="slidenum">
              <a:rPr lang="en-US" altLang="ja-JP" smtClean="0"/>
              <a:pPr>
                <a:defRPr/>
              </a:pPr>
              <a:t>6</a:t>
            </a:fld>
            <a:endParaRPr lang="en-US" altLang="ja-JP"/>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147248" cy="523528"/>
          </a:xfrm>
        </p:spPr>
        <p:txBody>
          <a:bodyPr/>
          <a:lstStyle/>
          <a:p>
            <a:r>
              <a:rPr kumimoji="1" lang="en-US" altLang="ja-JP" sz="2800" dirty="0" smtClean="0"/>
              <a:t>COBE</a:t>
            </a:r>
            <a:r>
              <a:rPr kumimoji="1" lang="ja-JP" altLang="en-US" sz="2800" dirty="0" smtClean="0"/>
              <a:t>と</a:t>
            </a:r>
            <a:r>
              <a:rPr kumimoji="1" lang="en-US" altLang="ja-JP" sz="2800" dirty="0" smtClean="0"/>
              <a:t>AKARI</a:t>
            </a:r>
            <a:r>
              <a:rPr kumimoji="1" lang="ja-JP" altLang="en-US" sz="2800" dirty="0" smtClean="0"/>
              <a:t>の</a:t>
            </a:r>
            <a:r>
              <a:rPr lang="ja-JP" altLang="en-US" sz="2800" dirty="0" smtClean="0"/>
              <a:t>宇宙</a:t>
            </a:r>
            <a:r>
              <a:rPr lang="ja-JP" altLang="en-US" sz="2800" dirty="0"/>
              <a:t>赤外線背景輻射の測定結果</a:t>
            </a:r>
            <a:endParaRPr kumimoji="1" lang="ja-JP" altLang="en-US" sz="2800"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39717"/>
            <a:ext cx="6602756" cy="4800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303755" y="908720"/>
            <a:ext cx="8496944" cy="830997"/>
          </a:xfrm>
          <a:prstGeom prst="rect">
            <a:avLst/>
          </a:prstGeom>
        </p:spPr>
        <p:txBody>
          <a:bodyPr wrap="square">
            <a:spAutoFit/>
          </a:bodyPr>
          <a:lstStyle/>
          <a:p>
            <a:r>
              <a:rPr lang="en-US" altLang="ja-JP" sz="1600" dirty="0" smtClean="0">
                <a:solidFill>
                  <a:schemeClr val="bg2">
                    <a:lumMod val="60000"/>
                    <a:lumOff val="40000"/>
                  </a:schemeClr>
                </a:solidFill>
              </a:rPr>
              <a:t>COBE</a:t>
            </a:r>
            <a:r>
              <a:rPr lang="en-US" altLang="ja-JP" sz="1600" dirty="0">
                <a:solidFill>
                  <a:schemeClr val="bg2">
                    <a:lumMod val="60000"/>
                    <a:lumOff val="40000"/>
                  </a:schemeClr>
                </a:solidFill>
              </a:rPr>
              <a:t>: </a:t>
            </a:r>
            <a:r>
              <a:rPr lang="ja-JP" altLang="en-US" sz="1600" dirty="0" smtClean="0">
                <a:solidFill>
                  <a:schemeClr val="bg2">
                    <a:lumMod val="60000"/>
                    <a:lumOff val="40000"/>
                  </a:schemeClr>
                </a:solidFill>
              </a:rPr>
              <a:t>　 </a:t>
            </a:r>
            <a:r>
              <a:rPr lang="en-US" altLang="ja-JP" sz="1600" dirty="0" smtClean="0">
                <a:solidFill>
                  <a:schemeClr val="bg2">
                    <a:lumMod val="60000"/>
                    <a:lumOff val="40000"/>
                  </a:schemeClr>
                </a:solidFill>
              </a:rPr>
              <a:t>M</a:t>
            </a:r>
            <a:r>
              <a:rPr lang="en-US" altLang="ja-JP" sz="1600" dirty="0">
                <a:solidFill>
                  <a:schemeClr val="bg2">
                    <a:lumMod val="60000"/>
                    <a:lumOff val="40000"/>
                  </a:schemeClr>
                </a:solidFill>
              </a:rPr>
              <a:t>. G. Hauser </a:t>
            </a:r>
            <a:r>
              <a:rPr lang="en-US" altLang="ja-JP" sz="1600" i="1" dirty="0">
                <a:solidFill>
                  <a:schemeClr val="bg2">
                    <a:lumMod val="60000"/>
                    <a:lumOff val="40000"/>
                  </a:schemeClr>
                </a:solidFill>
              </a:rPr>
              <a:t>et </a:t>
            </a:r>
            <a:r>
              <a:rPr lang="en-US" altLang="ja-JP" sz="1600" i="1" dirty="0" err="1">
                <a:solidFill>
                  <a:schemeClr val="bg2">
                    <a:lumMod val="60000"/>
                    <a:lumOff val="40000"/>
                  </a:schemeClr>
                </a:solidFill>
              </a:rPr>
              <a:t>al.</a:t>
            </a:r>
            <a:r>
              <a:rPr lang="en-US" altLang="ja-JP" sz="1600" dirty="0" err="1">
                <a:solidFill>
                  <a:schemeClr val="bg2">
                    <a:lumMod val="60000"/>
                    <a:lumOff val="40000"/>
                  </a:schemeClr>
                </a:solidFill>
              </a:rPr>
              <a:t>Astrophys</a:t>
            </a:r>
            <a:r>
              <a:rPr lang="en-US" altLang="ja-JP" sz="1600" dirty="0">
                <a:solidFill>
                  <a:schemeClr val="bg2">
                    <a:lumMod val="60000"/>
                    <a:lumOff val="40000"/>
                  </a:schemeClr>
                </a:solidFill>
              </a:rPr>
              <a:t>. J. 508 (1998) 25</a:t>
            </a:r>
            <a:r>
              <a:rPr lang="en-US" altLang="ja-JP" sz="1600" dirty="0" smtClean="0">
                <a:solidFill>
                  <a:schemeClr val="bg2">
                    <a:lumMod val="60000"/>
                    <a:lumOff val="40000"/>
                  </a:schemeClr>
                </a:solidFill>
              </a:rPr>
              <a:t>.</a:t>
            </a:r>
          </a:p>
          <a:p>
            <a:r>
              <a:rPr lang="en-US" altLang="ja-JP" sz="1600" dirty="0">
                <a:solidFill>
                  <a:schemeClr val="bg2">
                    <a:lumMod val="60000"/>
                    <a:lumOff val="40000"/>
                  </a:schemeClr>
                </a:solidFill>
              </a:rPr>
              <a:t>	</a:t>
            </a:r>
            <a:r>
              <a:rPr lang="en-US" altLang="ja-JP" sz="1600" dirty="0" smtClean="0">
                <a:solidFill>
                  <a:schemeClr val="bg2">
                    <a:lumMod val="60000"/>
                    <a:lumOff val="40000"/>
                  </a:schemeClr>
                </a:solidFill>
              </a:rPr>
              <a:t> </a:t>
            </a:r>
            <a:r>
              <a:rPr lang="en-US" altLang="ja-JP" sz="1600" dirty="0">
                <a:solidFill>
                  <a:schemeClr val="bg2">
                    <a:lumMod val="60000"/>
                    <a:lumOff val="40000"/>
                  </a:schemeClr>
                </a:solidFill>
              </a:rPr>
              <a:t>D. P. </a:t>
            </a:r>
            <a:r>
              <a:rPr lang="en-US" altLang="ja-JP" sz="1600" dirty="0" err="1">
                <a:solidFill>
                  <a:schemeClr val="bg2">
                    <a:lumMod val="60000"/>
                    <a:lumOff val="40000"/>
                  </a:schemeClr>
                </a:solidFill>
              </a:rPr>
              <a:t>Finkbeiner</a:t>
            </a:r>
            <a:r>
              <a:rPr lang="en-US" altLang="ja-JP" sz="1600" i="1" dirty="0" err="1">
                <a:solidFill>
                  <a:schemeClr val="bg2">
                    <a:lumMod val="60000"/>
                    <a:lumOff val="40000"/>
                  </a:schemeClr>
                </a:solidFill>
              </a:rPr>
              <a:t>et</a:t>
            </a:r>
            <a:r>
              <a:rPr lang="en-US" altLang="ja-JP" sz="1600" i="1" dirty="0">
                <a:solidFill>
                  <a:schemeClr val="bg2">
                    <a:lumMod val="60000"/>
                    <a:lumOff val="40000"/>
                  </a:schemeClr>
                </a:solidFill>
              </a:rPr>
              <a:t> </a:t>
            </a:r>
            <a:r>
              <a:rPr lang="en-US" altLang="ja-JP" sz="1600" i="1" dirty="0" err="1">
                <a:solidFill>
                  <a:schemeClr val="bg2">
                    <a:lumMod val="60000"/>
                    <a:lumOff val="40000"/>
                  </a:schemeClr>
                </a:solidFill>
              </a:rPr>
              <a:t>al.</a:t>
            </a:r>
            <a:r>
              <a:rPr lang="en-US" altLang="ja-JP" sz="1600" dirty="0" err="1">
                <a:solidFill>
                  <a:schemeClr val="bg2">
                    <a:lumMod val="60000"/>
                    <a:lumOff val="40000"/>
                  </a:schemeClr>
                </a:solidFill>
              </a:rPr>
              <a:t>Astrophys</a:t>
            </a:r>
            <a:r>
              <a:rPr lang="en-US" altLang="ja-JP" sz="1600" dirty="0">
                <a:solidFill>
                  <a:schemeClr val="bg2">
                    <a:lumMod val="60000"/>
                    <a:lumOff val="40000"/>
                  </a:schemeClr>
                </a:solidFill>
              </a:rPr>
              <a:t>. J. 544 (2000) 81</a:t>
            </a:r>
            <a:r>
              <a:rPr lang="en-US" altLang="ja-JP" sz="1600" dirty="0" smtClean="0">
                <a:solidFill>
                  <a:schemeClr val="bg2">
                    <a:lumMod val="60000"/>
                    <a:lumOff val="40000"/>
                  </a:schemeClr>
                </a:solidFill>
              </a:rPr>
              <a:t>.</a:t>
            </a:r>
          </a:p>
          <a:p>
            <a:r>
              <a:rPr lang="en-US" altLang="ja-JP" sz="1600" dirty="0" smtClean="0"/>
              <a:t> </a:t>
            </a:r>
            <a:r>
              <a:rPr lang="en-US" altLang="ja-JP" sz="1600" dirty="0" smtClean="0">
                <a:solidFill>
                  <a:srgbClr val="FF0000"/>
                </a:solidFill>
              </a:rPr>
              <a:t>AKARI:   S</a:t>
            </a:r>
            <a:r>
              <a:rPr lang="en-US" altLang="ja-JP" sz="1600" dirty="0">
                <a:solidFill>
                  <a:srgbClr val="FF0000"/>
                </a:solidFill>
              </a:rPr>
              <a:t>. Matsuura </a:t>
            </a:r>
            <a:r>
              <a:rPr lang="en-US" altLang="ja-JP" sz="1600" i="1" dirty="0">
                <a:solidFill>
                  <a:srgbClr val="FF0000"/>
                </a:solidFill>
              </a:rPr>
              <a:t>et </a:t>
            </a:r>
            <a:r>
              <a:rPr lang="en-US" altLang="ja-JP" sz="1600" i="1" dirty="0" err="1">
                <a:solidFill>
                  <a:srgbClr val="FF0000"/>
                </a:solidFill>
              </a:rPr>
              <a:t>al.</a:t>
            </a:r>
            <a:r>
              <a:rPr lang="en-US" altLang="ja-JP" sz="1600" dirty="0" err="1">
                <a:solidFill>
                  <a:srgbClr val="FF0000"/>
                </a:solidFill>
              </a:rPr>
              <a:t>Astrophys</a:t>
            </a:r>
            <a:r>
              <a:rPr lang="en-US" altLang="ja-JP" sz="1600" dirty="0">
                <a:solidFill>
                  <a:srgbClr val="FF0000"/>
                </a:solidFill>
              </a:rPr>
              <a:t>. J. 737 (2011) 2. </a:t>
            </a:r>
            <a:endParaRPr lang="ja-JP" altLang="en-US" sz="1600" dirty="0">
              <a:solidFill>
                <a:srgbClr val="FF0000"/>
              </a:solidFill>
            </a:endParaRPr>
          </a:p>
        </p:txBody>
      </p:sp>
      <p:sp>
        <p:nvSpPr>
          <p:cNvPr id="6" name="テキスト ボックス 5"/>
          <p:cNvSpPr txBox="1"/>
          <p:nvPr/>
        </p:nvSpPr>
        <p:spPr>
          <a:xfrm>
            <a:off x="3689711" y="6357496"/>
            <a:ext cx="915635" cy="369332"/>
          </a:xfrm>
          <a:prstGeom prst="rect">
            <a:avLst/>
          </a:prstGeom>
          <a:noFill/>
        </p:spPr>
        <p:txBody>
          <a:bodyPr wrap="none" rtlCol="0">
            <a:spAutoFit/>
          </a:bodyPr>
          <a:lstStyle/>
          <a:p>
            <a:r>
              <a:rPr kumimoji="1" lang="en-US" altLang="ja-JP" sz="1800" dirty="0" smtClean="0"/>
              <a:t>50meV</a:t>
            </a:r>
            <a:endParaRPr kumimoji="1" lang="ja-JP" altLang="en-US" sz="1800" dirty="0"/>
          </a:p>
        </p:txBody>
      </p:sp>
      <p:cxnSp>
        <p:nvCxnSpPr>
          <p:cNvPr id="7" name="直線矢印コネクタ 6"/>
          <p:cNvCxnSpPr/>
          <p:nvPr/>
        </p:nvCxnSpPr>
        <p:spPr bwMode="auto">
          <a:xfrm flipV="1">
            <a:off x="4590081" y="5934290"/>
            <a:ext cx="0" cy="391178"/>
          </a:xfrm>
          <a:prstGeom prst="straightConnector1">
            <a:avLst/>
          </a:prstGeom>
          <a:noFill/>
          <a:ln w="2540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テキスト ボックス 7"/>
          <p:cNvSpPr txBox="1"/>
          <p:nvPr/>
        </p:nvSpPr>
        <p:spPr>
          <a:xfrm>
            <a:off x="4788024" y="6357496"/>
            <a:ext cx="915635" cy="369332"/>
          </a:xfrm>
          <a:prstGeom prst="rect">
            <a:avLst/>
          </a:prstGeom>
          <a:noFill/>
        </p:spPr>
        <p:txBody>
          <a:bodyPr wrap="none" rtlCol="0">
            <a:spAutoFit/>
          </a:bodyPr>
          <a:lstStyle/>
          <a:p>
            <a:r>
              <a:rPr kumimoji="1" lang="en-US" altLang="ja-JP" sz="1800" dirty="0" smtClean="0"/>
              <a:t>25meV</a:t>
            </a:r>
            <a:endParaRPr kumimoji="1" lang="ja-JP" altLang="en-US" sz="1800" dirty="0"/>
          </a:p>
        </p:txBody>
      </p:sp>
      <p:cxnSp>
        <p:nvCxnSpPr>
          <p:cNvPr id="9" name="直線矢印コネクタ 8"/>
          <p:cNvCxnSpPr/>
          <p:nvPr/>
        </p:nvCxnSpPr>
        <p:spPr bwMode="auto">
          <a:xfrm flipV="1">
            <a:off x="5086560" y="5949280"/>
            <a:ext cx="0" cy="391178"/>
          </a:xfrm>
          <a:prstGeom prst="straightConnector1">
            <a:avLst/>
          </a:prstGeom>
          <a:noFill/>
          <a:ln w="2540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線矢印コネクタ 9"/>
          <p:cNvCxnSpPr/>
          <p:nvPr/>
        </p:nvCxnSpPr>
        <p:spPr bwMode="auto">
          <a:xfrm flipV="1">
            <a:off x="5796136" y="5949280"/>
            <a:ext cx="0" cy="391178"/>
          </a:xfrm>
          <a:prstGeom prst="straightConnector1">
            <a:avLst/>
          </a:prstGeom>
          <a:noFill/>
          <a:ln w="2540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テキスト ボックス 10"/>
          <p:cNvSpPr txBox="1"/>
          <p:nvPr/>
        </p:nvSpPr>
        <p:spPr>
          <a:xfrm>
            <a:off x="5717087" y="6353572"/>
            <a:ext cx="915635" cy="369332"/>
          </a:xfrm>
          <a:prstGeom prst="rect">
            <a:avLst/>
          </a:prstGeom>
          <a:noFill/>
        </p:spPr>
        <p:txBody>
          <a:bodyPr wrap="none" rtlCol="0">
            <a:spAutoFit/>
          </a:bodyPr>
          <a:lstStyle/>
          <a:p>
            <a:r>
              <a:rPr lang="en-US" altLang="ja-JP" sz="1800" dirty="0" smtClean="0"/>
              <a:t>10</a:t>
            </a:r>
            <a:r>
              <a:rPr kumimoji="1" lang="en-US" altLang="ja-JP" sz="1800" dirty="0" smtClean="0"/>
              <a:t>meV</a:t>
            </a:r>
            <a:endParaRPr kumimoji="1" lang="ja-JP" altLang="en-US" sz="1800" dirty="0"/>
          </a:p>
        </p:txBody>
      </p:sp>
      <p:sp>
        <p:nvSpPr>
          <p:cNvPr id="3" name="スライド番号プレースホルダー 2"/>
          <p:cNvSpPr>
            <a:spLocks noGrp="1"/>
          </p:cNvSpPr>
          <p:nvPr>
            <p:ph type="sldNum" sz="quarter" idx="11"/>
          </p:nvPr>
        </p:nvSpPr>
        <p:spPr/>
        <p:txBody>
          <a:bodyPr/>
          <a:lstStyle/>
          <a:p>
            <a:pPr>
              <a:defRPr/>
            </a:pPr>
            <a:fld id="{61709CE4-92C4-4425-BA27-9AE8E628B274}" type="slidenum">
              <a:rPr lang="en-US" altLang="ja-JP" smtClean="0"/>
              <a:pPr>
                <a:defRPr/>
              </a:pPr>
              <a:t>7</a:t>
            </a:fld>
            <a:endParaRPr lang="en-US" altLang="ja-JP"/>
          </a:p>
        </p:txBody>
      </p:sp>
    </p:spTree>
    <p:extLst>
      <p:ext uri="{BB962C8B-B14F-4D97-AF65-F5344CB8AC3E}">
        <p14:creationId xmlns:p14="http://schemas.microsoft.com/office/powerpoint/2010/main" val="36649730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457200" y="457200"/>
            <a:ext cx="8229600" cy="811560"/>
          </a:xfrm>
        </p:spPr>
        <p:txBody>
          <a:bodyPr/>
          <a:lstStyle/>
          <a:p>
            <a:r>
              <a:rPr lang="en-US" altLang="ja-JP" sz="3200" dirty="0" smtClean="0"/>
              <a:t>AKARI</a:t>
            </a:r>
            <a:r>
              <a:rPr lang="ja-JP" altLang="en-US" sz="3200" dirty="0"/>
              <a:t>データを用いた寿命下限値の評価</a:t>
            </a:r>
            <a:endParaRPr kumimoji="1" lang="ja-JP" altLang="en-US" sz="3200"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517202"/>
            <a:ext cx="40386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3477" y="1441548"/>
            <a:ext cx="5232491" cy="3247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テキスト ボックス 4"/>
              <p:cNvSpPr txBox="1"/>
              <p:nvPr/>
            </p:nvSpPr>
            <p:spPr>
              <a:xfrm>
                <a:off x="755576" y="3065287"/>
                <a:ext cx="1759648"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𝑚</m:t>
                          </m:r>
                        </m:e>
                        <m:sub>
                          <m:r>
                            <a:rPr kumimoji="1" lang="en-US" altLang="ja-JP" sz="2000" b="0" i="1" smtClean="0">
                              <a:latin typeface="Cambria Math"/>
                            </a:rPr>
                            <m:t>3</m:t>
                          </m:r>
                        </m:sub>
                      </m:sSub>
                      <m:r>
                        <a:rPr kumimoji="1" lang="en-US" altLang="ja-JP" sz="2000" b="0" i="1" smtClean="0">
                          <a:latin typeface="Cambria Math"/>
                        </a:rPr>
                        <m:t>=50 </m:t>
                      </m:r>
                      <m:r>
                        <m:rPr>
                          <m:sty m:val="p"/>
                        </m:rPr>
                        <a:rPr kumimoji="1" lang="en-US" altLang="ja-JP" sz="2000" b="0" i="1" smtClean="0">
                          <a:latin typeface="Cambria Math"/>
                        </a:rPr>
                        <m:t>meV</m:t>
                      </m:r>
                    </m:oMath>
                  </m:oMathPara>
                </a14:m>
                <a:endParaRPr kumimoji="1" lang="ja-JP" altLang="en-US" sz="2000" dirty="0"/>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755576" y="3065287"/>
                <a:ext cx="1759648" cy="400110"/>
              </a:xfrm>
              <a:prstGeom prst="rect">
                <a:avLst/>
              </a:prstGeom>
              <a:blipFill rotWithShape="1">
                <a:blip r:embed="rId4"/>
                <a:stretch>
                  <a:fillRect b="-461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p:cNvSpPr txBox="1"/>
              <p:nvPr/>
            </p:nvSpPr>
            <p:spPr>
              <a:xfrm>
                <a:off x="5652120" y="4701123"/>
                <a:ext cx="2976328"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𝑚</m:t>
                          </m:r>
                        </m:e>
                        <m:sub>
                          <m:r>
                            <a:rPr kumimoji="1" lang="en-US" altLang="ja-JP" sz="2000" b="0" i="1" smtClean="0">
                              <a:latin typeface="Cambria Math"/>
                            </a:rPr>
                            <m:t>3</m:t>
                          </m:r>
                        </m:sub>
                      </m:sSub>
                      <m:r>
                        <a:rPr kumimoji="1" lang="en-US" altLang="ja-JP" sz="2000" b="0" i="1" smtClean="0">
                          <a:latin typeface="Cambria Math"/>
                        </a:rPr>
                        <m:t>=50 </m:t>
                      </m:r>
                      <m:r>
                        <m:rPr>
                          <m:sty m:val="p"/>
                        </m:rPr>
                        <a:rPr kumimoji="1" lang="en-US" altLang="ja-JP" sz="2000" b="0" i="1" smtClean="0">
                          <a:latin typeface="Cambria Math"/>
                        </a:rPr>
                        <m:t>meV</m:t>
                      </m:r>
                      <m:r>
                        <a:rPr kumimoji="1" lang="en-US" altLang="ja-JP" sz="2000" b="0" i="1" smtClean="0">
                          <a:latin typeface="Cambria Math"/>
                        </a:rPr>
                        <m:t>~ 150 </m:t>
                      </m:r>
                      <m:r>
                        <m:rPr>
                          <m:sty m:val="p"/>
                        </m:rPr>
                        <a:rPr kumimoji="1" lang="en-US" altLang="ja-JP" sz="2000" b="0" i="1" smtClean="0">
                          <a:latin typeface="Cambria Math"/>
                        </a:rPr>
                        <m:t>meV</m:t>
                      </m:r>
                    </m:oMath>
                  </m:oMathPara>
                </a14:m>
                <a:endParaRPr kumimoji="1" lang="ja-JP" altLang="en-US" sz="2000" dirty="0"/>
              </a:p>
            </p:txBody>
          </p:sp>
        </mc:Choice>
        <mc:Fallback xmlns="">
          <p:sp>
            <p:nvSpPr>
              <p:cNvPr id="8" name="テキスト ボックス 7"/>
              <p:cNvSpPr txBox="1">
                <a:spLocks noRot="1" noChangeAspect="1" noMove="1" noResize="1" noEditPoints="1" noAdjustHandles="1" noChangeArrowheads="1" noChangeShapeType="1" noTextEdit="1"/>
              </p:cNvSpPr>
              <p:nvPr/>
            </p:nvSpPr>
            <p:spPr>
              <a:xfrm>
                <a:off x="5652120" y="4701123"/>
                <a:ext cx="2976328" cy="400110"/>
              </a:xfrm>
              <a:prstGeom prst="rect">
                <a:avLst/>
              </a:prstGeom>
              <a:blipFill rotWithShape="1">
                <a:blip r:embed="rId5"/>
                <a:stretch>
                  <a:fillRect b="-3030"/>
                </a:stretch>
              </a:blipFill>
            </p:spPr>
            <p:txBody>
              <a:bodyPr/>
              <a:lstStyle/>
              <a:p>
                <a:r>
                  <a:rPr lang="ja-JP" altLang="en-US">
                    <a:noFill/>
                  </a:rPr>
                  <a:t> </a:t>
                </a:r>
              </a:p>
            </p:txBody>
          </p:sp>
        </mc:Fallback>
      </mc:AlternateContent>
      <p:sp>
        <p:nvSpPr>
          <p:cNvPr id="2" name="スライド番号プレースホルダー 1"/>
          <p:cNvSpPr>
            <a:spLocks noGrp="1"/>
          </p:cNvSpPr>
          <p:nvPr>
            <p:ph type="sldNum" sz="quarter" idx="11"/>
          </p:nvPr>
        </p:nvSpPr>
        <p:spPr/>
        <p:txBody>
          <a:bodyPr/>
          <a:lstStyle/>
          <a:p>
            <a:pPr>
              <a:defRPr/>
            </a:pPr>
            <a:fld id="{61709CE4-92C4-4425-BA27-9AE8E628B274}" type="slidenum">
              <a:rPr lang="en-US" altLang="ja-JP" smtClean="0"/>
              <a:pPr>
                <a:defRPr/>
              </a:pPr>
              <a:t>8</a:t>
            </a:fld>
            <a:endParaRPr lang="en-US" altLang="ja-JP"/>
          </a:p>
        </p:txBody>
      </p:sp>
      <p:sp>
        <p:nvSpPr>
          <p:cNvPr id="9" name="テキスト ボックス 8"/>
          <p:cNvSpPr txBox="1"/>
          <p:nvPr/>
        </p:nvSpPr>
        <p:spPr>
          <a:xfrm>
            <a:off x="4788024" y="1340768"/>
            <a:ext cx="1071127" cy="400110"/>
          </a:xfrm>
          <a:prstGeom prst="rect">
            <a:avLst/>
          </a:prstGeom>
          <a:solidFill>
            <a:schemeClr val="bg1"/>
          </a:solidFill>
        </p:spPr>
        <p:txBody>
          <a:bodyPr wrap="none" rtlCol="0">
            <a:spAutoFit/>
          </a:bodyPr>
          <a:lstStyle/>
          <a:p>
            <a:r>
              <a:rPr kumimoji="1" lang="en-US" altLang="ja-JP" sz="2000" dirty="0" smtClean="0"/>
              <a:t>x10</a:t>
            </a:r>
            <a:r>
              <a:rPr kumimoji="1" lang="en-US" altLang="ja-JP" sz="2000" baseline="30000" dirty="0" smtClean="0"/>
              <a:t>12</a:t>
            </a:r>
            <a:r>
              <a:rPr kumimoji="1" lang="en-US" altLang="ja-JP" sz="2000" dirty="0" smtClean="0"/>
              <a:t> </a:t>
            </a:r>
            <a:r>
              <a:rPr kumimoji="1" lang="en-US" altLang="ja-JP" sz="2000" dirty="0" err="1" smtClean="0"/>
              <a:t>yr</a:t>
            </a:r>
            <a:endParaRPr kumimoji="1" lang="ja-JP" altLang="en-US" sz="2000" dirty="0"/>
          </a:p>
        </p:txBody>
      </p:sp>
      <p:sp>
        <p:nvSpPr>
          <p:cNvPr id="10" name="Text Box 7"/>
          <p:cNvSpPr txBox="1">
            <a:spLocks noChangeArrowheads="1"/>
          </p:cNvSpPr>
          <p:nvPr/>
        </p:nvSpPr>
        <p:spPr bwMode="auto">
          <a:xfrm>
            <a:off x="607012" y="5101233"/>
            <a:ext cx="381642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1800" dirty="0" smtClean="0">
                <a:latin typeface="Times" pitchFamily="18" charset="0"/>
                <a:ea typeface="Osaka" charset="-128"/>
              </a:rPr>
              <a:t>AKARI</a:t>
            </a:r>
            <a:r>
              <a:rPr lang="ja-JP" altLang="en-US" sz="1800" dirty="0" smtClean="0">
                <a:latin typeface="Times" pitchFamily="18" charset="0"/>
                <a:ea typeface="Osaka" charset="-128"/>
              </a:rPr>
              <a:t>で測定された遠方銀河からの</a:t>
            </a:r>
            <a:r>
              <a:rPr lang="en-US" altLang="ja-JP" sz="1800" dirty="0" smtClean="0">
                <a:latin typeface="Times" pitchFamily="18" charset="0"/>
                <a:ea typeface="Osaka" charset="-128"/>
              </a:rPr>
              <a:t>CIB</a:t>
            </a:r>
            <a:r>
              <a:rPr lang="ja-JP" altLang="en-US" sz="1800" dirty="0" smtClean="0">
                <a:latin typeface="Times" pitchFamily="18" charset="0"/>
                <a:ea typeface="Osaka" charset="-128"/>
              </a:rPr>
              <a:t>に対する寄与をすべてニュートリノ崩壊によるものだと仮定する</a:t>
            </a:r>
            <a:endParaRPr lang="en-US" altLang="ja-JP" sz="1800" dirty="0" smtClean="0">
              <a:latin typeface="Times" pitchFamily="18" charset="0"/>
              <a:ea typeface="Osaka" charset="-128"/>
            </a:endParaRPr>
          </a:p>
        </p:txBody>
      </p:sp>
      <mc:AlternateContent xmlns:mc="http://schemas.openxmlformats.org/markup-compatibility/2006" xmlns:a14="http://schemas.microsoft.com/office/drawing/2010/main">
        <mc:Choice Requires="a14">
          <p:sp>
            <p:nvSpPr>
              <p:cNvPr id="11" name="Text Box 7"/>
              <p:cNvSpPr txBox="1">
                <a:spLocks noChangeArrowheads="1"/>
              </p:cNvSpPr>
              <p:nvPr/>
            </p:nvSpPr>
            <p:spPr bwMode="auto">
              <a:xfrm>
                <a:off x="4965442" y="5231881"/>
                <a:ext cx="3816424" cy="64633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14:m>
                  <m:oMath xmlns:m="http://schemas.openxmlformats.org/officeDocument/2006/math">
                    <m:sSub>
                      <m:sSubPr>
                        <m:ctrlPr>
                          <a:rPr lang="en-US" altLang="ja-JP" sz="1800" b="0" i="1" smtClean="0">
                            <a:latin typeface="Cambria Math"/>
                            <a:ea typeface="Osaka" charset="-128"/>
                          </a:rPr>
                        </m:ctrlPr>
                      </m:sSubPr>
                      <m:e>
                        <m:r>
                          <a:rPr lang="en-US" altLang="ja-JP" sz="1800" b="0" i="1" smtClean="0">
                            <a:latin typeface="Cambria Math"/>
                            <a:ea typeface="Osaka" charset="-128"/>
                          </a:rPr>
                          <m:t>𝑚</m:t>
                        </m:r>
                      </m:e>
                      <m:sub>
                        <m:r>
                          <a:rPr lang="en-US" altLang="ja-JP" sz="1800" b="0" i="1" smtClean="0">
                            <a:latin typeface="Cambria Math"/>
                            <a:ea typeface="Osaka" charset="-128"/>
                          </a:rPr>
                          <m:t>3</m:t>
                        </m:r>
                      </m:sub>
                    </m:sSub>
                  </m:oMath>
                </a14:m>
                <a:r>
                  <a:rPr lang="ja-JP" altLang="en-US" sz="1800" dirty="0" smtClean="0">
                    <a:latin typeface="Times" pitchFamily="18" charset="0"/>
                    <a:ea typeface="Osaka" charset="-128"/>
                  </a:rPr>
                  <a:t>の関数として求めた</a:t>
                </a:r>
                <a14:m>
                  <m:oMath xmlns:m="http://schemas.openxmlformats.org/officeDocument/2006/math">
                    <m:sSub>
                      <m:sSubPr>
                        <m:ctrlPr>
                          <a:rPr lang="en-US" altLang="ja-JP" sz="1800" b="0" i="1" smtClean="0">
                            <a:latin typeface="Cambria Math"/>
                            <a:ea typeface="Osaka" charset="-128"/>
                          </a:rPr>
                        </m:ctrlPr>
                      </m:sSubPr>
                      <m:e>
                        <m:r>
                          <a:rPr lang="en-US" altLang="ja-JP" sz="1800" b="0" i="1" smtClean="0">
                            <a:latin typeface="Cambria Math"/>
                            <a:ea typeface="Osaka" charset="-128"/>
                          </a:rPr>
                          <m:t>𝜈</m:t>
                        </m:r>
                      </m:e>
                      <m:sub>
                        <m:r>
                          <a:rPr lang="en-US" altLang="ja-JP" sz="1800" b="0" i="1" smtClean="0">
                            <a:latin typeface="Cambria Math"/>
                            <a:ea typeface="Osaka" charset="-128"/>
                          </a:rPr>
                          <m:t>3</m:t>
                        </m:r>
                      </m:sub>
                    </m:sSub>
                  </m:oMath>
                </a14:m>
                <a:r>
                  <a:rPr lang="ja-JP" altLang="en-US" sz="1800" dirty="0" smtClean="0">
                    <a:latin typeface="Times" pitchFamily="18" charset="0"/>
                    <a:ea typeface="Osaka" charset="-128"/>
                  </a:rPr>
                  <a:t>の寿命の下限値</a:t>
                </a:r>
                <a:endParaRPr lang="en-US" altLang="ja-JP" sz="1800" dirty="0" smtClean="0">
                  <a:latin typeface="Times" pitchFamily="18" charset="0"/>
                  <a:ea typeface="Osaka" charset="-128"/>
                </a:endParaRPr>
              </a:p>
            </p:txBody>
          </p:sp>
        </mc:Choice>
        <mc:Fallback xmlns="">
          <p:sp>
            <p:nvSpPr>
              <p:cNvPr id="11" name="Text Box 7"/>
              <p:cNvSpPr txBox="1">
                <a:spLocks noRot="1" noChangeAspect="1" noMove="1" noResize="1" noEditPoints="1" noAdjustHandles="1" noChangeArrowheads="1" noChangeShapeType="1" noTextEdit="1"/>
              </p:cNvSpPr>
              <p:nvPr/>
            </p:nvSpPr>
            <p:spPr bwMode="auto">
              <a:xfrm>
                <a:off x="4965442" y="5231881"/>
                <a:ext cx="3816424" cy="646331"/>
              </a:xfrm>
              <a:prstGeom prst="rect">
                <a:avLst/>
              </a:prstGeom>
              <a:blipFill rotWithShape="1">
                <a:blip r:embed="rId6"/>
                <a:stretch>
                  <a:fillRect l="-1438" t="-6604" b="-122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p:spTree>
    <p:extLst>
      <p:ext uri="{BB962C8B-B14F-4D97-AF65-F5344CB8AC3E}">
        <p14:creationId xmlns:p14="http://schemas.microsoft.com/office/powerpoint/2010/main" val="1761485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57200"/>
            <a:ext cx="8229600" cy="667544"/>
          </a:xfrm>
        </p:spPr>
        <p:txBody>
          <a:bodyPr/>
          <a:lstStyle/>
          <a:p>
            <a:r>
              <a:rPr lang="en-US" altLang="ja-JP" sz="3200" dirty="0" smtClean="0"/>
              <a:t>AKARI</a:t>
            </a:r>
            <a:r>
              <a:rPr lang="ja-JP" altLang="en-US" sz="3200" dirty="0"/>
              <a:t>データを用いた寿命下限値の評価</a:t>
            </a:r>
            <a:endParaRPr kumimoji="1" lang="ja-JP" altLang="en-US" sz="3200" dirty="0"/>
          </a:p>
        </p:txBody>
      </p:sp>
      <p:sp>
        <p:nvSpPr>
          <p:cNvPr id="4" name="Text Box 1068"/>
          <p:cNvSpPr txBox="1">
            <a:spLocks noChangeArrowheads="1"/>
          </p:cNvSpPr>
          <p:nvPr/>
        </p:nvSpPr>
        <p:spPr bwMode="auto">
          <a:xfrm>
            <a:off x="3817330" y="1438603"/>
            <a:ext cx="510107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400" dirty="0"/>
              <a:t>P</a:t>
            </a:r>
            <a:r>
              <a:rPr lang="en-US" altLang="ja-JP" sz="2400" dirty="0" smtClean="0"/>
              <a:t>ublished in JPSJ 81(2012) 024101</a:t>
            </a:r>
            <a:endParaRPr lang="en-US" altLang="ja-JP" sz="2400" baseline="300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1891739"/>
            <a:ext cx="8239125"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スライド番号プレースホルダー 2"/>
          <p:cNvSpPr>
            <a:spLocks noGrp="1"/>
          </p:cNvSpPr>
          <p:nvPr>
            <p:ph type="sldNum" sz="quarter" idx="11"/>
          </p:nvPr>
        </p:nvSpPr>
        <p:spPr/>
        <p:txBody>
          <a:bodyPr/>
          <a:lstStyle/>
          <a:p>
            <a:pPr>
              <a:defRPr/>
            </a:pPr>
            <a:fld id="{61709CE4-92C4-4425-BA27-9AE8E628B274}" type="slidenum">
              <a:rPr lang="en-US" altLang="ja-JP" smtClean="0"/>
              <a:pPr>
                <a:defRPr/>
              </a:pPr>
              <a:t>9</a:t>
            </a:fld>
            <a:endParaRPr lang="en-US" altLang="ja-JP"/>
          </a:p>
        </p:txBody>
      </p:sp>
    </p:spTree>
    <p:extLst>
      <p:ext uri="{BB962C8B-B14F-4D97-AF65-F5344CB8AC3E}">
        <p14:creationId xmlns:p14="http://schemas.microsoft.com/office/powerpoint/2010/main" val="81668919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 name="DEFAULTWIDTH" val="380"/>
  <p:tag name="DEFAULTHEIGHT" val="295"/>
</p:tagLst>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15078</TotalTime>
  <Words>2029</Words>
  <Application>Microsoft Office PowerPoint</Application>
  <PresentationFormat>画面に合わせる (4:3)</PresentationFormat>
  <Paragraphs>381</Paragraphs>
  <Slides>28</Slides>
  <Notes>4</Notes>
  <HiddenSlides>0</HiddenSlides>
  <MMClips>0</MMClips>
  <ScaleCrop>false</ScaleCrop>
  <HeadingPairs>
    <vt:vector size="4" baseType="variant">
      <vt:variant>
        <vt:lpstr>テーマ</vt:lpstr>
      </vt:variant>
      <vt:variant>
        <vt:i4>1</vt:i4>
      </vt:variant>
      <vt:variant>
        <vt:lpstr>スライド タイトル</vt:lpstr>
      </vt:variant>
      <vt:variant>
        <vt:i4>28</vt:i4>
      </vt:variant>
    </vt:vector>
  </HeadingPairs>
  <TitlesOfParts>
    <vt:vector size="29" baseType="lpstr">
      <vt:lpstr>Pixel</vt:lpstr>
      <vt:lpstr>PowerPoint プレゼンテーション</vt:lpstr>
      <vt:lpstr>宇宙背景ニュートリノを用いたニュートリノ崩壊探索実験</vt:lpstr>
      <vt:lpstr>ビッグバン宇宙</vt:lpstr>
      <vt:lpstr>標準模型でのニュートリノの遷移放射</vt:lpstr>
      <vt:lpstr>PowerPoint プレゼンテーション</vt:lpstr>
      <vt:lpstr>ニュートリノ質量と崩壊光子エネルギーとの関係</vt:lpstr>
      <vt:lpstr>COBEとAKARIの宇宙赤外線背景輻射の測定結果</vt:lpstr>
      <vt:lpstr>AKARIデータを用いた寿命下限値の評価</vt:lpstr>
      <vt:lpstr>AKARIデータを用いた寿命下限値の評価</vt:lpstr>
      <vt:lpstr>信号検出の可能性</vt:lpstr>
      <vt:lpstr>STJ(超伝導トンネル接合）検出器</vt:lpstr>
      <vt:lpstr>PowerPoint プレゼンテーション</vt:lpstr>
      <vt:lpstr>PowerPoint プレゼンテーション</vt:lpstr>
      <vt:lpstr>PowerPoint プレゼンテーション</vt:lpstr>
      <vt:lpstr>Hf-STJの作製と評価</vt:lpstr>
      <vt:lpstr>Hf-STJ　IV特性　酸化(10Torr 1hour)</vt:lpstr>
      <vt:lpstr>リフトオフを用いたSTJの作製(Hf/Al-STJ)</vt:lpstr>
      <vt:lpstr>Hf/Al-STJの断面図</vt:lpstr>
      <vt:lpstr>Hf/Al-STJの元素分析</vt:lpstr>
      <vt:lpstr>PowerPoint プレゼンテーション</vt:lpstr>
      <vt:lpstr>PowerPoint プレゼンテーション</vt:lpstr>
      <vt:lpstr>PowerPoint プレゼンテーション</vt:lpstr>
      <vt:lpstr>低温ステージへの光導入</vt:lpstr>
      <vt:lpstr>PowerPoint プレゼンテーション</vt:lpstr>
      <vt:lpstr>Nb/Al-STJ の可視光域DC光レーザーに対する応答</vt:lpstr>
      <vt:lpstr>PowerPoint プレゼンテーション</vt:lpstr>
      <vt:lpstr>まとめ</vt:lpstr>
      <vt:lpstr>Backup</vt:lpstr>
    </vt:vector>
  </TitlesOfParts>
  <Company>University of Tsukuba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タイトルなし</dc:title>
  <dc:creator>High Energy Physics Lab.</dc:creator>
  <cp:lastModifiedBy>yuji</cp:lastModifiedBy>
  <cp:revision>549</cp:revision>
  <cp:lastPrinted>2001-11-05T05:54:47Z</cp:lastPrinted>
  <dcterms:created xsi:type="dcterms:W3CDTF">2001-02-09T02:06:54Z</dcterms:created>
  <dcterms:modified xsi:type="dcterms:W3CDTF">2012-04-17T07:12:19Z</dcterms:modified>
</cp:coreProperties>
</file>