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4.xml" ContentType="application/vnd.openxmlformats-officedocument.drawingml.chart+xml"/>
  <Override PartName="/ppt/theme/themeOverride1.xml" ContentType="application/vnd.openxmlformats-officedocument.themeOverr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92" r:id="rId1"/>
    <p:sldMasterId id="2147483804" r:id="rId2"/>
    <p:sldMasterId id="2147483817" r:id="rId3"/>
  </p:sldMasterIdLst>
  <p:notesMasterIdLst>
    <p:notesMasterId r:id="rId36"/>
  </p:notesMasterIdLst>
  <p:sldIdLst>
    <p:sldId id="259" r:id="rId4"/>
    <p:sldId id="260" r:id="rId5"/>
    <p:sldId id="298" r:id="rId6"/>
    <p:sldId id="262" r:id="rId7"/>
    <p:sldId id="263" r:id="rId8"/>
    <p:sldId id="264" r:id="rId9"/>
    <p:sldId id="305" r:id="rId10"/>
    <p:sldId id="302" r:id="rId11"/>
    <p:sldId id="300" r:id="rId12"/>
    <p:sldId id="310" r:id="rId13"/>
    <p:sldId id="301" r:id="rId14"/>
    <p:sldId id="304" r:id="rId15"/>
    <p:sldId id="271" r:id="rId16"/>
    <p:sldId id="307" r:id="rId17"/>
    <p:sldId id="314" r:id="rId18"/>
    <p:sldId id="324" r:id="rId19"/>
    <p:sldId id="325" r:id="rId20"/>
    <p:sldId id="312" r:id="rId21"/>
    <p:sldId id="334" r:id="rId22"/>
    <p:sldId id="317" r:id="rId23"/>
    <p:sldId id="318" r:id="rId24"/>
    <p:sldId id="319" r:id="rId25"/>
    <p:sldId id="320" r:id="rId26"/>
    <p:sldId id="321" r:id="rId27"/>
    <p:sldId id="322" r:id="rId28"/>
    <p:sldId id="323" r:id="rId29"/>
    <p:sldId id="327" r:id="rId30"/>
    <p:sldId id="328" r:id="rId31"/>
    <p:sldId id="332" r:id="rId32"/>
    <p:sldId id="329" r:id="rId33"/>
    <p:sldId id="330" r:id="rId34"/>
    <p:sldId id="333" r:id="rId35"/>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yoshida" initials="y" lastIdx="1" clrIdx="0">
    <p:extLst>
      <p:ext uri="{19B8F6BF-5375-455C-9EA6-DF929625EA0E}">
        <p15:presenceInfo xmlns:p15="http://schemas.microsoft.com/office/powerpoint/2012/main" userId="yoshid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900"/>
    <a:srgbClr val="FFFF00"/>
    <a:srgbClr val="FF3300"/>
    <a:srgbClr val="FF5050"/>
    <a:srgbClr val="006600"/>
    <a:srgbClr val="FFCCFF"/>
    <a:srgbClr val="FF0066"/>
    <a:srgbClr val="336699"/>
    <a:srgbClr val="0099FF"/>
    <a:srgbClr val="33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095" autoAdjust="0"/>
    <p:restoredTop sz="93034" autoAdjust="0"/>
  </p:normalViewPr>
  <p:slideViewPr>
    <p:cSldViewPr snapToGrid="0">
      <p:cViewPr varScale="1">
        <p:scale>
          <a:sx n="89" d="100"/>
          <a:sy n="89" d="100"/>
        </p:scale>
        <p:origin x="1032" y="77"/>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s>
</file>

<file path=ppt/charts/_rels/chart1.xml.rels><?xml version="1.0" encoding="UTF-8" standalone="yes"?>
<Relationships xmlns="http://schemas.openxmlformats.org/package/2006/relationships"><Relationship Id="rId3" Type="http://schemas.openxmlformats.org/officeDocument/2006/relationships/oleObject" Target="file:///E:\CODEV&#27604;&#36611;.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yoshida\Desktop\&#22238;&#25240;(&#25913;)%20-%20&#12467;&#12500;&#12540;\&#12497;&#12523;&#12473;&#26178;&#38291;&#24133;&#12414;&#12392;&#12417;.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C:\Users\yoshida\Desktop\&#22238;&#25240;(&#25913;)%20-%20&#12467;&#12500;&#12540;\&#12497;&#12523;&#12473;&#26178;&#38291;&#24133;&#12414;&#12392;&#12417;.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2" Type="http://schemas.openxmlformats.org/officeDocument/2006/relationships/package" Target="../embeddings/Microsoft_Excel_______1.xlsx"/><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775431825450362"/>
          <c:y val="3.0307955820947877E-2"/>
          <c:w val="0.81339561029495466"/>
          <c:h val="0.77147559452841985"/>
        </c:manualLayout>
      </c:layout>
      <c:scatterChart>
        <c:scatterStyle val="lineMarker"/>
        <c:varyColors val="0"/>
        <c:ser>
          <c:idx val="1"/>
          <c:order val="1"/>
          <c:tx>
            <c:strRef>
              <c:f>'単スリット0.3 mm (2)'!$F$6</c:f>
              <c:strCache>
                <c:ptCount val="1"/>
                <c:pt idx="0">
                  <c:v>測定値</c:v>
                </c:pt>
              </c:strCache>
            </c:strRef>
          </c:tx>
          <c:spPr>
            <a:ln w="25400" cap="rnd">
              <a:noFill/>
              <a:round/>
            </a:ln>
            <a:effectLst/>
          </c:spPr>
          <c:marker>
            <c:symbol val="circle"/>
            <c:size val="5"/>
            <c:spPr>
              <a:solidFill>
                <a:schemeClr val="accent2"/>
              </a:solidFill>
              <a:ln w="9525">
                <a:solidFill>
                  <a:schemeClr val="accent2"/>
                </a:solidFill>
              </a:ln>
              <a:effectLst/>
            </c:spPr>
          </c:marker>
          <c:xVal>
            <c:numRef>
              <c:f>'単スリット0.3 mm (2)'!$E$7:$E$57</c:f>
              <c:numCache>
                <c:formatCode>General</c:formatCode>
                <c:ptCount val="51"/>
                <c:pt idx="0">
                  <c:v>-25</c:v>
                </c:pt>
                <c:pt idx="1">
                  <c:v>-24</c:v>
                </c:pt>
                <c:pt idx="2">
                  <c:v>-23</c:v>
                </c:pt>
                <c:pt idx="3">
                  <c:v>-22</c:v>
                </c:pt>
                <c:pt idx="4">
                  <c:v>-21</c:v>
                </c:pt>
                <c:pt idx="5">
                  <c:v>-20</c:v>
                </c:pt>
                <c:pt idx="6">
                  <c:v>-19</c:v>
                </c:pt>
                <c:pt idx="7">
                  <c:v>-18</c:v>
                </c:pt>
                <c:pt idx="8">
                  <c:v>-17</c:v>
                </c:pt>
                <c:pt idx="9">
                  <c:v>-16</c:v>
                </c:pt>
                <c:pt idx="10">
                  <c:v>-15</c:v>
                </c:pt>
                <c:pt idx="11">
                  <c:v>-14</c:v>
                </c:pt>
                <c:pt idx="12">
                  <c:v>-13</c:v>
                </c:pt>
                <c:pt idx="13">
                  <c:v>-12</c:v>
                </c:pt>
                <c:pt idx="14">
                  <c:v>-11</c:v>
                </c:pt>
                <c:pt idx="15">
                  <c:v>-10</c:v>
                </c:pt>
                <c:pt idx="16">
                  <c:v>-9</c:v>
                </c:pt>
                <c:pt idx="17">
                  <c:v>-8</c:v>
                </c:pt>
                <c:pt idx="18">
                  <c:v>-7</c:v>
                </c:pt>
                <c:pt idx="19">
                  <c:v>-6</c:v>
                </c:pt>
                <c:pt idx="20">
                  <c:v>-5</c:v>
                </c:pt>
                <c:pt idx="21">
                  <c:v>-4</c:v>
                </c:pt>
                <c:pt idx="22">
                  <c:v>-3</c:v>
                </c:pt>
                <c:pt idx="23">
                  <c:v>-2</c:v>
                </c:pt>
                <c:pt idx="24">
                  <c:v>-1</c:v>
                </c:pt>
                <c:pt idx="25">
                  <c:v>0</c:v>
                </c:pt>
                <c:pt idx="26">
                  <c:v>1</c:v>
                </c:pt>
                <c:pt idx="27">
                  <c:v>2</c:v>
                </c:pt>
                <c:pt idx="28">
                  <c:v>3</c:v>
                </c:pt>
                <c:pt idx="29">
                  <c:v>4</c:v>
                </c:pt>
                <c:pt idx="30">
                  <c:v>5</c:v>
                </c:pt>
                <c:pt idx="31">
                  <c:v>6</c:v>
                </c:pt>
                <c:pt idx="32">
                  <c:v>7</c:v>
                </c:pt>
                <c:pt idx="33">
                  <c:v>8</c:v>
                </c:pt>
                <c:pt idx="34">
                  <c:v>9</c:v>
                </c:pt>
                <c:pt idx="35">
                  <c:v>10</c:v>
                </c:pt>
                <c:pt idx="36">
                  <c:v>11</c:v>
                </c:pt>
                <c:pt idx="37">
                  <c:v>12</c:v>
                </c:pt>
                <c:pt idx="38">
                  <c:v>13</c:v>
                </c:pt>
                <c:pt idx="39">
                  <c:v>14</c:v>
                </c:pt>
                <c:pt idx="40">
                  <c:v>15</c:v>
                </c:pt>
                <c:pt idx="41">
                  <c:v>16</c:v>
                </c:pt>
                <c:pt idx="42">
                  <c:v>17</c:v>
                </c:pt>
                <c:pt idx="43">
                  <c:v>18</c:v>
                </c:pt>
                <c:pt idx="44">
                  <c:v>19</c:v>
                </c:pt>
                <c:pt idx="45">
                  <c:v>20</c:v>
                </c:pt>
                <c:pt idx="46">
                  <c:v>21</c:v>
                </c:pt>
                <c:pt idx="47">
                  <c:v>22</c:v>
                </c:pt>
                <c:pt idx="48">
                  <c:v>23</c:v>
                </c:pt>
                <c:pt idx="49">
                  <c:v>24</c:v>
                </c:pt>
                <c:pt idx="50">
                  <c:v>25</c:v>
                </c:pt>
              </c:numCache>
            </c:numRef>
          </c:xVal>
          <c:yVal>
            <c:numRef>
              <c:f>'単スリット0.3 mm (2)'!$F$7:$F$57</c:f>
              <c:numCache>
                <c:formatCode>General</c:formatCode>
                <c:ptCount val="51"/>
                <c:pt idx="0">
                  <c:v>-0.12765871189557843</c:v>
                </c:pt>
                <c:pt idx="1">
                  <c:v>4.688025128500168E-2</c:v>
                </c:pt>
                <c:pt idx="2">
                  <c:v>4.7687461636339579E-2</c:v>
                </c:pt>
                <c:pt idx="3">
                  <c:v>3.6031858193445017E-2</c:v>
                </c:pt>
                <c:pt idx="4">
                  <c:v>0.21686455412352046</c:v>
                </c:pt>
                <c:pt idx="5">
                  <c:v>0.12297824560104685</c:v>
                </c:pt>
                <c:pt idx="6">
                  <c:v>0.11817436296326383</c:v>
                </c:pt>
                <c:pt idx="7">
                  <c:v>0.36991148470707358</c:v>
                </c:pt>
                <c:pt idx="8">
                  <c:v>0.26658224648346857</c:v>
                </c:pt>
                <c:pt idx="9">
                  <c:v>0.29547840684746768</c:v>
                </c:pt>
                <c:pt idx="10">
                  <c:v>0.3690054831105557</c:v>
                </c:pt>
                <c:pt idx="11">
                  <c:v>0.26232235347403926</c:v>
                </c:pt>
                <c:pt idx="12">
                  <c:v>0.25346366082723909</c:v>
                </c:pt>
                <c:pt idx="13">
                  <c:v>0.23192258901150636</c:v>
                </c:pt>
                <c:pt idx="14">
                  <c:v>9.6909753853385669E-2</c:v>
                </c:pt>
                <c:pt idx="15">
                  <c:v>4.9791553049165466E-2</c:v>
                </c:pt>
                <c:pt idx="16">
                  <c:v>0.10921425416010452</c:v>
                </c:pt>
                <c:pt idx="17">
                  <c:v>0.19044417453034321</c:v>
                </c:pt>
                <c:pt idx="18">
                  <c:v>0.47253955431358202</c:v>
                </c:pt>
                <c:pt idx="19">
                  <c:v>0.71950503284277634</c:v>
                </c:pt>
                <c:pt idx="20">
                  <c:v>1.1833203441523252</c:v>
                </c:pt>
                <c:pt idx="21">
                  <c:v>1.6915122405724803</c:v>
                </c:pt>
                <c:pt idx="22">
                  <c:v>2.1305962017518056</c:v>
                </c:pt>
                <c:pt idx="23">
                  <c:v>2.4716773787433413</c:v>
                </c:pt>
                <c:pt idx="24">
                  <c:v>2.7430302868620666</c:v>
                </c:pt>
                <c:pt idx="25">
                  <c:v>2.7941208706898437</c:v>
                </c:pt>
                <c:pt idx="26">
                  <c:v>2.0419617156674779</c:v>
                </c:pt>
                <c:pt idx="27">
                  <c:v>2.3857163696657429</c:v>
                </c:pt>
                <c:pt idx="28">
                  <c:v>1.3009094653826851</c:v>
                </c:pt>
                <c:pt idx="29">
                  <c:v>1.4468071307323185</c:v>
                </c:pt>
                <c:pt idx="30">
                  <c:v>0.8516003921394234</c:v>
                </c:pt>
                <c:pt idx="31">
                  <c:v>0.68294758983459114</c:v>
                </c:pt>
                <c:pt idx="32">
                  <c:v>2.6393662011490505E-2</c:v>
                </c:pt>
                <c:pt idx="33">
                  <c:v>3.8789849020459337E-2</c:v>
                </c:pt>
                <c:pt idx="34">
                  <c:v>0.4831533876047055</c:v>
                </c:pt>
                <c:pt idx="35">
                  <c:v>0.22774977670413532</c:v>
                </c:pt>
                <c:pt idx="36">
                  <c:v>0.37170541129654477</c:v>
                </c:pt>
                <c:pt idx="37">
                  <c:v>0.29204442957701082</c:v>
                </c:pt>
                <c:pt idx="38">
                  <c:v>0.22080929819206349</c:v>
                </c:pt>
                <c:pt idx="39">
                  <c:v>0.33134075964151838</c:v>
                </c:pt>
                <c:pt idx="40">
                  <c:v>0.15949304714180559</c:v>
                </c:pt>
                <c:pt idx="41">
                  <c:v>0.13805187772047739</c:v>
                </c:pt>
                <c:pt idx="42">
                  <c:v>0.16807673694671449</c:v>
                </c:pt>
                <c:pt idx="43">
                  <c:v>-0.11333987538619057</c:v>
                </c:pt>
                <c:pt idx="44">
                  <c:v>3.6538324944242917E-2</c:v>
                </c:pt>
                <c:pt idx="45">
                  <c:v>-4.6236165956183477E-3</c:v>
                </c:pt>
                <c:pt idx="46">
                  <c:v>0.22773890529352436</c:v>
                </c:pt>
                <c:pt idx="47">
                  <c:v>-2.2746227027644863E-2</c:v>
                </c:pt>
                <c:pt idx="48">
                  <c:v>0.1438344746138879</c:v>
                </c:pt>
                <c:pt idx="49">
                  <c:v>0.11221676938182468</c:v>
                </c:pt>
                <c:pt idx="50">
                  <c:v>0.1264482658194627</c:v>
                </c:pt>
              </c:numCache>
            </c:numRef>
          </c:yVal>
          <c:smooth val="0"/>
          <c:extLst xmlns:c16r2="http://schemas.microsoft.com/office/drawing/2015/06/chart">
            <c:ext xmlns:c16="http://schemas.microsoft.com/office/drawing/2014/chart" uri="{C3380CC4-5D6E-409C-BE32-E72D297353CC}">
              <c16:uniqueId val="{00000000-C17F-4E8A-9DB6-6B480CC03941}"/>
            </c:ext>
          </c:extLst>
        </c:ser>
        <c:dLbls>
          <c:showLegendKey val="0"/>
          <c:showVal val="0"/>
          <c:showCatName val="0"/>
          <c:showSerName val="0"/>
          <c:showPercent val="0"/>
          <c:showBubbleSize val="0"/>
        </c:dLbls>
        <c:axId val="310700272"/>
        <c:axId val="310701056"/>
      </c:scatterChart>
      <c:scatterChart>
        <c:scatterStyle val="smoothMarker"/>
        <c:varyColors val="0"/>
        <c:ser>
          <c:idx val="0"/>
          <c:order val="0"/>
          <c:tx>
            <c:strRef>
              <c:f>'単スリット0.3 mm (2)'!$C$6</c:f>
              <c:strCache>
                <c:ptCount val="1"/>
                <c:pt idx="0">
                  <c:v>CODEV</c:v>
                </c:pt>
              </c:strCache>
            </c:strRef>
          </c:tx>
          <c:spPr>
            <a:ln w="19050" cap="rnd">
              <a:solidFill>
                <a:schemeClr val="accent1"/>
              </a:solidFill>
              <a:round/>
            </a:ln>
            <a:effectLst/>
          </c:spPr>
          <c:marker>
            <c:symbol val="none"/>
          </c:marker>
          <c:xVal>
            <c:numRef>
              <c:f>'単スリット0.3 mm (2)'!$B$7:$B$1007</c:f>
              <c:numCache>
                <c:formatCode>General</c:formatCode>
                <c:ptCount val="1001"/>
                <c:pt idx="0">
                  <c:v>-90</c:v>
                </c:pt>
                <c:pt idx="1">
                  <c:v>-89.82</c:v>
                </c:pt>
                <c:pt idx="2">
                  <c:v>-89.64</c:v>
                </c:pt>
                <c:pt idx="3">
                  <c:v>-89.46</c:v>
                </c:pt>
                <c:pt idx="4">
                  <c:v>-89.28</c:v>
                </c:pt>
                <c:pt idx="5">
                  <c:v>-89.1</c:v>
                </c:pt>
                <c:pt idx="6">
                  <c:v>-88.92</c:v>
                </c:pt>
                <c:pt idx="7">
                  <c:v>-88.74</c:v>
                </c:pt>
                <c:pt idx="8">
                  <c:v>-88.559999999999903</c:v>
                </c:pt>
                <c:pt idx="9">
                  <c:v>-88.379999999999896</c:v>
                </c:pt>
                <c:pt idx="10">
                  <c:v>-88.199999999999903</c:v>
                </c:pt>
                <c:pt idx="11">
                  <c:v>-88.019999999999897</c:v>
                </c:pt>
                <c:pt idx="12">
                  <c:v>-87.839999999999904</c:v>
                </c:pt>
                <c:pt idx="13">
                  <c:v>-87.659999999999897</c:v>
                </c:pt>
                <c:pt idx="14">
                  <c:v>-87.479999999999905</c:v>
                </c:pt>
                <c:pt idx="15">
                  <c:v>-87.299999999999898</c:v>
                </c:pt>
                <c:pt idx="16">
                  <c:v>-87.119999999999905</c:v>
                </c:pt>
                <c:pt idx="17">
                  <c:v>-86.939999999999898</c:v>
                </c:pt>
                <c:pt idx="18">
                  <c:v>-86.759999999999906</c:v>
                </c:pt>
                <c:pt idx="19">
                  <c:v>-86.579999999999899</c:v>
                </c:pt>
                <c:pt idx="20">
                  <c:v>-86.399999999999906</c:v>
                </c:pt>
                <c:pt idx="21">
                  <c:v>-86.219999999999899</c:v>
                </c:pt>
                <c:pt idx="22">
                  <c:v>-86.039999999999793</c:v>
                </c:pt>
                <c:pt idx="23">
                  <c:v>-85.8599999999998</c:v>
                </c:pt>
                <c:pt idx="24">
                  <c:v>-85.679999999999794</c:v>
                </c:pt>
                <c:pt idx="25">
                  <c:v>-85.499999999999801</c:v>
                </c:pt>
                <c:pt idx="26">
                  <c:v>-85.319999999999794</c:v>
                </c:pt>
                <c:pt idx="27">
                  <c:v>-85.139999999999802</c:v>
                </c:pt>
                <c:pt idx="28">
                  <c:v>-84.959999999999795</c:v>
                </c:pt>
                <c:pt idx="29">
                  <c:v>-84.779999999999802</c:v>
                </c:pt>
                <c:pt idx="30">
                  <c:v>-84.599999999999795</c:v>
                </c:pt>
                <c:pt idx="31">
                  <c:v>-84.419999999999803</c:v>
                </c:pt>
                <c:pt idx="32">
                  <c:v>-84.239999999999796</c:v>
                </c:pt>
                <c:pt idx="33">
                  <c:v>-84.059999999999803</c:v>
                </c:pt>
                <c:pt idx="34">
                  <c:v>-83.879999999999797</c:v>
                </c:pt>
                <c:pt idx="35">
                  <c:v>-83.699999999999804</c:v>
                </c:pt>
                <c:pt idx="36">
                  <c:v>-83.519999999999797</c:v>
                </c:pt>
                <c:pt idx="37">
                  <c:v>-83.339999999999705</c:v>
                </c:pt>
                <c:pt idx="38">
                  <c:v>-83.159999999999698</c:v>
                </c:pt>
                <c:pt idx="39">
                  <c:v>-82.979999999999706</c:v>
                </c:pt>
                <c:pt idx="40">
                  <c:v>-82.799999999999699</c:v>
                </c:pt>
                <c:pt idx="41">
                  <c:v>-82.619999999999706</c:v>
                </c:pt>
                <c:pt idx="42">
                  <c:v>-82.439999999999699</c:v>
                </c:pt>
                <c:pt idx="43">
                  <c:v>-82.259999999999707</c:v>
                </c:pt>
                <c:pt idx="44">
                  <c:v>-82.0799999999997</c:v>
                </c:pt>
                <c:pt idx="45">
                  <c:v>-81.899999999999693</c:v>
                </c:pt>
                <c:pt idx="46">
                  <c:v>-81.7199999999997</c:v>
                </c:pt>
                <c:pt idx="47">
                  <c:v>-81.539999999999694</c:v>
                </c:pt>
                <c:pt idx="48">
                  <c:v>-81.359999999999701</c:v>
                </c:pt>
                <c:pt idx="49">
                  <c:v>-81.179999999999694</c:v>
                </c:pt>
                <c:pt idx="50">
                  <c:v>-80.999999999999702</c:v>
                </c:pt>
                <c:pt idx="51">
                  <c:v>-80.819999999999695</c:v>
                </c:pt>
                <c:pt idx="52">
                  <c:v>-80.639999999999603</c:v>
                </c:pt>
                <c:pt idx="53">
                  <c:v>-80.459999999999596</c:v>
                </c:pt>
                <c:pt idx="54">
                  <c:v>-80.279999999999603</c:v>
                </c:pt>
                <c:pt idx="55">
                  <c:v>-80.099999999999596</c:v>
                </c:pt>
                <c:pt idx="56">
                  <c:v>-79.919999999999604</c:v>
                </c:pt>
                <c:pt idx="57">
                  <c:v>-79.739999999999597</c:v>
                </c:pt>
                <c:pt idx="58">
                  <c:v>-79.559999999999604</c:v>
                </c:pt>
                <c:pt idx="59">
                  <c:v>-79.379999999999598</c:v>
                </c:pt>
                <c:pt idx="60">
                  <c:v>-79.199999999999605</c:v>
                </c:pt>
                <c:pt idx="61">
                  <c:v>-79.019999999999598</c:v>
                </c:pt>
                <c:pt idx="62">
                  <c:v>-78.839999999999606</c:v>
                </c:pt>
                <c:pt idx="63">
                  <c:v>-78.659999999999599</c:v>
                </c:pt>
                <c:pt idx="64">
                  <c:v>-78.479999999999606</c:v>
                </c:pt>
                <c:pt idx="65">
                  <c:v>-78.299999999999599</c:v>
                </c:pt>
                <c:pt idx="66">
                  <c:v>-78.119999999999493</c:v>
                </c:pt>
                <c:pt idx="67">
                  <c:v>-77.9399999999995</c:v>
                </c:pt>
                <c:pt idx="68">
                  <c:v>-77.759999999999494</c:v>
                </c:pt>
                <c:pt idx="69">
                  <c:v>-77.579999999999501</c:v>
                </c:pt>
                <c:pt idx="70">
                  <c:v>-77.399999999999494</c:v>
                </c:pt>
                <c:pt idx="71">
                  <c:v>-77.219999999999501</c:v>
                </c:pt>
                <c:pt idx="72">
                  <c:v>-77.039999999999495</c:v>
                </c:pt>
                <c:pt idx="73">
                  <c:v>-76.859999999999502</c:v>
                </c:pt>
                <c:pt idx="74">
                  <c:v>-76.679999999999495</c:v>
                </c:pt>
                <c:pt idx="75">
                  <c:v>-76.499999999999503</c:v>
                </c:pt>
                <c:pt idx="76">
                  <c:v>-76.319999999999496</c:v>
                </c:pt>
                <c:pt idx="77">
                  <c:v>-76.139999999999503</c:v>
                </c:pt>
                <c:pt idx="78">
                  <c:v>-75.959999999999496</c:v>
                </c:pt>
                <c:pt idx="79">
                  <c:v>-75.779999999999504</c:v>
                </c:pt>
                <c:pt idx="80">
                  <c:v>-75.599999999999497</c:v>
                </c:pt>
                <c:pt idx="81">
                  <c:v>-75.419999999999405</c:v>
                </c:pt>
                <c:pt idx="82">
                  <c:v>-75.239999999999398</c:v>
                </c:pt>
                <c:pt idx="83">
                  <c:v>-75.059999999999405</c:v>
                </c:pt>
                <c:pt idx="84">
                  <c:v>-74.879999999999399</c:v>
                </c:pt>
                <c:pt idx="85">
                  <c:v>-74.699999999999406</c:v>
                </c:pt>
                <c:pt idx="86">
                  <c:v>-74.519999999999399</c:v>
                </c:pt>
                <c:pt idx="87">
                  <c:v>-74.339999999999407</c:v>
                </c:pt>
                <c:pt idx="88">
                  <c:v>-74.1599999999994</c:v>
                </c:pt>
                <c:pt idx="89">
                  <c:v>-73.979999999999393</c:v>
                </c:pt>
                <c:pt idx="90">
                  <c:v>-73.7999999999994</c:v>
                </c:pt>
                <c:pt idx="91">
                  <c:v>-73.619999999999393</c:v>
                </c:pt>
                <c:pt idx="92">
                  <c:v>-73.439999999999401</c:v>
                </c:pt>
                <c:pt idx="93">
                  <c:v>-73.259999999999394</c:v>
                </c:pt>
                <c:pt idx="94">
                  <c:v>-73.079999999999401</c:v>
                </c:pt>
                <c:pt idx="95">
                  <c:v>-72.899999999999395</c:v>
                </c:pt>
                <c:pt idx="96">
                  <c:v>-72.719999999999303</c:v>
                </c:pt>
                <c:pt idx="97">
                  <c:v>-72.539999999999296</c:v>
                </c:pt>
                <c:pt idx="98">
                  <c:v>-72.359999999999303</c:v>
                </c:pt>
                <c:pt idx="99">
                  <c:v>-72.179999999999296</c:v>
                </c:pt>
                <c:pt idx="100">
                  <c:v>-71.999999999999304</c:v>
                </c:pt>
                <c:pt idx="101">
                  <c:v>-71.819999999999297</c:v>
                </c:pt>
                <c:pt idx="102">
                  <c:v>-71.639999999999304</c:v>
                </c:pt>
                <c:pt idx="103">
                  <c:v>-71.459999999999297</c:v>
                </c:pt>
                <c:pt idx="104">
                  <c:v>-71.279999999999305</c:v>
                </c:pt>
                <c:pt idx="105">
                  <c:v>-71.099999999999298</c:v>
                </c:pt>
                <c:pt idx="106">
                  <c:v>-70.919999999999305</c:v>
                </c:pt>
                <c:pt idx="107">
                  <c:v>-70.739999999999299</c:v>
                </c:pt>
                <c:pt idx="108">
                  <c:v>-70.559999999999306</c:v>
                </c:pt>
                <c:pt idx="109">
                  <c:v>-70.379999999999299</c:v>
                </c:pt>
                <c:pt idx="110">
                  <c:v>-70.199999999999207</c:v>
                </c:pt>
                <c:pt idx="111">
                  <c:v>-70.0199999999992</c:v>
                </c:pt>
                <c:pt idx="112">
                  <c:v>-69.839999999999193</c:v>
                </c:pt>
                <c:pt idx="113">
                  <c:v>-69.659999999999201</c:v>
                </c:pt>
                <c:pt idx="114">
                  <c:v>-69.479999999999194</c:v>
                </c:pt>
                <c:pt idx="115">
                  <c:v>-69.299999999999201</c:v>
                </c:pt>
                <c:pt idx="116">
                  <c:v>-69.119999999999195</c:v>
                </c:pt>
                <c:pt idx="117">
                  <c:v>-68.939999999999202</c:v>
                </c:pt>
                <c:pt idx="118">
                  <c:v>-68.759999999999195</c:v>
                </c:pt>
                <c:pt idx="119">
                  <c:v>-68.579999999999202</c:v>
                </c:pt>
                <c:pt idx="120">
                  <c:v>-68.399999999999196</c:v>
                </c:pt>
                <c:pt idx="121">
                  <c:v>-68.219999999999203</c:v>
                </c:pt>
                <c:pt idx="122">
                  <c:v>-68.039999999999196</c:v>
                </c:pt>
                <c:pt idx="123">
                  <c:v>-67.859999999999204</c:v>
                </c:pt>
                <c:pt idx="124">
                  <c:v>-67.679999999999197</c:v>
                </c:pt>
                <c:pt idx="125">
                  <c:v>-67.499999999999105</c:v>
                </c:pt>
                <c:pt idx="126">
                  <c:v>-67.319999999999098</c:v>
                </c:pt>
                <c:pt idx="127">
                  <c:v>-67.139999999999105</c:v>
                </c:pt>
                <c:pt idx="128">
                  <c:v>-66.959999999999098</c:v>
                </c:pt>
                <c:pt idx="129">
                  <c:v>-66.779999999999106</c:v>
                </c:pt>
                <c:pt idx="130">
                  <c:v>-66.599999999999099</c:v>
                </c:pt>
                <c:pt idx="131">
                  <c:v>-66.419999999999106</c:v>
                </c:pt>
                <c:pt idx="132">
                  <c:v>-66.2399999999991</c:v>
                </c:pt>
                <c:pt idx="133">
                  <c:v>-66.059999999999107</c:v>
                </c:pt>
                <c:pt idx="134">
                  <c:v>-65.8799999999991</c:v>
                </c:pt>
                <c:pt idx="135">
                  <c:v>-65.699999999999093</c:v>
                </c:pt>
                <c:pt idx="136">
                  <c:v>-65.519999999999101</c:v>
                </c:pt>
                <c:pt idx="137">
                  <c:v>-65.339999999999094</c:v>
                </c:pt>
                <c:pt idx="138">
                  <c:v>-65.159999999999101</c:v>
                </c:pt>
                <c:pt idx="139">
                  <c:v>-64.979999999999094</c:v>
                </c:pt>
                <c:pt idx="140">
                  <c:v>-64.799999999999002</c:v>
                </c:pt>
                <c:pt idx="141">
                  <c:v>-64.619999999998996</c:v>
                </c:pt>
                <c:pt idx="142">
                  <c:v>-64.439999999999003</c:v>
                </c:pt>
                <c:pt idx="143">
                  <c:v>-64.259999999998996</c:v>
                </c:pt>
                <c:pt idx="144">
                  <c:v>-64.079999999999004</c:v>
                </c:pt>
                <c:pt idx="145">
                  <c:v>-63.899999999998997</c:v>
                </c:pt>
                <c:pt idx="146">
                  <c:v>-63.719999999998997</c:v>
                </c:pt>
                <c:pt idx="147">
                  <c:v>-63.539999999998997</c:v>
                </c:pt>
                <c:pt idx="148">
                  <c:v>-63.359999999998998</c:v>
                </c:pt>
                <c:pt idx="149">
                  <c:v>-63.179999999998998</c:v>
                </c:pt>
                <c:pt idx="150">
                  <c:v>-62.999999999998998</c:v>
                </c:pt>
                <c:pt idx="151">
                  <c:v>-62.819999999998998</c:v>
                </c:pt>
                <c:pt idx="152">
                  <c:v>-62.639999999998999</c:v>
                </c:pt>
                <c:pt idx="153">
                  <c:v>-62.459999999998999</c:v>
                </c:pt>
                <c:pt idx="154">
                  <c:v>-62.2799999999989</c:v>
                </c:pt>
                <c:pt idx="155">
                  <c:v>-62.0999999999989</c:v>
                </c:pt>
                <c:pt idx="156">
                  <c:v>-61.9199999999989</c:v>
                </c:pt>
                <c:pt idx="157">
                  <c:v>-61.739999999998901</c:v>
                </c:pt>
                <c:pt idx="158">
                  <c:v>-61.559999999998901</c:v>
                </c:pt>
                <c:pt idx="159">
                  <c:v>-61.379999999998901</c:v>
                </c:pt>
                <c:pt idx="160">
                  <c:v>-61.199999999998902</c:v>
                </c:pt>
                <c:pt idx="161">
                  <c:v>-61.019999999998902</c:v>
                </c:pt>
                <c:pt idx="162">
                  <c:v>-60.839999999998902</c:v>
                </c:pt>
                <c:pt idx="163">
                  <c:v>-60.659999999998902</c:v>
                </c:pt>
                <c:pt idx="164">
                  <c:v>-60.479999999998903</c:v>
                </c:pt>
                <c:pt idx="165">
                  <c:v>-60.299999999998903</c:v>
                </c:pt>
                <c:pt idx="166">
                  <c:v>-60.119999999998903</c:v>
                </c:pt>
                <c:pt idx="167">
                  <c:v>-59.939999999998903</c:v>
                </c:pt>
                <c:pt idx="168">
                  <c:v>-59.759999999998897</c:v>
                </c:pt>
                <c:pt idx="169">
                  <c:v>-59.579999999998797</c:v>
                </c:pt>
                <c:pt idx="170">
                  <c:v>-59.399999999998798</c:v>
                </c:pt>
                <c:pt idx="171">
                  <c:v>-59.219999999998798</c:v>
                </c:pt>
                <c:pt idx="172">
                  <c:v>-59.039999999998798</c:v>
                </c:pt>
                <c:pt idx="173">
                  <c:v>-58.859999999998799</c:v>
                </c:pt>
                <c:pt idx="174">
                  <c:v>-58.679999999998799</c:v>
                </c:pt>
                <c:pt idx="175">
                  <c:v>-58.499999999998799</c:v>
                </c:pt>
                <c:pt idx="176">
                  <c:v>-58.319999999998799</c:v>
                </c:pt>
                <c:pt idx="177">
                  <c:v>-58.1399999999988</c:v>
                </c:pt>
                <c:pt idx="178">
                  <c:v>-57.9599999999988</c:v>
                </c:pt>
                <c:pt idx="179">
                  <c:v>-57.7799999999988</c:v>
                </c:pt>
                <c:pt idx="180">
                  <c:v>-57.599999999998801</c:v>
                </c:pt>
                <c:pt idx="181">
                  <c:v>-57.419999999998801</c:v>
                </c:pt>
                <c:pt idx="182">
                  <c:v>-57.239999999998801</c:v>
                </c:pt>
                <c:pt idx="183">
                  <c:v>-57.059999999998801</c:v>
                </c:pt>
                <c:pt idx="184">
                  <c:v>-56.879999999998702</c:v>
                </c:pt>
                <c:pt idx="185">
                  <c:v>-56.699999999998703</c:v>
                </c:pt>
                <c:pt idx="186">
                  <c:v>-56.519999999998703</c:v>
                </c:pt>
                <c:pt idx="187">
                  <c:v>-56.339999999998703</c:v>
                </c:pt>
                <c:pt idx="188">
                  <c:v>-56.159999999998703</c:v>
                </c:pt>
                <c:pt idx="189">
                  <c:v>-55.979999999998697</c:v>
                </c:pt>
                <c:pt idx="190">
                  <c:v>-55.799999999998697</c:v>
                </c:pt>
                <c:pt idx="191">
                  <c:v>-55.619999999998697</c:v>
                </c:pt>
                <c:pt idx="192">
                  <c:v>-55.439999999998697</c:v>
                </c:pt>
                <c:pt idx="193">
                  <c:v>-55.259999999998698</c:v>
                </c:pt>
                <c:pt idx="194">
                  <c:v>-55.079999999998698</c:v>
                </c:pt>
                <c:pt idx="195">
                  <c:v>-54.899999999998698</c:v>
                </c:pt>
                <c:pt idx="196">
                  <c:v>-54.719999999998699</c:v>
                </c:pt>
                <c:pt idx="197">
                  <c:v>-54.539999999998699</c:v>
                </c:pt>
                <c:pt idx="198">
                  <c:v>-54.3599999999986</c:v>
                </c:pt>
                <c:pt idx="199">
                  <c:v>-54.1799999999986</c:v>
                </c:pt>
                <c:pt idx="200">
                  <c:v>-53.9999999999986</c:v>
                </c:pt>
                <c:pt idx="201">
                  <c:v>-53.819999999998601</c:v>
                </c:pt>
                <c:pt idx="202">
                  <c:v>-53.639999999998601</c:v>
                </c:pt>
                <c:pt idx="203">
                  <c:v>-53.459999999998601</c:v>
                </c:pt>
                <c:pt idx="204">
                  <c:v>-53.279999999998601</c:v>
                </c:pt>
                <c:pt idx="205">
                  <c:v>-53.099999999998602</c:v>
                </c:pt>
                <c:pt idx="206">
                  <c:v>-52.919999999998602</c:v>
                </c:pt>
                <c:pt idx="207">
                  <c:v>-52.739999999998602</c:v>
                </c:pt>
                <c:pt idx="208">
                  <c:v>-52.559999999998603</c:v>
                </c:pt>
                <c:pt idx="209">
                  <c:v>-52.379999999998603</c:v>
                </c:pt>
                <c:pt idx="210">
                  <c:v>-52.199999999998603</c:v>
                </c:pt>
                <c:pt idx="211">
                  <c:v>-52.019999999998603</c:v>
                </c:pt>
                <c:pt idx="212">
                  <c:v>-51.839999999998597</c:v>
                </c:pt>
                <c:pt idx="213">
                  <c:v>-51.659999999998497</c:v>
                </c:pt>
                <c:pt idx="214">
                  <c:v>-51.479999999998498</c:v>
                </c:pt>
                <c:pt idx="215">
                  <c:v>-51.299999999998498</c:v>
                </c:pt>
                <c:pt idx="216">
                  <c:v>-51.119999999998498</c:v>
                </c:pt>
                <c:pt idx="217">
                  <c:v>-50.939999999998498</c:v>
                </c:pt>
                <c:pt idx="218">
                  <c:v>-50.759999999998499</c:v>
                </c:pt>
                <c:pt idx="219">
                  <c:v>-50.579999999998499</c:v>
                </c:pt>
                <c:pt idx="220">
                  <c:v>-50.399999999998499</c:v>
                </c:pt>
                <c:pt idx="221">
                  <c:v>-50.2199999999985</c:v>
                </c:pt>
                <c:pt idx="222">
                  <c:v>-50.0399999999985</c:v>
                </c:pt>
                <c:pt idx="223">
                  <c:v>-49.8599999999985</c:v>
                </c:pt>
                <c:pt idx="224">
                  <c:v>-49.6799999999985</c:v>
                </c:pt>
                <c:pt idx="225">
                  <c:v>-49.499999999998501</c:v>
                </c:pt>
                <c:pt idx="226">
                  <c:v>-49.319999999998501</c:v>
                </c:pt>
                <c:pt idx="227">
                  <c:v>-49.139999999998501</c:v>
                </c:pt>
                <c:pt idx="228">
                  <c:v>-48.959999999998402</c:v>
                </c:pt>
                <c:pt idx="229">
                  <c:v>-48.779999999998402</c:v>
                </c:pt>
                <c:pt idx="230">
                  <c:v>-48.599999999998403</c:v>
                </c:pt>
                <c:pt idx="231">
                  <c:v>-48.419999999998403</c:v>
                </c:pt>
                <c:pt idx="232">
                  <c:v>-48.239999999998403</c:v>
                </c:pt>
                <c:pt idx="233">
                  <c:v>-48.059999999998396</c:v>
                </c:pt>
                <c:pt idx="234">
                  <c:v>-47.879999999998397</c:v>
                </c:pt>
                <c:pt idx="235">
                  <c:v>-47.699999999998397</c:v>
                </c:pt>
                <c:pt idx="236">
                  <c:v>-47.519999999998397</c:v>
                </c:pt>
                <c:pt idx="237">
                  <c:v>-47.339999999998398</c:v>
                </c:pt>
                <c:pt idx="238">
                  <c:v>-47.159999999998398</c:v>
                </c:pt>
                <c:pt idx="239">
                  <c:v>-46.979999999998398</c:v>
                </c:pt>
                <c:pt idx="240">
                  <c:v>-46.799999999998398</c:v>
                </c:pt>
                <c:pt idx="241">
                  <c:v>-46.619999999998399</c:v>
                </c:pt>
                <c:pt idx="242">
                  <c:v>-46.4399999999983</c:v>
                </c:pt>
                <c:pt idx="243">
                  <c:v>-46.2599999999983</c:v>
                </c:pt>
                <c:pt idx="244">
                  <c:v>-46.0799999999983</c:v>
                </c:pt>
                <c:pt idx="245">
                  <c:v>-45.8999999999983</c:v>
                </c:pt>
                <c:pt idx="246">
                  <c:v>-45.719999999998301</c:v>
                </c:pt>
                <c:pt idx="247">
                  <c:v>-45.539999999998301</c:v>
                </c:pt>
                <c:pt idx="248">
                  <c:v>-45.359999999998301</c:v>
                </c:pt>
                <c:pt idx="249">
                  <c:v>-45.179999999998302</c:v>
                </c:pt>
                <c:pt idx="250">
                  <c:v>-44.999999999998302</c:v>
                </c:pt>
                <c:pt idx="251">
                  <c:v>-44.819999999998302</c:v>
                </c:pt>
                <c:pt idx="252">
                  <c:v>-44.639999999998302</c:v>
                </c:pt>
                <c:pt idx="253">
                  <c:v>-44.459999999998303</c:v>
                </c:pt>
                <c:pt idx="254">
                  <c:v>-44.279999999998303</c:v>
                </c:pt>
                <c:pt idx="255">
                  <c:v>-44.099999999998303</c:v>
                </c:pt>
                <c:pt idx="256">
                  <c:v>-43.919999999998304</c:v>
                </c:pt>
                <c:pt idx="257">
                  <c:v>-43.739999999998197</c:v>
                </c:pt>
                <c:pt idx="258">
                  <c:v>-43.559999999998197</c:v>
                </c:pt>
                <c:pt idx="259">
                  <c:v>-43.379999999998198</c:v>
                </c:pt>
                <c:pt idx="260">
                  <c:v>-43.199999999998198</c:v>
                </c:pt>
                <c:pt idx="261">
                  <c:v>-43.019999999998198</c:v>
                </c:pt>
                <c:pt idx="262">
                  <c:v>-42.839999999998199</c:v>
                </c:pt>
                <c:pt idx="263">
                  <c:v>-42.659999999998199</c:v>
                </c:pt>
                <c:pt idx="264">
                  <c:v>-42.479999999998199</c:v>
                </c:pt>
                <c:pt idx="265">
                  <c:v>-42.299999999998199</c:v>
                </c:pt>
                <c:pt idx="266">
                  <c:v>-42.1199999999982</c:v>
                </c:pt>
                <c:pt idx="267">
                  <c:v>-41.9399999999982</c:v>
                </c:pt>
                <c:pt idx="268">
                  <c:v>-41.7599999999982</c:v>
                </c:pt>
                <c:pt idx="269">
                  <c:v>-41.579999999998201</c:v>
                </c:pt>
                <c:pt idx="270">
                  <c:v>-41.399999999998201</c:v>
                </c:pt>
                <c:pt idx="271">
                  <c:v>-41.219999999998201</c:v>
                </c:pt>
                <c:pt idx="272">
                  <c:v>-41.039999999998102</c:v>
                </c:pt>
                <c:pt idx="273">
                  <c:v>-40.859999999998102</c:v>
                </c:pt>
                <c:pt idx="274">
                  <c:v>-40.679999999998103</c:v>
                </c:pt>
                <c:pt idx="275">
                  <c:v>-40.499999999998103</c:v>
                </c:pt>
                <c:pt idx="276">
                  <c:v>-40.319999999998103</c:v>
                </c:pt>
                <c:pt idx="277">
                  <c:v>-40.139999999998103</c:v>
                </c:pt>
                <c:pt idx="278">
                  <c:v>-39.959999999998097</c:v>
                </c:pt>
                <c:pt idx="279">
                  <c:v>-39.779999999998097</c:v>
                </c:pt>
                <c:pt idx="280">
                  <c:v>-39.599999999998097</c:v>
                </c:pt>
                <c:pt idx="281">
                  <c:v>-39.419999999998097</c:v>
                </c:pt>
                <c:pt idx="282">
                  <c:v>-39.239999999998098</c:v>
                </c:pt>
                <c:pt idx="283">
                  <c:v>-39.059999999998098</c:v>
                </c:pt>
                <c:pt idx="284">
                  <c:v>-38.879999999998098</c:v>
                </c:pt>
                <c:pt idx="285">
                  <c:v>-38.699999999998099</c:v>
                </c:pt>
                <c:pt idx="286">
                  <c:v>-38.519999999997999</c:v>
                </c:pt>
                <c:pt idx="287">
                  <c:v>-38.339999999998</c:v>
                </c:pt>
                <c:pt idx="288">
                  <c:v>-38.159999999998</c:v>
                </c:pt>
                <c:pt idx="289">
                  <c:v>-37.979999999998</c:v>
                </c:pt>
                <c:pt idx="290">
                  <c:v>-37.799999999998001</c:v>
                </c:pt>
                <c:pt idx="291">
                  <c:v>-37.619999999998001</c:v>
                </c:pt>
                <c:pt idx="292">
                  <c:v>-37.439999999998001</c:v>
                </c:pt>
                <c:pt idx="293">
                  <c:v>-37.259999999998001</c:v>
                </c:pt>
                <c:pt idx="294">
                  <c:v>-37.079999999998002</c:v>
                </c:pt>
                <c:pt idx="295">
                  <c:v>-36.899999999998002</c:v>
                </c:pt>
                <c:pt idx="296">
                  <c:v>-36.719999999998002</c:v>
                </c:pt>
                <c:pt idx="297">
                  <c:v>-36.539999999998003</c:v>
                </c:pt>
                <c:pt idx="298">
                  <c:v>-36.359999999998003</c:v>
                </c:pt>
                <c:pt idx="299">
                  <c:v>-36.179999999998003</c:v>
                </c:pt>
                <c:pt idx="300">
                  <c:v>-35.999999999998003</c:v>
                </c:pt>
                <c:pt idx="301">
                  <c:v>-35.819999999997897</c:v>
                </c:pt>
                <c:pt idx="302">
                  <c:v>-35.639999999997897</c:v>
                </c:pt>
                <c:pt idx="303">
                  <c:v>-35.459999999997898</c:v>
                </c:pt>
                <c:pt idx="304">
                  <c:v>-35.279999999997898</c:v>
                </c:pt>
                <c:pt idx="305">
                  <c:v>-35.099999999997898</c:v>
                </c:pt>
                <c:pt idx="306">
                  <c:v>-34.919999999997898</c:v>
                </c:pt>
                <c:pt idx="307">
                  <c:v>-34.739999999997899</c:v>
                </c:pt>
                <c:pt idx="308">
                  <c:v>-34.559999999997899</c:v>
                </c:pt>
                <c:pt idx="309">
                  <c:v>-34.379999999997899</c:v>
                </c:pt>
                <c:pt idx="310">
                  <c:v>-34.1999999999979</c:v>
                </c:pt>
                <c:pt idx="311">
                  <c:v>-34.0199999999979</c:v>
                </c:pt>
                <c:pt idx="312">
                  <c:v>-33.8399999999979</c:v>
                </c:pt>
                <c:pt idx="313">
                  <c:v>-33.6599999999979</c:v>
                </c:pt>
                <c:pt idx="314">
                  <c:v>-33.479999999997901</c:v>
                </c:pt>
                <c:pt idx="315">
                  <c:v>-33.299999999997901</c:v>
                </c:pt>
                <c:pt idx="316">
                  <c:v>-33.119999999997802</c:v>
                </c:pt>
                <c:pt idx="317">
                  <c:v>-32.939999999997802</c:v>
                </c:pt>
                <c:pt idx="318">
                  <c:v>-32.759999999997802</c:v>
                </c:pt>
                <c:pt idx="319">
                  <c:v>-32.579999999997803</c:v>
                </c:pt>
                <c:pt idx="320">
                  <c:v>-32.399999999997803</c:v>
                </c:pt>
                <c:pt idx="321">
                  <c:v>-32.219999999997803</c:v>
                </c:pt>
                <c:pt idx="322">
                  <c:v>-32.039999999997796</c:v>
                </c:pt>
                <c:pt idx="323">
                  <c:v>-31.8599999999978</c:v>
                </c:pt>
                <c:pt idx="324">
                  <c:v>-31.679999999997801</c:v>
                </c:pt>
                <c:pt idx="325">
                  <c:v>-31.499999999997801</c:v>
                </c:pt>
                <c:pt idx="326">
                  <c:v>-31.319999999997801</c:v>
                </c:pt>
                <c:pt idx="327">
                  <c:v>-31.139999999997801</c:v>
                </c:pt>
                <c:pt idx="328">
                  <c:v>-30.959999999997802</c:v>
                </c:pt>
                <c:pt idx="329">
                  <c:v>-30.779999999997798</c:v>
                </c:pt>
                <c:pt idx="330">
                  <c:v>-30.599999999997699</c:v>
                </c:pt>
                <c:pt idx="331">
                  <c:v>-30.4199999999977</c:v>
                </c:pt>
                <c:pt idx="332">
                  <c:v>-30.2399999999977</c:v>
                </c:pt>
                <c:pt idx="333">
                  <c:v>-30.0599999999977</c:v>
                </c:pt>
                <c:pt idx="334">
                  <c:v>-29.8799999999977</c:v>
                </c:pt>
                <c:pt idx="335">
                  <c:v>-29.699999999997701</c:v>
                </c:pt>
                <c:pt idx="336">
                  <c:v>-29.519999999997701</c:v>
                </c:pt>
                <c:pt idx="337">
                  <c:v>-29.339999999997701</c:v>
                </c:pt>
                <c:pt idx="338">
                  <c:v>-29.159999999997702</c:v>
                </c:pt>
                <c:pt idx="339">
                  <c:v>-28.979999999997698</c:v>
                </c:pt>
                <c:pt idx="340">
                  <c:v>-28.799999999997699</c:v>
                </c:pt>
                <c:pt idx="341">
                  <c:v>-28.619999999997699</c:v>
                </c:pt>
                <c:pt idx="342">
                  <c:v>-28.439999999997699</c:v>
                </c:pt>
                <c:pt idx="343">
                  <c:v>-28.259999999997699</c:v>
                </c:pt>
                <c:pt idx="344">
                  <c:v>-28.0799999999977</c:v>
                </c:pt>
                <c:pt idx="345">
                  <c:v>-27.8999999999976</c:v>
                </c:pt>
                <c:pt idx="346">
                  <c:v>-27.719999999997601</c:v>
                </c:pt>
                <c:pt idx="347">
                  <c:v>-27.539999999997601</c:v>
                </c:pt>
                <c:pt idx="348">
                  <c:v>-27.359999999997601</c:v>
                </c:pt>
                <c:pt idx="349">
                  <c:v>-27.179999999997602</c:v>
                </c:pt>
                <c:pt idx="350">
                  <c:v>-26.999999999997598</c:v>
                </c:pt>
                <c:pt idx="351">
                  <c:v>-26.819999999997599</c:v>
                </c:pt>
                <c:pt idx="352">
                  <c:v>-26.639999999997599</c:v>
                </c:pt>
                <c:pt idx="353">
                  <c:v>-26.459999999997599</c:v>
                </c:pt>
                <c:pt idx="354">
                  <c:v>-26.2799999999976</c:v>
                </c:pt>
                <c:pt idx="355">
                  <c:v>-26.0999999999976</c:v>
                </c:pt>
                <c:pt idx="356">
                  <c:v>-25.9199999999976</c:v>
                </c:pt>
                <c:pt idx="357">
                  <c:v>-25.7399999999976</c:v>
                </c:pt>
                <c:pt idx="358">
                  <c:v>-25.559999999997601</c:v>
                </c:pt>
                <c:pt idx="359">
                  <c:v>-25.379999999997601</c:v>
                </c:pt>
                <c:pt idx="360">
                  <c:v>-25.199999999997502</c:v>
                </c:pt>
                <c:pt idx="361">
                  <c:v>-25.019999999997498</c:v>
                </c:pt>
                <c:pt idx="362">
                  <c:v>-24.839999999997499</c:v>
                </c:pt>
                <c:pt idx="363">
                  <c:v>-24.659999999997499</c:v>
                </c:pt>
                <c:pt idx="364">
                  <c:v>-24.479999999997499</c:v>
                </c:pt>
                <c:pt idx="365">
                  <c:v>-24.2999999999975</c:v>
                </c:pt>
                <c:pt idx="366">
                  <c:v>-24.1199999999975</c:v>
                </c:pt>
                <c:pt idx="367">
                  <c:v>-23.9399999999975</c:v>
                </c:pt>
                <c:pt idx="368">
                  <c:v>-23.7599999999975</c:v>
                </c:pt>
                <c:pt idx="369">
                  <c:v>-23.579999999997501</c:v>
                </c:pt>
                <c:pt idx="370">
                  <c:v>-23.399999999997501</c:v>
                </c:pt>
                <c:pt idx="371">
                  <c:v>-23.219999999997501</c:v>
                </c:pt>
                <c:pt idx="372">
                  <c:v>-23.039999999997502</c:v>
                </c:pt>
                <c:pt idx="373">
                  <c:v>-22.859999999997498</c:v>
                </c:pt>
                <c:pt idx="374">
                  <c:v>-22.679999999997399</c:v>
                </c:pt>
                <c:pt idx="375">
                  <c:v>-22.499999999997399</c:v>
                </c:pt>
                <c:pt idx="376">
                  <c:v>-22.3199999999974</c:v>
                </c:pt>
                <c:pt idx="377">
                  <c:v>-22.1399999999974</c:v>
                </c:pt>
                <c:pt idx="378">
                  <c:v>-21.9599999999974</c:v>
                </c:pt>
                <c:pt idx="379">
                  <c:v>-21.779999999997401</c:v>
                </c:pt>
                <c:pt idx="380">
                  <c:v>-21.599999999997401</c:v>
                </c:pt>
                <c:pt idx="381">
                  <c:v>-21.419999999997401</c:v>
                </c:pt>
                <c:pt idx="382">
                  <c:v>-21.239999999997401</c:v>
                </c:pt>
                <c:pt idx="383">
                  <c:v>-21.059999999997402</c:v>
                </c:pt>
                <c:pt idx="384">
                  <c:v>-20.879999999997398</c:v>
                </c:pt>
                <c:pt idx="385">
                  <c:v>-20.699999999997399</c:v>
                </c:pt>
                <c:pt idx="386">
                  <c:v>-20.519999999997399</c:v>
                </c:pt>
                <c:pt idx="387">
                  <c:v>-20.339999999997399</c:v>
                </c:pt>
                <c:pt idx="388">
                  <c:v>-20.1599999999974</c:v>
                </c:pt>
                <c:pt idx="389">
                  <c:v>-19.9799999999973</c:v>
                </c:pt>
                <c:pt idx="390">
                  <c:v>-19.799999999997301</c:v>
                </c:pt>
                <c:pt idx="391">
                  <c:v>-19.619999999997301</c:v>
                </c:pt>
                <c:pt idx="392">
                  <c:v>-19.439999999997301</c:v>
                </c:pt>
                <c:pt idx="393">
                  <c:v>-19.259999999997302</c:v>
                </c:pt>
                <c:pt idx="394">
                  <c:v>-19.079999999997298</c:v>
                </c:pt>
                <c:pt idx="395">
                  <c:v>-18.899999999997299</c:v>
                </c:pt>
                <c:pt idx="396">
                  <c:v>-18.719999999997299</c:v>
                </c:pt>
                <c:pt idx="397">
                  <c:v>-18.539999999997299</c:v>
                </c:pt>
                <c:pt idx="398">
                  <c:v>-18.359999999997299</c:v>
                </c:pt>
                <c:pt idx="399">
                  <c:v>-18.1799999999973</c:v>
                </c:pt>
                <c:pt idx="400">
                  <c:v>-17.9999999999973</c:v>
                </c:pt>
                <c:pt idx="401">
                  <c:v>-17.8199999999973</c:v>
                </c:pt>
                <c:pt idx="402">
                  <c:v>-17.639999999997301</c:v>
                </c:pt>
                <c:pt idx="403">
                  <c:v>-17.459999999997301</c:v>
                </c:pt>
                <c:pt idx="404">
                  <c:v>-17.279999999997202</c:v>
                </c:pt>
                <c:pt idx="405">
                  <c:v>-17.099999999997198</c:v>
                </c:pt>
                <c:pt idx="406">
                  <c:v>-16.919999999997199</c:v>
                </c:pt>
                <c:pt idx="407">
                  <c:v>-16.739999999997199</c:v>
                </c:pt>
                <c:pt idx="408">
                  <c:v>-16.559999999997199</c:v>
                </c:pt>
                <c:pt idx="409">
                  <c:v>-16.379999999997199</c:v>
                </c:pt>
                <c:pt idx="410">
                  <c:v>-16.1999999999972</c:v>
                </c:pt>
                <c:pt idx="411">
                  <c:v>-16.0199999999972</c:v>
                </c:pt>
                <c:pt idx="412">
                  <c:v>-15.8399999999972</c:v>
                </c:pt>
                <c:pt idx="413">
                  <c:v>-15.659999999997201</c:v>
                </c:pt>
                <c:pt idx="414">
                  <c:v>-15.479999999997201</c:v>
                </c:pt>
                <c:pt idx="415">
                  <c:v>-15.299999999997199</c:v>
                </c:pt>
                <c:pt idx="416">
                  <c:v>-15.1199999999972</c:v>
                </c:pt>
                <c:pt idx="417">
                  <c:v>-14.9399999999972</c:v>
                </c:pt>
                <c:pt idx="418">
                  <c:v>-14.759999999997101</c:v>
                </c:pt>
                <c:pt idx="419">
                  <c:v>-14.579999999997099</c:v>
                </c:pt>
                <c:pt idx="420">
                  <c:v>-14.3999999999971</c:v>
                </c:pt>
                <c:pt idx="421">
                  <c:v>-14.2199999999971</c:v>
                </c:pt>
                <c:pt idx="422">
                  <c:v>-14.0399999999971</c:v>
                </c:pt>
                <c:pt idx="423">
                  <c:v>-13.8599999999971</c:v>
                </c:pt>
                <c:pt idx="424">
                  <c:v>-13.679999999997101</c:v>
                </c:pt>
                <c:pt idx="425">
                  <c:v>-13.499999999997099</c:v>
                </c:pt>
                <c:pt idx="426">
                  <c:v>-13.319999999997099</c:v>
                </c:pt>
                <c:pt idx="427">
                  <c:v>-13.1399999999971</c:v>
                </c:pt>
                <c:pt idx="428">
                  <c:v>-12.9599999999971</c:v>
                </c:pt>
                <c:pt idx="429">
                  <c:v>-12.7799999999971</c:v>
                </c:pt>
                <c:pt idx="430">
                  <c:v>-12.599999999997101</c:v>
                </c:pt>
                <c:pt idx="431">
                  <c:v>-12.419999999997099</c:v>
                </c:pt>
                <c:pt idx="432">
                  <c:v>-12.239999999997099</c:v>
                </c:pt>
                <c:pt idx="433">
                  <c:v>-12.059999999997</c:v>
                </c:pt>
                <c:pt idx="434">
                  <c:v>-11.879999999997001</c:v>
                </c:pt>
                <c:pt idx="435">
                  <c:v>-11.699999999997001</c:v>
                </c:pt>
                <c:pt idx="436">
                  <c:v>-11.519999999996999</c:v>
                </c:pt>
                <c:pt idx="437">
                  <c:v>-11.339999999997</c:v>
                </c:pt>
                <c:pt idx="438">
                  <c:v>-11.159999999997</c:v>
                </c:pt>
                <c:pt idx="439">
                  <c:v>-10.979999999997</c:v>
                </c:pt>
                <c:pt idx="440">
                  <c:v>-10.799999999997</c:v>
                </c:pt>
                <c:pt idx="441">
                  <c:v>-10.619999999997001</c:v>
                </c:pt>
                <c:pt idx="442">
                  <c:v>-10.439999999996999</c:v>
                </c:pt>
                <c:pt idx="443">
                  <c:v>-10.259999999997</c:v>
                </c:pt>
                <c:pt idx="444">
                  <c:v>-10.079999999997</c:v>
                </c:pt>
                <c:pt idx="445">
                  <c:v>-9.8999999999969894</c:v>
                </c:pt>
                <c:pt idx="446">
                  <c:v>-9.7199999999970004</c:v>
                </c:pt>
                <c:pt idx="447">
                  <c:v>-9.53999999999699</c:v>
                </c:pt>
                <c:pt idx="448">
                  <c:v>-9.3599999999968997</c:v>
                </c:pt>
                <c:pt idx="449">
                  <c:v>-9.1799999999968893</c:v>
                </c:pt>
                <c:pt idx="450">
                  <c:v>-8.9999999999969003</c:v>
                </c:pt>
                <c:pt idx="451">
                  <c:v>-8.8199999999969005</c:v>
                </c:pt>
                <c:pt idx="452">
                  <c:v>-8.6399999999969008</c:v>
                </c:pt>
                <c:pt idx="453">
                  <c:v>-8.4599999999968993</c:v>
                </c:pt>
                <c:pt idx="454">
                  <c:v>-8.2799999999968996</c:v>
                </c:pt>
                <c:pt idx="455">
                  <c:v>-8.0999999999968999</c:v>
                </c:pt>
                <c:pt idx="456">
                  <c:v>-7.9199999999969002</c:v>
                </c:pt>
                <c:pt idx="457">
                  <c:v>-7.7399999999968996</c:v>
                </c:pt>
                <c:pt idx="458">
                  <c:v>-7.5599999999968999</c:v>
                </c:pt>
                <c:pt idx="459">
                  <c:v>-7.3799999999969002</c:v>
                </c:pt>
                <c:pt idx="460">
                  <c:v>-7.1999999999969004</c:v>
                </c:pt>
                <c:pt idx="461">
                  <c:v>-7.0199999999968998</c:v>
                </c:pt>
                <c:pt idx="462">
                  <c:v>-6.8399999999968104</c:v>
                </c:pt>
                <c:pt idx="463">
                  <c:v>-6.6599999999968</c:v>
                </c:pt>
                <c:pt idx="464">
                  <c:v>-6.4799999999968101</c:v>
                </c:pt>
                <c:pt idx="465">
                  <c:v>-6.2999999999967997</c:v>
                </c:pt>
                <c:pt idx="466">
                  <c:v>-6.1199999999967902</c:v>
                </c:pt>
                <c:pt idx="467">
                  <c:v>-5.9399999999968003</c:v>
                </c:pt>
                <c:pt idx="468">
                  <c:v>-5.7599999999967899</c:v>
                </c:pt>
                <c:pt idx="469">
                  <c:v>-5.5799999999968</c:v>
                </c:pt>
                <c:pt idx="470">
                  <c:v>-5.3999999999967896</c:v>
                </c:pt>
                <c:pt idx="471">
                  <c:v>-5.2199999999967996</c:v>
                </c:pt>
                <c:pt idx="472">
                  <c:v>-5.0399999999967902</c:v>
                </c:pt>
                <c:pt idx="473">
                  <c:v>-4.8599999999968002</c:v>
                </c:pt>
                <c:pt idx="474">
                  <c:v>-4.6799999999967996</c:v>
                </c:pt>
                <c:pt idx="475">
                  <c:v>-4.4999999999967999</c:v>
                </c:pt>
                <c:pt idx="476">
                  <c:v>-4.3199999999968002</c:v>
                </c:pt>
                <c:pt idx="477">
                  <c:v>-4.1399999999967001</c:v>
                </c:pt>
                <c:pt idx="478">
                  <c:v>-3.9599999999966999</c:v>
                </c:pt>
                <c:pt idx="479">
                  <c:v>-3.7799999999967002</c:v>
                </c:pt>
                <c:pt idx="480">
                  <c:v>-3.5999999999967001</c:v>
                </c:pt>
                <c:pt idx="481">
                  <c:v>-3.4199999999966999</c:v>
                </c:pt>
                <c:pt idx="482">
                  <c:v>-3.2399999999967002</c:v>
                </c:pt>
                <c:pt idx="483">
                  <c:v>-3.0599999999967098</c:v>
                </c:pt>
                <c:pt idx="484">
                  <c:v>-2.8799999999966999</c:v>
                </c:pt>
                <c:pt idx="485">
                  <c:v>-2.6999999999967099</c:v>
                </c:pt>
                <c:pt idx="486">
                  <c:v>-2.5199999999967</c:v>
                </c:pt>
                <c:pt idx="487">
                  <c:v>-2.33999999999671</c:v>
                </c:pt>
                <c:pt idx="488">
                  <c:v>-2.1599999999967001</c:v>
                </c:pt>
                <c:pt idx="489">
                  <c:v>-1.9799999999967099</c:v>
                </c:pt>
                <c:pt idx="490">
                  <c:v>-1.7999999999967</c:v>
                </c:pt>
                <c:pt idx="491">
                  <c:v>-1.6199999999966901</c:v>
                </c:pt>
                <c:pt idx="492">
                  <c:v>-1.4399999999966</c:v>
                </c:pt>
                <c:pt idx="493">
                  <c:v>-1.2599999999965901</c:v>
                </c:pt>
                <c:pt idx="494">
                  <c:v>-1.0799999999965999</c:v>
                </c:pt>
                <c:pt idx="495">
                  <c:v>-0.89999999999659497</c:v>
                </c:pt>
                <c:pt idx="496">
                  <c:v>-0.71999999999660202</c:v>
                </c:pt>
                <c:pt idx="497">
                  <c:v>-0.53999999999659598</c:v>
                </c:pt>
                <c:pt idx="498">
                  <c:v>-0.35999999999660298</c:v>
                </c:pt>
                <c:pt idx="499">
                  <c:v>-0.17999999999659599</c:v>
                </c:pt>
                <c:pt idx="500">
                  <c:v>0</c:v>
                </c:pt>
                <c:pt idx="501">
                  <c:v>0.18000000000340299</c:v>
                </c:pt>
                <c:pt idx="502">
                  <c:v>0.36000000000339599</c:v>
                </c:pt>
                <c:pt idx="503">
                  <c:v>0.54000000000340298</c:v>
                </c:pt>
                <c:pt idx="504">
                  <c:v>0.72000000000339504</c:v>
                </c:pt>
                <c:pt idx="505">
                  <c:v>0.90000000000340197</c:v>
                </c:pt>
                <c:pt idx="506">
                  <c:v>1.0800000000034899</c:v>
                </c:pt>
                <c:pt idx="507">
                  <c:v>1.2600000000035001</c:v>
                </c:pt>
                <c:pt idx="508">
                  <c:v>1.44000000000349</c:v>
                </c:pt>
                <c:pt idx="509">
                  <c:v>1.6200000000035</c:v>
                </c:pt>
                <c:pt idx="510">
                  <c:v>1.8000000000034899</c:v>
                </c:pt>
                <c:pt idx="511">
                  <c:v>1.9800000000035001</c:v>
                </c:pt>
                <c:pt idx="512">
                  <c:v>2.1600000000035098</c:v>
                </c:pt>
                <c:pt idx="513">
                  <c:v>2.3400000000035002</c:v>
                </c:pt>
                <c:pt idx="514">
                  <c:v>2.5200000000035101</c:v>
                </c:pt>
                <c:pt idx="515">
                  <c:v>2.7000000000035</c:v>
                </c:pt>
                <c:pt idx="516">
                  <c:v>2.88000000000351</c:v>
                </c:pt>
                <c:pt idx="517">
                  <c:v>3.0600000000034999</c:v>
                </c:pt>
                <c:pt idx="518">
                  <c:v>3.2400000000035001</c:v>
                </c:pt>
                <c:pt idx="519">
                  <c:v>3.4200000000034998</c:v>
                </c:pt>
                <c:pt idx="520">
                  <c:v>3.6000000000035</c:v>
                </c:pt>
                <c:pt idx="521">
                  <c:v>3.7800000000036</c:v>
                </c:pt>
                <c:pt idx="522">
                  <c:v>3.9600000000036002</c:v>
                </c:pt>
                <c:pt idx="523">
                  <c:v>4.1400000000036004</c:v>
                </c:pt>
                <c:pt idx="524">
                  <c:v>4.3200000000036001</c:v>
                </c:pt>
                <c:pt idx="525">
                  <c:v>4.5000000000035998</c:v>
                </c:pt>
                <c:pt idx="526">
                  <c:v>4.6800000000036004</c:v>
                </c:pt>
                <c:pt idx="527">
                  <c:v>4.8600000000035903</c:v>
                </c:pt>
                <c:pt idx="528">
                  <c:v>5.0400000000035998</c:v>
                </c:pt>
                <c:pt idx="529">
                  <c:v>5.2200000000035898</c:v>
                </c:pt>
                <c:pt idx="530">
                  <c:v>5.4000000000036001</c:v>
                </c:pt>
                <c:pt idx="531">
                  <c:v>5.5800000000035901</c:v>
                </c:pt>
                <c:pt idx="532">
                  <c:v>5.7600000000035996</c:v>
                </c:pt>
                <c:pt idx="533">
                  <c:v>5.9400000000035904</c:v>
                </c:pt>
                <c:pt idx="534">
                  <c:v>6.1200000000035999</c:v>
                </c:pt>
                <c:pt idx="535">
                  <c:v>6.3000000000036103</c:v>
                </c:pt>
                <c:pt idx="536">
                  <c:v>6.4800000000036997</c:v>
                </c:pt>
                <c:pt idx="537">
                  <c:v>6.6600000000037101</c:v>
                </c:pt>
                <c:pt idx="538">
                  <c:v>6.8400000000037</c:v>
                </c:pt>
                <c:pt idx="539">
                  <c:v>7.0200000000037104</c:v>
                </c:pt>
                <c:pt idx="540">
                  <c:v>7.2000000000037003</c:v>
                </c:pt>
                <c:pt idx="541">
                  <c:v>7.3800000000037</c:v>
                </c:pt>
                <c:pt idx="542">
                  <c:v>7.5600000000036998</c:v>
                </c:pt>
                <c:pt idx="543">
                  <c:v>7.7400000000037004</c:v>
                </c:pt>
                <c:pt idx="544">
                  <c:v>7.9200000000037001</c:v>
                </c:pt>
                <c:pt idx="545">
                  <c:v>8.1000000000036998</c:v>
                </c:pt>
                <c:pt idx="546">
                  <c:v>8.2800000000036995</c:v>
                </c:pt>
                <c:pt idx="547">
                  <c:v>8.4600000000036992</c:v>
                </c:pt>
                <c:pt idx="548">
                  <c:v>8.6400000000037007</c:v>
                </c:pt>
                <c:pt idx="549">
                  <c:v>8.8200000000037004</c:v>
                </c:pt>
                <c:pt idx="550">
                  <c:v>9.0000000000037907</c:v>
                </c:pt>
                <c:pt idx="551">
                  <c:v>9.1800000000037993</c:v>
                </c:pt>
                <c:pt idx="552">
                  <c:v>9.3600000000037902</c:v>
                </c:pt>
                <c:pt idx="553">
                  <c:v>9.5400000000038006</c:v>
                </c:pt>
                <c:pt idx="554">
                  <c:v>9.7200000000037896</c:v>
                </c:pt>
                <c:pt idx="555">
                  <c:v>9.9000000000038</c:v>
                </c:pt>
                <c:pt idx="556">
                  <c:v>10.080000000004</c:v>
                </c:pt>
                <c:pt idx="557">
                  <c:v>10.260000000004</c:v>
                </c:pt>
                <c:pt idx="558">
                  <c:v>10.440000000004</c:v>
                </c:pt>
                <c:pt idx="559">
                  <c:v>10.620000000004</c:v>
                </c:pt>
                <c:pt idx="560">
                  <c:v>10.800000000003999</c:v>
                </c:pt>
                <c:pt idx="561">
                  <c:v>10.980000000004001</c:v>
                </c:pt>
                <c:pt idx="562">
                  <c:v>11.160000000004</c:v>
                </c:pt>
                <c:pt idx="563">
                  <c:v>11.340000000004</c:v>
                </c:pt>
                <c:pt idx="564">
                  <c:v>11.520000000004</c:v>
                </c:pt>
                <c:pt idx="565">
                  <c:v>11.700000000004</c:v>
                </c:pt>
                <c:pt idx="566">
                  <c:v>11.880000000003999</c:v>
                </c:pt>
                <c:pt idx="567">
                  <c:v>12.060000000004001</c:v>
                </c:pt>
                <c:pt idx="568">
                  <c:v>12.240000000004001</c:v>
                </c:pt>
                <c:pt idx="569">
                  <c:v>12.420000000004</c:v>
                </c:pt>
                <c:pt idx="570">
                  <c:v>12.600000000004</c:v>
                </c:pt>
                <c:pt idx="571">
                  <c:v>12.780000000004</c:v>
                </c:pt>
                <c:pt idx="572">
                  <c:v>12.960000000003999</c:v>
                </c:pt>
                <c:pt idx="573">
                  <c:v>13.140000000003999</c:v>
                </c:pt>
                <c:pt idx="574">
                  <c:v>13.320000000004001</c:v>
                </c:pt>
                <c:pt idx="575">
                  <c:v>13.500000000004</c:v>
                </c:pt>
                <c:pt idx="576">
                  <c:v>13.680000000004</c:v>
                </c:pt>
                <c:pt idx="577">
                  <c:v>13.860000000004</c:v>
                </c:pt>
                <c:pt idx="578">
                  <c:v>14.040000000004</c:v>
                </c:pt>
                <c:pt idx="579">
                  <c:v>14.220000000003999</c:v>
                </c:pt>
                <c:pt idx="580">
                  <c:v>14.400000000004001</c:v>
                </c:pt>
                <c:pt idx="581">
                  <c:v>14.580000000004</c:v>
                </c:pt>
                <c:pt idx="582">
                  <c:v>14.760000000004</c:v>
                </c:pt>
                <c:pt idx="583">
                  <c:v>14.940000000004</c:v>
                </c:pt>
                <c:pt idx="584">
                  <c:v>15.120000000004</c:v>
                </c:pt>
                <c:pt idx="585">
                  <c:v>15.300000000003999</c:v>
                </c:pt>
                <c:pt idx="586">
                  <c:v>15.480000000004001</c:v>
                </c:pt>
                <c:pt idx="587">
                  <c:v>15.660000000004</c:v>
                </c:pt>
                <c:pt idx="588">
                  <c:v>15.840000000004</c:v>
                </c:pt>
                <c:pt idx="589">
                  <c:v>16.020000000004</c:v>
                </c:pt>
                <c:pt idx="590">
                  <c:v>16.200000000004</c:v>
                </c:pt>
                <c:pt idx="591">
                  <c:v>16.380000000003999</c:v>
                </c:pt>
                <c:pt idx="592">
                  <c:v>16.560000000003999</c:v>
                </c:pt>
                <c:pt idx="593">
                  <c:v>16.740000000003999</c:v>
                </c:pt>
                <c:pt idx="594">
                  <c:v>16.920000000003999</c:v>
                </c:pt>
                <c:pt idx="595">
                  <c:v>17.100000000004002</c:v>
                </c:pt>
                <c:pt idx="596">
                  <c:v>17.280000000004001</c:v>
                </c:pt>
                <c:pt idx="597">
                  <c:v>17.460000000004001</c:v>
                </c:pt>
                <c:pt idx="598">
                  <c:v>17.640000000004001</c:v>
                </c:pt>
                <c:pt idx="599">
                  <c:v>17.820000000004001</c:v>
                </c:pt>
                <c:pt idx="600">
                  <c:v>18.000000000004</c:v>
                </c:pt>
                <c:pt idx="601">
                  <c:v>18.180000000004</c:v>
                </c:pt>
                <c:pt idx="602">
                  <c:v>18.360000000004</c:v>
                </c:pt>
                <c:pt idx="603">
                  <c:v>18.540000000004</c:v>
                </c:pt>
                <c:pt idx="604">
                  <c:v>18.720000000003999</c:v>
                </c:pt>
                <c:pt idx="605">
                  <c:v>18.900000000003999</c:v>
                </c:pt>
                <c:pt idx="606">
                  <c:v>19.080000000003999</c:v>
                </c:pt>
                <c:pt idx="607">
                  <c:v>19.260000000003998</c:v>
                </c:pt>
                <c:pt idx="608">
                  <c:v>19.440000000004002</c:v>
                </c:pt>
                <c:pt idx="609">
                  <c:v>19.620000000004001</c:v>
                </c:pt>
                <c:pt idx="610">
                  <c:v>19.800000000004001</c:v>
                </c:pt>
                <c:pt idx="611">
                  <c:v>19.980000000004001</c:v>
                </c:pt>
                <c:pt idx="612">
                  <c:v>20.160000000004</c:v>
                </c:pt>
                <c:pt idx="613">
                  <c:v>20.340000000004</c:v>
                </c:pt>
                <c:pt idx="614">
                  <c:v>20.520000000004</c:v>
                </c:pt>
                <c:pt idx="615">
                  <c:v>20.700000000004</c:v>
                </c:pt>
                <c:pt idx="616">
                  <c:v>20.880000000003999</c:v>
                </c:pt>
                <c:pt idx="617">
                  <c:v>21.060000000003999</c:v>
                </c:pt>
                <c:pt idx="618">
                  <c:v>21.240000000003999</c:v>
                </c:pt>
                <c:pt idx="619">
                  <c:v>21.420000000003999</c:v>
                </c:pt>
                <c:pt idx="620">
                  <c:v>21.600000000004002</c:v>
                </c:pt>
                <c:pt idx="621">
                  <c:v>21.780000000004001</c:v>
                </c:pt>
                <c:pt idx="622">
                  <c:v>21.960000000004001</c:v>
                </c:pt>
                <c:pt idx="623">
                  <c:v>22.140000000004001</c:v>
                </c:pt>
                <c:pt idx="624">
                  <c:v>22.320000000004001</c:v>
                </c:pt>
                <c:pt idx="625">
                  <c:v>22.500000000004</c:v>
                </c:pt>
                <c:pt idx="626">
                  <c:v>22.680000000004</c:v>
                </c:pt>
                <c:pt idx="627">
                  <c:v>22.860000000004</c:v>
                </c:pt>
                <c:pt idx="628">
                  <c:v>23.040000000004</c:v>
                </c:pt>
                <c:pt idx="629">
                  <c:v>23.220000000003999</c:v>
                </c:pt>
                <c:pt idx="630">
                  <c:v>23.400000000003999</c:v>
                </c:pt>
                <c:pt idx="631">
                  <c:v>23.580000000003999</c:v>
                </c:pt>
                <c:pt idx="632">
                  <c:v>23.760000000003998</c:v>
                </c:pt>
                <c:pt idx="633">
                  <c:v>23.940000000004002</c:v>
                </c:pt>
                <c:pt idx="634">
                  <c:v>24.120000000004001</c:v>
                </c:pt>
                <c:pt idx="635">
                  <c:v>24.300000000004001</c:v>
                </c:pt>
                <c:pt idx="636">
                  <c:v>24.480000000004001</c:v>
                </c:pt>
                <c:pt idx="637">
                  <c:v>24.660000000004</c:v>
                </c:pt>
                <c:pt idx="638">
                  <c:v>24.840000000004</c:v>
                </c:pt>
                <c:pt idx="639">
                  <c:v>25.020000000004</c:v>
                </c:pt>
                <c:pt idx="640">
                  <c:v>25.200000000004</c:v>
                </c:pt>
                <c:pt idx="641">
                  <c:v>25.380000000003999</c:v>
                </c:pt>
                <c:pt idx="642">
                  <c:v>25.560000000003999</c:v>
                </c:pt>
                <c:pt idx="643">
                  <c:v>25.740000000003999</c:v>
                </c:pt>
                <c:pt idx="644">
                  <c:v>25.920000000003999</c:v>
                </c:pt>
                <c:pt idx="645">
                  <c:v>26.100000000004002</c:v>
                </c:pt>
                <c:pt idx="646">
                  <c:v>26.280000000004001</c:v>
                </c:pt>
                <c:pt idx="647">
                  <c:v>26.460000000004001</c:v>
                </c:pt>
                <c:pt idx="648">
                  <c:v>26.640000000004001</c:v>
                </c:pt>
                <c:pt idx="649">
                  <c:v>26.820000000004001</c:v>
                </c:pt>
                <c:pt idx="650">
                  <c:v>27.000000000004</c:v>
                </c:pt>
                <c:pt idx="651">
                  <c:v>27.180000000004</c:v>
                </c:pt>
                <c:pt idx="652">
                  <c:v>27.360000000004</c:v>
                </c:pt>
                <c:pt idx="653">
                  <c:v>27.540000000004</c:v>
                </c:pt>
                <c:pt idx="654">
                  <c:v>27.720000000003999</c:v>
                </c:pt>
                <c:pt idx="655">
                  <c:v>27.900000000003999</c:v>
                </c:pt>
                <c:pt idx="656">
                  <c:v>28.080000000003999</c:v>
                </c:pt>
                <c:pt idx="657">
                  <c:v>28.260000000003998</c:v>
                </c:pt>
                <c:pt idx="658">
                  <c:v>28.440000000004002</c:v>
                </c:pt>
                <c:pt idx="659">
                  <c:v>28.620000000004001</c:v>
                </c:pt>
                <c:pt idx="660">
                  <c:v>28.800000000004999</c:v>
                </c:pt>
                <c:pt idx="661">
                  <c:v>28.980000000004999</c:v>
                </c:pt>
                <c:pt idx="662">
                  <c:v>29.160000000004999</c:v>
                </c:pt>
                <c:pt idx="663">
                  <c:v>29.340000000004999</c:v>
                </c:pt>
                <c:pt idx="664">
                  <c:v>29.520000000004998</c:v>
                </c:pt>
                <c:pt idx="665">
                  <c:v>29.700000000005002</c:v>
                </c:pt>
                <c:pt idx="666">
                  <c:v>29.880000000005001</c:v>
                </c:pt>
                <c:pt idx="667">
                  <c:v>30.060000000005001</c:v>
                </c:pt>
                <c:pt idx="668">
                  <c:v>30.240000000005001</c:v>
                </c:pt>
                <c:pt idx="669">
                  <c:v>30.420000000005</c:v>
                </c:pt>
                <c:pt idx="670">
                  <c:v>30.600000000005</c:v>
                </c:pt>
                <c:pt idx="671">
                  <c:v>30.780000000005</c:v>
                </c:pt>
                <c:pt idx="672">
                  <c:v>30.960000000005</c:v>
                </c:pt>
                <c:pt idx="673">
                  <c:v>31.140000000004999</c:v>
                </c:pt>
                <c:pt idx="674">
                  <c:v>31.320000000004999</c:v>
                </c:pt>
                <c:pt idx="675">
                  <c:v>31.500000000004999</c:v>
                </c:pt>
                <c:pt idx="676">
                  <c:v>31.680000000004998</c:v>
                </c:pt>
                <c:pt idx="677">
                  <c:v>31.860000000005002</c:v>
                </c:pt>
                <c:pt idx="678">
                  <c:v>32.040000000005001</c:v>
                </c:pt>
                <c:pt idx="679">
                  <c:v>32.220000000005001</c:v>
                </c:pt>
                <c:pt idx="680">
                  <c:v>32.400000000005001</c:v>
                </c:pt>
                <c:pt idx="681">
                  <c:v>32.580000000005001</c:v>
                </c:pt>
                <c:pt idx="682">
                  <c:v>32.760000000005</c:v>
                </c:pt>
                <c:pt idx="683">
                  <c:v>32.940000000005</c:v>
                </c:pt>
                <c:pt idx="684">
                  <c:v>33.120000000005</c:v>
                </c:pt>
                <c:pt idx="685">
                  <c:v>33.300000000004999</c:v>
                </c:pt>
                <c:pt idx="686">
                  <c:v>33.480000000004999</c:v>
                </c:pt>
                <c:pt idx="687">
                  <c:v>33.660000000004999</c:v>
                </c:pt>
                <c:pt idx="688">
                  <c:v>33.840000000004999</c:v>
                </c:pt>
                <c:pt idx="689">
                  <c:v>34.020000000004998</c:v>
                </c:pt>
                <c:pt idx="690">
                  <c:v>34.200000000004998</c:v>
                </c:pt>
                <c:pt idx="691">
                  <c:v>34.380000000004998</c:v>
                </c:pt>
                <c:pt idx="692">
                  <c:v>34.560000000004997</c:v>
                </c:pt>
                <c:pt idx="693">
                  <c:v>34.740000000004997</c:v>
                </c:pt>
                <c:pt idx="694">
                  <c:v>34.920000000004997</c:v>
                </c:pt>
                <c:pt idx="695">
                  <c:v>35.100000000004997</c:v>
                </c:pt>
                <c:pt idx="696">
                  <c:v>35.280000000005003</c:v>
                </c:pt>
                <c:pt idx="697">
                  <c:v>35.460000000005003</c:v>
                </c:pt>
                <c:pt idx="698">
                  <c:v>35.640000000005003</c:v>
                </c:pt>
                <c:pt idx="699">
                  <c:v>35.820000000005003</c:v>
                </c:pt>
                <c:pt idx="700">
                  <c:v>36.000000000005002</c:v>
                </c:pt>
                <c:pt idx="701">
                  <c:v>36.180000000005002</c:v>
                </c:pt>
                <c:pt idx="702">
                  <c:v>36.360000000005002</c:v>
                </c:pt>
                <c:pt idx="703">
                  <c:v>36.540000000005001</c:v>
                </c:pt>
                <c:pt idx="704">
                  <c:v>36.720000000005001</c:v>
                </c:pt>
                <c:pt idx="705">
                  <c:v>36.900000000005001</c:v>
                </c:pt>
                <c:pt idx="706">
                  <c:v>37.080000000005001</c:v>
                </c:pt>
                <c:pt idx="707">
                  <c:v>37.260000000005</c:v>
                </c:pt>
                <c:pt idx="708">
                  <c:v>37.440000000005</c:v>
                </c:pt>
                <c:pt idx="709">
                  <c:v>37.620000000005</c:v>
                </c:pt>
                <c:pt idx="710">
                  <c:v>37.800000000004999</c:v>
                </c:pt>
                <c:pt idx="711">
                  <c:v>37.980000000004999</c:v>
                </c:pt>
                <c:pt idx="712">
                  <c:v>38.160000000004999</c:v>
                </c:pt>
                <c:pt idx="713">
                  <c:v>38.340000000004999</c:v>
                </c:pt>
                <c:pt idx="714">
                  <c:v>38.520000000004998</c:v>
                </c:pt>
                <c:pt idx="715">
                  <c:v>38.700000000004998</c:v>
                </c:pt>
                <c:pt idx="716">
                  <c:v>38.880000000004998</c:v>
                </c:pt>
                <c:pt idx="717">
                  <c:v>39.060000000004997</c:v>
                </c:pt>
                <c:pt idx="718">
                  <c:v>39.240000000004997</c:v>
                </c:pt>
                <c:pt idx="719">
                  <c:v>39.420000000004997</c:v>
                </c:pt>
                <c:pt idx="720">
                  <c:v>39.600000000004997</c:v>
                </c:pt>
                <c:pt idx="721">
                  <c:v>39.780000000005003</c:v>
                </c:pt>
                <c:pt idx="722">
                  <c:v>39.960000000005003</c:v>
                </c:pt>
                <c:pt idx="723">
                  <c:v>40.140000000005003</c:v>
                </c:pt>
                <c:pt idx="724">
                  <c:v>40.320000000005003</c:v>
                </c:pt>
                <c:pt idx="725">
                  <c:v>40.500000000005002</c:v>
                </c:pt>
                <c:pt idx="726">
                  <c:v>40.680000000005002</c:v>
                </c:pt>
                <c:pt idx="727">
                  <c:v>40.860000000005002</c:v>
                </c:pt>
                <c:pt idx="728">
                  <c:v>41.040000000005001</c:v>
                </c:pt>
                <c:pt idx="729">
                  <c:v>41.220000000005001</c:v>
                </c:pt>
                <c:pt idx="730">
                  <c:v>41.400000000005001</c:v>
                </c:pt>
                <c:pt idx="731">
                  <c:v>41.580000000005001</c:v>
                </c:pt>
                <c:pt idx="732">
                  <c:v>41.760000000005</c:v>
                </c:pt>
                <c:pt idx="733">
                  <c:v>41.940000000005</c:v>
                </c:pt>
                <c:pt idx="734">
                  <c:v>42.120000000005</c:v>
                </c:pt>
                <c:pt idx="735">
                  <c:v>42.300000000004999</c:v>
                </c:pt>
                <c:pt idx="736">
                  <c:v>42.480000000004999</c:v>
                </c:pt>
                <c:pt idx="737">
                  <c:v>42.660000000004999</c:v>
                </c:pt>
                <c:pt idx="738">
                  <c:v>42.840000000004999</c:v>
                </c:pt>
                <c:pt idx="739">
                  <c:v>43.020000000004998</c:v>
                </c:pt>
                <c:pt idx="740">
                  <c:v>43.200000000004998</c:v>
                </c:pt>
                <c:pt idx="741">
                  <c:v>43.380000000004998</c:v>
                </c:pt>
                <c:pt idx="742">
                  <c:v>43.560000000004997</c:v>
                </c:pt>
                <c:pt idx="743">
                  <c:v>43.740000000004997</c:v>
                </c:pt>
                <c:pt idx="744">
                  <c:v>43.920000000004997</c:v>
                </c:pt>
                <c:pt idx="745">
                  <c:v>44.100000000004997</c:v>
                </c:pt>
                <c:pt idx="746">
                  <c:v>44.280000000005003</c:v>
                </c:pt>
                <c:pt idx="747">
                  <c:v>44.460000000005003</c:v>
                </c:pt>
                <c:pt idx="748">
                  <c:v>44.640000000005003</c:v>
                </c:pt>
                <c:pt idx="749">
                  <c:v>44.820000000005003</c:v>
                </c:pt>
                <c:pt idx="750">
                  <c:v>45.000000000005002</c:v>
                </c:pt>
                <c:pt idx="751">
                  <c:v>45.180000000005002</c:v>
                </c:pt>
                <c:pt idx="752">
                  <c:v>45.360000000005002</c:v>
                </c:pt>
                <c:pt idx="753">
                  <c:v>45.540000000005001</c:v>
                </c:pt>
                <c:pt idx="754">
                  <c:v>45.720000000005001</c:v>
                </c:pt>
                <c:pt idx="755">
                  <c:v>45.900000000005001</c:v>
                </c:pt>
                <c:pt idx="756">
                  <c:v>46.080000000005001</c:v>
                </c:pt>
                <c:pt idx="757">
                  <c:v>46.260000000005</c:v>
                </c:pt>
                <c:pt idx="758">
                  <c:v>46.440000000005</c:v>
                </c:pt>
                <c:pt idx="759">
                  <c:v>46.620000000005</c:v>
                </c:pt>
                <c:pt idx="760">
                  <c:v>46.800000000004999</c:v>
                </c:pt>
                <c:pt idx="761">
                  <c:v>46.980000000004999</c:v>
                </c:pt>
                <c:pt idx="762">
                  <c:v>47.160000000004999</c:v>
                </c:pt>
                <c:pt idx="763">
                  <c:v>47.340000000004999</c:v>
                </c:pt>
                <c:pt idx="764">
                  <c:v>47.520000000004998</c:v>
                </c:pt>
                <c:pt idx="765">
                  <c:v>47.700000000004998</c:v>
                </c:pt>
                <c:pt idx="766">
                  <c:v>47.880000000004998</c:v>
                </c:pt>
                <c:pt idx="767">
                  <c:v>48.060000000004997</c:v>
                </c:pt>
                <c:pt idx="768">
                  <c:v>48.240000000004997</c:v>
                </c:pt>
                <c:pt idx="769">
                  <c:v>48.420000000004997</c:v>
                </c:pt>
                <c:pt idx="770">
                  <c:v>48.600000000004997</c:v>
                </c:pt>
                <c:pt idx="771">
                  <c:v>48.780000000005003</c:v>
                </c:pt>
                <c:pt idx="772">
                  <c:v>48.960000000005003</c:v>
                </c:pt>
                <c:pt idx="773">
                  <c:v>49.140000000005003</c:v>
                </c:pt>
                <c:pt idx="774">
                  <c:v>49.320000000005003</c:v>
                </c:pt>
                <c:pt idx="775">
                  <c:v>49.500000000005002</c:v>
                </c:pt>
                <c:pt idx="776">
                  <c:v>49.680000000005002</c:v>
                </c:pt>
                <c:pt idx="777">
                  <c:v>49.860000000005002</c:v>
                </c:pt>
                <c:pt idx="778">
                  <c:v>50.040000000005001</c:v>
                </c:pt>
                <c:pt idx="779">
                  <c:v>50.220000000005001</c:v>
                </c:pt>
                <c:pt idx="780">
                  <c:v>50.400000000005001</c:v>
                </c:pt>
                <c:pt idx="781">
                  <c:v>50.580000000005001</c:v>
                </c:pt>
                <c:pt idx="782">
                  <c:v>50.760000000005</c:v>
                </c:pt>
                <c:pt idx="783">
                  <c:v>50.940000000005</c:v>
                </c:pt>
                <c:pt idx="784">
                  <c:v>51.120000000005</c:v>
                </c:pt>
                <c:pt idx="785">
                  <c:v>51.300000000004999</c:v>
                </c:pt>
                <c:pt idx="786">
                  <c:v>51.480000000004999</c:v>
                </c:pt>
                <c:pt idx="787">
                  <c:v>51.660000000004999</c:v>
                </c:pt>
                <c:pt idx="788">
                  <c:v>51.840000000004999</c:v>
                </c:pt>
                <c:pt idx="789">
                  <c:v>52.020000000004998</c:v>
                </c:pt>
                <c:pt idx="790">
                  <c:v>52.200000000004998</c:v>
                </c:pt>
                <c:pt idx="791">
                  <c:v>52.380000000004998</c:v>
                </c:pt>
                <c:pt idx="792">
                  <c:v>52.560000000004997</c:v>
                </c:pt>
                <c:pt idx="793">
                  <c:v>52.740000000004997</c:v>
                </c:pt>
                <c:pt idx="794">
                  <c:v>52.920000000004997</c:v>
                </c:pt>
                <c:pt idx="795">
                  <c:v>53.100000000004997</c:v>
                </c:pt>
                <c:pt idx="796">
                  <c:v>53.280000000005003</c:v>
                </c:pt>
                <c:pt idx="797">
                  <c:v>53.460000000005003</c:v>
                </c:pt>
                <c:pt idx="798">
                  <c:v>53.640000000005003</c:v>
                </c:pt>
                <c:pt idx="799">
                  <c:v>53.820000000005003</c:v>
                </c:pt>
                <c:pt idx="800">
                  <c:v>54.000000000005002</c:v>
                </c:pt>
                <c:pt idx="801">
                  <c:v>54.180000000005002</c:v>
                </c:pt>
                <c:pt idx="802">
                  <c:v>54.360000000005002</c:v>
                </c:pt>
                <c:pt idx="803">
                  <c:v>54.540000000005001</c:v>
                </c:pt>
                <c:pt idx="804">
                  <c:v>54.720000000005001</c:v>
                </c:pt>
                <c:pt idx="805">
                  <c:v>54.900000000005001</c:v>
                </c:pt>
                <c:pt idx="806">
                  <c:v>55.080000000005001</c:v>
                </c:pt>
                <c:pt idx="807">
                  <c:v>55.260000000006002</c:v>
                </c:pt>
                <c:pt idx="808">
                  <c:v>55.440000000006002</c:v>
                </c:pt>
                <c:pt idx="809">
                  <c:v>55.620000000006002</c:v>
                </c:pt>
                <c:pt idx="810">
                  <c:v>55.800000000006001</c:v>
                </c:pt>
                <c:pt idx="811">
                  <c:v>55.980000000006001</c:v>
                </c:pt>
                <c:pt idx="812">
                  <c:v>56.160000000006001</c:v>
                </c:pt>
                <c:pt idx="813">
                  <c:v>56.340000000006</c:v>
                </c:pt>
                <c:pt idx="814">
                  <c:v>56.520000000006</c:v>
                </c:pt>
                <c:pt idx="815">
                  <c:v>56.700000000006</c:v>
                </c:pt>
                <c:pt idx="816">
                  <c:v>56.880000000006</c:v>
                </c:pt>
                <c:pt idx="817">
                  <c:v>57.060000000005999</c:v>
                </c:pt>
                <c:pt idx="818">
                  <c:v>57.240000000005999</c:v>
                </c:pt>
                <c:pt idx="819">
                  <c:v>57.420000000005999</c:v>
                </c:pt>
                <c:pt idx="820">
                  <c:v>57.600000000005998</c:v>
                </c:pt>
                <c:pt idx="821">
                  <c:v>57.780000000005998</c:v>
                </c:pt>
                <c:pt idx="822">
                  <c:v>57.960000000005998</c:v>
                </c:pt>
                <c:pt idx="823">
                  <c:v>58.140000000005998</c:v>
                </c:pt>
                <c:pt idx="824">
                  <c:v>58.320000000005997</c:v>
                </c:pt>
                <c:pt idx="825">
                  <c:v>58.500000000005997</c:v>
                </c:pt>
                <c:pt idx="826">
                  <c:v>58.680000000005997</c:v>
                </c:pt>
                <c:pt idx="827">
                  <c:v>58.860000000006004</c:v>
                </c:pt>
                <c:pt idx="828">
                  <c:v>59.040000000006003</c:v>
                </c:pt>
                <c:pt idx="829">
                  <c:v>59.220000000006003</c:v>
                </c:pt>
                <c:pt idx="830">
                  <c:v>59.400000000006003</c:v>
                </c:pt>
                <c:pt idx="831">
                  <c:v>59.580000000006002</c:v>
                </c:pt>
                <c:pt idx="832">
                  <c:v>59.760000000006002</c:v>
                </c:pt>
                <c:pt idx="833">
                  <c:v>59.940000000006002</c:v>
                </c:pt>
                <c:pt idx="834">
                  <c:v>60.120000000006002</c:v>
                </c:pt>
                <c:pt idx="835">
                  <c:v>60.300000000006001</c:v>
                </c:pt>
                <c:pt idx="836">
                  <c:v>60.480000000006001</c:v>
                </c:pt>
                <c:pt idx="837">
                  <c:v>60.660000000006001</c:v>
                </c:pt>
                <c:pt idx="838">
                  <c:v>60.840000000006</c:v>
                </c:pt>
                <c:pt idx="839">
                  <c:v>61.020000000006</c:v>
                </c:pt>
                <c:pt idx="840">
                  <c:v>61.200000000006</c:v>
                </c:pt>
                <c:pt idx="841">
                  <c:v>61.380000000006</c:v>
                </c:pt>
                <c:pt idx="842">
                  <c:v>61.560000000005999</c:v>
                </c:pt>
                <c:pt idx="843">
                  <c:v>61.740000000005999</c:v>
                </c:pt>
                <c:pt idx="844">
                  <c:v>61.920000000005999</c:v>
                </c:pt>
                <c:pt idx="845">
                  <c:v>62.100000000005998</c:v>
                </c:pt>
                <c:pt idx="846">
                  <c:v>62.280000000005998</c:v>
                </c:pt>
                <c:pt idx="847">
                  <c:v>62.460000000005998</c:v>
                </c:pt>
                <c:pt idx="848">
                  <c:v>62.640000000005998</c:v>
                </c:pt>
                <c:pt idx="849">
                  <c:v>62.820000000005997</c:v>
                </c:pt>
                <c:pt idx="850">
                  <c:v>63.000000000005997</c:v>
                </c:pt>
                <c:pt idx="851">
                  <c:v>63.180000000005997</c:v>
                </c:pt>
                <c:pt idx="852">
                  <c:v>63.360000000006004</c:v>
                </c:pt>
                <c:pt idx="853">
                  <c:v>63.540000000006003</c:v>
                </c:pt>
                <c:pt idx="854">
                  <c:v>63.720000000006003</c:v>
                </c:pt>
                <c:pt idx="855">
                  <c:v>63.900000000006003</c:v>
                </c:pt>
                <c:pt idx="856">
                  <c:v>64.080000000005995</c:v>
                </c:pt>
                <c:pt idx="857">
                  <c:v>64.260000000006002</c:v>
                </c:pt>
                <c:pt idx="858">
                  <c:v>64.440000000005995</c:v>
                </c:pt>
                <c:pt idx="859">
                  <c:v>64.620000000006002</c:v>
                </c:pt>
                <c:pt idx="860">
                  <c:v>64.800000000005994</c:v>
                </c:pt>
                <c:pt idx="861">
                  <c:v>64.980000000006001</c:v>
                </c:pt>
                <c:pt idx="862">
                  <c:v>65.160000000005994</c:v>
                </c:pt>
                <c:pt idx="863">
                  <c:v>65.340000000006</c:v>
                </c:pt>
                <c:pt idx="864">
                  <c:v>65.520000000005993</c:v>
                </c:pt>
                <c:pt idx="865">
                  <c:v>65.700000000006</c:v>
                </c:pt>
                <c:pt idx="866">
                  <c:v>65.880000000006007</c:v>
                </c:pt>
                <c:pt idx="867">
                  <c:v>66.060000000005999</c:v>
                </c:pt>
                <c:pt idx="868">
                  <c:v>66.240000000006006</c:v>
                </c:pt>
                <c:pt idx="869">
                  <c:v>66.420000000005999</c:v>
                </c:pt>
                <c:pt idx="870">
                  <c:v>66.600000000006006</c:v>
                </c:pt>
                <c:pt idx="871">
                  <c:v>66.780000000005998</c:v>
                </c:pt>
                <c:pt idx="872">
                  <c:v>66.960000000006005</c:v>
                </c:pt>
                <c:pt idx="873">
                  <c:v>67.140000000005998</c:v>
                </c:pt>
                <c:pt idx="874">
                  <c:v>67.320000000006004</c:v>
                </c:pt>
                <c:pt idx="875">
                  <c:v>67.500000000005997</c:v>
                </c:pt>
                <c:pt idx="876">
                  <c:v>67.680000000006004</c:v>
                </c:pt>
                <c:pt idx="877">
                  <c:v>67.860000000005996</c:v>
                </c:pt>
                <c:pt idx="878">
                  <c:v>68.040000000006003</c:v>
                </c:pt>
                <c:pt idx="879">
                  <c:v>68.220000000005996</c:v>
                </c:pt>
                <c:pt idx="880">
                  <c:v>68.400000000006003</c:v>
                </c:pt>
                <c:pt idx="881">
                  <c:v>68.580000000005995</c:v>
                </c:pt>
                <c:pt idx="882">
                  <c:v>68.760000000006002</c:v>
                </c:pt>
                <c:pt idx="883">
                  <c:v>68.940000000005995</c:v>
                </c:pt>
                <c:pt idx="884">
                  <c:v>69.120000000006002</c:v>
                </c:pt>
                <c:pt idx="885">
                  <c:v>69.300000000005994</c:v>
                </c:pt>
                <c:pt idx="886">
                  <c:v>69.480000000006001</c:v>
                </c:pt>
                <c:pt idx="887">
                  <c:v>69.660000000005994</c:v>
                </c:pt>
                <c:pt idx="888">
                  <c:v>69.840000000006</c:v>
                </c:pt>
                <c:pt idx="889">
                  <c:v>70.020000000005993</c:v>
                </c:pt>
                <c:pt idx="890">
                  <c:v>70.200000000006</c:v>
                </c:pt>
                <c:pt idx="891">
                  <c:v>70.380000000006007</c:v>
                </c:pt>
                <c:pt idx="892">
                  <c:v>70.560000000005999</c:v>
                </c:pt>
                <c:pt idx="893">
                  <c:v>70.740000000006006</c:v>
                </c:pt>
                <c:pt idx="894">
                  <c:v>70.920000000005999</c:v>
                </c:pt>
                <c:pt idx="895">
                  <c:v>71.100000000006006</c:v>
                </c:pt>
                <c:pt idx="896">
                  <c:v>71.280000000005998</c:v>
                </c:pt>
                <c:pt idx="897">
                  <c:v>71.460000000006005</c:v>
                </c:pt>
                <c:pt idx="898">
                  <c:v>71.640000000005998</c:v>
                </c:pt>
                <c:pt idx="899">
                  <c:v>71.820000000006004</c:v>
                </c:pt>
                <c:pt idx="900">
                  <c:v>72.000000000005997</c:v>
                </c:pt>
                <c:pt idx="901">
                  <c:v>72.180000000006004</c:v>
                </c:pt>
                <c:pt idx="902">
                  <c:v>72.360000000005996</c:v>
                </c:pt>
                <c:pt idx="903">
                  <c:v>72.540000000006003</c:v>
                </c:pt>
                <c:pt idx="904">
                  <c:v>72.720000000005996</c:v>
                </c:pt>
                <c:pt idx="905">
                  <c:v>72.900000000006003</c:v>
                </c:pt>
                <c:pt idx="906">
                  <c:v>73.080000000005995</c:v>
                </c:pt>
                <c:pt idx="907">
                  <c:v>73.260000000006002</c:v>
                </c:pt>
                <c:pt idx="908">
                  <c:v>73.440000000005995</c:v>
                </c:pt>
                <c:pt idx="909">
                  <c:v>73.620000000006002</c:v>
                </c:pt>
                <c:pt idx="910">
                  <c:v>73.800000000005994</c:v>
                </c:pt>
                <c:pt idx="911">
                  <c:v>73.980000000006001</c:v>
                </c:pt>
                <c:pt idx="912">
                  <c:v>74.160000000005994</c:v>
                </c:pt>
                <c:pt idx="913">
                  <c:v>74.340000000006</c:v>
                </c:pt>
                <c:pt idx="914">
                  <c:v>74.520000000005993</c:v>
                </c:pt>
                <c:pt idx="915">
                  <c:v>74.700000000006</c:v>
                </c:pt>
                <c:pt idx="916">
                  <c:v>74.880000000006007</c:v>
                </c:pt>
                <c:pt idx="917">
                  <c:v>75.060000000005999</c:v>
                </c:pt>
                <c:pt idx="918">
                  <c:v>75.240000000006006</c:v>
                </c:pt>
                <c:pt idx="919">
                  <c:v>75.420000000005999</c:v>
                </c:pt>
                <c:pt idx="920">
                  <c:v>75.600000000006006</c:v>
                </c:pt>
                <c:pt idx="921">
                  <c:v>75.780000000005998</c:v>
                </c:pt>
                <c:pt idx="922">
                  <c:v>75.960000000006005</c:v>
                </c:pt>
                <c:pt idx="923">
                  <c:v>76.140000000005998</c:v>
                </c:pt>
                <c:pt idx="924">
                  <c:v>76.320000000006004</c:v>
                </c:pt>
                <c:pt idx="925">
                  <c:v>76.500000000005997</c:v>
                </c:pt>
                <c:pt idx="926">
                  <c:v>76.680000000006004</c:v>
                </c:pt>
                <c:pt idx="927">
                  <c:v>76.860000000005996</c:v>
                </c:pt>
                <c:pt idx="928">
                  <c:v>77.040000000006003</c:v>
                </c:pt>
                <c:pt idx="929">
                  <c:v>77.220000000005996</c:v>
                </c:pt>
                <c:pt idx="930">
                  <c:v>77.400000000006003</c:v>
                </c:pt>
                <c:pt idx="931">
                  <c:v>77.580000000005995</c:v>
                </c:pt>
                <c:pt idx="932">
                  <c:v>77.760000000006002</c:v>
                </c:pt>
                <c:pt idx="933">
                  <c:v>77.940000000005995</c:v>
                </c:pt>
                <c:pt idx="934">
                  <c:v>78.120000000006002</c:v>
                </c:pt>
                <c:pt idx="935">
                  <c:v>78.300000000005994</c:v>
                </c:pt>
                <c:pt idx="936">
                  <c:v>78.480000000006001</c:v>
                </c:pt>
                <c:pt idx="937">
                  <c:v>78.660000000005994</c:v>
                </c:pt>
                <c:pt idx="938">
                  <c:v>78.840000000006</c:v>
                </c:pt>
                <c:pt idx="939">
                  <c:v>79.020000000005993</c:v>
                </c:pt>
                <c:pt idx="940">
                  <c:v>79.200000000006</c:v>
                </c:pt>
                <c:pt idx="941">
                  <c:v>79.380000000006007</c:v>
                </c:pt>
                <c:pt idx="942">
                  <c:v>79.560000000005999</c:v>
                </c:pt>
                <c:pt idx="943">
                  <c:v>79.740000000006006</c:v>
                </c:pt>
                <c:pt idx="944">
                  <c:v>79.920000000005999</c:v>
                </c:pt>
                <c:pt idx="945">
                  <c:v>80.100000000006006</c:v>
                </c:pt>
                <c:pt idx="946">
                  <c:v>80.280000000005998</c:v>
                </c:pt>
                <c:pt idx="947">
                  <c:v>80.460000000006005</c:v>
                </c:pt>
                <c:pt idx="948">
                  <c:v>80.640000000005998</c:v>
                </c:pt>
                <c:pt idx="949">
                  <c:v>80.820000000006004</c:v>
                </c:pt>
                <c:pt idx="950">
                  <c:v>81.000000000005997</c:v>
                </c:pt>
                <c:pt idx="951">
                  <c:v>81.180000000006004</c:v>
                </c:pt>
                <c:pt idx="952">
                  <c:v>81.360000000005996</c:v>
                </c:pt>
                <c:pt idx="953">
                  <c:v>81.540000000006998</c:v>
                </c:pt>
                <c:pt idx="954">
                  <c:v>81.720000000007005</c:v>
                </c:pt>
                <c:pt idx="955">
                  <c:v>81.900000000006997</c:v>
                </c:pt>
                <c:pt idx="956">
                  <c:v>82.080000000007004</c:v>
                </c:pt>
                <c:pt idx="957">
                  <c:v>82.260000000006997</c:v>
                </c:pt>
                <c:pt idx="958">
                  <c:v>82.440000000007004</c:v>
                </c:pt>
                <c:pt idx="959">
                  <c:v>82.620000000006996</c:v>
                </c:pt>
                <c:pt idx="960">
                  <c:v>82.800000000007003</c:v>
                </c:pt>
                <c:pt idx="961">
                  <c:v>82.980000000006996</c:v>
                </c:pt>
                <c:pt idx="962">
                  <c:v>83.160000000007003</c:v>
                </c:pt>
                <c:pt idx="963">
                  <c:v>83.340000000006995</c:v>
                </c:pt>
                <c:pt idx="964">
                  <c:v>83.520000000007002</c:v>
                </c:pt>
                <c:pt idx="965">
                  <c:v>83.700000000006995</c:v>
                </c:pt>
                <c:pt idx="966">
                  <c:v>83.880000000007001</c:v>
                </c:pt>
                <c:pt idx="967">
                  <c:v>84.060000000006994</c:v>
                </c:pt>
                <c:pt idx="968">
                  <c:v>84.240000000007001</c:v>
                </c:pt>
                <c:pt idx="969">
                  <c:v>84.420000000006993</c:v>
                </c:pt>
                <c:pt idx="970">
                  <c:v>84.600000000007</c:v>
                </c:pt>
                <c:pt idx="971">
                  <c:v>84.780000000007007</c:v>
                </c:pt>
                <c:pt idx="972">
                  <c:v>84.960000000007</c:v>
                </c:pt>
                <c:pt idx="973">
                  <c:v>85.140000000007007</c:v>
                </c:pt>
                <c:pt idx="974">
                  <c:v>85.320000000006999</c:v>
                </c:pt>
                <c:pt idx="975">
                  <c:v>85.500000000007006</c:v>
                </c:pt>
                <c:pt idx="976">
                  <c:v>85.680000000006999</c:v>
                </c:pt>
                <c:pt idx="977">
                  <c:v>85.860000000007005</c:v>
                </c:pt>
                <c:pt idx="978">
                  <c:v>86.040000000006998</c:v>
                </c:pt>
                <c:pt idx="979">
                  <c:v>86.220000000007005</c:v>
                </c:pt>
                <c:pt idx="980">
                  <c:v>86.400000000006997</c:v>
                </c:pt>
                <c:pt idx="981">
                  <c:v>86.580000000007004</c:v>
                </c:pt>
                <c:pt idx="982">
                  <c:v>86.760000000006997</c:v>
                </c:pt>
                <c:pt idx="983">
                  <c:v>86.940000000007004</c:v>
                </c:pt>
                <c:pt idx="984">
                  <c:v>87.120000000006996</c:v>
                </c:pt>
                <c:pt idx="985">
                  <c:v>87.300000000007003</c:v>
                </c:pt>
                <c:pt idx="986">
                  <c:v>87.480000000006996</c:v>
                </c:pt>
                <c:pt idx="987">
                  <c:v>87.660000000007003</c:v>
                </c:pt>
                <c:pt idx="988">
                  <c:v>87.840000000006995</c:v>
                </c:pt>
                <c:pt idx="989">
                  <c:v>88.020000000007002</c:v>
                </c:pt>
                <c:pt idx="990">
                  <c:v>88.200000000006995</c:v>
                </c:pt>
                <c:pt idx="991">
                  <c:v>88.380000000007001</c:v>
                </c:pt>
                <c:pt idx="992">
                  <c:v>88.560000000006994</c:v>
                </c:pt>
                <c:pt idx="993">
                  <c:v>88.740000000007001</c:v>
                </c:pt>
                <c:pt idx="994">
                  <c:v>88.920000000006993</c:v>
                </c:pt>
                <c:pt idx="995">
                  <c:v>89.100000000007</c:v>
                </c:pt>
                <c:pt idx="996">
                  <c:v>89.280000000007007</c:v>
                </c:pt>
                <c:pt idx="997">
                  <c:v>89.460000000007</c:v>
                </c:pt>
                <c:pt idx="998">
                  <c:v>89.640000000007007</c:v>
                </c:pt>
                <c:pt idx="999">
                  <c:v>89.820000000006999</c:v>
                </c:pt>
                <c:pt idx="1000">
                  <c:v>90.000000000007006</c:v>
                </c:pt>
              </c:numCache>
            </c:numRef>
          </c:xVal>
          <c:yVal>
            <c:numRef>
              <c:f>'単スリット0.3 mm (2)'!$D$7:$D$1007</c:f>
              <c:numCache>
                <c:formatCode>0.00E+00</c:formatCode>
                <c:ptCount val="1001"/>
                <c:pt idx="0">
                  <c:v>5.9113451809534559E-4</c:v>
                </c:pt>
                <c:pt idx="1">
                  <c:v>6.000152844346943E-4</c:v>
                </c:pt>
                <c:pt idx="2">
                  <c:v>6.0899487184528473E-4</c:v>
                </c:pt>
                <c:pt idx="3">
                  <c:v>6.1807397138355911E-4</c:v>
                </c:pt>
                <c:pt idx="4">
                  <c:v>6.2725258304951743E-4</c:v>
                </c:pt>
                <c:pt idx="5">
                  <c:v>6.3653139789960191E-4</c:v>
                </c:pt>
                <c:pt idx="6">
                  <c:v>6.4590972487737033E-4</c:v>
                </c:pt>
                <c:pt idx="7">
                  <c:v>6.553882550392649E-4</c:v>
                </c:pt>
                <c:pt idx="8">
                  <c:v>6.6496698838528553E-4</c:v>
                </c:pt>
                <c:pt idx="9">
                  <c:v>6.7464592491543263E-4</c:v>
                </c:pt>
                <c:pt idx="10">
                  <c:v>6.8442506462970567E-4</c:v>
                </c:pt>
                <c:pt idx="11">
                  <c:v>6.9430440752810509E-4</c:v>
                </c:pt>
                <c:pt idx="12">
                  <c:v>7.0428326255418824E-4</c:v>
                </c:pt>
                <c:pt idx="13">
                  <c:v>7.1436577604660893E-4</c:v>
                </c:pt>
                <c:pt idx="14">
                  <c:v>7.2454503744094449E-4</c:v>
                </c:pt>
                <c:pt idx="15">
                  <c:v>7.3482104673719515E-4</c:v>
                </c:pt>
                <c:pt idx="16">
                  <c:v>7.4520071449978302E-4</c:v>
                </c:pt>
                <c:pt idx="17">
                  <c:v>7.5567713016428599E-4</c:v>
                </c:pt>
                <c:pt idx="18">
                  <c:v>7.6625720429512629E-4</c:v>
                </c:pt>
                <c:pt idx="19">
                  <c:v>7.76927115763459E-4</c:v>
                </c:pt>
                <c:pt idx="20">
                  <c:v>7.8770068569812926E-4</c:v>
                </c:pt>
                <c:pt idx="21">
                  <c:v>7.9857100353471449E-4</c:v>
                </c:pt>
                <c:pt idx="22">
                  <c:v>8.095380692732145E-4</c:v>
                </c:pt>
                <c:pt idx="23">
                  <c:v>8.2060188291362948E-4</c:v>
                </c:pt>
                <c:pt idx="24">
                  <c:v>8.3176244445595955E-4</c:v>
                </c:pt>
                <c:pt idx="25">
                  <c:v>8.4301284333578182E-4</c:v>
                </c:pt>
                <c:pt idx="26">
                  <c:v>8.5436690068194175E-4</c:v>
                </c:pt>
                <c:pt idx="27">
                  <c:v>8.6580388480117141E-4</c:v>
                </c:pt>
                <c:pt idx="28">
                  <c:v>8.7733761682231616E-4</c:v>
                </c:pt>
                <c:pt idx="29">
                  <c:v>8.8896118618095321E-4</c:v>
                </c:pt>
                <c:pt idx="30">
                  <c:v>9.0067459287708289E-4</c:v>
                </c:pt>
                <c:pt idx="31">
                  <c:v>9.1247783691070477E-4</c:v>
                </c:pt>
                <c:pt idx="32">
                  <c:v>9.2437091828181928E-4</c:v>
                </c:pt>
                <c:pt idx="33">
                  <c:v>9.3634692642600374E-4</c:v>
                </c:pt>
                <c:pt idx="34">
                  <c:v>9.484127719076805E-4</c:v>
                </c:pt>
                <c:pt idx="35">
                  <c:v>9.6056154416242722E-4</c:v>
                </c:pt>
                <c:pt idx="36">
                  <c:v>9.7278633262582142E-4</c:v>
                </c:pt>
                <c:pt idx="37">
                  <c:v>9.8510095842670804E-4</c:v>
                </c:pt>
                <c:pt idx="38">
                  <c:v>9.974846898718197E-4</c:v>
                </c:pt>
                <c:pt idx="39">
                  <c:v>1.0099513480900013E-3</c:v>
                </c:pt>
                <c:pt idx="40">
                  <c:v>1.0224940225168303E-3</c:v>
                </c:pt>
                <c:pt idx="41">
                  <c:v>1.0351058025878843E-3</c:v>
                </c:pt>
                <c:pt idx="42">
                  <c:v>1.0477866883031634E-3</c:v>
                </c:pt>
                <c:pt idx="43">
                  <c:v>1.0605435902270896E-3</c:v>
                </c:pt>
                <c:pt idx="44">
                  <c:v>1.0733557766663959E-3</c:v>
                </c:pt>
                <c:pt idx="45">
                  <c:v>1.0862439793143499E-3</c:v>
                </c:pt>
                <c:pt idx="46">
                  <c:v>1.0991874664776835E-3</c:v>
                </c:pt>
                <c:pt idx="47">
                  <c:v>1.1121862381563972E-3</c:v>
                </c:pt>
                <c:pt idx="48">
                  <c:v>1.1252472049149132E-3</c:v>
                </c:pt>
                <c:pt idx="49">
                  <c:v>1.1383634561888095E-3</c:v>
                </c:pt>
                <c:pt idx="50">
                  <c:v>1.1515211708492405E-3</c:v>
                </c:pt>
                <c:pt idx="51">
                  <c:v>1.1647341700250515E-3</c:v>
                </c:pt>
                <c:pt idx="52">
                  <c:v>1.1779886325873977E-3</c:v>
                </c:pt>
                <c:pt idx="53">
                  <c:v>1.1912776479718562E-3</c:v>
                </c:pt>
                <c:pt idx="54">
                  <c:v>1.2046081267428495E-3</c:v>
                </c:pt>
                <c:pt idx="55">
                  <c:v>1.2179731583359555E-3</c:v>
                </c:pt>
                <c:pt idx="56">
                  <c:v>1.231372742751174E-3</c:v>
                </c:pt>
                <c:pt idx="57">
                  <c:v>1.2447930588596599E-3</c:v>
                </c:pt>
                <c:pt idx="58">
                  <c:v>1.2582341066614132E-3</c:v>
                </c:pt>
                <c:pt idx="59">
                  <c:v>1.2716889755920117E-3</c:v>
                </c:pt>
                <c:pt idx="60">
                  <c:v>1.2851645762158776E-3</c:v>
                </c:pt>
                <c:pt idx="61">
                  <c:v>1.2986470874041659E-3</c:v>
                </c:pt>
                <c:pt idx="62">
                  <c:v>1.3121295985924542E-3</c:v>
                </c:pt>
                <c:pt idx="63">
                  <c:v>1.3256190203451651E-3</c:v>
                </c:pt>
                <c:pt idx="64">
                  <c:v>1.3390946209690313E-3</c:v>
                </c:pt>
                <c:pt idx="65">
                  <c:v>1.3525633110284744E-3</c:v>
                </c:pt>
                <c:pt idx="66">
                  <c:v>1.3660181799590727E-3</c:v>
                </c:pt>
                <c:pt idx="67">
                  <c:v>1.3794523171964037E-3</c:v>
                </c:pt>
                <c:pt idx="68">
                  <c:v>1.3928588121760448E-3</c:v>
                </c:pt>
                <c:pt idx="69">
                  <c:v>1.4062307543335733E-3</c:v>
                </c:pt>
                <c:pt idx="70">
                  <c:v>1.4195681436689892E-3</c:v>
                </c:pt>
                <c:pt idx="71">
                  <c:v>1.4328571590534476E-3</c:v>
                </c:pt>
                <c:pt idx="72">
                  <c:v>1.4461047110513711E-3</c:v>
                </c:pt>
                <c:pt idx="73">
                  <c:v>1.4592831574050697E-3</c:v>
                </c:pt>
                <c:pt idx="74">
                  <c:v>1.4724063192433883E-3</c:v>
                </c:pt>
                <c:pt idx="75">
                  <c:v>1.485460375437482E-3</c:v>
                </c:pt>
                <c:pt idx="76">
                  <c:v>1.4984315048585059E-3</c:v>
                </c:pt>
                <c:pt idx="77">
                  <c:v>1.5113197075064594E-3</c:v>
                </c:pt>
                <c:pt idx="78">
                  <c:v>1.5241180728169208E-3</c:v>
                </c:pt>
                <c:pt idx="79">
                  <c:v>1.5368196902254673E-3</c:v>
                </c:pt>
                <c:pt idx="80">
                  <c:v>1.5494107386032536E-3</c:v>
                </c:pt>
                <c:pt idx="81">
                  <c:v>1.5618912179502801E-3</c:v>
                </c:pt>
                <c:pt idx="82">
                  <c:v>1.574247307137702E-3</c:v>
                </c:pt>
                <c:pt idx="83">
                  <c:v>1.5864720956010961E-3</c:v>
                </c:pt>
                <c:pt idx="84">
                  <c:v>1.5985586727760403E-3</c:v>
                </c:pt>
                <c:pt idx="85">
                  <c:v>1.6105001280981124E-3</c:v>
                </c:pt>
                <c:pt idx="86">
                  <c:v>1.6222826404384666E-3</c:v>
                </c:pt>
                <c:pt idx="87">
                  <c:v>1.6338992992326815E-3</c:v>
                </c:pt>
                <c:pt idx="88">
                  <c:v>1.6453431939163336E-3</c:v>
                </c:pt>
                <c:pt idx="89">
                  <c:v>1.6566005033605787E-3</c:v>
                </c:pt>
                <c:pt idx="90">
                  <c:v>1.6676643170009935E-3</c:v>
                </c:pt>
                <c:pt idx="91">
                  <c:v>1.6785277242731564E-3</c:v>
                </c:pt>
                <c:pt idx="92">
                  <c:v>1.6891838146126442E-3</c:v>
                </c:pt>
                <c:pt idx="93">
                  <c:v>1.6996118563261894E-3</c:v>
                </c:pt>
                <c:pt idx="94">
                  <c:v>1.7098049388493701E-3</c:v>
                </c:pt>
                <c:pt idx="95">
                  <c:v>1.7197561516177633E-3</c:v>
                </c:pt>
                <c:pt idx="96">
                  <c:v>1.7294516735025243E-3</c:v>
                </c:pt>
                <c:pt idx="97">
                  <c:v>1.7388845939392305E-3</c:v>
                </c:pt>
                <c:pt idx="98">
                  <c:v>1.7480410917990366E-3</c:v>
                </c:pt>
                <c:pt idx="99">
                  <c:v>1.7569142565175208E-3</c:v>
                </c:pt>
                <c:pt idx="100">
                  <c:v>1.7654833564014149E-3</c:v>
                </c:pt>
                <c:pt idx="101">
                  <c:v>1.7737483914507194E-3</c:v>
                </c:pt>
                <c:pt idx="102">
                  <c:v>1.7816886299721665E-3</c:v>
                </c:pt>
                <c:pt idx="103">
                  <c:v>1.7893040719657563E-3</c:v>
                </c:pt>
                <c:pt idx="104">
                  <c:v>1.796567075173799E-3</c:v>
                </c:pt>
                <c:pt idx="105">
                  <c:v>1.8034776395962943E-3</c:v>
                </c:pt>
                <c:pt idx="106">
                  <c:v>1.8100150335399747E-3</c:v>
                </c:pt>
                <c:pt idx="107">
                  <c:v>1.8161792570048406E-3</c:v>
                </c:pt>
                <c:pt idx="108">
                  <c:v>1.8219495782976242E-3</c:v>
                </c:pt>
                <c:pt idx="109">
                  <c:v>1.8273121762894806E-3</c:v>
                </c:pt>
                <c:pt idx="110">
                  <c:v>1.832260140415987E-3</c:v>
                </c:pt>
                <c:pt idx="111">
                  <c:v>1.8367727389838767E-3</c:v>
                </c:pt>
                <c:pt idx="112">
                  <c:v>1.8408430614287265E-3</c:v>
                </c:pt>
                <c:pt idx="113">
                  <c:v>1.8444641971861139E-3</c:v>
                </c:pt>
                <c:pt idx="114">
                  <c:v>1.8476154145627718E-3</c:v>
                </c:pt>
                <c:pt idx="115">
                  <c:v>1.8502828924298548E-3</c:v>
                </c:pt>
                <c:pt idx="116">
                  <c:v>1.8524597202229411E-3</c:v>
                </c:pt>
                <c:pt idx="117">
                  <c:v>1.8541320768131848E-3</c:v>
                </c:pt>
                <c:pt idx="118">
                  <c:v>1.8552861410717418E-3</c:v>
                </c:pt>
                <c:pt idx="119">
                  <c:v>1.8559011813053439E-3</c:v>
                </c:pt>
                <c:pt idx="120">
                  <c:v>1.855977197513991E-3</c:v>
                </c:pt>
                <c:pt idx="121">
                  <c:v>1.8555003685688388E-3</c:v>
                </c:pt>
                <c:pt idx="122">
                  <c:v>1.8544499627766195E-3</c:v>
                </c:pt>
                <c:pt idx="123">
                  <c:v>1.8528190695729107E-3</c:v>
                </c:pt>
                <c:pt idx="124">
                  <c:v>1.8505938678288673E-3</c:v>
                </c:pt>
                <c:pt idx="125">
                  <c:v>1.847760536415644E-3</c:v>
                </c:pt>
                <c:pt idx="126">
                  <c:v>1.8443121647688191E-3</c:v>
                </c:pt>
                <c:pt idx="127">
                  <c:v>1.8402349317595467E-3</c:v>
                </c:pt>
                <c:pt idx="128">
                  <c:v>1.8355150162589825E-3</c:v>
                </c:pt>
                <c:pt idx="129">
                  <c:v>1.8301455077027037E-3</c:v>
                </c:pt>
                <c:pt idx="130">
                  <c:v>1.8241125849618653E-3</c:v>
                </c:pt>
                <c:pt idx="131">
                  <c:v>1.8174024269076224E-3</c:v>
                </c:pt>
                <c:pt idx="132">
                  <c:v>1.8100081229755524E-3</c:v>
                </c:pt>
                <c:pt idx="133">
                  <c:v>1.8019227626012329E-3</c:v>
                </c:pt>
                <c:pt idx="134">
                  <c:v>1.7931325246558188E-3</c:v>
                </c:pt>
                <c:pt idx="135">
                  <c:v>1.7836304985748878E-3</c:v>
                </c:pt>
                <c:pt idx="136">
                  <c:v>1.7734028632295945E-3</c:v>
                </c:pt>
                <c:pt idx="137">
                  <c:v>1.7624496186199397E-3</c:v>
                </c:pt>
                <c:pt idx="138">
                  <c:v>1.7507569436170773E-3</c:v>
                </c:pt>
                <c:pt idx="139">
                  <c:v>1.738317927656586E-3</c:v>
                </c:pt>
                <c:pt idx="140">
                  <c:v>1.7251256601740423E-3</c:v>
                </c:pt>
                <c:pt idx="141">
                  <c:v>1.7111801411694467E-3</c:v>
                </c:pt>
                <c:pt idx="142">
                  <c:v>1.6964744600783766E-3</c:v>
                </c:pt>
                <c:pt idx="143">
                  <c:v>1.680994795771987E-3</c:v>
                </c:pt>
                <c:pt idx="144">
                  <c:v>1.6647480588147005E-3</c:v>
                </c:pt>
                <c:pt idx="145">
                  <c:v>1.6477273386420947E-3</c:v>
                </c:pt>
                <c:pt idx="146">
                  <c:v>1.6299326352541691E-3</c:v>
                </c:pt>
                <c:pt idx="147">
                  <c:v>1.6113639486509241E-3</c:v>
                </c:pt>
                <c:pt idx="148">
                  <c:v>1.5920143682679373E-3</c:v>
                </c:pt>
                <c:pt idx="149">
                  <c:v>1.5718908046696309E-3</c:v>
                </c:pt>
                <c:pt idx="150">
                  <c:v>1.5509863472915827E-3</c:v>
                </c:pt>
                <c:pt idx="151">
                  <c:v>1.5293217278270598E-3</c:v>
                </c:pt>
                <c:pt idx="152">
                  <c:v>1.5068831251472173E-3</c:v>
                </c:pt>
                <c:pt idx="153">
                  <c:v>1.4836912709453231E-3</c:v>
                </c:pt>
                <c:pt idx="154">
                  <c:v>1.4597392546569544E-3</c:v>
                </c:pt>
                <c:pt idx="155">
                  <c:v>1.4350408974109559E-3</c:v>
                </c:pt>
                <c:pt idx="156">
                  <c:v>1.4096100203361734E-3</c:v>
                </c:pt>
                <c:pt idx="157">
                  <c:v>1.3834535339970287E-3</c:v>
                </c:pt>
                <c:pt idx="158">
                  <c:v>1.3565783489579443E-3</c:v>
                </c:pt>
                <c:pt idx="159">
                  <c:v>1.3290051969121878E-3</c:v>
                </c:pt>
                <c:pt idx="160">
                  <c:v>1.3007548095530269E-3</c:v>
                </c:pt>
                <c:pt idx="161">
                  <c:v>1.2718340974448841E-3</c:v>
                </c:pt>
                <c:pt idx="162">
                  <c:v>1.2422707028454491E-3</c:v>
                </c:pt>
                <c:pt idx="163">
                  <c:v>1.2120715363191446E-3</c:v>
                </c:pt>
                <c:pt idx="164">
                  <c:v>1.1812780612525053E-3</c:v>
                </c:pt>
                <c:pt idx="165">
                  <c:v>1.1499040987743765E-3</c:v>
                </c:pt>
                <c:pt idx="166">
                  <c:v>1.1179772911424483E-3</c:v>
                </c:pt>
                <c:pt idx="167">
                  <c:v>1.0855321911788327E-3</c:v>
                </c:pt>
                <c:pt idx="168">
                  <c:v>1.0525895305767976E-3</c:v>
                </c:pt>
                <c:pt idx="169">
                  <c:v>1.0191907727228776E-3</c:v>
                </c:pt>
                <c:pt idx="170">
                  <c:v>9.8537047043918539E-4</c:v>
                </c:pt>
                <c:pt idx="171">
                  <c:v>9.5116317654783363E-4</c:v>
                </c:pt>
                <c:pt idx="172">
                  <c:v>9.1661035443535703E-4</c:v>
                </c:pt>
                <c:pt idx="173">
                  <c:v>8.8175346748829069E-4</c:v>
                </c:pt>
                <c:pt idx="174">
                  <c:v>8.4664088965759191E-4</c:v>
                </c:pt>
                <c:pt idx="175">
                  <c:v>8.1132099489421836E-4</c:v>
                </c:pt>
                <c:pt idx="176">
                  <c:v>7.7584215714912737E-4</c:v>
                </c:pt>
                <c:pt idx="177">
                  <c:v>7.4025275037327637E-4</c:v>
                </c:pt>
                <c:pt idx="178">
                  <c:v>7.0460805908204558E-4</c:v>
                </c:pt>
                <c:pt idx="179">
                  <c:v>6.6897442469389075E-4</c:v>
                </c:pt>
                <c:pt idx="180">
                  <c:v>6.3340782278063399E-4</c:v>
                </c:pt>
                <c:pt idx="181">
                  <c:v>5.9797252159140472E-4</c:v>
                </c:pt>
                <c:pt idx="182">
                  <c:v>5.6273555360110102E-4</c:v>
                </c:pt>
                <c:pt idx="183">
                  <c:v>5.2776602445394802E-4</c:v>
                </c:pt>
                <c:pt idx="184">
                  <c:v>4.9313649507638172E-4</c:v>
                </c:pt>
                <c:pt idx="185">
                  <c:v>4.5892298167704961E-4</c:v>
                </c:pt>
                <c:pt idx="186">
                  <c:v>4.2520288257748366E-4</c:v>
                </c:pt>
                <c:pt idx="187">
                  <c:v>3.9205774243786934E-4</c:v>
                </c:pt>
                <c:pt idx="188">
                  <c:v>3.5957256120060336E-4</c:v>
                </c:pt>
                <c:pt idx="189">
                  <c:v>3.2783372092096683E-4</c:v>
                </c:pt>
                <c:pt idx="190">
                  <c:v>2.9693105893645224E-4</c:v>
                </c:pt>
                <c:pt idx="191">
                  <c:v>2.6695786786676328E-4</c:v>
                </c:pt>
                <c:pt idx="192">
                  <c:v>2.3801089561381489E-4</c:v>
                </c:pt>
                <c:pt idx="193">
                  <c:v>2.1018827219240649E-4</c:v>
                </c:pt>
                <c:pt idx="194">
                  <c:v>1.8359089184310647E-4</c:v>
                </c:pt>
                <c:pt idx="195">
                  <c:v>1.5832448620157908E-4</c:v>
                </c:pt>
                <c:pt idx="196">
                  <c:v>1.3449547795993071E-4</c:v>
                </c:pt>
                <c:pt idx="197">
                  <c:v>1.1221374509247904E-4</c:v>
                </c:pt>
                <c:pt idx="198">
                  <c:v>9.159123874286849E-5</c:v>
                </c:pt>
                <c:pt idx="199">
                  <c:v>7.2743365336954758E-5</c:v>
                </c:pt>
                <c:pt idx="200">
                  <c:v>5.5786429673968406E-5</c:v>
                </c:pt>
                <c:pt idx="201">
                  <c:v>4.0840122729707082E-5</c:v>
                </c:pt>
                <c:pt idx="202">
                  <c:v>2.8025863121074003E-5</c:v>
                </c:pt>
                <c:pt idx="203">
                  <c:v>1.7466866211722276E-5</c:v>
                </c:pt>
                <c:pt idx="204">
                  <c:v>9.2882132176990625E-6</c:v>
                </c:pt>
                <c:pt idx="205">
                  <c:v>3.6167337278504195E-6</c:v>
                </c:pt>
                <c:pt idx="206">
                  <c:v>5.8044111070797632E-7</c:v>
                </c:pt>
                <c:pt idx="207">
                  <c:v>3.0864930302767761E-7</c:v>
                </c:pt>
                <c:pt idx="208">
                  <c:v>2.9316272815686553E-6</c:v>
                </c:pt>
                <c:pt idx="209">
                  <c:v>8.5803641039028668E-6</c:v>
                </c:pt>
                <c:pt idx="210">
                  <c:v>1.7386289030555982E-5</c:v>
                </c:pt>
                <c:pt idx="211">
                  <c:v>2.9481089777163071E-5</c:v>
                </c:pt>
                <c:pt idx="212">
                  <c:v>4.4996205279039997E-5</c:v>
                </c:pt>
                <c:pt idx="213">
                  <c:v>6.4062659837637258E-5</c:v>
                </c:pt>
                <c:pt idx="214">
                  <c:v>8.6811201331828494E-5</c:v>
                </c:pt>
                <c:pt idx="215">
                  <c:v>1.133698825203625E-4</c:v>
                </c:pt>
                <c:pt idx="216">
                  <c:v>1.4386758542971886E-4</c:v>
                </c:pt>
                <c:pt idx="217">
                  <c:v>1.7842939127594472E-4</c:v>
                </c:pt>
                <c:pt idx="218">
                  <c:v>2.1717899916220274E-4</c:v>
                </c:pt>
                <c:pt idx="219">
                  <c:v>2.6023665290944434E-4</c:v>
                </c:pt>
                <c:pt idx="220">
                  <c:v>3.0771983211285196E-4</c:v>
                </c:pt>
                <c:pt idx="221">
                  <c:v>3.5974256108539676E-4</c:v>
                </c:pt>
                <c:pt idx="222">
                  <c:v>4.1641402674495417E-4</c:v>
                </c:pt>
                <c:pt idx="223">
                  <c:v>4.7783926967074605E-4</c:v>
                </c:pt>
                <c:pt idx="224">
                  <c:v>5.4411780199045646E-4</c:v>
                </c:pt>
                <c:pt idx="225">
                  <c:v>6.1534222526734672E-4</c:v>
                </c:pt>
                <c:pt idx="226">
                  <c:v>6.9160237683890929E-4</c:v>
                </c:pt>
                <c:pt idx="227">
                  <c:v>7.7297427291379177E-4</c:v>
                </c:pt>
                <c:pt idx="228">
                  <c:v>8.5952909230554563E-4</c:v>
                </c:pt>
                <c:pt idx="229">
                  <c:v>9.5134285122281846E-4</c:v>
                </c:pt>
                <c:pt idx="230">
                  <c:v>1.0484570130521453E-3</c:v>
                </c:pt>
                <c:pt idx="231">
                  <c:v>1.150926862308906E-3</c:v>
                </c:pt>
                <c:pt idx="232">
                  <c:v>1.2587800412507905E-3</c:v>
                </c:pt>
                <c:pt idx="233">
                  <c:v>1.3720441921354887E-3</c:v>
                </c:pt>
                <c:pt idx="234">
                  <c:v>1.4907331360918461E-3</c:v>
                </c:pt>
                <c:pt idx="235">
                  <c:v>1.6148468731198619E-3</c:v>
                </c:pt>
                <c:pt idx="236">
                  <c:v>1.7443715820906918E-3</c:v>
                </c:pt>
                <c:pt idx="237">
                  <c:v>1.8792796207466455E-3</c:v>
                </c:pt>
                <c:pt idx="238">
                  <c:v>2.0195295257011878E-3</c:v>
                </c:pt>
                <c:pt idx="239">
                  <c:v>2.1650660124389394E-3</c:v>
                </c:pt>
                <c:pt idx="240">
                  <c:v>2.3158199753156748E-3</c:v>
                </c:pt>
                <c:pt idx="241">
                  <c:v>2.4717015769939021E-3</c:v>
                </c:pt>
                <c:pt idx="242">
                  <c:v>2.6326002484428606E-3</c:v>
                </c:pt>
                <c:pt idx="243">
                  <c:v>2.7983846889385231E-3</c:v>
                </c:pt>
                <c:pt idx="244">
                  <c:v>2.9689305083212855E-3</c:v>
                </c:pt>
                <c:pt idx="245">
                  <c:v>3.1440511213517391E-3</c:v>
                </c:pt>
                <c:pt idx="246">
                  <c:v>3.3235806744837449E-3</c:v>
                </c:pt>
                <c:pt idx="247">
                  <c:v>3.507311850784628E-3</c:v>
                </c:pt>
                <c:pt idx="248">
                  <c:v>3.6950166016284465E-3</c:v>
                </c:pt>
                <c:pt idx="249">
                  <c:v>3.8864461466959891E-3</c:v>
                </c:pt>
                <c:pt idx="250">
                  <c:v>4.0813378845392023E-3</c:v>
                </c:pt>
                <c:pt idx="251">
                  <c:v>4.279387750323496E-3</c:v>
                </c:pt>
                <c:pt idx="252">
                  <c:v>4.4802985897787022E-3</c:v>
                </c:pt>
                <c:pt idx="253">
                  <c:v>4.6837248746836964E-3</c:v>
                </c:pt>
                <c:pt idx="254">
                  <c:v>4.8893003451240882E-3</c:v>
                </c:pt>
                <c:pt idx="255">
                  <c:v>5.0966449200566376E-3</c:v>
                </c:pt>
                <c:pt idx="256">
                  <c:v>5.3053508761804194E-3</c:v>
                </c:pt>
                <c:pt idx="257">
                  <c:v>5.5149828479368144E-3</c:v>
                </c:pt>
                <c:pt idx="258">
                  <c:v>5.7250847380739388E-3</c:v>
                </c:pt>
                <c:pt idx="259">
                  <c:v>5.935186628211065E-3</c:v>
                </c:pt>
                <c:pt idx="260">
                  <c:v>6.1447771365809251E-3</c:v>
                </c:pt>
                <c:pt idx="261">
                  <c:v>6.3533310602874116E-3</c:v>
                </c:pt>
                <c:pt idx="262">
                  <c:v>6.5603024647411471E-3</c:v>
                </c:pt>
                <c:pt idx="263">
                  <c:v>6.7651315942239085E-3</c:v>
                </c:pt>
                <c:pt idx="264">
                  <c:v>6.9672310507597835E-3</c:v>
                </c:pt>
                <c:pt idx="265">
                  <c:v>7.165978883550749E-3</c:v>
                </c:pt>
                <c:pt idx="266">
                  <c:v>7.3607876946208918E-3</c:v>
                </c:pt>
                <c:pt idx="267">
                  <c:v>7.5509664275279637E-3</c:v>
                </c:pt>
                <c:pt idx="268">
                  <c:v>7.7358931314739391E-3</c:v>
                </c:pt>
                <c:pt idx="269">
                  <c:v>7.9148767500165675E-3</c:v>
                </c:pt>
                <c:pt idx="270">
                  <c:v>8.0872262267136005E-3</c:v>
                </c:pt>
                <c:pt idx="271">
                  <c:v>8.2523196107670126E-3</c:v>
                </c:pt>
                <c:pt idx="272">
                  <c:v>8.4093276344461079E-3</c:v>
                </c:pt>
                <c:pt idx="273">
                  <c:v>8.5576974525970809E-3</c:v>
                </c:pt>
                <c:pt idx="274">
                  <c:v>8.6966689031334633E-3</c:v>
                </c:pt>
                <c:pt idx="275">
                  <c:v>8.8254818239687765E-3</c:v>
                </c:pt>
                <c:pt idx="276">
                  <c:v>8.9434451586607715E-3</c:v>
                </c:pt>
                <c:pt idx="277">
                  <c:v>9.0499369564114238E-3</c:v>
                </c:pt>
                <c:pt idx="278">
                  <c:v>9.1442661607784859E-3</c:v>
                </c:pt>
                <c:pt idx="279">
                  <c:v>9.2256726096754792E-3</c:v>
                </c:pt>
                <c:pt idx="280">
                  <c:v>9.2936034579486088E-3</c:v>
                </c:pt>
                <c:pt idx="281">
                  <c:v>9.3474367547998465E-3</c:v>
                </c:pt>
                <c:pt idx="282">
                  <c:v>9.3864814437869468E-3</c:v>
                </c:pt>
                <c:pt idx="283">
                  <c:v>9.4101846797561058E-3</c:v>
                </c:pt>
                <c:pt idx="284">
                  <c:v>9.4180627231977496E-3</c:v>
                </c:pt>
                <c:pt idx="285">
                  <c:v>9.4096318346023056E-3</c:v>
                </c:pt>
                <c:pt idx="286">
                  <c:v>9.384408274460198E-3</c:v>
                </c:pt>
                <c:pt idx="287">
                  <c:v>9.3419774089060752E-3</c:v>
                </c:pt>
                <c:pt idx="288">
                  <c:v>9.2819937097188172E-3</c:v>
                </c:pt>
                <c:pt idx="289">
                  <c:v>9.2041807543215195E-3</c:v>
                </c:pt>
                <c:pt idx="290">
                  <c:v>9.1083312257815088E-3</c:v>
                </c:pt>
                <c:pt idx="291">
                  <c:v>8.9943069128103365E-3</c:v>
                </c:pt>
                <c:pt idx="292">
                  <c:v>8.8620387097637764E-3</c:v>
                </c:pt>
                <c:pt idx="293">
                  <c:v>8.7115266166418268E-3</c:v>
                </c:pt>
                <c:pt idx="294">
                  <c:v>8.5429088447329417E-3</c:v>
                </c:pt>
                <c:pt idx="295">
                  <c:v>8.3562544996813436E-3</c:v>
                </c:pt>
                <c:pt idx="296">
                  <c:v>8.1520473209966068E-3</c:v>
                </c:pt>
                <c:pt idx="297">
                  <c:v>7.9304946256114062E-3</c:v>
                </c:pt>
                <c:pt idx="298">
                  <c:v>7.6921492586795436E-3</c:v>
                </c:pt>
                <c:pt idx="299">
                  <c:v>7.4377022766432647E-3</c:v>
                </c:pt>
                <c:pt idx="300">
                  <c:v>7.1677756303005985E-3</c:v>
                </c:pt>
                <c:pt idx="301">
                  <c:v>6.8832676930264663E-3</c:v>
                </c:pt>
                <c:pt idx="302">
                  <c:v>6.5851321227111724E-3</c:v>
                </c:pt>
                <c:pt idx="303">
                  <c:v>6.2744538779690509E-3</c:v>
                </c:pt>
                <c:pt idx="304">
                  <c:v>5.9524630392673028E-3</c:v>
                </c:pt>
                <c:pt idx="305">
                  <c:v>5.6205002561038955E-3</c:v>
                </c:pt>
                <c:pt idx="306">
                  <c:v>5.2800374787008181E-3</c:v>
                </c:pt>
                <c:pt idx="307">
                  <c:v>4.9326986896973584E-3</c:v>
                </c:pt>
                <c:pt idx="308">
                  <c:v>4.5802046196347168E-3</c:v>
                </c:pt>
                <c:pt idx="309">
                  <c:v>4.2244349420358122E-3</c:v>
                </c:pt>
                <c:pt idx="310">
                  <c:v>3.8673798994543242E-3</c:v>
                </c:pt>
                <c:pt idx="311">
                  <c:v>3.5111541246035357E-3</c:v>
                </c:pt>
                <c:pt idx="312">
                  <c:v>3.1579897297919122E-3</c:v>
                </c:pt>
                <c:pt idx="313">
                  <c:v>2.8102363069231026E-3</c:v>
                </c:pt>
                <c:pt idx="314">
                  <c:v>2.470347106367093E-3</c:v>
                </c:pt>
                <c:pt idx="315">
                  <c:v>2.1408790369602058E-3</c:v>
                </c:pt>
                <c:pt idx="316">
                  <c:v>1.824471934311835E-3</c:v>
                </c:pt>
                <c:pt idx="317">
                  <c:v>1.5238623819332886E-3</c:v>
                </c:pt>
                <c:pt idx="318">
                  <c:v>1.2418353372868319E-3</c:v>
                </c:pt>
                <c:pt idx="319">
                  <c:v>9.8124486347895591E-4</c:v>
                </c:pt>
                <c:pt idx="320">
                  <c:v>7.4497957643826322E-4</c:v>
                </c:pt>
                <c:pt idx="321">
                  <c:v>5.3595642540748948E-4</c:v>
                </c:pt>
                <c:pt idx="322">
                  <c:v>3.5710756287109929E-4</c:v>
                </c:pt>
                <c:pt idx="323">
                  <c:v>2.1134993807182792E-4</c:v>
                </c:pt>
                <c:pt idx="324">
                  <c:v>1.0157493116404748E-4</c:v>
                </c:pt>
                <c:pt idx="325">
                  <c:v>3.0624304449576467E-5</c:v>
                </c:pt>
                <c:pt idx="326">
                  <c:v>1.2699544239219654E-6</c:v>
                </c:pt>
                <c:pt idx="327">
                  <c:v>1.6188826427425989E-5</c:v>
                </c:pt>
                <c:pt idx="328">
                  <c:v>7.7940109782671238E-5</c:v>
                </c:pt>
                <c:pt idx="329">
                  <c:v>1.8893966870611785E-4</c:v>
                </c:pt>
                <c:pt idx="330">
                  <c:v>3.5143329842378835E-4</c:v>
                </c:pt>
                <c:pt idx="331">
                  <c:v>5.674720544562794E-4</c:v>
                </c:pt>
                <c:pt idx="332">
                  <c:v>8.3888032581112967E-4</c:v>
                </c:pt>
                <c:pt idx="333">
                  <c:v>1.1672427049104173E-3</c:v>
                </c:pt>
                <c:pt idx="334">
                  <c:v>1.5538473209624956E-3</c:v>
                </c:pt>
                <c:pt idx="335">
                  <c:v>1.9996892952442039E-3</c:v>
                </c:pt>
                <c:pt idx="336">
                  <c:v>2.5054251313756789E-3</c:v>
                </c:pt>
                <c:pt idx="337">
                  <c:v>3.0713588941915105E-3</c:v>
                </c:pt>
                <c:pt idx="338">
                  <c:v>3.6973938357897848E-3</c:v>
                </c:pt>
                <c:pt idx="339">
                  <c:v>4.3830323955320804E-3</c:v>
                </c:pt>
                <c:pt idx="340">
                  <c:v>5.127348557785784E-3</c:v>
                </c:pt>
                <c:pt idx="341">
                  <c:v>5.9289325674087064E-3</c:v>
                </c:pt>
                <c:pt idx="342">
                  <c:v>6.7859323931356193E-3</c:v>
                </c:pt>
                <c:pt idx="343">
                  <c:v>7.695950069111915E-3</c:v>
                </c:pt>
                <c:pt idx="344">
                  <c:v>8.656242101261865E-3</c:v>
                </c:pt>
                <c:pt idx="345">
                  <c:v>9.6632495489078849E-3</c:v>
                </c:pt>
                <c:pt idx="346">
                  <c:v>1.0713171601617598E-2</c:v>
                </c:pt>
                <c:pt idx="347">
                  <c:v>1.1801585498160612E-2</c:v>
                </c:pt>
                <c:pt idx="348">
                  <c:v>1.2923446526508502E-2</c:v>
                </c:pt>
                <c:pt idx="349">
                  <c:v>1.4073295340767497E-2</c:v>
                </c:pt>
                <c:pt idx="350">
                  <c:v>1.524511974989003E-2</c:v>
                </c:pt>
                <c:pt idx="351">
                  <c:v>1.6432492928963177E-2</c:v>
                </c:pt>
                <c:pt idx="352">
                  <c:v>1.7628366102275993E-2</c:v>
                </c:pt>
                <c:pt idx="353">
                  <c:v>1.8825344965896405E-2</c:v>
                </c:pt>
                <c:pt idx="354">
                  <c:v>2.0015689687671225E-2</c:v>
                </c:pt>
                <c:pt idx="355">
                  <c:v>2.1191038484649229E-2</c:v>
                </c:pt>
                <c:pt idx="356">
                  <c:v>2.2342960468234977E-2</c:v>
                </c:pt>
                <c:pt idx="357">
                  <c:v>2.3462679221611896E-2</c:v>
                </c:pt>
                <c:pt idx="358">
                  <c:v>2.4541141905386515E-2</c:v>
                </c:pt>
                <c:pt idx="359">
                  <c:v>2.5569157468876915E-2</c:v>
                </c:pt>
                <c:pt idx="360">
                  <c:v>2.6537673072689637E-2</c:v>
                </c:pt>
                <c:pt idx="361">
                  <c:v>2.7437290349210074E-2</c:v>
                </c:pt>
                <c:pt idx="362">
                  <c:v>2.8259025564688997E-2</c:v>
                </c:pt>
                <c:pt idx="363">
                  <c:v>2.8993894985377151E-2</c:v>
                </c:pt>
                <c:pt idx="364">
                  <c:v>2.9633260405746414E-2</c:v>
                </c:pt>
                <c:pt idx="365">
                  <c:v>3.0168898254134026E-2</c:v>
                </c:pt>
                <c:pt idx="366">
                  <c:v>3.059306869838679E-2</c:v>
                </c:pt>
                <c:pt idx="367">
                  <c:v>3.0898584751505309E-2</c:v>
                </c:pt>
                <c:pt idx="368">
                  <c:v>3.1079019588576662E-2</c:v>
                </c:pt>
                <c:pt idx="369">
                  <c:v>3.1128775652418627E-2</c:v>
                </c:pt>
                <c:pt idx="370">
                  <c:v>3.1043222864868138E-2</c:v>
                </c:pt>
                <c:pt idx="371">
                  <c:v>3.0818698626781261E-2</c:v>
                </c:pt>
                <c:pt idx="372">
                  <c:v>3.045285334625436E-2</c:v>
                </c:pt>
                <c:pt idx="373">
                  <c:v>2.9944512227335601E-2</c:v>
                </c:pt>
                <c:pt idx="374">
                  <c:v>2.9293813481313446E-2</c:v>
                </c:pt>
                <c:pt idx="375">
                  <c:v>2.8502484749293507E-2</c:v>
                </c:pt>
                <c:pt idx="376">
                  <c:v>2.7573912207842811E-2</c:v>
                </c:pt>
                <c:pt idx="377">
                  <c:v>2.6512864146412875E-2</c:v>
                </c:pt>
                <c:pt idx="378">
                  <c:v>2.5325974706849306E-2</c:v>
                </c:pt>
                <c:pt idx="379">
                  <c:v>2.4021605672103315E-2</c:v>
                </c:pt>
                <c:pt idx="380">
                  <c:v>2.2609915571875971E-2</c:v>
                </c:pt>
                <c:pt idx="381">
                  <c:v>2.1102997893906641E-2</c:v>
                </c:pt>
                <c:pt idx="382">
                  <c:v>1.951446645010764E-2</c:v>
                </c:pt>
                <c:pt idx="383">
                  <c:v>1.7860077327362261E-2</c:v>
                </c:pt>
                <c:pt idx="384">
                  <c:v>1.6157106936726739E-2</c:v>
                </c:pt>
                <c:pt idx="385">
                  <c:v>1.4424697541651385E-2</c:v>
                </c:pt>
                <c:pt idx="386">
                  <c:v>1.268344262411524E-2</c:v>
                </c:pt>
                <c:pt idx="387">
                  <c:v>1.0955525095914508E-2</c:v>
                </c:pt>
                <c:pt idx="388">
                  <c:v>9.2645790873741272E-3</c:v>
                </c:pt>
                <c:pt idx="389">
                  <c:v>7.635206207838181E-3</c:v>
                </c:pt>
                <c:pt idx="390">
                  <c:v>6.093272699940068E-3</c:v>
                </c:pt>
                <c:pt idx="391">
                  <c:v>4.6652183831602549E-3</c:v>
                </c:pt>
                <c:pt idx="392">
                  <c:v>3.3781326700349236E-3</c:v>
                </c:pt>
                <c:pt idx="393">
                  <c:v>2.2593537534194657E-3</c:v>
                </c:pt>
                <c:pt idx="394">
                  <c:v>1.3361921839115829E-3</c:v>
                </c:pt>
                <c:pt idx="395">
                  <c:v>6.3562404079092825E-4</c:v>
                </c:pt>
                <c:pt idx="396">
                  <c:v>1.8393780217711573E-4</c:v>
                </c:pt>
                <c:pt idx="397">
                  <c:v>6.3888375402901934E-6</c:v>
                </c:pt>
                <c:pt idx="398">
                  <c:v>1.2682267828163413E-4</c:v>
                </c:pt>
                <c:pt idx="399">
                  <c:v>5.6729583506350575E-4</c:v>
                </c:pt>
                <c:pt idx="400">
                  <c:v>1.3476844525461926E-3</c:v>
                </c:pt>
                <c:pt idx="401">
                  <c:v>2.485280836084105E-3</c:v>
                </c:pt>
                <c:pt idx="402">
                  <c:v>3.9944306263619009E-3</c:v>
                </c:pt>
                <c:pt idx="403">
                  <c:v>5.8861008891180813E-3</c:v>
                </c:pt>
                <c:pt idx="404">
                  <c:v>8.1675269853029968E-3</c:v>
                </c:pt>
                <c:pt idx="405">
                  <c:v>1.084198452245291E-2</c:v>
                </c:pt>
                <c:pt idx="406">
                  <c:v>1.3908063745425634E-2</c:v>
                </c:pt>
                <c:pt idx="407">
                  <c:v>1.7359959780106272E-2</c:v>
                </c:pt>
                <c:pt idx="408">
                  <c:v>2.1186753934707283E-2</c:v>
                </c:pt>
                <c:pt idx="409">
                  <c:v>2.5372344594124248E-2</c:v>
                </c:pt>
                <c:pt idx="410">
                  <c:v>2.9895239903003214E-2</c:v>
                </c:pt>
                <c:pt idx="411">
                  <c:v>3.4728626871384893E-2</c:v>
                </c:pt>
                <c:pt idx="412">
                  <c:v>3.9840025846483558E-2</c:v>
                </c:pt>
                <c:pt idx="413">
                  <c:v>4.5191705146552387E-2</c:v>
                </c:pt>
                <c:pt idx="414">
                  <c:v>5.0740404638306549E-2</c:v>
                </c:pt>
                <c:pt idx="415">
                  <c:v>5.6437819476432824E-2</c:v>
                </c:pt>
                <c:pt idx="416">
                  <c:v>6.2230530997945302E-2</c:v>
                </c:pt>
                <c:pt idx="417">
                  <c:v>6.8060766884271928E-2</c:v>
                </c:pt>
                <c:pt idx="418">
                  <c:v>7.3867023112052496E-2</c:v>
                </c:pt>
                <c:pt idx="419">
                  <c:v>7.9582750945898381E-2</c:v>
                </c:pt>
                <c:pt idx="420">
                  <c:v>8.5140917910911357E-2</c:v>
                </c:pt>
                <c:pt idx="421">
                  <c:v>9.046965413709751E-2</c:v>
                </c:pt>
                <c:pt idx="422">
                  <c:v>9.5498471867347362E-2</c:v>
                </c:pt>
                <c:pt idx="423">
                  <c:v>0.10015411911878246</c:v>
                </c:pt>
                <c:pt idx="424">
                  <c:v>0.1043654170778511</c:v>
                </c:pt>
                <c:pt idx="425">
                  <c:v>0.10806256904388609</c:v>
                </c:pt>
                <c:pt idx="426">
                  <c:v>0.11117716042910473</c:v>
                </c:pt>
                <c:pt idx="427">
                  <c:v>0.11364630509726233</c:v>
                </c:pt>
                <c:pt idx="428">
                  <c:v>0.11541264536365213</c:v>
                </c:pt>
                <c:pt idx="429">
                  <c:v>0.11642366093866319</c:v>
                </c:pt>
                <c:pt idx="430">
                  <c:v>0.1166358152664338</c:v>
                </c:pt>
                <c:pt idx="431">
                  <c:v>0.11601524658129371</c:v>
                </c:pt>
                <c:pt idx="432">
                  <c:v>0.11453638579487972</c:v>
                </c:pt>
                <c:pt idx="433">
                  <c:v>0.11218817600411581</c:v>
                </c:pt>
                <c:pt idx="434">
                  <c:v>0.10896992615255974</c:v>
                </c:pt>
                <c:pt idx="435">
                  <c:v>0.10489614842549874</c:v>
                </c:pt>
                <c:pt idx="436">
                  <c:v>9.999655824994956E-2</c:v>
                </c:pt>
                <c:pt idx="437">
                  <c:v>9.4316765351100659E-2</c:v>
                </c:pt>
                <c:pt idx="438">
                  <c:v>8.7919655865196733E-2</c:v>
                </c:pt>
                <c:pt idx="439">
                  <c:v>8.0884701283096494E-2</c:v>
                </c:pt>
                <c:pt idx="440">
                  <c:v>7.331003161959937E-2</c:v>
                </c:pt>
                <c:pt idx="441">
                  <c:v>6.531202077958019E-2</c:v>
                </c:pt>
                <c:pt idx="442">
                  <c:v>5.702618493136407E-2</c:v>
                </c:pt>
                <c:pt idx="443">
                  <c:v>4.8605731288197743E-2</c:v>
                </c:pt>
                <c:pt idx="444">
                  <c:v>4.022211095340332E-2</c:v>
                </c:pt>
                <c:pt idx="445">
                  <c:v>3.2064327863936044E-2</c:v>
                </c:pt>
                <c:pt idx="446">
                  <c:v>2.43378331000767E-2</c:v>
                </c:pt>
                <c:pt idx="447">
                  <c:v>1.7263972040277811E-2</c:v>
                </c:pt>
                <c:pt idx="448">
                  <c:v>1.107804940312535E-2</c:v>
                </c:pt>
                <c:pt idx="449">
                  <c:v>6.0279264027609525E-3</c:v>
                </c:pt>
                <c:pt idx="450">
                  <c:v>2.3723138394695742E-3</c:v>
                </c:pt>
                <c:pt idx="451">
                  <c:v>3.7842112566295936E-4</c:v>
                </c:pt>
                <c:pt idx="452">
                  <c:v>3.1969860448280538E-4</c:v>
                </c:pt>
                <c:pt idx="453">
                  <c:v>2.4732357222956958E-3</c:v>
                </c:pt>
                <c:pt idx="454">
                  <c:v>7.1169829817952571E-3</c:v>
                </c:pt>
                <c:pt idx="455">
                  <c:v>1.4526766578171642E-2</c:v>
                </c:pt>
                <c:pt idx="456">
                  <c:v>2.4973259498725142E-2</c:v>
                </c:pt>
                <c:pt idx="457">
                  <c:v>3.8718510346356788E-2</c:v>
                </c:pt>
                <c:pt idx="458">
                  <c:v>5.6012957975737805E-2</c:v>
                </c:pt>
                <c:pt idx="459">
                  <c:v>7.7091492471588821E-2</c:v>
                </c:pt>
                <c:pt idx="460">
                  <c:v>0.10217200393015109</c:v>
                </c:pt>
                <c:pt idx="461">
                  <c:v>0.13144722799316802</c:v>
                </c:pt>
                <c:pt idx="462">
                  <c:v>0.16508854665831751</c:v>
                </c:pt>
                <c:pt idx="463">
                  <c:v>0.2032362443833762</c:v>
                </c:pt>
                <c:pt idx="464">
                  <c:v>0.24600019914266172</c:v>
                </c:pt>
                <c:pt idx="465">
                  <c:v>0.29345642714482156</c:v>
                </c:pt>
                <c:pt idx="466">
                  <c:v>0.34564293649417954</c:v>
                </c:pt>
                <c:pt idx="467">
                  <c:v>0.40256041824717775</c:v>
                </c:pt>
                <c:pt idx="468">
                  <c:v>0.46416740901728126</c:v>
                </c:pt>
                <c:pt idx="469">
                  <c:v>0.53038098203142015</c:v>
                </c:pt>
                <c:pt idx="470">
                  <c:v>0.60107260079133618</c:v>
                </c:pt>
                <c:pt idx="471">
                  <c:v>0.67607157435579324</c:v>
                </c:pt>
                <c:pt idx="472">
                  <c:v>0.75515883783259874</c:v>
                </c:pt>
                <c:pt idx="473">
                  <c:v>0.83807870033812026</c:v>
                </c:pt>
                <c:pt idx="474">
                  <c:v>0.92452295069911428</c:v>
                </c:pt>
                <c:pt idx="475">
                  <c:v>1.0141460606944561</c:v>
                </c:pt>
                <c:pt idx="476">
                  <c:v>1.1065541281520634</c:v>
                </c:pt>
                <c:pt idx="477">
                  <c:v>1.2013325192065867</c:v>
                </c:pt>
                <c:pt idx="478">
                  <c:v>1.2980044049128738</c:v>
                </c:pt>
                <c:pt idx="479">
                  <c:v>1.3960791351969275</c:v>
                </c:pt>
                <c:pt idx="480">
                  <c:v>1.4950315071626379</c:v>
                </c:pt>
                <c:pt idx="481">
                  <c:v>1.5943086756562059</c:v>
                </c:pt>
                <c:pt idx="482">
                  <c:v>1.6933508849594086</c:v>
                </c:pt>
                <c:pt idx="483">
                  <c:v>1.7915569159674896</c:v>
                </c:pt>
                <c:pt idx="484">
                  <c:v>1.8883324601401141</c:v>
                </c:pt>
                <c:pt idx="485">
                  <c:v>1.9830693878081025</c:v>
                </c:pt>
                <c:pt idx="486">
                  <c:v>2.0751733904311203</c:v>
                </c:pt>
                <c:pt idx="487">
                  <c:v>2.1640363383399874</c:v>
                </c:pt>
                <c:pt idx="488">
                  <c:v>2.2490639229943699</c:v>
                </c:pt>
                <c:pt idx="489">
                  <c:v>2.3296963886760453</c:v>
                </c:pt>
                <c:pt idx="490">
                  <c:v>2.4053739796667917</c:v>
                </c:pt>
                <c:pt idx="491">
                  <c:v>2.4755784036349215</c:v>
                </c:pt>
                <c:pt idx="492">
                  <c:v>2.5398190105064384</c:v>
                </c:pt>
                <c:pt idx="493">
                  <c:v>2.5976327924650344</c:v>
                </c:pt>
                <c:pt idx="494">
                  <c:v>2.6486120262097823</c:v>
                </c:pt>
                <c:pt idx="495">
                  <c:v>2.6923904518262898</c:v>
                </c:pt>
                <c:pt idx="496">
                  <c:v>2.7286570939155452</c:v>
                </c:pt>
                <c:pt idx="497">
                  <c:v>2.757135529900649</c:v>
                </c:pt>
                <c:pt idx="498">
                  <c:v>2.77763226397777</c:v>
                </c:pt>
                <c:pt idx="499">
                  <c:v>2.7899952637296139</c:v>
                </c:pt>
                <c:pt idx="500">
                  <c:v>2.7941208706898437</c:v>
                </c:pt>
                <c:pt idx="501">
                  <c:v>2.7899952637296139</c:v>
                </c:pt>
                <c:pt idx="502">
                  <c:v>2.77763226397777</c:v>
                </c:pt>
                <c:pt idx="503">
                  <c:v>2.757135529900649</c:v>
                </c:pt>
                <c:pt idx="504">
                  <c:v>2.7286570939155452</c:v>
                </c:pt>
                <c:pt idx="505">
                  <c:v>2.6923904518262898</c:v>
                </c:pt>
                <c:pt idx="506">
                  <c:v>2.6486120262097823</c:v>
                </c:pt>
                <c:pt idx="507">
                  <c:v>2.5976327924650344</c:v>
                </c:pt>
                <c:pt idx="508">
                  <c:v>2.5398190105064384</c:v>
                </c:pt>
                <c:pt idx="509">
                  <c:v>2.4755784036349215</c:v>
                </c:pt>
                <c:pt idx="510">
                  <c:v>2.4053739796667917</c:v>
                </c:pt>
                <c:pt idx="511">
                  <c:v>2.3296963886760453</c:v>
                </c:pt>
                <c:pt idx="512">
                  <c:v>2.2490639229943699</c:v>
                </c:pt>
                <c:pt idx="513">
                  <c:v>2.1640363383399874</c:v>
                </c:pt>
                <c:pt idx="514">
                  <c:v>2.0751733904311203</c:v>
                </c:pt>
                <c:pt idx="515">
                  <c:v>1.9830693878081025</c:v>
                </c:pt>
                <c:pt idx="516">
                  <c:v>1.8883324601401141</c:v>
                </c:pt>
                <c:pt idx="517">
                  <c:v>1.7915569159674896</c:v>
                </c:pt>
                <c:pt idx="518">
                  <c:v>1.6933508849594086</c:v>
                </c:pt>
                <c:pt idx="519">
                  <c:v>1.5943086756562059</c:v>
                </c:pt>
                <c:pt idx="520">
                  <c:v>1.4950315071626379</c:v>
                </c:pt>
                <c:pt idx="521">
                  <c:v>1.3960791351969275</c:v>
                </c:pt>
                <c:pt idx="522">
                  <c:v>1.2980044049128738</c:v>
                </c:pt>
                <c:pt idx="523">
                  <c:v>1.2013325192065867</c:v>
                </c:pt>
                <c:pt idx="524">
                  <c:v>1.1065541281520634</c:v>
                </c:pt>
                <c:pt idx="525">
                  <c:v>1.0141460606944561</c:v>
                </c:pt>
                <c:pt idx="526">
                  <c:v>0.92452295069911428</c:v>
                </c:pt>
                <c:pt idx="527">
                  <c:v>0.83807870033812026</c:v>
                </c:pt>
                <c:pt idx="528">
                  <c:v>0.75515883783259874</c:v>
                </c:pt>
                <c:pt idx="529">
                  <c:v>0.67607157435579324</c:v>
                </c:pt>
                <c:pt idx="530">
                  <c:v>0.60107260079133618</c:v>
                </c:pt>
                <c:pt idx="531">
                  <c:v>0.53038098203142015</c:v>
                </c:pt>
                <c:pt idx="532">
                  <c:v>0.46416740901728126</c:v>
                </c:pt>
                <c:pt idx="533">
                  <c:v>0.40256041824717775</c:v>
                </c:pt>
                <c:pt idx="534">
                  <c:v>0.34564293649417954</c:v>
                </c:pt>
                <c:pt idx="535">
                  <c:v>0.29345642714482156</c:v>
                </c:pt>
                <c:pt idx="536">
                  <c:v>0.24600019914266172</c:v>
                </c:pt>
                <c:pt idx="537">
                  <c:v>0.2032362443833762</c:v>
                </c:pt>
                <c:pt idx="538">
                  <c:v>0.16508854665831751</c:v>
                </c:pt>
                <c:pt idx="539">
                  <c:v>0.13144722799316802</c:v>
                </c:pt>
                <c:pt idx="540">
                  <c:v>0.10217200393015109</c:v>
                </c:pt>
                <c:pt idx="541">
                  <c:v>7.7091492471588821E-2</c:v>
                </c:pt>
                <c:pt idx="542">
                  <c:v>5.6012957975737805E-2</c:v>
                </c:pt>
                <c:pt idx="543">
                  <c:v>3.8718510346356788E-2</c:v>
                </c:pt>
                <c:pt idx="544">
                  <c:v>2.4973259498725142E-2</c:v>
                </c:pt>
                <c:pt idx="545">
                  <c:v>1.4526766578171642E-2</c:v>
                </c:pt>
                <c:pt idx="546">
                  <c:v>7.1169829817952571E-3</c:v>
                </c:pt>
                <c:pt idx="547">
                  <c:v>2.4732357222956958E-3</c:v>
                </c:pt>
                <c:pt idx="548">
                  <c:v>3.1969860448280538E-4</c:v>
                </c:pt>
                <c:pt idx="549">
                  <c:v>3.7842112566295936E-4</c:v>
                </c:pt>
                <c:pt idx="550">
                  <c:v>2.3723138394695742E-3</c:v>
                </c:pt>
                <c:pt idx="551">
                  <c:v>6.0279264027609525E-3</c:v>
                </c:pt>
                <c:pt idx="552">
                  <c:v>1.107804940312535E-2</c:v>
                </c:pt>
                <c:pt idx="553">
                  <c:v>1.7263972040277811E-2</c:v>
                </c:pt>
                <c:pt idx="554">
                  <c:v>2.43378331000767E-2</c:v>
                </c:pt>
                <c:pt idx="555">
                  <c:v>3.2064327863936044E-2</c:v>
                </c:pt>
                <c:pt idx="556">
                  <c:v>4.022211095340332E-2</c:v>
                </c:pt>
                <c:pt idx="557">
                  <c:v>4.8605731288197743E-2</c:v>
                </c:pt>
                <c:pt idx="558">
                  <c:v>5.702618493136407E-2</c:v>
                </c:pt>
                <c:pt idx="559">
                  <c:v>6.531202077958019E-2</c:v>
                </c:pt>
                <c:pt idx="560">
                  <c:v>7.331003161959937E-2</c:v>
                </c:pt>
                <c:pt idx="561">
                  <c:v>8.0884701283096494E-2</c:v>
                </c:pt>
                <c:pt idx="562">
                  <c:v>8.7919655865196733E-2</c:v>
                </c:pt>
                <c:pt idx="563">
                  <c:v>9.4316765351100659E-2</c:v>
                </c:pt>
                <c:pt idx="564">
                  <c:v>9.999655824994956E-2</c:v>
                </c:pt>
                <c:pt idx="565">
                  <c:v>0.10489614842549874</c:v>
                </c:pt>
                <c:pt idx="566">
                  <c:v>0.10896992615255974</c:v>
                </c:pt>
                <c:pt idx="567">
                  <c:v>0.11218817600411581</c:v>
                </c:pt>
                <c:pt idx="568">
                  <c:v>0.11453638579487972</c:v>
                </c:pt>
                <c:pt idx="569">
                  <c:v>0.11601524658129371</c:v>
                </c:pt>
                <c:pt idx="570">
                  <c:v>0.1166358152664338</c:v>
                </c:pt>
                <c:pt idx="571">
                  <c:v>0.11642366093866319</c:v>
                </c:pt>
                <c:pt idx="572">
                  <c:v>0.11541264536365213</c:v>
                </c:pt>
                <c:pt idx="573">
                  <c:v>0.11364630509726233</c:v>
                </c:pt>
                <c:pt idx="574">
                  <c:v>0.11117716042910473</c:v>
                </c:pt>
                <c:pt idx="575">
                  <c:v>0.10806256904388609</c:v>
                </c:pt>
                <c:pt idx="576">
                  <c:v>0.1043654170778511</c:v>
                </c:pt>
                <c:pt idx="577">
                  <c:v>0.10015411911878246</c:v>
                </c:pt>
                <c:pt idx="578">
                  <c:v>9.5498471867347362E-2</c:v>
                </c:pt>
                <c:pt idx="579">
                  <c:v>9.046965413709751E-2</c:v>
                </c:pt>
                <c:pt idx="580">
                  <c:v>8.5140917910911357E-2</c:v>
                </c:pt>
                <c:pt idx="581">
                  <c:v>7.9582750945898381E-2</c:v>
                </c:pt>
                <c:pt idx="582">
                  <c:v>7.3867023112052496E-2</c:v>
                </c:pt>
                <c:pt idx="583">
                  <c:v>6.8060766884271928E-2</c:v>
                </c:pt>
                <c:pt idx="584">
                  <c:v>6.2230530997945302E-2</c:v>
                </c:pt>
                <c:pt idx="585">
                  <c:v>5.6437819476432824E-2</c:v>
                </c:pt>
                <c:pt idx="586">
                  <c:v>5.0740404638306549E-2</c:v>
                </c:pt>
                <c:pt idx="587">
                  <c:v>4.5191705146552387E-2</c:v>
                </c:pt>
                <c:pt idx="588">
                  <c:v>3.9840025846483558E-2</c:v>
                </c:pt>
                <c:pt idx="589">
                  <c:v>3.4728626871384893E-2</c:v>
                </c:pt>
                <c:pt idx="590">
                  <c:v>2.9895239903003214E-2</c:v>
                </c:pt>
                <c:pt idx="591">
                  <c:v>2.5372344594124248E-2</c:v>
                </c:pt>
                <c:pt idx="592">
                  <c:v>2.1186753934707283E-2</c:v>
                </c:pt>
                <c:pt idx="593">
                  <c:v>1.7359959780106272E-2</c:v>
                </c:pt>
                <c:pt idx="594">
                  <c:v>1.3908063745425634E-2</c:v>
                </c:pt>
                <c:pt idx="595">
                  <c:v>1.084198452245291E-2</c:v>
                </c:pt>
                <c:pt idx="596">
                  <c:v>8.1675269853029968E-3</c:v>
                </c:pt>
                <c:pt idx="597">
                  <c:v>5.8861008891180813E-3</c:v>
                </c:pt>
                <c:pt idx="598">
                  <c:v>3.9944306263619009E-3</c:v>
                </c:pt>
                <c:pt idx="599">
                  <c:v>2.485280836084105E-3</c:v>
                </c:pt>
                <c:pt idx="600">
                  <c:v>1.3476844525461926E-3</c:v>
                </c:pt>
                <c:pt idx="601">
                  <c:v>5.6729583506350575E-4</c:v>
                </c:pt>
                <c:pt idx="602">
                  <c:v>1.2682267828163413E-4</c:v>
                </c:pt>
                <c:pt idx="603">
                  <c:v>6.3888375402901934E-6</c:v>
                </c:pt>
                <c:pt idx="604">
                  <c:v>1.8393780217711573E-4</c:v>
                </c:pt>
                <c:pt idx="605">
                  <c:v>6.3562404079092825E-4</c:v>
                </c:pt>
                <c:pt idx="606">
                  <c:v>1.3361921839115829E-3</c:v>
                </c:pt>
                <c:pt idx="607">
                  <c:v>2.2593537534194657E-3</c:v>
                </c:pt>
                <c:pt idx="608">
                  <c:v>3.3781326700349236E-3</c:v>
                </c:pt>
                <c:pt idx="609">
                  <c:v>4.6652183831602549E-3</c:v>
                </c:pt>
                <c:pt idx="610">
                  <c:v>6.093272699940068E-3</c:v>
                </c:pt>
                <c:pt idx="611">
                  <c:v>7.635206207838181E-3</c:v>
                </c:pt>
                <c:pt idx="612">
                  <c:v>9.2645790873741272E-3</c:v>
                </c:pt>
                <c:pt idx="613">
                  <c:v>1.0955525095914508E-2</c:v>
                </c:pt>
                <c:pt idx="614">
                  <c:v>1.268344262411524E-2</c:v>
                </c:pt>
                <c:pt idx="615">
                  <c:v>1.4424697541651385E-2</c:v>
                </c:pt>
                <c:pt idx="616">
                  <c:v>1.6157106936726739E-2</c:v>
                </c:pt>
                <c:pt idx="617">
                  <c:v>1.7860077327362261E-2</c:v>
                </c:pt>
                <c:pt idx="618">
                  <c:v>1.951446645010764E-2</c:v>
                </c:pt>
                <c:pt idx="619">
                  <c:v>2.1102997893906641E-2</c:v>
                </c:pt>
                <c:pt idx="620">
                  <c:v>2.2609915571875971E-2</c:v>
                </c:pt>
                <c:pt idx="621">
                  <c:v>2.4021605672103315E-2</c:v>
                </c:pt>
                <c:pt idx="622">
                  <c:v>2.5325974706849306E-2</c:v>
                </c:pt>
                <c:pt idx="623">
                  <c:v>2.6512864146412875E-2</c:v>
                </c:pt>
                <c:pt idx="624">
                  <c:v>2.7573912207842811E-2</c:v>
                </c:pt>
                <c:pt idx="625">
                  <c:v>2.8502484749293507E-2</c:v>
                </c:pt>
                <c:pt idx="626">
                  <c:v>2.9293813481313446E-2</c:v>
                </c:pt>
                <c:pt idx="627">
                  <c:v>2.9944512227335601E-2</c:v>
                </c:pt>
                <c:pt idx="628">
                  <c:v>3.045285334625436E-2</c:v>
                </c:pt>
                <c:pt idx="629">
                  <c:v>3.0818698626781261E-2</c:v>
                </c:pt>
                <c:pt idx="630">
                  <c:v>3.1043222864868138E-2</c:v>
                </c:pt>
                <c:pt idx="631">
                  <c:v>3.1128775652418627E-2</c:v>
                </c:pt>
                <c:pt idx="632">
                  <c:v>3.1079019588576662E-2</c:v>
                </c:pt>
                <c:pt idx="633">
                  <c:v>3.0898584751505309E-2</c:v>
                </c:pt>
                <c:pt idx="634">
                  <c:v>3.059306869838679E-2</c:v>
                </c:pt>
                <c:pt idx="635">
                  <c:v>3.0168898254134026E-2</c:v>
                </c:pt>
                <c:pt idx="636">
                  <c:v>2.9633260405746414E-2</c:v>
                </c:pt>
                <c:pt idx="637">
                  <c:v>2.8993894985377151E-2</c:v>
                </c:pt>
                <c:pt idx="638">
                  <c:v>2.8259025564688997E-2</c:v>
                </c:pt>
                <c:pt idx="639">
                  <c:v>2.7437290349210074E-2</c:v>
                </c:pt>
                <c:pt idx="640">
                  <c:v>2.6537673072689637E-2</c:v>
                </c:pt>
                <c:pt idx="641">
                  <c:v>2.5569157468876915E-2</c:v>
                </c:pt>
                <c:pt idx="642">
                  <c:v>2.4541141905386515E-2</c:v>
                </c:pt>
                <c:pt idx="643">
                  <c:v>2.3462679221611896E-2</c:v>
                </c:pt>
                <c:pt idx="644">
                  <c:v>2.2342960468234977E-2</c:v>
                </c:pt>
                <c:pt idx="645">
                  <c:v>2.1191038484649229E-2</c:v>
                </c:pt>
                <c:pt idx="646">
                  <c:v>2.0015689687671225E-2</c:v>
                </c:pt>
                <c:pt idx="647">
                  <c:v>1.8825344965896405E-2</c:v>
                </c:pt>
                <c:pt idx="648">
                  <c:v>1.7628366102275993E-2</c:v>
                </c:pt>
                <c:pt idx="649">
                  <c:v>1.6432492928963177E-2</c:v>
                </c:pt>
                <c:pt idx="650">
                  <c:v>1.524511974989003E-2</c:v>
                </c:pt>
                <c:pt idx="651">
                  <c:v>1.4073295340767497E-2</c:v>
                </c:pt>
                <c:pt idx="652">
                  <c:v>1.2923446526508502E-2</c:v>
                </c:pt>
                <c:pt idx="653">
                  <c:v>1.1801585498160612E-2</c:v>
                </c:pt>
                <c:pt idx="654">
                  <c:v>1.0713171601617598E-2</c:v>
                </c:pt>
                <c:pt idx="655">
                  <c:v>9.6632495489078849E-3</c:v>
                </c:pt>
                <c:pt idx="656">
                  <c:v>8.656242101261865E-3</c:v>
                </c:pt>
                <c:pt idx="657">
                  <c:v>7.695950069111915E-3</c:v>
                </c:pt>
                <c:pt idx="658">
                  <c:v>6.7859323931356193E-3</c:v>
                </c:pt>
                <c:pt idx="659">
                  <c:v>5.9289325674087064E-3</c:v>
                </c:pt>
                <c:pt idx="660">
                  <c:v>5.127348557785784E-3</c:v>
                </c:pt>
                <c:pt idx="661">
                  <c:v>4.3830323955320804E-3</c:v>
                </c:pt>
                <c:pt idx="662">
                  <c:v>3.6973938357897848E-3</c:v>
                </c:pt>
                <c:pt idx="663">
                  <c:v>3.0713588941915105E-3</c:v>
                </c:pt>
                <c:pt idx="664">
                  <c:v>2.5054251313756789E-3</c:v>
                </c:pt>
                <c:pt idx="665">
                  <c:v>1.9996892952442039E-3</c:v>
                </c:pt>
                <c:pt idx="666">
                  <c:v>1.5538473209624956E-3</c:v>
                </c:pt>
                <c:pt idx="667">
                  <c:v>1.1672427049104173E-3</c:v>
                </c:pt>
                <c:pt idx="668">
                  <c:v>8.3888032581112967E-4</c:v>
                </c:pt>
                <c:pt idx="669">
                  <c:v>5.674720544562794E-4</c:v>
                </c:pt>
                <c:pt idx="670">
                  <c:v>3.5143329842378835E-4</c:v>
                </c:pt>
                <c:pt idx="671">
                  <c:v>1.8893966870611785E-4</c:v>
                </c:pt>
                <c:pt idx="672">
                  <c:v>7.7940109782671238E-5</c:v>
                </c:pt>
                <c:pt idx="673">
                  <c:v>1.6188826427425989E-5</c:v>
                </c:pt>
                <c:pt idx="674">
                  <c:v>1.2699544239219654E-6</c:v>
                </c:pt>
                <c:pt idx="675">
                  <c:v>3.0624304449576467E-5</c:v>
                </c:pt>
                <c:pt idx="676">
                  <c:v>1.0157493116404748E-4</c:v>
                </c:pt>
                <c:pt idx="677">
                  <c:v>2.1134993807182792E-4</c:v>
                </c:pt>
                <c:pt idx="678">
                  <c:v>3.5710756287109929E-4</c:v>
                </c:pt>
                <c:pt idx="679">
                  <c:v>5.3595642540748948E-4</c:v>
                </c:pt>
                <c:pt idx="680">
                  <c:v>7.4497957643826322E-4</c:v>
                </c:pt>
                <c:pt idx="681">
                  <c:v>9.8124486347895591E-4</c:v>
                </c:pt>
                <c:pt idx="682">
                  <c:v>1.2418353372868319E-3</c:v>
                </c:pt>
                <c:pt idx="683">
                  <c:v>1.5238623819332886E-3</c:v>
                </c:pt>
                <c:pt idx="684">
                  <c:v>1.824471934311835E-3</c:v>
                </c:pt>
                <c:pt idx="685">
                  <c:v>2.1408790369602058E-3</c:v>
                </c:pt>
                <c:pt idx="686">
                  <c:v>2.470347106367093E-3</c:v>
                </c:pt>
                <c:pt idx="687">
                  <c:v>2.8102363069231026E-3</c:v>
                </c:pt>
                <c:pt idx="688">
                  <c:v>3.1579897297919122E-3</c:v>
                </c:pt>
                <c:pt idx="689">
                  <c:v>3.5111541246035357E-3</c:v>
                </c:pt>
                <c:pt idx="690">
                  <c:v>3.8673798994543242E-3</c:v>
                </c:pt>
                <c:pt idx="691">
                  <c:v>4.2244349420358122E-3</c:v>
                </c:pt>
                <c:pt idx="692">
                  <c:v>4.5802046196347168E-3</c:v>
                </c:pt>
                <c:pt idx="693">
                  <c:v>4.9326986896973584E-3</c:v>
                </c:pt>
                <c:pt idx="694">
                  <c:v>5.2800374787008181E-3</c:v>
                </c:pt>
                <c:pt idx="695">
                  <c:v>5.6205002561038955E-3</c:v>
                </c:pt>
                <c:pt idx="696">
                  <c:v>5.9524630392673028E-3</c:v>
                </c:pt>
                <c:pt idx="697">
                  <c:v>6.2744538779690509E-3</c:v>
                </c:pt>
                <c:pt idx="698">
                  <c:v>6.5851321227111724E-3</c:v>
                </c:pt>
                <c:pt idx="699">
                  <c:v>6.8832676930264663E-3</c:v>
                </c:pt>
                <c:pt idx="700">
                  <c:v>7.1677756303005985E-3</c:v>
                </c:pt>
                <c:pt idx="701">
                  <c:v>7.4377022766432647E-3</c:v>
                </c:pt>
                <c:pt idx="702">
                  <c:v>7.6921492586795436E-3</c:v>
                </c:pt>
                <c:pt idx="703">
                  <c:v>7.9304946256114062E-3</c:v>
                </c:pt>
                <c:pt idx="704">
                  <c:v>8.1520473209966068E-3</c:v>
                </c:pt>
                <c:pt idx="705">
                  <c:v>8.3562544996813436E-3</c:v>
                </c:pt>
                <c:pt idx="706">
                  <c:v>8.5429088447329417E-3</c:v>
                </c:pt>
                <c:pt idx="707">
                  <c:v>8.7115266166418268E-3</c:v>
                </c:pt>
                <c:pt idx="708">
                  <c:v>8.8620387097637764E-3</c:v>
                </c:pt>
                <c:pt idx="709">
                  <c:v>8.9943069128103365E-3</c:v>
                </c:pt>
                <c:pt idx="710">
                  <c:v>9.1083312257815088E-3</c:v>
                </c:pt>
                <c:pt idx="711">
                  <c:v>9.2041807543215195E-3</c:v>
                </c:pt>
                <c:pt idx="712">
                  <c:v>9.2819937097188172E-3</c:v>
                </c:pt>
                <c:pt idx="713">
                  <c:v>9.3419774089060752E-3</c:v>
                </c:pt>
                <c:pt idx="714">
                  <c:v>9.384408274460198E-3</c:v>
                </c:pt>
                <c:pt idx="715">
                  <c:v>9.4096318346023056E-3</c:v>
                </c:pt>
                <c:pt idx="716">
                  <c:v>9.4180627231977496E-3</c:v>
                </c:pt>
                <c:pt idx="717">
                  <c:v>9.4101846797561058E-3</c:v>
                </c:pt>
                <c:pt idx="718">
                  <c:v>9.3864814437869468E-3</c:v>
                </c:pt>
                <c:pt idx="719">
                  <c:v>9.3474367547998465E-3</c:v>
                </c:pt>
                <c:pt idx="720">
                  <c:v>9.2936034579486088E-3</c:v>
                </c:pt>
                <c:pt idx="721">
                  <c:v>9.2256726096754792E-3</c:v>
                </c:pt>
                <c:pt idx="722">
                  <c:v>9.1442661607784859E-3</c:v>
                </c:pt>
                <c:pt idx="723">
                  <c:v>9.0499369564114238E-3</c:v>
                </c:pt>
                <c:pt idx="724">
                  <c:v>8.9434451586607715E-3</c:v>
                </c:pt>
                <c:pt idx="725">
                  <c:v>8.8254818239687765E-3</c:v>
                </c:pt>
                <c:pt idx="726">
                  <c:v>8.6966689031334633E-3</c:v>
                </c:pt>
                <c:pt idx="727">
                  <c:v>8.5576974525970809E-3</c:v>
                </c:pt>
                <c:pt idx="728">
                  <c:v>8.4093276344461079E-3</c:v>
                </c:pt>
                <c:pt idx="729">
                  <c:v>8.2523196107670126E-3</c:v>
                </c:pt>
                <c:pt idx="730">
                  <c:v>8.0872262267136005E-3</c:v>
                </c:pt>
                <c:pt idx="731">
                  <c:v>7.9148767500165675E-3</c:v>
                </c:pt>
                <c:pt idx="732">
                  <c:v>7.7358931314739391E-3</c:v>
                </c:pt>
                <c:pt idx="733">
                  <c:v>7.5509664275279637E-3</c:v>
                </c:pt>
                <c:pt idx="734">
                  <c:v>7.3607876946208918E-3</c:v>
                </c:pt>
                <c:pt idx="735">
                  <c:v>7.165978883550749E-3</c:v>
                </c:pt>
                <c:pt idx="736">
                  <c:v>6.9672310507597835E-3</c:v>
                </c:pt>
                <c:pt idx="737">
                  <c:v>6.7651315942239085E-3</c:v>
                </c:pt>
                <c:pt idx="738">
                  <c:v>6.5603024647411471E-3</c:v>
                </c:pt>
                <c:pt idx="739">
                  <c:v>6.3533310602874116E-3</c:v>
                </c:pt>
                <c:pt idx="740">
                  <c:v>6.1447771365809251E-3</c:v>
                </c:pt>
                <c:pt idx="741">
                  <c:v>5.935186628211065E-3</c:v>
                </c:pt>
                <c:pt idx="742">
                  <c:v>5.7250847380739388E-3</c:v>
                </c:pt>
                <c:pt idx="743">
                  <c:v>5.5149828479368144E-3</c:v>
                </c:pt>
                <c:pt idx="744">
                  <c:v>5.3053508761804194E-3</c:v>
                </c:pt>
                <c:pt idx="745">
                  <c:v>5.0966449200566376E-3</c:v>
                </c:pt>
                <c:pt idx="746">
                  <c:v>4.8893003451240882E-3</c:v>
                </c:pt>
                <c:pt idx="747">
                  <c:v>4.6837248746836964E-3</c:v>
                </c:pt>
                <c:pt idx="748">
                  <c:v>4.4802985897787022E-3</c:v>
                </c:pt>
                <c:pt idx="749">
                  <c:v>4.279387750323496E-3</c:v>
                </c:pt>
                <c:pt idx="750">
                  <c:v>4.0813378845392023E-3</c:v>
                </c:pt>
                <c:pt idx="751">
                  <c:v>3.8864461466959891E-3</c:v>
                </c:pt>
                <c:pt idx="752">
                  <c:v>3.6950166016284465E-3</c:v>
                </c:pt>
                <c:pt idx="753">
                  <c:v>3.507311850784628E-3</c:v>
                </c:pt>
                <c:pt idx="754">
                  <c:v>3.3235806744837449E-3</c:v>
                </c:pt>
                <c:pt idx="755">
                  <c:v>3.1440511213517391E-3</c:v>
                </c:pt>
                <c:pt idx="756">
                  <c:v>2.9689305083212855E-3</c:v>
                </c:pt>
                <c:pt idx="757">
                  <c:v>2.7983846889385231E-3</c:v>
                </c:pt>
                <c:pt idx="758">
                  <c:v>2.6326002484428606E-3</c:v>
                </c:pt>
                <c:pt idx="759">
                  <c:v>2.4717015769939021E-3</c:v>
                </c:pt>
                <c:pt idx="760">
                  <c:v>2.3158199753156748E-3</c:v>
                </c:pt>
                <c:pt idx="761">
                  <c:v>2.1650660124389394E-3</c:v>
                </c:pt>
                <c:pt idx="762">
                  <c:v>2.0195295257011878E-3</c:v>
                </c:pt>
                <c:pt idx="763">
                  <c:v>1.8792796207466455E-3</c:v>
                </c:pt>
                <c:pt idx="764">
                  <c:v>1.7443715820906918E-3</c:v>
                </c:pt>
                <c:pt idx="765">
                  <c:v>1.6148468731198619E-3</c:v>
                </c:pt>
                <c:pt idx="766">
                  <c:v>1.4907331360918461E-3</c:v>
                </c:pt>
                <c:pt idx="767">
                  <c:v>1.3720441921354887E-3</c:v>
                </c:pt>
                <c:pt idx="768">
                  <c:v>1.2587800412507905E-3</c:v>
                </c:pt>
                <c:pt idx="769">
                  <c:v>1.150926862308906E-3</c:v>
                </c:pt>
                <c:pt idx="770">
                  <c:v>1.0484570130521453E-3</c:v>
                </c:pt>
                <c:pt idx="771">
                  <c:v>9.5134285122281846E-4</c:v>
                </c:pt>
                <c:pt idx="772">
                  <c:v>8.5952909230554563E-4</c:v>
                </c:pt>
                <c:pt idx="773">
                  <c:v>7.7297427291379177E-4</c:v>
                </c:pt>
                <c:pt idx="774">
                  <c:v>6.9160237683890929E-4</c:v>
                </c:pt>
                <c:pt idx="775">
                  <c:v>6.1534222526734672E-4</c:v>
                </c:pt>
                <c:pt idx="776">
                  <c:v>5.4411780199045646E-4</c:v>
                </c:pt>
                <c:pt idx="777">
                  <c:v>4.7783926967074605E-4</c:v>
                </c:pt>
                <c:pt idx="778">
                  <c:v>4.1641402674495417E-4</c:v>
                </c:pt>
                <c:pt idx="779">
                  <c:v>3.5974256108539676E-4</c:v>
                </c:pt>
                <c:pt idx="780">
                  <c:v>3.0771983211285196E-4</c:v>
                </c:pt>
                <c:pt idx="781">
                  <c:v>2.6023665290944434E-4</c:v>
                </c:pt>
                <c:pt idx="782">
                  <c:v>2.1717899916220274E-4</c:v>
                </c:pt>
                <c:pt idx="783">
                  <c:v>1.7842939127594472E-4</c:v>
                </c:pt>
                <c:pt idx="784">
                  <c:v>1.4386758542971886E-4</c:v>
                </c:pt>
                <c:pt idx="785">
                  <c:v>1.133698825203625E-4</c:v>
                </c:pt>
                <c:pt idx="786">
                  <c:v>8.6811201331828494E-5</c:v>
                </c:pt>
                <c:pt idx="787">
                  <c:v>6.4062659837637258E-5</c:v>
                </c:pt>
                <c:pt idx="788">
                  <c:v>4.4996205279039997E-5</c:v>
                </c:pt>
                <c:pt idx="789">
                  <c:v>2.9481089777163071E-5</c:v>
                </c:pt>
                <c:pt idx="790">
                  <c:v>1.7386289030555982E-5</c:v>
                </c:pt>
                <c:pt idx="791">
                  <c:v>8.5803641039028668E-6</c:v>
                </c:pt>
                <c:pt idx="792">
                  <c:v>2.9316272815686553E-6</c:v>
                </c:pt>
                <c:pt idx="793">
                  <c:v>3.0864930302767761E-7</c:v>
                </c:pt>
                <c:pt idx="794">
                  <c:v>5.8044111070797632E-7</c:v>
                </c:pt>
                <c:pt idx="795">
                  <c:v>3.6167337278504195E-6</c:v>
                </c:pt>
                <c:pt idx="796">
                  <c:v>9.2882132176990625E-6</c:v>
                </c:pt>
                <c:pt idx="797">
                  <c:v>1.7466866211722276E-5</c:v>
                </c:pt>
                <c:pt idx="798">
                  <c:v>2.8025863121074003E-5</c:v>
                </c:pt>
                <c:pt idx="799">
                  <c:v>4.0840122729707082E-5</c:v>
                </c:pt>
                <c:pt idx="800">
                  <c:v>5.5786429673968406E-5</c:v>
                </c:pt>
                <c:pt idx="801">
                  <c:v>7.2743365336954758E-5</c:v>
                </c:pt>
                <c:pt idx="802">
                  <c:v>9.159123874286849E-5</c:v>
                </c:pt>
                <c:pt idx="803">
                  <c:v>1.1221374509247904E-4</c:v>
                </c:pt>
                <c:pt idx="804">
                  <c:v>1.3449547795993071E-4</c:v>
                </c:pt>
                <c:pt idx="805">
                  <c:v>1.5832448620157908E-4</c:v>
                </c:pt>
                <c:pt idx="806">
                  <c:v>1.8359089184310647E-4</c:v>
                </c:pt>
                <c:pt idx="807">
                  <c:v>2.1018827219240649E-4</c:v>
                </c:pt>
                <c:pt idx="808">
                  <c:v>2.3801089561381489E-4</c:v>
                </c:pt>
                <c:pt idx="809">
                  <c:v>2.6695786786676328E-4</c:v>
                </c:pt>
                <c:pt idx="810">
                  <c:v>2.9693105893645224E-4</c:v>
                </c:pt>
                <c:pt idx="811">
                  <c:v>3.2783372092096683E-4</c:v>
                </c:pt>
                <c:pt idx="812">
                  <c:v>3.5957256120060336E-4</c:v>
                </c:pt>
                <c:pt idx="813">
                  <c:v>3.9205774243786934E-4</c:v>
                </c:pt>
                <c:pt idx="814">
                  <c:v>4.2520288257748366E-4</c:v>
                </c:pt>
                <c:pt idx="815">
                  <c:v>4.5892298167704961E-4</c:v>
                </c:pt>
                <c:pt idx="816">
                  <c:v>4.9313649507638172E-4</c:v>
                </c:pt>
                <c:pt idx="817">
                  <c:v>5.2776602445394802E-4</c:v>
                </c:pt>
                <c:pt idx="818">
                  <c:v>5.6273555360110102E-4</c:v>
                </c:pt>
                <c:pt idx="819">
                  <c:v>5.9797252159140472E-4</c:v>
                </c:pt>
                <c:pt idx="820">
                  <c:v>6.3340782278063399E-4</c:v>
                </c:pt>
                <c:pt idx="821">
                  <c:v>6.6897442469389075E-4</c:v>
                </c:pt>
                <c:pt idx="822">
                  <c:v>7.0460805908204558E-4</c:v>
                </c:pt>
                <c:pt idx="823">
                  <c:v>7.4025275037327637E-4</c:v>
                </c:pt>
                <c:pt idx="824">
                  <c:v>7.7584215714912737E-4</c:v>
                </c:pt>
                <c:pt idx="825">
                  <c:v>8.1132099489421836E-4</c:v>
                </c:pt>
                <c:pt idx="826">
                  <c:v>8.4664088965759191E-4</c:v>
                </c:pt>
                <c:pt idx="827">
                  <c:v>8.8175346748829069E-4</c:v>
                </c:pt>
                <c:pt idx="828">
                  <c:v>9.1661035443535703E-4</c:v>
                </c:pt>
                <c:pt idx="829">
                  <c:v>9.5116317654783363E-4</c:v>
                </c:pt>
                <c:pt idx="830">
                  <c:v>9.8537047043918539E-4</c:v>
                </c:pt>
                <c:pt idx="831">
                  <c:v>1.0191907727228776E-3</c:v>
                </c:pt>
                <c:pt idx="832">
                  <c:v>1.0525895305767976E-3</c:v>
                </c:pt>
                <c:pt idx="833">
                  <c:v>1.0855321911788327E-3</c:v>
                </c:pt>
                <c:pt idx="834">
                  <c:v>1.1179772911424483E-3</c:v>
                </c:pt>
                <c:pt idx="835">
                  <c:v>1.1499040987743765E-3</c:v>
                </c:pt>
                <c:pt idx="836">
                  <c:v>1.1812780612525053E-3</c:v>
                </c:pt>
                <c:pt idx="837">
                  <c:v>1.2120715363191446E-3</c:v>
                </c:pt>
                <c:pt idx="838">
                  <c:v>1.2422707028454491E-3</c:v>
                </c:pt>
                <c:pt idx="839">
                  <c:v>1.2718340974448841E-3</c:v>
                </c:pt>
                <c:pt idx="840">
                  <c:v>1.3007548095530269E-3</c:v>
                </c:pt>
                <c:pt idx="841">
                  <c:v>1.3290051969121878E-3</c:v>
                </c:pt>
                <c:pt idx="842">
                  <c:v>1.3565783489579443E-3</c:v>
                </c:pt>
                <c:pt idx="843">
                  <c:v>1.3834535339970287E-3</c:v>
                </c:pt>
                <c:pt idx="844">
                  <c:v>1.4096100203361734E-3</c:v>
                </c:pt>
                <c:pt idx="845">
                  <c:v>1.4350408974109559E-3</c:v>
                </c:pt>
                <c:pt idx="846">
                  <c:v>1.4597392546569544E-3</c:v>
                </c:pt>
                <c:pt idx="847">
                  <c:v>1.4836912709453231E-3</c:v>
                </c:pt>
                <c:pt idx="848">
                  <c:v>1.5068831251472173E-3</c:v>
                </c:pt>
                <c:pt idx="849">
                  <c:v>1.5293217278270598E-3</c:v>
                </c:pt>
                <c:pt idx="850">
                  <c:v>1.5509863472915827E-3</c:v>
                </c:pt>
                <c:pt idx="851">
                  <c:v>1.5718908046696309E-3</c:v>
                </c:pt>
                <c:pt idx="852">
                  <c:v>1.5920143682679373E-3</c:v>
                </c:pt>
                <c:pt idx="853">
                  <c:v>1.6113639486509241E-3</c:v>
                </c:pt>
                <c:pt idx="854">
                  <c:v>1.6299326352541691E-3</c:v>
                </c:pt>
                <c:pt idx="855">
                  <c:v>1.6477273386420947E-3</c:v>
                </c:pt>
                <c:pt idx="856">
                  <c:v>1.6647480588147005E-3</c:v>
                </c:pt>
                <c:pt idx="857">
                  <c:v>1.680994795771987E-3</c:v>
                </c:pt>
                <c:pt idx="858">
                  <c:v>1.6964744600783766E-3</c:v>
                </c:pt>
                <c:pt idx="859">
                  <c:v>1.7111801411694467E-3</c:v>
                </c:pt>
                <c:pt idx="860">
                  <c:v>1.7251256601740423E-3</c:v>
                </c:pt>
                <c:pt idx="861">
                  <c:v>1.738317927656586E-3</c:v>
                </c:pt>
                <c:pt idx="862">
                  <c:v>1.7507569436170773E-3</c:v>
                </c:pt>
                <c:pt idx="863">
                  <c:v>1.7624496186199397E-3</c:v>
                </c:pt>
                <c:pt idx="864">
                  <c:v>1.7734028632295945E-3</c:v>
                </c:pt>
                <c:pt idx="865">
                  <c:v>1.7836304985748878E-3</c:v>
                </c:pt>
                <c:pt idx="866">
                  <c:v>1.7931325246558188E-3</c:v>
                </c:pt>
                <c:pt idx="867">
                  <c:v>1.8019227626012329E-3</c:v>
                </c:pt>
                <c:pt idx="868">
                  <c:v>1.8100081229755524E-3</c:v>
                </c:pt>
                <c:pt idx="869">
                  <c:v>1.8174024269076224E-3</c:v>
                </c:pt>
                <c:pt idx="870">
                  <c:v>1.8241125849618653E-3</c:v>
                </c:pt>
                <c:pt idx="871">
                  <c:v>1.8301455077027037E-3</c:v>
                </c:pt>
                <c:pt idx="872">
                  <c:v>1.8355150162589825E-3</c:v>
                </c:pt>
                <c:pt idx="873">
                  <c:v>1.8402349317595467E-3</c:v>
                </c:pt>
                <c:pt idx="874">
                  <c:v>1.8443121647688191E-3</c:v>
                </c:pt>
                <c:pt idx="875">
                  <c:v>1.847760536415644E-3</c:v>
                </c:pt>
                <c:pt idx="876">
                  <c:v>1.8505938678288673E-3</c:v>
                </c:pt>
                <c:pt idx="877">
                  <c:v>1.8528190695729107E-3</c:v>
                </c:pt>
                <c:pt idx="878">
                  <c:v>1.8544499627766195E-3</c:v>
                </c:pt>
                <c:pt idx="879">
                  <c:v>1.8555003685688388E-3</c:v>
                </c:pt>
                <c:pt idx="880">
                  <c:v>1.855977197513991E-3</c:v>
                </c:pt>
                <c:pt idx="881">
                  <c:v>1.8559011813053439E-3</c:v>
                </c:pt>
                <c:pt idx="882">
                  <c:v>1.8552861410717418E-3</c:v>
                </c:pt>
                <c:pt idx="883">
                  <c:v>1.8541320768131848E-3</c:v>
                </c:pt>
                <c:pt idx="884">
                  <c:v>1.8524597202229411E-3</c:v>
                </c:pt>
                <c:pt idx="885">
                  <c:v>1.8502828924298548E-3</c:v>
                </c:pt>
                <c:pt idx="886">
                  <c:v>1.8476154145627718E-3</c:v>
                </c:pt>
                <c:pt idx="887">
                  <c:v>1.8444641971861139E-3</c:v>
                </c:pt>
                <c:pt idx="888">
                  <c:v>1.8408430614287265E-3</c:v>
                </c:pt>
                <c:pt idx="889">
                  <c:v>1.8367727389838767E-3</c:v>
                </c:pt>
                <c:pt idx="890">
                  <c:v>1.832260140415987E-3</c:v>
                </c:pt>
                <c:pt idx="891">
                  <c:v>1.8273121762894806E-3</c:v>
                </c:pt>
                <c:pt idx="892">
                  <c:v>1.8219495782976242E-3</c:v>
                </c:pt>
                <c:pt idx="893">
                  <c:v>1.8161792570048406E-3</c:v>
                </c:pt>
                <c:pt idx="894">
                  <c:v>1.8100150335399747E-3</c:v>
                </c:pt>
                <c:pt idx="895">
                  <c:v>1.8034776395962943E-3</c:v>
                </c:pt>
                <c:pt idx="896">
                  <c:v>1.796567075173799E-3</c:v>
                </c:pt>
                <c:pt idx="897">
                  <c:v>1.7893040719657563E-3</c:v>
                </c:pt>
                <c:pt idx="898">
                  <c:v>1.7816886299721665E-3</c:v>
                </c:pt>
                <c:pt idx="899">
                  <c:v>1.7737483914507194E-3</c:v>
                </c:pt>
                <c:pt idx="900">
                  <c:v>1.7654833564014149E-3</c:v>
                </c:pt>
                <c:pt idx="901">
                  <c:v>1.7569142565175208E-3</c:v>
                </c:pt>
                <c:pt idx="902">
                  <c:v>1.7480410917990366E-3</c:v>
                </c:pt>
                <c:pt idx="903">
                  <c:v>1.7388845939392305E-3</c:v>
                </c:pt>
                <c:pt idx="904">
                  <c:v>1.7294516735025243E-3</c:v>
                </c:pt>
                <c:pt idx="905">
                  <c:v>1.7197561516177633E-3</c:v>
                </c:pt>
                <c:pt idx="906">
                  <c:v>1.7098049388493701E-3</c:v>
                </c:pt>
                <c:pt idx="907">
                  <c:v>1.6996118563261894E-3</c:v>
                </c:pt>
                <c:pt idx="908">
                  <c:v>1.6891838146126442E-3</c:v>
                </c:pt>
                <c:pt idx="909">
                  <c:v>1.6785277242731564E-3</c:v>
                </c:pt>
                <c:pt idx="910">
                  <c:v>1.6676643170009935E-3</c:v>
                </c:pt>
                <c:pt idx="911">
                  <c:v>1.6566005033605787E-3</c:v>
                </c:pt>
                <c:pt idx="912">
                  <c:v>1.6453431939163336E-3</c:v>
                </c:pt>
                <c:pt idx="913">
                  <c:v>1.6338992992326815E-3</c:v>
                </c:pt>
                <c:pt idx="914">
                  <c:v>1.6222826404384666E-3</c:v>
                </c:pt>
                <c:pt idx="915">
                  <c:v>1.6105001280981124E-3</c:v>
                </c:pt>
                <c:pt idx="916">
                  <c:v>1.5985586727760403E-3</c:v>
                </c:pt>
                <c:pt idx="917">
                  <c:v>1.5864720956010961E-3</c:v>
                </c:pt>
                <c:pt idx="918">
                  <c:v>1.574247307137702E-3</c:v>
                </c:pt>
                <c:pt idx="919">
                  <c:v>1.5618912179502801E-3</c:v>
                </c:pt>
                <c:pt idx="920">
                  <c:v>1.5494107386032536E-3</c:v>
                </c:pt>
                <c:pt idx="921">
                  <c:v>1.5368196902254673E-3</c:v>
                </c:pt>
                <c:pt idx="922">
                  <c:v>1.5241180728169208E-3</c:v>
                </c:pt>
                <c:pt idx="923">
                  <c:v>1.5113197075064594E-3</c:v>
                </c:pt>
                <c:pt idx="924">
                  <c:v>1.4984315048585059E-3</c:v>
                </c:pt>
                <c:pt idx="925">
                  <c:v>1.485460375437482E-3</c:v>
                </c:pt>
                <c:pt idx="926">
                  <c:v>1.4724063192433883E-3</c:v>
                </c:pt>
                <c:pt idx="927">
                  <c:v>1.4592831574050697E-3</c:v>
                </c:pt>
                <c:pt idx="928">
                  <c:v>1.4461047110513711E-3</c:v>
                </c:pt>
                <c:pt idx="929">
                  <c:v>1.4328571590534476E-3</c:v>
                </c:pt>
                <c:pt idx="930">
                  <c:v>1.4195681436689892E-3</c:v>
                </c:pt>
                <c:pt idx="931">
                  <c:v>1.4062307543335733E-3</c:v>
                </c:pt>
                <c:pt idx="932">
                  <c:v>1.3928588121760448E-3</c:v>
                </c:pt>
                <c:pt idx="933">
                  <c:v>1.3794523171964037E-3</c:v>
                </c:pt>
                <c:pt idx="934">
                  <c:v>1.3660181799590727E-3</c:v>
                </c:pt>
                <c:pt idx="935">
                  <c:v>1.3525633110284744E-3</c:v>
                </c:pt>
                <c:pt idx="936">
                  <c:v>1.3390946209690313E-3</c:v>
                </c:pt>
                <c:pt idx="937">
                  <c:v>1.3256190203451651E-3</c:v>
                </c:pt>
                <c:pt idx="938">
                  <c:v>1.3121295985924542E-3</c:v>
                </c:pt>
                <c:pt idx="939">
                  <c:v>1.2986470874041659E-3</c:v>
                </c:pt>
                <c:pt idx="940">
                  <c:v>1.2851645762158776E-3</c:v>
                </c:pt>
                <c:pt idx="941">
                  <c:v>1.2716889755920117E-3</c:v>
                </c:pt>
                <c:pt idx="942">
                  <c:v>1.2582341066614132E-3</c:v>
                </c:pt>
                <c:pt idx="943">
                  <c:v>1.2447930588596599E-3</c:v>
                </c:pt>
                <c:pt idx="944">
                  <c:v>1.231372742751174E-3</c:v>
                </c:pt>
                <c:pt idx="945">
                  <c:v>1.2179731583359555E-3</c:v>
                </c:pt>
                <c:pt idx="946">
                  <c:v>1.2046081267428495E-3</c:v>
                </c:pt>
                <c:pt idx="947">
                  <c:v>1.1912776479718562E-3</c:v>
                </c:pt>
                <c:pt idx="948">
                  <c:v>1.1779886325873977E-3</c:v>
                </c:pt>
                <c:pt idx="949">
                  <c:v>1.1647341700250515E-3</c:v>
                </c:pt>
                <c:pt idx="950">
                  <c:v>1.1515211708492405E-3</c:v>
                </c:pt>
                <c:pt idx="951">
                  <c:v>1.1383634561888095E-3</c:v>
                </c:pt>
                <c:pt idx="952">
                  <c:v>1.1252472049149132E-3</c:v>
                </c:pt>
                <c:pt idx="953">
                  <c:v>1.1121862381563972E-3</c:v>
                </c:pt>
                <c:pt idx="954">
                  <c:v>1.0991874664776835E-3</c:v>
                </c:pt>
                <c:pt idx="955">
                  <c:v>1.0862439793143499E-3</c:v>
                </c:pt>
                <c:pt idx="956">
                  <c:v>1.0733557766663959E-3</c:v>
                </c:pt>
                <c:pt idx="957">
                  <c:v>1.0605435902270896E-3</c:v>
                </c:pt>
                <c:pt idx="958">
                  <c:v>1.0477866883031634E-3</c:v>
                </c:pt>
                <c:pt idx="959">
                  <c:v>1.0351058025878843E-3</c:v>
                </c:pt>
                <c:pt idx="960">
                  <c:v>1.0224940225168303E-3</c:v>
                </c:pt>
                <c:pt idx="961">
                  <c:v>1.0099513480900013E-3</c:v>
                </c:pt>
                <c:pt idx="962">
                  <c:v>9.974846898718197E-4</c:v>
                </c:pt>
                <c:pt idx="963">
                  <c:v>9.8510095842670804E-4</c:v>
                </c:pt>
                <c:pt idx="964">
                  <c:v>9.7278633262582142E-4</c:v>
                </c:pt>
                <c:pt idx="965">
                  <c:v>9.6056154416242722E-4</c:v>
                </c:pt>
                <c:pt idx="966">
                  <c:v>9.484127719076805E-4</c:v>
                </c:pt>
                <c:pt idx="967">
                  <c:v>9.3634692642600374E-4</c:v>
                </c:pt>
                <c:pt idx="968">
                  <c:v>9.2437091828181928E-4</c:v>
                </c:pt>
                <c:pt idx="969">
                  <c:v>9.1247783691070477E-4</c:v>
                </c:pt>
                <c:pt idx="970">
                  <c:v>9.0067459287708289E-4</c:v>
                </c:pt>
                <c:pt idx="971">
                  <c:v>8.8896118618095321E-4</c:v>
                </c:pt>
                <c:pt idx="972">
                  <c:v>8.7733761682231616E-4</c:v>
                </c:pt>
                <c:pt idx="973">
                  <c:v>8.6580388480117141E-4</c:v>
                </c:pt>
                <c:pt idx="974">
                  <c:v>8.5436690068194175E-4</c:v>
                </c:pt>
                <c:pt idx="975">
                  <c:v>8.4301284333578182E-4</c:v>
                </c:pt>
                <c:pt idx="976">
                  <c:v>8.3176244445595955E-4</c:v>
                </c:pt>
                <c:pt idx="977">
                  <c:v>8.2060188291362948E-4</c:v>
                </c:pt>
                <c:pt idx="978">
                  <c:v>8.095380692732145E-4</c:v>
                </c:pt>
                <c:pt idx="979">
                  <c:v>7.9857100353471449E-4</c:v>
                </c:pt>
                <c:pt idx="980">
                  <c:v>7.8770068569812926E-4</c:v>
                </c:pt>
                <c:pt idx="981">
                  <c:v>7.76927115763459E-4</c:v>
                </c:pt>
                <c:pt idx="982">
                  <c:v>7.6625720429512629E-4</c:v>
                </c:pt>
                <c:pt idx="983">
                  <c:v>7.5567713016428599E-4</c:v>
                </c:pt>
                <c:pt idx="984">
                  <c:v>7.4520071449978302E-4</c:v>
                </c:pt>
                <c:pt idx="985">
                  <c:v>7.3482104673719515E-4</c:v>
                </c:pt>
                <c:pt idx="986">
                  <c:v>7.2454503744094449E-4</c:v>
                </c:pt>
                <c:pt idx="987">
                  <c:v>7.1436577604660893E-4</c:v>
                </c:pt>
                <c:pt idx="988">
                  <c:v>7.0428326255418824E-4</c:v>
                </c:pt>
                <c:pt idx="989">
                  <c:v>6.9430440752810509E-4</c:v>
                </c:pt>
                <c:pt idx="990">
                  <c:v>6.8442506462970567E-4</c:v>
                </c:pt>
                <c:pt idx="991">
                  <c:v>6.7464592491543263E-4</c:v>
                </c:pt>
                <c:pt idx="992">
                  <c:v>6.6496698838528553E-4</c:v>
                </c:pt>
                <c:pt idx="993">
                  <c:v>6.553882550392649E-4</c:v>
                </c:pt>
                <c:pt idx="994">
                  <c:v>6.4590972487737033E-4</c:v>
                </c:pt>
                <c:pt idx="995">
                  <c:v>6.3653139789960191E-4</c:v>
                </c:pt>
                <c:pt idx="996">
                  <c:v>6.2725258304951743E-4</c:v>
                </c:pt>
                <c:pt idx="997">
                  <c:v>6.1807397138355911E-4</c:v>
                </c:pt>
                <c:pt idx="998">
                  <c:v>6.0899487184528473E-4</c:v>
                </c:pt>
                <c:pt idx="999">
                  <c:v>6.000152844346943E-4</c:v>
                </c:pt>
                <c:pt idx="1000">
                  <c:v>5.9113451809534559E-4</c:v>
                </c:pt>
              </c:numCache>
            </c:numRef>
          </c:yVal>
          <c:smooth val="1"/>
          <c:extLst xmlns:c16r2="http://schemas.microsoft.com/office/drawing/2015/06/chart">
            <c:ext xmlns:c16="http://schemas.microsoft.com/office/drawing/2014/chart" uri="{C3380CC4-5D6E-409C-BE32-E72D297353CC}">
              <c16:uniqueId val="{00000001-C17F-4E8A-9DB6-6B480CC03941}"/>
            </c:ext>
          </c:extLst>
        </c:ser>
        <c:ser>
          <c:idx val="2"/>
          <c:order val="2"/>
          <c:tx>
            <c:strRef>
              <c:f>'単スリット0.3 mm (2)'!$H$6</c:f>
              <c:strCache>
                <c:ptCount val="1"/>
                <c:pt idx="0">
                  <c:v>理論値</c:v>
                </c:pt>
              </c:strCache>
            </c:strRef>
          </c:tx>
          <c:spPr>
            <a:ln w="19050" cap="rnd">
              <a:solidFill>
                <a:srgbClr val="FF0000"/>
              </a:solidFill>
              <a:round/>
            </a:ln>
            <a:effectLst/>
          </c:spPr>
          <c:marker>
            <c:symbol val="none"/>
          </c:marker>
          <c:xVal>
            <c:numRef>
              <c:f>'単スリット0.3 mm (2)'!$G$7:$G$187</c:f>
              <c:numCache>
                <c:formatCode>General</c:formatCode>
                <c:ptCount val="181"/>
                <c:pt idx="0">
                  <c:v>-90</c:v>
                </c:pt>
                <c:pt idx="1">
                  <c:v>-89</c:v>
                </c:pt>
                <c:pt idx="2">
                  <c:v>-88</c:v>
                </c:pt>
                <c:pt idx="3">
                  <c:v>-87</c:v>
                </c:pt>
                <c:pt idx="4">
                  <c:v>-86</c:v>
                </c:pt>
                <c:pt idx="5">
                  <c:v>-85</c:v>
                </c:pt>
                <c:pt idx="6">
                  <c:v>-84</c:v>
                </c:pt>
                <c:pt idx="7">
                  <c:v>-83</c:v>
                </c:pt>
                <c:pt idx="8">
                  <c:v>-82</c:v>
                </c:pt>
                <c:pt idx="9">
                  <c:v>-81</c:v>
                </c:pt>
                <c:pt idx="10">
                  <c:v>-80</c:v>
                </c:pt>
                <c:pt idx="11">
                  <c:v>-79</c:v>
                </c:pt>
                <c:pt idx="12">
                  <c:v>-78</c:v>
                </c:pt>
                <c:pt idx="13">
                  <c:v>-77</c:v>
                </c:pt>
                <c:pt idx="14">
                  <c:v>-76</c:v>
                </c:pt>
                <c:pt idx="15">
                  <c:v>-75</c:v>
                </c:pt>
                <c:pt idx="16">
                  <c:v>-74</c:v>
                </c:pt>
                <c:pt idx="17">
                  <c:v>-73</c:v>
                </c:pt>
                <c:pt idx="18">
                  <c:v>-72</c:v>
                </c:pt>
                <c:pt idx="19">
                  <c:v>-71</c:v>
                </c:pt>
                <c:pt idx="20">
                  <c:v>-70</c:v>
                </c:pt>
                <c:pt idx="21">
                  <c:v>-69</c:v>
                </c:pt>
                <c:pt idx="22">
                  <c:v>-68</c:v>
                </c:pt>
                <c:pt idx="23">
                  <c:v>-67</c:v>
                </c:pt>
                <c:pt idx="24">
                  <c:v>-66</c:v>
                </c:pt>
                <c:pt idx="25">
                  <c:v>-65</c:v>
                </c:pt>
                <c:pt idx="26">
                  <c:v>-64</c:v>
                </c:pt>
                <c:pt idx="27">
                  <c:v>-63</c:v>
                </c:pt>
                <c:pt idx="28">
                  <c:v>-62</c:v>
                </c:pt>
                <c:pt idx="29">
                  <c:v>-61</c:v>
                </c:pt>
                <c:pt idx="30">
                  <c:v>-60</c:v>
                </c:pt>
                <c:pt idx="31">
                  <c:v>-59</c:v>
                </c:pt>
                <c:pt idx="32">
                  <c:v>-58</c:v>
                </c:pt>
                <c:pt idx="33">
                  <c:v>-57</c:v>
                </c:pt>
                <c:pt idx="34">
                  <c:v>-56</c:v>
                </c:pt>
                <c:pt idx="35">
                  <c:v>-55</c:v>
                </c:pt>
                <c:pt idx="36">
                  <c:v>-54</c:v>
                </c:pt>
                <c:pt idx="37">
                  <c:v>-53</c:v>
                </c:pt>
                <c:pt idx="38">
                  <c:v>-52</c:v>
                </c:pt>
                <c:pt idx="39">
                  <c:v>-51</c:v>
                </c:pt>
                <c:pt idx="40">
                  <c:v>-50</c:v>
                </c:pt>
                <c:pt idx="41">
                  <c:v>-49</c:v>
                </c:pt>
                <c:pt idx="42">
                  <c:v>-48</c:v>
                </c:pt>
                <c:pt idx="43">
                  <c:v>-47</c:v>
                </c:pt>
                <c:pt idx="44">
                  <c:v>-46</c:v>
                </c:pt>
                <c:pt idx="45">
                  <c:v>-45</c:v>
                </c:pt>
                <c:pt idx="46">
                  <c:v>-44</c:v>
                </c:pt>
                <c:pt idx="47">
                  <c:v>-43</c:v>
                </c:pt>
                <c:pt idx="48">
                  <c:v>-42</c:v>
                </c:pt>
                <c:pt idx="49">
                  <c:v>-41</c:v>
                </c:pt>
                <c:pt idx="50">
                  <c:v>-40</c:v>
                </c:pt>
                <c:pt idx="51">
                  <c:v>-39</c:v>
                </c:pt>
                <c:pt idx="52">
                  <c:v>-38</c:v>
                </c:pt>
                <c:pt idx="53">
                  <c:v>-37</c:v>
                </c:pt>
                <c:pt idx="54">
                  <c:v>-36</c:v>
                </c:pt>
                <c:pt idx="55">
                  <c:v>-35</c:v>
                </c:pt>
                <c:pt idx="56">
                  <c:v>-34</c:v>
                </c:pt>
                <c:pt idx="57">
                  <c:v>-33</c:v>
                </c:pt>
                <c:pt idx="58">
                  <c:v>-32</c:v>
                </c:pt>
                <c:pt idx="59">
                  <c:v>-31</c:v>
                </c:pt>
                <c:pt idx="60">
                  <c:v>-30</c:v>
                </c:pt>
                <c:pt idx="61">
                  <c:v>-29</c:v>
                </c:pt>
                <c:pt idx="62">
                  <c:v>-28</c:v>
                </c:pt>
                <c:pt idx="63">
                  <c:v>-27</c:v>
                </c:pt>
                <c:pt idx="64">
                  <c:v>-26</c:v>
                </c:pt>
                <c:pt idx="65">
                  <c:v>-25</c:v>
                </c:pt>
                <c:pt idx="66">
                  <c:v>-24</c:v>
                </c:pt>
                <c:pt idx="67">
                  <c:v>-23</c:v>
                </c:pt>
                <c:pt idx="68">
                  <c:v>-22</c:v>
                </c:pt>
                <c:pt idx="69">
                  <c:v>-21</c:v>
                </c:pt>
                <c:pt idx="70">
                  <c:v>-20</c:v>
                </c:pt>
                <c:pt idx="71">
                  <c:v>-19</c:v>
                </c:pt>
                <c:pt idx="72">
                  <c:v>-18</c:v>
                </c:pt>
                <c:pt idx="73">
                  <c:v>-17</c:v>
                </c:pt>
                <c:pt idx="74">
                  <c:v>-16</c:v>
                </c:pt>
                <c:pt idx="75">
                  <c:v>-15</c:v>
                </c:pt>
                <c:pt idx="76">
                  <c:v>-14</c:v>
                </c:pt>
                <c:pt idx="77">
                  <c:v>-13</c:v>
                </c:pt>
                <c:pt idx="78">
                  <c:v>-12</c:v>
                </c:pt>
                <c:pt idx="79">
                  <c:v>-11</c:v>
                </c:pt>
                <c:pt idx="80">
                  <c:v>-10</c:v>
                </c:pt>
                <c:pt idx="81">
                  <c:v>-9</c:v>
                </c:pt>
                <c:pt idx="82">
                  <c:v>-8</c:v>
                </c:pt>
                <c:pt idx="83">
                  <c:v>-7</c:v>
                </c:pt>
                <c:pt idx="84">
                  <c:v>-6</c:v>
                </c:pt>
                <c:pt idx="85">
                  <c:v>-5</c:v>
                </c:pt>
                <c:pt idx="86">
                  <c:v>-4</c:v>
                </c:pt>
                <c:pt idx="87">
                  <c:v>-3</c:v>
                </c:pt>
                <c:pt idx="88">
                  <c:v>-2</c:v>
                </c:pt>
                <c:pt idx="89">
                  <c:v>-1</c:v>
                </c:pt>
                <c:pt idx="90">
                  <c:v>0</c:v>
                </c:pt>
                <c:pt idx="91">
                  <c:v>1</c:v>
                </c:pt>
                <c:pt idx="92">
                  <c:v>2</c:v>
                </c:pt>
                <c:pt idx="93">
                  <c:v>3</c:v>
                </c:pt>
                <c:pt idx="94">
                  <c:v>4</c:v>
                </c:pt>
                <c:pt idx="95">
                  <c:v>5</c:v>
                </c:pt>
                <c:pt idx="96">
                  <c:v>6</c:v>
                </c:pt>
                <c:pt idx="97">
                  <c:v>7</c:v>
                </c:pt>
                <c:pt idx="98">
                  <c:v>8</c:v>
                </c:pt>
                <c:pt idx="99">
                  <c:v>9</c:v>
                </c:pt>
                <c:pt idx="100">
                  <c:v>10</c:v>
                </c:pt>
                <c:pt idx="101">
                  <c:v>11</c:v>
                </c:pt>
                <c:pt idx="102">
                  <c:v>12</c:v>
                </c:pt>
                <c:pt idx="103">
                  <c:v>13</c:v>
                </c:pt>
                <c:pt idx="104">
                  <c:v>14</c:v>
                </c:pt>
                <c:pt idx="105">
                  <c:v>15</c:v>
                </c:pt>
                <c:pt idx="106">
                  <c:v>16</c:v>
                </c:pt>
                <c:pt idx="107">
                  <c:v>17</c:v>
                </c:pt>
                <c:pt idx="108">
                  <c:v>18</c:v>
                </c:pt>
                <c:pt idx="109">
                  <c:v>19</c:v>
                </c:pt>
                <c:pt idx="110">
                  <c:v>20</c:v>
                </c:pt>
                <c:pt idx="111">
                  <c:v>21</c:v>
                </c:pt>
                <c:pt idx="112">
                  <c:v>22</c:v>
                </c:pt>
                <c:pt idx="113">
                  <c:v>23</c:v>
                </c:pt>
                <c:pt idx="114">
                  <c:v>24</c:v>
                </c:pt>
                <c:pt idx="115">
                  <c:v>25</c:v>
                </c:pt>
                <c:pt idx="116">
                  <c:v>26</c:v>
                </c:pt>
                <c:pt idx="117">
                  <c:v>27</c:v>
                </c:pt>
                <c:pt idx="118">
                  <c:v>28</c:v>
                </c:pt>
                <c:pt idx="119">
                  <c:v>29</c:v>
                </c:pt>
                <c:pt idx="120">
                  <c:v>30</c:v>
                </c:pt>
                <c:pt idx="121">
                  <c:v>31</c:v>
                </c:pt>
                <c:pt idx="122">
                  <c:v>32</c:v>
                </c:pt>
                <c:pt idx="123">
                  <c:v>33</c:v>
                </c:pt>
                <c:pt idx="124">
                  <c:v>34</c:v>
                </c:pt>
                <c:pt idx="125">
                  <c:v>35</c:v>
                </c:pt>
                <c:pt idx="126">
                  <c:v>36</c:v>
                </c:pt>
                <c:pt idx="127">
                  <c:v>37</c:v>
                </c:pt>
                <c:pt idx="128">
                  <c:v>38</c:v>
                </c:pt>
                <c:pt idx="129">
                  <c:v>39</c:v>
                </c:pt>
                <c:pt idx="130">
                  <c:v>40</c:v>
                </c:pt>
                <c:pt idx="131">
                  <c:v>41</c:v>
                </c:pt>
                <c:pt idx="132">
                  <c:v>42</c:v>
                </c:pt>
                <c:pt idx="133">
                  <c:v>43</c:v>
                </c:pt>
                <c:pt idx="134">
                  <c:v>44</c:v>
                </c:pt>
                <c:pt idx="135">
                  <c:v>45</c:v>
                </c:pt>
                <c:pt idx="136">
                  <c:v>46</c:v>
                </c:pt>
                <c:pt idx="137">
                  <c:v>47</c:v>
                </c:pt>
                <c:pt idx="138">
                  <c:v>48</c:v>
                </c:pt>
                <c:pt idx="139">
                  <c:v>49</c:v>
                </c:pt>
                <c:pt idx="140">
                  <c:v>50</c:v>
                </c:pt>
                <c:pt idx="141">
                  <c:v>51</c:v>
                </c:pt>
                <c:pt idx="142">
                  <c:v>52</c:v>
                </c:pt>
                <c:pt idx="143">
                  <c:v>53</c:v>
                </c:pt>
                <c:pt idx="144">
                  <c:v>54</c:v>
                </c:pt>
                <c:pt idx="145">
                  <c:v>55</c:v>
                </c:pt>
                <c:pt idx="146">
                  <c:v>56</c:v>
                </c:pt>
                <c:pt idx="147">
                  <c:v>57</c:v>
                </c:pt>
                <c:pt idx="148">
                  <c:v>58</c:v>
                </c:pt>
                <c:pt idx="149">
                  <c:v>59</c:v>
                </c:pt>
                <c:pt idx="150">
                  <c:v>60</c:v>
                </c:pt>
                <c:pt idx="151">
                  <c:v>61</c:v>
                </c:pt>
                <c:pt idx="152">
                  <c:v>62</c:v>
                </c:pt>
                <c:pt idx="153">
                  <c:v>63</c:v>
                </c:pt>
                <c:pt idx="154">
                  <c:v>64</c:v>
                </c:pt>
                <c:pt idx="155">
                  <c:v>65</c:v>
                </c:pt>
                <c:pt idx="156">
                  <c:v>66</c:v>
                </c:pt>
                <c:pt idx="157">
                  <c:v>67</c:v>
                </c:pt>
                <c:pt idx="158">
                  <c:v>68</c:v>
                </c:pt>
                <c:pt idx="159">
                  <c:v>69</c:v>
                </c:pt>
                <c:pt idx="160">
                  <c:v>70</c:v>
                </c:pt>
                <c:pt idx="161">
                  <c:v>71</c:v>
                </c:pt>
                <c:pt idx="162">
                  <c:v>72</c:v>
                </c:pt>
                <c:pt idx="163">
                  <c:v>73</c:v>
                </c:pt>
                <c:pt idx="164">
                  <c:v>74</c:v>
                </c:pt>
                <c:pt idx="165">
                  <c:v>75</c:v>
                </c:pt>
                <c:pt idx="166">
                  <c:v>76</c:v>
                </c:pt>
                <c:pt idx="167">
                  <c:v>77</c:v>
                </c:pt>
                <c:pt idx="168">
                  <c:v>78</c:v>
                </c:pt>
                <c:pt idx="169">
                  <c:v>79</c:v>
                </c:pt>
                <c:pt idx="170">
                  <c:v>80</c:v>
                </c:pt>
                <c:pt idx="171">
                  <c:v>81</c:v>
                </c:pt>
                <c:pt idx="172">
                  <c:v>82</c:v>
                </c:pt>
                <c:pt idx="173">
                  <c:v>83</c:v>
                </c:pt>
                <c:pt idx="174">
                  <c:v>84</c:v>
                </c:pt>
                <c:pt idx="175">
                  <c:v>85</c:v>
                </c:pt>
                <c:pt idx="176">
                  <c:v>86</c:v>
                </c:pt>
                <c:pt idx="177">
                  <c:v>87</c:v>
                </c:pt>
                <c:pt idx="178">
                  <c:v>88</c:v>
                </c:pt>
                <c:pt idx="179">
                  <c:v>89</c:v>
                </c:pt>
                <c:pt idx="180">
                  <c:v>90</c:v>
                </c:pt>
              </c:numCache>
            </c:numRef>
          </c:xVal>
          <c:yVal>
            <c:numRef>
              <c:f>'単スリット0.3 mm (2)'!$I$7:$I$187</c:f>
              <c:numCache>
                <c:formatCode>General</c:formatCode>
                <c:ptCount val="181"/>
                <c:pt idx="0">
                  <c:v>2.5701785387481639E-3</c:v>
                </c:pt>
                <c:pt idx="1">
                  <c:v>2.2338006219733415E-3</c:v>
                </c:pt>
                <c:pt idx="2">
                  <c:v>1.3998098942497228E-3</c:v>
                </c:pt>
                <c:pt idx="3">
                  <c:v>4.9824056965990958E-4</c:v>
                </c:pt>
                <c:pt idx="4">
                  <c:v>1.5084530796483256E-5</c:v>
                </c:pt>
                <c:pt idx="5">
                  <c:v>2.4050840474417021E-4</c:v>
                </c:pt>
                <c:pt idx="6">
                  <c:v>1.1076745201391519E-3</c:v>
                </c:pt>
                <c:pt idx="7">
                  <c:v>2.2106811273149758E-3</c:v>
                </c:pt>
                <c:pt idx="8">
                  <c:v>3.0007985520595498E-3</c:v>
                </c:pt>
                <c:pt idx="9">
                  <c:v>3.0670214701151192E-3</c:v>
                </c:pt>
                <c:pt idx="10">
                  <c:v>2.3583552995323606E-3</c:v>
                </c:pt>
                <c:pt idx="11">
                  <c:v>1.2286910225940645E-3</c:v>
                </c:pt>
                <c:pt idx="12">
                  <c:v>2.7189729539160755E-4</c:v>
                </c:pt>
                <c:pt idx="13">
                  <c:v>2.2759857260696027E-5</c:v>
                </c:pt>
                <c:pt idx="14">
                  <c:v>6.7337298090079233E-4</c:v>
                </c:pt>
                <c:pt idx="15">
                  <c:v>1.9542353770340133E-3</c:v>
                </c:pt>
                <c:pt idx="16">
                  <c:v>3.2509941146101323E-3</c:v>
                </c:pt>
                <c:pt idx="17">
                  <c:v>3.9083096560490922E-3</c:v>
                </c:pt>
                <c:pt idx="18">
                  <c:v>3.5718384033035459E-3</c:v>
                </c:pt>
                <c:pt idx="19">
                  <c:v>2.3912784064513098E-3</c:v>
                </c:pt>
                <c:pt idx="20">
                  <c:v>9.7034862111976641E-4</c:v>
                </c:pt>
                <c:pt idx="21">
                  <c:v>7.5619748919255139E-5</c:v>
                </c:pt>
                <c:pt idx="22">
                  <c:v>2.4300939053701468E-4</c:v>
                </c:pt>
                <c:pt idx="23">
                  <c:v>1.4823147508260144E-3</c:v>
                </c:pt>
                <c:pt idx="24">
                  <c:v>3.240520632392615E-3</c:v>
                </c:pt>
                <c:pt idx="25">
                  <c:v>4.658621593836113E-3</c:v>
                </c:pt>
                <c:pt idx="26">
                  <c:v>5.0050440034388882E-3</c:v>
                </c:pt>
                <c:pt idx="27">
                  <c:v>4.0690991057512225E-3</c:v>
                </c:pt>
                <c:pt idx="28">
                  <c:v>2.3054228310432946E-3</c:v>
                </c:pt>
                <c:pt idx="29">
                  <c:v>6.3771082921011712E-4</c:v>
                </c:pt>
                <c:pt idx="30">
                  <c:v>2.793671376940312E-6</c:v>
                </c:pt>
                <c:pt idx="31">
                  <c:v>8.5750198564041075E-4</c:v>
                </c:pt>
                <c:pt idx="32">
                  <c:v>2.9049694530224155E-3</c:v>
                </c:pt>
                <c:pt idx="33">
                  <c:v>5.1991478374809842E-3</c:v>
                </c:pt>
                <c:pt idx="34">
                  <c:v>6.5987278244371179E-3</c:v>
                </c:pt>
                <c:pt idx="35">
                  <c:v>6.3563200636028508E-3</c:v>
                </c:pt>
                <c:pt idx="36">
                  <c:v>4.5426391055677744E-3</c:v>
                </c:pt>
                <c:pt idx="37">
                  <c:v>2.0704622064276765E-3</c:v>
                </c:pt>
                <c:pt idx="38">
                  <c:v>2.7605195034002215E-4</c:v>
                </c:pt>
                <c:pt idx="39">
                  <c:v>2.4496893761490968E-4</c:v>
                </c:pt>
                <c:pt idx="40">
                  <c:v>2.217647555230923E-3</c:v>
                </c:pt>
                <c:pt idx="41">
                  <c:v>5.3941532932662503E-3</c:v>
                </c:pt>
                <c:pt idx="42">
                  <c:v>8.2729915405143437E-3</c:v>
                </c:pt>
                <c:pt idx="43">
                  <c:v>9.3890290681752468E-3</c:v>
                </c:pt>
                <c:pt idx="44">
                  <c:v>8.0947372004153348E-3</c:v>
                </c:pt>
                <c:pt idx="45">
                  <c:v>4.9763957601158832E-3</c:v>
                </c:pt>
                <c:pt idx="46">
                  <c:v>1.6539135758842681E-3</c:v>
                </c:pt>
                <c:pt idx="47">
                  <c:v>1.5104772416312236E-5</c:v>
                </c:pt>
                <c:pt idx="48">
                  <c:v>1.2372389274963823E-3</c:v>
                </c:pt>
                <c:pt idx="49">
                  <c:v>5.0927718081399381E-3</c:v>
                </c:pt>
                <c:pt idx="50">
                  <c:v>9.9330475750737755E-3</c:v>
                </c:pt>
                <c:pt idx="51">
                  <c:v>1.3424697868660049E-2</c:v>
                </c:pt>
                <c:pt idx="52">
                  <c:v>1.372475923064379E-2</c:v>
                </c:pt>
                <c:pt idx="53">
                  <c:v>1.0518252005246073E-2</c:v>
                </c:pt>
                <c:pt idx="54">
                  <c:v>5.3551626438635676E-3</c:v>
                </c:pt>
                <c:pt idx="55">
                  <c:v>1.0330798591125553E-3</c:v>
                </c:pt>
                <c:pt idx="56">
                  <c:v>2.4637633374617211E-4</c:v>
                </c:pt>
                <c:pt idx="57">
                  <c:v>4.1331464649631685E-3</c:v>
                </c:pt>
                <c:pt idx="58">
                  <c:v>1.147686655366055E-2</c:v>
                </c:pt>
                <c:pt idx="59">
                  <c:v>1.9064290977901955E-2</c:v>
                </c:pt>
                <c:pt idx="60">
                  <c:v>2.3153950826561586E-2</c:v>
                </c:pt>
                <c:pt idx="61">
                  <c:v>2.1420557142531226E-2</c:v>
                </c:pt>
                <c:pt idx="62">
                  <c:v>1.4409522392386069E-2</c:v>
                </c:pt>
                <c:pt idx="63">
                  <c:v>5.6653202908225819E-3</c:v>
                </c:pt>
                <c:pt idx="64">
                  <c:v>2.7856900273080928E-4</c:v>
                </c:pt>
                <c:pt idx="65">
                  <c:v>2.3887707790712755E-3</c:v>
                </c:pt>
                <c:pt idx="66">
                  <c:v>1.2803961507790999E-2</c:v>
                </c:pt>
                <c:pt idx="67">
                  <c:v>2.8012626542439811E-2</c:v>
                </c:pt>
                <c:pt idx="68">
                  <c:v>4.1337217622747585E-2</c:v>
                </c:pt>
                <c:pt idx="69">
                  <c:v>4.5987217053430847E-2</c:v>
                </c:pt>
                <c:pt idx="70">
                  <c:v>3.8745188818549117E-2</c:v>
                </c:pt>
                <c:pt idx="71">
                  <c:v>2.2471959441101766E-2</c:v>
                </c:pt>
                <c:pt idx="72">
                  <c:v>5.8955019569126655E-3</c:v>
                </c:pt>
                <c:pt idx="73">
                  <c:v>2.47223870667544E-4</c:v>
                </c:pt>
                <c:pt idx="74">
                  <c:v>1.3824406055695177E-2</c:v>
                </c:pt>
                <c:pt idx="75">
                  <c:v>4.6822214120913946E-2</c:v>
                </c:pt>
                <c:pt idx="76">
                  <c:v>8.9144182172245207E-2</c:v>
                </c:pt>
                <c:pt idx="77">
                  <c:v>0.12304074178368209</c:v>
                </c:pt>
                <c:pt idx="78">
                  <c:v>0.13053316384582869</c:v>
                </c:pt>
                <c:pt idx="79">
                  <c:v>0.10334636325475961</c:v>
                </c:pt>
                <c:pt idx="80">
                  <c:v>5.1443213102825673E-2</c:v>
                </c:pt>
                <c:pt idx="81">
                  <c:v>6.0371562809473133E-3</c:v>
                </c:pt>
                <c:pt idx="82">
                  <c:v>1.4467130394332027E-2</c:v>
                </c:pt>
                <c:pt idx="83">
                  <c:v>0.12716277835945042</c:v>
                </c:pt>
                <c:pt idx="84">
                  <c:v>0.38011587780693412</c:v>
                </c:pt>
                <c:pt idx="85">
                  <c:v>0.7785600149011247</c:v>
                </c:pt>
                <c:pt idx="86">
                  <c:v>1.2879354139472479</c:v>
                </c:pt>
                <c:pt idx="87">
                  <c:v>1.8363373813080588</c:v>
                </c:pt>
                <c:pt idx="88">
                  <c:v>2.3290288469300435</c:v>
                </c:pt>
                <c:pt idx="89">
                  <c:v>2.6714643088965042</c:v>
                </c:pt>
                <c:pt idx="90">
                  <c:v>2.7941208706898437</c:v>
                </c:pt>
                <c:pt idx="91">
                  <c:v>2.6714643088965042</c:v>
                </c:pt>
                <c:pt idx="92">
                  <c:v>2.3290288469300435</c:v>
                </c:pt>
                <c:pt idx="93">
                  <c:v>1.8363373813080588</c:v>
                </c:pt>
                <c:pt idx="94">
                  <c:v>1.2879354139472479</c:v>
                </c:pt>
                <c:pt idx="95">
                  <c:v>0.7785600149011247</c:v>
                </c:pt>
                <c:pt idx="96">
                  <c:v>0.38011587780693412</c:v>
                </c:pt>
                <c:pt idx="97">
                  <c:v>0.12716277835945042</c:v>
                </c:pt>
                <c:pt idx="98">
                  <c:v>1.4467130394332027E-2</c:v>
                </c:pt>
                <c:pt idx="99">
                  <c:v>6.0371562809473133E-3</c:v>
                </c:pt>
                <c:pt idx="100">
                  <c:v>5.1443213102825673E-2</c:v>
                </c:pt>
                <c:pt idx="101">
                  <c:v>0.10334636325475961</c:v>
                </c:pt>
                <c:pt idx="102">
                  <c:v>0.13053316384582869</c:v>
                </c:pt>
                <c:pt idx="103">
                  <c:v>0.12304074178368209</c:v>
                </c:pt>
                <c:pt idx="104">
                  <c:v>8.9144182172245207E-2</c:v>
                </c:pt>
                <c:pt idx="105">
                  <c:v>4.6822214120913946E-2</c:v>
                </c:pt>
                <c:pt idx="106">
                  <c:v>1.3824406055695177E-2</c:v>
                </c:pt>
                <c:pt idx="107">
                  <c:v>2.47223870667544E-4</c:v>
                </c:pt>
                <c:pt idx="108">
                  <c:v>5.8955019569126655E-3</c:v>
                </c:pt>
                <c:pt idx="109">
                  <c:v>2.2471959441101766E-2</c:v>
                </c:pt>
                <c:pt idx="110">
                  <c:v>3.8745188818549117E-2</c:v>
                </c:pt>
                <c:pt idx="111">
                  <c:v>4.5987217053430847E-2</c:v>
                </c:pt>
                <c:pt idx="112">
                  <c:v>4.1337217622747585E-2</c:v>
                </c:pt>
                <c:pt idx="113">
                  <c:v>2.8012626542439811E-2</c:v>
                </c:pt>
                <c:pt idx="114">
                  <c:v>1.2803961507790999E-2</c:v>
                </c:pt>
                <c:pt idx="115">
                  <c:v>2.3887707790712755E-3</c:v>
                </c:pt>
                <c:pt idx="116">
                  <c:v>2.7856900273080928E-4</c:v>
                </c:pt>
                <c:pt idx="117">
                  <c:v>5.6653202908225819E-3</c:v>
                </c:pt>
                <c:pt idx="118">
                  <c:v>1.4409522392386069E-2</c:v>
                </c:pt>
                <c:pt idx="119">
                  <c:v>2.1420557142531226E-2</c:v>
                </c:pt>
                <c:pt idx="120">
                  <c:v>2.3153950826561586E-2</c:v>
                </c:pt>
                <c:pt idx="121">
                  <c:v>1.9064290977901955E-2</c:v>
                </c:pt>
                <c:pt idx="122">
                  <c:v>1.147686655366055E-2</c:v>
                </c:pt>
                <c:pt idx="123">
                  <c:v>4.1331464649631685E-3</c:v>
                </c:pt>
                <c:pt idx="124">
                  <c:v>2.4637633374617211E-4</c:v>
                </c:pt>
                <c:pt idx="125">
                  <c:v>1.0330798591125553E-3</c:v>
                </c:pt>
                <c:pt idx="126">
                  <c:v>5.3551626438635676E-3</c:v>
                </c:pt>
                <c:pt idx="127">
                  <c:v>1.0518252005246073E-2</c:v>
                </c:pt>
                <c:pt idx="128">
                  <c:v>1.372475923064379E-2</c:v>
                </c:pt>
                <c:pt idx="129">
                  <c:v>1.3424697868660049E-2</c:v>
                </c:pt>
                <c:pt idx="130">
                  <c:v>9.9330475750737755E-3</c:v>
                </c:pt>
                <c:pt idx="131">
                  <c:v>5.0927718081399381E-3</c:v>
                </c:pt>
                <c:pt idx="132">
                  <c:v>1.2372389274963823E-3</c:v>
                </c:pt>
                <c:pt idx="133">
                  <c:v>1.5104772416312236E-5</c:v>
                </c:pt>
                <c:pt idx="134">
                  <c:v>1.6539135758842681E-3</c:v>
                </c:pt>
                <c:pt idx="135">
                  <c:v>4.9763957601158832E-3</c:v>
                </c:pt>
                <c:pt idx="136">
                  <c:v>8.0947372004153348E-3</c:v>
                </c:pt>
                <c:pt idx="137">
                  <c:v>9.3890290681752468E-3</c:v>
                </c:pt>
                <c:pt idx="138">
                  <c:v>8.2729915405143437E-3</c:v>
                </c:pt>
                <c:pt idx="139">
                  <c:v>5.3941532932662503E-3</c:v>
                </c:pt>
                <c:pt idx="140">
                  <c:v>2.217647555230923E-3</c:v>
                </c:pt>
                <c:pt idx="141">
                  <c:v>2.4496893761490968E-4</c:v>
                </c:pt>
                <c:pt idx="142">
                  <c:v>2.7605195034002215E-4</c:v>
                </c:pt>
                <c:pt idx="143">
                  <c:v>2.0704622064276765E-3</c:v>
                </c:pt>
                <c:pt idx="144">
                  <c:v>4.5426391055677744E-3</c:v>
                </c:pt>
                <c:pt idx="145">
                  <c:v>6.3563200636028508E-3</c:v>
                </c:pt>
                <c:pt idx="146">
                  <c:v>6.5987278244371179E-3</c:v>
                </c:pt>
                <c:pt idx="147">
                  <c:v>5.1991478374809842E-3</c:v>
                </c:pt>
                <c:pt idx="148">
                  <c:v>2.9049694530224155E-3</c:v>
                </c:pt>
                <c:pt idx="149">
                  <c:v>8.5750198564041075E-4</c:v>
                </c:pt>
                <c:pt idx="150">
                  <c:v>2.793671376940312E-6</c:v>
                </c:pt>
                <c:pt idx="151">
                  <c:v>6.3771082921011712E-4</c:v>
                </c:pt>
                <c:pt idx="152">
                  <c:v>2.3054228310432946E-3</c:v>
                </c:pt>
                <c:pt idx="153">
                  <c:v>4.0690991057512225E-3</c:v>
                </c:pt>
                <c:pt idx="154">
                  <c:v>5.0050440034388882E-3</c:v>
                </c:pt>
                <c:pt idx="155">
                  <c:v>4.658621593836113E-3</c:v>
                </c:pt>
                <c:pt idx="156">
                  <c:v>3.240520632392615E-3</c:v>
                </c:pt>
                <c:pt idx="157">
                  <c:v>1.4823147508260144E-3</c:v>
                </c:pt>
                <c:pt idx="158">
                  <c:v>2.4300939053701468E-4</c:v>
                </c:pt>
                <c:pt idx="159">
                  <c:v>7.5619748919255139E-5</c:v>
                </c:pt>
                <c:pt idx="160">
                  <c:v>9.7034862111976641E-4</c:v>
                </c:pt>
                <c:pt idx="161">
                  <c:v>2.3912784064513098E-3</c:v>
                </c:pt>
                <c:pt idx="162">
                  <c:v>3.5718384033035459E-3</c:v>
                </c:pt>
                <c:pt idx="163">
                  <c:v>3.9083096560490922E-3</c:v>
                </c:pt>
                <c:pt idx="164">
                  <c:v>3.2509941146101323E-3</c:v>
                </c:pt>
                <c:pt idx="165">
                  <c:v>1.9542353770340133E-3</c:v>
                </c:pt>
                <c:pt idx="166">
                  <c:v>6.7337298090079233E-4</c:v>
                </c:pt>
                <c:pt idx="167">
                  <c:v>2.2759857260696027E-5</c:v>
                </c:pt>
                <c:pt idx="168">
                  <c:v>2.7189729539160755E-4</c:v>
                </c:pt>
                <c:pt idx="169">
                  <c:v>1.2286910225940645E-3</c:v>
                </c:pt>
                <c:pt idx="170">
                  <c:v>2.3583552995323606E-3</c:v>
                </c:pt>
                <c:pt idx="171">
                  <c:v>3.0670214701151192E-3</c:v>
                </c:pt>
                <c:pt idx="172">
                  <c:v>3.0007985520595498E-3</c:v>
                </c:pt>
                <c:pt idx="173">
                  <c:v>2.2106811273149758E-3</c:v>
                </c:pt>
                <c:pt idx="174">
                  <c:v>1.1076745201391519E-3</c:v>
                </c:pt>
                <c:pt idx="175">
                  <c:v>2.4050840474417021E-4</c:v>
                </c:pt>
                <c:pt idx="176">
                  <c:v>1.5084530796483256E-5</c:v>
                </c:pt>
                <c:pt idx="177">
                  <c:v>4.9824056965990958E-4</c:v>
                </c:pt>
                <c:pt idx="178">
                  <c:v>1.3998098942497228E-3</c:v>
                </c:pt>
                <c:pt idx="179">
                  <c:v>2.2338006219733415E-3</c:v>
                </c:pt>
                <c:pt idx="180">
                  <c:v>2.5701785387481639E-3</c:v>
                </c:pt>
              </c:numCache>
            </c:numRef>
          </c:yVal>
          <c:smooth val="1"/>
          <c:extLst xmlns:c16r2="http://schemas.microsoft.com/office/drawing/2015/06/chart">
            <c:ext xmlns:c16="http://schemas.microsoft.com/office/drawing/2014/chart" uri="{C3380CC4-5D6E-409C-BE32-E72D297353CC}">
              <c16:uniqueId val="{00000002-C17F-4E8A-9DB6-6B480CC03941}"/>
            </c:ext>
          </c:extLst>
        </c:ser>
        <c:dLbls>
          <c:showLegendKey val="0"/>
          <c:showVal val="0"/>
          <c:showCatName val="0"/>
          <c:showSerName val="0"/>
          <c:showPercent val="0"/>
          <c:showBubbleSize val="0"/>
        </c:dLbls>
        <c:axId val="310700272"/>
        <c:axId val="310701056"/>
      </c:scatterChart>
      <c:valAx>
        <c:axId val="310700272"/>
        <c:scaling>
          <c:orientation val="minMax"/>
          <c:max val="30"/>
          <c:min val="-30"/>
        </c:scaling>
        <c:delete val="0"/>
        <c:axPos val="b"/>
        <c:title>
          <c:tx>
            <c:rich>
              <a:bodyPr rot="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r>
                  <a:rPr kumimoji="1" lang="ja-JP" altLang="ja-JP" sz="1800" b="0" i="0" u="none" strike="noStrike" baseline="0" dirty="0" smtClean="0">
                    <a:effectLst/>
                  </a:rPr>
                  <a:t>𝑥</a:t>
                </a:r>
                <a:r>
                  <a:rPr lang="en-US" altLang="ja-JP" sz="1800" dirty="0" smtClean="0"/>
                  <a:t>(</a:t>
                </a:r>
                <a:r>
                  <a:rPr lang="en-US" altLang="ja-JP" sz="1800" dirty="0"/>
                  <a:t>mm)</a:t>
                </a:r>
                <a:r>
                  <a:rPr lang="ja-JP" altLang="en-US" sz="1800" dirty="0"/>
                  <a:t>　</a:t>
                </a:r>
              </a:p>
            </c:rich>
          </c:tx>
          <c:layout>
            <c:manualLayout>
              <c:xMode val="edge"/>
              <c:yMode val="edge"/>
              <c:x val="0.47671677606311941"/>
              <c:y val="0.89144310845271935"/>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ja-JP"/>
            </a:p>
          </c:txPr>
        </c:title>
        <c:numFmt formatCode="General" sourceLinked="1"/>
        <c:majorTickMark val="cross"/>
        <c:minorTickMark val="none"/>
        <c:tickLblPos val="nextTo"/>
        <c:spPr>
          <a:solidFill>
            <a:schemeClr val="bg1"/>
          </a:solidFill>
          <a:ln w="12700" cap="flat" cmpd="sng" algn="ctr">
            <a:solidFill>
              <a:schemeClr val="tx1"/>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ja-JP"/>
          </a:p>
        </c:txPr>
        <c:crossAx val="310701056"/>
        <c:crossesAt val="-0.5"/>
        <c:crossBetween val="midCat"/>
        <c:majorUnit val="10"/>
      </c:valAx>
      <c:valAx>
        <c:axId val="310701056"/>
        <c:scaling>
          <c:orientation val="minMax"/>
        </c:scaling>
        <c:delete val="0"/>
        <c:axPos val="l"/>
        <c:title>
          <c:tx>
            <c:rich>
              <a:bodyPr rot="-54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r>
                  <a:rPr lang="ja-JP" altLang="en-US" sz="1600" dirty="0" smtClean="0"/>
                  <a:t>回折強度</a:t>
                </a:r>
                <a:endParaRPr lang="ja-JP" altLang="en-US" sz="1600" dirty="0"/>
              </a:p>
            </c:rich>
          </c:tx>
          <c:layout>
            <c:manualLayout>
              <c:xMode val="edge"/>
              <c:yMode val="edge"/>
              <c:x val="8.1565708894189455E-4"/>
              <c:y val="0.37200913475381714"/>
            </c:manualLayout>
          </c:layout>
          <c:overlay val="0"/>
          <c:spPr>
            <a:noFill/>
            <a:ln>
              <a:noFill/>
            </a:ln>
            <a:effectLst/>
          </c:spPr>
          <c:txPr>
            <a:bodyPr rot="-54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ja-JP"/>
            </a:p>
          </c:txPr>
        </c:title>
        <c:numFmt formatCode="General" sourceLinked="1"/>
        <c:majorTickMark val="cross"/>
        <c:minorTickMark val="none"/>
        <c:tickLblPos val="nextTo"/>
        <c:spPr>
          <a:noFill/>
          <a:ln w="12700"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ja-JP"/>
          </a:p>
        </c:txPr>
        <c:crossAx val="310700272"/>
        <c:crossesAt val="-90"/>
        <c:crossBetween val="midCat"/>
      </c:valAx>
      <c:spPr>
        <a:noFill/>
        <a:ln w="12700">
          <a:solidFill>
            <a:schemeClr val="tx1"/>
          </a:solidFill>
        </a:ln>
        <a:effectLst/>
      </c:spPr>
    </c:plotArea>
    <c:legend>
      <c:legendPos val="r"/>
      <c:layout>
        <c:manualLayout>
          <c:xMode val="edge"/>
          <c:yMode val="edge"/>
          <c:x val="0.64877824919541327"/>
          <c:y val="0.18811538030799771"/>
          <c:w val="0.24511649407590869"/>
          <c:h val="0.31750083994044592"/>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ja-JP"/>
        </a:p>
      </c:txPr>
    </c:legend>
    <c:plotVisOnly val="1"/>
    <c:dispBlanksAs val="gap"/>
    <c:showDLblsOverMax val="0"/>
  </c:chart>
  <c:spPr>
    <a:solidFill>
      <a:schemeClr val="bg1"/>
    </a:solidFill>
    <a:ln w="9525" cap="flat" cmpd="sng" algn="ctr">
      <a:noFill/>
      <a:round/>
    </a:ln>
    <a:effectLst/>
  </c:spPr>
  <c:txPr>
    <a:bodyPr/>
    <a:lstStyle/>
    <a:p>
      <a:pPr>
        <a:defRPr/>
      </a:pPr>
      <a:endParaRPr lang="ja-JP"/>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6298328844353319"/>
          <c:y val="3.0925699213014891E-2"/>
          <c:w val="0.79401392287528172"/>
          <c:h val="0.77081224523294944"/>
        </c:manualLayout>
      </c:layout>
      <c:scatterChart>
        <c:scatterStyle val="smoothMarker"/>
        <c:varyColors val="0"/>
        <c:ser>
          <c:idx val="0"/>
          <c:order val="0"/>
          <c:tx>
            <c:strRef>
              <c:f>パルス時間幅0.41!$A$2</c:f>
              <c:strCache>
                <c:ptCount val="1"/>
                <c:pt idx="0">
                  <c:v>チョッパースロット 0.3 mm</c:v>
                </c:pt>
              </c:strCache>
            </c:strRef>
          </c:tx>
          <c:spPr>
            <a:ln w="19050" cap="rnd">
              <a:solidFill>
                <a:schemeClr val="accent1"/>
              </a:solidFill>
              <a:round/>
            </a:ln>
            <a:effectLst/>
          </c:spPr>
          <c:marker>
            <c:symbol val="circle"/>
            <c:size val="5"/>
            <c:spPr>
              <a:solidFill>
                <a:schemeClr val="accent1"/>
              </a:solidFill>
              <a:ln w="9525">
                <a:solidFill>
                  <a:schemeClr val="accent1"/>
                </a:solidFill>
              </a:ln>
              <a:effectLst/>
            </c:spPr>
          </c:marker>
          <c:xVal>
            <c:numRef>
              <c:f>パルス時間幅0.41!$A$5:$A$9</c:f>
              <c:numCache>
                <c:formatCode>General</c:formatCode>
                <c:ptCount val="5"/>
                <c:pt idx="0">
                  <c:v>1</c:v>
                </c:pt>
                <c:pt idx="1">
                  <c:v>5</c:v>
                </c:pt>
                <c:pt idx="2">
                  <c:v>10</c:v>
                </c:pt>
                <c:pt idx="3">
                  <c:v>15</c:v>
                </c:pt>
                <c:pt idx="4">
                  <c:v>20</c:v>
                </c:pt>
              </c:numCache>
            </c:numRef>
          </c:xVal>
          <c:yVal>
            <c:numRef>
              <c:f>パルス時間幅0.41!$B$5:$B$9</c:f>
              <c:numCache>
                <c:formatCode>0.0</c:formatCode>
                <c:ptCount val="5"/>
                <c:pt idx="0">
                  <c:v>2.2092350000000001</c:v>
                </c:pt>
                <c:pt idx="1">
                  <c:v>3.6895000000000002</c:v>
                </c:pt>
                <c:pt idx="2">
                  <c:v>3.8633999999999999</c:v>
                </c:pt>
                <c:pt idx="3">
                  <c:v>3.8986500000000004</c:v>
                </c:pt>
                <c:pt idx="4">
                  <c:v>3.9104000000000001</c:v>
                </c:pt>
              </c:numCache>
            </c:numRef>
          </c:yVal>
          <c:smooth val="1"/>
        </c:ser>
        <c:ser>
          <c:idx val="1"/>
          <c:order val="1"/>
          <c:tx>
            <c:strRef>
              <c:f>パルス時間幅0.41!$A$12</c:f>
              <c:strCache>
                <c:ptCount val="1"/>
                <c:pt idx="0">
                  <c:v>チョッパースロット 0.2 mm</c:v>
                </c:pt>
              </c:strCache>
            </c:strRef>
          </c:tx>
          <c:spPr>
            <a:ln w="19050" cap="rnd">
              <a:solidFill>
                <a:schemeClr val="accent2"/>
              </a:solidFill>
              <a:round/>
            </a:ln>
            <a:effectLst/>
          </c:spPr>
          <c:marker>
            <c:symbol val="circle"/>
            <c:size val="5"/>
            <c:spPr>
              <a:solidFill>
                <a:schemeClr val="accent2"/>
              </a:solidFill>
              <a:ln w="9525">
                <a:solidFill>
                  <a:schemeClr val="accent2"/>
                </a:solidFill>
              </a:ln>
              <a:effectLst/>
            </c:spPr>
          </c:marker>
          <c:xVal>
            <c:numRef>
              <c:f>パルス時間幅0.41!$A$15:$A$19</c:f>
              <c:numCache>
                <c:formatCode>General</c:formatCode>
                <c:ptCount val="5"/>
                <c:pt idx="0">
                  <c:v>1</c:v>
                </c:pt>
                <c:pt idx="1">
                  <c:v>5</c:v>
                </c:pt>
                <c:pt idx="2">
                  <c:v>10</c:v>
                </c:pt>
                <c:pt idx="3">
                  <c:v>15</c:v>
                </c:pt>
                <c:pt idx="4">
                  <c:v>20</c:v>
                </c:pt>
              </c:numCache>
            </c:numRef>
          </c:xVal>
          <c:yVal>
            <c:numRef>
              <c:f>パルス時間幅0.41!$B$15:$B$19</c:f>
              <c:numCache>
                <c:formatCode>0.0</c:formatCode>
                <c:ptCount val="5"/>
                <c:pt idx="0">
                  <c:v>2.3993500000000001</c:v>
                </c:pt>
                <c:pt idx="1">
                  <c:v>3.29</c:v>
                </c:pt>
                <c:pt idx="2">
                  <c:v>3.3440500000000002</c:v>
                </c:pt>
                <c:pt idx="3">
                  <c:v>3.35345</c:v>
                </c:pt>
                <c:pt idx="4">
                  <c:v>3.3581500000000002</c:v>
                </c:pt>
              </c:numCache>
            </c:numRef>
          </c:yVal>
          <c:smooth val="1"/>
        </c:ser>
        <c:ser>
          <c:idx val="2"/>
          <c:order val="2"/>
          <c:tx>
            <c:strRef>
              <c:f>パルス時間幅0.41!$A$22</c:f>
              <c:strCache>
                <c:ptCount val="1"/>
                <c:pt idx="0">
                  <c:v>チョッパースロット 0.1 mm</c:v>
                </c:pt>
              </c:strCache>
            </c:strRef>
          </c:tx>
          <c:spPr>
            <a:ln w="19050" cap="rnd">
              <a:solidFill>
                <a:schemeClr val="accent3"/>
              </a:solidFill>
              <a:round/>
            </a:ln>
            <a:effectLst/>
          </c:spPr>
          <c:marker>
            <c:symbol val="circle"/>
            <c:size val="5"/>
            <c:spPr>
              <a:solidFill>
                <a:schemeClr val="accent3"/>
              </a:solidFill>
              <a:ln w="9525">
                <a:solidFill>
                  <a:schemeClr val="accent3"/>
                </a:solidFill>
              </a:ln>
              <a:effectLst/>
            </c:spPr>
          </c:marker>
          <c:xVal>
            <c:numRef>
              <c:f>パルス時間幅0.41!$A$25:$A$29</c:f>
              <c:numCache>
                <c:formatCode>General</c:formatCode>
                <c:ptCount val="5"/>
                <c:pt idx="0">
                  <c:v>1</c:v>
                </c:pt>
                <c:pt idx="1">
                  <c:v>5</c:v>
                </c:pt>
                <c:pt idx="2">
                  <c:v>10</c:v>
                </c:pt>
                <c:pt idx="3">
                  <c:v>15</c:v>
                </c:pt>
                <c:pt idx="4">
                  <c:v>20</c:v>
                </c:pt>
              </c:numCache>
            </c:numRef>
          </c:xVal>
          <c:yVal>
            <c:numRef>
              <c:f>パルス時間幅0.41!$B$25:$B$29</c:f>
              <c:numCache>
                <c:formatCode>0.0</c:formatCode>
                <c:ptCount val="5"/>
                <c:pt idx="0">
                  <c:v>2.726</c:v>
                </c:pt>
                <c:pt idx="1">
                  <c:v>3.00095</c:v>
                </c:pt>
                <c:pt idx="2">
                  <c:v>3.0127000000000002</c:v>
                </c:pt>
                <c:pt idx="3">
                  <c:v>3.0127000000000002</c:v>
                </c:pt>
                <c:pt idx="4">
                  <c:v>3.01505</c:v>
                </c:pt>
              </c:numCache>
            </c:numRef>
          </c:yVal>
          <c:smooth val="1"/>
        </c:ser>
        <c:dLbls>
          <c:showLegendKey val="0"/>
          <c:showVal val="0"/>
          <c:showCatName val="0"/>
          <c:showSerName val="0"/>
          <c:showPercent val="0"/>
          <c:showBubbleSize val="0"/>
        </c:dLbls>
        <c:axId val="310698704"/>
        <c:axId val="310695176"/>
      </c:scatterChart>
      <c:valAx>
        <c:axId val="310698704"/>
        <c:scaling>
          <c:orientation val="minMax"/>
          <c:max val="20"/>
        </c:scaling>
        <c:delete val="0"/>
        <c:axPos val="b"/>
        <c:title>
          <c:tx>
            <c:rich>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r>
                  <a:rPr lang="ja-JP" altLang="en-US" sz="1600" dirty="0"/>
                  <a:t>距離</a:t>
                </a:r>
                <a:r>
                  <a:rPr lang="en-US" altLang="ja-JP" sz="1600" i="1" dirty="0"/>
                  <a:t>L</a:t>
                </a:r>
                <a:r>
                  <a:rPr lang="en-US" altLang="ja-JP" sz="1600" dirty="0"/>
                  <a:t> </a:t>
                </a:r>
                <a:r>
                  <a:rPr lang="en-US" altLang="ja-JP" sz="1600" dirty="0" smtClean="0"/>
                  <a:t>(mm)</a:t>
                </a:r>
                <a:endParaRPr lang="ja-JP" altLang="en-US" sz="1600" dirty="0"/>
              </a:p>
            </c:rich>
          </c:tx>
          <c:layout>
            <c:manualLayout>
              <c:xMode val="edge"/>
              <c:yMode val="edge"/>
              <c:x val="0.44048908421842309"/>
              <c:y val="0.89016889858561532"/>
            </c:manualLayout>
          </c:layout>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ja-JP"/>
            </a:p>
          </c:txPr>
        </c:title>
        <c:numFmt formatCode="General" sourceLinked="1"/>
        <c:majorTickMark val="cross"/>
        <c:minorTickMark val="none"/>
        <c:tickLblPos val="nextTo"/>
        <c:spPr>
          <a:noFill/>
          <a:ln w="12700" cap="flat" cmpd="sng" algn="ctr">
            <a:solidFill>
              <a:schemeClr val="tx1"/>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ja-JP"/>
          </a:p>
        </c:txPr>
        <c:crossAx val="310695176"/>
        <c:crosses val="autoZero"/>
        <c:crossBetween val="midCat"/>
      </c:valAx>
      <c:valAx>
        <c:axId val="310695176"/>
        <c:scaling>
          <c:orientation val="minMax"/>
        </c:scaling>
        <c:delete val="0"/>
        <c:axPos val="l"/>
        <c:title>
          <c:tx>
            <c:rich>
              <a:bodyPr rot="-54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r>
                  <a:rPr lang="ja-JP" altLang="en-US" sz="1600" dirty="0"/>
                  <a:t>パルス時間幅　</a:t>
                </a:r>
                <a:r>
                  <a:rPr lang="en-US" altLang="ja-JP" sz="1600" i="1" dirty="0"/>
                  <a:t>t</a:t>
                </a:r>
                <a:r>
                  <a:rPr lang="en-US" altLang="ja-JP" sz="1600" dirty="0"/>
                  <a:t> </a:t>
                </a:r>
                <a:r>
                  <a:rPr lang="en-US" altLang="ja-JP" sz="1600" dirty="0" smtClean="0"/>
                  <a:t>(µs)</a:t>
                </a:r>
                <a:endParaRPr lang="ja-JP" altLang="en-US" sz="1600" dirty="0"/>
              </a:p>
            </c:rich>
          </c:tx>
          <c:layout>
            <c:manualLayout>
              <c:xMode val="edge"/>
              <c:yMode val="edge"/>
              <c:x val="2.3622635925449748E-2"/>
              <c:y val="0.17905535569355913"/>
            </c:manualLayout>
          </c:layout>
          <c:overlay val="0"/>
          <c:spPr>
            <a:noFill/>
            <a:ln>
              <a:noFill/>
            </a:ln>
            <a:effectLst/>
          </c:spPr>
          <c:txPr>
            <a:bodyPr rot="-54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ja-JP"/>
            </a:p>
          </c:txPr>
        </c:title>
        <c:numFmt formatCode="0.0" sourceLinked="1"/>
        <c:majorTickMark val="cross"/>
        <c:minorTickMark val="none"/>
        <c:tickLblPos val="nextTo"/>
        <c:spPr>
          <a:noFill/>
          <a:ln w="12700"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ja-JP"/>
          </a:p>
        </c:txPr>
        <c:crossAx val="310698704"/>
        <c:crosses val="autoZero"/>
        <c:crossBetween val="midCat"/>
      </c:valAx>
      <c:spPr>
        <a:solidFill>
          <a:schemeClr val="bg1"/>
        </a:solidFill>
        <a:ln w="12700">
          <a:solidFill>
            <a:schemeClr val="tx1"/>
          </a:solidFill>
        </a:ln>
        <a:effectLst/>
      </c:spPr>
    </c:plotArea>
    <c:legend>
      <c:legendPos val="r"/>
      <c:layout>
        <c:manualLayout>
          <c:xMode val="edge"/>
          <c:yMode val="edge"/>
          <c:x val="0.19436883184899362"/>
          <c:y val="0.45630802077348881"/>
          <c:w val="0.50940942635445108"/>
          <c:h val="0.28732736255118141"/>
        </c:manualLayout>
      </c:layout>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ja-JP"/>
        </a:p>
      </c:txPr>
    </c:legend>
    <c:plotVisOnly val="1"/>
    <c:dispBlanksAs val="gap"/>
    <c:showDLblsOverMax val="0"/>
  </c:chart>
  <c:spPr>
    <a:solidFill>
      <a:schemeClr val="bg1"/>
    </a:solidFill>
    <a:ln w="9525" cap="flat" cmpd="sng" algn="ctr">
      <a:solidFill>
        <a:schemeClr val="bg1"/>
      </a:solidFill>
      <a:round/>
    </a:ln>
    <a:effectLst/>
  </c:spPr>
  <c:txPr>
    <a:bodyPr/>
    <a:lstStyle/>
    <a:p>
      <a:pPr>
        <a:defRPr/>
      </a:pPr>
      <a:endParaRPr lang="ja-JP"/>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2566426071741033"/>
          <c:y val="2.5218180372081588E-2"/>
          <c:w val="0.82107174103237091"/>
          <c:h val="0.81084358256870781"/>
        </c:manualLayout>
      </c:layout>
      <c:scatterChart>
        <c:scatterStyle val="smoothMarker"/>
        <c:varyColors val="0"/>
        <c:ser>
          <c:idx val="0"/>
          <c:order val="0"/>
          <c:tx>
            <c:strRef>
              <c:f>パルス時間幅3.78!$A$2</c:f>
              <c:strCache>
                <c:ptCount val="1"/>
                <c:pt idx="0">
                  <c:v>チョッパースロット 0.3 mm</c:v>
                </c:pt>
              </c:strCache>
            </c:strRef>
          </c:tx>
          <c:spPr>
            <a:ln w="19050" cap="rnd">
              <a:solidFill>
                <a:schemeClr val="accent1"/>
              </a:solidFill>
              <a:round/>
            </a:ln>
            <a:effectLst/>
          </c:spPr>
          <c:marker>
            <c:symbol val="circle"/>
            <c:size val="5"/>
            <c:spPr>
              <a:solidFill>
                <a:schemeClr val="accent1"/>
              </a:solidFill>
              <a:ln w="9525">
                <a:solidFill>
                  <a:schemeClr val="accent1"/>
                </a:solidFill>
              </a:ln>
              <a:effectLst/>
            </c:spPr>
          </c:marker>
          <c:xVal>
            <c:numRef>
              <c:f>パルス時間幅3.78!$A$5:$A$9</c:f>
              <c:numCache>
                <c:formatCode>General</c:formatCode>
                <c:ptCount val="5"/>
                <c:pt idx="0">
                  <c:v>1</c:v>
                </c:pt>
                <c:pt idx="1">
                  <c:v>5</c:v>
                </c:pt>
                <c:pt idx="2">
                  <c:v>10</c:v>
                </c:pt>
                <c:pt idx="3">
                  <c:v>15</c:v>
                </c:pt>
                <c:pt idx="4">
                  <c:v>20</c:v>
                </c:pt>
              </c:numCache>
            </c:numRef>
          </c:xVal>
          <c:yVal>
            <c:numRef>
              <c:f>パルス時間幅3.78!$B$5:$B$9</c:f>
              <c:numCache>
                <c:formatCode>0.0</c:formatCode>
                <c:ptCount val="5"/>
                <c:pt idx="0">
                  <c:v>4.66005</c:v>
                </c:pt>
                <c:pt idx="1">
                  <c:v>9.7149000000000019</c:v>
                </c:pt>
                <c:pt idx="2">
                  <c:v>18.151400000000002</c:v>
                </c:pt>
                <c:pt idx="3">
                  <c:v>25.615000000000002</c:v>
                </c:pt>
                <c:pt idx="4">
                  <c:v>31.725000000000001</c:v>
                </c:pt>
              </c:numCache>
            </c:numRef>
          </c:yVal>
          <c:smooth val="1"/>
        </c:ser>
        <c:ser>
          <c:idx val="1"/>
          <c:order val="1"/>
          <c:tx>
            <c:strRef>
              <c:f>パルス時間幅3.78!$A$12</c:f>
              <c:strCache>
                <c:ptCount val="1"/>
                <c:pt idx="0">
                  <c:v>チョッパースロット 0.2 mm</c:v>
                </c:pt>
              </c:strCache>
            </c:strRef>
          </c:tx>
          <c:spPr>
            <a:ln w="19050" cap="rnd">
              <a:solidFill>
                <a:schemeClr val="accent2"/>
              </a:solidFill>
              <a:round/>
            </a:ln>
            <a:effectLst/>
          </c:spPr>
          <c:marker>
            <c:symbol val="circle"/>
            <c:size val="5"/>
            <c:spPr>
              <a:solidFill>
                <a:schemeClr val="accent2"/>
              </a:solidFill>
              <a:ln w="9525">
                <a:solidFill>
                  <a:schemeClr val="accent2"/>
                </a:solidFill>
              </a:ln>
              <a:effectLst/>
            </c:spPr>
          </c:marker>
          <c:xVal>
            <c:numRef>
              <c:f>パルス時間幅3.78!$A$15:$A$19</c:f>
              <c:numCache>
                <c:formatCode>General</c:formatCode>
                <c:ptCount val="5"/>
                <c:pt idx="0">
                  <c:v>1</c:v>
                </c:pt>
                <c:pt idx="1">
                  <c:v>5</c:v>
                </c:pt>
                <c:pt idx="2">
                  <c:v>10</c:v>
                </c:pt>
                <c:pt idx="3">
                  <c:v>15</c:v>
                </c:pt>
                <c:pt idx="4">
                  <c:v>20</c:v>
                </c:pt>
              </c:numCache>
            </c:numRef>
          </c:xVal>
          <c:yVal>
            <c:numRef>
              <c:f>パルス時間幅3.78!$B$15:$B$19</c:f>
              <c:numCache>
                <c:formatCode>0.0</c:formatCode>
                <c:ptCount val="5"/>
                <c:pt idx="0">
                  <c:v>5.1276999999999999</c:v>
                </c:pt>
                <c:pt idx="1">
                  <c:v>14.1846</c:v>
                </c:pt>
                <c:pt idx="2">
                  <c:v>25.943999999999999</c:v>
                </c:pt>
                <c:pt idx="3">
                  <c:v>34.451000000000001</c:v>
                </c:pt>
                <c:pt idx="4">
                  <c:v>40.091000000000001</c:v>
                </c:pt>
              </c:numCache>
            </c:numRef>
          </c:yVal>
          <c:smooth val="1"/>
        </c:ser>
        <c:ser>
          <c:idx val="2"/>
          <c:order val="2"/>
          <c:tx>
            <c:strRef>
              <c:f>パルス時間幅3.78!$A$22</c:f>
              <c:strCache>
                <c:ptCount val="1"/>
                <c:pt idx="0">
                  <c:v>チョッパースロット 0.1 mm</c:v>
                </c:pt>
              </c:strCache>
            </c:strRef>
          </c:tx>
          <c:spPr>
            <a:ln w="19050" cap="rnd">
              <a:solidFill>
                <a:schemeClr val="accent3"/>
              </a:solidFill>
              <a:round/>
            </a:ln>
            <a:effectLst/>
          </c:spPr>
          <c:marker>
            <c:symbol val="circle"/>
            <c:size val="5"/>
            <c:spPr>
              <a:solidFill>
                <a:schemeClr val="accent3"/>
              </a:solidFill>
              <a:ln w="9525">
                <a:solidFill>
                  <a:schemeClr val="accent3"/>
                </a:solidFill>
              </a:ln>
              <a:effectLst/>
            </c:spPr>
          </c:marker>
          <c:xVal>
            <c:numRef>
              <c:f>パルス時間幅3.78!$A$25:$A$29</c:f>
              <c:numCache>
                <c:formatCode>General</c:formatCode>
                <c:ptCount val="5"/>
                <c:pt idx="0">
                  <c:v>1</c:v>
                </c:pt>
                <c:pt idx="1">
                  <c:v>5</c:v>
                </c:pt>
                <c:pt idx="2">
                  <c:v>10</c:v>
                </c:pt>
                <c:pt idx="3">
                  <c:v>15</c:v>
                </c:pt>
                <c:pt idx="4">
                  <c:v>20</c:v>
                </c:pt>
              </c:numCache>
            </c:numRef>
          </c:xVal>
          <c:yVal>
            <c:numRef>
              <c:f>パルス時間幅3.78!$B$25:$B$29</c:f>
              <c:numCache>
                <c:formatCode>0.0</c:formatCode>
                <c:ptCount val="5"/>
                <c:pt idx="0">
                  <c:v>5.491950000000001</c:v>
                </c:pt>
                <c:pt idx="1">
                  <c:v>25.943999999999999</c:v>
                </c:pt>
                <c:pt idx="2">
                  <c:v>40.091000000000001</c:v>
                </c:pt>
                <c:pt idx="3">
                  <c:v>45.519500000000001</c:v>
                </c:pt>
                <c:pt idx="4">
                  <c:v>48.833000000000006</c:v>
                </c:pt>
              </c:numCache>
            </c:numRef>
          </c:yVal>
          <c:smooth val="1"/>
        </c:ser>
        <c:dLbls>
          <c:showLegendKey val="0"/>
          <c:showVal val="0"/>
          <c:showCatName val="0"/>
          <c:showSerName val="0"/>
          <c:showPercent val="0"/>
          <c:showBubbleSize val="0"/>
        </c:dLbls>
        <c:axId val="310695960"/>
        <c:axId val="310699096"/>
      </c:scatterChart>
      <c:valAx>
        <c:axId val="310695960"/>
        <c:scaling>
          <c:orientation val="minMax"/>
        </c:scaling>
        <c:delete val="0"/>
        <c:axPos val="b"/>
        <c:title>
          <c:tx>
            <c:rich>
              <a:bodyPr rot="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r>
                  <a:rPr lang="ja-JP" altLang="en-US" sz="1200"/>
                  <a:t>距離</a:t>
                </a:r>
                <a:r>
                  <a:rPr lang="en-US" altLang="ja-JP" sz="1200" i="1"/>
                  <a:t>L</a:t>
                </a:r>
                <a:r>
                  <a:rPr lang="en-US" altLang="ja-JP" sz="1200"/>
                  <a:t> mm</a:t>
                </a:r>
                <a:endParaRPr lang="ja-JP" altLang="en-US" sz="1200"/>
              </a:p>
            </c:rich>
          </c:tx>
          <c:layout>
            <c:manualLayout>
              <c:xMode val="edge"/>
              <c:yMode val="edge"/>
              <c:x val="0.46699190726159218"/>
              <c:y val="0.91797394776152308"/>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ja-JP"/>
            </a:p>
          </c:txPr>
        </c:title>
        <c:numFmt formatCode="General" sourceLinked="1"/>
        <c:majorTickMark val="cross"/>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ja-JP"/>
          </a:p>
        </c:txPr>
        <c:crossAx val="310699096"/>
        <c:crosses val="autoZero"/>
        <c:crossBetween val="midCat"/>
      </c:valAx>
      <c:valAx>
        <c:axId val="310699096"/>
        <c:scaling>
          <c:orientation val="minMax"/>
        </c:scaling>
        <c:delete val="0"/>
        <c:axPos val="l"/>
        <c:title>
          <c:tx>
            <c:rich>
              <a:bodyPr rot="-54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r>
                  <a:rPr lang="ja-JP" altLang="en-US" sz="1200"/>
                  <a:t>パルス時間幅　</a:t>
                </a:r>
                <a:r>
                  <a:rPr lang="en-US" altLang="ja-JP" sz="1200" i="1"/>
                  <a:t>t</a:t>
                </a:r>
                <a:r>
                  <a:rPr lang="en-US" altLang="ja-JP" sz="1200"/>
                  <a:t> µs</a:t>
                </a:r>
                <a:endParaRPr lang="ja-JP" altLang="en-US" sz="1200"/>
              </a:p>
            </c:rich>
          </c:tx>
          <c:layout>
            <c:manualLayout>
              <c:xMode val="edge"/>
              <c:yMode val="edge"/>
              <c:x val="5.5555555555555558E-3"/>
              <c:y val="0.25380468970304332"/>
            </c:manualLayout>
          </c:layout>
          <c:overlay val="0"/>
          <c:spPr>
            <a:noFill/>
            <a:ln>
              <a:noFill/>
            </a:ln>
            <a:effectLst/>
          </c:spPr>
          <c:txPr>
            <a:bodyPr rot="-54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ja-JP"/>
            </a:p>
          </c:txPr>
        </c:title>
        <c:numFmt formatCode="General" sourceLinked="0"/>
        <c:majorTickMark val="cross"/>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ja-JP"/>
          </a:p>
        </c:txPr>
        <c:crossAx val="310695960"/>
        <c:crosses val="autoZero"/>
        <c:crossBetween val="midCat"/>
      </c:valAx>
      <c:spPr>
        <a:noFill/>
        <a:ln>
          <a:solidFill>
            <a:schemeClr val="accent1">
              <a:lumMod val="40000"/>
              <a:lumOff val="60000"/>
            </a:schemeClr>
          </a:solidFill>
        </a:ln>
        <a:effectLst/>
      </c:spPr>
    </c:plotArea>
    <c:legend>
      <c:legendPos val="r"/>
      <c:layout>
        <c:manualLayout>
          <c:xMode val="edge"/>
          <c:yMode val="edge"/>
          <c:x val="8.9958223972003495E-2"/>
          <c:y val="1.6470720085609132E-2"/>
          <c:w val="0.44163888888888891"/>
          <c:h val="0.28122455767409238"/>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ja-JP"/>
        </a:p>
      </c:txPr>
    </c:legend>
    <c:plotVisOnly val="1"/>
    <c:dispBlanksAs val="gap"/>
    <c:showDLblsOverMax val="0"/>
  </c:chart>
  <c:spPr>
    <a:solidFill>
      <a:schemeClr val="bg1"/>
    </a:solidFill>
    <a:ln w="9525" cap="flat" cmpd="sng" algn="ctr">
      <a:solidFill>
        <a:schemeClr val="bg1"/>
      </a:solidFill>
      <a:round/>
    </a:ln>
    <a:effectLst/>
  </c:spPr>
  <c:txPr>
    <a:bodyPr/>
    <a:lstStyle/>
    <a:p>
      <a:pPr>
        <a:defRPr/>
      </a:pPr>
      <a:endParaRPr lang="ja-JP"/>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15008153855920769"/>
          <c:y val="9.4428610496269647E-2"/>
          <c:w val="0.74426015035157644"/>
          <c:h val="0.75545779315464356"/>
        </c:manualLayout>
      </c:layout>
      <c:scatterChart>
        <c:scatterStyle val="lineMarker"/>
        <c:varyColors val="0"/>
        <c:ser>
          <c:idx val="0"/>
          <c:order val="0"/>
          <c:spPr>
            <a:ln w="28575">
              <a:noFill/>
            </a:ln>
          </c:spPr>
          <c:errBars>
            <c:errDir val="y"/>
            <c:errBarType val="both"/>
            <c:errValType val="cust"/>
            <c:noEndCap val="0"/>
            <c:plus>
              <c:numRef>
                <c:f>'50bin'!$F$2:$F$50</c:f>
                <c:numCache>
                  <c:formatCode>General</c:formatCode>
                  <c:ptCount val="49"/>
                  <c:pt idx="0">
                    <c:v>14832401821464.992</c:v>
                  </c:pt>
                  <c:pt idx="1">
                    <c:v>14832404191779.059</c:v>
                  </c:pt>
                  <c:pt idx="2">
                    <c:v>14832405806439.393</c:v>
                  </c:pt>
                  <c:pt idx="3">
                    <c:v>14832406466066.811</c:v>
                  </c:pt>
                  <c:pt idx="4">
                    <c:v>14832407620413.812</c:v>
                  </c:pt>
                  <c:pt idx="5">
                    <c:v>14832408721854.693</c:v>
                  </c:pt>
                  <c:pt idx="6">
                    <c:v>14832408922211.447</c:v>
                  </c:pt>
                  <c:pt idx="7">
                    <c:v>14832409247346.305</c:v>
                  </c:pt>
                  <c:pt idx="8">
                    <c:v>14832410845793.1</c:v>
                  </c:pt>
                  <c:pt idx="9">
                    <c:v>14832411596538.803</c:v>
                  </c:pt>
                  <c:pt idx="10">
                    <c:v>14832411473203.107</c:v>
                  </c:pt>
                  <c:pt idx="11">
                    <c:v>14832412135198.986</c:v>
                  </c:pt>
                  <c:pt idx="12">
                    <c:v>14832412768312.502</c:v>
                  </c:pt>
                  <c:pt idx="13">
                    <c:v>14832412740245.221</c:v>
                  </c:pt>
                  <c:pt idx="14">
                    <c:v>14832412679605.135</c:v>
                  </c:pt>
                  <c:pt idx="15">
                    <c:v>14832412240664.906</c:v>
                  </c:pt>
                  <c:pt idx="16">
                    <c:v>14832411143539.516</c:v>
                  </c:pt>
                  <c:pt idx="17">
                    <c:v>14832410675821.521</c:v>
                  </c:pt>
                  <c:pt idx="18">
                    <c:v>14832411316434.195</c:v>
                  </c:pt>
                  <c:pt idx="19">
                    <c:v>14832411273128.357</c:v>
                  </c:pt>
                  <c:pt idx="20">
                    <c:v>14832410761567.934</c:v>
                  </c:pt>
                  <c:pt idx="21">
                    <c:v>14832410725114.012</c:v>
                  </c:pt>
                  <c:pt idx="22">
                    <c:v>14832408802378.768</c:v>
                  </c:pt>
                  <c:pt idx="23">
                    <c:v>14832403442727.25</c:v>
                  </c:pt>
                  <c:pt idx="24">
                    <c:v>14832398170283.191</c:v>
                  </c:pt>
                  <c:pt idx="25">
                    <c:v>14832396363757.182</c:v>
                  </c:pt>
                  <c:pt idx="26">
                    <c:v>14832397225819.539</c:v>
                  </c:pt>
                  <c:pt idx="27">
                    <c:v>14832397464469.902</c:v>
                  </c:pt>
                  <c:pt idx="28">
                    <c:v>14832397079182.691</c:v>
                  </c:pt>
                  <c:pt idx="29">
                    <c:v>14832396243636.568</c:v>
                  </c:pt>
                  <c:pt idx="30">
                    <c:v>14832396219190.822</c:v>
                  </c:pt>
                  <c:pt idx="31">
                    <c:v>14832397546510.65</c:v>
                  </c:pt>
                  <c:pt idx="32">
                    <c:v>14832397393550.787</c:v>
                  </c:pt>
                  <c:pt idx="33">
                    <c:v>14832396666021.551</c:v>
                  </c:pt>
                  <c:pt idx="34">
                    <c:v>14832396195782.635</c:v>
                  </c:pt>
                  <c:pt idx="35">
                    <c:v>14832396168793.373</c:v>
                  </c:pt>
                  <c:pt idx="36">
                    <c:v>14832397121626.334</c:v>
                  </c:pt>
                  <c:pt idx="37">
                    <c:v>14832397208275.713</c:v>
                  </c:pt>
                  <c:pt idx="38">
                    <c:v>14832396533218.635</c:v>
                  </c:pt>
                  <c:pt idx="39">
                    <c:v>14832396323918.742</c:v>
                  </c:pt>
                  <c:pt idx="40">
                    <c:v>14832396693065.896</c:v>
                  </c:pt>
                  <c:pt idx="41">
                    <c:v>14832396179178.75</c:v>
                  </c:pt>
                  <c:pt idx="42">
                    <c:v>14832395667346.701</c:v>
                  </c:pt>
                  <c:pt idx="43">
                    <c:v>14832396841974.941</c:v>
                  </c:pt>
                  <c:pt idx="44">
                    <c:v>14832396904415.996</c:v>
                  </c:pt>
                  <c:pt idx="45">
                    <c:v>14832396404069.85</c:v>
                  </c:pt>
                  <c:pt idx="46">
                    <c:v>14832396608828.096</c:v>
                  </c:pt>
                  <c:pt idx="47">
                    <c:v>14832397569003.945</c:v>
                  </c:pt>
                  <c:pt idx="48">
                    <c:v>14456832818793.662</c:v>
                  </c:pt>
                </c:numCache>
              </c:numRef>
            </c:plus>
            <c:minus>
              <c:numRef>
                <c:f>'50bin'!$F$2:$F$50</c:f>
                <c:numCache>
                  <c:formatCode>General</c:formatCode>
                  <c:ptCount val="49"/>
                  <c:pt idx="0">
                    <c:v>14832401821464.992</c:v>
                  </c:pt>
                  <c:pt idx="1">
                    <c:v>14832404191779.059</c:v>
                  </c:pt>
                  <c:pt idx="2">
                    <c:v>14832405806439.393</c:v>
                  </c:pt>
                  <c:pt idx="3">
                    <c:v>14832406466066.811</c:v>
                  </c:pt>
                  <c:pt idx="4">
                    <c:v>14832407620413.812</c:v>
                  </c:pt>
                  <c:pt idx="5">
                    <c:v>14832408721854.693</c:v>
                  </c:pt>
                  <c:pt idx="6">
                    <c:v>14832408922211.447</c:v>
                  </c:pt>
                  <c:pt idx="7">
                    <c:v>14832409247346.305</c:v>
                  </c:pt>
                  <c:pt idx="8">
                    <c:v>14832410845793.1</c:v>
                  </c:pt>
                  <c:pt idx="9">
                    <c:v>14832411596538.803</c:v>
                  </c:pt>
                  <c:pt idx="10">
                    <c:v>14832411473203.107</c:v>
                  </c:pt>
                  <c:pt idx="11">
                    <c:v>14832412135198.986</c:v>
                  </c:pt>
                  <c:pt idx="12">
                    <c:v>14832412768312.502</c:v>
                  </c:pt>
                  <c:pt idx="13">
                    <c:v>14832412740245.221</c:v>
                  </c:pt>
                  <c:pt idx="14">
                    <c:v>14832412679605.135</c:v>
                  </c:pt>
                  <c:pt idx="15">
                    <c:v>14832412240664.906</c:v>
                  </c:pt>
                  <c:pt idx="16">
                    <c:v>14832411143539.516</c:v>
                  </c:pt>
                  <c:pt idx="17">
                    <c:v>14832410675821.521</c:v>
                  </c:pt>
                  <c:pt idx="18">
                    <c:v>14832411316434.195</c:v>
                  </c:pt>
                  <c:pt idx="19">
                    <c:v>14832411273128.357</c:v>
                  </c:pt>
                  <c:pt idx="20">
                    <c:v>14832410761567.934</c:v>
                  </c:pt>
                  <c:pt idx="21">
                    <c:v>14832410725114.012</c:v>
                  </c:pt>
                  <c:pt idx="22">
                    <c:v>14832408802378.768</c:v>
                  </c:pt>
                  <c:pt idx="23">
                    <c:v>14832403442727.25</c:v>
                  </c:pt>
                  <c:pt idx="24">
                    <c:v>14832398170283.191</c:v>
                  </c:pt>
                  <c:pt idx="25">
                    <c:v>14832396363757.182</c:v>
                  </c:pt>
                  <c:pt idx="26">
                    <c:v>14832397225819.539</c:v>
                  </c:pt>
                  <c:pt idx="27">
                    <c:v>14832397464469.902</c:v>
                  </c:pt>
                  <c:pt idx="28">
                    <c:v>14832397079182.691</c:v>
                  </c:pt>
                  <c:pt idx="29">
                    <c:v>14832396243636.568</c:v>
                  </c:pt>
                  <c:pt idx="30">
                    <c:v>14832396219190.822</c:v>
                  </c:pt>
                  <c:pt idx="31">
                    <c:v>14832397546510.65</c:v>
                  </c:pt>
                  <c:pt idx="32">
                    <c:v>14832397393550.787</c:v>
                  </c:pt>
                  <c:pt idx="33">
                    <c:v>14832396666021.551</c:v>
                  </c:pt>
                  <c:pt idx="34">
                    <c:v>14832396195782.635</c:v>
                  </c:pt>
                  <c:pt idx="35">
                    <c:v>14832396168793.373</c:v>
                  </c:pt>
                  <c:pt idx="36">
                    <c:v>14832397121626.334</c:v>
                  </c:pt>
                  <c:pt idx="37">
                    <c:v>14832397208275.713</c:v>
                  </c:pt>
                  <c:pt idx="38">
                    <c:v>14832396533218.635</c:v>
                  </c:pt>
                  <c:pt idx="39">
                    <c:v>14832396323918.742</c:v>
                  </c:pt>
                  <c:pt idx="40">
                    <c:v>14832396693065.896</c:v>
                  </c:pt>
                  <c:pt idx="41">
                    <c:v>14832396179178.75</c:v>
                  </c:pt>
                  <c:pt idx="42">
                    <c:v>14832395667346.701</c:v>
                  </c:pt>
                  <c:pt idx="43">
                    <c:v>14832396841974.941</c:v>
                  </c:pt>
                  <c:pt idx="44">
                    <c:v>14832396904415.996</c:v>
                  </c:pt>
                  <c:pt idx="45">
                    <c:v>14832396404069.85</c:v>
                  </c:pt>
                  <c:pt idx="46">
                    <c:v>14832396608828.096</c:v>
                  </c:pt>
                  <c:pt idx="47">
                    <c:v>14832397569003.945</c:v>
                  </c:pt>
                  <c:pt idx="48">
                    <c:v>14456832818793.662</c:v>
                  </c:pt>
                </c:numCache>
              </c:numRef>
            </c:minus>
          </c:errBars>
          <c:xVal>
            <c:numRef>
              <c:f>'50bin'!$C$2:$C$49</c:f>
              <c:numCache>
                <c:formatCode>General</c:formatCode>
                <c:ptCount val="48"/>
                <c:pt idx="0">
                  <c:v>5.0000000000000001E-4</c:v>
                </c:pt>
                <c:pt idx="1">
                  <c:v>1.5E-3</c:v>
                </c:pt>
                <c:pt idx="2">
                  <c:v>2.5000000000000001E-3</c:v>
                </c:pt>
                <c:pt idx="3">
                  <c:v>3.5000000000000001E-3</c:v>
                </c:pt>
                <c:pt idx="4">
                  <c:v>4.5000000000000005E-3</c:v>
                </c:pt>
                <c:pt idx="5">
                  <c:v>5.4999999999999997E-3</c:v>
                </c:pt>
                <c:pt idx="6">
                  <c:v>6.5000000000000006E-3</c:v>
                </c:pt>
                <c:pt idx="7">
                  <c:v>7.4999999999999997E-3</c:v>
                </c:pt>
                <c:pt idx="8">
                  <c:v>8.5000000000000006E-3</c:v>
                </c:pt>
                <c:pt idx="9">
                  <c:v>9.4999999999999998E-3</c:v>
                </c:pt>
                <c:pt idx="10">
                  <c:v>1.0499999999999999E-2</c:v>
                </c:pt>
                <c:pt idx="11">
                  <c:v>1.15E-2</c:v>
                </c:pt>
                <c:pt idx="12">
                  <c:v>1.2500000000000001E-2</c:v>
                </c:pt>
                <c:pt idx="13">
                  <c:v>1.35E-2</c:v>
                </c:pt>
                <c:pt idx="14">
                  <c:v>1.4499999999999999E-2</c:v>
                </c:pt>
                <c:pt idx="15">
                  <c:v>1.55E-2</c:v>
                </c:pt>
                <c:pt idx="16">
                  <c:v>1.6500000000000001E-2</c:v>
                </c:pt>
                <c:pt idx="17">
                  <c:v>1.7500000000000002E-2</c:v>
                </c:pt>
                <c:pt idx="18">
                  <c:v>1.8499999999999999E-2</c:v>
                </c:pt>
                <c:pt idx="19">
                  <c:v>1.95E-2</c:v>
                </c:pt>
                <c:pt idx="20">
                  <c:v>2.0500000000000001E-2</c:v>
                </c:pt>
                <c:pt idx="21">
                  <c:v>2.1499999999999998E-2</c:v>
                </c:pt>
                <c:pt idx="22">
                  <c:v>2.2499999999999999E-2</c:v>
                </c:pt>
                <c:pt idx="23">
                  <c:v>2.35E-2</c:v>
                </c:pt>
                <c:pt idx="24">
                  <c:v>2.4500000000000001E-2</c:v>
                </c:pt>
                <c:pt idx="25">
                  <c:v>2.5500000000000002E-2</c:v>
                </c:pt>
                <c:pt idx="26">
                  <c:v>2.6499999999999999E-2</c:v>
                </c:pt>
                <c:pt idx="27">
                  <c:v>2.75E-2</c:v>
                </c:pt>
                <c:pt idx="28">
                  <c:v>2.8500000000000001E-2</c:v>
                </c:pt>
                <c:pt idx="29">
                  <c:v>2.9499999999999998E-2</c:v>
                </c:pt>
                <c:pt idx="30">
                  <c:v>3.0499999999999999E-2</c:v>
                </c:pt>
                <c:pt idx="31">
                  <c:v>3.15E-2</c:v>
                </c:pt>
                <c:pt idx="32">
                  <c:v>3.2500000000000001E-2</c:v>
                </c:pt>
                <c:pt idx="33">
                  <c:v>3.3500000000000002E-2</c:v>
                </c:pt>
                <c:pt idx="34">
                  <c:v>3.4500000000000003E-2</c:v>
                </c:pt>
                <c:pt idx="35">
                  <c:v>3.5500000000000004E-2</c:v>
                </c:pt>
                <c:pt idx="36">
                  <c:v>3.6499999999999998E-2</c:v>
                </c:pt>
                <c:pt idx="37">
                  <c:v>3.7499999999999999E-2</c:v>
                </c:pt>
                <c:pt idx="38">
                  <c:v>3.85E-2</c:v>
                </c:pt>
                <c:pt idx="39">
                  <c:v>3.95E-2</c:v>
                </c:pt>
                <c:pt idx="40">
                  <c:v>4.0500000000000001E-2</c:v>
                </c:pt>
                <c:pt idx="41">
                  <c:v>4.1500000000000002E-2</c:v>
                </c:pt>
                <c:pt idx="42">
                  <c:v>4.2499999999999996E-2</c:v>
                </c:pt>
                <c:pt idx="43">
                  <c:v>4.3499999999999997E-2</c:v>
                </c:pt>
                <c:pt idx="44">
                  <c:v>4.4499999999999998E-2</c:v>
                </c:pt>
                <c:pt idx="45">
                  <c:v>4.5499999999999999E-2</c:v>
                </c:pt>
                <c:pt idx="46">
                  <c:v>4.65E-2</c:v>
                </c:pt>
                <c:pt idx="47">
                  <c:v>4.7500000000000001E-2</c:v>
                </c:pt>
              </c:numCache>
            </c:numRef>
          </c:xVal>
          <c:yVal>
            <c:numRef>
              <c:f>'50bin'!$E$2:$E$49</c:f>
              <c:numCache>
                <c:formatCode>General</c:formatCode>
                <c:ptCount val="48"/>
                <c:pt idx="0">
                  <c:v>-24217730000000</c:v>
                </c:pt>
                <c:pt idx="1">
                  <c:v>-46097177000000</c:v>
                </c:pt>
                <c:pt idx="2">
                  <c:v>-1801415000000</c:v>
                </c:pt>
                <c:pt idx="3">
                  <c:v>-17766308999999.98</c:v>
                </c:pt>
                <c:pt idx="4">
                  <c:v>-16477179000000.029</c:v>
                </c:pt>
                <c:pt idx="5">
                  <c:v>-16196863999999.971</c:v>
                </c:pt>
                <c:pt idx="6">
                  <c:v>10253319000000.018</c:v>
                </c:pt>
                <c:pt idx="7">
                  <c:v>-19898386999999.965</c:v>
                </c:pt>
                <c:pt idx="8">
                  <c:v>-27519248000000.047</c:v>
                </c:pt>
                <c:pt idx="9">
                  <c:v>5248510000000.0088</c:v>
                </c:pt>
                <c:pt idx="10">
                  <c:v>-1589779999999.9971</c:v>
                </c:pt>
                <c:pt idx="11">
                  <c:v>-18048210999999.965</c:v>
                </c:pt>
                <c:pt idx="12">
                  <c:v>-732989000000.00122</c:v>
                </c:pt>
                <c:pt idx="13">
                  <c:v>1565600000000.0027</c:v>
                </c:pt>
                <c:pt idx="14">
                  <c:v>233275999999.99957</c:v>
                </c:pt>
                <c:pt idx="15">
                  <c:v>12787808999999.977</c:v>
                </c:pt>
                <c:pt idx="16">
                  <c:v>19758221999999.965</c:v>
                </c:pt>
                <c:pt idx="17">
                  <c:v>-5883448000000.0303</c:v>
                </c:pt>
                <c:pt idx="18">
                  <c:v>-13120215999999.977</c:v>
                </c:pt>
                <c:pt idx="19">
                  <c:v>14404875999999.973</c:v>
                </c:pt>
                <c:pt idx="20">
                  <c:v>770476000000.00391</c:v>
                </c:pt>
                <c:pt idx="21">
                  <c:v>310919999999.99945</c:v>
                </c:pt>
                <c:pt idx="22">
                  <c:v>56726673999999.891</c:v>
                </c:pt>
                <c:pt idx="23">
                  <c:v>102266381999999.81</c:v>
                </c:pt>
                <c:pt idx="24">
                  <c:v>54139624999999.898</c:v>
                </c:pt>
                <c:pt idx="25">
                  <c:v>-549399000000.00281</c:v>
                </c:pt>
                <c:pt idx="26">
                  <c:v>-25023505999999.953</c:v>
                </c:pt>
                <c:pt idx="27">
                  <c:v>17943991999999.965</c:v>
                </c:pt>
                <c:pt idx="28">
                  <c:v>-6514523000000.0332</c:v>
                </c:pt>
                <c:pt idx="29">
                  <c:v>31300822999999.941</c:v>
                </c:pt>
                <c:pt idx="30">
                  <c:v>-30575644999999.941</c:v>
                </c:pt>
                <c:pt idx="31">
                  <c:v>-8799023999999.9844</c:v>
                </c:pt>
                <c:pt idx="32">
                  <c:v>13336546999999.975</c:v>
                </c:pt>
                <c:pt idx="33">
                  <c:v>8245457999999.9844</c:v>
                </c:pt>
                <c:pt idx="34">
                  <c:v>5704081999999.9893</c:v>
                </c:pt>
                <c:pt idx="35">
                  <c:v>-4903445000000.0596</c:v>
                </c:pt>
                <c:pt idx="36">
                  <c:v>-23362153999999.957</c:v>
                </c:pt>
                <c:pt idx="37">
                  <c:v>20791717999999.961</c:v>
                </c:pt>
                <c:pt idx="38">
                  <c:v>-766288999999.99854</c:v>
                </c:pt>
                <c:pt idx="39">
                  <c:v>6975126999999.9873</c:v>
                </c:pt>
                <c:pt idx="40">
                  <c:v>-17925800999999.965</c:v>
                </c:pt>
                <c:pt idx="41">
                  <c:v>33170163000000.402</c:v>
                </c:pt>
                <c:pt idx="42">
                  <c:v>-17986777999999.965</c:v>
                </c:pt>
                <c:pt idx="43">
                  <c:v>-16858324999999.969</c:v>
                </c:pt>
                <c:pt idx="44">
                  <c:v>15006023999999.973</c:v>
                </c:pt>
                <c:pt idx="45">
                  <c:v>-163358999999.99969</c:v>
                </c:pt>
                <c:pt idx="46">
                  <c:v>-5910751999999.9893</c:v>
                </c:pt>
                <c:pt idx="47">
                  <c:v>-22572666999999.957</c:v>
                </c:pt>
              </c:numCache>
            </c:numRef>
          </c:yVal>
          <c:smooth val="0"/>
          <c:extLst xmlns:c16r2="http://schemas.microsoft.com/office/drawing/2015/06/chart">
            <c:ext xmlns:c16="http://schemas.microsoft.com/office/drawing/2014/chart" uri="{C3380CC4-5D6E-409C-BE32-E72D297353CC}">
              <c16:uniqueId val="{00000000-A893-4965-9FCD-4504FE084DB3}"/>
            </c:ext>
          </c:extLst>
        </c:ser>
        <c:dLbls>
          <c:showLegendKey val="0"/>
          <c:showVal val="0"/>
          <c:showCatName val="0"/>
          <c:showSerName val="0"/>
          <c:showPercent val="0"/>
          <c:showBubbleSize val="0"/>
        </c:dLbls>
        <c:axId val="308115368"/>
        <c:axId val="308111448"/>
      </c:scatterChart>
      <c:valAx>
        <c:axId val="308115368"/>
        <c:scaling>
          <c:orientation val="minMax"/>
        </c:scaling>
        <c:delete val="0"/>
        <c:axPos val="b"/>
        <c:majorGridlines/>
        <c:title>
          <c:tx>
            <c:rich>
              <a:bodyPr/>
              <a:lstStyle/>
              <a:p>
                <a:pPr>
                  <a:defRPr sz="1200" b="0"/>
                </a:pPr>
                <a:r>
                  <a:rPr lang="ja-JP" altLang="ja-JP" sz="1200" b="1" i="0" u="none" strike="noStrike" baseline="0" dirty="0" smtClean="0">
                    <a:effectLst/>
                  </a:rPr>
                  <a:t>光子</a:t>
                </a:r>
                <a:r>
                  <a:rPr lang="ja-JP" altLang="ja-JP" sz="1200" b="1" i="0" u="none" strike="noStrike" baseline="0" dirty="0">
                    <a:effectLst/>
                  </a:rPr>
                  <a:t>のエネルギー </a:t>
                </a:r>
                <a:r>
                  <a:rPr lang="en-US" altLang="ja-JP" sz="1200" b="1" dirty="0" smtClean="0"/>
                  <a:t>[eV</a:t>
                </a:r>
                <a:r>
                  <a:rPr lang="en-US" altLang="ja-JP" sz="1200" b="0" dirty="0"/>
                  <a:t>]</a:t>
                </a:r>
                <a:endParaRPr lang="ja-JP" altLang="en-US" sz="1200" b="0" dirty="0"/>
              </a:p>
            </c:rich>
          </c:tx>
          <c:layout>
            <c:manualLayout>
              <c:xMode val="edge"/>
              <c:yMode val="edge"/>
              <c:x val="0.67298800700148964"/>
              <c:y val="0.91469564279182658"/>
            </c:manualLayout>
          </c:layout>
          <c:overlay val="0"/>
        </c:title>
        <c:numFmt formatCode="General" sourceLinked="1"/>
        <c:majorTickMark val="out"/>
        <c:minorTickMark val="none"/>
        <c:tickLblPos val="nextTo"/>
        <c:crossAx val="308111448"/>
        <c:crossesAt val="-80000000000000"/>
        <c:crossBetween val="midCat"/>
      </c:valAx>
      <c:valAx>
        <c:axId val="308111448"/>
        <c:scaling>
          <c:orientation val="minMax"/>
        </c:scaling>
        <c:delete val="0"/>
        <c:axPos val="l"/>
        <c:majorGridlines/>
        <c:title>
          <c:tx>
            <c:rich>
              <a:bodyPr rot="-5400000" vert="horz"/>
              <a:lstStyle/>
              <a:p>
                <a:pPr>
                  <a:defRPr sz="1400" b="0">
                    <a:latin typeface="+mn-ea"/>
                    <a:ea typeface="+mn-ea"/>
                  </a:defRPr>
                </a:pPr>
                <a:r>
                  <a:rPr lang="ja-JP" altLang="en-US" sz="1400" b="1" i="0" baseline="0" dirty="0">
                    <a:effectLst/>
                    <a:latin typeface="+mn-ea"/>
                    <a:ea typeface="+mn-ea"/>
                  </a:rPr>
                  <a:t>接線の傾き</a:t>
                </a:r>
                <a:r>
                  <a:rPr lang="ja-JP" altLang="ja-JP" sz="1400" b="1" i="0" u="none" strike="noStrike" baseline="0" dirty="0">
                    <a:effectLst/>
                    <a:latin typeface="+mn-ea"/>
                    <a:ea typeface="+mn-ea"/>
                  </a:rPr>
                  <a:t>×</a:t>
                </a:r>
                <a:r>
                  <a:rPr lang="en-US" altLang="ja-JP" sz="1400" b="1" i="0" u="none" strike="noStrike" baseline="0" dirty="0">
                    <a:effectLst/>
                    <a:latin typeface="+mn-ea"/>
                    <a:ea typeface="+mn-ea"/>
                  </a:rPr>
                  <a:t>(</a:t>
                </a:r>
                <a:r>
                  <a:rPr lang="ja-JP" altLang="ja-JP" sz="1400" b="1" i="0" u="none" strike="noStrike" baseline="0" dirty="0">
                    <a:effectLst/>
                    <a:latin typeface="+mn-ea"/>
                    <a:ea typeface="+mn-ea"/>
                  </a:rPr>
                  <a:t>－１</a:t>
                </a:r>
                <a:r>
                  <a:rPr lang="en-US" altLang="ja-JP" sz="1400" b="1" i="0" u="none" strike="noStrike" baseline="0" dirty="0" smtClean="0">
                    <a:effectLst/>
                    <a:latin typeface="+mn-ea"/>
                    <a:ea typeface="+mn-ea"/>
                  </a:rPr>
                  <a:t>)[</a:t>
                </a:r>
                <a:r>
                  <a:rPr lang="ja-JP" altLang="en-US" sz="1400" b="1" i="0" u="none" strike="noStrike" baseline="0" dirty="0" smtClean="0">
                    <a:effectLst/>
                    <a:latin typeface="+mn-ea"/>
                    <a:ea typeface="+mn-ea"/>
                  </a:rPr>
                  <a:t>個</a:t>
                </a:r>
                <a:r>
                  <a:rPr lang="en-US" altLang="ja-JP" sz="1400" b="1" i="0" u="none" strike="noStrike" baseline="0" dirty="0" smtClean="0">
                    <a:effectLst/>
                    <a:latin typeface="+mn-ea"/>
                    <a:ea typeface="+mn-ea"/>
                  </a:rPr>
                  <a:t>/eV^2]</a:t>
                </a:r>
                <a:endParaRPr lang="ja-JP" altLang="ja-JP" sz="1400" b="1" dirty="0">
                  <a:effectLst/>
                  <a:latin typeface="+mn-ea"/>
                  <a:ea typeface="+mn-ea"/>
                </a:endParaRPr>
              </a:p>
            </c:rich>
          </c:tx>
          <c:layout>
            <c:manualLayout>
              <c:xMode val="edge"/>
              <c:yMode val="edge"/>
              <c:x val="1.6158068604622162E-2"/>
              <c:y val="0.14542534803825216"/>
            </c:manualLayout>
          </c:layout>
          <c:overlay val="0"/>
        </c:title>
        <c:numFmt formatCode="General" sourceLinked="1"/>
        <c:majorTickMark val="out"/>
        <c:minorTickMark val="none"/>
        <c:tickLblPos val="nextTo"/>
        <c:crossAx val="308115368"/>
        <c:crosses val="autoZero"/>
        <c:crossBetween val="midCat"/>
      </c:valAx>
    </c:plotArea>
    <c:plotVisOnly val="1"/>
    <c:dispBlanksAs val="gap"/>
    <c:showDLblsOverMax val="0"/>
  </c:chart>
  <c:spPr>
    <a:ln>
      <a:solidFill>
        <a:sysClr val="windowText" lastClr="000000"/>
      </a:solidFill>
    </a:ln>
  </c:spPr>
  <c:externalData r:id="rId2">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9EBED17-1A84-438B-89B0-21200A1BAA1C}" type="datetimeFigureOut">
              <a:rPr kumimoji="1" lang="ja-JP" altLang="en-US" smtClean="0"/>
              <a:t>2019/12/10</a:t>
            </a:fld>
            <a:endParaRPr kumimoji="1" lang="ja-JP" altLang="en-US"/>
          </a:p>
        </p:txBody>
      </p:sp>
      <p:sp>
        <p:nvSpPr>
          <p:cNvPr id="4" name="スライド イメージ プレースホルダー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ー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FD8F257-D818-4939-8813-9F05DAD21C88}" type="slidenum">
              <a:rPr kumimoji="1" lang="ja-JP" altLang="en-US" smtClean="0"/>
              <a:t>‹#›</a:t>
            </a:fld>
            <a:endParaRPr kumimoji="1" lang="ja-JP" altLang="en-US"/>
          </a:p>
        </p:txBody>
      </p:sp>
    </p:spTree>
    <p:extLst>
      <p:ext uri="{BB962C8B-B14F-4D97-AF65-F5344CB8AC3E}">
        <p14:creationId xmlns:p14="http://schemas.microsoft.com/office/powerpoint/2010/main" val="1152841903"/>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DFD8F257-D818-4939-8813-9F05DAD21C88}" type="slidenum">
              <a:rPr kumimoji="1" lang="ja-JP" altLang="en-US" smtClean="0"/>
              <a:t>7</a:t>
            </a:fld>
            <a:endParaRPr kumimoji="1" lang="ja-JP" altLang="en-US"/>
          </a:p>
        </p:txBody>
      </p:sp>
    </p:spTree>
    <p:extLst>
      <p:ext uri="{BB962C8B-B14F-4D97-AF65-F5344CB8AC3E}">
        <p14:creationId xmlns:p14="http://schemas.microsoft.com/office/powerpoint/2010/main" val="5225529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ノート プレースホルダー 2"/>
              <p:cNvSpPr>
                <a:spLocks noGrp="1"/>
              </p:cNvSpPr>
              <p:nvPr>
                <p:ph type="body" idx="1"/>
              </p:nvPr>
            </p:nvSpPr>
            <p:spPr/>
            <p:txBody>
              <a:bodyPr/>
              <a:lstStyle/>
              <a:p>
                <a:endParaRPr kumimoji="1" lang="ja-JP" altLang="en-US" dirty="0"/>
              </a:p>
            </p:txBody>
          </p:sp>
        </mc:Choice>
        <mc:Fallback xmlns="">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smtClean="0"/>
                  <a:t>・次に</a:t>
                </a:r>
                <a:r>
                  <a:rPr kumimoji="1" lang="en-US" altLang="ja-JP" dirty="0" smtClean="0"/>
                  <a:t>STJ</a:t>
                </a:r>
                <a:r>
                  <a:rPr kumimoji="1" lang="ja-JP" altLang="en-US" dirty="0" smtClean="0"/>
                  <a:t>検出器応答の測定試験結果ですが、これは筑波大学の森内さんの発表資料から引用させていただきました。</a:t>
                </a:r>
                <a:endParaRPr kumimoji="1" lang="en-US" altLang="ja-JP"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smtClean="0"/>
                  <a:t>・今回用いた</a:t>
                </a:r>
                <a:r>
                  <a:rPr kumimoji="1" lang="en-US" altLang="ja-JP" dirty="0" smtClean="0"/>
                  <a:t>STJ</a:t>
                </a:r>
                <a:r>
                  <a:rPr kumimoji="1" lang="ja-JP" altLang="en-US" dirty="0" smtClean="0"/>
                  <a:t>検出器は</a:t>
                </a:r>
                <a:r>
                  <a:rPr lang="en-US" altLang="ja-JP" i="0" dirty="0" smtClean="0">
                    <a:latin typeface="Cambria Math" panose="02040503050406030204" pitchFamily="18" charset="0"/>
                  </a:rPr>
                  <a:t>Nb/Al−STJ</a:t>
                </a:r>
                <a:r>
                  <a:rPr kumimoji="1" lang="ja-JP" altLang="en-US" dirty="0" smtClean="0"/>
                  <a:t>で、絶縁膜には酸化アルミニウム、超電導膜に</a:t>
                </a:r>
                <a:r>
                  <a:rPr lang="en-US" altLang="ja-JP" i="0" dirty="0" smtClean="0">
                    <a:latin typeface="Cambria Math" panose="02040503050406030204" pitchFamily="18" charset="0"/>
                  </a:rPr>
                  <a:t>Nb</a:t>
                </a:r>
                <a:r>
                  <a:rPr lang="ja-JP" altLang="en-US" i="0" dirty="0" smtClean="0">
                    <a:latin typeface="Cambria Math" panose="02040503050406030204" pitchFamily="18" charset="0"/>
                  </a:rPr>
                  <a:t>と</a:t>
                </a:r>
                <a:r>
                  <a:rPr lang="en-US" altLang="ja-JP" i="0" dirty="0" smtClean="0">
                    <a:latin typeface="Cambria Math" panose="02040503050406030204" pitchFamily="18" charset="0"/>
                  </a:rPr>
                  <a:t>Al</a:t>
                </a:r>
                <a:r>
                  <a:rPr lang="ja-JP" altLang="en-US" i="0" dirty="0" smtClean="0">
                    <a:latin typeface="Cambria Math" panose="02040503050406030204" pitchFamily="18" charset="0"/>
                  </a:rPr>
                  <a:t>を</a:t>
                </a:r>
                <a:r>
                  <a:rPr kumimoji="1" lang="ja-JP" altLang="en-US" dirty="0" smtClean="0"/>
                  <a:t>使用しています。</a:t>
                </a:r>
                <a:endParaRPr kumimoji="1" lang="en-US" altLang="ja-JP"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smtClean="0"/>
                  <a:t>・これが</a:t>
                </a:r>
                <a:r>
                  <a:rPr kumimoji="1" lang="en-US" altLang="ja-JP" dirty="0" smtClean="0"/>
                  <a:t>200Hz</a:t>
                </a:r>
                <a:r>
                  <a:rPr kumimoji="1" lang="ja-JP" altLang="en-US" dirty="0" smtClean="0"/>
                  <a:t>のパルス光を照射した時の電流電圧特性グラフで、ビームを照射した時には</a:t>
                </a:r>
                <a:r>
                  <a:rPr kumimoji="1" lang="en-US" altLang="ja-JP" dirty="0" smtClean="0"/>
                  <a:t>100nA</a:t>
                </a:r>
                <a:r>
                  <a:rPr kumimoji="1" lang="ja-JP" altLang="en-US" dirty="0" smtClean="0"/>
                  <a:t>の増加がみられました。</a:t>
                </a:r>
                <a:endParaRPr kumimoji="1" lang="en-US" altLang="ja-JP" dirty="0" smtClean="0"/>
              </a:p>
              <a:p>
                <a:r>
                  <a:rPr kumimoji="1" lang="ja-JP" altLang="en-US" dirty="0" smtClean="0"/>
                  <a:t>・今回は</a:t>
                </a:r>
                <a:r>
                  <a:rPr kumimoji="1" lang="en-US" altLang="ja-JP" dirty="0" smtClean="0"/>
                  <a:t>200Hz</a:t>
                </a:r>
                <a:r>
                  <a:rPr kumimoji="1" lang="ja-JP" altLang="en-US" dirty="0" smtClean="0"/>
                  <a:t>でパルス化を行いましたが、</a:t>
                </a:r>
                <a:r>
                  <a:rPr lang="en-US" altLang="ja-JP" sz="1200" i="0" dirty="0" smtClean="0">
                    <a:latin typeface="Cambria Math" panose="02040503050406030204" pitchFamily="18" charset="0"/>
                  </a:rPr>
                  <a:t>STJ</a:t>
                </a:r>
                <a:r>
                  <a:rPr lang="ja-JP" altLang="en-US" sz="1200" dirty="0"/>
                  <a:t>検出器用のアンプの出力</a:t>
                </a:r>
                <a:r>
                  <a:rPr lang="ja-JP" altLang="en-US" sz="1200" dirty="0" smtClean="0"/>
                  <a:t>パルス幅に</a:t>
                </a:r>
                <a:r>
                  <a:rPr lang="ja-JP" altLang="en-US" sz="1200" dirty="0"/>
                  <a:t>合わせて数</a:t>
                </a:r>
                <a:r>
                  <a:rPr lang="en-US" altLang="ja-JP" sz="1200" i="0" dirty="0" smtClean="0">
                    <a:latin typeface="Cambria Math" panose="02040503050406030204" pitchFamily="18" charset="0"/>
                  </a:rPr>
                  <a:t>μs</a:t>
                </a:r>
                <a:r>
                  <a:rPr lang="ja-JP" altLang="en-US" sz="1200" dirty="0" smtClean="0"/>
                  <a:t>以下にする必要があり、そのような光学系の設計が必要になってきます。</a:t>
                </a:r>
                <a:endParaRPr lang="en-US" altLang="ja-JP" sz="1200" dirty="0" smtClean="0"/>
              </a:p>
              <a:p>
                <a:r>
                  <a:rPr lang="ja-JP" altLang="en-US" sz="1200" dirty="0" smtClean="0"/>
                  <a:t>・（後ほど説明するのですが）そのような光学系は現在の約</a:t>
                </a:r>
                <a:r>
                  <a:rPr lang="en-US" altLang="ja-JP" sz="1200" dirty="0" smtClean="0"/>
                  <a:t>1m</a:t>
                </a:r>
                <a:r>
                  <a:rPr lang="ja-JP" altLang="en-US" sz="1200" dirty="0" smtClean="0"/>
                  <a:t>からさらに</a:t>
                </a:r>
                <a:r>
                  <a:rPr lang="en-US" altLang="ja-JP" sz="1200" dirty="0" smtClean="0"/>
                  <a:t>1~2m</a:t>
                </a:r>
                <a:r>
                  <a:rPr lang="ja-JP" altLang="en-US" sz="1200" dirty="0" smtClean="0"/>
                  <a:t>長くなる可能性があり、（これもこの後説明する）大気中の水分によるレーザーの減衰により照射パワーが</a:t>
                </a:r>
                <a:r>
                  <a:rPr lang="en-US" altLang="ja-JP" sz="1200" dirty="0" smtClean="0"/>
                  <a:t>2</a:t>
                </a:r>
                <a:r>
                  <a:rPr lang="ja-JP" altLang="en-US" sz="1200" dirty="0" smtClean="0"/>
                  <a:t>桁減少すると考えられます。今</a:t>
                </a:r>
                <a:r>
                  <a:rPr lang="en-US" altLang="ja-JP" sz="1200" dirty="0" smtClean="0"/>
                  <a:t>100nA</a:t>
                </a:r>
                <a:r>
                  <a:rPr lang="ja-JP" altLang="en-US" sz="1200" dirty="0" smtClean="0"/>
                  <a:t>で見えている信号ですが</a:t>
                </a:r>
                <a:r>
                  <a:rPr lang="en-US" altLang="ja-JP" sz="1200" dirty="0" smtClean="0"/>
                  <a:t>1nA</a:t>
                </a:r>
                <a:r>
                  <a:rPr lang="ja-JP" altLang="en-US" sz="1200" dirty="0" smtClean="0"/>
                  <a:t>になるとこの</a:t>
                </a:r>
                <a:r>
                  <a:rPr lang="en-US" altLang="ja-JP" sz="1200" dirty="0" smtClean="0"/>
                  <a:t>STJ</a:t>
                </a:r>
                <a:r>
                  <a:rPr lang="ja-JP" altLang="en-US" sz="1200" dirty="0" smtClean="0"/>
                  <a:t>検出器では確認が難しくなるため、照射パワーの向上が必要になります。</a:t>
                </a:r>
                <a:endParaRPr lang="en-US" altLang="ja-JP" sz="1200"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dirty="0"/>
              </a:p>
              <a:p>
                <a:endParaRPr kumimoji="1" lang="ja-JP" altLang="en-US" dirty="0"/>
              </a:p>
            </p:txBody>
          </p:sp>
        </mc:Fallback>
      </mc:AlternateContent>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7F02F39-C3EE-417A-807F-9E885D64AD10}" type="slidenum">
              <a:rPr kumimoji="1" lang="ja-JP" altLang="en-US" sz="13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1" lang="ja-JP" altLang="en-US" sz="13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Tree>
    <p:extLst>
      <p:ext uri="{BB962C8B-B14F-4D97-AF65-F5344CB8AC3E}">
        <p14:creationId xmlns:p14="http://schemas.microsoft.com/office/powerpoint/2010/main" val="20871278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9193A57-D6CC-4E6C-A143-222B4E9021E4}" type="slidenum">
              <a:rPr lang="ja-JP" altLang="en-US" smtClean="0">
                <a:solidFill>
                  <a:prstClr val="black"/>
                </a:solidFill>
              </a:rPr>
              <a:pPr/>
              <a:t>29</a:t>
            </a:fld>
            <a:endParaRPr lang="ja-JP" altLang="en-US">
              <a:solidFill>
                <a:prstClr val="black"/>
              </a:solidFill>
            </a:endParaRPr>
          </a:p>
        </p:txBody>
      </p:sp>
    </p:spTree>
    <p:extLst>
      <p:ext uri="{BB962C8B-B14F-4D97-AF65-F5344CB8AC3E}">
        <p14:creationId xmlns:p14="http://schemas.microsoft.com/office/powerpoint/2010/main" val="4347014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DFD8F257-D818-4939-8813-9F05DAD21C88}" type="slidenum">
              <a:rPr kumimoji="1" lang="ja-JP" altLang="en-US" smtClean="0"/>
              <a:t>8</a:t>
            </a:fld>
            <a:endParaRPr kumimoji="1" lang="ja-JP" altLang="en-US"/>
          </a:p>
        </p:txBody>
      </p:sp>
    </p:spTree>
    <p:extLst>
      <p:ext uri="{BB962C8B-B14F-4D97-AF65-F5344CB8AC3E}">
        <p14:creationId xmlns:p14="http://schemas.microsoft.com/office/powerpoint/2010/main" val="33281429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DFD8F257-D818-4939-8813-9F05DAD21C88}" type="slidenum">
              <a:rPr kumimoji="1" lang="ja-JP" altLang="en-US" smtClean="0"/>
              <a:t>9</a:t>
            </a:fld>
            <a:endParaRPr kumimoji="1" lang="ja-JP" altLang="en-US"/>
          </a:p>
        </p:txBody>
      </p:sp>
    </p:spTree>
    <p:extLst>
      <p:ext uri="{BB962C8B-B14F-4D97-AF65-F5344CB8AC3E}">
        <p14:creationId xmlns:p14="http://schemas.microsoft.com/office/powerpoint/2010/main" val="35016533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DFD8F257-D818-4939-8813-9F05DAD21C88}" type="slidenum">
              <a:rPr kumimoji="1" lang="ja-JP" altLang="en-US" smtClean="0"/>
              <a:t>10</a:t>
            </a:fld>
            <a:endParaRPr kumimoji="1" lang="ja-JP" altLang="en-US"/>
          </a:p>
        </p:txBody>
      </p:sp>
    </p:spTree>
    <p:extLst>
      <p:ext uri="{BB962C8B-B14F-4D97-AF65-F5344CB8AC3E}">
        <p14:creationId xmlns:p14="http://schemas.microsoft.com/office/powerpoint/2010/main" val="3023854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DFD8F257-D818-4939-8813-9F05DAD21C88}" type="slidenum">
              <a:rPr kumimoji="1" lang="ja-JP" altLang="en-US" smtClean="0"/>
              <a:t>12</a:t>
            </a:fld>
            <a:endParaRPr kumimoji="1" lang="ja-JP" altLang="en-US"/>
          </a:p>
        </p:txBody>
      </p:sp>
    </p:spTree>
    <p:extLst>
      <p:ext uri="{BB962C8B-B14F-4D97-AF65-F5344CB8AC3E}">
        <p14:creationId xmlns:p14="http://schemas.microsoft.com/office/powerpoint/2010/main" val="38324003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C84E7799-4104-41FA-9B06-2595FCB0ABAA}" type="slidenum">
              <a:rPr kumimoji="1" lang="ja-JP" altLang="en-US" smtClean="0"/>
              <a:t>17</a:t>
            </a:fld>
            <a:endParaRPr kumimoji="1" lang="ja-JP" altLang="en-US"/>
          </a:p>
        </p:txBody>
      </p:sp>
    </p:spTree>
    <p:extLst>
      <p:ext uri="{BB962C8B-B14F-4D97-AF65-F5344CB8AC3E}">
        <p14:creationId xmlns:p14="http://schemas.microsoft.com/office/powerpoint/2010/main" val="14928754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DFD8F257-D818-4939-8813-9F05DAD21C88}" type="slidenum">
              <a:rPr kumimoji="1" lang="ja-JP" altLang="en-US" smtClean="0"/>
              <a:t>18</a:t>
            </a:fld>
            <a:endParaRPr kumimoji="1" lang="ja-JP" altLang="en-US"/>
          </a:p>
        </p:txBody>
      </p:sp>
    </p:spTree>
    <p:extLst>
      <p:ext uri="{BB962C8B-B14F-4D97-AF65-F5344CB8AC3E}">
        <p14:creationId xmlns:p14="http://schemas.microsoft.com/office/powerpoint/2010/main" val="39118370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97A371E7-F2CE-4F5B-A3DB-7AC0EE191362}" type="slidenum">
              <a:rPr lang="ja-JP" altLang="en-US" smtClean="0">
                <a:solidFill>
                  <a:prstClr val="black"/>
                </a:solidFill>
              </a:rPr>
              <a:pPr/>
              <a:t>19</a:t>
            </a:fld>
            <a:endParaRPr lang="ja-JP" altLang="en-US">
              <a:solidFill>
                <a:prstClr val="black"/>
              </a:solidFill>
            </a:endParaRPr>
          </a:p>
        </p:txBody>
      </p:sp>
    </p:spTree>
    <p:extLst>
      <p:ext uri="{BB962C8B-B14F-4D97-AF65-F5344CB8AC3E}">
        <p14:creationId xmlns:p14="http://schemas.microsoft.com/office/powerpoint/2010/main" val="3455064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smtClean="0"/>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0100D3E-8710-49BF-A382-F5BDD8AB0E1F}" type="slidenum">
              <a:rPr kumimoji="1" lang="ja-JP" altLang="en-US" sz="13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1" lang="ja-JP" altLang="en-US" sz="13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Tree>
    <p:extLst>
      <p:ext uri="{BB962C8B-B14F-4D97-AF65-F5344CB8AC3E}">
        <p14:creationId xmlns:p14="http://schemas.microsoft.com/office/powerpoint/2010/main" val="20961549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143000" y="1122363"/>
            <a:ext cx="6858000" cy="2387600"/>
          </a:xfrm>
        </p:spPr>
        <p:txBody>
          <a:bodyPr anchor="b"/>
          <a:lstStyle>
            <a:lvl1pPr algn="ctr">
              <a:defRPr sz="4500"/>
            </a:lvl1p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5AEC57C5-8421-4628-A8A2-B30CC53618F6}" type="datetimeFigureOut">
              <a:rPr lang="ja-JP" altLang="en-US" smtClean="0">
                <a:solidFill>
                  <a:prstClr val="black">
                    <a:tint val="75000"/>
                  </a:prstClr>
                </a:solidFill>
              </a:rPr>
              <a:pPr/>
              <a:t>2019/12/10</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C9DAA67C-E662-4E97-9ACE-ACA5ED03C737}" type="slidenum">
              <a:rPr lang="ja-JP" altLang="en-US" smtClean="0">
                <a:solidFill>
                  <a:prstClr val="black">
                    <a:tint val="75000"/>
                  </a:prstClr>
                </a:solidFill>
              </a:rPr>
              <a:pPr/>
              <a:t>‹#›</a:t>
            </a:fld>
            <a:endParaRPr lang="ja-JP" altLang="en-US">
              <a:solidFill>
                <a:prstClr val="black">
                  <a:tint val="75000"/>
                </a:prstClr>
              </a:solidFill>
            </a:endParaRPr>
          </a:p>
        </p:txBody>
      </p:sp>
      <p:sp>
        <p:nvSpPr>
          <p:cNvPr id="7" name="正方形/長方形 6"/>
          <p:cNvSpPr/>
          <p:nvPr userDrawn="1"/>
        </p:nvSpPr>
        <p:spPr>
          <a:xfrm>
            <a:off x="1" y="6463089"/>
            <a:ext cx="9159072" cy="394912"/>
          </a:xfrm>
          <a:prstGeom prst="rect">
            <a:avLst/>
          </a:prstGeom>
          <a:gradFill flip="none" rotWithShape="1">
            <a:gsLst>
              <a:gs pos="90000">
                <a:srgbClr val="003399"/>
              </a:gs>
              <a:gs pos="98000">
                <a:srgbClr val="003399">
                  <a:alpha val="70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8" name="正方形/長方形 7"/>
          <p:cNvSpPr/>
          <p:nvPr userDrawn="1"/>
        </p:nvSpPr>
        <p:spPr>
          <a:xfrm>
            <a:off x="0" y="5486104"/>
            <a:ext cx="9144000" cy="949567"/>
          </a:xfrm>
          <a:prstGeom prst="rect">
            <a:avLst/>
          </a:prstGeom>
          <a:gradFill flip="none" rotWithShape="1">
            <a:gsLst>
              <a:gs pos="90000">
                <a:srgbClr val="003399"/>
              </a:gs>
              <a:gs pos="98000">
                <a:srgbClr val="003399">
                  <a:alpha val="70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pic>
        <p:nvPicPr>
          <p:cNvPr id="9" name="図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61848" y="5486105"/>
            <a:ext cx="665981" cy="949570"/>
          </a:xfrm>
          <a:prstGeom prst="rect">
            <a:avLst/>
          </a:prstGeom>
        </p:spPr>
      </p:pic>
      <p:sp>
        <p:nvSpPr>
          <p:cNvPr id="10" name="正方形/長方形 9"/>
          <p:cNvSpPr/>
          <p:nvPr userDrawn="1"/>
        </p:nvSpPr>
        <p:spPr>
          <a:xfrm flipH="1">
            <a:off x="188410" y="5486101"/>
            <a:ext cx="60290" cy="137190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cxnSp>
        <p:nvCxnSpPr>
          <p:cNvPr id="11" name="直線コネクタ 10"/>
          <p:cNvCxnSpPr/>
          <p:nvPr userDrawn="1"/>
        </p:nvCxnSpPr>
        <p:spPr>
          <a:xfrm>
            <a:off x="482322" y="5486101"/>
            <a:ext cx="7536" cy="1371907"/>
          </a:xfrm>
          <a:prstGeom prst="line">
            <a:avLst/>
          </a:prstGeom>
          <a:ln w="317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線コネクタ 11"/>
          <p:cNvCxnSpPr/>
          <p:nvPr userDrawn="1"/>
        </p:nvCxnSpPr>
        <p:spPr>
          <a:xfrm>
            <a:off x="8072930" y="5486101"/>
            <a:ext cx="0" cy="137190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正方形/長方形 12"/>
          <p:cNvSpPr/>
          <p:nvPr userDrawn="1"/>
        </p:nvSpPr>
        <p:spPr>
          <a:xfrm>
            <a:off x="663197" y="3509970"/>
            <a:ext cx="7807569" cy="45719"/>
          </a:xfrm>
          <a:prstGeom prst="rect">
            <a:avLst/>
          </a:prstGeom>
          <a:gradFill flip="none" rotWithShape="1">
            <a:gsLst>
              <a:gs pos="75000">
                <a:srgbClr val="003399"/>
              </a:gs>
              <a:gs pos="98000">
                <a:srgbClr val="003399">
                  <a:alpha val="70000"/>
                </a:srgbClr>
              </a:gs>
            </a:gsLst>
            <a:lin ang="10800000" scaled="1"/>
            <a:tileRect/>
          </a:gradFill>
          <a:ln>
            <a:solidFill>
              <a:srgbClr val="00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Tree>
    <p:extLst>
      <p:ext uri="{BB962C8B-B14F-4D97-AF65-F5344CB8AC3E}">
        <p14:creationId xmlns:p14="http://schemas.microsoft.com/office/powerpoint/2010/main" val="2140159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5AEC57C5-8421-4628-A8A2-B30CC53618F6}" type="datetimeFigureOut">
              <a:rPr lang="ja-JP" altLang="en-US" smtClean="0">
                <a:solidFill>
                  <a:prstClr val="black">
                    <a:tint val="75000"/>
                  </a:prstClr>
                </a:solidFill>
              </a:rPr>
              <a:pPr/>
              <a:t>2019/12/10</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C9DAA67C-E662-4E97-9ACE-ACA5ED03C73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9563542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543675" y="365125"/>
            <a:ext cx="1971675" cy="5811838"/>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628650" y="365125"/>
            <a:ext cx="5800725" cy="5811838"/>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5AEC57C5-8421-4628-A8A2-B30CC53618F6}" type="datetimeFigureOut">
              <a:rPr lang="ja-JP" altLang="en-US" smtClean="0">
                <a:solidFill>
                  <a:prstClr val="black">
                    <a:tint val="75000"/>
                  </a:prstClr>
                </a:solidFill>
              </a:rPr>
              <a:pPr/>
              <a:t>2019/12/10</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C9DAA67C-E662-4E97-9ACE-ACA5ED03C73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3076996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smtClean="0"/>
              <a:t>マスタ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 サブタイトルの書式設定</a:t>
            </a:r>
            <a:endParaRPr kumimoji="1" lang="ja-JP" altLang="en-US"/>
          </a:p>
        </p:txBody>
      </p:sp>
      <p:sp>
        <p:nvSpPr>
          <p:cNvPr id="4" name="日付プレースホルダ 3"/>
          <p:cNvSpPr>
            <a:spLocks noGrp="1"/>
          </p:cNvSpPr>
          <p:nvPr>
            <p:ph type="dt" sz="half" idx="10"/>
          </p:nvPr>
        </p:nvSpPr>
        <p:spPr/>
        <p:txBody>
          <a:bodyPr/>
          <a:lstStyle/>
          <a:p>
            <a:fld id="{59D88C87-A123-439E-B77D-A7C0D130D673}" type="datetime1">
              <a:rPr lang="ja-JP" altLang="en-US" smtClean="0">
                <a:solidFill>
                  <a:prstClr val="black">
                    <a:tint val="75000"/>
                  </a:prstClr>
                </a:solidFill>
              </a:rPr>
              <a:pPr/>
              <a:t>2019/12/10</a:t>
            </a:fld>
            <a:endParaRPr lang="ja-JP" altLang="en-US">
              <a:solidFill>
                <a:prstClr val="black">
                  <a:tint val="75000"/>
                </a:prstClr>
              </a:solidFill>
            </a:endParaRPr>
          </a:p>
        </p:txBody>
      </p:sp>
      <p:sp>
        <p:nvSpPr>
          <p:cNvPr id="5" name="フッター プレースホルダ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 5"/>
          <p:cNvSpPr>
            <a:spLocks noGrp="1"/>
          </p:cNvSpPr>
          <p:nvPr>
            <p:ph type="sldNum" sz="quarter" idx="12"/>
          </p:nvPr>
        </p:nvSpPr>
        <p:spPr/>
        <p:txBody>
          <a:bodyPr/>
          <a:lstStyle/>
          <a:p>
            <a:fld id="{229E64B3-8784-468B-8F01-8F8E0278E570}"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5007016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コンテンツ プレースホルダ 2"/>
          <p:cNvSpPr>
            <a:spLocks noGrp="1"/>
          </p:cNvSpPr>
          <p:nvPr>
            <p:ph idx="1"/>
          </p:nvPr>
        </p:nvSpPr>
        <p:spPr/>
        <p:txBody>
          <a:body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fld id="{ED2487CE-2B09-4C4C-9512-0A966B04BC69}" type="datetime1">
              <a:rPr lang="ja-JP" altLang="en-US" smtClean="0">
                <a:solidFill>
                  <a:prstClr val="black">
                    <a:tint val="75000"/>
                  </a:prstClr>
                </a:solidFill>
              </a:rPr>
              <a:pPr/>
              <a:t>2019/12/10</a:t>
            </a:fld>
            <a:endParaRPr lang="ja-JP" altLang="en-US">
              <a:solidFill>
                <a:prstClr val="black">
                  <a:tint val="75000"/>
                </a:prstClr>
              </a:solidFill>
            </a:endParaRPr>
          </a:p>
        </p:txBody>
      </p:sp>
      <p:sp>
        <p:nvSpPr>
          <p:cNvPr id="5" name="フッター プレースホルダ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 5"/>
          <p:cNvSpPr>
            <a:spLocks noGrp="1"/>
          </p:cNvSpPr>
          <p:nvPr>
            <p:ph type="sldNum" sz="quarter" idx="12"/>
          </p:nvPr>
        </p:nvSpPr>
        <p:spPr/>
        <p:txBody>
          <a:bodyPr/>
          <a:lstStyle/>
          <a:p>
            <a:fld id="{229E64B3-8784-468B-8F01-8F8E0278E570}"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77366449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 テキストの書式設定</a:t>
            </a:r>
          </a:p>
        </p:txBody>
      </p:sp>
      <p:sp>
        <p:nvSpPr>
          <p:cNvPr id="4" name="日付プレースホルダ 3"/>
          <p:cNvSpPr>
            <a:spLocks noGrp="1"/>
          </p:cNvSpPr>
          <p:nvPr>
            <p:ph type="dt" sz="half" idx="10"/>
          </p:nvPr>
        </p:nvSpPr>
        <p:spPr/>
        <p:txBody>
          <a:bodyPr/>
          <a:lstStyle/>
          <a:p>
            <a:fld id="{ED3DBB94-EE10-4D35-B215-1600B782E0DC}" type="datetime1">
              <a:rPr lang="ja-JP" altLang="en-US" smtClean="0">
                <a:solidFill>
                  <a:prstClr val="black">
                    <a:tint val="75000"/>
                  </a:prstClr>
                </a:solidFill>
              </a:rPr>
              <a:pPr/>
              <a:t>2019/12/10</a:t>
            </a:fld>
            <a:endParaRPr lang="ja-JP" altLang="en-US">
              <a:solidFill>
                <a:prstClr val="black">
                  <a:tint val="75000"/>
                </a:prstClr>
              </a:solidFill>
            </a:endParaRPr>
          </a:p>
        </p:txBody>
      </p:sp>
      <p:sp>
        <p:nvSpPr>
          <p:cNvPr id="5" name="フッター プレースホルダ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 5"/>
          <p:cNvSpPr>
            <a:spLocks noGrp="1"/>
          </p:cNvSpPr>
          <p:nvPr>
            <p:ph type="sldNum" sz="quarter" idx="12"/>
          </p:nvPr>
        </p:nvSpPr>
        <p:spPr/>
        <p:txBody>
          <a:bodyPr/>
          <a:lstStyle/>
          <a:p>
            <a:fld id="{229E64B3-8784-468B-8F01-8F8E0278E570}"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9010577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 4"/>
          <p:cNvSpPr>
            <a:spLocks noGrp="1"/>
          </p:cNvSpPr>
          <p:nvPr>
            <p:ph type="dt" sz="half" idx="10"/>
          </p:nvPr>
        </p:nvSpPr>
        <p:spPr/>
        <p:txBody>
          <a:bodyPr/>
          <a:lstStyle/>
          <a:p>
            <a:fld id="{32C34F13-00F1-4E5A-A84D-5E4EF4C8A484}" type="datetime1">
              <a:rPr lang="ja-JP" altLang="en-US" smtClean="0">
                <a:solidFill>
                  <a:prstClr val="black">
                    <a:tint val="75000"/>
                  </a:prstClr>
                </a:solidFill>
              </a:rPr>
              <a:pPr/>
              <a:t>2019/12/10</a:t>
            </a:fld>
            <a:endParaRPr lang="ja-JP" altLang="en-US">
              <a:solidFill>
                <a:prstClr val="black">
                  <a:tint val="75000"/>
                </a:prstClr>
              </a:solidFill>
            </a:endParaRPr>
          </a:p>
        </p:txBody>
      </p:sp>
      <p:sp>
        <p:nvSpPr>
          <p:cNvPr id="6" name="フッター プレースホルダ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 6"/>
          <p:cNvSpPr>
            <a:spLocks noGrp="1"/>
          </p:cNvSpPr>
          <p:nvPr>
            <p:ph type="sldNum" sz="quarter" idx="12"/>
          </p:nvPr>
        </p:nvSpPr>
        <p:spPr/>
        <p:txBody>
          <a:bodyPr/>
          <a:lstStyle/>
          <a:p>
            <a:fld id="{229E64B3-8784-468B-8F01-8F8E0278E570}"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71603728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 6"/>
          <p:cNvSpPr>
            <a:spLocks noGrp="1"/>
          </p:cNvSpPr>
          <p:nvPr>
            <p:ph type="dt" sz="half" idx="10"/>
          </p:nvPr>
        </p:nvSpPr>
        <p:spPr/>
        <p:txBody>
          <a:bodyPr/>
          <a:lstStyle/>
          <a:p>
            <a:fld id="{4BF54D15-63DC-44CB-95AB-7063453CF62D}" type="datetime1">
              <a:rPr lang="ja-JP" altLang="en-US" smtClean="0">
                <a:solidFill>
                  <a:prstClr val="black">
                    <a:tint val="75000"/>
                  </a:prstClr>
                </a:solidFill>
              </a:rPr>
              <a:pPr/>
              <a:t>2019/12/10</a:t>
            </a:fld>
            <a:endParaRPr lang="ja-JP" altLang="en-US">
              <a:solidFill>
                <a:prstClr val="black">
                  <a:tint val="75000"/>
                </a:prstClr>
              </a:solidFill>
            </a:endParaRPr>
          </a:p>
        </p:txBody>
      </p:sp>
      <p:sp>
        <p:nvSpPr>
          <p:cNvPr id="8" name="フッター プレースホルダ 7"/>
          <p:cNvSpPr>
            <a:spLocks noGrp="1"/>
          </p:cNvSpPr>
          <p:nvPr>
            <p:ph type="ftr" sz="quarter" idx="11"/>
          </p:nvPr>
        </p:nvSpPr>
        <p:spPr/>
        <p:txBody>
          <a:bodyPr/>
          <a:lstStyle/>
          <a:p>
            <a:endParaRPr lang="ja-JP" altLang="en-US">
              <a:solidFill>
                <a:prstClr val="black">
                  <a:tint val="75000"/>
                </a:prstClr>
              </a:solidFill>
            </a:endParaRPr>
          </a:p>
        </p:txBody>
      </p:sp>
      <p:sp>
        <p:nvSpPr>
          <p:cNvPr id="9" name="スライド番号プレースホルダ 8"/>
          <p:cNvSpPr>
            <a:spLocks noGrp="1"/>
          </p:cNvSpPr>
          <p:nvPr>
            <p:ph type="sldNum" sz="quarter" idx="12"/>
          </p:nvPr>
        </p:nvSpPr>
        <p:spPr/>
        <p:txBody>
          <a:bodyPr/>
          <a:lstStyle/>
          <a:p>
            <a:fld id="{229E64B3-8784-468B-8F01-8F8E0278E570}"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57145469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日付プレースホルダ 2"/>
          <p:cNvSpPr>
            <a:spLocks noGrp="1"/>
          </p:cNvSpPr>
          <p:nvPr>
            <p:ph type="dt" sz="half" idx="10"/>
          </p:nvPr>
        </p:nvSpPr>
        <p:spPr/>
        <p:txBody>
          <a:bodyPr/>
          <a:lstStyle/>
          <a:p>
            <a:fld id="{9DEAC5C7-CFD5-43A3-A7F3-39AAD64839CC}" type="datetime1">
              <a:rPr lang="ja-JP" altLang="en-US" smtClean="0">
                <a:solidFill>
                  <a:prstClr val="black">
                    <a:tint val="75000"/>
                  </a:prstClr>
                </a:solidFill>
              </a:rPr>
              <a:pPr/>
              <a:t>2019/12/10</a:t>
            </a:fld>
            <a:endParaRPr lang="ja-JP" altLang="en-US">
              <a:solidFill>
                <a:prstClr val="black">
                  <a:tint val="75000"/>
                </a:prstClr>
              </a:solidFill>
            </a:endParaRPr>
          </a:p>
        </p:txBody>
      </p:sp>
      <p:sp>
        <p:nvSpPr>
          <p:cNvPr id="4" name="フッター プレースホルダ 3"/>
          <p:cNvSpPr>
            <a:spLocks noGrp="1"/>
          </p:cNvSpPr>
          <p:nvPr>
            <p:ph type="ftr" sz="quarter" idx="11"/>
          </p:nvPr>
        </p:nvSpPr>
        <p:spPr/>
        <p:txBody>
          <a:bodyPr/>
          <a:lstStyle/>
          <a:p>
            <a:endParaRPr lang="ja-JP" altLang="en-US">
              <a:solidFill>
                <a:prstClr val="black">
                  <a:tint val="75000"/>
                </a:prstClr>
              </a:solidFill>
            </a:endParaRPr>
          </a:p>
        </p:txBody>
      </p:sp>
      <p:sp>
        <p:nvSpPr>
          <p:cNvPr id="5" name="スライド番号プレースホルダ 4"/>
          <p:cNvSpPr>
            <a:spLocks noGrp="1"/>
          </p:cNvSpPr>
          <p:nvPr>
            <p:ph type="sldNum" sz="quarter" idx="12"/>
          </p:nvPr>
        </p:nvSpPr>
        <p:spPr/>
        <p:txBody>
          <a:bodyPr/>
          <a:lstStyle/>
          <a:p>
            <a:fld id="{229E64B3-8784-468B-8F01-8F8E0278E570}"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95186679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23AAE914-398C-4849-B082-2B9A17026078}" type="datetime1">
              <a:rPr lang="ja-JP" altLang="en-US" smtClean="0">
                <a:solidFill>
                  <a:prstClr val="black">
                    <a:tint val="75000"/>
                  </a:prstClr>
                </a:solidFill>
              </a:rPr>
              <a:pPr/>
              <a:t>2019/12/10</a:t>
            </a:fld>
            <a:endParaRPr lang="ja-JP" altLang="en-US">
              <a:solidFill>
                <a:prstClr val="black">
                  <a:tint val="75000"/>
                </a:prstClr>
              </a:solidFill>
            </a:endParaRPr>
          </a:p>
        </p:txBody>
      </p:sp>
      <p:sp>
        <p:nvSpPr>
          <p:cNvPr id="3" name="フッター プレースホルダ 2"/>
          <p:cNvSpPr>
            <a:spLocks noGrp="1"/>
          </p:cNvSpPr>
          <p:nvPr>
            <p:ph type="ftr" sz="quarter" idx="11"/>
          </p:nvPr>
        </p:nvSpPr>
        <p:spPr/>
        <p:txBody>
          <a:bodyPr/>
          <a:lstStyle/>
          <a:p>
            <a:endParaRPr lang="ja-JP" altLang="en-US">
              <a:solidFill>
                <a:prstClr val="black">
                  <a:tint val="75000"/>
                </a:prstClr>
              </a:solidFill>
            </a:endParaRPr>
          </a:p>
        </p:txBody>
      </p:sp>
      <p:sp>
        <p:nvSpPr>
          <p:cNvPr id="4" name="スライド番号プレースホルダ 3"/>
          <p:cNvSpPr>
            <a:spLocks noGrp="1"/>
          </p:cNvSpPr>
          <p:nvPr>
            <p:ph type="sldNum" sz="quarter" idx="12"/>
          </p:nvPr>
        </p:nvSpPr>
        <p:spPr/>
        <p:txBody>
          <a:bodyPr/>
          <a:lstStyle/>
          <a:p>
            <a:fld id="{229E64B3-8784-468B-8F01-8F8E0278E570}"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89100475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smtClean="0"/>
              <a:t>マスタ タイトルの書式設定</a:t>
            </a:r>
            <a:endParaRPr kumimoji="1" lang="ja-JP" altLang="en-US"/>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 テキストの書式設定</a:t>
            </a:r>
          </a:p>
        </p:txBody>
      </p:sp>
      <p:sp>
        <p:nvSpPr>
          <p:cNvPr id="5" name="日付プレースホルダ 4"/>
          <p:cNvSpPr>
            <a:spLocks noGrp="1"/>
          </p:cNvSpPr>
          <p:nvPr>
            <p:ph type="dt" sz="half" idx="10"/>
          </p:nvPr>
        </p:nvSpPr>
        <p:spPr/>
        <p:txBody>
          <a:bodyPr/>
          <a:lstStyle/>
          <a:p>
            <a:fld id="{F5EFFE1F-E7CB-482D-90E0-B5FBFD15EEB8}" type="datetime1">
              <a:rPr lang="ja-JP" altLang="en-US" smtClean="0">
                <a:solidFill>
                  <a:prstClr val="black">
                    <a:tint val="75000"/>
                  </a:prstClr>
                </a:solidFill>
              </a:rPr>
              <a:pPr/>
              <a:t>2019/12/10</a:t>
            </a:fld>
            <a:endParaRPr lang="ja-JP" altLang="en-US">
              <a:solidFill>
                <a:prstClr val="black">
                  <a:tint val="75000"/>
                </a:prstClr>
              </a:solidFill>
            </a:endParaRPr>
          </a:p>
        </p:txBody>
      </p:sp>
      <p:sp>
        <p:nvSpPr>
          <p:cNvPr id="6" name="フッター プレースホルダ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 6"/>
          <p:cNvSpPr>
            <a:spLocks noGrp="1"/>
          </p:cNvSpPr>
          <p:nvPr>
            <p:ph type="sldNum" sz="quarter" idx="12"/>
          </p:nvPr>
        </p:nvSpPr>
        <p:spPr/>
        <p:txBody>
          <a:bodyPr/>
          <a:lstStyle/>
          <a:p>
            <a:fld id="{229E64B3-8784-468B-8F01-8F8E0278E570}"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42939989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5AEC57C5-8421-4628-A8A2-B30CC53618F6}" type="datetimeFigureOut">
              <a:rPr lang="ja-JP" altLang="en-US" smtClean="0">
                <a:solidFill>
                  <a:prstClr val="black">
                    <a:tint val="75000"/>
                  </a:prstClr>
                </a:solidFill>
              </a:rPr>
              <a:pPr/>
              <a:t>2019/12/10</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C9DAA67C-E662-4E97-9ACE-ACA5ED03C737}" type="slidenum">
              <a:rPr lang="ja-JP" altLang="en-US" smtClean="0">
                <a:solidFill>
                  <a:prstClr val="black">
                    <a:tint val="75000"/>
                  </a:prstClr>
                </a:solidFill>
              </a:rPr>
              <a:pPr/>
              <a:t>‹#›</a:t>
            </a:fld>
            <a:endParaRPr lang="ja-JP" altLang="en-US">
              <a:solidFill>
                <a:prstClr val="black">
                  <a:tint val="75000"/>
                </a:prstClr>
              </a:solidFill>
            </a:endParaRPr>
          </a:p>
        </p:txBody>
      </p:sp>
      <p:sp>
        <p:nvSpPr>
          <p:cNvPr id="7" name="正方形/長方形 6"/>
          <p:cNvSpPr/>
          <p:nvPr userDrawn="1"/>
        </p:nvSpPr>
        <p:spPr>
          <a:xfrm>
            <a:off x="0" y="10"/>
            <a:ext cx="9144000" cy="849086"/>
          </a:xfrm>
          <a:prstGeom prst="rect">
            <a:avLst/>
          </a:prstGeom>
          <a:gradFill>
            <a:gsLst>
              <a:gs pos="90000">
                <a:srgbClr val="003399"/>
              </a:gs>
              <a:gs pos="98000">
                <a:srgbClr val="003399">
                  <a:alpha val="70000"/>
                </a:srgbClr>
              </a:gs>
            </a:gsLst>
            <a:lin ang="10800000" scaled="1"/>
          </a:gradFill>
          <a:ln>
            <a:solidFill>
              <a:srgbClr val="00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8" name="正方形/長方形 7"/>
          <p:cNvSpPr/>
          <p:nvPr userDrawn="1"/>
        </p:nvSpPr>
        <p:spPr>
          <a:xfrm>
            <a:off x="467249" y="2"/>
            <a:ext cx="7895731" cy="78879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9" name="正方形/長方形 8"/>
          <p:cNvSpPr/>
          <p:nvPr userDrawn="1"/>
        </p:nvSpPr>
        <p:spPr>
          <a:xfrm flipH="1">
            <a:off x="199340" y="7"/>
            <a:ext cx="34289" cy="120580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cxnSp>
        <p:nvCxnSpPr>
          <p:cNvPr id="10" name="直線コネクタ 9"/>
          <p:cNvCxnSpPr/>
          <p:nvPr userDrawn="1"/>
        </p:nvCxnSpPr>
        <p:spPr>
          <a:xfrm>
            <a:off x="457516" y="8"/>
            <a:ext cx="9734" cy="1396721"/>
          </a:xfrm>
          <a:prstGeom prst="line">
            <a:avLst/>
          </a:prstGeom>
          <a:ln w="317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線コネクタ 10"/>
          <p:cNvCxnSpPr/>
          <p:nvPr userDrawn="1"/>
        </p:nvCxnSpPr>
        <p:spPr>
          <a:xfrm>
            <a:off x="-1" y="798855"/>
            <a:ext cx="9144000" cy="1"/>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線コネクタ 11"/>
          <p:cNvCxnSpPr/>
          <p:nvPr userDrawn="1"/>
        </p:nvCxnSpPr>
        <p:spPr>
          <a:xfrm flipH="1">
            <a:off x="8380988" y="813040"/>
            <a:ext cx="1631" cy="160372"/>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タイトル 1"/>
          <p:cNvSpPr txBox="1">
            <a:spLocks/>
          </p:cNvSpPr>
          <p:nvPr userDrawn="1"/>
        </p:nvSpPr>
        <p:spPr>
          <a:xfrm>
            <a:off x="693623" y="68456"/>
            <a:ext cx="5817995" cy="79884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endParaRPr lang="ja-JP" altLang="en-US" sz="3200" u="sng" dirty="0">
              <a:solidFill>
                <a:srgbClr val="003399"/>
              </a:solidFill>
              <a:latin typeface="游ゴシック Light"/>
            </a:endParaRPr>
          </a:p>
        </p:txBody>
      </p:sp>
      <p:cxnSp>
        <p:nvCxnSpPr>
          <p:cNvPr id="14" name="直線コネクタ 13"/>
          <p:cNvCxnSpPr/>
          <p:nvPr userDrawn="1"/>
        </p:nvCxnSpPr>
        <p:spPr>
          <a:xfrm flipH="1">
            <a:off x="8590777" y="8"/>
            <a:ext cx="2" cy="788797"/>
          </a:xfrm>
          <a:prstGeom prst="line">
            <a:avLst/>
          </a:prstGeom>
          <a:ln w="19050">
            <a:solidFill>
              <a:srgbClr val="003399"/>
            </a:solidFill>
          </a:ln>
        </p:spPr>
        <p:style>
          <a:lnRef idx="1">
            <a:schemeClr val="accent1"/>
          </a:lnRef>
          <a:fillRef idx="0">
            <a:schemeClr val="accent1"/>
          </a:fillRef>
          <a:effectRef idx="0">
            <a:schemeClr val="accent1"/>
          </a:effectRef>
          <a:fontRef idx="minor">
            <a:schemeClr val="tx1"/>
          </a:fontRef>
        </p:style>
      </p:cxnSp>
      <p:sp>
        <p:nvSpPr>
          <p:cNvPr id="15" name="二等辺三角形 14"/>
          <p:cNvSpPr/>
          <p:nvPr userDrawn="1"/>
        </p:nvSpPr>
        <p:spPr>
          <a:xfrm rot="10800000">
            <a:off x="68" y="2"/>
            <a:ext cx="457446" cy="859138"/>
          </a:xfrm>
          <a:prstGeom prst="triangle">
            <a:avLst>
              <a:gd name="adj" fmla="val 1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pic>
        <p:nvPicPr>
          <p:cNvPr id="16" name="図 1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406372" y="2"/>
            <a:ext cx="737631" cy="788796"/>
          </a:xfrm>
          <a:prstGeom prst="rect">
            <a:avLst/>
          </a:prstGeom>
          <a:ln>
            <a:noFill/>
          </a:ln>
        </p:spPr>
      </p:pic>
    </p:spTree>
    <p:extLst>
      <p:ext uri="{BB962C8B-B14F-4D97-AF65-F5344CB8AC3E}">
        <p14:creationId xmlns:p14="http://schemas.microsoft.com/office/powerpoint/2010/main" val="282151578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smtClean="0"/>
              <a:t>マスタ タイトルの書式設定</a:t>
            </a:r>
            <a:endParaRPr kumimoji="1" lang="ja-JP" altLang="en-US"/>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 テキストの書式設定</a:t>
            </a:r>
          </a:p>
        </p:txBody>
      </p:sp>
      <p:sp>
        <p:nvSpPr>
          <p:cNvPr id="5" name="日付プレースホルダ 4"/>
          <p:cNvSpPr>
            <a:spLocks noGrp="1"/>
          </p:cNvSpPr>
          <p:nvPr>
            <p:ph type="dt" sz="half" idx="10"/>
          </p:nvPr>
        </p:nvSpPr>
        <p:spPr/>
        <p:txBody>
          <a:bodyPr/>
          <a:lstStyle/>
          <a:p>
            <a:fld id="{37D587D0-75B9-422C-85C6-7A7458DF16D6}" type="datetime1">
              <a:rPr lang="ja-JP" altLang="en-US" smtClean="0">
                <a:solidFill>
                  <a:prstClr val="black">
                    <a:tint val="75000"/>
                  </a:prstClr>
                </a:solidFill>
              </a:rPr>
              <a:pPr/>
              <a:t>2019/12/10</a:t>
            </a:fld>
            <a:endParaRPr lang="ja-JP" altLang="en-US">
              <a:solidFill>
                <a:prstClr val="black">
                  <a:tint val="75000"/>
                </a:prstClr>
              </a:solidFill>
            </a:endParaRPr>
          </a:p>
        </p:txBody>
      </p:sp>
      <p:sp>
        <p:nvSpPr>
          <p:cNvPr id="6" name="フッター プレースホルダ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 6"/>
          <p:cNvSpPr>
            <a:spLocks noGrp="1"/>
          </p:cNvSpPr>
          <p:nvPr>
            <p:ph type="sldNum" sz="quarter" idx="12"/>
          </p:nvPr>
        </p:nvSpPr>
        <p:spPr/>
        <p:txBody>
          <a:bodyPr/>
          <a:lstStyle/>
          <a:p>
            <a:fld id="{229E64B3-8784-468B-8F01-8F8E0278E570}"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81891132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縦書きテキスト プレースホルダ 2"/>
          <p:cNvSpPr>
            <a:spLocks noGrp="1"/>
          </p:cNvSpPr>
          <p:nvPr>
            <p:ph type="body" orient="vert" idx="1"/>
          </p:nvPr>
        </p:nvSpPr>
        <p:spPr/>
        <p:txBody>
          <a:bodyPr vert="eaVert"/>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fld id="{F23BAD1A-BDD5-4C72-A837-F0D4A3E8AD6B}" type="datetime1">
              <a:rPr lang="ja-JP" altLang="en-US" smtClean="0">
                <a:solidFill>
                  <a:prstClr val="black">
                    <a:tint val="75000"/>
                  </a:prstClr>
                </a:solidFill>
              </a:rPr>
              <a:pPr/>
              <a:t>2019/12/10</a:t>
            </a:fld>
            <a:endParaRPr lang="ja-JP" altLang="en-US">
              <a:solidFill>
                <a:prstClr val="black">
                  <a:tint val="75000"/>
                </a:prstClr>
              </a:solidFill>
            </a:endParaRPr>
          </a:p>
        </p:txBody>
      </p:sp>
      <p:sp>
        <p:nvSpPr>
          <p:cNvPr id="5" name="フッター プレースホルダ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 5"/>
          <p:cNvSpPr>
            <a:spLocks noGrp="1"/>
          </p:cNvSpPr>
          <p:nvPr>
            <p:ph type="sldNum" sz="quarter" idx="12"/>
          </p:nvPr>
        </p:nvSpPr>
        <p:spPr/>
        <p:txBody>
          <a:bodyPr/>
          <a:lstStyle/>
          <a:p>
            <a:fld id="{229E64B3-8784-468B-8F01-8F8E0278E570}"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42431344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smtClean="0"/>
              <a:t>マスタ タイトルの書式設定</a:t>
            </a:r>
            <a:endParaRPr kumimoji="1" lang="ja-JP" altLang="en-US"/>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fld id="{BE9F67F2-5658-4387-B451-8E6AF6751CD6}" type="datetime1">
              <a:rPr lang="ja-JP" altLang="en-US" smtClean="0">
                <a:solidFill>
                  <a:prstClr val="black">
                    <a:tint val="75000"/>
                  </a:prstClr>
                </a:solidFill>
              </a:rPr>
              <a:pPr/>
              <a:t>2019/12/10</a:t>
            </a:fld>
            <a:endParaRPr lang="ja-JP" altLang="en-US">
              <a:solidFill>
                <a:prstClr val="black">
                  <a:tint val="75000"/>
                </a:prstClr>
              </a:solidFill>
            </a:endParaRPr>
          </a:p>
        </p:txBody>
      </p:sp>
      <p:sp>
        <p:nvSpPr>
          <p:cNvPr id="5" name="フッター プレースホルダ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 5"/>
          <p:cNvSpPr>
            <a:spLocks noGrp="1"/>
          </p:cNvSpPr>
          <p:nvPr>
            <p:ph type="sldNum" sz="quarter" idx="12"/>
          </p:nvPr>
        </p:nvSpPr>
        <p:spPr/>
        <p:txBody>
          <a:bodyPr/>
          <a:lstStyle/>
          <a:p>
            <a:fld id="{229E64B3-8784-468B-8F01-8F8E0278E570}"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99587379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fourObj">
  <p:cSld name="タイトルと 4 つのコンテンツ">
    <p:spTree>
      <p:nvGrpSpPr>
        <p:cNvPr id="1" name=""/>
        <p:cNvGrpSpPr/>
        <p:nvPr/>
      </p:nvGrpSpPr>
      <p:grpSpPr>
        <a:xfrm>
          <a:off x="0" y="0"/>
          <a:ext cx="0" cy="0"/>
          <a:chOff x="0" y="0"/>
          <a:chExt cx="0" cy="0"/>
        </a:xfrm>
      </p:grpSpPr>
      <p:sp>
        <p:nvSpPr>
          <p:cNvPr id="2" name="タイトル 1"/>
          <p:cNvSpPr>
            <a:spLocks noGrp="1"/>
          </p:cNvSpPr>
          <p:nvPr>
            <p:ph type="title" sz="quarter"/>
          </p:nvPr>
        </p:nvSpPr>
        <p:spPr>
          <a:xfrm>
            <a:off x="457200" y="274638"/>
            <a:ext cx="8229600" cy="1143000"/>
          </a:xfrm>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quarter" idx="1"/>
          </p:nvPr>
        </p:nvSpPr>
        <p:spPr>
          <a:xfrm>
            <a:off x="457200" y="1600200"/>
            <a:ext cx="4038600" cy="2185988"/>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quarter" idx="2"/>
          </p:nvPr>
        </p:nvSpPr>
        <p:spPr>
          <a:xfrm>
            <a:off x="4648200" y="1600200"/>
            <a:ext cx="4038600" cy="2185988"/>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コンテンツ プレースホルダ 4"/>
          <p:cNvSpPr>
            <a:spLocks noGrp="1"/>
          </p:cNvSpPr>
          <p:nvPr>
            <p:ph sz="quarter" idx="3"/>
          </p:nvPr>
        </p:nvSpPr>
        <p:spPr>
          <a:xfrm>
            <a:off x="457200" y="3938588"/>
            <a:ext cx="4038600" cy="2187575"/>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6" name="コンテンツ プレースホルダ 5"/>
          <p:cNvSpPr>
            <a:spLocks noGrp="1"/>
          </p:cNvSpPr>
          <p:nvPr>
            <p:ph sz="quarter" idx="4"/>
          </p:nvPr>
        </p:nvSpPr>
        <p:spPr>
          <a:xfrm>
            <a:off x="4648200" y="3938588"/>
            <a:ext cx="4038600" cy="2187575"/>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Rectangle 4"/>
          <p:cNvSpPr>
            <a:spLocks noGrp="1" noChangeArrowheads="1"/>
          </p:cNvSpPr>
          <p:nvPr>
            <p:ph type="dt" sz="half" idx="10"/>
          </p:nvPr>
        </p:nvSpPr>
        <p:spPr>
          <a:ln/>
        </p:spPr>
        <p:txBody>
          <a:bodyPr/>
          <a:lstStyle>
            <a:lvl1pPr>
              <a:defRPr/>
            </a:lvl1pPr>
          </a:lstStyle>
          <a:p>
            <a:pPr>
              <a:defRPr/>
            </a:pPr>
            <a:fld id="{26D3D238-AB40-4CF4-8611-BB05D11AFBF4}" type="datetime1">
              <a:rPr lang="ja-JP" altLang="en-US" smtClean="0">
                <a:solidFill>
                  <a:prstClr val="black">
                    <a:tint val="75000"/>
                  </a:prstClr>
                </a:solidFill>
              </a:rPr>
              <a:pPr>
                <a:defRPr/>
              </a:pPr>
              <a:t>2019/12/10</a:t>
            </a:fld>
            <a:endParaRPr lang="en-US" altLang="ja-JP">
              <a:solidFill>
                <a:prstClr val="black">
                  <a:tint val="75000"/>
                </a:prstClr>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ja-JP">
              <a:solidFill>
                <a:prstClr val="black">
                  <a:tint val="75000"/>
                </a:prstClr>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C24DA039-2566-4EF4-A1F9-70869985A08F}" type="slidenum">
              <a:rPr lang="en-US" altLang="ja-JP">
                <a:solidFill>
                  <a:prstClr val="black">
                    <a:tint val="75000"/>
                  </a:prstClr>
                </a:solidFill>
              </a:rPr>
              <a:pPr>
                <a:defRPr/>
              </a:pPr>
              <a:t>‹#›</a:t>
            </a:fld>
            <a:endParaRPr lang="en-US" altLang="ja-JP">
              <a:solidFill>
                <a:prstClr val="black">
                  <a:tint val="75000"/>
                </a:prstClr>
              </a:solidFill>
            </a:endParaRPr>
          </a:p>
        </p:txBody>
      </p:sp>
    </p:spTree>
    <p:extLst>
      <p:ext uri="{BB962C8B-B14F-4D97-AF65-F5344CB8AC3E}">
        <p14:creationId xmlns:p14="http://schemas.microsoft.com/office/powerpoint/2010/main" val="252868678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smtClean="0"/>
              <a:t>マスタ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 サブタイトルの書式設定</a:t>
            </a:r>
            <a:endParaRPr kumimoji="1" lang="ja-JP" altLang="en-US"/>
          </a:p>
        </p:txBody>
      </p:sp>
      <p:sp>
        <p:nvSpPr>
          <p:cNvPr id="4" name="日付プレースホルダ 3"/>
          <p:cNvSpPr>
            <a:spLocks noGrp="1"/>
          </p:cNvSpPr>
          <p:nvPr>
            <p:ph type="dt" sz="half" idx="10"/>
          </p:nvPr>
        </p:nvSpPr>
        <p:spPr/>
        <p:txBody>
          <a:bodyPr/>
          <a:lstStyle/>
          <a:p>
            <a:fld id="{59D88C87-A123-439E-B77D-A7C0D130D673}" type="datetime1">
              <a:rPr lang="ja-JP" altLang="en-US" smtClean="0">
                <a:solidFill>
                  <a:prstClr val="black">
                    <a:tint val="75000"/>
                  </a:prstClr>
                </a:solidFill>
              </a:rPr>
              <a:pPr/>
              <a:t>2019/12/10</a:t>
            </a:fld>
            <a:endParaRPr lang="ja-JP" altLang="en-US">
              <a:solidFill>
                <a:prstClr val="black">
                  <a:tint val="75000"/>
                </a:prstClr>
              </a:solidFill>
            </a:endParaRPr>
          </a:p>
        </p:txBody>
      </p:sp>
      <p:sp>
        <p:nvSpPr>
          <p:cNvPr id="5" name="フッター プレースホルダ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 5"/>
          <p:cNvSpPr>
            <a:spLocks noGrp="1"/>
          </p:cNvSpPr>
          <p:nvPr>
            <p:ph type="sldNum" sz="quarter" idx="12"/>
          </p:nvPr>
        </p:nvSpPr>
        <p:spPr/>
        <p:txBody>
          <a:bodyPr/>
          <a:lstStyle/>
          <a:p>
            <a:fld id="{229E64B3-8784-468B-8F01-8F8E0278E570}"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22175027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コンテンツ プレースホルダ 2"/>
          <p:cNvSpPr>
            <a:spLocks noGrp="1"/>
          </p:cNvSpPr>
          <p:nvPr>
            <p:ph idx="1"/>
          </p:nvPr>
        </p:nvSpPr>
        <p:spPr/>
        <p:txBody>
          <a:body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fld id="{ED2487CE-2B09-4C4C-9512-0A966B04BC69}" type="datetime1">
              <a:rPr lang="ja-JP" altLang="en-US" smtClean="0">
                <a:solidFill>
                  <a:prstClr val="black">
                    <a:tint val="75000"/>
                  </a:prstClr>
                </a:solidFill>
              </a:rPr>
              <a:pPr/>
              <a:t>2019/12/10</a:t>
            </a:fld>
            <a:endParaRPr lang="ja-JP" altLang="en-US">
              <a:solidFill>
                <a:prstClr val="black">
                  <a:tint val="75000"/>
                </a:prstClr>
              </a:solidFill>
            </a:endParaRPr>
          </a:p>
        </p:txBody>
      </p:sp>
      <p:sp>
        <p:nvSpPr>
          <p:cNvPr id="5" name="フッター プレースホルダ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 5"/>
          <p:cNvSpPr>
            <a:spLocks noGrp="1"/>
          </p:cNvSpPr>
          <p:nvPr>
            <p:ph type="sldNum" sz="quarter" idx="12"/>
          </p:nvPr>
        </p:nvSpPr>
        <p:spPr/>
        <p:txBody>
          <a:bodyPr/>
          <a:lstStyle/>
          <a:p>
            <a:fld id="{229E64B3-8784-468B-8F01-8F8E0278E570}"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50444901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 テキストの書式設定</a:t>
            </a:r>
          </a:p>
        </p:txBody>
      </p:sp>
      <p:sp>
        <p:nvSpPr>
          <p:cNvPr id="4" name="日付プレースホルダ 3"/>
          <p:cNvSpPr>
            <a:spLocks noGrp="1"/>
          </p:cNvSpPr>
          <p:nvPr>
            <p:ph type="dt" sz="half" idx="10"/>
          </p:nvPr>
        </p:nvSpPr>
        <p:spPr/>
        <p:txBody>
          <a:bodyPr/>
          <a:lstStyle/>
          <a:p>
            <a:fld id="{ED3DBB94-EE10-4D35-B215-1600B782E0DC}" type="datetime1">
              <a:rPr lang="ja-JP" altLang="en-US" smtClean="0">
                <a:solidFill>
                  <a:prstClr val="black">
                    <a:tint val="75000"/>
                  </a:prstClr>
                </a:solidFill>
              </a:rPr>
              <a:pPr/>
              <a:t>2019/12/10</a:t>
            </a:fld>
            <a:endParaRPr lang="ja-JP" altLang="en-US">
              <a:solidFill>
                <a:prstClr val="black">
                  <a:tint val="75000"/>
                </a:prstClr>
              </a:solidFill>
            </a:endParaRPr>
          </a:p>
        </p:txBody>
      </p:sp>
      <p:sp>
        <p:nvSpPr>
          <p:cNvPr id="5" name="フッター プレースホルダ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 5"/>
          <p:cNvSpPr>
            <a:spLocks noGrp="1"/>
          </p:cNvSpPr>
          <p:nvPr>
            <p:ph type="sldNum" sz="quarter" idx="12"/>
          </p:nvPr>
        </p:nvSpPr>
        <p:spPr/>
        <p:txBody>
          <a:bodyPr/>
          <a:lstStyle/>
          <a:p>
            <a:fld id="{229E64B3-8784-468B-8F01-8F8E0278E570}"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33679350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 4"/>
          <p:cNvSpPr>
            <a:spLocks noGrp="1"/>
          </p:cNvSpPr>
          <p:nvPr>
            <p:ph type="dt" sz="half" idx="10"/>
          </p:nvPr>
        </p:nvSpPr>
        <p:spPr/>
        <p:txBody>
          <a:bodyPr/>
          <a:lstStyle/>
          <a:p>
            <a:fld id="{32C34F13-00F1-4E5A-A84D-5E4EF4C8A484}" type="datetime1">
              <a:rPr lang="ja-JP" altLang="en-US" smtClean="0">
                <a:solidFill>
                  <a:prstClr val="black">
                    <a:tint val="75000"/>
                  </a:prstClr>
                </a:solidFill>
              </a:rPr>
              <a:pPr/>
              <a:t>2019/12/10</a:t>
            </a:fld>
            <a:endParaRPr lang="ja-JP" altLang="en-US">
              <a:solidFill>
                <a:prstClr val="black">
                  <a:tint val="75000"/>
                </a:prstClr>
              </a:solidFill>
            </a:endParaRPr>
          </a:p>
        </p:txBody>
      </p:sp>
      <p:sp>
        <p:nvSpPr>
          <p:cNvPr id="6" name="フッター プレースホルダ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 6"/>
          <p:cNvSpPr>
            <a:spLocks noGrp="1"/>
          </p:cNvSpPr>
          <p:nvPr>
            <p:ph type="sldNum" sz="quarter" idx="12"/>
          </p:nvPr>
        </p:nvSpPr>
        <p:spPr/>
        <p:txBody>
          <a:bodyPr/>
          <a:lstStyle/>
          <a:p>
            <a:fld id="{229E64B3-8784-468B-8F01-8F8E0278E570}"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54200051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 6"/>
          <p:cNvSpPr>
            <a:spLocks noGrp="1"/>
          </p:cNvSpPr>
          <p:nvPr>
            <p:ph type="dt" sz="half" idx="10"/>
          </p:nvPr>
        </p:nvSpPr>
        <p:spPr/>
        <p:txBody>
          <a:bodyPr/>
          <a:lstStyle/>
          <a:p>
            <a:fld id="{4BF54D15-63DC-44CB-95AB-7063453CF62D}" type="datetime1">
              <a:rPr lang="ja-JP" altLang="en-US" smtClean="0">
                <a:solidFill>
                  <a:prstClr val="black">
                    <a:tint val="75000"/>
                  </a:prstClr>
                </a:solidFill>
              </a:rPr>
              <a:pPr/>
              <a:t>2019/12/10</a:t>
            </a:fld>
            <a:endParaRPr lang="ja-JP" altLang="en-US">
              <a:solidFill>
                <a:prstClr val="black">
                  <a:tint val="75000"/>
                </a:prstClr>
              </a:solidFill>
            </a:endParaRPr>
          </a:p>
        </p:txBody>
      </p:sp>
      <p:sp>
        <p:nvSpPr>
          <p:cNvPr id="8" name="フッター プレースホルダ 7"/>
          <p:cNvSpPr>
            <a:spLocks noGrp="1"/>
          </p:cNvSpPr>
          <p:nvPr>
            <p:ph type="ftr" sz="quarter" idx="11"/>
          </p:nvPr>
        </p:nvSpPr>
        <p:spPr/>
        <p:txBody>
          <a:bodyPr/>
          <a:lstStyle/>
          <a:p>
            <a:endParaRPr lang="ja-JP" altLang="en-US">
              <a:solidFill>
                <a:prstClr val="black">
                  <a:tint val="75000"/>
                </a:prstClr>
              </a:solidFill>
            </a:endParaRPr>
          </a:p>
        </p:txBody>
      </p:sp>
      <p:sp>
        <p:nvSpPr>
          <p:cNvPr id="9" name="スライド番号プレースホルダ 8"/>
          <p:cNvSpPr>
            <a:spLocks noGrp="1"/>
          </p:cNvSpPr>
          <p:nvPr>
            <p:ph type="sldNum" sz="quarter" idx="12"/>
          </p:nvPr>
        </p:nvSpPr>
        <p:spPr/>
        <p:txBody>
          <a:bodyPr/>
          <a:lstStyle/>
          <a:p>
            <a:fld id="{229E64B3-8784-468B-8F01-8F8E0278E570}"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47303121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日付プレースホルダ 2"/>
          <p:cNvSpPr>
            <a:spLocks noGrp="1"/>
          </p:cNvSpPr>
          <p:nvPr>
            <p:ph type="dt" sz="half" idx="10"/>
          </p:nvPr>
        </p:nvSpPr>
        <p:spPr/>
        <p:txBody>
          <a:bodyPr/>
          <a:lstStyle/>
          <a:p>
            <a:fld id="{9DEAC5C7-CFD5-43A3-A7F3-39AAD64839CC}" type="datetime1">
              <a:rPr lang="ja-JP" altLang="en-US" smtClean="0">
                <a:solidFill>
                  <a:prstClr val="black">
                    <a:tint val="75000"/>
                  </a:prstClr>
                </a:solidFill>
              </a:rPr>
              <a:pPr/>
              <a:t>2019/12/10</a:t>
            </a:fld>
            <a:endParaRPr lang="ja-JP" altLang="en-US">
              <a:solidFill>
                <a:prstClr val="black">
                  <a:tint val="75000"/>
                </a:prstClr>
              </a:solidFill>
            </a:endParaRPr>
          </a:p>
        </p:txBody>
      </p:sp>
      <p:sp>
        <p:nvSpPr>
          <p:cNvPr id="4" name="フッター プレースホルダ 3"/>
          <p:cNvSpPr>
            <a:spLocks noGrp="1"/>
          </p:cNvSpPr>
          <p:nvPr>
            <p:ph type="ftr" sz="quarter" idx="11"/>
          </p:nvPr>
        </p:nvSpPr>
        <p:spPr/>
        <p:txBody>
          <a:bodyPr/>
          <a:lstStyle/>
          <a:p>
            <a:endParaRPr lang="ja-JP" altLang="en-US">
              <a:solidFill>
                <a:prstClr val="black">
                  <a:tint val="75000"/>
                </a:prstClr>
              </a:solidFill>
            </a:endParaRPr>
          </a:p>
        </p:txBody>
      </p:sp>
      <p:sp>
        <p:nvSpPr>
          <p:cNvPr id="5" name="スライド番号プレースホルダ 4"/>
          <p:cNvSpPr>
            <a:spLocks noGrp="1"/>
          </p:cNvSpPr>
          <p:nvPr>
            <p:ph type="sldNum" sz="quarter" idx="12"/>
          </p:nvPr>
        </p:nvSpPr>
        <p:spPr/>
        <p:txBody>
          <a:bodyPr/>
          <a:lstStyle/>
          <a:p>
            <a:fld id="{229E64B3-8784-468B-8F01-8F8E0278E570}"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903645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623888" y="1709739"/>
            <a:ext cx="7886700" cy="2852737"/>
          </a:xfrm>
        </p:spPr>
        <p:txBody>
          <a:bodyPr anchor="b"/>
          <a:lstStyle>
            <a:lvl1pPr>
              <a:defRPr sz="4500"/>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5AEC57C5-8421-4628-A8A2-B30CC53618F6}" type="datetimeFigureOut">
              <a:rPr lang="ja-JP" altLang="en-US" smtClean="0">
                <a:solidFill>
                  <a:prstClr val="black">
                    <a:tint val="75000"/>
                  </a:prstClr>
                </a:solidFill>
              </a:rPr>
              <a:pPr/>
              <a:t>2019/12/10</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C9DAA67C-E662-4E97-9ACE-ACA5ED03C73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48566035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23AAE914-398C-4849-B082-2B9A17026078}" type="datetime1">
              <a:rPr lang="ja-JP" altLang="en-US" smtClean="0">
                <a:solidFill>
                  <a:prstClr val="black">
                    <a:tint val="75000"/>
                  </a:prstClr>
                </a:solidFill>
              </a:rPr>
              <a:pPr/>
              <a:t>2019/12/10</a:t>
            </a:fld>
            <a:endParaRPr lang="ja-JP" altLang="en-US">
              <a:solidFill>
                <a:prstClr val="black">
                  <a:tint val="75000"/>
                </a:prstClr>
              </a:solidFill>
            </a:endParaRPr>
          </a:p>
        </p:txBody>
      </p:sp>
      <p:sp>
        <p:nvSpPr>
          <p:cNvPr id="3" name="フッター プレースホルダ 2"/>
          <p:cNvSpPr>
            <a:spLocks noGrp="1"/>
          </p:cNvSpPr>
          <p:nvPr>
            <p:ph type="ftr" sz="quarter" idx="11"/>
          </p:nvPr>
        </p:nvSpPr>
        <p:spPr/>
        <p:txBody>
          <a:bodyPr/>
          <a:lstStyle/>
          <a:p>
            <a:endParaRPr lang="ja-JP" altLang="en-US">
              <a:solidFill>
                <a:prstClr val="black">
                  <a:tint val="75000"/>
                </a:prstClr>
              </a:solidFill>
            </a:endParaRPr>
          </a:p>
        </p:txBody>
      </p:sp>
      <p:sp>
        <p:nvSpPr>
          <p:cNvPr id="4" name="スライド番号プレースホルダ 3"/>
          <p:cNvSpPr>
            <a:spLocks noGrp="1"/>
          </p:cNvSpPr>
          <p:nvPr>
            <p:ph type="sldNum" sz="quarter" idx="12"/>
          </p:nvPr>
        </p:nvSpPr>
        <p:spPr/>
        <p:txBody>
          <a:bodyPr/>
          <a:lstStyle/>
          <a:p>
            <a:fld id="{229E64B3-8784-468B-8F01-8F8E0278E570}"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8837022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smtClean="0"/>
              <a:t>マスタ タイトルの書式設定</a:t>
            </a:r>
            <a:endParaRPr kumimoji="1" lang="ja-JP" altLang="en-US"/>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 テキストの書式設定</a:t>
            </a:r>
          </a:p>
        </p:txBody>
      </p:sp>
      <p:sp>
        <p:nvSpPr>
          <p:cNvPr id="5" name="日付プレースホルダ 4"/>
          <p:cNvSpPr>
            <a:spLocks noGrp="1"/>
          </p:cNvSpPr>
          <p:nvPr>
            <p:ph type="dt" sz="half" idx="10"/>
          </p:nvPr>
        </p:nvSpPr>
        <p:spPr/>
        <p:txBody>
          <a:bodyPr/>
          <a:lstStyle/>
          <a:p>
            <a:fld id="{F5EFFE1F-E7CB-482D-90E0-B5FBFD15EEB8}" type="datetime1">
              <a:rPr lang="ja-JP" altLang="en-US" smtClean="0">
                <a:solidFill>
                  <a:prstClr val="black">
                    <a:tint val="75000"/>
                  </a:prstClr>
                </a:solidFill>
              </a:rPr>
              <a:pPr/>
              <a:t>2019/12/10</a:t>
            </a:fld>
            <a:endParaRPr lang="ja-JP" altLang="en-US">
              <a:solidFill>
                <a:prstClr val="black">
                  <a:tint val="75000"/>
                </a:prstClr>
              </a:solidFill>
            </a:endParaRPr>
          </a:p>
        </p:txBody>
      </p:sp>
      <p:sp>
        <p:nvSpPr>
          <p:cNvPr id="6" name="フッター プレースホルダ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 6"/>
          <p:cNvSpPr>
            <a:spLocks noGrp="1"/>
          </p:cNvSpPr>
          <p:nvPr>
            <p:ph type="sldNum" sz="quarter" idx="12"/>
          </p:nvPr>
        </p:nvSpPr>
        <p:spPr/>
        <p:txBody>
          <a:bodyPr/>
          <a:lstStyle/>
          <a:p>
            <a:fld id="{229E64B3-8784-468B-8F01-8F8E0278E570}"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36852513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smtClean="0"/>
              <a:t>マスタ タイトルの書式設定</a:t>
            </a:r>
            <a:endParaRPr kumimoji="1" lang="ja-JP" altLang="en-US"/>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 テキストの書式設定</a:t>
            </a:r>
          </a:p>
        </p:txBody>
      </p:sp>
      <p:sp>
        <p:nvSpPr>
          <p:cNvPr id="5" name="日付プレースホルダ 4"/>
          <p:cNvSpPr>
            <a:spLocks noGrp="1"/>
          </p:cNvSpPr>
          <p:nvPr>
            <p:ph type="dt" sz="half" idx="10"/>
          </p:nvPr>
        </p:nvSpPr>
        <p:spPr/>
        <p:txBody>
          <a:bodyPr/>
          <a:lstStyle/>
          <a:p>
            <a:fld id="{37D587D0-75B9-422C-85C6-7A7458DF16D6}" type="datetime1">
              <a:rPr lang="ja-JP" altLang="en-US" smtClean="0">
                <a:solidFill>
                  <a:prstClr val="black">
                    <a:tint val="75000"/>
                  </a:prstClr>
                </a:solidFill>
              </a:rPr>
              <a:pPr/>
              <a:t>2019/12/10</a:t>
            </a:fld>
            <a:endParaRPr lang="ja-JP" altLang="en-US">
              <a:solidFill>
                <a:prstClr val="black">
                  <a:tint val="75000"/>
                </a:prstClr>
              </a:solidFill>
            </a:endParaRPr>
          </a:p>
        </p:txBody>
      </p:sp>
      <p:sp>
        <p:nvSpPr>
          <p:cNvPr id="6" name="フッター プレースホルダ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 6"/>
          <p:cNvSpPr>
            <a:spLocks noGrp="1"/>
          </p:cNvSpPr>
          <p:nvPr>
            <p:ph type="sldNum" sz="quarter" idx="12"/>
          </p:nvPr>
        </p:nvSpPr>
        <p:spPr/>
        <p:txBody>
          <a:bodyPr/>
          <a:lstStyle/>
          <a:p>
            <a:fld id="{229E64B3-8784-468B-8F01-8F8E0278E570}"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57508067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縦書きテキスト プレースホルダ 2"/>
          <p:cNvSpPr>
            <a:spLocks noGrp="1"/>
          </p:cNvSpPr>
          <p:nvPr>
            <p:ph type="body" orient="vert" idx="1"/>
          </p:nvPr>
        </p:nvSpPr>
        <p:spPr/>
        <p:txBody>
          <a:bodyPr vert="eaVert"/>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fld id="{F23BAD1A-BDD5-4C72-A837-F0D4A3E8AD6B}" type="datetime1">
              <a:rPr lang="ja-JP" altLang="en-US" smtClean="0">
                <a:solidFill>
                  <a:prstClr val="black">
                    <a:tint val="75000"/>
                  </a:prstClr>
                </a:solidFill>
              </a:rPr>
              <a:pPr/>
              <a:t>2019/12/10</a:t>
            </a:fld>
            <a:endParaRPr lang="ja-JP" altLang="en-US">
              <a:solidFill>
                <a:prstClr val="black">
                  <a:tint val="75000"/>
                </a:prstClr>
              </a:solidFill>
            </a:endParaRPr>
          </a:p>
        </p:txBody>
      </p:sp>
      <p:sp>
        <p:nvSpPr>
          <p:cNvPr id="5" name="フッター プレースホルダ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 5"/>
          <p:cNvSpPr>
            <a:spLocks noGrp="1"/>
          </p:cNvSpPr>
          <p:nvPr>
            <p:ph type="sldNum" sz="quarter" idx="12"/>
          </p:nvPr>
        </p:nvSpPr>
        <p:spPr/>
        <p:txBody>
          <a:bodyPr/>
          <a:lstStyle/>
          <a:p>
            <a:fld id="{229E64B3-8784-468B-8F01-8F8E0278E570}"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407165191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smtClean="0"/>
              <a:t>マスタ タイトルの書式設定</a:t>
            </a:r>
            <a:endParaRPr kumimoji="1" lang="ja-JP" altLang="en-US"/>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fld id="{BE9F67F2-5658-4387-B451-8E6AF6751CD6}" type="datetime1">
              <a:rPr lang="ja-JP" altLang="en-US" smtClean="0">
                <a:solidFill>
                  <a:prstClr val="black">
                    <a:tint val="75000"/>
                  </a:prstClr>
                </a:solidFill>
              </a:rPr>
              <a:pPr/>
              <a:t>2019/12/10</a:t>
            </a:fld>
            <a:endParaRPr lang="ja-JP" altLang="en-US">
              <a:solidFill>
                <a:prstClr val="black">
                  <a:tint val="75000"/>
                </a:prstClr>
              </a:solidFill>
            </a:endParaRPr>
          </a:p>
        </p:txBody>
      </p:sp>
      <p:sp>
        <p:nvSpPr>
          <p:cNvPr id="5" name="フッター プレースホルダ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 5"/>
          <p:cNvSpPr>
            <a:spLocks noGrp="1"/>
          </p:cNvSpPr>
          <p:nvPr>
            <p:ph type="sldNum" sz="quarter" idx="12"/>
          </p:nvPr>
        </p:nvSpPr>
        <p:spPr/>
        <p:txBody>
          <a:bodyPr/>
          <a:lstStyle/>
          <a:p>
            <a:fld id="{229E64B3-8784-468B-8F01-8F8E0278E570}"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18589558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fourObj">
  <p:cSld name="タイトルと 4 つのコンテンツ">
    <p:spTree>
      <p:nvGrpSpPr>
        <p:cNvPr id="1" name=""/>
        <p:cNvGrpSpPr/>
        <p:nvPr/>
      </p:nvGrpSpPr>
      <p:grpSpPr>
        <a:xfrm>
          <a:off x="0" y="0"/>
          <a:ext cx="0" cy="0"/>
          <a:chOff x="0" y="0"/>
          <a:chExt cx="0" cy="0"/>
        </a:xfrm>
      </p:grpSpPr>
      <p:sp>
        <p:nvSpPr>
          <p:cNvPr id="2" name="タイトル 1"/>
          <p:cNvSpPr>
            <a:spLocks noGrp="1"/>
          </p:cNvSpPr>
          <p:nvPr>
            <p:ph type="title" sz="quarter"/>
          </p:nvPr>
        </p:nvSpPr>
        <p:spPr>
          <a:xfrm>
            <a:off x="457200" y="274638"/>
            <a:ext cx="8229600" cy="1143000"/>
          </a:xfrm>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quarter" idx="1"/>
          </p:nvPr>
        </p:nvSpPr>
        <p:spPr>
          <a:xfrm>
            <a:off x="457200" y="1600200"/>
            <a:ext cx="4038600" cy="2185988"/>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quarter" idx="2"/>
          </p:nvPr>
        </p:nvSpPr>
        <p:spPr>
          <a:xfrm>
            <a:off x="4648200" y="1600200"/>
            <a:ext cx="4038600" cy="2185988"/>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コンテンツ プレースホルダ 4"/>
          <p:cNvSpPr>
            <a:spLocks noGrp="1"/>
          </p:cNvSpPr>
          <p:nvPr>
            <p:ph sz="quarter" idx="3"/>
          </p:nvPr>
        </p:nvSpPr>
        <p:spPr>
          <a:xfrm>
            <a:off x="457200" y="3938588"/>
            <a:ext cx="4038600" cy="2187575"/>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6" name="コンテンツ プレースホルダ 5"/>
          <p:cNvSpPr>
            <a:spLocks noGrp="1"/>
          </p:cNvSpPr>
          <p:nvPr>
            <p:ph sz="quarter" idx="4"/>
          </p:nvPr>
        </p:nvSpPr>
        <p:spPr>
          <a:xfrm>
            <a:off x="4648200" y="3938588"/>
            <a:ext cx="4038600" cy="2187575"/>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Rectangle 4"/>
          <p:cNvSpPr>
            <a:spLocks noGrp="1" noChangeArrowheads="1"/>
          </p:cNvSpPr>
          <p:nvPr>
            <p:ph type="dt" sz="half" idx="10"/>
          </p:nvPr>
        </p:nvSpPr>
        <p:spPr>
          <a:ln/>
        </p:spPr>
        <p:txBody>
          <a:bodyPr/>
          <a:lstStyle>
            <a:lvl1pPr>
              <a:defRPr/>
            </a:lvl1pPr>
          </a:lstStyle>
          <a:p>
            <a:pPr>
              <a:defRPr/>
            </a:pPr>
            <a:fld id="{26D3D238-AB40-4CF4-8611-BB05D11AFBF4}" type="datetime1">
              <a:rPr lang="ja-JP" altLang="en-US" smtClean="0">
                <a:solidFill>
                  <a:prstClr val="black">
                    <a:tint val="75000"/>
                  </a:prstClr>
                </a:solidFill>
              </a:rPr>
              <a:pPr>
                <a:defRPr/>
              </a:pPr>
              <a:t>2019/12/10</a:t>
            </a:fld>
            <a:endParaRPr lang="en-US" altLang="ja-JP">
              <a:solidFill>
                <a:prstClr val="black">
                  <a:tint val="75000"/>
                </a:prstClr>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ja-JP">
              <a:solidFill>
                <a:prstClr val="black">
                  <a:tint val="75000"/>
                </a:prstClr>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C24DA039-2566-4EF4-A1F9-70869985A08F}" type="slidenum">
              <a:rPr lang="en-US" altLang="ja-JP">
                <a:solidFill>
                  <a:prstClr val="black">
                    <a:tint val="75000"/>
                  </a:prstClr>
                </a:solidFill>
              </a:rPr>
              <a:pPr>
                <a:defRPr/>
              </a:pPr>
              <a:t>‹#›</a:t>
            </a:fld>
            <a:endParaRPr lang="en-US" altLang="ja-JP">
              <a:solidFill>
                <a:prstClr val="black">
                  <a:tint val="75000"/>
                </a:prstClr>
              </a:solidFill>
            </a:endParaRPr>
          </a:p>
        </p:txBody>
      </p:sp>
    </p:spTree>
    <p:extLst>
      <p:ext uri="{BB962C8B-B14F-4D97-AF65-F5344CB8AC3E}">
        <p14:creationId xmlns:p14="http://schemas.microsoft.com/office/powerpoint/2010/main" val="24958896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628650" y="1825625"/>
            <a:ext cx="3886200" cy="435133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4629150" y="1825625"/>
            <a:ext cx="3886200" cy="435133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5AEC57C5-8421-4628-A8A2-B30CC53618F6}" type="datetimeFigureOut">
              <a:rPr lang="ja-JP" altLang="en-US" smtClean="0">
                <a:solidFill>
                  <a:prstClr val="black">
                    <a:tint val="75000"/>
                  </a:prstClr>
                </a:solidFill>
              </a:rPr>
              <a:pPr/>
              <a:t>2019/12/10</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C9DAA67C-E662-4E97-9ACE-ACA5ED03C73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9208530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629841" y="365126"/>
            <a:ext cx="7886700" cy="1325563"/>
          </a:xfrm>
        </p:spPr>
        <p:txBody>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629842" y="2505075"/>
            <a:ext cx="3868340" cy="368458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4629150" y="2505075"/>
            <a:ext cx="3887391" cy="368458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5AEC57C5-8421-4628-A8A2-B30CC53618F6}" type="datetimeFigureOut">
              <a:rPr lang="ja-JP" altLang="en-US" smtClean="0">
                <a:solidFill>
                  <a:prstClr val="black">
                    <a:tint val="75000"/>
                  </a:prstClr>
                </a:solidFill>
              </a:rPr>
              <a:pPr/>
              <a:t>2019/12/10</a:t>
            </a:fld>
            <a:endParaRPr lang="ja-JP" altLang="en-US">
              <a:solidFill>
                <a:prstClr val="black">
                  <a:tint val="75000"/>
                </a:prstClr>
              </a:solidFill>
            </a:endParaRPr>
          </a:p>
        </p:txBody>
      </p:sp>
      <p:sp>
        <p:nvSpPr>
          <p:cNvPr id="8" name="フッター プレースホルダー 7"/>
          <p:cNvSpPr>
            <a:spLocks noGrp="1"/>
          </p:cNvSpPr>
          <p:nvPr>
            <p:ph type="ftr" sz="quarter" idx="11"/>
          </p:nvPr>
        </p:nvSpPr>
        <p:spPr/>
        <p:txBody>
          <a:bodyPr/>
          <a:lstStyle/>
          <a:p>
            <a:endParaRPr lang="ja-JP" altLang="en-US">
              <a:solidFill>
                <a:prstClr val="black">
                  <a:tint val="75000"/>
                </a:prstClr>
              </a:solidFill>
            </a:endParaRPr>
          </a:p>
        </p:txBody>
      </p:sp>
      <p:sp>
        <p:nvSpPr>
          <p:cNvPr id="9" name="スライド番号プレースホルダー 8"/>
          <p:cNvSpPr>
            <a:spLocks noGrp="1"/>
          </p:cNvSpPr>
          <p:nvPr>
            <p:ph type="sldNum" sz="quarter" idx="12"/>
          </p:nvPr>
        </p:nvSpPr>
        <p:spPr/>
        <p:txBody>
          <a:bodyPr/>
          <a:lstStyle/>
          <a:p>
            <a:fld id="{C9DAA67C-E662-4E97-9ACE-ACA5ED03C73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7668849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5AEC57C5-8421-4628-A8A2-B30CC53618F6}" type="datetimeFigureOut">
              <a:rPr lang="ja-JP" altLang="en-US" smtClean="0">
                <a:solidFill>
                  <a:prstClr val="black">
                    <a:tint val="75000"/>
                  </a:prstClr>
                </a:solidFill>
              </a:rPr>
              <a:pPr/>
              <a:t>2019/12/10</a:t>
            </a:fld>
            <a:endParaRPr lang="ja-JP" altLang="en-US">
              <a:solidFill>
                <a:prstClr val="black">
                  <a:tint val="75000"/>
                </a:prstClr>
              </a:solidFill>
            </a:endParaRPr>
          </a:p>
        </p:txBody>
      </p:sp>
      <p:sp>
        <p:nvSpPr>
          <p:cNvPr id="4" name="フッター プレースホルダー 3"/>
          <p:cNvSpPr>
            <a:spLocks noGrp="1"/>
          </p:cNvSpPr>
          <p:nvPr>
            <p:ph type="ftr" sz="quarter" idx="11"/>
          </p:nvPr>
        </p:nvSpPr>
        <p:spPr/>
        <p:txBody>
          <a:bodyPr/>
          <a:lstStyle/>
          <a:p>
            <a:endParaRPr lang="ja-JP" altLang="en-US">
              <a:solidFill>
                <a:prstClr val="black">
                  <a:tint val="75000"/>
                </a:prstClr>
              </a:solidFill>
            </a:endParaRPr>
          </a:p>
        </p:txBody>
      </p:sp>
      <p:sp>
        <p:nvSpPr>
          <p:cNvPr id="5" name="スライド番号プレースホルダー 4"/>
          <p:cNvSpPr>
            <a:spLocks noGrp="1"/>
          </p:cNvSpPr>
          <p:nvPr>
            <p:ph type="sldNum" sz="quarter" idx="12"/>
          </p:nvPr>
        </p:nvSpPr>
        <p:spPr/>
        <p:txBody>
          <a:bodyPr/>
          <a:lstStyle/>
          <a:p>
            <a:fld id="{C9DAA67C-E662-4E97-9ACE-ACA5ED03C73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8328977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5AEC57C5-8421-4628-A8A2-B30CC53618F6}" type="datetimeFigureOut">
              <a:rPr lang="ja-JP" altLang="en-US" smtClean="0">
                <a:solidFill>
                  <a:prstClr val="black">
                    <a:tint val="75000"/>
                  </a:prstClr>
                </a:solidFill>
              </a:rPr>
              <a:pPr/>
              <a:t>2019/12/10</a:t>
            </a:fld>
            <a:endParaRPr lang="ja-JP" altLang="en-US">
              <a:solidFill>
                <a:prstClr val="black">
                  <a:tint val="75000"/>
                </a:prstClr>
              </a:solidFill>
            </a:endParaRPr>
          </a:p>
        </p:txBody>
      </p:sp>
      <p:sp>
        <p:nvSpPr>
          <p:cNvPr id="3" name="フッター プレースホルダー 2"/>
          <p:cNvSpPr>
            <a:spLocks noGrp="1"/>
          </p:cNvSpPr>
          <p:nvPr>
            <p:ph type="ftr" sz="quarter" idx="11"/>
          </p:nvPr>
        </p:nvSpPr>
        <p:spPr/>
        <p:txBody>
          <a:bodyPr/>
          <a:lstStyle/>
          <a:p>
            <a:endParaRPr lang="ja-JP" altLang="en-US">
              <a:solidFill>
                <a:prstClr val="black">
                  <a:tint val="75000"/>
                </a:prstClr>
              </a:solidFill>
            </a:endParaRPr>
          </a:p>
        </p:txBody>
      </p:sp>
      <p:sp>
        <p:nvSpPr>
          <p:cNvPr id="4" name="スライド番号プレースホルダー 3"/>
          <p:cNvSpPr>
            <a:spLocks noGrp="1"/>
          </p:cNvSpPr>
          <p:nvPr>
            <p:ph type="sldNum" sz="quarter" idx="12"/>
          </p:nvPr>
        </p:nvSpPr>
        <p:spPr/>
        <p:txBody>
          <a:bodyPr/>
          <a:lstStyle/>
          <a:p>
            <a:fld id="{C9DAA67C-E662-4E97-9ACE-ACA5ED03C73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7519017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29841" y="457200"/>
            <a:ext cx="2949178" cy="1600200"/>
          </a:xfrm>
        </p:spPr>
        <p:txBody>
          <a:bodyPr anchor="b"/>
          <a:lstStyle>
            <a:lvl1pPr>
              <a:defRPr sz="2400"/>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5AEC57C5-8421-4628-A8A2-B30CC53618F6}" type="datetimeFigureOut">
              <a:rPr lang="ja-JP" altLang="en-US" smtClean="0">
                <a:solidFill>
                  <a:prstClr val="black">
                    <a:tint val="75000"/>
                  </a:prstClr>
                </a:solidFill>
              </a:rPr>
              <a:pPr/>
              <a:t>2019/12/10</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C9DAA67C-E662-4E97-9ACE-ACA5ED03C73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062639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629841" y="457200"/>
            <a:ext cx="2949178" cy="1600200"/>
          </a:xfrm>
        </p:spPr>
        <p:txBody>
          <a:bodyPr anchor="b"/>
          <a:lstStyle>
            <a:lvl1pPr>
              <a:defRPr sz="2400"/>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kumimoji="1" lang="ja-JP" altLang="en-US"/>
          </a:p>
        </p:txBody>
      </p:sp>
      <p:sp>
        <p:nvSpPr>
          <p:cNvPr id="4" name="テキスト プレースホルダー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5AEC57C5-8421-4628-A8A2-B30CC53618F6}" type="datetimeFigureOut">
              <a:rPr lang="ja-JP" altLang="en-US" smtClean="0">
                <a:solidFill>
                  <a:prstClr val="black">
                    <a:tint val="75000"/>
                  </a:prstClr>
                </a:solidFill>
              </a:rPr>
              <a:pPr/>
              <a:t>2019/12/10</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C9DAA67C-E662-4E97-9ACE-ACA5ED03C73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8042186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theme" Target="../theme/theme3.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5AEC57C5-8421-4628-A8A2-B30CC53618F6}" type="datetimeFigureOut">
              <a:rPr lang="ja-JP" altLang="en-US" smtClean="0">
                <a:solidFill>
                  <a:prstClr val="black">
                    <a:tint val="75000"/>
                  </a:prstClr>
                </a:solidFill>
              </a:rPr>
              <a:pPr/>
              <a:t>2019/12/10</a:t>
            </a:fld>
            <a:endParaRPr lang="ja-JP" altLang="en-US">
              <a:solidFill>
                <a:prstClr val="black">
                  <a:tint val="75000"/>
                </a:prstClr>
              </a:solidFill>
            </a:endParaRPr>
          </a:p>
        </p:txBody>
      </p:sp>
      <p:sp>
        <p:nvSpPr>
          <p:cNvPr id="5" name="フッター プレースホルダー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C9DAA67C-E662-4E97-9ACE-ACA5ED03C73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400128666"/>
      </p:ext>
    </p:extLst>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xStyles>
    <p:titleStyle>
      <a:lvl1pPr algn="l" defTabSz="685800" rtl="0" eaLnBrk="1" latinLnBrk="0" hangingPunct="1">
        <a:lnSpc>
          <a:spcPct val="90000"/>
        </a:lnSpc>
        <a:spcBef>
          <a:spcPct val="0"/>
        </a:spcBef>
        <a:buNone/>
        <a:defRPr kumimoji="1"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p:bodyStyle>
    <p:otherStyle>
      <a:defPPr>
        <a:defRPr lang="ja-JP"/>
      </a:defPPr>
      <a:lvl1pPr marL="0" algn="l" defTabSz="685800" rtl="0" eaLnBrk="1" latinLnBrk="0" hangingPunct="1">
        <a:defRPr kumimoji="1" sz="1350" kern="1200">
          <a:solidFill>
            <a:schemeClr val="tx1"/>
          </a:solidFill>
          <a:latin typeface="+mn-lt"/>
          <a:ea typeface="+mn-ea"/>
          <a:cs typeface="+mn-cs"/>
        </a:defRPr>
      </a:lvl1pPr>
      <a:lvl2pPr marL="342900" algn="l" defTabSz="685800" rtl="0" eaLnBrk="1" latinLnBrk="0" hangingPunct="1">
        <a:defRPr kumimoji="1" sz="1350" kern="1200">
          <a:solidFill>
            <a:schemeClr val="tx1"/>
          </a:solidFill>
          <a:latin typeface="+mn-lt"/>
          <a:ea typeface="+mn-ea"/>
          <a:cs typeface="+mn-cs"/>
        </a:defRPr>
      </a:lvl2pPr>
      <a:lvl3pPr marL="685800" algn="l" defTabSz="685800" rtl="0" eaLnBrk="1" latinLnBrk="0" hangingPunct="1">
        <a:defRPr kumimoji="1" sz="1350" kern="1200">
          <a:solidFill>
            <a:schemeClr val="tx1"/>
          </a:solidFill>
          <a:latin typeface="+mn-lt"/>
          <a:ea typeface="+mn-ea"/>
          <a:cs typeface="+mn-cs"/>
        </a:defRPr>
      </a:lvl3pPr>
      <a:lvl4pPr marL="1028700" algn="l" defTabSz="685800" rtl="0" eaLnBrk="1" latinLnBrk="0" hangingPunct="1">
        <a:defRPr kumimoji="1" sz="1350" kern="1200">
          <a:solidFill>
            <a:schemeClr val="tx1"/>
          </a:solidFill>
          <a:latin typeface="+mn-lt"/>
          <a:ea typeface="+mn-ea"/>
          <a:cs typeface="+mn-cs"/>
        </a:defRPr>
      </a:lvl4pPr>
      <a:lvl5pPr marL="1371600" algn="l" defTabSz="685800" rtl="0" eaLnBrk="1" latinLnBrk="0" hangingPunct="1">
        <a:defRPr kumimoji="1" sz="1350" kern="1200">
          <a:solidFill>
            <a:schemeClr val="tx1"/>
          </a:solidFill>
          <a:latin typeface="+mn-lt"/>
          <a:ea typeface="+mn-ea"/>
          <a:cs typeface="+mn-cs"/>
        </a:defRPr>
      </a:lvl5pPr>
      <a:lvl6pPr marL="1714500" algn="l" defTabSz="685800" rtl="0" eaLnBrk="1" latinLnBrk="0" hangingPunct="1">
        <a:defRPr kumimoji="1" sz="1350" kern="1200">
          <a:solidFill>
            <a:schemeClr val="tx1"/>
          </a:solidFill>
          <a:latin typeface="+mn-lt"/>
          <a:ea typeface="+mn-ea"/>
          <a:cs typeface="+mn-cs"/>
        </a:defRPr>
      </a:lvl6pPr>
      <a:lvl7pPr marL="2057400" algn="l" defTabSz="685800" rtl="0" eaLnBrk="1" latinLnBrk="0" hangingPunct="1">
        <a:defRPr kumimoji="1" sz="1350" kern="1200">
          <a:solidFill>
            <a:schemeClr val="tx1"/>
          </a:solidFill>
          <a:latin typeface="+mn-lt"/>
          <a:ea typeface="+mn-ea"/>
          <a:cs typeface="+mn-cs"/>
        </a:defRPr>
      </a:lvl7pPr>
      <a:lvl8pPr marL="2400300" algn="l" defTabSz="685800" rtl="0" eaLnBrk="1" latinLnBrk="0" hangingPunct="1">
        <a:defRPr kumimoji="1" sz="1350" kern="1200">
          <a:solidFill>
            <a:schemeClr val="tx1"/>
          </a:solidFill>
          <a:latin typeface="+mn-lt"/>
          <a:ea typeface="+mn-ea"/>
          <a:cs typeface="+mn-cs"/>
        </a:defRPr>
      </a:lvl8pPr>
      <a:lvl9pPr marL="2743200" algn="l" defTabSz="685800" rtl="0" eaLnBrk="1" latinLnBrk="0" hangingPunct="1">
        <a:defRPr kumimoji="1"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C99E1CC-BCAB-43BE-B2C5-2445804BFA49}" type="datetime1">
              <a:rPr lang="ja-JP" altLang="en-US" smtClean="0">
                <a:solidFill>
                  <a:prstClr val="black">
                    <a:tint val="75000"/>
                  </a:prstClr>
                </a:solidFill>
              </a:rPr>
              <a:pPr/>
              <a:t>2019/12/10</a:t>
            </a:fld>
            <a:endParaRPr lang="ja-JP" altLang="en-US">
              <a:solidFill>
                <a:prstClr val="black">
                  <a:tint val="75000"/>
                </a:prstClr>
              </a:solidFill>
            </a:endParaRPr>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ja-JP" altLang="en-US">
              <a:solidFill>
                <a:prstClr val="black">
                  <a:tint val="75000"/>
                </a:prstClr>
              </a:solidFill>
            </a:endParaRPr>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29E64B3-8784-468B-8F01-8F8E0278E570}"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344157975"/>
      </p:ext>
    </p:extLst>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 id="2147483816" r:id="rId12"/>
  </p:sldLayoutIdLst>
  <p:hf hdr="0" ftr="0" dt="0"/>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C99E1CC-BCAB-43BE-B2C5-2445804BFA49}" type="datetime1">
              <a:rPr lang="ja-JP" altLang="en-US" smtClean="0">
                <a:solidFill>
                  <a:prstClr val="black">
                    <a:tint val="75000"/>
                  </a:prstClr>
                </a:solidFill>
              </a:rPr>
              <a:pPr/>
              <a:t>2019/12/10</a:t>
            </a:fld>
            <a:endParaRPr lang="ja-JP" altLang="en-US">
              <a:solidFill>
                <a:prstClr val="black">
                  <a:tint val="75000"/>
                </a:prstClr>
              </a:solidFill>
            </a:endParaRPr>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ja-JP" altLang="en-US">
              <a:solidFill>
                <a:prstClr val="black">
                  <a:tint val="75000"/>
                </a:prstClr>
              </a:solidFill>
            </a:endParaRPr>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29E64B3-8784-468B-8F01-8F8E0278E570}"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967604419"/>
      </p:ext>
    </p:extLst>
  </p:cSld>
  <p:clrMap bg1="lt1" tx1="dk1" bg2="lt2" tx2="dk2" accent1="accent1" accent2="accent2" accent3="accent3" accent4="accent4" accent5="accent5" accent6="accent6" hlink="hlink" folHlink="folHlink"/>
  <p:sldLayoutIdLst>
    <p:sldLayoutId id="2147483818" r:id="rId1"/>
    <p:sldLayoutId id="2147483819" r:id="rId2"/>
    <p:sldLayoutId id="2147483820" r:id="rId3"/>
    <p:sldLayoutId id="2147483821" r:id="rId4"/>
    <p:sldLayoutId id="2147483822" r:id="rId5"/>
    <p:sldLayoutId id="2147483823" r:id="rId6"/>
    <p:sldLayoutId id="2147483824" r:id="rId7"/>
    <p:sldLayoutId id="2147483825" r:id="rId8"/>
    <p:sldLayoutId id="2147483826" r:id="rId9"/>
    <p:sldLayoutId id="2147483827" r:id="rId10"/>
    <p:sldLayoutId id="2147483828" r:id="rId11"/>
    <p:sldLayoutId id="2147483829" r:id="rId12"/>
  </p:sldLayoutIdLst>
  <p:hf hdr="0" ftr="0" dt="0"/>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3" Type="http://schemas.openxmlformats.org/officeDocument/2006/relationships/image" Target="../media/image58.png"/><Relationship Id="rId3" Type="http://schemas.openxmlformats.org/officeDocument/2006/relationships/image" Target="../media/image53.png"/><Relationship Id="rId12" Type="http://schemas.openxmlformats.org/officeDocument/2006/relationships/image" Target="../media/image550.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57.png"/><Relationship Id="rId5" Type="http://schemas.openxmlformats.org/officeDocument/2006/relationships/image" Target="../media/image55.png"/><Relationship Id="rId4" Type="http://schemas.openxmlformats.org/officeDocument/2006/relationships/image" Target="../media/image54.png"/></Relationships>
</file>

<file path=ppt/slides/_rels/slide11.xml.rels><?xml version="1.0" encoding="UTF-8" standalone="yes"?>
<Relationships xmlns="http://schemas.openxmlformats.org/package/2006/relationships"><Relationship Id="rId13" Type="http://schemas.openxmlformats.org/officeDocument/2006/relationships/image" Target="../media/image67.png"/><Relationship Id="rId3" Type="http://schemas.openxmlformats.org/officeDocument/2006/relationships/image" Target="../media/image59.png"/><Relationship Id="rId17" Type="http://schemas.openxmlformats.org/officeDocument/2006/relationships/image" Target="../media/image69.png"/><Relationship Id="rId2" Type="http://schemas.openxmlformats.org/officeDocument/2006/relationships/image" Target="../media/image580.png"/><Relationship Id="rId16" Type="http://schemas.openxmlformats.org/officeDocument/2006/relationships/image" Target="../media/image68.png"/><Relationship Id="rId1" Type="http://schemas.openxmlformats.org/officeDocument/2006/relationships/slideLayout" Target="../slideLayouts/slideLayout2.xml"/><Relationship Id="rId6" Type="http://schemas.openxmlformats.org/officeDocument/2006/relationships/image" Target="../media/image62.png"/><Relationship Id="rId5" Type="http://schemas.openxmlformats.org/officeDocument/2006/relationships/image" Target="../media/image61.png"/><Relationship Id="rId15" Type="http://schemas.openxmlformats.org/officeDocument/2006/relationships/image" Target="../media/image65.png"/><Relationship Id="rId10" Type="http://schemas.openxmlformats.org/officeDocument/2006/relationships/image" Target="../media/image63.png"/><Relationship Id="rId4" Type="http://schemas.openxmlformats.org/officeDocument/2006/relationships/image" Target="../media/image60.png"/><Relationship Id="rId9" Type="http://schemas.openxmlformats.org/officeDocument/2006/relationships/image" Target="../media/image66.png"/><Relationship Id="rId14" Type="http://schemas.openxmlformats.org/officeDocument/2006/relationships/image" Target="../media/image64.png"/></Relationships>
</file>

<file path=ppt/slides/_rels/slide1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7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67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xml"/><Relationship Id="rId5" Type="http://schemas.openxmlformats.org/officeDocument/2006/relationships/image" Target="../media/image940.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73.png"/><Relationship Id="rId4" Type="http://schemas.openxmlformats.org/officeDocument/2006/relationships/image" Target="../media/image270.png"/></Relationships>
</file>

<file path=ppt/slides/_rels/slide18.xml.rels><?xml version="1.0" encoding="UTF-8" standalone="yes"?>
<Relationships xmlns="http://schemas.openxmlformats.org/package/2006/relationships"><Relationship Id="rId3" Type="http://schemas.openxmlformats.org/officeDocument/2006/relationships/image" Target="../media/image510.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chart" Target="../charts/chart3.xml"/><Relationship Id="rId5" Type="http://schemas.openxmlformats.org/officeDocument/2006/relationships/image" Target="../media/image540.png"/><Relationship Id="rId4" Type="http://schemas.openxmlformats.org/officeDocument/2006/relationships/image" Target="../media/image530.png"/></Relationships>
</file>

<file path=ppt/slides/_rels/slide19.xml.rels><?xml version="1.0" encoding="UTF-8" standalone="yes"?>
<Relationships xmlns="http://schemas.openxmlformats.org/package/2006/relationships"><Relationship Id="rId8" Type="http://schemas.openxmlformats.org/officeDocument/2006/relationships/image" Target="NULL"/><Relationship Id="rId13" Type="http://schemas.openxmlformats.org/officeDocument/2006/relationships/image" Target="NULL"/><Relationship Id="rId3" Type="http://schemas.openxmlformats.org/officeDocument/2006/relationships/image" Target="NULL"/><Relationship Id="rId7" Type="http://schemas.openxmlformats.org/officeDocument/2006/relationships/image" Target="NULL"/><Relationship Id="rId12" Type="http://schemas.openxmlformats.org/officeDocument/2006/relationships/image" Target="NULL"/><Relationship Id="rId2" Type="http://schemas.openxmlformats.org/officeDocument/2006/relationships/notesSlide" Target="../notesSlides/notesSlide8.xml"/><Relationship Id="rId1" Type="http://schemas.openxmlformats.org/officeDocument/2006/relationships/slideLayout" Target="../slideLayouts/slideLayout25.xml"/><Relationship Id="rId6" Type="http://schemas.openxmlformats.org/officeDocument/2006/relationships/image" Target="NULL"/><Relationship Id="rId11" Type="http://schemas.openxmlformats.org/officeDocument/2006/relationships/image" Target="../media/image74.emf"/><Relationship Id="rId5" Type="http://schemas.openxmlformats.org/officeDocument/2006/relationships/image" Target="NULL"/><Relationship Id="rId10" Type="http://schemas.openxmlformats.org/officeDocument/2006/relationships/image" Target="NULL"/><Relationship Id="rId4" Type="http://schemas.openxmlformats.org/officeDocument/2006/relationships/image" Target="NULL"/><Relationship Id="rId9" Type="http://schemas.openxmlformats.org/officeDocument/2006/relationships/image" Target="NULL"/><Relationship Id="rId14" Type="http://schemas.openxmlformats.org/officeDocument/2006/relationships/image" Target="NULL"/></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20.xml.rels><?xml version="1.0" encoding="UTF-8" standalone="yes"?>
<Relationships xmlns="http://schemas.openxmlformats.org/package/2006/relationships"><Relationship Id="rId3" Type="http://schemas.openxmlformats.org/officeDocument/2006/relationships/image" Target="../media/image76.emf"/><Relationship Id="rId2" Type="http://schemas.openxmlformats.org/officeDocument/2006/relationships/image" Target="../media/image75.emf"/><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jpeg"/><Relationship Id="rId1" Type="http://schemas.openxmlformats.org/officeDocument/2006/relationships/slideLayout" Target="../slideLayouts/slideLayout2.xml"/><Relationship Id="rId4" Type="http://schemas.openxmlformats.org/officeDocument/2006/relationships/image" Target="../media/image97.png"/></Relationships>
</file>

<file path=ppt/slides/_rels/slide22.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81.emf"/><Relationship Id="rId4" Type="http://schemas.openxmlformats.org/officeDocument/2006/relationships/image" Target="../media/image80.jpeg"/></Relationships>
</file>

<file path=ppt/slides/_rels/slide23.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83.emf"/><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image" Target="../media/image84.emf"/><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image" Target="../media/image43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86.emf"/><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370.png"/><Relationship Id="rId4" Type="http://schemas.openxmlformats.org/officeDocument/2006/relationships/image" Target="../media/image341.png"/></Relationships>
</file>

<file path=ppt/slides/_rels/slide28.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420.png"/><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11.xml"/><Relationship Id="rId1" Type="http://schemas.openxmlformats.org/officeDocument/2006/relationships/slideLayout" Target="../slideLayouts/slideLayout12.xml"/><Relationship Id="rId5" Type="http://schemas.openxmlformats.org/officeDocument/2006/relationships/image" Target="../media/image90.emf"/><Relationship Id="rId4" Type="http://schemas.openxmlformats.org/officeDocument/2006/relationships/image" Target="../media/image89.png"/></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13.png"/><Relationship Id="rId4" Type="http://schemas.openxmlformats.org/officeDocument/2006/relationships/image" Target="../media/image12.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image" Target="../media/image9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8" Type="http://schemas.openxmlformats.org/officeDocument/2006/relationships/image" Target="../media/image520.png"/><Relationship Id="rId13" Type="http://schemas.openxmlformats.org/officeDocument/2006/relationships/image" Target="../media/image95.png"/><Relationship Id="rId12" Type="http://schemas.openxmlformats.org/officeDocument/2006/relationships/image" Target="../media/image94.png"/><Relationship Id="rId1" Type="http://schemas.openxmlformats.org/officeDocument/2006/relationships/slideLayout" Target="../slideLayouts/slideLayout2.xml"/><Relationship Id="rId11" Type="http://schemas.openxmlformats.org/officeDocument/2006/relationships/image" Target="../media/image93.png"/><Relationship Id="rId10" Type="http://schemas.openxmlformats.org/officeDocument/2006/relationships/image" Target="../media/image920.png"/><Relationship Id="rId9" Type="http://schemas.openxmlformats.org/officeDocument/2006/relationships/image" Target="../media/image470.png"/><Relationship Id="rId14" Type="http://schemas.openxmlformats.org/officeDocument/2006/relationships/image" Target="../media/image96.png"/></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26.png"/><Relationship Id="rId3" Type="http://schemas.openxmlformats.org/officeDocument/2006/relationships/image" Target="../media/image19.png"/><Relationship Id="rId7" Type="http://schemas.openxmlformats.org/officeDocument/2006/relationships/image" Target="../media/image23.png"/><Relationship Id="rId12" Type="http://schemas.openxmlformats.org/officeDocument/2006/relationships/image" Target="../media/image28.png"/><Relationship Id="rId2" Type="http://schemas.openxmlformats.org/officeDocument/2006/relationships/image" Target="../media/image16.png"/><Relationship Id="rId1" Type="http://schemas.openxmlformats.org/officeDocument/2006/relationships/slideLayout" Target="../slideLayouts/slideLayout2.xml"/><Relationship Id="rId6" Type="http://schemas.openxmlformats.org/officeDocument/2006/relationships/image" Target="../media/image22.png"/><Relationship Id="rId11" Type="http://schemas.openxmlformats.org/officeDocument/2006/relationships/image" Target="../media/image27.png"/><Relationship Id="rId5" Type="http://schemas.openxmlformats.org/officeDocument/2006/relationships/image" Target="../media/image21.png"/><Relationship Id="rId10" Type="http://schemas.openxmlformats.org/officeDocument/2006/relationships/image" Target="../media/image18.png"/><Relationship Id="rId4" Type="http://schemas.openxmlformats.org/officeDocument/2006/relationships/image" Target="../media/image20.png"/><Relationship Id="rId9" Type="http://schemas.openxmlformats.org/officeDocument/2006/relationships/image" Target="../media/image25.png"/></Relationships>
</file>

<file path=ppt/slides/_rels/slide6.xml.rels><?xml version="1.0" encoding="UTF-8" standalone="yes"?>
<Relationships xmlns="http://schemas.openxmlformats.org/package/2006/relationships"><Relationship Id="rId3" Type="http://schemas.openxmlformats.org/officeDocument/2006/relationships/image" Target="../media/image260.png"/><Relationship Id="rId7" Type="http://schemas.openxmlformats.org/officeDocument/2006/relationships/image" Target="../media/image32.png"/><Relationship Id="rId2" Type="http://schemas.openxmlformats.org/officeDocument/2006/relationships/image" Target="../media/image17.jpeg"/><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7.xml.rels><?xml version="1.0" encoding="UTF-8" standalone="yes"?>
<Relationships xmlns="http://schemas.openxmlformats.org/package/2006/relationships"><Relationship Id="rId3" Type="http://schemas.openxmlformats.org/officeDocument/2006/relationships/image" Target="../media/image33.jpeg"/><Relationship Id="rId7" Type="http://schemas.openxmlformats.org/officeDocument/2006/relationships/image" Target="../media/image38.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4.jpeg"/></Relationships>
</file>

<file path=ppt/slides/_rels/slide8.xml.rels><?xml version="1.0" encoding="UTF-8" standalone="yes"?>
<Relationships xmlns="http://schemas.openxmlformats.org/package/2006/relationships"><Relationship Id="rId13" Type="http://schemas.openxmlformats.org/officeDocument/2006/relationships/image" Target="../media/image40.png"/><Relationship Id="rId18" Type="http://schemas.openxmlformats.org/officeDocument/2006/relationships/image" Target="../media/image45.png"/><Relationship Id="rId3" Type="http://schemas.openxmlformats.org/officeDocument/2006/relationships/image" Target="../media/image35.png"/><Relationship Id="rId21" Type="http://schemas.openxmlformats.org/officeDocument/2006/relationships/image" Target="../media/image48.png"/><Relationship Id="rId17" Type="http://schemas.openxmlformats.org/officeDocument/2006/relationships/image" Target="../media/image44.png"/><Relationship Id="rId2" Type="http://schemas.openxmlformats.org/officeDocument/2006/relationships/notesSlide" Target="../notesSlides/notesSlide2.xml"/><Relationship Id="rId16" Type="http://schemas.openxmlformats.org/officeDocument/2006/relationships/image" Target="../media/image43.png"/><Relationship Id="rId20" Type="http://schemas.openxmlformats.org/officeDocument/2006/relationships/image" Target="../media/image47.png"/><Relationship Id="rId1" Type="http://schemas.openxmlformats.org/officeDocument/2006/relationships/slideLayout" Target="../slideLayouts/slideLayout2.xml"/><Relationship Id="rId24" Type="http://schemas.openxmlformats.org/officeDocument/2006/relationships/image" Target="../media/image56.png"/><Relationship Id="rId15" Type="http://schemas.openxmlformats.org/officeDocument/2006/relationships/image" Target="../media/image42.png"/><Relationship Id="rId23" Type="http://schemas.openxmlformats.org/officeDocument/2006/relationships/image" Target="../media/image50.png"/><Relationship Id="rId19" Type="http://schemas.openxmlformats.org/officeDocument/2006/relationships/image" Target="../media/image46.png"/><Relationship Id="rId4" Type="http://schemas.openxmlformats.org/officeDocument/2006/relationships/image" Target="../media/image39.png"/><Relationship Id="rId14" Type="http://schemas.openxmlformats.org/officeDocument/2006/relationships/image" Target="../media/image41.png"/><Relationship Id="rId22" Type="http://schemas.openxmlformats.org/officeDocument/2006/relationships/image" Target="../media/image49.png"/></Relationships>
</file>

<file path=ppt/slides/_rels/slide9.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chart" Target="../charts/chart1.xml"/><Relationship Id="rId7" Type="http://schemas.openxmlformats.org/officeDocument/2006/relationships/image" Target="../media/image51.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490.png"/><Relationship Id="rId5" Type="http://schemas.openxmlformats.org/officeDocument/2006/relationships/image" Target="../media/image480.png"/><Relationship Id="rId10" Type="http://schemas.openxmlformats.org/officeDocument/2006/relationships/image" Target="../media/image470.png"/><Relationship Id="rId4" Type="http://schemas.openxmlformats.org/officeDocument/2006/relationships/chart" Target="../charts/chart1.xml"/><Relationship Id="rId9" Type="http://schemas.openxmlformats.org/officeDocument/2006/relationships/image" Target="../media/image520.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タイトル 5"/>
          <p:cNvSpPr>
            <a:spLocks noGrp="1"/>
          </p:cNvSpPr>
          <p:nvPr>
            <p:ph type="ctrTitle"/>
          </p:nvPr>
        </p:nvSpPr>
        <p:spPr>
          <a:xfrm>
            <a:off x="685798" y="2275898"/>
            <a:ext cx="7772400" cy="867930"/>
          </a:xfrm>
          <a:prstGeom prst="rect">
            <a:avLst/>
          </a:prstGeom>
        </p:spPr>
        <p:txBody>
          <a:bodyPr wrap="square">
            <a:spAutoFit/>
          </a:bodyPr>
          <a:lstStyle/>
          <a:p>
            <a:r>
              <a:rPr lang="ja-JP" altLang="ja-JP" sz="2800" dirty="0"/>
              <a:t>宇宙背景ニュートリノ崩壊光子探索実験のための</a:t>
            </a:r>
            <a:r>
              <a:rPr lang="en-US" altLang="ja-JP" sz="2800" dirty="0"/>
              <a:t>STJ</a:t>
            </a:r>
            <a:r>
              <a:rPr lang="ja-JP" altLang="ja-JP" sz="2800" dirty="0"/>
              <a:t>検出器性能評価用パルス光源の開発</a:t>
            </a:r>
            <a:endParaRPr lang="ja-JP" altLang="en-US" sz="2800" dirty="0"/>
          </a:p>
        </p:txBody>
      </p:sp>
      <p:sp>
        <p:nvSpPr>
          <p:cNvPr id="7" name="サブタイトル 2"/>
          <p:cNvSpPr>
            <a:spLocks noGrp="1"/>
          </p:cNvSpPr>
          <p:nvPr>
            <p:ph type="subTitle" idx="1"/>
          </p:nvPr>
        </p:nvSpPr>
        <p:spPr/>
        <p:txBody>
          <a:bodyPr>
            <a:normAutofit/>
          </a:bodyPr>
          <a:lstStyle/>
          <a:p>
            <a:endParaRPr kumimoji="1" lang="en-US" altLang="ja-JP" sz="1800" dirty="0" smtClean="0"/>
          </a:p>
          <a:p>
            <a:endParaRPr kumimoji="1" lang="ja-JP" altLang="en-US" sz="1800" dirty="0"/>
          </a:p>
        </p:txBody>
      </p:sp>
      <p:sp>
        <p:nvSpPr>
          <p:cNvPr id="8" name="サブタイトル 2"/>
          <p:cNvSpPr txBox="1">
            <a:spLocks/>
          </p:cNvSpPr>
          <p:nvPr/>
        </p:nvSpPr>
        <p:spPr>
          <a:xfrm>
            <a:off x="222420" y="3650529"/>
            <a:ext cx="8374566" cy="1717094"/>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0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endParaRPr lang="en-US" altLang="ja-JP" sz="1800" smtClean="0"/>
          </a:p>
          <a:p>
            <a:endParaRPr lang="ja-JP" altLang="en-US" sz="1800" dirty="0"/>
          </a:p>
        </p:txBody>
      </p:sp>
      <p:sp>
        <p:nvSpPr>
          <p:cNvPr id="9" name="サブタイトル 2"/>
          <p:cNvSpPr txBox="1">
            <a:spLocks/>
          </p:cNvSpPr>
          <p:nvPr/>
        </p:nvSpPr>
        <p:spPr>
          <a:xfrm>
            <a:off x="222420" y="3602038"/>
            <a:ext cx="8699157" cy="1845173"/>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0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r>
              <a:rPr lang="ja-JP" altLang="ja-JP" dirty="0" smtClean="0">
                <a:latin typeface="+mn-ea"/>
              </a:rPr>
              <a:t>福井大工</a:t>
            </a:r>
            <a:r>
              <a:rPr lang="en-US" altLang="ja-JP" dirty="0" smtClean="0">
                <a:latin typeface="+mn-ea"/>
              </a:rPr>
              <a:t>­, </a:t>
            </a:r>
            <a:r>
              <a:rPr lang="ja-JP" altLang="ja-JP" dirty="0" smtClean="0">
                <a:latin typeface="+mn-ea"/>
              </a:rPr>
              <a:t>中部大工</a:t>
            </a:r>
            <a:r>
              <a:rPr lang="en-US" altLang="ja-JP" baseline="30000" dirty="0" smtClean="0">
                <a:latin typeface="+mn-ea"/>
              </a:rPr>
              <a:t>A</a:t>
            </a:r>
            <a:r>
              <a:rPr lang="en-US" altLang="ja-JP" dirty="0" smtClean="0">
                <a:latin typeface="+mn-ea"/>
              </a:rPr>
              <a:t>, </a:t>
            </a:r>
            <a:r>
              <a:rPr lang="ja-JP" altLang="ja-JP" dirty="0" smtClean="0">
                <a:latin typeface="+mn-ea"/>
              </a:rPr>
              <a:t>筑波大数理</a:t>
            </a:r>
            <a:r>
              <a:rPr lang="en-US" altLang="ja-JP" baseline="30000" dirty="0" smtClean="0">
                <a:latin typeface="+mn-ea"/>
              </a:rPr>
              <a:t>B</a:t>
            </a:r>
            <a:r>
              <a:rPr lang="en-US" altLang="ja-JP" dirty="0" smtClean="0">
                <a:latin typeface="+mn-ea"/>
              </a:rPr>
              <a:t>, </a:t>
            </a:r>
            <a:r>
              <a:rPr lang="ja-JP" altLang="ja-JP" dirty="0">
                <a:latin typeface="+mn-ea"/>
              </a:rPr>
              <a:t>福井大遠赤</a:t>
            </a:r>
            <a:r>
              <a:rPr lang="ja-JP" altLang="ja-JP" dirty="0" smtClean="0">
                <a:latin typeface="+mn-ea"/>
              </a:rPr>
              <a:t>セ</a:t>
            </a:r>
            <a:r>
              <a:rPr lang="en-US" altLang="ja-JP" baseline="30000" dirty="0" smtClean="0">
                <a:latin typeface="+mn-ea"/>
              </a:rPr>
              <a:t>C</a:t>
            </a:r>
            <a:endParaRPr lang="ja-JP" altLang="ja-JP" dirty="0" smtClean="0">
              <a:latin typeface="+mn-ea"/>
            </a:endParaRPr>
          </a:p>
          <a:p>
            <a:r>
              <a:rPr lang="ja-JP" altLang="ja-JP" dirty="0">
                <a:latin typeface="+mn-ea"/>
              </a:rPr>
              <a:t>浅胡</a:t>
            </a:r>
            <a:r>
              <a:rPr lang="ja-JP" altLang="ja-JP" dirty="0" smtClean="0">
                <a:latin typeface="+mn-ea"/>
              </a:rPr>
              <a:t>武志</a:t>
            </a:r>
            <a:r>
              <a:rPr lang="en-US" altLang="ja-JP" dirty="0" smtClean="0">
                <a:latin typeface="+mn-ea"/>
              </a:rPr>
              <a:t>, </a:t>
            </a:r>
            <a:r>
              <a:rPr lang="ja-JP" altLang="ja-JP" dirty="0" smtClean="0">
                <a:latin typeface="+mn-ea"/>
              </a:rPr>
              <a:t>鈴木</a:t>
            </a:r>
            <a:r>
              <a:rPr lang="ja-JP" altLang="ja-JP" dirty="0">
                <a:latin typeface="+mn-ea"/>
              </a:rPr>
              <a:t>健吾</a:t>
            </a:r>
            <a:r>
              <a:rPr lang="en-US" altLang="ja-JP" dirty="0" smtClean="0">
                <a:latin typeface="+mn-ea"/>
              </a:rPr>
              <a:t>,</a:t>
            </a:r>
            <a:r>
              <a:rPr lang="ja-JP" altLang="en-US" dirty="0" smtClean="0">
                <a:latin typeface="+mn-ea"/>
              </a:rPr>
              <a:t> </a:t>
            </a:r>
            <a:r>
              <a:rPr lang="ja-JP" altLang="ja-JP" dirty="0" smtClean="0">
                <a:latin typeface="+mn-ea"/>
              </a:rPr>
              <a:t>竹下 </a:t>
            </a:r>
            <a:r>
              <a:rPr lang="ja-JP" altLang="ja-JP" dirty="0">
                <a:latin typeface="+mn-ea"/>
              </a:rPr>
              <a:t>勉</a:t>
            </a:r>
            <a:r>
              <a:rPr lang="en-US" altLang="ja-JP" dirty="0" smtClean="0">
                <a:latin typeface="+mn-ea"/>
              </a:rPr>
              <a:t>, </a:t>
            </a:r>
            <a:r>
              <a:rPr lang="ja-JP" altLang="en-US" dirty="0" smtClean="0">
                <a:latin typeface="+mn-ea"/>
              </a:rPr>
              <a:t>木村碧海</a:t>
            </a:r>
            <a:r>
              <a:rPr lang="en-US" altLang="ja-JP" dirty="0" smtClean="0">
                <a:latin typeface="+mn-ea"/>
              </a:rPr>
              <a:t>, </a:t>
            </a:r>
            <a:r>
              <a:rPr lang="ja-JP" altLang="en-US" dirty="0" smtClean="0">
                <a:latin typeface="+mn-ea"/>
              </a:rPr>
              <a:t>若林凜</a:t>
            </a:r>
            <a:r>
              <a:rPr lang="en-US" altLang="ja-JP" dirty="0" smtClean="0">
                <a:latin typeface="+mn-ea"/>
              </a:rPr>
              <a:t>, </a:t>
            </a:r>
            <a:r>
              <a:rPr lang="ja-JP" altLang="ja-JP" dirty="0" smtClean="0">
                <a:latin typeface="+mn-ea"/>
              </a:rPr>
              <a:t>吉田拓生</a:t>
            </a:r>
            <a:r>
              <a:rPr lang="en-US" altLang="ja-JP" dirty="0" smtClean="0">
                <a:latin typeface="+mn-ea"/>
              </a:rPr>
              <a:t>,</a:t>
            </a:r>
          </a:p>
          <a:p>
            <a:r>
              <a:rPr lang="ja-JP" altLang="ja-JP" dirty="0" smtClean="0">
                <a:latin typeface="+mn-ea"/>
              </a:rPr>
              <a:t>岡島茂樹</a:t>
            </a:r>
            <a:r>
              <a:rPr lang="en-US" altLang="ja-JP" baseline="30000" dirty="0" smtClean="0">
                <a:latin typeface="+mn-ea"/>
              </a:rPr>
              <a:t>A</a:t>
            </a:r>
            <a:r>
              <a:rPr lang="en-US" altLang="ja-JP" dirty="0" smtClean="0">
                <a:latin typeface="+mn-ea"/>
              </a:rPr>
              <a:t>, </a:t>
            </a:r>
            <a:r>
              <a:rPr lang="ja-JP" altLang="ja-JP" dirty="0" smtClean="0">
                <a:latin typeface="+mn-ea"/>
              </a:rPr>
              <a:t>中山和也</a:t>
            </a:r>
            <a:r>
              <a:rPr lang="en-US" altLang="ja-JP" baseline="30000" dirty="0" smtClean="0">
                <a:latin typeface="+mn-ea"/>
              </a:rPr>
              <a:t>A</a:t>
            </a:r>
            <a:r>
              <a:rPr lang="en-US" altLang="ja-JP" dirty="0" smtClean="0">
                <a:latin typeface="+mn-ea"/>
              </a:rPr>
              <a:t>, </a:t>
            </a:r>
            <a:r>
              <a:rPr lang="ja-JP" altLang="ja-JP" dirty="0" smtClean="0">
                <a:latin typeface="+mn-ea"/>
              </a:rPr>
              <a:t>金信弘</a:t>
            </a:r>
            <a:r>
              <a:rPr lang="en-US" altLang="ja-JP" baseline="30000" dirty="0" smtClean="0">
                <a:latin typeface="+mn-ea"/>
              </a:rPr>
              <a:t>B</a:t>
            </a:r>
            <a:r>
              <a:rPr lang="en-US" altLang="ja-JP" dirty="0" smtClean="0">
                <a:latin typeface="+mn-ea"/>
              </a:rPr>
              <a:t>, </a:t>
            </a:r>
            <a:r>
              <a:rPr lang="ja-JP" altLang="ja-JP" dirty="0" smtClean="0">
                <a:latin typeface="+mn-ea"/>
              </a:rPr>
              <a:t>武内勇司</a:t>
            </a:r>
            <a:r>
              <a:rPr lang="en-US" altLang="ja-JP" baseline="30000" dirty="0" smtClean="0">
                <a:latin typeface="+mn-ea"/>
              </a:rPr>
              <a:t>B</a:t>
            </a:r>
            <a:r>
              <a:rPr lang="en-US" altLang="ja-JP" dirty="0" smtClean="0">
                <a:latin typeface="+mn-ea"/>
              </a:rPr>
              <a:t>, </a:t>
            </a:r>
            <a:r>
              <a:rPr lang="ja-JP" altLang="ja-JP" dirty="0" smtClean="0">
                <a:latin typeface="+mn-ea"/>
              </a:rPr>
              <a:t>飯田崇史</a:t>
            </a:r>
            <a:r>
              <a:rPr lang="en-US" altLang="ja-JP" baseline="30000" dirty="0" smtClean="0">
                <a:latin typeface="+mn-ea"/>
              </a:rPr>
              <a:t>B</a:t>
            </a:r>
            <a:r>
              <a:rPr lang="en-US" altLang="ja-JP" dirty="0" smtClean="0">
                <a:latin typeface="+mn-ea"/>
              </a:rPr>
              <a:t>, </a:t>
            </a:r>
            <a:endParaRPr lang="ja-JP" altLang="ja-JP" dirty="0">
              <a:latin typeface="+mn-ea"/>
            </a:endParaRPr>
          </a:p>
          <a:p>
            <a:r>
              <a:rPr lang="ja-JP" altLang="ja-JP" dirty="0">
                <a:latin typeface="+mn-ea"/>
              </a:rPr>
              <a:t>古</a:t>
            </a:r>
            <a:r>
              <a:rPr lang="ja-JP" altLang="en-US" dirty="0">
                <a:latin typeface="+mn-ea"/>
              </a:rPr>
              <a:t>屋</a:t>
            </a:r>
            <a:r>
              <a:rPr lang="ja-JP" altLang="ja-JP" dirty="0">
                <a:latin typeface="+mn-ea"/>
              </a:rPr>
              <a:t> 岳</a:t>
            </a:r>
            <a:r>
              <a:rPr lang="en-US" altLang="ja-JP" baseline="30000" dirty="0">
                <a:latin typeface="+mn-ea"/>
              </a:rPr>
              <a:t>C</a:t>
            </a:r>
            <a:r>
              <a:rPr lang="en-US" altLang="ja-JP" dirty="0" smtClean="0">
                <a:latin typeface="+mn-ea"/>
              </a:rPr>
              <a:t>, </a:t>
            </a:r>
            <a:r>
              <a:rPr lang="ja-JP" altLang="ja-JP" dirty="0" smtClean="0">
                <a:latin typeface="+mn-ea"/>
              </a:rPr>
              <a:t>他</a:t>
            </a:r>
            <a:r>
              <a:rPr lang="en-US" altLang="ja-JP" dirty="0" smtClean="0">
                <a:latin typeface="+mn-ea"/>
              </a:rPr>
              <a:t>COBAND</a:t>
            </a:r>
            <a:r>
              <a:rPr lang="ja-JP" altLang="ja-JP" dirty="0" smtClean="0">
                <a:latin typeface="+mn-ea"/>
              </a:rPr>
              <a:t>実験メンバー</a:t>
            </a:r>
            <a:endParaRPr lang="en-US" altLang="ja-JP" dirty="0" smtClean="0">
              <a:latin typeface="+mn-ea"/>
            </a:endParaRPr>
          </a:p>
          <a:p>
            <a:endParaRPr lang="ja-JP" altLang="ja-JP" sz="100" dirty="0" smtClean="0">
              <a:latin typeface="HGP明朝B" panose="02020800000000000000" pitchFamily="18" charset="-128"/>
              <a:ea typeface="HGP明朝B" panose="02020800000000000000" pitchFamily="18" charset="-128"/>
            </a:endParaRPr>
          </a:p>
          <a:p>
            <a:endParaRPr lang="zh-CN" altLang="en-US" sz="1900" dirty="0">
              <a:latin typeface="ＭＳ Ｐゴシック" panose="020B0600070205080204" pitchFamily="50" charset="-128"/>
              <a:ea typeface="ＭＳ Ｐゴシック" panose="020B0600070205080204" pitchFamily="50" charset="-128"/>
            </a:endParaRPr>
          </a:p>
          <a:p>
            <a:endParaRPr lang="ja-JP" altLang="en-US" sz="2200" dirty="0">
              <a:latin typeface="+mj-ea"/>
              <a:ea typeface="+mj-ea"/>
            </a:endParaRPr>
          </a:p>
        </p:txBody>
      </p:sp>
      <p:sp>
        <p:nvSpPr>
          <p:cNvPr id="2" name="テキスト ボックス 1"/>
          <p:cNvSpPr txBox="1"/>
          <p:nvPr/>
        </p:nvSpPr>
        <p:spPr>
          <a:xfrm>
            <a:off x="0" y="0"/>
            <a:ext cx="8032427" cy="646331"/>
          </a:xfrm>
          <a:prstGeom prst="rect">
            <a:avLst/>
          </a:prstGeom>
          <a:noFill/>
        </p:spPr>
        <p:txBody>
          <a:bodyPr wrap="square" rtlCol="0">
            <a:spAutoFit/>
          </a:bodyPr>
          <a:lstStyle/>
          <a:p>
            <a:r>
              <a:rPr lang="en-US" altLang="ja-JP" dirty="0">
                <a:latin typeface="+mn-ea"/>
              </a:rPr>
              <a:t>2019/12/7</a:t>
            </a:r>
            <a:r>
              <a:rPr lang="ja-JP" altLang="en-US" dirty="0">
                <a:latin typeface="+mn-ea"/>
              </a:rPr>
              <a:t>（土）</a:t>
            </a:r>
            <a:r>
              <a:rPr lang="zh-CN" altLang="en-US" b="1" dirty="0">
                <a:latin typeface="+mn-ea"/>
              </a:rPr>
              <a:t> </a:t>
            </a:r>
            <a:r>
              <a:rPr lang="en-US" altLang="zh-CN" dirty="0" smtClean="0">
                <a:latin typeface="ＭＳ Ｐゴシック" panose="020B0600070205080204" pitchFamily="50" charset="-128"/>
                <a:ea typeface="ＭＳ Ｐゴシック" panose="020B0600070205080204" pitchFamily="50" charset="-128"/>
              </a:rPr>
              <a:t>2019</a:t>
            </a:r>
            <a:r>
              <a:rPr lang="zh-CN" altLang="en-US" dirty="0">
                <a:latin typeface="ＭＳ Ｐゴシック" panose="020B0600070205080204" pitchFamily="50" charset="-128"/>
                <a:ea typeface="ＭＳ Ｐゴシック" panose="020B0600070205080204" pitchFamily="50" charset="-128"/>
              </a:rPr>
              <a:t>年度日本物理学会北陸支部定例学術講演会</a:t>
            </a:r>
            <a:r>
              <a:rPr lang="ja-JP" altLang="en-US" dirty="0">
                <a:latin typeface="ＭＳ Ｐゴシック" panose="020B0600070205080204" pitchFamily="50" charset="-128"/>
              </a:rPr>
              <a:t>　</a:t>
            </a:r>
            <a:r>
              <a:rPr lang="en-US" altLang="ja-JP" dirty="0">
                <a:latin typeface="ＭＳ Ｐゴシック" panose="020B0600070205080204" pitchFamily="50" charset="-128"/>
              </a:rPr>
              <a:t>D-p01.</a:t>
            </a:r>
          </a:p>
          <a:p>
            <a:r>
              <a:rPr lang="ja-JP" altLang="en-US" dirty="0" smtClean="0"/>
              <a:t>富山県立大学　射水キャンパス</a:t>
            </a:r>
            <a:endParaRPr kumimoji="1" lang="ja-JP" altLang="en-US" dirty="0"/>
          </a:p>
        </p:txBody>
      </p:sp>
    </p:spTree>
    <p:extLst>
      <p:ext uri="{BB962C8B-B14F-4D97-AF65-F5344CB8AC3E}">
        <p14:creationId xmlns:p14="http://schemas.microsoft.com/office/powerpoint/2010/main" val="328679369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a:xfrm>
            <a:off x="499173" y="189100"/>
            <a:ext cx="7886700" cy="632295"/>
          </a:xfrm>
        </p:spPr>
        <p:txBody>
          <a:bodyPr>
            <a:normAutofit/>
          </a:bodyPr>
          <a:lstStyle/>
          <a:p>
            <a:r>
              <a:rPr kumimoji="1" lang="ja-JP" altLang="en-US" sz="3000" u="none" dirty="0" smtClean="0"/>
              <a:t>ガウスビームの強度積分</a:t>
            </a:r>
            <a:endParaRPr kumimoji="1" lang="ja-JP" altLang="en-US" sz="3000" u="none" dirty="0"/>
          </a:p>
        </p:txBody>
      </p:sp>
      <mc:AlternateContent xmlns:mc="http://schemas.openxmlformats.org/markup-compatibility/2006" xmlns:a14="http://schemas.microsoft.com/office/drawing/2010/main">
        <mc:Choice Requires="a14">
          <p:sp>
            <p:nvSpPr>
              <p:cNvPr id="213" name="正方形/長方形 212"/>
              <p:cNvSpPr/>
              <p:nvPr/>
            </p:nvSpPr>
            <p:spPr>
              <a:xfrm>
                <a:off x="101348" y="4312564"/>
                <a:ext cx="4860241" cy="774956"/>
              </a:xfrm>
              <a:prstGeom prst="rect">
                <a:avLst/>
              </a:prstGeom>
              <a:ln>
                <a:solidFill>
                  <a:schemeClr val="tx1"/>
                </a:solidFill>
              </a:ln>
            </p:spPr>
            <p:txBody>
              <a:bodyPr wrap="none">
                <a:spAutoFit/>
              </a:bodyPr>
              <a:lstStyle/>
              <a:p>
                <a:pPr/>
                <a14:m>
                  <m:oMathPara xmlns:m="http://schemas.openxmlformats.org/officeDocument/2006/math">
                    <m:oMathParaPr>
                      <m:jc m:val="centerGroup"/>
                    </m:oMathParaPr>
                    <m:oMath xmlns:m="http://schemas.openxmlformats.org/officeDocument/2006/math">
                      <m:nary>
                        <m:naryPr>
                          <m:limLoc m:val="undOvr"/>
                          <m:subHide m:val="on"/>
                          <m:supHide m:val="on"/>
                          <m:ctrlPr>
                            <a:rPr lang="en-US" altLang="ja-JP" sz="1600" i="1" smtClean="0">
                              <a:latin typeface="Cambria Math" panose="02040503050406030204" pitchFamily="18" charset="0"/>
                            </a:rPr>
                          </m:ctrlPr>
                        </m:naryPr>
                        <m:sub/>
                        <m:sup/>
                        <m:e>
                          <m:r>
                            <a:rPr lang="en-US" altLang="ja-JP" sz="1600" i="1">
                              <a:latin typeface="Cambria Math" panose="02040503050406030204" pitchFamily="18" charset="0"/>
                            </a:rPr>
                            <m:t>𝐼</m:t>
                          </m:r>
                          <m:r>
                            <a:rPr lang="en-US" altLang="ja-JP" sz="1600" i="1">
                              <a:latin typeface="Cambria Math" panose="02040503050406030204" pitchFamily="18" charset="0"/>
                            </a:rPr>
                            <m:t>(</m:t>
                          </m:r>
                          <m:r>
                            <a:rPr lang="en-US" altLang="ja-JP" sz="1600" b="0" i="1" smtClean="0">
                              <a:latin typeface="Cambria Math" panose="02040503050406030204" pitchFamily="18" charset="0"/>
                            </a:rPr>
                            <m:t>𝑥</m:t>
                          </m:r>
                          <m:r>
                            <a:rPr lang="en-US" altLang="ja-JP" sz="1600" b="0" i="1" smtClean="0">
                              <a:latin typeface="Cambria Math" panose="02040503050406030204" pitchFamily="18" charset="0"/>
                            </a:rPr>
                            <m:t>,</m:t>
                          </m:r>
                          <m:r>
                            <a:rPr lang="en-US" altLang="ja-JP" sz="1600" b="0" i="1" smtClean="0">
                              <a:latin typeface="Cambria Math" panose="02040503050406030204" pitchFamily="18" charset="0"/>
                            </a:rPr>
                            <m:t>𝑦</m:t>
                          </m:r>
                          <m:r>
                            <a:rPr lang="en-US" altLang="ja-JP" sz="1600" i="1">
                              <a:latin typeface="Cambria Math" panose="02040503050406030204" pitchFamily="18" charset="0"/>
                            </a:rPr>
                            <m:t>)</m:t>
                          </m:r>
                        </m:e>
                      </m:nary>
                      <m:r>
                        <a:rPr lang="en-US" altLang="ja-JP" sz="1600" i="1">
                          <a:latin typeface="Cambria Math" panose="02040503050406030204" pitchFamily="18" charset="0"/>
                        </a:rPr>
                        <m:t>ⅆ</m:t>
                      </m:r>
                      <m:r>
                        <a:rPr lang="en-US" altLang="ja-JP" sz="1600" i="1">
                          <a:latin typeface="Cambria Math" panose="02040503050406030204" pitchFamily="18" charset="0"/>
                        </a:rPr>
                        <m:t>𝑥</m:t>
                      </m:r>
                      <m:r>
                        <a:rPr lang="ja-JP" altLang="en-US" sz="1600" i="0" smtClean="0">
                          <a:latin typeface="Cambria Math" panose="02040503050406030204" pitchFamily="18" charset="0"/>
                        </a:rPr>
                        <m:t>=</m:t>
                      </m:r>
                      <m:sSub>
                        <m:sSubPr>
                          <m:ctrlPr>
                            <a:rPr lang="en-US" altLang="ja-JP" sz="1600" i="1">
                              <a:latin typeface="Cambria Math" panose="02040503050406030204" pitchFamily="18" charset="0"/>
                            </a:rPr>
                          </m:ctrlPr>
                        </m:sSubPr>
                        <m:e>
                          <m:r>
                            <a:rPr lang="en-US" altLang="ja-JP" sz="1600" i="1">
                              <a:latin typeface="Cambria Math" panose="02040503050406030204" pitchFamily="18" charset="0"/>
                            </a:rPr>
                            <m:t>𝐼</m:t>
                          </m:r>
                        </m:e>
                        <m:sub>
                          <m:r>
                            <a:rPr lang="en-US" altLang="ja-JP" sz="1600" i="1">
                              <a:latin typeface="Cambria Math" panose="02040503050406030204" pitchFamily="18" charset="0"/>
                            </a:rPr>
                            <m:t>0</m:t>
                          </m:r>
                        </m:sub>
                      </m:sSub>
                      <m:sSup>
                        <m:sSupPr>
                          <m:ctrlPr>
                            <a:rPr lang="en-US" altLang="ja-JP" sz="1600" i="1">
                              <a:latin typeface="Cambria Math" panose="02040503050406030204" pitchFamily="18" charset="0"/>
                            </a:rPr>
                          </m:ctrlPr>
                        </m:sSupPr>
                        <m:e>
                          <m:d>
                            <m:dPr>
                              <m:begChr m:val="["/>
                              <m:endChr m:val="]"/>
                              <m:ctrlPr>
                                <a:rPr lang="en-US" altLang="ja-JP" sz="1600" i="1">
                                  <a:latin typeface="Cambria Math" panose="02040503050406030204" pitchFamily="18" charset="0"/>
                                </a:rPr>
                              </m:ctrlPr>
                            </m:dPr>
                            <m:e>
                              <m:f>
                                <m:fPr>
                                  <m:ctrlPr>
                                    <a:rPr lang="en-US" altLang="ja-JP" sz="1600" i="1">
                                      <a:latin typeface="Cambria Math" panose="02040503050406030204" pitchFamily="18" charset="0"/>
                                    </a:rPr>
                                  </m:ctrlPr>
                                </m:fPr>
                                <m:num>
                                  <m:sSub>
                                    <m:sSubPr>
                                      <m:ctrlPr>
                                        <a:rPr lang="en-US" altLang="ja-JP" sz="1600" i="1">
                                          <a:latin typeface="Cambria Math" panose="02040503050406030204" pitchFamily="18" charset="0"/>
                                        </a:rPr>
                                      </m:ctrlPr>
                                    </m:sSubPr>
                                    <m:e>
                                      <m:r>
                                        <a:rPr lang="en-US" altLang="ja-JP" sz="1600" i="1">
                                          <a:latin typeface="Cambria Math" panose="02040503050406030204" pitchFamily="18" charset="0"/>
                                        </a:rPr>
                                        <m:t>𝑊</m:t>
                                      </m:r>
                                    </m:e>
                                    <m:sub>
                                      <m:r>
                                        <a:rPr lang="en-US" altLang="ja-JP" sz="1600" i="1">
                                          <a:latin typeface="Cambria Math" panose="02040503050406030204" pitchFamily="18" charset="0"/>
                                        </a:rPr>
                                        <m:t>0</m:t>
                                      </m:r>
                                    </m:sub>
                                  </m:sSub>
                                </m:num>
                                <m:den>
                                  <m:r>
                                    <a:rPr lang="en-US" altLang="ja-JP" sz="1600" i="1">
                                      <a:latin typeface="Cambria Math" panose="02040503050406030204" pitchFamily="18" charset="0"/>
                                    </a:rPr>
                                    <m:t>𝑊</m:t>
                                  </m:r>
                                  <m:r>
                                    <a:rPr lang="en-US" altLang="ja-JP" sz="1600" i="1">
                                      <a:latin typeface="Cambria Math" panose="02040503050406030204" pitchFamily="18" charset="0"/>
                                    </a:rPr>
                                    <m:t>(</m:t>
                                  </m:r>
                                  <m:r>
                                    <a:rPr lang="en-US" altLang="ja-JP" sz="1600" i="1">
                                      <a:latin typeface="Cambria Math" panose="02040503050406030204" pitchFamily="18" charset="0"/>
                                    </a:rPr>
                                    <m:t>𝑧</m:t>
                                  </m:r>
                                  <m:r>
                                    <a:rPr lang="en-US" altLang="ja-JP" sz="1600" i="1">
                                      <a:latin typeface="Cambria Math" panose="02040503050406030204" pitchFamily="18" charset="0"/>
                                    </a:rPr>
                                    <m:t>)</m:t>
                                  </m:r>
                                </m:den>
                              </m:f>
                            </m:e>
                          </m:d>
                        </m:e>
                        <m:sup>
                          <m:r>
                            <a:rPr lang="en-US" altLang="ja-JP" sz="1600" i="1">
                              <a:latin typeface="Cambria Math" panose="02040503050406030204" pitchFamily="18" charset="0"/>
                            </a:rPr>
                            <m:t>2</m:t>
                          </m:r>
                        </m:sup>
                      </m:sSup>
                      <m:nary>
                        <m:naryPr>
                          <m:limLoc m:val="undOvr"/>
                          <m:subHide m:val="on"/>
                          <m:supHide m:val="on"/>
                          <m:ctrlPr>
                            <a:rPr lang="en-US" altLang="ja-JP" sz="1600" i="1">
                              <a:latin typeface="Cambria Math" panose="02040503050406030204" pitchFamily="18" charset="0"/>
                            </a:rPr>
                          </m:ctrlPr>
                        </m:naryPr>
                        <m:sub/>
                        <m:sup/>
                        <m:e>
                          <m:r>
                            <m:rPr>
                              <m:sty m:val="p"/>
                            </m:rPr>
                            <a:rPr lang="en-US" altLang="ja-JP" sz="1600">
                              <a:latin typeface="Cambria Math" panose="02040503050406030204" pitchFamily="18" charset="0"/>
                            </a:rPr>
                            <m:t>exp</m:t>
                          </m:r>
                          <m:d>
                            <m:dPr>
                              <m:begChr m:val="["/>
                              <m:endChr m:val="]"/>
                              <m:ctrlPr>
                                <a:rPr lang="en-US" altLang="ja-JP" sz="1600" i="1">
                                  <a:latin typeface="Cambria Math" panose="02040503050406030204" pitchFamily="18" charset="0"/>
                                </a:rPr>
                              </m:ctrlPr>
                            </m:dPr>
                            <m:e>
                              <m:r>
                                <a:rPr lang="en-US" altLang="ja-JP" sz="1600">
                                  <a:latin typeface="Cambria Math" panose="02040503050406030204" pitchFamily="18" charset="0"/>
                                </a:rPr>
                                <m:t>−</m:t>
                              </m:r>
                              <m:f>
                                <m:fPr>
                                  <m:ctrlPr>
                                    <a:rPr lang="en-US" altLang="ja-JP" sz="1600" i="1">
                                      <a:latin typeface="Cambria Math" panose="02040503050406030204" pitchFamily="18" charset="0"/>
                                    </a:rPr>
                                  </m:ctrlPr>
                                </m:fPr>
                                <m:num>
                                  <m:r>
                                    <a:rPr lang="en-US" altLang="ja-JP" sz="1600" i="1">
                                      <a:latin typeface="Cambria Math" panose="02040503050406030204" pitchFamily="18" charset="0"/>
                                    </a:rPr>
                                    <m:t>2</m:t>
                                  </m:r>
                                  <m:d>
                                    <m:dPr>
                                      <m:ctrlPr>
                                        <a:rPr lang="en-US" altLang="ja-JP" sz="1600" i="1" smtClean="0">
                                          <a:latin typeface="Cambria Math" panose="02040503050406030204" pitchFamily="18" charset="0"/>
                                        </a:rPr>
                                      </m:ctrlPr>
                                    </m:dPr>
                                    <m:e>
                                      <m:sSup>
                                        <m:sSupPr>
                                          <m:ctrlPr>
                                            <a:rPr lang="en-US" altLang="ja-JP" sz="1600" i="1">
                                              <a:latin typeface="Cambria Math" panose="02040503050406030204" pitchFamily="18" charset="0"/>
                                            </a:rPr>
                                          </m:ctrlPr>
                                        </m:sSupPr>
                                        <m:e>
                                          <m:r>
                                            <a:rPr lang="en-US" altLang="ja-JP" sz="1600" i="1">
                                              <a:latin typeface="Cambria Math" panose="02040503050406030204" pitchFamily="18" charset="0"/>
                                            </a:rPr>
                                            <m:t>𝑥</m:t>
                                          </m:r>
                                        </m:e>
                                        <m:sup>
                                          <m:r>
                                            <a:rPr lang="en-US" altLang="ja-JP" sz="1600" i="1">
                                              <a:latin typeface="Cambria Math" panose="02040503050406030204" pitchFamily="18" charset="0"/>
                                            </a:rPr>
                                            <m:t>2</m:t>
                                          </m:r>
                                        </m:sup>
                                      </m:sSup>
                                      <m:r>
                                        <a:rPr lang="en-US" altLang="ja-JP" sz="1600" b="0" i="1" smtClean="0">
                                          <a:latin typeface="Cambria Math" panose="02040503050406030204" pitchFamily="18" charset="0"/>
                                        </a:rPr>
                                        <m:t>+</m:t>
                                      </m:r>
                                      <m:sSup>
                                        <m:sSupPr>
                                          <m:ctrlPr>
                                            <a:rPr lang="en-US" altLang="ja-JP" sz="1600" i="1">
                                              <a:latin typeface="Cambria Math" panose="02040503050406030204" pitchFamily="18" charset="0"/>
                                            </a:rPr>
                                          </m:ctrlPr>
                                        </m:sSupPr>
                                        <m:e>
                                          <m:r>
                                            <a:rPr lang="en-US" altLang="ja-JP" sz="1600" b="0" i="1" smtClean="0">
                                              <a:latin typeface="Cambria Math" panose="02040503050406030204" pitchFamily="18" charset="0"/>
                                            </a:rPr>
                                            <m:t>𝑦</m:t>
                                          </m:r>
                                        </m:e>
                                        <m:sup>
                                          <m:r>
                                            <a:rPr lang="en-US" altLang="ja-JP" sz="1600" i="1" smtClean="0">
                                              <a:latin typeface="Cambria Math" panose="02040503050406030204" pitchFamily="18" charset="0"/>
                                            </a:rPr>
                                            <m:t>2</m:t>
                                          </m:r>
                                        </m:sup>
                                      </m:sSup>
                                    </m:e>
                                  </m:d>
                                </m:num>
                                <m:den>
                                  <m:sSup>
                                    <m:sSupPr>
                                      <m:ctrlPr>
                                        <a:rPr lang="en-US" altLang="ja-JP" sz="1600" i="1">
                                          <a:latin typeface="Cambria Math" panose="02040503050406030204" pitchFamily="18" charset="0"/>
                                        </a:rPr>
                                      </m:ctrlPr>
                                    </m:sSupPr>
                                    <m:e>
                                      <m:r>
                                        <a:rPr lang="en-US" altLang="ja-JP" sz="1600" i="1">
                                          <a:latin typeface="Cambria Math" panose="02040503050406030204" pitchFamily="18" charset="0"/>
                                        </a:rPr>
                                        <m:t>𝑊</m:t>
                                      </m:r>
                                    </m:e>
                                    <m:sup>
                                      <m:r>
                                        <a:rPr lang="en-US" altLang="ja-JP" sz="1600" i="1">
                                          <a:latin typeface="Cambria Math" panose="02040503050406030204" pitchFamily="18" charset="0"/>
                                        </a:rPr>
                                        <m:t>2</m:t>
                                      </m:r>
                                    </m:sup>
                                  </m:sSup>
                                  <m:r>
                                    <a:rPr lang="en-US" altLang="ja-JP" sz="1600" i="1">
                                      <a:latin typeface="Cambria Math" panose="02040503050406030204" pitchFamily="18" charset="0"/>
                                    </a:rPr>
                                    <m:t>(</m:t>
                                  </m:r>
                                  <m:r>
                                    <a:rPr lang="en-US" altLang="ja-JP" sz="1600" i="1">
                                      <a:latin typeface="Cambria Math" panose="02040503050406030204" pitchFamily="18" charset="0"/>
                                    </a:rPr>
                                    <m:t>𝑧</m:t>
                                  </m:r>
                                  <m:r>
                                    <a:rPr lang="en-US" altLang="ja-JP" sz="1600" i="1">
                                      <a:latin typeface="Cambria Math" panose="02040503050406030204" pitchFamily="18" charset="0"/>
                                    </a:rPr>
                                    <m:t>)</m:t>
                                  </m:r>
                                </m:den>
                              </m:f>
                            </m:e>
                          </m:d>
                        </m:e>
                      </m:nary>
                      <m:r>
                        <a:rPr lang="en-US" altLang="ja-JP" sz="1600" i="1">
                          <a:latin typeface="Cambria Math" panose="02040503050406030204" pitchFamily="18" charset="0"/>
                        </a:rPr>
                        <m:t>ⅆ</m:t>
                      </m:r>
                      <m:r>
                        <a:rPr lang="en-US" altLang="ja-JP" sz="1600" i="1">
                          <a:latin typeface="Cambria Math" panose="02040503050406030204" pitchFamily="18" charset="0"/>
                        </a:rPr>
                        <m:t>𝑥𝑑𝑦</m:t>
                      </m:r>
                    </m:oMath>
                  </m:oMathPara>
                </a14:m>
                <a:endParaRPr lang="ja-JP" altLang="en-US" sz="1600" dirty="0"/>
              </a:p>
            </p:txBody>
          </p:sp>
        </mc:Choice>
        <mc:Fallback xmlns="">
          <p:sp>
            <p:nvSpPr>
              <p:cNvPr id="213" name="正方形/長方形 212"/>
              <p:cNvSpPr>
                <a:spLocks noRot="1" noChangeAspect="1" noMove="1" noResize="1" noEditPoints="1" noAdjustHandles="1" noChangeArrowheads="1" noChangeShapeType="1" noTextEdit="1"/>
              </p:cNvSpPr>
              <p:nvPr/>
            </p:nvSpPr>
            <p:spPr>
              <a:xfrm>
                <a:off x="101348" y="4312564"/>
                <a:ext cx="4860241" cy="774956"/>
              </a:xfrm>
              <a:prstGeom prst="rect">
                <a:avLst/>
              </a:prstGeom>
              <a:blipFill rotWithShape="0">
                <a:blip r:embed="rId3"/>
                <a:stretch>
                  <a:fillRect/>
                </a:stretch>
              </a:blipFill>
              <a:ln>
                <a:solidFill>
                  <a:schemeClr val="tx1"/>
                </a:solidFill>
              </a:ln>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14" name="正方形/長方形 213"/>
              <p:cNvSpPr/>
              <p:nvPr/>
            </p:nvSpPr>
            <p:spPr>
              <a:xfrm>
                <a:off x="607039" y="5418820"/>
                <a:ext cx="3401237" cy="830997"/>
              </a:xfrm>
              <a:prstGeom prst="rect">
                <a:avLst/>
              </a:prstGeom>
              <a:ln>
                <a:solidFill>
                  <a:schemeClr val="tx1"/>
                </a:solidFill>
              </a:ln>
            </p:spPr>
            <p:txBody>
              <a:bodyPr wrap="square">
                <a:spAutoFit/>
              </a:bodyPr>
              <a:lstStyle/>
              <a:p>
                <a:r>
                  <a:rPr lang="ja-JP" altLang="en-US" sz="1600" dirty="0" smtClean="0">
                    <a:latin typeface="+mn-ea"/>
                    <a:cs typeface="Times New Roman" panose="02020603050405020304" pitchFamily="18" charset="0"/>
                  </a:rPr>
                  <a:t>軸上距離</a:t>
                </a:r>
                <a14:m>
                  <m:oMath xmlns:m="http://schemas.openxmlformats.org/officeDocument/2006/math">
                    <m:r>
                      <a:rPr lang="en-US" altLang="ja-JP" sz="1600" i="1">
                        <a:latin typeface="Cambria Math" panose="02040503050406030204" pitchFamily="18" charset="0"/>
                        <a:cs typeface="Times New Roman" panose="02020603050405020304" pitchFamily="18" charset="0"/>
                      </a:rPr>
                      <m:t>𝑧</m:t>
                    </m:r>
                  </m:oMath>
                </a14:m>
                <a:r>
                  <a:rPr lang="ja-JP" altLang="en-US" sz="1600" dirty="0" smtClean="0">
                    <a:latin typeface="+mn-ea"/>
                    <a:cs typeface="Times New Roman" panose="02020603050405020304" pitchFamily="18" charset="0"/>
                  </a:rPr>
                  <a:t>の</a:t>
                </a:r>
                <a:r>
                  <a:rPr lang="ja-JP" altLang="ja-JP" sz="1600" dirty="0">
                    <a:latin typeface="+mn-ea"/>
                    <a:cs typeface="Times New Roman" panose="02020603050405020304" pitchFamily="18" charset="0"/>
                  </a:rPr>
                  <a:t>ビーム半径</a:t>
                </a:r>
                <a14:m>
                  <m:oMath xmlns:m="http://schemas.openxmlformats.org/officeDocument/2006/math">
                    <m:r>
                      <a:rPr lang="ja-JP" altLang="ja-JP" sz="1600">
                        <a:latin typeface="Cambria Math" panose="02040503050406030204" pitchFamily="18" charset="0"/>
                        <a:cs typeface="Times New Roman" panose="02020603050405020304" pitchFamily="18" charset="0"/>
                      </a:rPr>
                      <m:t> </m:t>
                    </m:r>
                    <m:r>
                      <a:rPr lang="en-US" altLang="ja-JP" sz="1600" i="1">
                        <a:latin typeface="Cambria Math" panose="02040503050406030204" pitchFamily="18" charset="0"/>
                        <a:cs typeface="Times New Roman" panose="02020603050405020304" pitchFamily="18" charset="0"/>
                      </a:rPr>
                      <m:t>𝑊</m:t>
                    </m:r>
                    <m:d>
                      <m:dPr>
                        <m:ctrlPr>
                          <a:rPr lang="ja-JP" altLang="ja-JP" sz="1600" i="1">
                            <a:latin typeface="Cambria Math" panose="02040503050406030204" pitchFamily="18" charset="0"/>
                          </a:rPr>
                        </m:ctrlPr>
                      </m:dPr>
                      <m:e>
                        <m:r>
                          <a:rPr lang="en-US" altLang="ja-JP" sz="1600" i="1">
                            <a:latin typeface="Cambria Math" panose="02040503050406030204" pitchFamily="18" charset="0"/>
                            <a:cs typeface="Times New Roman" panose="02020603050405020304" pitchFamily="18" charset="0"/>
                          </a:rPr>
                          <m:t>𝑧</m:t>
                        </m:r>
                      </m:e>
                    </m:d>
                  </m:oMath>
                </a14:m>
                <a:endParaRPr lang="en-US" altLang="ja-JP" sz="1600" dirty="0" smtClean="0">
                  <a:latin typeface="+mn-ea"/>
                  <a:cs typeface="Times New Roman" panose="02020603050405020304" pitchFamily="18" charset="0"/>
                </a:endParaRPr>
              </a:p>
              <a:p>
                <a:r>
                  <a:rPr lang="ja-JP" altLang="ja-JP" sz="1600" dirty="0">
                    <a:latin typeface="+mn-ea"/>
                    <a:cs typeface="Times New Roman" panose="02020603050405020304" pitchFamily="18" charset="0"/>
                  </a:rPr>
                  <a:t>ウエスト半径</a:t>
                </a:r>
                <a14:m>
                  <m:oMath xmlns:m="http://schemas.openxmlformats.org/officeDocument/2006/math">
                    <m:r>
                      <a:rPr lang="ja-JP" altLang="ja-JP" sz="1600">
                        <a:latin typeface="Cambria Math" panose="02040503050406030204" pitchFamily="18" charset="0"/>
                        <a:cs typeface="Times New Roman" panose="02020603050405020304" pitchFamily="18" charset="0"/>
                      </a:rPr>
                      <m:t> </m:t>
                    </m:r>
                    <m:sSub>
                      <m:sSubPr>
                        <m:ctrlPr>
                          <a:rPr lang="ja-JP" altLang="ja-JP" sz="1600" i="1">
                            <a:latin typeface="Cambria Math" panose="02040503050406030204" pitchFamily="18" charset="0"/>
                          </a:rPr>
                        </m:ctrlPr>
                      </m:sSubPr>
                      <m:e>
                        <m:r>
                          <a:rPr lang="en-US" altLang="ja-JP" sz="1600" i="1">
                            <a:latin typeface="Cambria Math" panose="02040503050406030204" pitchFamily="18" charset="0"/>
                            <a:cs typeface="Times New Roman" panose="02020603050405020304" pitchFamily="18" charset="0"/>
                          </a:rPr>
                          <m:t>𝑊</m:t>
                        </m:r>
                      </m:e>
                      <m:sub>
                        <m:r>
                          <a:rPr lang="en-US" altLang="ja-JP" sz="1600" i="1">
                            <a:latin typeface="Cambria Math" panose="02040503050406030204" pitchFamily="18" charset="0"/>
                            <a:cs typeface="Times New Roman" panose="02020603050405020304" pitchFamily="18" charset="0"/>
                          </a:rPr>
                          <m:t>0</m:t>
                        </m:r>
                      </m:sub>
                    </m:sSub>
                    <m:r>
                      <a:rPr lang="ja-JP" altLang="en-US" sz="1600" i="1">
                        <a:latin typeface="Cambria Math" panose="02040503050406030204" pitchFamily="18" charset="0"/>
                        <a:cs typeface="Times New Roman" panose="02020603050405020304" pitchFamily="18" charset="0"/>
                      </a:rPr>
                      <m:t>＝</m:t>
                    </m:r>
                  </m:oMath>
                </a14:m>
                <a:r>
                  <a:rPr lang="en-US" altLang="ja-JP" sz="1600" dirty="0" smtClean="0">
                    <a:latin typeface="Cambria Math" panose="02040503050406030204" pitchFamily="18" charset="0"/>
                    <a:cs typeface="Times New Roman" panose="02020603050405020304" pitchFamily="18" charset="0"/>
                  </a:rPr>
                  <a:t>3.43</a:t>
                </a:r>
                <a:r>
                  <a:rPr lang="ja-JP" altLang="en-US" sz="1600" dirty="0">
                    <a:latin typeface="Cambria Math" panose="02040503050406030204" pitchFamily="18" charset="0"/>
                    <a:cs typeface="Times New Roman" panose="02020603050405020304" pitchFamily="18" charset="0"/>
                  </a:rPr>
                  <a:t> </a:t>
                </a:r>
                <a:r>
                  <a:rPr lang="en-US" altLang="ja-JP" sz="1600" dirty="0" smtClean="0">
                    <a:latin typeface="Cambria Math" panose="02040503050406030204" pitchFamily="18" charset="0"/>
                    <a:cs typeface="Times New Roman" panose="02020603050405020304" pitchFamily="18" charset="0"/>
                  </a:rPr>
                  <a:t>mm</a:t>
                </a:r>
              </a:p>
              <a:p>
                <a:r>
                  <a:rPr lang="ja-JP" altLang="en-US" sz="1600" dirty="0">
                    <a:latin typeface="+mn-ea"/>
                    <a:cs typeface="Times New Roman" panose="02020603050405020304" pitchFamily="18" charset="0"/>
                  </a:rPr>
                  <a:t>軸上</a:t>
                </a:r>
                <a:r>
                  <a:rPr lang="ja-JP" altLang="en-US" sz="1600" dirty="0" smtClean="0">
                    <a:latin typeface="+mn-ea"/>
                    <a:cs typeface="Times New Roman" panose="02020603050405020304" pitchFamily="18" charset="0"/>
                  </a:rPr>
                  <a:t>距離</a:t>
                </a:r>
                <a14:m>
                  <m:oMath xmlns:m="http://schemas.openxmlformats.org/officeDocument/2006/math">
                    <m:r>
                      <a:rPr lang="en-US" altLang="ja-JP" sz="1600" b="0" i="1" smtClean="0">
                        <a:latin typeface="Cambria Math" panose="02040503050406030204" pitchFamily="18" charset="0"/>
                        <a:cs typeface="Times New Roman" panose="02020603050405020304" pitchFamily="18" charset="0"/>
                      </a:rPr>
                      <m:t>𝑧</m:t>
                    </m:r>
                    <m:r>
                      <a:rPr lang="ja-JP" altLang="en-US" sz="1600" i="1">
                        <a:latin typeface="Cambria Math" panose="02040503050406030204" pitchFamily="18" charset="0"/>
                        <a:cs typeface="Times New Roman" panose="02020603050405020304" pitchFamily="18" charset="0"/>
                      </a:rPr>
                      <m:t>＝</m:t>
                    </m:r>
                    <m:r>
                      <a:rPr lang="en-US" altLang="ja-JP" sz="1600" b="0" i="1" smtClean="0">
                        <a:latin typeface="Cambria Math" panose="02040503050406030204" pitchFamily="18" charset="0"/>
                        <a:cs typeface="Times New Roman" panose="02020603050405020304" pitchFamily="18" charset="0"/>
                      </a:rPr>
                      <m:t>𝑥</m:t>
                    </m:r>
                    <m:r>
                      <a:rPr lang="ja-JP" altLang="en-US" sz="1600" i="1">
                        <a:latin typeface="Cambria Math" panose="02040503050406030204" pitchFamily="18" charset="0"/>
                        <a:cs typeface="Times New Roman" panose="02020603050405020304" pitchFamily="18" charset="0"/>
                      </a:rPr>
                      <m:t>＝</m:t>
                    </m:r>
                    <m:r>
                      <a:rPr lang="en-US" altLang="ja-JP" sz="1600" b="0" i="1" smtClean="0">
                        <a:latin typeface="Cambria Math" panose="02040503050406030204" pitchFamily="18" charset="0"/>
                        <a:cs typeface="Times New Roman" panose="02020603050405020304" pitchFamily="18" charset="0"/>
                      </a:rPr>
                      <m:t>𝑦</m:t>
                    </m:r>
                    <m:r>
                      <a:rPr lang="ja-JP" altLang="en-US" sz="1600" i="1">
                        <a:latin typeface="Cambria Math" panose="02040503050406030204" pitchFamily="18" charset="0"/>
                        <a:cs typeface="Times New Roman" panose="02020603050405020304" pitchFamily="18" charset="0"/>
                      </a:rPr>
                      <m:t>＝</m:t>
                    </m:r>
                    <m:r>
                      <a:rPr lang="en-US" altLang="ja-JP" sz="1600" i="1">
                        <a:latin typeface="Cambria Math" panose="02040503050406030204" pitchFamily="18" charset="0"/>
                        <a:cs typeface="Times New Roman" panose="02020603050405020304" pitchFamily="18" charset="0"/>
                      </a:rPr>
                      <m:t>0</m:t>
                    </m:r>
                  </m:oMath>
                </a14:m>
                <a:r>
                  <a:rPr lang="ja-JP" altLang="en-US" sz="1600" dirty="0">
                    <a:latin typeface="Cambria Math" panose="02040503050406030204" pitchFamily="18" charset="0"/>
                    <a:cs typeface="Times New Roman" panose="02020603050405020304" pitchFamily="18" charset="0"/>
                  </a:rPr>
                  <a:t> </a:t>
                </a:r>
                <a:r>
                  <a:rPr lang="en-US" altLang="ja-JP" sz="1600" dirty="0">
                    <a:latin typeface="Cambria Math" panose="02040503050406030204" pitchFamily="18" charset="0"/>
                    <a:cs typeface="Times New Roman" panose="02020603050405020304" pitchFamily="18" charset="0"/>
                  </a:rPr>
                  <a:t>mm</a:t>
                </a:r>
                <a:r>
                  <a:rPr lang="ja-JP" altLang="en-US" sz="1600" dirty="0" smtClean="0">
                    <a:latin typeface="+mn-ea"/>
                    <a:cs typeface="Times New Roman" panose="02020603050405020304" pitchFamily="18" charset="0"/>
                  </a:rPr>
                  <a:t>の強度</a:t>
                </a:r>
                <a:r>
                  <a:rPr lang="en-US" altLang="ja-JP" sz="1600" dirty="0" smtClean="0">
                    <a:latin typeface="+mn-ea"/>
                    <a:cs typeface="Times New Roman" panose="02020603050405020304" pitchFamily="18" charset="0"/>
                  </a:rPr>
                  <a:t> </a:t>
                </a:r>
                <a14:m>
                  <m:oMath xmlns:m="http://schemas.openxmlformats.org/officeDocument/2006/math">
                    <m:sSub>
                      <m:sSubPr>
                        <m:ctrlPr>
                          <a:rPr lang="en-US" altLang="ja-JP" sz="1600" i="1">
                            <a:latin typeface="Cambria Math" panose="02040503050406030204" pitchFamily="18" charset="0"/>
                          </a:rPr>
                        </m:ctrlPr>
                      </m:sSubPr>
                      <m:e>
                        <m:r>
                          <a:rPr lang="en-US" altLang="ja-JP" sz="1600" i="1">
                            <a:latin typeface="Cambria Math" panose="02040503050406030204" pitchFamily="18" charset="0"/>
                          </a:rPr>
                          <m:t>𝐼</m:t>
                        </m:r>
                      </m:e>
                      <m:sub>
                        <m:r>
                          <a:rPr lang="en-US" altLang="ja-JP" sz="1600" i="1">
                            <a:latin typeface="Cambria Math" panose="02040503050406030204" pitchFamily="18" charset="0"/>
                          </a:rPr>
                          <m:t>0</m:t>
                        </m:r>
                      </m:sub>
                    </m:sSub>
                  </m:oMath>
                </a14:m>
                <a:endParaRPr lang="ja-JP" altLang="en-US" sz="1600" dirty="0">
                  <a:latin typeface="+mn-ea"/>
                </a:endParaRPr>
              </a:p>
            </p:txBody>
          </p:sp>
        </mc:Choice>
        <mc:Fallback xmlns="">
          <p:sp>
            <p:nvSpPr>
              <p:cNvPr id="214" name="正方形/長方形 213"/>
              <p:cNvSpPr>
                <a:spLocks noRot="1" noChangeAspect="1" noMove="1" noResize="1" noEditPoints="1" noAdjustHandles="1" noChangeArrowheads="1" noChangeShapeType="1" noTextEdit="1"/>
              </p:cNvSpPr>
              <p:nvPr/>
            </p:nvSpPr>
            <p:spPr>
              <a:xfrm>
                <a:off x="607039" y="5418820"/>
                <a:ext cx="3401237" cy="830997"/>
              </a:xfrm>
              <a:prstGeom prst="rect">
                <a:avLst/>
              </a:prstGeom>
              <a:blipFill rotWithShape="0">
                <a:blip r:embed="rId4"/>
                <a:stretch>
                  <a:fillRect l="-893" t="-2174" b="-7971"/>
                </a:stretch>
              </a:blipFill>
              <a:ln>
                <a:solidFill>
                  <a:schemeClr val="tx1"/>
                </a:solidFill>
              </a:ln>
            </p:spPr>
            <p:txBody>
              <a:bodyPr/>
              <a:lstStyle/>
              <a:p>
                <a:r>
                  <a:rPr lang="ja-JP" altLang="en-US">
                    <a:noFill/>
                  </a:rPr>
                  <a:t> </a:t>
                </a:r>
              </a:p>
            </p:txBody>
          </p:sp>
        </mc:Fallback>
      </mc:AlternateContent>
      <p:sp>
        <p:nvSpPr>
          <p:cNvPr id="235" name="テキスト ボックス 234"/>
          <p:cNvSpPr txBox="1"/>
          <p:nvPr/>
        </p:nvSpPr>
        <p:spPr>
          <a:xfrm>
            <a:off x="834908" y="3784494"/>
            <a:ext cx="3110881" cy="369332"/>
          </a:xfrm>
          <a:prstGeom prst="rect">
            <a:avLst/>
          </a:prstGeom>
          <a:noFill/>
        </p:spPr>
        <p:txBody>
          <a:bodyPr wrap="square" rtlCol="0">
            <a:spAutoFit/>
          </a:bodyPr>
          <a:lstStyle/>
          <a:p>
            <a:r>
              <a:rPr kumimoji="1" lang="ja-JP" altLang="en-US" dirty="0" smtClean="0"/>
              <a:t>ガウスビームの</a:t>
            </a:r>
            <a:r>
              <a:rPr lang="ja-JP" altLang="en-US" dirty="0"/>
              <a:t>強度</a:t>
            </a:r>
            <a:r>
              <a:rPr kumimoji="1" lang="ja-JP" altLang="en-US" dirty="0" smtClean="0"/>
              <a:t>積分式</a:t>
            </a:r>
            <a:endParaRPr kumimoji="1" lang="ja-JP" altLang="en-US" dirty="0"/>
          </a:p>
        </p:txBody>
      </p:sp>
      <p:grpSp>
        <p:nvGrpSpPr>
          <p:cNvPr id="7" name="グループ化 6"/>
          <p:cNvGrpSpPr/>
          <p:nvPr/>
        </p:nvGrpSpPr>
        <p:grpSpPr>
          <a:xfrm>
            <a:off x="4903159" y="3627258"/>
            <a:ext cx="4516136" cy="3106478"/>
            <a:chOff x="2726129" y="4386122"/>
            <a:chExt cx="4289384" cy="2796580"/>
          </a:xfrm>
        </p:grpSpPr>
        <p:grpSp>
          <p:nvGrpSpPr>
            <p:cNvPr id="215" name="グループ化 214"/>
            <p:cNvGrpSpPr/>
            <p:nvPr/>
          </p:nvGrpSpPr>
          <p:grpSpPr>
            <a:xfrm>
              <a:off x="2974701" y="4437674"/>
              <a:ext cx="4040812" cy="2745028"/>
              <a:chOff x="4757881" y="4497486"/>
              <a:chExt cx="4040812" cy="2745028"/>
            </a:xfrm>
          </p:grpSpPr>
          <p:grpSp>
            <p:nvGrpSpPr>
              <p:cNvPr id="216" name="グループ化 215"/>
              <p:cNvGrpSpPr/>
              <p:nvPr/>
            </p:nvGrpSpPr>
            <p:grpSpPr>
              <a:xfrm>
                <a:off x="6079897" y="4497486"/>
                <a:ext cx="2592868" cy="2059707"/>
                <a:chOff x="5515807" y="4560075"/>
                <a:chExt cx="2592868" cy="2059707"/>
              </a:xfrm>
            </p:grpSpPr>
            <p:sp>
              <p:nvSpPr>
                <p:cNvPr id="220" name="テキスト ボックス 219"/>
                <p:cNvSpPr txBox="1"/>
                <p:nvPr/>
              </p:nvSpPr>
              <p:spPr>
                <a:xfrm>
                  <a:off x="6281426" y="4560075"/>
                  <a:ext cx="557063" cy="307777"/>
                </a:xfrm>
                <a:prstGeom prst="rect">
                  <a:avLst/>
                </a:prstGeom>
                <a:noFill/>
              </p:spPr>
              <p:txBody>
                <a:bodyPr wrap="square" rtlCol="0">
                  <a:spAutoFit/>
                </a:bodyPr>
                <a:lstStyle/>
                <a:p>
                  <a:r>
                    <a:rPr lang="en-US" altLang="ja-JP" sz="1600" dirty="0" smtClean="0"/>
                    <a:t>y</a:t>
                  </a:r>
                  <a:r>
                    <a:rPr lang="ja-JP" altLang="en-US" sz="1600" dirty="0" smtClean="0"/>
                    <a:t>軸</a:t>
                  </a:r>
                  <a:endParaRPr kumimoji="1" lang="ja-JP" altLang="en-US" sz="1600" dirty="0"/>
                </a:p>
              </p:txBody>
            </p:sp>
            <p:grpSp>
              <p:nvGrpSpPr>
                <p:cNvPr id="221" name="グループ化 220"/>
                <p:cNvGrpSpPr/>
                <p:nvPr/>
              </p:nvGrpSpPr>
              <p:grpSpPr>
                <a:xfrm>
                  <a:off x="5515807" y="4738084"/>
                  <a:ext cx="2592868" cy="1881698"/>
                  <a:chOff x="5515807" y="4738084"/>
                  <a:chExt cx="2592868" cy="1881698"/>
                </a:xfrm>
              </p:grpSpPr>
              <p:grpSp>
                <p:nvGrpSpPr>
                  <p:cNvPr id="222" name="グループ化 221"/>
                  <p:cNvGrpSpPr/>
                  <p:nvPr/>
                </p:nvGrpSpPr>
                <p:grpSpPr>
                  <a:xfrm>
                    <a:off x="5701328" y="4965410"/>
                    <a:ext cx="1620000" cy="1620000"/>
                    <a:chOff x="6204424" y="5189047"/>
                    <a:chExt cx="1620000" cy="1620000"/>
                  </a:xfrm>
                </p:grpSpPr>
                <p:sp>
                  <p:nvSpPr>
                    <p:cNvPr id="231" name="円/楕円 230"/>
                    <p:cNvSpPr/>
                    <p:nvPr/>
                  </p:nvSpPr>
                  <p:spPr>
                    <a:xfrm>
                      <a:off x="6204424" y="5189047"/>
                      <a:ext cx="1620000" cy="1620000"/>
                    </a:xfrm>
                    <a:prstGeom prst="ellipse">
                      <a:avLst/>
                    </a:prstGeom>
                    <a:solidFill>
                      <a:srgbClr val="00B0F0"/>
                    </a:solidFill>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2" name="円/楕円 231"/>
                    <p:cNvSpPr/>
                    <p:nvPr/>
                  </p:nvSpPr>
                  <p:spPr>
                    <a:xfrm>
                      <a:off x="6284680" y="5279047"/>
                      <a:ext cx="1440591" cy="1440000"/>
                    </a:xfrm>
                    <a:prstGeom prst="ellipse">
                      <a:avLst/>
                    </a:prstGeom>
                    <a:gradFill>
                      <a:gsLst>
                        <a:gs pos="0">
                          <a:srgbClr val="92D050">
                            <a:shade val="30000"/>
                            <a:satMod val="115000"/>
                          </a:srgbClr>
                        </a:gs>
                        <a:gs pos="0">
                          <a:srgbClr val="009900"/>
                        </a:gs>
                        <a:gs pos="0">
                          <a:srgbClr val="92D050">
                            <a:shade val="100000"/>
                            <a:satMod val="115000"/>
                          </a:srgbClr>
                        </a:gs>
                      </a:gsLst>
                      <a:path path="circle">
                        <a:fillToRect l="50000" t="50000" r="50000" b="50000"/>
                      </a:path>
                    </a:gradFill>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3" name="円/楕円 232"/>
                    <p:cNvSpPr/>
                    <p:nvPr/>
                  </p:nvSpPr>
                  <p:spPr>
                    <a:xfrm>
                      <a:off x="6544311" y="5557651"/>
                      <a:ext cx="900000" cy="900000"/>
                    </a:xfrm>
                    <a:prstGeom prst="ellipse">
                      <a:avLst/>
                    </a:prstGeom>
                    <a:gradFill flip="none" rotWithShape="1">
                      <a:gsLst>
                        <a:gs pos="0">
                          <a:srgbClr val="FFFF00">
                            <a:shade val="30000"/>
                            <a:satMod val="115000"/>
                          </a:srgbClr>
                        </a:gs>
                        <a:gs pos="43000">
                          <a:srgbClr val="FFFF00">
                            <a:shade val="67500"/>
                            <a:satMod val="115000"/>
                          </a:srgbClr>
                        </a:gs>
                        <a:gs pos="100000">
                          <a:srgbClr val="FFFF00">
                            <a:shade val="100000"/>
                            <a:satMod val="115000"/>
                          </a:srgbClr>
                        </a:gs>
                      </a:gsLst>
                      <a:path path="circle">
                        <a:fillToRect l="50000" t="50000" r="50000" b="50000"/>
                      </a:path>
                      <a:tileRect/>
                    </a:gradFill>
                    <a:ln>
                      <a:solidFill>
                        <a:srgbClr val="FFC000"/>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4" name="円/楕円 233"/>
                    <p:cNvSpPr/>
                    <p:nvPr/>
                  </p:nvSpPr>
                  <p:spPr>
                    <a:xfrm>
                      <a:off x="6681271" y="5691069"/>
                      <a:ext cx="648000" cy="631978"/>
                    </a:xfrm>
                    <a:prstGeom prst="ellipse">
                      <a:avLst/>
                    </a:prstGeom>
                    <a:gradFill flip="none" rotWithShape="1">
                      <a:gsLst>
                        <a:gs pos="16000">
                          <a:srgbClr val="FF0000">
                            <a:shade val="30000"/>
                            <a:satMod val="115000"/>
                          </a:srgbClr>
                        </a:gs>
                        <a:gs pos="44000">
                          <a:srgbClr val="FF0000">
                            <a:shade val="67500"/>
                            <a:satMod val="115000"/>
                          </a:srgbClr>
                        </a:gs>
                        <a:gs pos="73000">
                          <a:srgbClr val="FF0000">
                            <a:shade val="100000"/>
                            <a:satMod val="115000"/>
                          </a:srgbClr>
                        </a:gs>
                      </a:gsLst>
                      <a:path path="circle">
                        <a:fillToRect l="50000" t="50000" r="50000" b="50000"/>
                      </a:path>
                      <a:tileRect/>
                    </a:gradFill>
                    <a:ln>
                      <a:solidFill>
                        <a:srgbClr val="FF5050"/>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cxnSp>
                <p:nvCxnSpPr>
                  <p:cNvPr id="223" name="直線矢印コネクタ 222"/>
                  <p:cNvCxnSpPr/>
                  <p:nvPr/>
                </p:nvCxnSpPr>
                <p:spPr>
                  <a:xfrm flipV="1">
                    <a:off x="5515807" y="5783421"/>
                    <a:ext cx="2071138" cy="0"/>
                  </a:xfrm>
                  <a:prstGeom prst="straightConnector1">
                    <a:avLst/>
                  </a:prstGeom>
                  <a:ln w="12700">
                    <a:tailEnd type="triangle"/>
                  </a:ln>
                </p:spPr>
                <p:style>
                  <a:lnRef idx="1">
                    <a:schemeClr val="dk1"/>
                  </a:lnRef>
                  <a:fillRef idx="0">
                    <a:schemeClr val="dk1"/>
                  </a:fillRef>
                  <a:effectRef idx="0">
                    <a:schemeClr val="dk1"/>
                  </a:effectRef>
                  <a:fontRef idx="minor">
                    <a:schemeClr val="tx1"/>
                  </a:fontRef>
                </p:style>
              </p:cxnSp>
              <p:cxnSp>
                <p:nvCxnSpPr>
                  <p:cNvPr id="224" name="直線矢印コネクタ 223"/>
                  <p:cNvCxnSpPr/>
                  <p:nvPr/>
                </p:nvCxnSpPr>
                <p:spPr>
                  <a:xfrm flipH="1" flipV="1">
                    <a:off x="6492633" y="4806938"/>
                    <a:ext cx="0" cy="1812844"/>
                  </a:xfrm>
                  <a:prstGeom prst="straightConnector1">
                    <a:avLst/>
                  </a:prstGeom>
                  <a:ln w="12700">
                    <a:tailEnd type="triangle"/>
                  </a:ln>
                </p:spPr>
                <p:style>
                  <a:lnRef idx="1">
                    <a:schemeClr val="dk1"/>
                  </a:lnRef>
                  <a:fillRef idx="0">
                    <a:schemeClr val="dk1"/>
                  </a:fillRef>
                  <a:effectRef idx="0">
                    <a:schemeClr val="dk1"/>
                  </a:effectRef>
                  <a:fontRef idx="minor">
                    <a:schemeClr val="tx1"/>
                  </a:fontRef>
                </p:style>
              </p:cxnSp>
              <p:sp>
                <p:nvSpPr>
                  <p:cNvPr id="225" name="正方形/長方形 224"/>
                  <p:cNvSpPr/>
                  <p:nvPr/>
                </p:nvSpPr>
                <p:spPr>
                  <a:xfrm rot="5400000">
                    <a:off x="5271694" y="5730822"/>
                    <a:ext cx="1566567" cy="161832"/>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6" name="円/楕円 225"/>
                  <p:cNvSpPr/>
                  <p:nvPr/>
                </p:nvSpPr>
                <p:spPr>
                  <a:xfrm>
                    <a:off x="6979030" y="5005537"/>
                    <a:ext cx="144000" cy="1440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7" name="円/楕円 226"/>
                  <p:cNvSpPr/>
                  <p:nvPr/>
                </p:nvSpPr>
                <p:spPr>
                  <a:xfrm>
                    <a:off x="7041495" y="5063047"/>
                    <a:ext cx="36000" cy="36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229" name="テキスト ボックス 228"/>
                  <p:cNvSpPr txBox="1"/>
                  <p:nvPr/>
                </p:nvSpPr>
                <p:spPr>
                  <a:xfrm>
                    <a:off x="7551612" y="5629532"/>
                    <a:ext cx="557063" cy="307777"/>
                  </a:xfrm>
                  <a:prstGeom prst="rect">
                    <a:avLst/>
                  </a:prstGeom>
                  <a:noFill/>
                </p:spPr>
                <p:txBody>
                  <a:bodyPr wrap="square" rtlCol="0">
                    <a:spAutoFit/>
                  </a:bodyPr>
                  <a:lstStyle/>
                  <a:p>
                    <a:r>
                      <a:rPr lang="en-US" altLang="ja-JP" sz="1600" dirty="0" smtClean="0"/>
                      <a:t>x</a:t>
                    </a:r>
                    <a:r>
                      <a:rPr lang="ja-JP" altLang="en-US" sz="1600" dirty="0" smtClean="0"/>
                      <a:t>軸</a:t>
                    </a:r>
                    <a:endParaRPr kumimoji="1" lang="ja-JP" altLang="en-US" sz="1600" dirty="0"/>
                  </a:p>
                </p:txBody>
              </p:sp>
              <p:sp>
                <p:nvSpPr>
                  <p:cNvPr id="230" name="テキスト ボックス 229"/>
                  <p:cNvSpPr txBox="1"/>
                  <p:nvPr/>
                </p:nvSpPr>
                <p:spPr>
                  <a:xfrm>
                    <a:off x="6853301" y="4738084"/>
                    <a:ext cx="557063" cy="307777"/>
                  </a:xfrm>
                  <a:prstGeom prst="rect">
                    <a:avLst/>
                  </a:prstGeom>
                  <a:noFill/>
                </p:spPr>
                <p:txBody>
                  <a:bodyPr wrap="square" rtlCol="0">
                    <a:spAutoFit/>
                  </a:bodyPr>
                  <a:lstStyle/>
                  <a:p>
                    <a:r>
                      <a:rPr lang="en-US" altLang="ja-JP" sz="1600" dirty="0"/>
                      <a:t>z</a:t>
                    </a:r>
                    <a:r>
                      <a:rPr lang="ja-JP" altLang="en-US" sz="1600" dirty="0" smtClean="0"/>
                      <a:t>軸</a:t>
                    </a:r>
                    <a:endParaRPr kumimoji="1" lang="ja-JP" altLang="en-US" sz="1600" dirty="0"/>
                  </a:p>
                </p:txBody>
              </p:sp>
            </p:grpSp>
          </p:grpSp>
          <p:sp>
            <p:nvSpPr>
              <p:cNvPr id="217" name="テキスト ボックス 216"/>
              <p:cNvSpPr txBox="1"/>
              <p:nvPr/>
            </p:nvSpPr>
            <p:spPr>
              <a:xfrm>
                <a:off x="4757881" y="6268367"/>
                <a:ext cx="1735708" cy="304780"/>
              </a:xfrm>
              <a:prstGeom prst="rect">
                <a:avLst/>
              </a:prstGeom>
              <a:noFill/>
            </p:spPr>
            <p:txBody>
              <a:bodyPr wrap="square" rtlCol="0">
                <a:spAutoFit/>
              </a:bodyPr>
              <a:lstStyle/>
              <a:p>
                <a:r>
                  <a:rPr lang="ja-JP" altLang="en-US" sz="1600" dirty="0" smtClean="0">
                    <a:solidFill>
                      <a:schemeClr val="accent1"/>
                    </a:solidFill>
                  </a:rPr>
                  <a:t>チョッパースロット　</a:t>
                </a:r>
                <a:endParaRPr kumimoji="1" lang="ja-JP" altLang="en-US" sz="1600" i="1" dirty="0">
                  <a:solidFill>
                    <a:schemeClr val="accent1"/>
                  </a:solidFill>
                </a:endParaRPr>
              </a:p>
            </p:txBody>
          </p:sp>
          <p:sp>
            <p:nvSpPr>
              <p:cNvPr id="219" name="テキスト ボックス 218"/>
              <p:cNvSpPr txBox="1"/>
              <p:nvPr/>
            </p:nvSpPr>
            <p:spPr>
              <a:xfrm>
                <a:off x="5521198" y="6873182"/>
                <a:ext cx="3277495" cy="369332"/>
              </a:xfrm>
              <a:prstGeom prst="rect">
                <a:avLst/>
              </a:prstGeom>
              <a:noFill/>
            </p:spPr>
            <p:txBody>
              <a:bodyPr wrap="square" rtlCol="0">
                <a:spAutoFit/>
              </a:bodyPr>
              <a:lstStyle/>
              <a:p>
                <a:r>
                  <a:rPr lang="ja-JP" altLang="en-US" dirty="0" smtClean="0"/>
                  <a:t>ガウスビームの正面</a:t>
                </a:r>
                <a:r>
                  <a:rPr lang="ja-JP" altLang="en-US" dirty="0"/>
                  <a:t>強度</a:t>
                </a:r>
                <a:r>
                  <a:rPr lang="ja-JP" altLang="en-US" dirty="0" smtClean="0"/>
                  <a:t>図</a:t>
                </a:r>
                <a:endParaRPr kumimoji="1" lang="ja-JP" altLang="en-US" dirty="0"/>
              </a:p>
            </p:txBody>
          </p:sp>
        </p:grpSp>
        <p:sp>
          <p:nvSpPr>
            <p:cNvPr id="247" name="テキスト ボックス 246"/>
            <p:cNvSpPr txBox="1"/>
            <p:nvPr/>
          </p:nvSpPr>
          <p:spPr>
            <a:xfrm>
              <a:off x="2726129" y="4386122"/>
              <a:ext cx="1932604" cy="526439"/>
            </a:xfrm>
            <a:prstGeom prst="rect">
              <a:avLst/>
            </a:prstGeom>
            <a:noFill/>
            <a:ln>
              <a:solidFill>
                <a:schemeClr val="tx1"/>
              </a:solidFill>
            </a:ln>
          </p:spPr>
          <p:txBody>
            <a:bodyPr wrap="square" rtlCol="0">
              <a:spAutoFit/>
            </a:bodyPr>
            <a:lstStyle/>
            <a:p>
              <a:r>
                <a:rPr kumimoji="1" lang="ja-JP" altLang="en-US" sz="1600" dirty="0" smtClean="0"/>
                <a:t>スロット内</a:t>
              </a:r>
              <a:r>
                <a:rPr lang="ja-JP" altLang="en-US" sz="1600" dirty="0" smtClean="0"/>
                <a:t>に囲まれた</a:t>
              </a:r>
              <a:endParaRPr lang="en-US" altLang="ja-JP" sz="1600" dirty="0" smtClean="0"/>
            </a:p>
            <a:p>
              <a:r>
                <a:rPr lang="ja-JP" altLang="en-US" sz="1600" dirty="0" smtClean="0"/>
                <a:t>強度を</a:t>
              </a:r>
              <a:r>
                <a:rPr lang="ja-JP" altLang="en-US" sz="1600" dirty="0"/>
                <a:t>数値</a:t>
              </a:r>
              <a:r>
                <a:rPr lang="ja-JP" altLang="en-US" sz="1600" dirty="0" smtClean="0"/>
                <a:t>積分</a:t>
              </a:r>
              <a:endParaRPr lang="en-US" altLang="ja-JP" sz="1600" dirty="0" smtClean="0"/>
            </a:p>
          </p:txBody>
        </p:sp>
        <p:cxnSp>
          <p:nvCxnSpPr>
            <p:cNvPr id="5" name="直線コネクタ 4"/>
            <p:cNvCxnSpPr/>
            <p:nvPr/>
          </p:nvCxnSpPr>
          <p:spPr>
            <a:xfrm>
              <a:off x="4185572" y="4921623"/>
              <a:ext cx="645971" cy="535302"/>
            </a:xfrm>
            <a:prstGeom prst="line">
              <a:avLst/>
            </a:prstGeom>
            <a:ln w="19050">
              <a:tailEnd type="none"/>
            </a:ln>
          </p:spPr>
          <p:style>
            <a:lnRef idx="1">
              <a:schemeClr val="dk1"/>
            </a:lnRef>
            <a:fillRef idx="0">
              <a:schemeClr val="dk1"/>
            </a:fillRef>
            <a:effectRef idx="0">
              <a:schemeClr val="dk1"/>
            </a:effectRef>
            <a:fontRef idx="minor">
              <a:schemeClr val="tx1"/>
            </a:fontRef>
          </p:style>
        </p:cxnSp>
        <p:sp>
          <p:nvSpPr>
            <p:cNvPr id="8" name="正方形/長方形 7"/>
            <p:cNvSpPr/>
            <p:nvPr/>
          </p:nvSpPr>
          <p:spPr>
            <a:xfrm>
              <a:off x="4646101" y="6575048"/>
              <a:ext cx="553357" cy="307777"/>
            </a:xfrm>
            <a:prstGeom prst="rect">
              <a:avLst/>
            </a:prstGeom>
          </p:spPr>
          <p:txBody>
            <a:bodyPr wrap="none">
              <a:spAutoFit/>
            </a:bodyPr>
            <a:lstStyle/>
            <a:p>
              <a:r>
                <a:rPr lang="ja-JP" altLang="en-US" sz="1400" dirty="0"/>
                <a:t>幅</a:t>
              </a:r>
              <a:r>
                <a:rPr lang="en-US" altLang="ja-JP" sz="1400" i="1" dirty="0" smtClean="0"/>
                <a:t>w</a:t>
              </a:r>
              <a:r>
                <a:rPr lang="en-US" altLang="ja-JP" sz="1400" baseline="-25000" dirty="0" smtClean="0"/>
                <a:t>1</a:t>
              </a:r>
              <a:endParaRPr lang="ja-JP" altLang="en-US" sz="1400" baseline="-25000" dirty="0"/>
            </a:p>
          </p:txBody>
        </p:sp>
        <p:cxnSp>
          <p:nvCxnSpPr>
            <p:cNvPr id="11" name="直線矢印コネクタ 10"/>
            <p:cNvCxnSpPr/>
            <p:nvPr/>
          </p:nvCxnSpPr>
          <p:spPr>
            <a:xfrm>
              <a:off x="4714737" y="6563661"/>
              <a:ext cx="216000" cy="0"/>
            </a:xfrm>
            <a:prstGeom prst="straightConnector1">
              <a:avLst/>
            </a:prstGeom>
            <a:ln>
              <a:headEnd type="triangle"/>
              <a:tailEnd type="triangle"/>
            </a:ln>
          </p:spPr>
          <p:style>
            <a:lnRef idx="1">
              <a:schemeClr val="dk1"/>
            </a:lnRef>
            <a:fillRef idx="0">
              <a:schemeClr val="dk1"/>
            </a:fillRef>
            <a:effectRef idx="0">
              <a:schemeClr val="dk1"/>
            </a:effectRef>
            <a:fontRef idx="minor">
              <a:schemeClr val="tx1"/>
            </a:fontRef>
          </p:style>
        </p:cxnSp>
      </p:grpSp>
      <p:sp>
        <p:nvSpPr>
          <p:cNvPr id="122" name="テキスト ボックス 121"/>
          <p:cNvSpPr txBox="1"/>
          <p:nvPr/>
        </p:nvSpPr>
        <p:spPr>
          <a:xfrm>
            <a:off x="2991345" y="2143357"/>
            <a:ext cx="828000" cy="338554"/>
          </a:xfrm>
          <a:prstGeom prst="rect">
            <a:avLst/>
          </a:prstGeom>
          <a:noFill/>
          <a:ln>
            <a:solidFill>
              <a:schemeClr val="tx1"/>
            </a:solidFill>
          </a:ln>
        </p:spPr>
        <p:txBody>
          <a:bodyPr wrap="square" rtlCol="0">
            <a:spAutoFit/>
          </a:bodyPr>
          <a:lstStyle/>
          <a:p>
            <a:r>
              <a:rPr kumimoji="1" lang="ja-JP" altLang="en-US" sz="1600" dirty="0" smtClean="0"/>
              <a:t>光学系</a:t>
            </a:r>
            <a:endParaRPr kumimoji="1" lang="ja-JP" altLang="en-US" sz="1600" dirty="0"/>
          </a:p>
        </p:txBody>
      </p:sp>
      <p:grpSp>
        <p:nvGrpSpPr>
          <p:cNvPr id="4" name="グループ化 3"/>
          <p:cNvGrpSpPr/>
          <p:nvPr/>
        </p:nvGrpSpPr>
        <p:grpSpPr>
          <a:xfrm>
            <a:off x="78693" y="807315"/>
            <a:ext cx="8881176" cy="2522591"/>
            <a:chOff x="78693" y="807315"/>
            <a:chExt cx="8881176" cy="2522591"/>
          </a:xfrm>
        </p:grpSpPr>
        <p:grpSp>
          <p:nvGrpSpPr>
            <p:cNvPr id="14" name="グループ化 13"/>
            <p:cNvGrpSpPr/>
            <p:nvPr/>
          </p:nvGrpSpPr>
          <p:grpSpPr>
            <a:xfrm>
              <a:off x="78693" y="807315"/>
              <a:ext cx="8881176" cy="2522591"/>
              <a:chOff x="113862" y="736977"/>
              <a:chExt cx="8881176" cy="2522591"/>
            </a:xfrm>
          </p:grpSpPr>
          <p:grpSp>
            <p:nvGrpSpPr>
              <p:cNvPr id="112" name="グループ化 111"/>
              <p:cNvGrpSpPr/>
              <p:nvPr/>
            </p:nvGrpSpPr>
            <p:grpSpPr>
              <a:xfrm>
                <a:off x="113862" y="736977"/>
                <a:ext cx="8881176" cy="2522591"/>
                <a:chOff x="113862" y="736977"/>
                <a:chExt cx="8881176" cy="2522591"/>
              </a:xfrm>
            </p:grpSpPr>
            <p:grpSp>
              <p:nvGrpSpPr>
                <p:cNvPr id="35" name="グループ化 34"/>
                <p:cNvGrpSpPr/>
                <p:nvPr/>
              </p:nvGrpSpPr>
              <p:grpSpPr>
                <a:xfrm>
                  <a:off x="241550" y="736977"/>
                  <a:ext cx="8753488" cy="2335874"/>
                  <a:chOff x="722333" y="634156"/>
                  <a:chExt cx="8753488" cy="2335874"/>
                </a:xfrm>
              </p:grpSpPr>
              <p:grpSp>
                <p:nvGrpSpPr>
                  <p:cNvPr id="36" name="グループ化 35"/>
                  <p:cNvGrpSpPr/>
                  <p:nvPr/>
                </p:nvGrpSpPr>
                <p:grpSpPr>
                  <a:xfrm>
                    <a:off x="722333" y="634156"/>
                    <a:ext cx="8753488" cy="2335874"/>
                    <a:chOff x="400527" y="49808"/>
                    <a:chExt cx="9184119" cy="2626300"/>
                  </a:xfrm>
                </p:grpSpPr>
                <p:grpSp>
                  <p:nvGrpSpPr>
                    <p:cNvPr id="43" name="グループ化 42"/>
                    <p:cNvGrpSpPr/>
                    <p:nvPr/>
                  </p:nvGrpSpPr>
                  <p:grpSpPr>
                    <a:xfrm>
                      <a:off x="400527" y="49808"/>
                      <a:ext cx="9184119" cy="2626300"/>
                      <a:chOff x="284888" y="-500231"/>
                      <a:chExt cx="10109826" cy="3398055"/>
                    </a:xfrm>
                  </p:grpSpPr>
                  <p:pic>
                    <p:nvPicPr>
                      <p:cNvPr id="49" name="図 48"/>
                      <p:cNvPicPr>
                        <a:picLocks noChangeAspect="1"/>
                      </p:cNvPicPr>
                      <p:nvPr/>
                    </p:nvPicPr>
                    <p:blipFill>
                      <a:blip r:embed="rId5"/>
                      <a:stretch>
                        <a:fillRect/>
                      </a:stretch>
                    </p:blipFill>
                    <p:spPr>
                      <a:xfrm rot="5400000">
                        <a:off x="4417188" y="739896"/>
                        <a:ext cx="2901724" cy="1414131"/>
                      </a:xfrm>
                      <a:prstGeom prst="rect">
                        <a:avLst/>
                      </a:prstGeom>
                    </p:spPr>
                  </p:pic>
                  <p:grpSp>
                    <p:nvGrpSpPr>
                      <p:cNvPr id="50" name="グループ化 49"/>
                      <p:cNvGrpSpPr/>
                      <p:nvPr/>
                    </p:nvGrpSpPr>
                    <p:grpSpPr>
                      <a:xfrm>
                        <a:off x="284888" y="-500231"/>
                        <a:ext cx="10109826" cy="2926978"/>
                        <a:chOff x="71749" y="369096"/>
                        <a:chExt cx="10109826" cy="2926978"/>
                      </a:xfrm>
                    </p:grpSpPr>
                    <p:sp>
                      <p:nvSpPr>
                        <p:cNvPr id="57" name="正方形/長方形 56"/>
                        <p:cNvSpPr/>
                        <p:nvPr/>
                      </p:nvSpPr>
                      <p:spPr>
                        <a:xfrm>
                          <a:off x="71749" y="1792314"/>
                          <a:ext cx="1606140" cy="1114033"/>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dirty="0" smtClean="0">
                              <a:solidFill>
                                <a:schemeClr val="tx1"/>
                              </a:solidFill>
                            </a:rPr>
                            <a:t>レーザー</a:t>
                          </a:r>
                          <a:endParaRPr lang="ja-JP" altLang="en-US" sz="1600" dirty="0">
                            <a:solidFill>
                              <a:schemeClr val="tx1"/>
                            </a:solidFill>
                          </a:endParaRPr>
                        </a:p>
                      </p:txBody>
                    </p:sp>
                    <p:sp>
                      <p:nvSpPr>
                        <p:cNvPr id="58" name="テキスト ボックス 57"/>
                        <p:cNvSpPr txBox="1"/>
                        <p:nvPr/>
                      </p:nvSpPr>
                      <p:spPr>
                        <a:xfrm>
                          <a:off x="7116015" y="369096"/>
                          <a:ext cx="2819832" cy="492503"/>
                        </a:xfrm>
                        <a:prstGeom prst="rect">
                          <a:avLst/>
                        </a:prstGeom>
                        <a:noFill/>
                      </p:spPr>
                      <p:txBody>
                        <a:bodyPr wrap="square" rtlCol="0">
                          <a:spAutoFit/>
                        </a:bodyPr>
                        <a:lstStyle/>
                        <a:p>
                          <a:r>
                            <a:rPr lang="ja-JP" altLang="en-US" sz="1600" dirty="0" smtClean="0">
                              <a:solidFill>
                                <a:schemeClr val="accent1"/>
                              </a:solidFill>
                            </a:rPr>
                            <a:t>チョッパースロット　幅</a:t>
                          </a:r>
                          <a:r>
                            <a:rPr lang="en-US" altLang="ja-JP" sz="1600" i="1" dirty="0" smtClean="0">
                              <a:solidFill>
                                <a:schemeClr val="accent1"/>
                              </a:solidFill>
                            </a:rPr>
                            <a:t>w</a:t>
                          </a:r>
                          <a:r>
                            <a:rPr lang="en-US" altLang="ja-JP" sz="1600" baseline="-25000" dirty="0" smtClean="0">
                              <a:solidFill>
                                <a:schemeClr val="accent1"/>
                              </a:solidFill>
                            </a:rPr>
                            <a:t>1</a:t>
                          </a:r>
                          <a:endParaRPr lang="en-US" altLang="ja-JP" sz="1600" baseline="-25000" dirty="0">
                            <a:solidFill>
                              <a:schemeClr val="accent1"/>
                            </a:solidFill>
                          </a:endParaRPr>
                        </a:p>
                      </p:txBody>
                    </p:sp>
                    <p:cxnSp>
                      <p:nvCxnSpPr>
                        <p:cNvPr id="59" name="直線コネクタ 58"/>
                        <p:cNvCxnSpPr/>
                        <p:nvPr/>
                      </p:nvCxnSpPr>
                      <p:spPr>
                        <a:xfrm flipV="1">
                          <a:off x="1672529" y="2298829"/>
                          <a:ext cx="6582211" cy="1189"/>
                        </a:xfrm>
                        <a:prstGeom prst="line">
                          <a:avLst/>
                        </a:prstGeom>
                        <a:ln w="12700" cap="sq">
                          <a:solidFill>
                            <a:schemeClr val="tx1"/>
                          </a:solidFill>
                          <a:prstDash val="lgDashDotDot"/>
                        </a:ln>
                      </p:spPr>
                      <p:style>
                        <a:lnRef idx="1">
                          <a:schemeClr val="accent1"/>
                        </a:lnRef>
                        <a:fillRef idx="0">
                          <a:schemeClr val="accent1"/>
                        </a:fillRef>
                        <a:effectRef idx="0">
                          <a:schemeClr val="accent1"/>
                        </a:effectRef>
                        <a:fontRef idx="minor">
                          <a:schemeClr val="tx1"/>
                        </a:fontRef>
                      </p:style>
                    </p:cxnSp>
                    <p:cxnSp>
                      <p:nvCxnSpPr>
                        <p:cNvPr id="60" name="直線コネクタ 59"/>
                        <p:cNvCxnSpPr/>
                        <p:nvPr/>
                      </p:nvCxnSpPr>
                      <p:spPr>
                        <a:xfrm flipH="1">
                          <a:off x="8240249" y="2737096"/>
                          <a:ext cx="0" cy="558978"/>
                        </a:xfrm>
                        <a:prstGeom prst="line">
                          <a:avLst/>
                        </a:prstGeom>
                        <a:ln w="38100" cap="sq">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61" name="直線コネクタ 60"/>
                        <p:cNvCxnSpPr/>
                        <p:nvPr/>
                      </p:nvCxnSpPr>
                      <p:spPr>
                        <a:xfrm flipH="1">
                          <a:off x="8231613" y="840821"/>
                          <a:ext cx="2744" cy="1694378"/>
                        </a:xfrm>
                        <a:prstGeom prst="line">
                          <a:avLst/>
                        </a:prstGeom>
                        <a:ln w="38100" cap="sq">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78" name="テキスト ボックス 77"/>
                        <p:cNvSpPr txBox="1"/>
                        <p:nvPr/>
                      </p:nvSpPr>
                      <p:spPr>
                        <a:xfrm>
                          <a:off x="9218376" y="2428911"/>
                          <a:ext cx="963199" cy="492503"/>
                        </a:xfrm>
                        <a:prstGeom prst="rect">
                          <a:avLst/>
                        </a:prstGeom>
                        <a:noFill/>
                      </p:spPr>
                      <p:txBody>
                        <a:bodyPr wrap="square" rtlCol="0">
                          <a:spAutoFit/>
                        </a:bodyPr>
                        <a:lstStyle/>
                        <a:p>
                          <a:r>
                            <a:rPr lang="ja-JP" altLang="en-US" sz="1600" dirty="0" smtClean="0"/>
                            <a:t>回折波</a:t>
                          </a:r>
                          <a:endParaRPr lang="en-US" altLang="ja-JP" sz="1600" dirty="0"/>
                        </a:p>
                      </p:txBody>
                    </p:sp>
                    <p:sp>
                      <p:nvSpPr>
                        <p:cNvPr id="119" name="テキスト ボックス 118"/>
                        <p:cNvSpPr txBox="1"/>
                        <p:nvPr/>
                      </p:nvSpPr>
                      <p:spPr>
                        <a:xfrm>
                          <a:off x="8365190" y="1240139"/>
                          <a:ext cx="963199" cy="492503"/>
                        </a:xfrm>
                        <a:prstGeom prst="rect">
                          <a:avLst/>
                        </a:prstGeom>
                        <a:noFill/>
                      </p:spPr>
                      <p:txBody>
                        <a:bodyPr wrap="square" rtlCol="0">
                          <a:spAutoFit/>
                        </a:bodyPr>
                        <a:lstStyle/>
                        <a:p>
                          <a:r>
                            <a:rPr lang="ja-JP" altLang="en-US" sz="1600" dirty="0" smtClean="0"/>
                            <a:t>移動</a:t>
                          </a:r>
                          <a:endParaRPr lang="en-US" altLang="ja-JP" sz="1600" dirty="0"/>
                        </a:p>
                      </p:txBody>
                    </p:sp>
                  </p:grpSp>
                  <p:sp>
                    <p:nvSpPr>
                      <p:cNvPr id="51" name="テキスト ボックス 50"/>
                      <p:cNvSpPr txBox="1"/>
                      <p:nvPr/>
                    </p:nvSpPr>
                    <p:spPr>
                      <a:xfrm>
                        <a:off x="1932513" y="1600004"/>
                        <a:ext cx="1749490" cy="492503"/>
                      </a:xfrm>
                      <a:prstGeom prst="rect">
                        <a:avLst/>
                      </a:prstGeom>
                      <a:noFill/>
                    </p:spPr>
                    <p:txBody>
                      <a:bodyPr wrap="square" rtlCol="0">
                        <a:spAutoFit/>
                      </a:bodyPr>
                      <a:lstStyle/>
                      <a:p>
                        <a:r>
                          <a:rPr kumimoji="1" lang="ja-JP" altLang="en-US" sz="1600" dirty="0" smtClean="0">
                            <a:solidFill>
                              <a:srgbClr val="FF0000"/>
                            </a:solidFill>
                          </a:rPr>
                          <a:t>ガウスビーム</a:t>
                        </a:r>
                        <a:endParaRPr kumimoji="1" lang="ja-JP" altLang="en-US" sz="1600" dirty="0">
                          <a:solidFill>
                            <a:srgbClr val="FF0000"/>
                          </a:solidFill>
                        </a:endParaRPr>
                      </a:p>
                    </p:txBody>
                  </p:sp>
                  <p:sp>
                    <p:nvSpPr>
                      <p:cNvPr id="52" name="テキスト ボックス 51"/>
                      <p:cNvSpPr txBox="1"/>
                      <p:nvPr/>
                    </p:nvSpPr>
                    <p:spPr>
                      <a:xfrm>
                        <a:off x="2680545" y="565996"/>
                        <a:ext cx="623519" cy="492503"/>
                      </a:xfrm>
                      <a:prstGeom prst="rect">
                        <a:avLst/>
                      </a:prstGeom>
                      <a:noFill/>
                    </p:spPr>
                    <p:txBody>
                      <a:bodyPr wrap="square" rtlCol="0">
                        <a:spAutoFit/>
                      </a:bodyPr>
                      <a:lstStyle/>
                      <a:p>
                        <a:r>
                          <a:rPr lang="en-US" altLang="ja-JP" sz="1600" dirty="0"/>
                          <a:t>z</a:t>
                        </a:r>
                        <a:r>
                          <a:rPr lang="ja-JP" altLang="en-US" sz="1600" dirty="0" smtClean="0"/>
                          <a:t>軸</a:t>
                        </a:r>
                        <a:endParaRPr kumimoji="1" lang="ja-JP" altLang="en-US" sz="1600" dirty="0"/>
                      </a:p>
                    </p:txBody>
                  </p:sp>
                  <p:sp>
                    <p:nvSpPr>
                      <p:cNvPr id="54" name="テキスト ボックス 53"/>
                      <p:cNvSpPr txBox="1"/>
                      <p:nvPr/>
                    </p:nvSpPr>
                    <p:spPr>
                      <a:xfrm>
                        <a:off x="1822010" y="-274757"/>
                        <a:ext cx="1209624" cy="492503"/>
                      </a:xfrm>
                      <a:prstGeom prst="rect">
                        <a:avLst/>
                      </a:prstGeom>
                      <a:noFill/>
                    </p:spPr>
                    <p:txBody>
                      <a:bodyPr wrap="square" rtlCol="0">
                        <a:spAutoFit/>
                      </a:bodyPr>
                      <a:lstStyle/>
                      <a:p>
                        <a:r>
                          <a:rPr lang="en-US" altLang="ja-JP" sz="1600" dirty="0"/>
                          <a:t>x</a:t>
                        </a:r>
                        <a:r>
                          <a:rPr lang="ja-JP" altLang="en-US" sz="1600" dirty="0" smtClean="0"/>
                          <a:t>軸</a:t>
                        </a:r>
                        <a:endParaRPr kumimoji="1" lang="ja-JP" altLang="en-US" sz="1600" dirty="0"/>
                      </a:p>
                    </p:txBody>
                  </p:sp>
                  <p:sp>
                    <p:nvSpPr>
                      <p:cNvPr id="55" name="テキスト ボックス 54"/>
                      <p:cNvSpPr txBox="1"/>
                      <p:nvPr/>
                    </p:nvSpPr>
                    <p:spPr>
                      <a:xfrm>
                        <a:off x="1330258" y="226421"/>
                        <a:ext cx="643379" cy="492503"/>
                      </a:xfrm>
                      <a:prstGeom prst="rect">
                        <a:avLst/>
                      </a:prstGeom>
                      <a:noFill/>
                    </p:spPr>
                    <p:txBody>
                      <a:bodyPr wrap="square" rtlCol="0">
                        <a:spAutoFit/>
                      </a:bodyPr>
                      <a:lstStyle/>
                      <a:p>
                        <a:r>
                          <a:rPr lang="en-US" altLang="ja-JP" sz="1600" dirty="0"/>
                          <a:t>y</a:t>
                        </a:r>
                        <a:r>
                          <a:rPr lang="ja-JP" altLang="en-US" sz="1600" dirty="0" smtClean="0"/>
                          <a:t>軸</a:t>
                        </a:r>
                        <a:endParaRPr kumimoji="1" lang="ja-JP" altLang="en-US" sz="1600" dirty="0"/>
                      </a:p>
                    </p:txBody>
                  </p:sp>
                  <mc:AlternateContent xmlns:mc="http://schemas.openxmlformats.org/markup-compatibility/2006" xmlns:a14="http://schemas.microsoft.com/office/drawing/2010/main">
                    <mc:Choice Requires="a14">
                      <p:sp>
                        <p:nvSpPr>
                          <p:cNvPr id="114" name="テキスト ボックス 113"/>
                          <p:cNvSpPr txBox="1"/>
                          <p:nvPr/>
                        </p:nvSpPr>
                        <p:spPr>
                          <a:xfrm>
                            <a:off x="6549769" y="1938460"/>
                            <a:ext cx="1332246" cy="492503"/>
                          </a:xfrm>
                          <a:prstGeom prst="rect">
                            <a:avLst/>
                          </a:prstGeom>
                          <a:noFill/>
                        </p:spPr>
                        <p:txBody>
                          <a:bodyPr wrap="square" rtlCol="0">
                            <a:spAutoFit/>
                          </a:bodyPr>
                          <a:lstStyle/>
                          <a:p>
                            <a:r>
                              <a:rPr kumimoji="1" lang="ja-JP" altLang="en-US" sz="1600" dirty="0" smtClean="0"/>
                              <a:t>積分値</a:t>
                            </a:r>
                            <a14:m>
                              <m:oMath xmlns:m="http://schemas.openxmlformats.org/officeDocument/2006/math">
                                <m:sSub>
                                  <m:sSubPr>
                                    <m:ctrlPr>
                                      <a:rPr lang="en-US" altLang="ja-JP" sz="1600" i="1">
                                        <a:latin typeface="Cambria Math" panose="02040503050406030204" pitchFamily="18" charset="0"/>
                                      </a:rPr>
                                    </m:ctrlPr>
                                  </m:sSubPr>
                                  <m:e>
                                    <m:r>
                                      <a:rPr lang="en-US" altLang="ja-JP" sz="1600" i="1">
                                        <a:latin typeface="Cambria Math" panose="02040503050406030204" pitchFamily="18" charset="0"/>
                                      </a:rPr>
                                      <m:t> </m:t>
                                    </m:r>
                                    <m:r>
                                      <a:rPr lang="en-US" altLang="ja-JP" sz="1600" i="1">
                                        <a:latin typeface="Cambria Math" panose="02040503050406030204" pitchFamily="18" charset="0"/>
                                      </a:rPr>
                                      <m:t>𝐼</m:t>
                                    </m:r>
                                  </m:e>
                                  <m:sub>
                                    <m:r>
                                      <a:rPr lang="en-US" altLang="ja-JP" sz="1600" i="1">
                                        <a:latin typeface="Cambria Math" panose="02040503050406030204" pitchFamily="18" charset="0"/>
                                      </a:rPr>
                                      <m:t>𝑖</m:t>
                                    </m:r>
                                  </m:sub>
                                </m:sSub>
                              </m:oMath>
                            </a14:m>
                            <a:endParaRPr kumimoji="1" lang="ja-JP" altLang="en-US" sz="1600" dirty="0"/>
                          </a:p>
                        </p:txBody>
                      </p:sp>
                    </mc:Choice>
                    <mc:Fallback xmlns="">
                      <p:sp>
                        <p:nvSpPr>
                          <p:cNvPr id="114" name="テキスト ボックス 113"/>
                          <p:cNvSpPr txBox="1">
                            <a:spLocks noRot="1" noChangeAspect="1" noMove="1" noResize="1" noEditPoints="1" noAdjustHandles="1" noChangeArrowheads="1" noChangeShapeType="1" noTextEdit="1"/>
                          </p:cNvSpPr>
                          <p:nvPr/>
                        </p:nvSpPr>
                        <p:spPr>
                          <a:xfrm>
                            <a:off x="6549769" y="1938460"/>
                            <a:ext cx="1332246" cy="492503"/>
                          </a:xfrm>
                          <a:prstGeom prst="rect">
                            <a:avLst/>
                          </a:prstGeom>
                          <a:blipFill rotWithShape="0">
                            <a:blip r:embed="rId6"/>
                            <a:stretch>
                              <a:fillRect l="-3175" t="-8929" b="-17857"/>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116" name="テキスト ボックス 115"/>
                          <p:cNvSpPr txBox="1"/>
                          <p:nvPr/>
                        </p:nvSpPr>
                        <p:spPr>
                          <a:xfrm>
                            <a:off x="6652706" y="867718"/>
                            <a:ext cx="2113247" cy="492503"/>
                          </a:xfrm>
                          <a:prstGeom prst="rect">
                            <a:avLst/>
                          </a:prstGeom>
                          <a:noFill/>
                        </p:spPr>
                        <p:txBody>
                          <a:bodyPr wrap="square" rtlCol="0">
                            <a:spAutoFit/>
                          </a:bodyPr>
                          <a:lstStyle/>
                          <a:p>
                            <a:r>
                              <a:rPr lang="ja-JP" altLang="en-US" sz="1600" dirty="0" smtClean="0">
                                <a:solidFill>
                                  <a:srgbClr val="FF0000"/>
                                </a:solidFill>
                              </a:rPr>
                              <a:t>平面波（強度</a:t>
                            </a:r>
                            <a14:m>
                              <m:oMath xmlns:m="http://schemas.openxmlformats.org/officeDocument/2006/math">
                                <m:sSub>
                                  <m:sSubPr>
                                    <m:ctrlPr>
                                      <a:rPr lang="en-US" altLang="ja-JP" sz="1600" i="1" smtClean="0">
                                        <a:solidFill>
                                          <a:srgbClr val="FF0000"/>
                                        </a:solidFill>
                                        <a:latin typeface="Cambria Math" panose="02040503050406030204" pitchFamily="18" charset="0"/>
                                      </a:rPr>
                                    </m:ctrlPr>
                                  </m:sSubPr>
                                  <m:e>
                                    <m:r>
                                      <a:rPr lang="en-US" altLang="ja-JP" sz="1600" i="1">
                                        <a:solidFill>
                                          <a:srgbClr val="FF0000"/>
                                        </a:solidFill>
                                        <a:latin typeface="Cambria Math" panose="02040503050406030204" pitchFamily="18" charset="0"/>
                                      </a:rPr>
                                      <m:t> </m:t>
                                    </m:r>
                                    <m:r>
                                      <a:rPr lang="en-US" altLang="ja-JP" sz="1600" i="1">
                                        <a:solidFill>
                                          <a:srgbClr val="FF0000"/>
                                        </a:solidFill>
                                        <a:latin typeface="Cambria Math" panose="02040503050406030204" pitchFamily="18" charset="0"/>
                                      </a:rPr>
                                      <m:t>𝐼</m:t>
                                    </m:r>
                                  </m:e>
                                  <m:sub>
                                    <m:r>
                                      <a:rPr lang="en-US" altLang="ja-JP" sz="1600" i="1">
                                        <a:solidFill>
                                          <a:srgbClr val="FF0000"/>
                                        </a:solidFill>
                                        <a:latin typeface="Cambria Math" panose="02040503050406030204" pitchFamily="18" charset="0"/>
                                      </a:rPr>
                                      <m:t>𝑖</m:t>
                                    </m:r>
                                  </m:sub>
                                </m:sSub>
                              </m:oMath>
                            </a14:m>
                            <a:r>
                              <a:rPr lang="ja-JP" altLang="en-US" sz="1600" dirty="0" smtClean="0">
                                <a:solidFill>
                                  <a:srgbClr val="FF0000"/>
                                </a:solidFill>
                              </a:rPr>
                              <a:t>）</a:t>
                            </a:r>
                            <a:endParaRPr kumimoji="1" lang="ja-JP" altLang="en-US" sz="1600" dirty="0">
                              <a:solidFill>
                                <a:srgbClr val="FF0000"/>
                              </a:solidFill>
                            </a:endParaRPr>
                          </a:p>
                        </p:txBody>
                      </p:sp>
                    </mc:Choice>
                    <mc:Fallback xmlns="">
                      <p:sp>
                        <p:nvSpPr>
                          <p:cNvPr id="116" name="テキスト ボックス 115"/>
                          <p:cNvSpPr txBox="1">
                            <a:spLocks noRot="1" noChangeAspect="1" noMove="1" noResize="1" noEditPoints="1" noAdjustHandles="1" noChangeArrowheads="1" noChangeShapeType="1" noTextEdit="1"/>
                          </p:cNvSpPr>
                          <p:nvPr/>
                        </p:nvSpPr>
                        <p:spPr>
                          <a:xfrm>
                            <a:off x="6652706" y="867718"/>
                            <a:ext cx="2113247" cy="492503"/>
                          </a:xfrm>
                          <a:prstGeom prst="rect">
                            <a:avLst/>
                          </a:prstGeom>
                          <a:blipFill rotWithShape="0">
                            <a:blip r:embed="rId12"/>
                            <a:stretch>
                              <a:fillRect l="-1667" t="-9091" b="-20000"/>
                            </a:stretch>
                          </a:blipFill>
                        </p:spPr>
                        <p:txBody>
                          <a:bodyPr/>
                          <a:lstStyle/>
                          <a:p>
                            <a:r>
                              <a:rPr lang="ja-JP" altLang="en-US">
                                <a:noFill/>
                              </a:rPr>
                              <a:t> </a:t>
                            </a:r>
                          </a:p>
                        </p:txBody>
                      </p:sp>
                    </mc:Fallback>
                  </mc:AlternateContent>
                </p:grpSp>
                <p:sp>
                  <p:nvSpPr>
                    <p:cNvPr id="44" name="正方形/長方形 43"/>
                    <p:cNvSpPr/>
                    <p:nvPr/>
                  </p:nvSpPr>
                  <p:spPr>
                    <a:xfrm>
                      <a:off x="1540941" y="1438589"/>
                      <a:ext cx="45719" cy="222703"/>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45" name="直線コネクタ 44"/>
                    <p:cNvCxnSpPr/>
                    <p:nvPr/>
                  </p:nvCxnSpPr>
                  <p:spPr>
                    <a:xfrm flipH="1">
                      <a:off x="1586492" y="981159"/>
                      <a:ext cx="168" cy="456238"/>
                    </a:xfrm>
                    <a:prstGeom prst="line">
                      <a:avLst/>
                    </a:prstGeom>
                    <a:ln w="12700">
                      <a:prstDash val="dash"/>
                    </a:ln>
                  </p:spPr>
                  <p:style>
                    <a:lnRef idx="1">
                      <a:schemeClr val="dk1"/>
                    </a:lnRef>
                    <a:fillRef idx="0">
                      <a:schemeClr val="dk1"/>
                    </a:fillRef>
                    <a:effectRef idx="0">
                      <a:schemeClr val="dk1"/>
                    </a:effectRef>
                    <a:fontRef idx="minor">
                      <a:schemeClr val="tx1"/>
                    </a:fontRef>
                  </p:style>
                </p:cxnSp>
                <p:cxnSp>
                  <p:nvCxnSpPr>
                    <p:cNvPr id="46" name="直線矢印コネクタ 45"/>
                    <p:cNvCxnSpPr/>
                    <p:nvPr/>
                  </p:nvCxnSpPr>
                  <p:spPr>
                    <a:xfrm>
                      <a:off x="1596806" y="1063307"/>
                      <a:ext cx="1008371" cy="0"/>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cxnSp>
                  <p:nvCxnSpPr>
                    <p:cNvPr id="47" name="直線矢印コネクタ 46"/>
                    <p:cNvCxnSpPr/>
                    <p:nvPr/>
                  </p:nvCxnSpPr>
                  <p:spPr>
                    <a:xfrm flipH="1" flipV="1">
                      <a:off x="2022616" y="535220"/>
                      <a:ext cx="7891" cy="856711"/>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grpSp>
              <p:grpSp>
                <p:nvGrpSpPr>
                  <p:cNvPr id="38" name="グループ化 37"/>
                  <p:cNvGrpSpPr/>
                  <p:nvPr/>
                </p:nvGrpSpPr>
                <p:grpSpPr>
                  <a:xfrm>
                    <a:off x="2036508" y="1233862"/>
                    <a:ext cx="144000" cy="144000"/>
                    <a:chOff x="3028965" y="2460500"/>
                    <a:chExt cx="144000" cy="144000"/>
                  </a:xfrm>
                </p:grpSpPr>
                <p:sp>
                  <p:nvSpPr>
                    <p:cNvPr id="41" name="円/楕円 40"/>
                    <p:cNvSpPr/>
                    <p:nvPr/>
                  </p:nvSpPr>
                  <p:spPr>
                    <a:xfrm>
                      <a:off x="3028965" y="2460500"/>
                      <a:ext cx="144000" cy="1440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円/楕円 41"/>
                    <p:cNvSpPr/>
                    <p:nvPr/>
                  </p:nvSpPr>
                  <p:spPr>
                    <a:xfrm>
                      <a:off x="3082809" y="2518010"/>
                      <a:ext cx="36000" cy="36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grpSp>
              <p:sp>
                <p:nvSpPr>
                  <p:cNvPr id="39" name="右矢印 38"/>
                  <p:cNvSpPr/>
                  <p:nvPr/>
                </p:nvSpPr>
                <p:spPr>
                  <a:xfrm>
                    <a:off x="2131351" y="1832078"/>
                    <a:ext cx="808019" cy="264095"/>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67" name="正方形/長方形 66"/>
                <p:cNvSpPr/>
                <p:nvPr/>
              </p:nvSpPr>
              <p:spPr>
                <a:xfrm>
                  <a:off x="4631500" y="2258246"/>
                  <a:ext cx="688686" cy="106530"/>
                </a:xfrm>
                <a:prstGeom prst="rec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8" name="直角三角形 67"/>
                <p:cNvSpPr/>
                <p:nvPr/>
              </p:nvSpPr>
              <p:spPr>
                <a:xfrm flipV="1">
                  <a:off x="5331726" y="2255384"/>
                  <a:ext cx="182044" cy="119568"/>
                </a:xfrm>
                <a:prstGeom prst="rtTriangle">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71" name="直線コネクタ 70"/>
                <p:cNvCxnSpPr>
                  <a:stCxn id="67" idx="1"/>
                  <a:endCxn id="73" idx="0"/>
                </p:cNvCxnSpPr>
                <p:nvPr/>
              </p:nvCxnSpPr>
              <p:spPr>
                <a:xfrm flipH="1">
                  <a:off x="2416548" y="2311511"/>
                  <a:ext cx="2214952" cy="609503"/>
                </a:xfrm>
                <a:prstGeom prst="line">
                  <a:avLst/>
                </a:prstGeom>
                <a:ln w="19050">
                  <a:prstDash val="solid"/>
                  <a:tailEnd type="none"/>
                </a:ln>
              </p:spPr>
              <p:style>
                <a:lnRef idx="1">
                  <a:schemeClr val="dk1"/>
                </a:lnRef>
                <a:fillRef idx="0">
                  <a:schemeClr val="dk1"/>
                </a:fillRef>
                <a:effectRef idx="0">
                  <a:schemeClr val="dk1"/>
                </a:effectRef>
                <a:fontRef idx="minor">
                  <a:schemeClr val="tx1"/>
                </a:fontRef>
              </p:style>
            </p:cxnSp>
            <p:sp>
              <p:nvSpPr>
                <p:cNvPr id="75" name="円弧 74"/>
                <p:cNvSpPr>
                  <a:spLocks noChangeAspect="1"/>
                </p:cNvSpPr>
                <p:nvPr/>
              </p:nvSpPr>
              <p:spPr>
                <a:xfrm rot="2602861">
                  <a:off x="6938771" y="1877606"/>
                  <a:ext cx="848199" cy="877161"/>
                </a:xfrm>
                <a:prstGeom prst="arc">
                  <a:avLst>
                    <a:gd name="adj1" fmla="val 16470914"/>
                    <a:gd name="adj2" fmla="val 21389709"/>
                  </a:avLst>
                </a:prstGeom>
                <a:noFill/>
                <a:ln w="19050" cap="flat" cmpd="sng" algn="ctr">
                  <a:solidFill>
                    <a:schemeClr val="tx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400" b="0" i="0" u="none" strike="noStrike" kern="0" cap="none" spc="0" normalizeH="0" baseline="0" noProof="0" smtClean="0">
                    <a:ln>
                      <a:noFill/>
                    </a:ln>
                    <a:solidFill>
                      <a:srgbClr val="92D050"/>
                    </a:solidFill>
                    <a:effectLst/>
                    <a:uLnTx/>
                    <a:uFillTx/>
                    <a:latin typeface="Cambria Math" panose="02040503050406030204" pitchFamily="18" charset="0"/>
                    <a:ea typeface="ＭＳ Ｐゴシック"/>
                    <a:cs typeface="+mn-cs"/>
                  </a:endParaRPr>
                </a:p>
              </p:txBody>
            </p:sp>
            <p:sp>
              <p:nvSpPr>
                <p:cNvPr id="76" name="円弧 75"/>
                <p:cNvSpPr>
                  <a:spLocks noChangeAspect="1"/>
                </p:cNvSpPr>
                <p:nvPr/>
              </p:nvSpPr>
              <p:spPr>
                <a:xfrm rot="2700000">
                  <a:off x="6953172" y="1759016"/>
                  <a:ext cx="1139842" cy="1102469"/>
                </a:xfrm>
                <a:prstGeom prst="arc">
                  <a:avLst>
                    <a:gd name="adj1" fmla="val 16056818"/>
                    <a:gd name="adj2" fmla="val 169116"/>
                  </a:avLst>
                </a:prstGeom>
                <a:noFill/>
                <a:ln w="19050" cap="flat" cmpd="sng" algn="ctr">
                  <a:solidFill>
                    <a:schemeClr val="tx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400" b="0" i="0" u="none" strike="noStrike" kern="0" cap="none" spc="0" normalizeH="0" baseline="0" noProof="0" smtClean="0">
                    <a:ln>
                      <a:noFill/>
                    </a:ln>
                    <a:solidFill>
                      <a:srgbClr val="92D050"/>
                    </a:solidFill>
                    <a:effectLst/>
                    <a:uLnTx/>
                    <a:uFillTx/>
                    <a:latin typeface="Cambria Math" panose="02040503050406030204" pitchFamily="18" charset="0"/>
                    <a:ea typeface="ＭＳ Ｐゴシック"/>
                    <a:cs typeface="+mn-cs"/>
                  </a:endParaRPr>
                </a:p>
              </p:txBody>
            </p:sp>
            <p:sp>
              <p:nvSpPr>
                <p:cNvPr id="77" name="円弧 76"/>
                <p:cNvSpPr>
                  <a:spLocks noChangeAspect="1"/>
                </p:cNvSpPr>
                <p:nvPr/>
              </p:nvSpPr>
              <p:spPr>
                <a:xfrm rot="2503143">
                  <a:off x="7042628" y="2055307"/>
                  <a:ext cx="532865" cy="551059"/>
                </a:xfrm>
                <a:prstGeom prst="arc">
                  <a:avLst>
                    <a:gd name="adj1" fmla="val 16627409"/>
                    <a:gd name="adj2" fmla="val 21142312"/>
                  </a:avLst>
                </a:prstGeom>
                <a:noFill/>
                <a:ln w="19050" cap="flat" cmpd="sng" algn="ctr">
                  <a:solidFill>
                    <a:schemeClr val="tx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400" b="0" i="0" u="none" strike="noStrike" kern="0" cap="none" spc="0" normalizeH="0" baseline="0" noProof="0" smtClean="0">
                    <a:ln>
                      <a:noFill/>
                    </a:ln>
                    <a:solidFill>
                      <a:srgbClr val="92D050"/>
                    </a:solidFill>
                    <a:effectLst/>
                    <a:uLnTx/>
                    <a:uFillTx/>
                    <a:latin typeface="Cambria Math" panose="02040503050406030204" pitchFamily="18" charset="0"/>
                    <a:ea typeface="ＭＳ Ｐゴシック"/>
                    <a:cs typeface="+mn-cs"/>
                  </a:endParaRPr>
                </a:p>
              </p:txBody>
            </p:sp>
            <p:sp>
              <p:nvSpPr>
                <p:cNvPr id="80" name="右矢印 79"/>
                <p:cNvSpPr/>
                <p:nvPr/>
              </p:nvSpPr>
              <p:spPr>
                <a:xfrm>
                  <a:off x="5825157" y="2153653"/>
                  <a:ext cx="733595" cy="33561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82" name="直線コネクタ 81"/>
                <p:cNvCxnSpPr/>
                <p:nvPr/>
              </p:nvCxnSpPr>
              <p:spPr>
                <a:xfrm>
                  <a:off x="7213013" y="2157953"/>
                  <a:ext cx="0" cy="288000"/>
                </a:xfrm>
                <a:prstGeom prst="line">
                  <a:avLst/>
                </a:prstGeom>
                <a:ln w="38100">
                  <a:solidFill>
                    <a:srgbClr val="FF0000"/>
                  </a:solidFill>
                  <a:tailEnd type="none"/>
                </a:ln>
              </p:spPr>
              <p:style>
                <a:lnRef idx="1">
                  <a:schemeClr val="dk1"/>
                </a:lnRef>
                <a:fillRef idx="0">
                  <a:schemeClr val="dk1"/>
                </a:fillRef>
                <a:effectRef idx="0">
                  <a:schemeClr val="dk1"/>
                </a:effectRef>
                <a:fontRef idx="minor">
                  <a:schemeClr val="tx1"/>
                </a:fontRef>
              </p:style>
            </p:cxnSp>
            <p:cxnSp>
              <p:nvCxnSpPr>
                <p:cNvPr id="83" name="直線コネクタ 82"/>
                <p:cNvCxnSpPr/>
                <p:nvPr/>
              </p:nvCxnSpPr>
              <p:spPr>
                <a:xfrm>
                  <a:off x="7074988" y="2158298"/>
                  <a:ext cx="0" cy="288000"/>
                </a:xfrm>
                <a:prstGeom prst="line">
                  <a:avLst/>
                </a:prstGeom>
                <a:ln w="38100">
                  <a:solidFill>
                    <a:srgbClr val="FF0000"/>
                  </a:solidFill>
                  <a:tailEnd type="none"/>
                </a:ln>
              </p:spPr>
              <p:style>
                <a:lnRef idx="1">
                  <a:schemeClr val="dk1"/>
                </a:lnRef>
                <a:fillRef idx="0">
                  <a:schemeClr val="dk1"/>
                </a:fillRef>
                <a:effectRef idx="0">
                  <a:schemeClr val="dk1"/>
                </a:effectRef>
                <a:fontRef idx="minor">
                  <a:schemeClr val="tx1"/>
                </a:fontRef>
              </p:style>
            </p:cxnSp>
            <p:cxnSp>
              <p:nvCxnSpPr>
                <p:cNvPr id="84" name="直線コネクタ 83"/>
                <p:cNvCxnSpPr/>
                <p:nvPr/>
              </p:nvCxnSpPr>
              <p:spPr>
                <a:xfrm>
                  <a:off x="6936969" y="2158298"/>
                  <a:ext cx="0" cy="288000"/>
                </a:xfrm>
                <a:prstGeom prst="line">
                  <a:avLst/>
                </a:prstGeom>
                <a:ln w="38100">
                  <a:solidFill>
                    <a:srgbClr val="FF0000"/>
                  </a:solidFill>
                  <a:tailEnd type="none"/>
                </a:ln>
              </p:spPr>
              <p:style>
                <a:lnRef idx="1">
                  <a:schemeClr val="dk1"/>
                </a:lnRef>
                <a:fillRef idx="0">
                  <a:schemeClr val="dk1"/>
                </a:fillRef>
                <a:effectRef idx="0">
                  <a:schemeClr val="dk1"/>
                </a:effectRef>
                <a:fontRef idx="minor">
                  <a:schemeClr val="tx1"/>
                </a:fontRef>
              </p:style>
            </p:cxnSp>
            <p:cxnSp>
              <p:nvCxnSpPr>
                <p:cNvPr id="85" name="直線コネクタ 84"/>
                <p:cNvCxnSpPr/>
                <p:nvPr/>
              </p:nvCxnSpPr>
              <p:spPr>
                <a:xfrm>
                  <a:off x="6799389" y="2159304"/>
                  <a:ext cx="0" cy="288000"/>
                </a:xfrm>
                <a:prstGeom prst="line">
                  <a:avLst/>
                </a:prstGeom>
                <a:ln w="38100">
                  <a:solidFill>
                    <a:srgbClr val="FF0000"/>
                  </a:solidFill>
                  <a:tailEnd type="none"/>
                </a:ln>
              </p:spPr>
              <p:style>
                <a:lnRef idx="1">
                  <a:schemeClr val="dk1"/>
                </a:lnRef>
                <a:fillRef idx="0">
                  <a:schemeClr val="dk1"/>
                </a:fillRef>
                <a:effectRef idx="0">
                  <a:schemeClr val="dk1"/>
                </a:effectRef>
                <a:fontRef idx="minor">
                  <a:schemeClr val="tx1"/>
                </a:fontRef>
              </p:style>
            </p:cxnSp>
            <p:sp>
              <p:nvSpPr>
                <p:cNvPr id="113" name="テキスト ボックス 112"/>
                <p:cNvSpPr txBox="1"/>
                <p:nvPr/>
              </p:nvSpPr>
              <p:spPr>
                <a:xfrm>
                  <a:off x="5140084" y="2916768"/>
                  <a:ext cx="3669071" cy="338554"/>
                </a:xfrm>
                <a:prstGeom prst="rect">
                  <a:avLst/>
                </a:prstGeom>
                <a:noFill/>
                <a:ln>
                  <a:solidFill>
                    <a:schemeClr val="tx1"/>
                  </a:solidFill>
                </a:ln>
              </p:spPr>
              <p:txBody>
                <a:bodyPr wrap="square" rtlCol="0">
                  <a:spAutoFit/>
                </a:bodyPr>
                <a:lstStyle/>
                <a:p>
                  <a:r>
                    <a:rPr kumimoji="1" lang="ja-JP" altLang="en-US" sz="1600" dirty="0" smtClean="0"/>
                    <a:t>積分した値の強度を持つ平面波が入射</a:t>
                  </a:r>
                  <a:endParaRPr kumimoji="1" lang="ja-JP" altLang="en-US" sz="1600" dirty="0"/>
                </a:p>
              </p:txBody>
            </p:sp>
            <p:cxnSp>
              <p:nvCxnSpPr>
                <p:cNvPr id="117" name="直線コネクタ 116"/>
                <p:cNvCxnSpPr/>
                <p:nvPr/>
              </p:nvCxnSpPr>
              <p:spPr>
                <a:xfrm flipH="1">
                  <a:off x="6523523" y="2422863"/>
                  <a:ext cx="193361" cy="498151"/>
                </a:xfrm>
                <a:prstGeom prst="line">
                  <a:avLst/>
                </a:prstGeom>
                <a:ln w="19050">
                  <a:prstDash val="solid"/>
                  <a:tailEnd type="none"/>
                </a:ln>
              </p:spPr>
              <p:style>
                <a:lnRef idx="1">
                  <a:schemeClr val="dk1"/>
                </a:lnRef>
                <a:fillRef idx="0">
                  <a:schemeClr val="dk1"/>
                </a:fillRef>
                <a:effectRef idx="0">
                  <a:schemeClr val="dk1"/>
                </a:effectRef>
                <a:fontRef idx="minor">
                  <a:schemeClr val="tx1"/>
                </a:fontRef>
              </p:style>
            </p:cxnSp>
            <p:cxnSp>
              <p:nvCxnSpPr>
                <p:cNvPr id="33" name="直線コネクタ 32">
                  <a:extLst>
                    <a:ext uri="{FF2B5EF4-FFF2-40B4-BE49-F238E27FC236}">
                      <a16:creationId xmlns:a16="http://schemas.microsoft.com/office/drawing/2014/main" xmlns="" id="{F8ED7BE9-127D-406C-A7D3-0DC7A18C7DEE}"/>
                    </a:ext>
                  </a:extLst>
                </p:cNvPr>
                <p:cNvCxnSpPr/>
                <p:nvPr/>
              </p:nvCxnSpPr>
              <p:spPr>
                <a:xfrm>
                  <a:off x="4619311" y="2249102"/>
                  <a:ext cx="1009102" cy="1069"/>
                </a:xfrm>
                <a:prstGeom prst="line">
                  <a:avLst/>
                </a:prstGeom>
                <a:ln w="25400">
                  <a:solidFill>
                    <a:srgbClr val="009900"/>
                  </a:solidFill>
                  <a:prstDash val="sysDash"/>
                </a:ln>
              </p:spPr>
              <p:style>
                <a:lnRef idx="1">
                  <a:schemeClr val="accent1"/>
                </a:lnRef>
                <a:fillRef idx="0">
                  <a:schemeClr val="accent1"/>
                </a:fillRef>
                <a:effectRef idx="0">
                  <a:schemeClr val="accent1"/>
                </a:effectRef>
                <a:fontRef idx="minor">
                  <a:schemeClr val="tx1"/>
                </a:fontRef>
              </p:style>
            </p:cxnSp>
            <p:cxnSp>
              <p:nvCxnSpPr>
                <p:cNvPr id="34" name="直線コネクタ 33">
                  <a:extLst>
                    <a:ext uri="{FF2B5EF4-FFF2-40B4-BE49-F238E27FC236}">
                      <a16:creationId xmlns:a16="http://schemas.microsoft.com/office/drawing/2014/main" xmlns="" id="{0453339B-7772-49C7-9F02-7E22B338FD5C}"/>
                    </a:ext>
                  </a:extLst>
                </p:cNvPr>
                <p:cNvCxnSpPr/>
                <p:nvPr/>
              </p:nvCxnSpPr>
              <p:spPr>
                <a:xfrm>
                  <a:off x="4618627" y="2367955"/>
                  <a:ext cx="1009102" cy="1080"/>
                </a:xfrm>
                <a:prstGeom prst="line">
                  <a:avLst/>
                </a:prstGeom>
                <a:ln w="25400">
                  <a:solidFill>
                    <a:srgbClr val="009900"/>
                  </a:solidFill>
                  <a:prstDash val="sysDash"/>
                </a:ln>
              </p:spPr>
              <p:style>
                <a:lnRef idx="1">
                  <a:schemeClr val="accent1"/>
                </a:lnRef>
                <a:fillRef idx="0">
                  <a:schemeClr val="accent1"/>
                </a:fillRef>
                <a:effectRef idx="0">
                  <a:schemeClr val="accent1"/>
                </a:effectRef>
                <a:fontRef idx="minor">
                  <a:schemeClr val="tx1"/>
                </a:fontRef>
              </p:style>
            </p:cxnSp>
            <p:sp>
              <p:nvSpPr>
                <p:cNvPr id="73" name="テキスト ボックス 72"/>
                <p:cNvSpPr txBox="1"/>
                <p:nvPr/>
              </p:nvSpPr>
              <p:spPr>
                <a:xfrm>
                  <a:off x="113862" y="2921014"/>
                  <a:ext cx="4605372" cy="338554"/>
                </a:xfrm>
                <a:prstGeom prst="rect">
                  <a:avLst/>
                </a:prstGeom>
                <a:solidFill>
                  <a:schemeClr val="bg1"/>
                </a:solidFill>
                <a:ln>
                  <a:solidFill>
                    <a:schemeClr val="tx1"/>
                  </a:solidFill>
                </a:ln>
              </p:spPr>
              <p:txBody>
                <a:bodyPr wrap="square" rtlCol="0">
                  <a:spAutoFit/>
                </a:bodyPr>
                <a:lstStyle/>
                <a:p>
                  <a:pPr algn="ctr"/>
                  <a:r>
                    <a:rPr kumimoji="1" lang="ja-JP" altLang="en-US" sz="1600" dirty="0" smtClean="0"/>
                    <a:t>ガウスビームのスロットに入射する部分を数値積分</a:t>
                  </a:r>
                  <a:endParaRPr kumimoji="1" lang="ja-JP" altLang="en-US" sz="1600" dirty="0"/>
                </a:p>
              </p:txBody>
            </p:sp>
          </p:grpSp>
          <mc:AlternateContent xmlns:mc="http://schemas.openxmlformats.org/markup-compatibility/2006" xmlns:a14="http://schemas.microsoft.com/office/drawing/2010/main">
            <mc:Choice Requires="a14">
              <p:sp>
                <p:nvSpPr>
                  <p:cNvPr id="241" name="テキスト ボックス 240"/>
                  <p:cNvSpPr txBox="1"/>
                  <p:nvPr/>
                </p:nvSpPr>
                <p:spPr>
                  <a:xfrm>
                    <a:off x="3494689" y="1420280"/>
                    <a:ext cx="1224543" cy="584775"/>
                  </a:xfrm>
                  <a:prstGeom prst="rect">
                    <a:avLst/>
                  </a:prstGeom>
                  <a:solidFill>
                    <a:schemeClr val="bg1"/>
                  </a:solidFill>
                </p:spPr>
                <p:txBody>
                  <a:bodyPr wrap="square" rtlCol="0">
                    <a:spAutoFit/>
                  </a:bodyPr>
                  <a:lstStyle/>
                  <a:p>
                    <a:r>
                      <a:rPr kumimoji="1" lang="ja-JP" altLang="en-US" sz="1600" dirty="0" smtClean="0">
                        <a:solidFill>
                          <a:schemeClr val="tx1"/>
                        </a:solidFill>
                      </a:rPr>
                      <a:t>ビーム</a:t>
                    </a:r>
                    <a:r>
                      <a:rPr lang="ja-JP" altLang="en-US" sz="1600" dirty="0" smtClean="0">
                        <a:solidFill>
                          <a:schemeClr val="tx1"/>
                        </a:solidFill>
                      </a:rPr>
                      <a:t>半</a:t>
                    </a:r>
                    <a:r>
                      <a:rPr lang="ja-JP" altLang="en-US" sz="1600" dirty="0">
                        <a:solidFill>
                          <a:schemeClr val="tx1"/>
                        </a:solidFill>
                      </a:rPr>
                      <a:t>径</a:t>
                    </a:r>
                    <a:r>
                      <a:rPr kumimoji="1" lang="ja-JP" altLang="en-US" sz="1600" dirty="0" smtClean="0">
                        <a:solidFill>
                          <a:schemeClr val="tx1"/>
                        </a:solidFill>
                      </a:rPr>
                      <a:t> </a:t>
                    </a:r>
                    <a14:m>
                      <m:oMath xmlns:m="http://schemas.openxmlformats.org/officeDocument/2006/math">
                        <m:r>
                          <a:rPr lang="en-US" altLang="ja-JP" sz="1600" i="1" smtClean="0">
                            <a:solidFill>
                              <a:schemeClr val="tx1"/>
                            </a:solidFill>
                            <a:latin typeface="Cambria Math" panose="02040503050406030204" pitchFamily="18" charset="0"/>
                            <a:cs typeface="Times New Roman" panose="02020603050405020304" pitchFamily="18" charset="0"/>
                          </a:rPr>
                          <m:t>𝑊</m:t>
                        </m:r>
                        <m:d>
                          <m:dPr>
                            <m:ctrlPr>
                              <a:rPr lang="ja-JP" altLang="ja-JP" sz="1600" i="1">
                                <a:solidFill>
                                  <a:schemeClr val="tx1"/>
                                </a:solidFill>
                                <a:latin typeface="Cambria Math" panose="02040503050406030204" pitchFamily="18" charset="0"/>
                              </a:rPr>
                            </m:ctrlPr>
                          </m:dPr>
                          <m:e>
                            <m:r>
                              <a:rPr lang="en-US" altLang="ja-JP" sz="1600" i="1">
                                <a:solidFill>
                                  <a:schemeClr val="tx1"/>
                                </a:solidFill>
                                <a:latin typeface="Cambria Math" panose="02040503050406030204" pitchFamily="18" charset="0"/>
                                <a:cs typeface="Times New Roman" panose="02020603050405020304" pitchFamily="18" charset="0"/>
                              </a:rPr>
                              <m:t>𝑧</m:t>
                            </m:r>
                          </m:e>
                        </m:d>
                      </m:oMath>
                    </a14:m>
                    <a:endParaRPr kumimoji="1" lang="ja-JP" altLang="en-US" sz="1600" dirty="0"/>
                  </a:p>
                </p:txBody>
              </p:sp>
            </mc:Choice>
            <mc:Fallback xmlns="">
              <p:sp>
                <p:nvSpPr>
                  <p:cNvPr id="241" name="テキスト ボックス 240"/>
                  <p:cNvSpPr txBox="1">
                    <a:spLocks noRot="1" noChangeAspect="1" noMove="1" noResize="1" noEditPoints="1" noAdjustHandles="1" noChangeArrowheads="1" noChangeShapeType="1" noTextEdit="1"/>
                  </p:cNvSpPr>
                  <p:nvPr/>
                </p:nvSpPr>
                <p:spPr>
                  <a:xfrm>
                    <a:off x="3494689" y="1420280"/>
                    <a:ext cx="1224543" cy="584775"/>
                  </a:xfrm>
                  <a:prstGeom prst="rect">
                    <a:avLst/>
                  </a:prstGeom>
                  <a:blipFill rotWithShape="0">
                    <a:blip r:embed="rId13"/>
                    <a:stretch>
                      <a:fillRect l="-3000" t="-5263"/>
                    </a:stretch>
                  </a:blipFill>
                </p:spPr>
                <p:txBody>
                  <a:bodyPr/>
                  <a:lstStyle/>
                  <a:p>
                    <a:r>
                      <a:rPr lang="ja-JP" altLang="en-US">
                        <a:noFill/>
                      </a:rPr>
                      <a:t> </a:t>
                    </a:r>
                  </a:p>
                </p:txBody>
              </p:sp>
            </mc:Fallback>
          </mc:AlternateContent>
          <p:cxnSp>
            <p:nvCxnSpPr>
              <p:cNvPr id="242" name="直線矢印コネクタ 241"/>
              <p:cNvCxnSpPr/>
              <p:nvPr/>
            </p:nvCxnSpPr>
            <p:spPr>
              <a:xfrm>
                <a:off x="4573565" y="1214623"/>
                <a:ext cx="0" cy="847553"/>
              </a:xfrm>
              <a:prstGeom prst="straightConnector1">
                <a:avLst/>
              </a:prstGeom>
              <a:ln w="25400">
                <a:headEnd type="triangle"/>
                <a:tailEnd type="triangle"/>
              </a:ln>
            </p:spPr>
            <p:style>
              <a:lnRef idx="1">
                <a:schemeClr val="dk1"/>
              </a:lnRef>
              <a:fillRef idx="0">
                <a:schemeClr val="dk1"/>
              </a:fillRef>
              <a:effectRef idx="0">
                <a:schemeClr val="dk1"/>
              </a:effectRef>
              <a:fontRef idx="minor">
                <a:schemeClr val="tx1"/>
              </a:fontRef>
            </p:style>
          </p:cxnSp>
        </p:grpSp>
        <p:sp>
          <p:nvSpPr>
            <p:cNvPr id="118" name="右矢印 117"/>
            <p:cNvSpPr/>
            <p:nvPr/>
          </p:nvSpPr>
          <p:spPr>
            <a:xfrm rot="16200000">
              <a:off x="7039787" y="1541001"/>
              <a:ext cx="716110" cy="9522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69" name="テキスト ボックス 68"/>
          <p:cNvSpPr txBox="1"/>
          <p:nvPr/>
        </p:nvSpPr>
        <p:spPr>
          <a:xfrm>
            <a:off x="3482744" y="893102"/>
            <a:ext cx="2402639" cy="338554"/>
          </a:xfrm>
          <a:prstGeom prst="rect">
            <a:avLst/>
          </a:prstGeom>
          <a:noFill/>
        </p:spPr>
        <p:txBody>
          <a:bodyPr wrap="square" rtlCol="0">
            <a:spAutoFit/>
          </a:bodyPr>
          <a:lstStyle/>
          <a:p>
            <a:r>
              <a:rPr kumimoji="1" lang="ja-JP" altLang="en-US" sz="1600" dirty="0" smtClean="0">
                <a:solidFill>
                  <a:srgbClr val="FF0000"/>
                </a:solidFill>
              </a:rPr>
              <a:t>ガウスビームの強度</a:t>
            </a:r>
            <a:r>
              <a:rPr lang="ja-JP" altLang="en-US" sz="1600" dirty="0">
                <a:solidFill>
                  <a:srgbClr val="FF0000"/>
                </a:solidFill>
              </a:rPr>
              <a:t>分布</a:t>
            </a:r>
            <a:endParaRPr kumimoji="1" lang="ja-JP" altLang="en-US" sz="1600" dirty="0">
              <a:solidFill>
                <a:srgbClr val="FF0000"/>
              </a:solidFill>
            </a:endParaRPr>
          </a:p>
        </p:txBody>
      </p:sp>
      <p:cxnSp>
        <p:nvCxnSpPr>
          <p:cNvPr id="132" name="直線矢印コネクタ 131"/>
          <p:cNvCxnSpPr/>
          <p:nvPr/>
        </p:nvCxnSpPr>
        <p:spPr>
          <a:xfrm flipV="1">
            <a:off x="6752101" y="5805027"/>
            <a:ext cx="287359" cy="7864"/>
          </a:xfrm>
          <a:prstGeom prst="straightConnector1">
            <a:avLst/>
          </a:prstGeom>
          <a:ln w="1905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2391511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タイトル 35"/>
          <p:cNvSpPr>
            <a:spLocks noGrp="1"/>
          </p:cNvSpPr>
          <p:nvPr>
            <p:ph type="title"/>
          </p:nvPr>
        </p:nvSpPr>
        <p:spPr>
          <a:xfrm>
            <a:off x="626110" y="47891"/>
            <a:ext cx="7751106" cy="798847"/>
          </a:xfrm>
        </p:spPr>
        <p:txBody>
          <a:bodyPr>
            <a:normAutofit/>
          </a:bodyPr>
          <a:lstStyle/>
          <a:p>
            <a:r>
              <a:rPr kumimoji="1" lang="ja-JP" altLang="en-US" sz="3000" u="none" dirty="0" smtClean="0"/>
              <a:t>パルス時間幅の計算</a:t>
            </a:r>
            <a:endParaRPr kumimoji="1" lang="ja-JP" altLang="en-US" sz="3000" u="none" dirty="0"/>
          </a:p>
        </p:txBody>
      </p:sp>
      <mc:AlternateContent xmlns:mc="http://schemas.openxmlformats.org/markup-compatibility/2006" xmlns:a14="http://schemas.microsoft.com/office/drawing/2010/main">
        <mc:Choice Requires="a14">
          <p:sp>
            <p:nvSpPr>
              <p:cNvPr id="101" name="テキスト ボックス 100"/>
              <p:cNvSpPr txBox="1"/>
              <p:nvPr/>
            </p:nvSpPr>
            <p:spPr>
              <a:xfrm>
                <a:off x="173766" y="4270748"/>
                <a:ext cx="3286827" cy="584775"/>
              </a:xfrm>
              <a:prstGeom prst="rect">
                <a:avLst/>
              </a:prstGeom>
              <a:noFill/>
            </p:spPr>
            <p:txBody>
              <a:bodyPr wrap="square" rtlCol="0">
                <a:spAutoFit/>
              </a:bodyPr>
              <a:lstStyle/>
              <a:p>
                <a:r>
                  <a:rPr lang="en-US" altLang="ja-JP" sz="1600" dirty="0"/>
                  <a:t>z</a:t>
                </a:r>
                <a:r>
                  <a:rPr lang="ja-JP" altLang="en-US" sz="1600" dirty="0" smtClean="0"/>
                  <a:t>軸上から、あるスロットの位置まで</a:t>
                </a:r>
                <a:endParaRPr lang="en-US" altLang="ja-JP" sz="1600" dirty="0" smtClean="0"/>
              </a:p>
              <a:p>
                <a:r>
                  <a:rPr lang="ja-JP" altLang="en-US" sz="1600" dirty="0" smtClean="0"/>
                  <a:t>回転するのにかかる時間</a:t>
                </a:r>
                <a14:m>
                  <m:oMath xmlns:m="http://schemas.openxmlformats.org/officeDocument/2006/math">
                    <m:r>
                      <a:rPr lang="ja-JP" altLang="en-US" sz="1600" i="1">
                        <a:latin typeface="Cambria Math" panose="02040503050406030204" pitchFamily="18" charset="0"/>
                      </a:rPr>
                      <m:t>𝑡</m:t>
                    </m:r>
                    <m:r>
                      <a:rPr lang="ja-JP" altLang="en-US" sz="1600">
                        <a:latin typeface="Cambria Math" panose="02040503050406030204" pitchFamily="18" charset="0"/>
                      </a:rPr>
                      <m:t> </m:t>
                    </m:r>
                    <m:d>
                      <m:dPr>
                        <m:begChr m:val="["/>
                        <m:endChr m:val="]"/>
                        <m:ctrlPr>
                          <a:rPr lang="ja-JP" altLang="en-US" sz="1600" i="1">
                            <a:latin typeface="Cambria Math" panose="02040503050406030204" pitchFamily="18" charset="0"/>
                          </a:rPr>
                        </m:ctrlPr>
                      </m:dPr>
                      <m:e>
                        <m:r>
                          <m:rPr>
                            <m:sty m:val="p"/>
                          </m:rPr>
                          <a:rPr lang="ja-JP" altLang="en-US" sz="1600">
                            <a:latin typeface="Cambria Math" panose="02040503050406030204" pitchFamily="18" charset="0"/>
                          </a:rPr>
                          <m:t>s</m:t>
                        </m:r>
                      </m:e>
                    </m:d>
                  </m:oMath>
                </a14:m>
                <a:r>
                  <a:rPr lang="ja-JP" altLang="en-US" sz="1600" dirty="0" smtClean="0"/>
                  <a:t>は</a:t>
                </a:r>
                <a:endParaRPr lang="en-US" altLang="ja-JP" sz="1600" dirty="0"/>
              </a:p>
            </p:txBody>
          </p:sp>
        </mc:Choice>
        <mc:Fallback xmlns="">
          <p:sp>
            <p:nvSpPr>
              <p:cNvPr id="101" name="テキスト ボックス 100"/>
              <p:cNvSpPr txBox="1">
                <a:spLocks noRot="1" noChangeAspect="1" noMove="1" noResize="1" noEditPoints="1" noAdjustHandles="1" noChangeArrowheads="1" noChangeShapeType="1" noTextEdit="1"/>
              </p:cNvSpPr>
              <p:nvPr/>
            </p:nvSpPr>
            <p:spPr>
              <a:xfrm>
                <a:off x="173766" y="4270748"/>
                <a:ext cx="3286827" cy="584775"/>
              </a:xfrm>
              <a:prstGeom prst="rect">
                <a:avLst/>
              </a:prstGeom>
              <a:blipFill rotWithShape="0">
                <a:blip r:embed="rId2"/>
                <a:stretch>
                  <a:fillRect l="-1113" t="-5208" b="-10417"/>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102" name="正方形/長方形 101"/>
              <p:cNvSpPr/>
              <p:nvPr/>
            </p:nvSpPr>
            <p:spPr>
              <a:xfrm>
                <a:off x="327062" y="5005654"/>
                <a:ext cx="2935162" cy="580095"/>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ja-JP" altLang="en-US" sz="1600" i="1" smtClean="0">
                          <a:latin typeface="Cambria Math" panose="02040503050406030204" pitchFamily="18" charset="0"/>
                        </a:rPr>
                        <m:t>𝑡</m:t>
                      </m:r>
                      <m:r>
                        <a:rPr lang="ja-JP" altLang="en-US" sz="1600" i="0">
                          <a:latin typeface="Cambria Math" panose="02040503050406030204" pitchFamily="18" charset="0"/>
                        </a:rPr>
                        <m:t> </m:t>
                      </m:r>
                      <m:d>
                        <m:dPr>
                          <m:begChr m:val="["/>
                          <m:endChr m:val="]"/>
                          <m:ctrlPr>
                            <a:rPr lang="ja-JP" altLang="en-US" sz="1600" i="1">
                              <a:latin typeface="Cambria Math" panose="02040503050406030204" pitchFamily="18" charset="0"/>
                            </a:rPr>
                          </m:ctrlPr>
                        </m:dPr>
                        <m:e>
                          <m:r>
                            <m:rPr>
                              <m:sty m:val="p"/>
                            </m:rPr>
                            <a:rPr lang="ja-JP" altLang="en-US" sz="1600" i="0">
                              <a:latin typeface="Cambria Math" panose="02040503050406030204" pitchFamily="18" charset="0"/>
                            </a:rPr>
                            <m:t>s</m:t>
                          </m:r>
                        </m:e>
                      </m:d>
                      <m:r>
                        <a:rPr lang="ja-JP" altLang="en-US" sz="1600" i="0">
                          <a:latin typeface="Cambria Math" panose="02040503050406030204" pitchFamily="18" charset="0"/>
                        </a:rPr>
                        <m:t>=</m:t>
                      </m:r>
                      <m:f>
                        <m:fPr>
                          <m:ctrlPr>
                            <a:rPr lang="ja-JP" altLang="en-US" sz="1600" i="1">
                              <a:latin typeface="Cambria Math" panose="02040503050406030204" pitchFamily="18" charset="0"/>
                            </a:rPr>
                          </m:ctrlPr>
                        </m:fPr>
                        <m:num>
                          <m:r>
                            <a:rPr lang="ja-JP" altLang="en-US" sz="1600" i="1" smtClean="0">
                              <a:latin typeface="Cambria Math" panose="02040503050406030204" pitchFamily="18" charset="0"/>
                            </a:rPr>
                            <m:t>スロットの</m:t>
                          </m:r>
                          <m:r>
                            <a:rPr lang="ja-JP" altLang="en-US" sz="1600" i="1">
                              <a:latin typeface="Cambria Math" panose="02040503050406030204" pitchFamily="18" charset="0"/>
                            </a:rPr>
                            <m:t>位置</m:t>
                          </m:r>
                          <m:r>
                            <a:rPr lang="en-US" altLang="ja-JP" sz="1600" b="0" i="1" smtClean="0">
                              <a:latin typeface="Cambria Math" panose="02040503050406030204" pitchFamily="18" charset="0"/>
                            </a:rPr>
                            <m:t> </m:t>
                          </m:r>
                          <m:r>
                            <a:rPr lang="ja-JP" altLang="en-US" sz="1600" i="1">
                              <a:latin typeface="Cambria Math" panose="02040503050406030204" pitchFamily="18" charset="0"/>
                            </a:rPr>
                            <m:t>𝑥</m:t>
                          </m:r>
                          <m:r>
                            <m:rPr>
                              <m:nor/>
                            </m:rPr>
                            <a:rPr lang="en-US" altLang="ja-JP" sz="1600" dirty="0"/>
                            <m:t>’</m:t>
                          </m:r>
                          <m:r>
                            <a:rPr lang="en-US" altLang="ja-JP" sz="1600" b="0" i="0" dirty="0" smtClean="0">
                              <a:latin typeface="Cambria Math" panose="02040503050406030204" pitchFamily="18" charset="0"/>
                            </a:rPr>
                            <m:t>(</m:t>
                          </m:r>
                          <m:r>
                            <m:rPr>
                              <m:sty m:val="p"/>
                            </m:rPr>
                            <a:rPr lang="en-US" altLang="ja-JP" sz="1600" b="0" i="0" smtClean="0">
                              <a:latin typeface="Cambria Math" panose="02040503050406030204" pitchFamily="18" charset="0"/>
                            </a:rPr>
                            <m:t>mm</m:t>
                          </m:r>
                          <m:r>
                            <a:rPr lang="en-US" altLang="ja-JP" sz="1600" b="0" i="0" smtClean="0">
                              <a:latin typeface="Cambria Math" panose="02040503050406030204" pitchFamily="18" charset="0"/>
                            </a:rPr>
                            <m:t>)</m:t>
                          </m:r>
                        </m:num>
                        <m:den>
                          <m:r>
                            <a:rPr lang="ja-JP" altLang="en-US" sz="1600" i="0">
                              <a:latin typeface="Cambria Math" panose="02040503050406030204" pitchFamily="18" charset="0"/>
                            </a:rPr>
                            <m:t>2</m:t>
                          </m:r>
                          <m:r>
                            <a:rPr lang="ja-JP" altLang="en-US" sz="1600" i="1">
                              <a:latin typeface="Cambria Math" panose="02040503050406030204" pitchFamily="18" charset="0"/>
                            </a:rPr>
                            <m:t>𝜋</m:t>
                          </m:r>
                          <m:r>
                            <a:rPr lang="ja-JP" altLang="en-US" sz="1600" i="1">
                              <a:latin typeface="Cambria Math" panose="02040503050406030204" pitchFamily="18" charset="0"/>
                            </a:rPr>
                            <m:t>𝑟</m:t>
                          </m:r>
                          <m:r>
                            <a:rPr lang="ja-JP" altLang="en-US" sz="1600" i="0">
                              <a:latin typeface="Cambria Math" panose="02040503050406030204" pitchFamily="18" charset="0"/>
                            </a:rPr>
                            <m:t>×</m:t>
                          </m:r>
                          <m:r>
                            <a:rPr lang="en-US" altLang="ja-JP" sz="1600" b="0" i="1" smtClean="0">
                              <a:latin typeface="Cambria Math" panose="02040503050406030204" pitchFamily="18" charset="0"/>
                            </a:rPr>
                            <m:t>𝑛</m:t>
                          </m:r>
                        </m:den>
                      </m:f>
                      <m:r>
                        <a:rPr lang="ja-JP" altLang="en-US" sz="1600" i="0">
                          <a:latin typeface="Cambria Math" panose="02040503050406030204" pitchFamily="18" charset="0"/>
                        </a:rPr>
                        <m:t> </m:t>
                      </m:r>
                    </m:oMath>
                  </m:oMathPara>
                </a14:m>
                <a:endParaRPr lang="ja-JP" altLang="en-US" sz="1600" dirty="0"/>
              </a:p>
            </p:txBody>
          </p:sp>
        </mc:Choice>
        <mc:Fallback xmlns="">
          <p:sp>
            <p:nvSpPr>
              <p:cNvPr id="102" name="正方形/長方形 101"/>
              <p:cNvSpPr>
                <a:spLocks noRot="1" noChangeAspect="1" noMove="1" noResize="1" noEditPoints="1" noAdjustHandles="1" noChangeArrowheads="1" noChangeShapeType="1" noTextEdit="1"/>
              </p:cNvSpPr>
              <p:nvPr/>
            </p:nvSpPr>
            <p:spPr>
              <a:xfrm>
                <a:off x="327062" y="5005654"/>
                <a:ext cx="2935162" cy="580095"/>
              </a:xfrm>
              <a:prstGeom prst="rect">
                <a:avLst/>
              </a:prstGeom>
              <a:blipFill rotWithShape="0">
                <a:blip r:embed="rId3"/>
                <a:stretch>
                  <a:fillRect/>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103" name="正方形/長方形 102"/>
              <p:cNvSpPr/>
              <p:nvPr/>
            </p:nvSpPr>
            <p:spPr>
              <a:xfrm>
                <a:off x="327062" y="5864339"/>
                <a:ext cx="2933816" cy="584775"/>
              </a:xfrm>
              <a:prstGeom prst="rect">
                <a:avLst/>
              </a:prstGeom>
            </p:spPr>
            <p:txBody>
              <a:bodyPr wrap="none">
                <a:spAutoFit/>
              </a:bodyPr>
              <a:lstStyle/>
              <a:p>
                <a:r>
                  <a:rPr lang="ja-JP" altLang="ja-JP" sz="1600" dirty="0" smtClean="0">
                    <a:latin typeface="+mn-ea"/>
                    <a:cs typeface="Times New Roman" panose="02020603050405020304" pitchFamily="18" charset="0"/>
                  </a:rPr>
                  <a:t>ディスクの半径</a:t>
                </a:r>
                <a14:m>
                  <m:oMath xmlns:m="http://schemas.openxmlformats.org/officeDocument/2006/math">
                    <m:r>
                      <a:rPr lang="ja-JP" altLang="ja-JP" sz="1600">
                        <a:effectLst/>
                        <a:latin typeface="Cambria Math" panose="02040503050406030204" pitchFamily="18" charset="0"/>
                        <a:cs typeface="Times New Roman" panose="02020603050405020304" pitchFamily="18" charset="0"/>
                      </a:rPr>
                      <m:t> </m:t>
                    </m:r>
                    <m:r>
                      <a:rPr lang="en-US" altLang="ja-JP" sz="1600" i="1" smtClean="0">
                        <a:effectLst/>
                        <a:latin typeface="Cambria Math" panose="02040503050406030204" pitchFamily="18" charset="0"/>
                        <a:cs typeface="Times New Roman" panose="02020603050405020304" pitchFamily="18" charset="0"/>
                      </a:rPr>
                      <m:t>𝑟</m:t>
                    </m:r>
                    <m:r>
                      <a:rPr lang="ja-JP" altLang="en-US" sz="1600" i="1">
                        <a:latin typeface="Cambria Math" panose="02040503050406030204" pitchFamily="18" charset="0"/>
                        <a:cs typeface="Times New Roman" panose="02020603050405020304" pitchFamily="18" charset="0"/>
                      </a:rPr>
                      <m:t>＝</m:t>
                    </m:r>
                    <m:r>
                      <a:rPr lang="en-US" altLang="ja-JP" sz="1600" i="1" smtClean="0">
                        <a:latin typeface="Cambria Math" panose="02040503050406030204" pitchFamily="18" charset="0"/>
                        <a:cs typeface="Times New Roman" panose="02020603050405020304" pitchFamily="18" charset="0"/>
                      </a:rPr>
                      <m:t>49</m:t>
                    </m:r>
                    <m:r>
                      <a:rPr lang="en-US" altLang="ja-JP" sz="1600" b="0" i="1" smtClean="0">
                        <a:effectLst/>
                        <a:latin typeface="Cambria Math" panose="02040503050406030204" pitchFamily="18" charset="0"/>
                        <a:cs typeface="Times New Roman" panose="02020603050405020304" pitchFamily="18" charset="0"/>
                      </a:rPr>
                      <m:t> </m:t>
                    </m:r>
                    <m:r>
                      <m:rPr>
                        <m:sty m:val="p"/>
                      </m:rPr>
                      <a:rPr lang="en-US" altLang="ja-JP" sz="1600">
                        <a:latin typeface="Cambria Math" panose="02040503050406030204" pitchFamily="18" charset="0"/>
                      </a:rPr>
                      <m:t>mm</m:t>
                    </m:r>
                  </m:oMath>
                </a14:m>
                <a:endParaRPr lang="ja-JP" altLang="en-US" sz="1600" dirty="0">
                  <a:latin typeface="+mn-ea"/>
                </a:endParaRPr>
              </a:p>
              <a:p>
                <a:r>
                  <a:rPr lang="ja-JP" altLang="ja-JP" sz="1600" dirty="0" smtClean="0"/>
                  <a:t>ディスク</a:t>
                </a:r>
                <a:r>
                  <a:rPr lang="ja-JP" altLang="ja-JP" sz="1600" dirty="0"/>
                  <a:t>の回転速度</a:t>
                </a:r>
                <a14:m>
                  <m:oMath xmlns:m="http://schemas.openxmlformats.org/officeDocument/2006/math">
                    <m:r>
                      <a:rPr lang="ja-JP" altLang="ja-JP" sz="1600">
                        <a:latin typeface="Cambria Math" panose="02040503050406030204" pitchFamily="18" charset="0"/>
                      </a:rPr>
                      <m:t> </m:t>
                    </m:r>
                    <m:r>
                      <a:rPr lang="en-US" altLang="ja-JP" sz="1600" b="0" i="1" smtClean="0">
                        <a:latin typeface="Cambria Math" panose="02040503050406030204" pitchFamily="18" charset="0"/>
                      </a:rPr>
                      <m:t>𝑛</m:t>
                    </m:r>
                    <m:r>
                      <a:rPr lang="ja-JP" altLang="en-US" sz="1600" i="1">
                        <a:latin typeface="Cambria Math" panose="02040503050406030204" pitchFamily="18" charset="0"/>
                      </a:rPr>
                      <m:t>＝</m:t>
                    </m:r>
                    <m:r>
                      <a:rPr lang="en-US" altLang="ja-JP" sz="1600" i="1">
                        <a:latin typeface="Cambria Math" panose="02040503050406030204" pitchFamily="18" charset="0"/>
                      </a:rPr>
                      <m:t>270</m:t>
                    </m:r>
                    <m:r>
                      <a:rPr lang="en-US" altLang="ja-JP" sz="1600" b="0" i="0" smtClean="0">
                        <a:latin typeface="Cambria Math" panose="02040503050406030204" pitchFamily="18" charset="0"/>
                      </a:rPr>
                      <m:t> </m:t>
                    </m:r>
                    <m:r>
                      <m:rPr>
                        <m:sty m:val="p"/>
                      </m:rPr>
                      <a:rPr lang="en-US" altLang="ja-JP" sz="1600">
                        <a:latin typeface="Cambria Math" panose="02040503050406030204" pitchFamily="18" charset="0"/>
                      </a:rPr>
                      <m:t>rps</m:t>
                    </m:r>
                  </m:oMath>
                </a14:m>
                <a:endParaRPr lang="ja-JP" altLang="en-US" sz="1600" dirty="0">
                  <a:latin typeface="+mn-ea"/>
                </a:endParaRPr>
              </a:p>
            </p:txBody>
          </p:sp>
        </mc:Choice>
        <mc:Fallback xmlns="">
          <p:sp>
            <p:nvSpPr>
              <p:cNvPr id="103" name="正方形/長方形 102"/>
              <p:cNvSpPr>
                <a:spLocks noRot="1" noChangeAspect="1" noMove="1" noResize="1" noEditPoints="1" noAdjustHandles="1" noChangeArrowheads="1" noChangeShapeType="1" noTextEdit="1"/>
              </p:cNvSpPr>
              <p:nvPr/>
            </p:nvSpPr>
            <p:spPr>
              <a:xfrm>
                <a:off x="327062" y="5864339"/>
                <a:ext cx="2933816" cy="584775"/>
              </a:xfrm>
              <a:prstGeom prst="rect">
                <a:avLst/>
              </a:prstGeom>
              <a:blipFill rotWithShape="0">
                <a:blip r:embed="rId4"/>
                <a:stretch>
                  <a:fillRect l="-1247" t="-4167" b="-11458"/>
                </a:stretch>
              </a:blipFill>
            </p:spPr>
            <p:txBody>
              <a:bodyPr/>
              <a:lstStyle/>
              <a:p>
                <a:r>
                  <a:rPr lang="ja-JP" altLang="en-US">
                    <a:noFill/>
                  </a:rPr>
                  <a:t> </a:t>
                </a:r>
              </a:p>
            </p:txBody>
          </p:sp>
        </mc:Fallback>
      </mc:AlternateContent>
      <p:cxnSp>
        <p:nvCxnSpPr>
          <p:cNvPr id="12" name="直線矢印コネクタ 11"/>
          <p:cNvCxnSpPr/>
          <p:nvPr/>
        </p:nvCxnSpPr>
        <p:spPr>
          <a:xfrm>
            <a:off x="4080695" y="1144146"/>
            <a:ext cx="1492741" cy="0"/>
          </a:xfrm>
          <a:prstGeom prst="straightConnector1">
            <a:avLst/>
          </a:prstGeom>
          <a:ln w="19050">
            <a:headEnd type="triangle"/>
            <a:tailEnd type="triangle"/>
          </a:ln>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26" name="正方形/長方形 25"/>
              <p:cNvSpPr/>
              <p:nvPr/>
            </p:nvSpPr>
            <p:spPr>
              <a:xfrm>
                <a:off x="4458885" y="861330"/>
                <a:ext cx="906465" cy="338554"/>
              </a:xfrm>
              <a:prstGeom prst="rect">
                <a:avLst/>
              </a:prstGeom>
            </p:spPr>
            <p:txBody>
              <a:bodyPr wrap="square">
                <a:spAutoFit/>
              </a:bodyPr>
              <a:lstStyle/>
              <a:p>
                <a:r>
                  <a:rPr lang="ja-JP" altLang="en-US" sz="1600" dirty="0"/>
                  <a:t>距離 </a:t>
                </a:r>
                <a14:m>
                  <m:oMath xmlns:m="http://schemas.openxmlformats.org/officeDocument/2006/math">
                    <m:r>
                      <a:rPr lang="en-US" altLang="ja-JP" sz="1600" i="1">
                        <a:latin typeface="Cambria Math" panose="02040503050406030204" pitchFamily="18" charset="0"/>
                        <a:cs typeface="Times New Roman" panose="02020603050405020304" pitchFamily="18" charset="0"/>
                      </a:rPr>
                      <m:t>𝐿</m:t>
                    </m:r>
                  </m:oMath>
                </a14:m>
                <a:endParaRPr lang="ja-JP" altLang="en-US" sz="1600" dirty="0"/>
              </a:p>
            </p:txBody>
          </p:sp>
        </mc:Choice>
        <mc:Fallback xmlns="">
          <p:sp>
            <p:nvSpPr>
              <p:cNvPr id="26" name="正方形/長方形 25"/>
              <p:cNvSpPr>
                <a:spLocks noRot="1" noChangeAspect="1" noMove="1" noResize="1" noEditPoints="1" noAdjustHandles="1" noChangeArrowheads="1" noChangeShapeType="1" noTextEdit="1"/>
              </p:cNvSpPr>
              <p:nvPr/>
            </p:nvSpPr>
            <p:spPr>
              <a:xfrm>
                <a:off x="4458885" y="861330"/>
                <a:ext cx="906465" cy="338554"/>
              </a:xfrm>
              <a:prstGeom prst="rect">
                <a:avLst/>
              </a:prstGeom>
              <a:blipFill rotWithShape="0">
                <a:blip r:embed="rId5"/>
                <a:stretch>
                  <a:fillRect l="-3356" t="-8929" b="-17857"/>
                </a:stretch>
              </a:blipFill>
            </p:spPr>
            <p:txBody>
              <a:bodyPr/>
              <a:lstStyle/>
              <a:p>
                <a:r>
                  <a:rPr lang="ja-JP" altLang="en-US">
                    <a:noFill/>
                  </a:rPr>
                  <a:t> </a:t>
                </a:r>
              </a:p>
            </p:txBody>
          </p:sp>
        </mc:Fallback>
      </mc:AlternateContent>
      <p:grpSp>
        <p:nvGrpSpPr>
          <p:cNvPr id="54" name="グループ化 53"/>
          <p:cNvGrpSpPr/>
          <p:nvPr/>
        </p:nvGrpSpPr>
        <p:grpSpPr>
          <a:xfrm>
            <a:off x="3459495" y="3907252"/>
            <a:ext cx="4545034" cy="2903500"/>
            <a:chOff x="2958539" y="3869323"/>
            <a:chExt cx="4545034" cy="2903500"/>
          </a:xfrm>
        </p:grpSpPr>
        <p:grpSp>
          <p:nvGrpSpPr>
            <p:cNvPr id="53" name="グループ化 52"/>
            <p:cNvGrpSpPr/>
            <p:nvPr/>
          </p:nvGrpSpPr>
          <p:grpSpPr>
            <a:xfrm>
              <a:off x="2958539" y="4063154"/>
              <a:ext cx="4545034" cy="2709669"/>
              <a:chOff x="2958539" y="4063154"/>
              <a:chExt cx="4545034" cy="2709669"/>
            </a:xfrm>
          </p:grpSpPr>
          <p:pic>
            <p:nvPicPr>
              <p:cNvPr id="3" name="図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998569" y="4063154"/>
                <a:ext cx="4453262" cy="2437777"/>
              </a:xfrm>
              <a:prstGeom prst="rect">
                <a:avLst/>
              </a:prstGeom>
            </p:spPr>
          </p:pic>
          <p:grpSp>
            <p:nvGrpSpPr>
              <p:cNvPr id="52" name="グループ化 51"/>
              <p:cNvGrpSpPr/>
              <p:nvPr/>
            </p:nvGrpSpPr>
            <p:grpSpPr>
              <a:xfrm>
                <a:off x="2958539" y="4194414"/>
                <a:ext cx="4545034" cy="2578409"/>
                <a:chOff x="2958539" y="4194414"/>
                <a:chExt cx="4545034" cy="2578409"/>
              </a:xfrm>
            </p:grpSpPr>
            <p:sp>
              <p:nvSpPr>
                <p:cNvPr id="68" name="テキスト ボックス 67"/>
                <p:cNvSpPr txBox="1"/>
                <p:nvPr/>
              </p:nvSpPr>
              <p:spPr>
                <a:xfrm>
                  <a:off x="5733632" y="4194414"/>
                  <a:ext cx="1769941" cy="576816"/>
                </a:xfrm>
                <a:prstGeom prst="rect">
                  <a:avLst/>
                </a:prstGeom>
                <a:solidFill>
                  <a:schemeClr val="bg1"/>
                </a:solidFill>
              </p:spPr>
              <p:txBody>
                <a:bodyPr wrap="square" rtlCol="0">
                  <a:spAutoFit/>
                </a:bodyPr>
                <a:lstStyle/>
                <a:p>
                  <a:endParaRPr kumimoji="1" lang="ja-JP" altLang="en-US" dirty="0"/>
                </a:p>
              </p:txBody>
            </p:sp>
            <p:grpSp>
              <p:nvGrpSpPr>
                <p:cNvPr id="41" name="グループ化 40"/>
                <p:cNvGrpSpPr/>
                <p:nvPr/>
              </p:nvGrpSpPr>
              <p:grpSpPr>
                <a:xfrm>
                  <a:off x="2962835" y="4214109"/>
                  <a:ext cx="4187829" cy="2558714"/>
                  <a:chOff x="3022458" y="4202784"/>
                  <a:chExt cx="4187829" cy="2558714"/>
                </a:xfrm>
              </p:grpSpPr>
              <p:sp>
                <p:nvSpPr>
                  <p:cNvPr id="127" name="テキスト ボックス 126"/>
                  <p:cNvSpPr txBox="1"/>
                  <p:nvPr/>
                </p:nvSpPr>
                <p:spPr>
                  <a:xfrm>
                    <a:off x="4924017" y="5098270"/>
                    <a:ext cx="2286270" cy="338554"/>
                  </a:xfrm>
                  <a:prstGeom prst="rect">
                    <a:avLst/>
                  </a:prstGeom>
                  <a:noFill/>
                </p:spPr>
                <p:txBody>
                  <a:bodyPr wrap="square" rtlCol="0">
                    <a:spAutoFit/>
                  </a:bodyPr>
                  <a:lstStyle/>
                  <a:p>
                    <a:r>
                      <a:rPr kumimoji="1" lang="ja-JP" altLang="en-US" sz="1600" dirty="0" smtClean="0"/>
                      <a:t>半値幅＝パルス時間幅</a:t>
                    </a:r>
                    <a:endParaRPr kumimoji="1" lang="ja-JP" altLang="en-US" sz="1600" dirty="0"/>
                  </a:p>
                </p:txBody>
              </p:sp>
              <p:grpSp>
                <p:nvGrpSpPr>
                  <p:cNvPr id="8" name="グループ化 7"/>
                  <p:cNvGrpSpPr/>
                  <p:nvPr/>
                </p:nvGrpSpPr>
                <p:grpSpPr>
                  <a:xfrm>
                    <a:off x="3022458" y="4202784"/>
                    <a:ext cx="3325822" cy="2558714"/>
                    <a:chOff x="3022458" y="4202784"/>
                    <a:chExt cx="3325822" cy="2558714"/>
                  </a:xfrm>
                </p:grpSpPr>
                <mc:AlternateContent xmlns:mc="http://schemas.openxmlformats.org/markup-compatibility/2006" xmlns:a14="http://schemas.microsoft.com/office/drawing/2010/main">
                  <mc:Choice Requires="a14">
                    <p:sp>
                      <p:nvSpPr>
                        <p:cNvPr id="117" name="正方形/長方形 116"/>
                        <p:cNvSpPr/>
                        <p:nvPr/>
                      </p:nvSpPr>
                      <p:spPr>
                        <a:xfrm>
                          <a:off x="4342090" y="6346000"/>
                          <a:ext cx="2006190" cy="415498"/>
                        </a:xfrm>
                        <a:prstGeom prst="rect">
                          <a:avLst/>
                        </a:prstGeom>
                      </p:spPr>
                      <p:txBody>
                        <a:bodyPr wrap="none">
                          <a:spAutoFit/>
                        </a:bodyPr>
                        <a:lstStyle/>
                        <a:p>
                          <a:r>
                            <a:rPr lang="ja-JP" altLang="en-US" dirty="0" smtClean="0"/>
                            <a:t>パルス</a:t>
                          </a:r>
                          <a14:m>
                            <m:oMath xmlns:m="http://schemas.openxmlformats.org/officeDocument/2006/math">
                              <m:r>
                                <a:rPr lang="ja-JP" altLang="en-US" i="1">
                                  <a:latin typeface="Cambria Math" panose="02040503050406030204" pitchFamily="18" charset="0"/>
                                </a:rPr>
                                <m:t>時間</m:t>
                              </m:r>
                              <m:r>
                                <a:rPr lang="ja-JP" altLang="en-US" i="1" smtClean="0">
                                  <a:latin typeface="Cambria Math" panose="02040503050406030204" pitchFamily="18" charset="0"/>
                                </a:rPr>
                                <m:t>　</m:t>
                              </m:r>
                              <m:r>
                                <a:rPr lang="ja-JP" altLang="en-US" i="1" smtClean="0">
                                  <a:latin typeface="Cambria Math" panose="02040503050406030204" pitchFamily="18" charset="0"/>
                                </a:rPr>
                                <m:t>𝑡</m:t>
                              </m:r>
                              <m:r>
                                <a:rPr lang="ja-JP" altLang="en-US">
                                  <a:latin typeface="Cambria Math" panose="02040503050406030204" pitchFamily="18" charset="0"/>
                                </a:rPr>
                                <m:t> </m:t>
                              </m:r>
                              <m:d>
                                <m:dPr>
                                  <m:begChr m:val="["/>
                                  <m:endChr m:val="]"/>
                                  <m:ctrlPr>
                                    <a:rPr lang="ja-JP" altLang="en-US" i="1">
                                      <a:latin typeface="Cambria Math" panose="02040503050406030204" pitchFamily="18" charset="0"/>
                                    </a:rPr>
                                  </m:ctrlPr>
                                </m:dPr>
                                <m:e>
                                  <m:r>
                                    <a:rPr lang="en-US" altLang="ja-JP" i="1">
                                      <a:latin typeface="Cambria Math" panose="02040503050406030204" pitchFamily="18" charset="0"/>
                                    </a:rPr>
                                    <m:t>µ</m:t>
                                  </m:r>
                                  <m:r>
                                    <m:rPr>
                                      <m:sty m:val="p"/>
                                    </m:rPr>
                                    <a:rPr lang="ja-JP" altLang="en-US">
                                      <a:latin typeface="Cambria Math" panose="02040503050406030204" pitchFamily="18" charset="0"/>
                                    </a:rPr>
                                    <m:t>s</m:t>
                                  </m:r>
                                </m:e>
                              </m:d>
                            </m:oMath>
                          </a14:m>
                          <a:endParaRPr lang="ja-JP" altLang="en-US" dirty="0"/>
                        </a:p>
                      </p:txBody>
                    </p:sp>
                  </mc:Choice>
                  <mc:Fallback xmlns="">
                    <p:sp>
                      <p:nvSpPr>
                        <p:cNvPr id="117" name="正方形/長方形 116"/>
                        <p:cNvSpPr>
                          <a:spLocks noRot="1" noChangeAspect="1" noMove="1" noResize="1" noEditPoints="1" noAdjustHandles="1" noChangeArrowheads="1" noChangeShapeType="1" noTextEdit="1"/>
                        </p:cNvSpPr>
                        <p:nvPr/>
                      </p:nvSpPr>
                      <p:spPr>
                        <a:xfrm>
                          <a:off x="4342090" y="6346000"/>
                          <a:ext cx="2006190" cy="415498"/>
                        </a:xfrm>
                        <a:prstGeom prst="rect">
                          <a:avLst/>
                        </a:prstGeom>
                        <a:blipFill rotWithShape="0">
                          <a:blip r:embed="rId9"/>
                          <a:stretch>
                            <a:fillRect l="-2736" t="-1471" b="-17647"/>
                          </a:stretch>
                        </a:blipFill>
                      </p:spPr>
                      <p:txBody>
                        <a:bodyPr/>
                        <a:lstStyle/>
                        <a:p>
                          <a:r>
                            <a:rPr lang="ja-JP" altLang="en-US">
                              <a:noFill/>
                            </a:rPr>
                            <a:t> </a:t>
                          </a:r>
                        </a:p>
                      </p:txBody>
                    </p:sp>
                  </mc:Fallback>
                </mc:AlternateContent>
                <p:sp>
                  <p:nvSpPr>
                    <p:cNvPr id="121" name="テキスト ボックス 120"/>
                    <p:cNvSpPr txBox="1"/>
                    <p:nvPr/>
                  </p:nvSpPr>
                  <p:spPr>
                    <a:xfrm>
                      <a:off x="3022458" y="4202784"/>
                      <a:ext cx="400110" cy="2227361"/>
                    </a:xfrm>
                    <a:prstGeom prst="rect">
                      <a:avLst/>
                    </a:prstGeom>
                    <a:noFill/>
                  </p:spPr>
                  <p:txBody>
                    <a:bodyPr vert="eaVert" wrap="square" rtlCol="0">
                      <a:spAutoFit/>
                    </a:bodyPr>
                    <a:lstStyle/>
                    <a:p>
                      <a:r>
                        <a:rPr kumimoji="1" lang="ja-JP" altLang="en-US" sz="1400" dirty="0" smtClean="0"/>
                        <a:t>単スリットに入射する</a:t>
                      </a:r>
                      <a:r>
                        <a:rPr lang="ja-JP" altLang="en-US" sz="1400" dirty="0" smtClean="0"/>
                        <a:t>強度</a:t>
                      </a:r>
                      <a:r>
                        <a:rPr lang="en-US" altLang="ja-JP" sz="1400" dirty="0"/>
                        <a:t>/</a:t>
                      </a:r>
                      <a:endParaRPr kumimoji="1" lang="ja-JP" altLang="en-US" sz="1400" dirty="0"/>
                    </a:p>
                  </p:txBody>
                </p:sp>
                <p:cxnSp>
                  <p:nvCxnSpPr>
                    <p:cNvPr id="124" name="直線矢印コネクタ 123"/>
                    <p:cNvCxnSpPr/>
                    <p:nvPr/>
                  </p:nvCxnSpPr>
                  <p:spPr>
                    <a:xfrm>
                      <a:off x="4690765" y="5428684"/>
                      <a:ext cx="1188116" cy="3890"/>
                    </a:xfrm>
                    <a:prstGeom prst="straightConnector1">
                      <a:avLst/>
                    </a:prstGeom>
                    <a:ln>
                      <a:headEnd type="triangle"/>
                      <a:tailEnd type="triangle"/>
                    </a:ln>
                  </p:spPr>
                  <p:style>
                    <a:lnRef idx="1">
                      <a:schemeClr val="dk1"/>
                    </a:lnRef>
                    <a:fillRef idx="0">
                      <a:schemeClr val="dk1"/>
                    </a:fillRef>
                    <a:effectRef idx="0">
                      <a:schemeClr val="dk1"/>
                    </a:effectRef>
                    <a:fontRef idx="minor">
                      <a:schemeClr val="tx1"/>
                    </a:fontRef>
                  </p:style>
                </p:cxnSp>
              </p:grpSp>
            </p:grpSp>
            <mc:AlternateContent xmlns:mc="http://schemas.openxmlformats.org/markup-compatibility/2006" xmlns:a14="http://schemas.microsoft.com/office/drawing/2010/main">
              <mc:Choice Requires="a14">
                <p:sp>
                  <p:nvSpPr>
                    <p:cNvPr id="7" name="正方形/長方形 6"/>
                    <p:cNvSpPr/>
                    <p:nvPr/>
                  </p:nvSpPr>
                  <p:spPr>
                    <a:xfrm>
                      <a:off x="2958539" y="6241165"/>
                      <a:ext cx="404406" cy="307777"/>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altLang="ja-JP" sz="1400" i="1" smtClean="0">
                                    <a:solidFill>
                                      <a:schemeClr val="tx1"/>
                                    </a:solidFill>
                                    <a:latin typeface="Cambria Math" panose="02040503050406030204" pitchFamily="18" charset="0"/>
                                  </a:rPr>
                                </m:ctrlPr>
                              </m:sSubPr>
                              <m:e>
                                <m:r>
                                  <a:rPr lang="en-US" altLang="ja-JP" sz="1400" i="1">
                                    <a:solidFill>
                                      <a:schemeClr val="tx1"/>
                                    </a:solidFill>
                                    <a:latin typeface="Cambria Math" panose="02040503050406030204" pitchFamily="18" charset="0"/>
                                  </a:rPr>
                                  <m:t> </m:t>
                                </m:r>
                                <m:r>
                                  <a:rPr lang="en-US" altLang="ja-JP" sz="1400" i="1">
                                    <a:solidFill>
                                      <a:schemeClr val="tx1"/>
                                    </a:solidFill>
                                    <a:latin typeface="Cambria Math" panose="02040503050406030204" pitchFamily="18" charset="0"/>
                                  </a:rPr>
                                  <m:t>𝐼</m:t>
                                </m:r>
                              </m:e>
                              <m:sub>
                                <m:r>
                                  <a:rPr lang="en-US" altLang="ja-JP" sz="1400" i="1">
                                    <a:latin typeface="Cambria Math" panose="02040503050406030204" pitchFamily="18" charset="0"/>
                                  </a:rPr>
                                  <m:t>0</m:t>
                                </m:r>
                              </m:sub>
                            </m:sSub>
                          </m:oMath>
                        </m:oMathPara>
                      </a14:m>
                      <a:endParaRPr lang="ja-JP" altLang="en-US" sz="1400" dirty="0"/>
                    </a:p>
                  </p:txBody>
                </p:sp>
              </mc:Choice>
              <mc:Fallback xmlns="">
                <p:sp>
                  <p:nvSpPr>
                    <p:cNvPr id="7" name="正方形/長方形 6"/>
                    <p:cNvSpPr>
                      <a:spLocks noRot="1" noChangeAspect="1" noMove="1" noResize="1" noEditPoints="1" noAdjustHandles="1" noChangeArrowheads="1" noChangeShapeType="1" noTextEdit="1"/>
                    </p:cNvSpPr>
                    <p:nvPr/>
                  </p:nvSpPr>
                  <p:spPr>
                    <a:xfrm>
                      <a:off x="2958539" y="6241165"/>
                      <a:ext cx="404406" cy="307777"/>
                    </a:xfrm>
                    <a:prstGeom prst="rect">
                      <a:avLst/>
                    </a:prstGeom>
                    <a:blipFill rotWithShape="0">
                      <a:blip r:embed="rId10"/>
                      <a:stretch>
                        <a:fillRect/>
                      </a:stretch>
                    </a:blipFill>
                  </p:spPr>
                  <p:txBody>
                    <a:bodyPr/>
                    <a:lstStyle/>
                    <a:p>
                      <a:r>
                        <a:rPr lang="ja-JP" altLang="en-US">
                          <a:noFill/>
                        </a:rPr>
                        <a:t> </a:t>
                      </a:r>
                    </a:p>
                  </p:txBody>
                </p:sp>
              </mc:Fallback>
            </mc:AlternateContent>
          </p:grpSp>
        </p:grpSp>
        <p:sp>
          <p:nvSpPr>
            <p:cNvPr id="6" name="テキスト ボックス 5"/>
            <p:cNvSpPr txBox="1"/>
            <p:nvPr/>
          </p:nvSpPr>
          <p:spPr>
            <a:xfrm>
              <a:off x="4333044" y="3869323"/>
              <a:ext cx="1841637" cy="369332"/>
            </a:xfrm>
            <a:prstGeom prst="rect">
              <a:avLst/>
            </a:prstGeom>
            <a:solidFill>
              <a:schemeClr val="bg1"/>
            </a:solidFill>
          </p:spPr>
          <p:txBody>
            <a:bodyPr wrap="square" rtlCol="0">
              <a:spAutoFit/>
            </a:bodyPr>
            <a:lstStyle/>
            <a:p>
              <a:endParaRPr kumimoji="1" lang="ja-JP" altLang="en-US" dirty="0"/>
            </a:p>
          </p:txBody>
        </p:sp>
      </p:grpSp>
      <p:sp>
        <p:nvSpPr>
          <p:cNvPr id="69" name="テキスト ボックス 68"/>
          <p:cNvSpPr txBox="1"/>
          <p:nvPr/>
        </p:nvSpPr>
        <p:spPr>
          <a:xfrm>
            <a:off x="2354715" y="1815700"/>
            <a:ext cx="828000" cy="338554"/>
          </a:xfrm>
          <a:prstGeom prst="rect">
            <a:avLst/>
          </a:prstGeom>
          <a:noFill/>
          <a:ln>
            <a:solidFill>
              <a:schemeClr val="tx1"/>
            </a:solidFill>
          </a:ln>
        </p:spPr>
        <p:txBody>
          <a:bodyPr wrap="square" rtlCol="0">
            <a:spAutoFit/>
          </a:bodyPr>
          <a:lstStyle/>
          <a:p>
            <a:r>
              <a:rPr kumimoji="1" lang="ja-JP" altLang="en-US" sz="1600" dirty="0" smtClean="0"/>
              <a:t>光学系</a:t>
            </a:r>
            <a:endParaRPr kumimoji="1" lang="ja-JP" altLang="en-US" sz="1600" dirty="0"/>
          </a:p>
        </p:txBody>
      </p:sp>
      <mc:AlternateContent xmlns:mc="http://schemas.openxmlformats.org/markup-compatibility/2006" xmlns:a14="http://schemas.microsoft.com/office/drawing/2010/main">
        <mc:Choice Requires="a14">
          <p:sp>
            <p:nvSpPr>
              <p:cNvPr id="139" name="正方形/長方形 138"/>
              <p:cNvSpPr/>
              <p:nvPr/>
            </p:nvSpPr>
            <p:spPr>
              <a:xfrm>
                <a:off x="7596229" y="5526358"/>
                <a:ext cx="1512000" cy="923330"/>
              </a:xfrm>
              <a:prstGeom prst="rect">
                <a:avLst/>
              </a:prstGeom>
              <a:ln>
                <a:solidFill>
                  <a:schemeClr val="tx1"/>
                </a:solidFill>
              </a:ln>
            </p:spPr>
            <p:txBody>
              <a:bodyPr wrap="none">
                <a:spAutoFit/>
              </a:bodyPr>
              <a:lstStyle/>
              <a:p>
                <a:r>
                  <a:rPr lang="ja-JP" altLang="en-US" dirty="0" smtClean="0"/>
                  <a:t>パルス時間幅</a:t>
                </a:r>
                <a:endParaRPr lang="en-US" altLang="ja-JP" dirty="0" smtClean="0"/>
              </a:p>
              <a:p>
                <a:r>
                  <a:rPr lang="ja-JP" altLang="en-US" dirty="0" smtClean="0"/>
                  <a:t>（半値幅）</a:t>
                </a:r>
                <a:endParaRPr lang="en-US" altLang="ja-JP" dirty="0" smtClean="0"/>
              </a:p>
              <a:p>
                <a:r>
                  <a:rPr lang="ja-JP" altLang="en-US" dirty="0" smtClean="0"/>
                  <a:t>＝</a:t>
                </a:r>
                <a:r>
                  <a:rPr lang="en-US" altLang="ja-JP" dirty="0" smtClean="0"/>
                  <a:t>3.9</a:t>
                </a:r>
                <a14:m>
                  <m:oMath xmlns:m="http://schemas.openxmlformats.org/officeDocument/2006/math">
                    <m:r>
                      <a:rPr lang="en-US" altLang="ja-JP" b="0" i="0" smtClean="0">
                        <a:latin typeface="Cambria Math" panose="02040503050406030204" pitchFamily="18" charset="0"/>
                      </a:rPr>
                      <m:t> </m:t>
                    </m:r>
                    <m:r>
                      <a:rPr lang="en-US" altLang="ja-JP" i="1">
                        <a:latin typeface="Cambria Math" panose="02040503050406030204" pitchFamily="18" charset="0"/>
                      </a:rPr>
                      <m:t>µ</m:t>
                    </m:r>
                    <m:r>
                      <m:rPr>
                        <m:sty m:val="p"/>
                      </m:rPr>
                      <a:rPr lang="ja-JP" altLang="en-US">
                        <a:latin typeface="Cambria Math" panose="02040503050406030204" pitchFamily="18" charset="0"/>
                      </a:rPr>
                      <m:t>s</m:t>
                    </m:r>
                  </m:oMath>
                </a14:m>
                <a:endParaRPr lang="ja-JP" altLang="en-US" dirty="0"/>
              </a:p>
            </p:txBody>
          </p:sp>
        </mc:Choice>
        <mc:Fallback xmlns="">
          <p:sp>
            <p:nvSpPr>
              <p:cNvPr id="139" name="正方形/長方形 138"/>
              <p:cNvSpPr>
                <a:spLocks noRot="1" noChangeAspect="1" noMove="1" noResize="1" noEditPoints="1" noAdjustHandles="1" noChangeArrowheads="1" noChangeShapeType="1" noTextEdit="1"/>
              </p:cNvSpPr>
              <p:nvPr/>
            </p:nvSpPr>
            <p:spPr>
              <a:xfrm>
                <a:off x="7596229" y="5526358"/>
                <a:ext cx="1512000" cy="923330"/>
              </a:xfrm>
              <a:prstGeom prst="rect">
                <a:avLst/>
              </a:prstGeom>
              <a:blipFill rotWithShape="0">
                <a:blip r:embed="rId13"/>
                <a:stretch>
                  <a:fillRect l="-2800" t="-5229" r="-5600" b="-9804"/>
                </a:stretch>
              </a:blipFill>
              <a:ln>
                <a:solidFill>
                  <a:schemeClr val="tx1"/>
                </a:solidFill>
              </a:ln>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74" name="テキスト ボックス 73"/>
              <p:cNvSpPr txBox="1"/>
              <p:nvPr/>
            </p:nvSpPr>
            <p:spPr>
              <a:xfrm>
                <a:off x="6264000" y="3943357"/>
                <a:ext cx="2880000" cy="1384995"/>
              </a:xfrm>
              <a:prstGeom prst="rect">
                <a:avLst/>
              </a:prstGeom>
              <a:noFill/>
              <a:ln>
                <a:noFill/>
              </a:ln>
            </p:spPr>
            <p:txBody>
              <a:bodyPr wrap="square" rtlCol="0">
                <a:spAutoFit/>
              </a:bodyPr>
              <a:lstStyle/>
              <a:p>
                <a:pPr algn="just"/>
                <a:r>
                  <a:rPr lang="ja-JP" altLang="en-US" sz="1200" dirty="0" smtClean="0"/>
                  <a:t>・波長</a:t>
                </a:r>
                <a:r>
                  <a:rPr lang="ja-JP" altLang="en-US" sz="1200" dirty="0"/>
                  <a:t>　</a:t>
                </a:r>
                <a14:m>
                  <m:oMath xmlns:m="http://schemas.openxmlformats.org/officeDocument/2006/math">
                    <m:r>
                      <m:rPr>
                        <m:sty m:val="p"/>
                      </m:rPr>
                      <a:rPr lang="en-US" altLang="ja-JP" sz="1200" i="1" dirty="0">
                        <a:latin typeface="Cambria Math" panose="02040503050406030204" pitchFamily="18" charset="0"/>
                        <a:cs typeface="Times New Roman" panose="02020603050405020304" pitchFamily="18" charset="0"/>
                      </a:rPr>
                      <m:t>λ</m:t>
                    </m:r>
                    <m:r>
                      <a:rPr lang="en-US" altLang="ja-JP" sz="1200" i="1">
                        <a:latin typeface="Cambria Math" panose="02040503050406030204" pitchFamily="18" charset="0"/>
                        <a:cs typeface="Times New Roman" panose="02020603050405020304" pitchFamily="18" charset="0"/>
                      </a:rPr>
                      <m:t>=5</m:t>
                    </m:r>
                    <m:r>
                      <a:rPr lang="en-US" altLang="ja-JP" sz="1200" i="1" dirty="0">
                        <a:latin typeface="Cambria Math" panose="02040503050406030204" pitchFamily="18" charset="0"/>
                        <a:cs typeface="Times New Roman" panose="02020603050405020304" pitchFamily="18" charset="0"/>
                      </a:rPr>
                      <m:t>7.2µ</m:t>
                    </m:r>
                  </m:oMath>
                </a14:m>
                <a:r>
                  <a:rPr lang="en-US" altLang="ja-JP" sz="1200" dirty="0"/>
                  <a:t>m</a:t>
                </a:r>
                <a:endParaRPr lang="ja-JP" altLang="en-US" sz="1200" dirty="0"/>
              </a:p>
              <a:p>
                <a:pPr algn="just"/>
                <a:r>
                  <a:rPr lang="ja-JP" altLang="en-US" sz="1200" dirty="0" smtClean="0"/>
                  <a:t>・ガウス</a:t>
                </a:r>
                <a:r>
                  <a:rPr lang="ja-JP" altLang="en-US" sz="1200" dirty="0"/>
                  <a:t>ビーム</a:t>
                </a:r>
                <a:r>
                  <a:rPr lang="ja-JP" altLang="en-US" sz="1200" dirty="0" smtClean="0"/>
                  <a:t>の直径</a:t>
                </a:r>
                <a14:m>
                  <m:oMath xmlns:m="http://schemas.openxmlformats.org/officeDocument/2006/math">
                    <m:r>
                      <a:rPr lang="en-US" altLang="ja-JP" sz="1200" i="1" dirty="0" smtClean="0">
                        <a:solidFill>
                          <a:schemeClr val="tx1"/>
                        </a:solidFill>
                        <a:latin typeface="Cambria Math" panose="02040503050406030204" pitchFamily="18" charset="0"/>
                        <a:cs typeface="Times New Roman" panose="02020603050405020304" pitchFamily="18" charset="0"/>
                      </a:rPr>
                      <m:t>2</m:t>
                    </m:r>
                    <m:r>
                      <a:rPr lang="en-US" altLang="ja-JP" sz="1200" i="1">
                        <a:solidFill>
                          <a:schemeClr val="tx1"/>
                        </a:solidFill>
                        <a:latin typeface="Cambria Math" panose="02040503050406030204" pitchFamily="18" charset="0"/>
                        <a:cs typeface="Times New Roman" panose="02020603050405020304" pitchFamily="18" charset="0"/>
                      </a:rPr>
                      <m:t>𝑊</m:t>
                    </m:r>
                    <m:r>
                      <a:rPr lang="en-US" altLang="ja-JP" sz="1200" i="1">
                        <a:solidFill>
                          <a:schemeClr val="tx1"/>
                        </a:solidFill>
                        <a:latin typeface="Cambria Math" panose="02040503050406030204" pitchFamily="18" charset="0"/>
                        <a:cs typeface="Times New Roman" panose="02020603050405020304" pitchFamily="18" charset="0"/>
                      </a:rPr>
                      <m:t>=0.41 </m:t>
                    </m:r>
                    <m:r>
                      <m:rPr>
                        <m:sty m:val="p"/>
                      </m:rPr>
                      <a:rPr lang="en-US" altLang="ja-JP" sz="1200">
                        <a:solidFill>
                          <a:schemeClr val="tx1"/>
                        </a:solidFill>
                        <a:latin typeface="Cambria Math" panose="02040503050406030204" pitchFamily="18" charset="0"/>
                        <a:cs typeface="Times New Roman" panose="02020603050405020304" pitchFamily="18" charset="0"/>
                      </a:rPr>
                      <m:t>mm</m:t>
                    </m:r>
                  </m:oMath>
                </a14:m>
                <a:endParaRPr lang="ja-JP" altLang="en-US" sz="1200" dirty="0">
                  <a:solidFill>
                    <a:schemeClr val="tx1"/>
                  </a:solidFill>
                </a:endParaRPr>
              </a:p>
              <a:p>
                <a:pPr algn="just"/>
                <a:r>
                  <a:rPr lang="ja-JP" altLang="en-US" sz="1200" dirty="0" smtClean="0"/>
                  <a:t>・チョッパースロット幅</a:t>
                </a:r>
                <a:r>
                  <a:rPr lang="ja-JP" altLang="en-US" sz="1200" dirty="0"/>
                  <a:t>　</a:t>
                </a:r>
                <a:r>
                  <a:rPr lang="en-US" altLang="ja-JP" sz="1200" b="0" dirty="0" smtClean="0">
                    <a:cs typeface="Times New Roman" panose="02020603050405020304" pitchFamily="18" charset="0"/>
                  </a:rPr>
                  <a:t> </a:t>
                </a:r>
                <a14:m>
                  <m:oMath xmlns:m="http://schemas.openxmlformats.org/officeDocument/2006/math">
                    <m:r>
                      <a:rPr lang="en-US" altLang="ja-JP" sz="1200" b="0" i="1" smtClean="0">
                        <a:latin typeface="Cambria Math" panose="02040503050406030204" pitchFamily="18" charset="0"/>
                        <a:cs typeface="Times New Roman" panose="02020603050405020304" pitchFamily="18" charset="0"/>
                      </a:rPr>
                      <m:t>𝑤</m:t>
                    </m:r>
                    <m:r>
                      <a:rPr lang="en-US" altLang="ja-JP" sz="1200" b="0" i="1" baseline="-25000" smtClean="0">
                        <a:latin typeface="Cambria Math" panose="02040503050406030204" pitchFamily="18" charset="0"/>
                        <a:cs typeface="Times New Roman" panose="02020603050405020304" pitchFamily="18" charset="0"/>
                      </a:rPr>
                      <m:t>1</m:t>
                    </m:r>
                    <m:r>
                      <a:rPr lang="en-US" altLang="ja-JP" sz="1200" i="1">
                        <a:latin typeface="Cambria Math" panose="02040503050406030204" pitchFamily="18" charset="0"/>
                        <a:cs typeface="Times New Roman" panose="02020603050405020304" pitchFamily="18" charset="0"/>
                      </a:rPr>
                      <m:t>=0.</m:t>
                    </m:r>
                    <m:r>
                      <a:rPr lang="en-US" altLang="ja-JP" sz="1200" b="0" i="1" smtClean="0">
                        <a:latin typeface="Cambria Math" panose="02040503050406030204" pitchFamily="18" charset="0"/>
                        <a:cs typeface="Times New Roman" panose="02020603050405020304" pitchFamily="18" charset="0"/>
                      </a:rPr>
                      <m:t>3</m:t>
                    </m:r>
                    <m:r>
                      <a:rPr lang="en-US" altLang="ja-JP" sz="1200" i="1">
                        <a:latin typeface="Cambria Math" panose="02040503050406030204" pitchFamily="18" charset="0"/>
                        <a:cs typeface="Times New Roman" panose="02020603050405020304" pitchFamily="18" charset="0"/>
                      </a:rPr>
                      <m:t> </m:t>
                    </m:r>
                    <m:r>
                      <m:rPr>
                        <m:sty m:val="p"/>
                      </m:rPr>
                      <a:rPr lang="en-US" altLang="ja-JP" sz="1200">
                        <a:latin typeface="Cambria Math" panose="02040503050406030204" pitchFamily="18" charset="0"/>
                        <a:cs typeface="Times New Roman" panose="02020603050405020304" pitchFamily="18" charset="0"/>
                      </a:rPr>
                      <m:t>mm</m:t>
                    </m:r>
                  </m:oMath>
                </a14:m>
                <a:endParaRPr lang="ja-JP" altLang="en-US" sz="1200" dirty="0"/>
              </a:p>
              <a:p>
                <a:pPr algn="just"/>
                <a:r>
                  <a:rPr lang="ja-JP" altLang="en-US" sz="1200" dirty="0" smtClean="0"/>
                  <a:t>・</a:t>
                </a:r>
                <a:r>
                  <a:rPr lang="ja-JP" altLang="en-US" sz="1200" dirty="0"/>
                  <a:t>単</a:t>
                </a:r>
                <a:r>
                  <a:rPr lang="ja-JP" altLang="en-US" sz="1200" dirty="0" smtClean="0"/>
                  <a:t>スリット幅　</a:t>
                </a:r>
                <a14:m>
                  <m:oMath xmlns:m="http://schemas.openxmlformats.org/officeDocument/2006/math">
                    <m:r>
                      <a:rPr lang="en-US" altLang="ja-JP" sz="1200" i="1">
                        <a:latin typeface="Cambria Math" panose="02040503050406030204" pitchFamily="18" charset="0"/>
                        <a:cs typeface="Times New Roman" panose="02020603050405020304" pitchFamily="18" charset="0"/>
                      </a:rPr>
                      <m:t>0. </m:t>
                    </m:r>
                    <m:r>
                      <a:rPr lang="en-US" altLang="ja-JP" sz="1200" b="0" i="1" smtClean="0">
                        <a:latin typeface="Cambria Math" panose="02040503050406030204" pitchFamily="18" charset="0"/>
                        <a:cs typeface="Times New Roman" panose="02020603050405020304" pitchFamily="18" charset="0"/>
                      </a:rPr>
                      <m:t>2</m:t>
                    </m:r>
                    <m:r>
                      <a:rPr lang="en-US" altLang="ja-JP" sz="1200" b="0" i="0" smtClean="0">
                        <a:latin typeface="Cambria Math" panose="02040503050406030204" pitchFamily="18" charset="0"/>
                        <a:cs typeface="Times New Roman" panose="02020603050405020304" pitchFamily="18" charset="0"/>
                      </a:rPr>
                      <m:t> </m:t>
                    </m:r>
                    <m:r>
                      <m:rPr>
                        <m:sty m:val="p"/>
                      </m:rPr>
                      <a:rPr lang="en-US" altLang="ja-JP" sz="1200">
                        <a:latin typeface="Cambria Math" panose="02040503050406030204" pitchFamily="18" charset="0"/>
                        <a:cs typeface="Times New Roman" panose="02020603050405020304" pitchFamily="18" charset="0"/>
                      </a:rPr>
                      <m:t>mm</m:t>
                    </m:r>
                  </m:oMath>
                </a14:m>
                <a:endParaRPr lang="en-US" altLang="ja-JP" sz="1200" dirty="0" smtClean="0"/>
              </a:p>
              <a:p>
                <a:pPr algn="just"/>
                <a:r>
                  <a:rPr lang="ja-JP" altLang="en-US" sz="1200" dirty="0" smtClean="0"/>
                  <a:t>・チョッパースロットから導波管までの距離 </a:t>
                </a:r>
                <a:endParaRPr lang="en-US" altLang="ja-JP" sz="1200" dirty="0"/>
              </a:p>
              <a:p>
                <a:pPr algn="just"/>
                <a14:m>
                  <m:oMathPara xmlns:m="http://schemas.openxmlformats.org/officeDocument/2006/math">
                    <m:oMathParaPr>
                      <m:jc m:val="left"/>
                    </m:oMathParaPr>
                    <m:oMath xmlns:m="http://schemas.openxmlformats.org/officeDocument/2006/math">
                      <m:r>
                        <a:rPr lang="en-US" altLang="ja-JP" sz="1200" b="0" i="1" smtClean="0">
                          <a:latin typeface="Cambria Math" panose="02040503050406030204" pitchFamily="18" charset="0"/>
                          <a:cs typeface="Times New Roman" panose="02020603050405020304" pitchFamily="18" charset="0"/>
                        </a:rPr>
                        <m:t>   </m:t>
                      </m:r>
                      <m:r>
                        <a:rPr lang="en-US" altLang="ja-JP" sz="1200" b="0" i="1" smtClean="0">
                          <a:latin typeface="Cambria Math" panose="02040503050406030204" pitchFamily="18" charset="0"/>
                          <a:cs typeface="Times New Roman" panose="02020603050405020304" pitchFamily="18" charset="0"/>
                        </a:rPr>
                        <m:t>𝐿</m:t>
                      </m:r>
                      <m:r>
                        <a:rPr lang="en-US" altLang="ja-JP" sz="1200" i="1">
                          <a:latin typeface="Cambria Math" panose="02040503050406030204" pitchFamily="18" charset="0"/>
                          <a:cs typeface="Times New Roman" panose="02020603050405020304" pitchFamily="18" charset="0"/>
                        </a:rPr>
                        <m:t>=</m:t>
                      </m:r>
                      <m:r>
                        <a:rPr lang="en-US" altLang="ja-JP" sz="1200" b="0" i="0" smtClean="0">
                          <a:latin typeface="Cambria Math" panose="02040503050406030204" pitchFamily="18" charset="0"/>
                          <a:cs typeface="Times New Roman" panose="02020603050405020304" pitchFamily="18" charset="0"/>
                        </a:rPr>
                        <m:t>15</m:t>
                      </m:r>
                      <m:r>
                        <m:rPr>
                          <m:sty m:val="p"/>
                        </m:rPr>
                        <a:rPr lang="en-US" altLang="ja-JP" sz="1200" b="0" i="0" smtClean="0">
                          <a:latin typeface="Cambria Math" panose="02040503050406030204" pitchFamily="18" charset="0"/>
                          <a:cs typeface="Times New Roman" panose="02020603050405020304" pitchFamily="18" charset="0"/>
                        </a:rPr>
                        <m:t>mm</m:t>
                      </m:r>
                    </m:oMath>
                  </m:oMathPara>
                </a14:m>
                <a:endParaRPr lang="en-US" altLang="ja-JP" sz="1200" dirty="0"/>
              </a:p>
              <a:p>
                <a:pPr algn="just"/>
                <a:endParaRPr lang="en-US" altLang="ja-JP" sz="1200" dirty="0" smtClean="0"/>
              </a:p>
            </p:txBody>
          </p:sp>
        </mc:Choice>
        <mc:Fallback xmlns="">
          <p:sp>
            <p:nvSpPr>
              <p:cNvPr id="74" name="テキスト ボックス 73"/>
              <p:cNvSpPr txBox="1">
                <a:spLocks noRot="1" noChangeAspect="1" noMove="1" noResize="1" noEditPoints="1" noAdjustHandles="1" noChangeArrowheads="1" noChangeShapeType="1" noTextEdit="1"/>
              </p:cNvSpPr>
              <p:nvPr/>
            </p:nvSpPr>
            <p:spPr>
              <a:xfrm>
                <a:off x="6264000" y="3943357"/>
                <a:ext cx="2880000" cy="1384995"/>
              </a:xfrm>
              <a:prstGeom prst="rect">
                <a:avLst/>
              </a:prstGeom>
              <a:blipFill rotWithShape="0">
                <a:blip r:embed="rId14"/>
                <a:stretch>
                  <a:fillRect l="-212" t="-881"/>
                </a:stretch>
              </a:blipFill>
              <a:ln>
                <a:noFill/>
              </a:ln>
            </p:spPr>
            <p:txBody>
              <a:bodyPr/>
              <a:lstStyle/>
              <a:p>
                <a:r>
                  <a:rPr lang="ja-JP" altLang="en-US">
                    <a:noFill/>
                  </a:rPr>
                  <a:t> </a:t>
                </a:r>
              </a:p>
            </p:txBody>
          </p:sp>
        </mc:Fallback>
      </mc:AlternateContent>
      <p:grpSp>
        <p:nvGrpSpPr>
          <p:cNvPr id="29" name="グループ化 28"/>
          <p:cNvGrpSpPr/>
          <p:nvPr/>
        </p:nvGrpSpPr>
        <p:grpSpPr>
          <a:xfrm>
            <a:off x="198742" y="863511"/>
            <a:ext cx="8681168" cy="2719474"/>
            <a:chOff x="198742" y="863511"/>
            <a:chExt cx="8681168" cy="2719474"/>
          </a:xfrm>
        </p:grpSpPr>
        <p:grpSp>
          <p:nvGrpSpPr>
            <p:cNvPr id="119" name="グループ化 118"/>
            <p:cNvGrpSpPr/>
            <p:nvPr/>
          </p:nvGrpSpPr>
          <p:grpSpPr>
            <a:xfrm>
              <a:off x="198742" y="863511"/>
              <a:ext cx="8681168" cy="2719474"/>
              <a:chOff x="158735" y="915886"/>
              <a:chExt cx="8681168" cy="2719474"/>
            </a:xfrm>
          </p:grpSpPr>
          <p:pic>
            <p:nvPicPr>
              <p:cNvPr id="83" name="図 82"/>
              <p:cNvPicPr>
                <a:picLocks noChangeAspect="1"/>
              </p:cNvPicPr>
              <p:nvPr/>
            </p:nvPicPr>
            <p:blipFill>
              <a:blip r:embed="rId15"/>
              <a:stretch>
                <a:fillRect/>
              </a:stretch>
            </p:blipFill>
            <p:spPr>
              <a:xfrm rot="5400000">
                <a:off x="5127211" y="1649499"/>
                <a:ext cx="2244593" cy="1727129"/>
              </a:xfrm>
              <a:prstGeom prst="rect">
                <a:avLst/>
              </a:prstGeom>
            </p:spPr>
          </p:pic>
          <p:grpSp>
            <p:nvGrpSpPr>
              <p:cNvPr id="56" name="グループ化 55"/>
              <p:cNvGrpSpPr/>
              <p:nvPr/>
            </p:nvGrpSpPr>
            <p:grpSpPr>
              <a:xfrm>
                <a:off x="158735" y="1234789"/>
                <a:ext cx="8102218" cy="2014227"/>
                <a:chOff x="-142516" y="1537724"/>
                <a:chExt cx="8102218" cy="2014227"/>
              </a:xfrm>
            </p:grpSpPr>
            <p:grpSp>
              <p:nvGrpSpPr>
                <p:cNvPr id="9" name="グループ化 8"/>
                <p:cNvGrpSpPr/>
                <p:nvPr/>
              </p:nvGrpSpPr>
              <p:grpSpPr>
                <a:xfrm>
                  <a:off x="1042960" y="1537724"/>
                  <a:ext cx="6916742" cy="2014227"/>
                  <a:chOff x="-1477102" y="537941"/>
                  <a:chExt cx="8101918" cy="2719619"/>
                </a:xfrm>
              </p:grpSpPr>
              <p:grpSp>
                <p:nvGrpSpPr>
                  <p:cNvPr id="15" name="グループ化 14">
                    <a:extLst>
                      <a:ext uri="{FF2B5EF4-FFF2-40B4-BE49-F238E27FC236}">
                        <a16:creationId xmlns:a16="http://schemas.microsoft.com/office/drawing/2014/main" xmlns="" id="{CB9B19C7-3A3F-4357-9BDB-44FFAC8195FA}"/>
                      </a:ext>
                    </a:extLst>
                  </p:cNvPr>
                  <p:cNvGrpSpPr/>
                  <p:nvPr/>
                </p:nvGrpSpPr>
                <p:grpSpPr>
                  <a:xfrm>
                    <a:off x="-1477102" y="537941"/>
                    <a:ext cx="8101918" cy="2719619"/>
                    <a:chOff x="3302009" y="-751718"/>
                    <a:chExt cx="4954828" cy="3023138"/>
                  </a:xfrm>
                </p:grpSpPr>
                <p:cxnSp>
                  <p:nvCxnSpPr>
                    <p:cNvPr id="22" name="直線コネクタ 21">
                      <a:extLst>
                        <a:ext uri="{FF2B5EF4-FFF2-40B4-BE49-F238E27FC236}">
                          <a16:creationId xmlns:a16="http://schemas.microsoft.com/office/drawing/2014/main" xmlns="" id="{988BD6A3-FFA1-4907-ADB5-B1A2EAE24BAC}"/>
                        </a:ext>
                      </a:extLst>
                    </p:cNvPr>
                    <p:cNvCxnSpPr/>
                    <p:nvPr/>
                  </p:nvCxnSpPr>
                  <p:spPr>
                    <a:xfrm>
                      <a:off x="5148461" y="-312150"/>
                      <a:ext cx="3300" cy="1248181"/>
                    </a:xfrm>
                    <a:prstGeom prst="line">
                      <a:avLst/>
                    </a:prstGeom>
                    <a:ln w="38100">
                      <a:solidFill>
                        <a:schemeClr val="accent1"/>
                      </a:solidFill>
                    </a:ln>
                  </p:spPr>
                  <p:style>
                    <a:lnRef idx="3">
                      <a:schemeClr val="dk1"/>
                    </a:lnRef>
                    <a:fillRef idx="0">
                      <a:schemeClr val="dk1"/>
                    </a:fillRef>
                    <a:effectRef idx="2">
                      <a:schemeClr val="dk1"/>
                    </a:effectRef>
                    <a:fontRef idx="minor">
                      <a:schemeClr val="tx1"/>
                    </a:fontRef>
                  </p:style>
                </p:cxnSp>
                <p:cxnSp>
                  <p:nvCxnSpPr>
                    <p:cNvPr id="23" name="直線コネクタ 22">
                      <a:extLst>
                        <a:ext uri="{FF2B5EF4-FFF2-40B4-BE49-F238E27FC236}">
                          <a16:creationId xmlns:a16="http://schemas.microsoft.com/office/drawing/2014/main" xmlns="" id="{9F24F298-FE58-4919-ACF7-2830BBFA9AC9}"/>
                        </a:ext>
                      </a:extLst>
                    </p:cNvPr>
                    <p:cNvCxnSpPr/>
                    <p:nvPr/>
                  </p:nvCxnSpPr>
                  <p:spPr>
                    <a:xfrm>
                      <a:off x="5154402" y="1333727"/>
                      <a:ext cx="0" cy="937693"/>
                    </a:xfrm>
                    <a:prstGeom prst="line">
                      <a:avLst/>
                    </a:prstGeom>
                    <a:ln w="38100">
                      <a:solidFill>
                        <a:schemeClr val="accent1"/>
                      </a:solidFill>
                    </a:ln>
                  </p:spPr>
                  <p:style>
                    <a:lnRef idx="3">
                      <a:schemeClr val="dk1"/>
                    </a:lnRef>
                    <a:fillRef idx="0">
                      <a:schemeClr val="dk1"/>
                    </a:fillRef>
                    <a:effectRef idx="2">
                      <a:schemeClr val="dk1"/>
                    </a:effectRef>
                    <a:fontRef idx="minor">
                      <a:schemeClr val="tx1"/>
                    </a:fontRef>
                  </p:style>
                </p:cxnSp>
                <p:sp>
                  <p:nvSpPr>
                    <p:cNvPr id="24" name="テキスト ボックス 23">
                      <a:extLst>
                        <a:ext uri="{FF2B5EF4-FFF2-40B4-BE49-F238E27FC236}">
                          <a16:creationId xmlns:a16="http://schemas.microsoft.com/office/drawing/2014/main" xmlns="" id="{3C6A28FF-9B37-4D3A-B9DD-6A4432189942}"/>
                        </a:ext>
                      </a:extLst>
                    </p:cNvPr>
                    <p:cNvSpPr txBox="1"/>
                    <p:nvPr/>
                  </p:nvSpPr>
                  <p:spPr>
                    <a:xfrm>
                      <a:off x="3361492" y="965622"/>
                      <a:ext cx="1011530" cy="508133"/>
                    </a:xfrm>
                    <a:prstGeom prst="rect">
                      <a:avLst/>
                    </a:prstGeom>
                    <a:noFill/>
                  </p:spPr>
                  <p:txBody>
                    <a:bodyPr wrap="square" rtlCol="0">
                      <a:spAutoFit/>
                    </a:bodyPr>
                    <a:lstStyle/>
                    <a:p>
                      <a:r>
                        <a:rPr kumimoji="1" lang="ja-JP" altLang="en-US" sz="1600" dirty="0" smtClean="0">
                          <a:solidFill>
                            <a:srgbClr val="FF0000"/>
                          </a:solidFill>
                        </a:rPr>
                        <a:t>ガウスビーム</a:t>
                      </a:r>
                      <a:endParaRPr kumimoji="1" lang="en-US" altLang="ja-JP" sz="1600" dirty="0" smtClean="0">
                        <a:solidFill>
                          <a:srgbClr val="FF0000"/>
                        </a:solidFill>
                      </a:endParaRPr>
                    </a:p>
                  </p:txBody>
                </p:sp>
                <p:sp>
                  <p:nvSpPr>
                    <p:cNvPr id="25" name="テキスト ボックス 24">
                      <a:extLst>
                        <a:ext uri="{FF2B5EF4-FFF2-40B4-BE49-F238E27FC236}">
                          <a16:creationId xmlns:a16="http://schemas.microsoft.com/office/drawing/2014/main" xmlns="" id="{72C383A3-C886-4418-BD44-96E106C158DD}"/>
                        </a:ext>
                      </a:extLst>
                    </p:cNvPr>
                    <p:cNvSpPr txBox="1"/>
                    <p:nvPr/>
                  </p:nvSpPr>
                  <p:spPr>
                    <a:xfrm>
                      <a:off x="4434417" y="-751718"/>
                      <a:ext cx="1914151" cy="508133"/>
                    </a:xfrm>
                    <a:prstGeom prst="rect">
                      <a:avLst/>
                    </a:prstGeom>
                    <a:noFill/>
                  </p:spPr>
                  <p:txBody>
                    <a:bodyPr wrap="square" rtlCol="0">
                      <a:spAutoFit/>
                    </a:bodyPr>
                    <a:lstStyle/>
                    <a:p>
                      <a:r>
                        <a:rPr kumimoji="1" lang="ja-JP" altLang="en-US" sz="1600" dirty="0" smtClean="0">
                          <a:solidFill>
                            <a:schemeClr val="accent1"/>
                          </a:solidFill>
                        </a:rPr>
                        <a:t>チョッパースロット　幅</a:t>
                      </a:r>
                      <a:r>
                        <a:rPr lang="en-US" altLang="ja-JP" sz="1600" i="1" dirty="0" smtClean="0">
                          <a:solidFill>
                            <a:schemeClr val="accent1"/>
                          </a:solidFill>
                        </a:rPr>
                        <a:t>w</a:t>
                      </a:r>
                      <a:r>
                        <a:rPr lang="en-US" altLang="ja-JP" sz="1600" baseline="-25000" dirty="0" smtClean="0">
                          <a:solidFill>
                            <a:schemeClr val="accent1"/>
                          </a:solidFill>
                        </a:rPr>
                        <a:t>1</a:t>
                      </a:r>
                      <a:endParaRPr lang="en-US" altLang="ja-JP" sz="1600" baseline="-25000" dirty="0">
                        <a:solidFill>
                          <a:schemeClr val="accent1"/>
                        </a:solidFill>
                      </a:endParaRPr>
                    </a:p>
                  </p:txBody>
                </p:sp>
                <p:cxnSp>
                  <p:nvCxnSpPr>
                    <p:cNvPr id="31" name="直線コネクタ 30">
                      <a:extLst>
                        <a:ext uri="{FF2B5EF4-FFF2-40B4-BE49-F238E27FC236}">
                          <a16:creationId xmlns:a16="http://schemas.microsoft.com/office/drawing/2014/main" xmlns="" id="{D4D4366F-46E3-4A01-BBEB-C0576ABF2218}"/>
                        </a:ext>
                      </a:extLst>
                    </p:cNvPr>
                    <p:cNvCxnSpPr/>
                    <p:nvPr/>
                  </p:nvCxnSpPr>
                  <p:spPr>
                    <a:xfrm>
                      <a:off x="3302009" y="728082"/>
                      <a:ext cx="4038876" cy="0"/>
                    </a:xfrm>
                    <a:prstGeom prst="line">
                      <a:avLst/>
                    </a:prstGeom>
                    <a:ln w="12700">
                      <a:solidFill>
                        <a:schemeClr val="tx1"/>
                      </a:solidFill>
                      <a:prstDash val="dashDot"/>
                    </a:ln>
                  </p:spPr>
                  <p:style>
                    <a:lnRef idx="1">
                      <a:schemeClr val="accent1"/>
                    </a:lnRef>
                    <a:fillRef idx="0">
                      <a:schemeClr val="accent1"/>
                    </a:fillRef>
                    <a:effectRef idx="0">
                      <a:schemeClr val="accent1"/>
                    </a:effectRef>
                    <a:fontRef idx="minor">
                      <a:schemeClr val="tx1"/>
                    </a:fontRef>
                  </p:style>
                </p:cxnSp>
                <p:sp>
                  <p:nvSpPr>
                    <p:cNvPr id="32" name="テキスト ボックス 31">
                      <a:extLst>
                        <a:ext uri="{FF2B5EF4-FFF2-40B4-BE49-F238E27FC236}">
                          <a16:creationId xmlns:a16="http://schemas.microsoft.com/office/drawing/2014/main" xmlns="" id="{72C383A3-C886-4418-BD44-96E106C158DD}"/>
                        </a:ext>
                      </a:extLst>
                    </p:cNvPr>
                    <p:cNvSpPr txBox="1"/>
                    <p:nvPr/>
                  </p:nvSpPr>
                  <p:spPr>
                    <a:xfrm>
                      <a:off x="6813842" y="-465894"/>
                      <a:ext cx="1442995" cy="508133"/>
                    </a:xfrm>
                    <a:prstGeom prst="rect">
                      <a:avLst/>
                    </a:prstGeom>
                    <a:noFill/>
                  </p:spPr>
                  <p:txBody>
                    <a:bodyPr wrap="square" rtlCol="0">
                      <a:spAutoFit/>
                    </a:bodyPr>
                    <a:lstStyle/>
                    <a:p>
                      <a:pPr algn="just"/>
                      <a:r>
                        <a:rPr kumimoji="1" lang="ja-JP" altLang="en-US" sz="1600" dirty="0" smtClean="0"/>
                        <a:t>単スリット　幅</a:t>
                      </a:r>
                      <a:r>
                        <a:rPr lang="en-US" altLang="ja-JP" sz="1600" dirty="0" smtClean="0"/>
                        <a:t>0.2 mm</a:t>
                      </a:r>
                      <a:endParaRPr kumimoji="1" lang="ja-JP" altLang="en-US" sz="1600" baseline="-25000" dirty="0"/>
                    </a:p>
                  </p:txBody>
                </p:sp>
              </p:grpSp>
              <p:grpSp>
                <p:nvGrpSpPr>
                  <p:cNvPr id="16" name="グループ化 15"/>
                  <p:cNvGrpSpPr/>
                  <p:nvPr/>
                </p:nvGrpSpPr>
                <p:grpSpPr>
                  <a:xfrm>
                    <a:off x="3429935" y="1381847"/>
                    <a:ext cx="6838" cy="1003106"/>
                    <a:chOff x="4934179" y="2982547"/>
                    <a:chExt cx="6838" cy="1003106"/>
                  </a:xfrm>
                </p:grpSpPr>
                <p:cxnSp>
                  <p:nvCxnSpPr>
                    <p:cNvPr id="19" name="直線コネクタ 18"/>
                    <p:cNvCxnSpPr/>
                    <p:nvPr/>
                  </p:nvCxnSpPr>
                  <p:spPr>
                    <a:xfrm>
                      <a:off x="4934179" y="2982547"/>
                      <a:ext cx="0" cy="194429"/>
                    </a:xfrm>
                    <a:prstGeom prst="line">
                      <a:avLst/>
                    </a:prstGeom>
                    <a:ln w="50800" cap="sq">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20" name="直線コネクタ 19"/>
                    <p:cNvCxnSpPr/>
                    <p:nvPr/>
                  </p:nvCxnSpPr>
                  <p:spPr>
                    <a:xfrm>
                      <a:off x="4941017" y="3791224"/>
                      <a:ext cx="0" cy="194429"/>
                    </a:xfrm>
                    <a:prstGeom prst="line">
                      <a:avLst/>
                    </a:prstGeom>
                    <a:ln w="50800" cap="sq">
                      <a:solidFill>
                        <a:schemeClr val="tx1"/>
                      </a:solidFill>
                      <a:prstDash val="solid"/>
                    </a:ln>
                  </p:spPr>
                  <p:style>
                    <a:lnRef idx="1">
                      <a:schemeClr val="accent1"/>
                    </a:lnRef>
                    <a:fillRef idx="0">
                      <a:schemeClr val="accent1"/>
                    </a:fillRef>
                    <a:effectRef idx="0">
                      <a:schemeClr val="accent1"/>
                    </a:effectRef>
                    <a:fontRef idx="minor">
                      <a:schemeClr val="tx1"/>
                    </a:fontRef>
                  </p:style>
                </p:cxnSp>
              </p:grpSp>
              <p:cxnSp>
                <p:nvCxnSpPr>
                  <p:cNvPr id="18" name="直線コネクタ 17"/>
                  <p:cNvCxnSpPr/>
                  <p:nvPr/>
                </p:nvCxnSpPr>
                <p:spPr>
                  <a:xfrm flipV="1">
                    <a:off x="3467823" y="1037581"/>
                    <a:ext cx="735574" cy="34626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0" name="正方形/長方形 39"/>
                <p:cNvSpPr/>
                <p:nvPr/>
              </p:nvSpPr>
              <p:spPr>
                <a:xfrm>
                  <a:off x="-142516" y="2071792"/>
                  <a:ext cx="1314756" cy="92521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smtClean="0">
                      <a:solidFill>
                        <a:schemeClr val="tx1"/>
                      </a:solidFill>
                    </a:rPr>
                    <a:t>レーザー</a:t>
                  </a:r>
                  <a:endParaRPr kumimoji="1" lang="ja-JP" altLang="en-US" dirty="0">
                    <a:solidFill>
                      <a:schemeClr val="tx1"/>
                    </a:solidFill>
                  </a:endParaRPr>
                </a:p>
              </p:txBody>
            </p:sp>
            <p:sp>
              <p:nvSpPr>
                <p:cNvPr id="42" name="右矢印 41"/>
                <p:cNvSpPr/>
                <p:nvPr/>
              </p:nvSpPr>
              <p:spPr>
                <a:xfrm>
                  <a:off x="1155821" y="2373888"/>
                  <a:ext cx="434831" cy="299567"/>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FF0000"/>
                    </a:solidFill>
                  </a:endParaRPr>
                </a:p>
              </p:txBody>
            </p:sp>
          </p:grpSp>
          <p:cxnSp>
            <p:nvCxnSpPr>
              <p:cNvPr id="43" name="直線コネクタ 42"/>
              <p:cNvCxnSpPr/>
              <p:nvPr/>
            </p:nvCxnSpPr>
            <p:spPr>
              <a:xfrm>
                <a:off x="3730218" y="2176454"/>
                <a:ext cx="0" cy="584850"/>
              </a:xfrm>
              <a:prstGeom prst="line">
                <a:avLst/>
              </a:prstGeom>
              <a:ln w="38100">
                <a:solidFill>
                  <a:srgbClr val="FF0000"/>
                </a:solidFill>
                <a:tailEnd type="none"/>
              </a:ln>
            </p:spPr>
            <p:style>
              <a:lnRef idx="1">
                <a:schemeClr val="dk1"/>
              </a:lnRef>
              <a:fillRef idx="0">
                <a:schemeClr val="dk1"/>
              </a:fillRef>
              <a:effectRef idx="0">
                <a:schemeClr val="dk1"/>
              </a:effectRef>
              <a:fontRef idx="minor">
                <a:schemeClr val="tx1"/>
              </a:fontRef>
            </p:style>
          </p:cxnSp>
          <p:cxnSp>
            <p:nvCxnSpPr>
              <p:cNvPr id="44" name="直線コネクタ 43"/>
              <p:cNvCxnSpPr/>
              <p:nvPr/>
            </p:nvCxnSpPr>
            <p:spPr>
              <a:xfrm>
                <a:off x="3592193" y="2176799"/>
                <a:ext cx="0" cy="584850"/>
              </a:xfrm>
              <a:prstGeom prst="line">
                <a:avLst/>
              </a:prstGeom>
              <a:ln w="38100">
                <a:solidFill>
                  <a:srgbClr val="FF0000"/>
                </a:solidFill>
                <a:tailEnd type="none"/>
              </a:ln>
            </p:spPr>
            <p:style>
              <a:lnRef idx="1">
                <a:schemeClr val="dk1"/>
              </a:lnRef>
              <a:fillRef idx="0">
                <a:schemeClr val="dk1"/>
              </a:fillRef>
              <a:effectRef idx="0">
                <a:schemeClr val="dk1"/>
              </a:effectRef>
              <a:fontRef idx="minor">
                <a:schemeClr val="tx1"/>
              </a:fontRef>
            </p:style>
          </p:cxnSp>
          <p:cxnSp>
            <p:nvCxnSpPr>
              <p:cNvPr id="45" name="直線コネクタ 44"/>
              <p:cNvCxnSpPr/>
              <p:nvPr/>
            </p:nvCxnSpPr>
            <p:spPr>
              <a:xfrm>
                <a:off x="3465325" y="2176799"/>
                <a:ext cx="0" cy="584850"/>
              </a:xfrm>
              <a:prstGeom prst="line">
                <a:avLst/>
              </a:prstGeom>
              <a:ln w="38100">
                <a:solidFill>
                  <a:srgbClr val="FF0000"/>
                </a:solidFill>
                <a:tailEnd type="none"/>
              </a:ln>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2" name="正方形/長方形 1"/>
                  <p:cNvSpPr/>
                  <p:nvPr/>
                </p:nvSpPr>
                <p:spPr>
                  <a:xfrm>
                    <a:off x="2941239" y="2741152"/>
                    <a:ext cx="978217" cy="584775"/>
                  </a:xfrm>
                  <a:prstGeom prst="rect">
                    <a:avLst/>
                  </a:prstGeom>
                </p:spPr>
                <p:txBody>
                  <a:bodyPr wrap="none">
                    <a:spAutoFit/>
                  </a:bodyPr>
                  <a:lstStyle/>
                  <a:p>
                    <a:r>
                      <a:rPr lang="ja-JP" altLang="en-US" sz="1600" dirty="0" smtClean="0">
                        <a:solidFill>
                          <a:srgbClr val="FF0000"/>
                        </a:solidFill>
                      </a:rPr>
                      <a:t>平面波</a:t>
                    </a:r>
                    <a:endParaRPr lang="en-US" altLang="ja-JP" sz="1600" dirty="0" smtClean="0">
                      <a:solidFill>
                        <a:srgbClr val="FF0000"/>
                      </a:solidFill>
                    </a:endParaRPr>
                  </a:p>
                  <a:p>
                    <a:r>
                      <a:rPr lang="ja-JP" altLang="en-US" sz="1600" dirty="0" smtClean="0">
                        <a:solidFill>
                          <a:srgbClr val="FF0000"/>
                        </a:solidFill>
                      </a:rPr>
                      <a:t>（</a:t>
                    </a:r>
                    <a:r>
                      <a:rPr lang="ja-JP" altLang="en-US" sz="1600" dirty="0">
                        <a:solidFill>
                          <a:srgbClr val="FF0000"/>
                        </a:solidFill>
                      </a:rPr>
                      <a:t>強度</a:t>
                    </a:r>
                    <a14:m>
                      <m:oMath xmlns:m="http://schemas.openxmlformats.org/officeDocument/2006/math">
                        <m:sSub>
                          <m:sSubPr>
                            <m:ctrlPr>
                              <a:rPr lang="en-US" altLang="ja-JP" sz="1600" i="1">
                                <a:solidFill>
                                  <a:srgbClr val="FF0000"/>
                                </a:solidFill>
                                <a:latin typeface="Cambria Math" panose="02040503050406030204" pitchFamily="18" charset="0"/>
                              </a:rPr>
                            </m:ctrlPr>
                          </m:sSubPr>
                          <m:e>
                            <m:r>
                              <a:rPr lang="en-US" altLang="ja-JP" sz="1600" i="1">
                                <a:solidFill>
                                  <a:srgbClr val="FF0000"/>
                                </a:solidFill>
                                <a:latin typeface="Cambria Math" panose="02040503050406030204" pitchFamily="18" charset="0"/>
                              </a:rPr>
                              <m:t> </m:t>
                            </m:r>
                            <m:r>
                              <a:rPr lang="en-US" altLang="ja-JP" sz="1600" i="1">
                                <a:solidFill>
                                  <a:srgbClr val="FF0000"/>
                                </a:solidFill>
                                <a:latin typeface="Cambria Math" panose="02040503050406030204" pitchFamily="18" charset="0"/>
                              </a:rPr>
                              <m:t>𝐼</m:t>
                            </m:r>
                          </m:e>
                          <m:sub>
                            <m:r>
                              <a:rPr lang="en-US" altLang="ja-JP" sz="1600" i="1">
                                <a:solidFill>
                                  <a:srgbClr val="FF0000"/>
                                </a:solidFill>
                                <a:latin typeface="Cambria Math" panose="02040503050406030204" pitchFamily="18" charset="0"/>
                              </a:rPr>
                              <m:t>𝑖</m:t>
                            </m:r>
                          </m:sub>
                        </m:sSub>
                      </m:oMath>
                    </a14:m>
                    <a:r>
                      <a:rPr lang="ja-JP" altLang="en-US" sz="1600" dirty="0">
                        <a:solidFill>
                          <a:srgbClr val="FF0000"/>
                        </a:solidFill>
                      </a:rPr>
                      <a:t>）</a:t>
                    </a:r>
                  </a:p>
                </p:txBody>
              </p:sp>
            </mc:Choice>
            <mc:Fallback xmlns="">
              <p:sp>
                <p:nvSpPr>
                  <p:cNvPr id="2" name="正方形/長方形 1"/>
                  <p:cNvSpPr>
                    <a:spLocks noRot="1" noChangeAspect="1" noMove="1" noResize="1" noEditPoints="1" noAdjustHandles="1" noChangeArrowheads="1" noChangeShapeType="1" noTextEdit="1"/>
                  </p:cNvSpPr>
                  <p:nvPr/>
                </p:nvSpPr>
                <p:spPr>
                  <a:xfrm>
                    <a:off x="2941239" y="2741152"/>
                    <a:ext cx="978217" cy="584775"/>
                  </a:xfrm>
                  <a:prstGeom prst="rect">
                    <a:avLst/>
                  </a:prstGeom>
                  <a:blipFill rotWithShape="0">
                    <a:blip r:embed="rId16"/>
                    <a:stretch>
                      <a:fillRect l="-3106" t="-5208" r="-2484" b="-10417"/>
                    </a:stretch>
                  </a:blipFill>
                </p:spPr>
                <p:txBody>
                  <a:bodyPr/>
                  <a:lstStyle/>
                  <a:p>
                    <a:r>
                      <a:rPr lang="ja-JP" altLang="en-US">
                        <a:noFill/>
                      </a:rPr>
                      <a:t> </a:t>
                    </a:r>
                  </a:p>
                </p:txBody>
              </p:sp>
            </mc:Fallback>
          </mc:AlternateContent>
          <p:sp>
            <p:nvSpPr>
              <p:cNvPr id="47" name="テキスト ボックス 46"/>
              <p:cNvSpPr txBox="1"/>
              <p:nvPr/>
            </p:nvSpPr>
            <p:spPr>
              <a:xfrm>
                <a:off x="4639212" y="1766614"/>
                <a:ext cx="833976" cy="338554"/>
              </a:xfrm>
              <a:prstGeom prst="rect">
                <a:avLst/>
              </a:prstGeom>
              <a:noFill/>
            </p:spPr>
            <p:txBody>
              <a:bodyPr wrap="square" rtlCol="0">
                <a:spAutoFit/>
              </a:bodyPr>
              <a:lstStyle/>
              <a:p>
                <a:r>
                  <a:rPr lang="ja-JP" altLang="en-US" sz="1600" dirty="0" smtClean="0"/>
                  <a:t>回折波</a:t>
                </a:r>
                <a:endParaRPr lang="en-US" altLang="ja-JP" sz="1600" dirty="0"/>
              </a:p>
            </p:txBody>
          </p:sp>
          <p:sp>
            <p:nvSpPr>
              <p:cNvPr id="48" name="円弧 47"/>
              <p:cNvSpPr>
                <a:spLocks noChangeAspect="1"/>
              </p:cNvSpPr>
              <p:nvPr/>
            </p:nvSpPr>
            <p:spPr>
              <a:xfrm rot="2602861">
                <a:off x="4120944" y="2040627"/>
                <a:ext cx="848199" cy="877161"/>
              </a:xfrm>
              <a:prstGeom prst="arc">
                <a:avLst>
                  <a:gd name="adj1" fmla="val 16470914"/>
                  <a:gd name="adj2" fmla="val 21389709"/>
                </a:avLst>
              </a:prstGeom>
              <a:noFill/>
              <a:ln w="19050" cap="flat" cmpd="sng" algn="ctr">
                <a:solidFill>
                  <a:schemeClr val="tx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400" b="0" i="0" u="none" strike="noStrike" kern="0" cap="none" spc="0" normalizeH="0" baseline="0" noProof="0" smtClean="0">
                  <a:ln>
                    <a:noFill/>
                  </a:ln>
                  <a:solidFill>
                    <a:srgbClr val="92D050"/>
                  </a:solidFill>
                  <a:effectLst/>
                  <a:uLnTx/>
                  <a:uFillTx/>
                  <a:latin typeface="Cambria Math" panose="02040503050406030204" pitchFamily="18" charset="0"/>
                  <a:ea typeface="ＭＳ Ｐゴシック"/>
                  <a:cs typeface="+mn-cs"/>
                </a:endParaRPr>
              </a:p>
            </p:txBody>
          </p:sp>
          <p:sp>
            <p:nvSpPr>
              <p:cNvPr id="49" name="円弧 48"/>
              <p:cNvSpPr>
                <a:spLocks noChangeAspect="1"/>
              </p:cNvSpPr>
              <p:nvPr/>
            </p:nvSpPr>
            <p:spPr>
              <a:xfrm rot="2700000">
                <a:off x="4135345" y="1922037"/>
                <a:ext cx="1139842" cy="1102469"/>
              </a:xfrm>
              <a:prstGeom prst="arc">
                <a:avLst>
                  <a:gd name="adj1" fmla="val 16056818"/>
                  <a:gd name="adj2" fmla="val 169116"/>
                </a:avLst>
              </a:prstGeom>
              <a:noFill/>
              <a:ln w="19050" cap="flat" cmpd="sng" algn="ctr">
                <a:solidFill>
                  <a:schemeClr val="tx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400" b="0" i="0" u="none" strike="noStrike" kern="0" cap="none" spc="0" normalizeH="0" baseline="0" noProof="0" smtClean="0">
                  <a:ln>
                    <a:noFill/>
                  </a:ln>
                  <a:solidFill>
                    <a:srgbClr val="92D050"/>
                  </a:solidFill>
                  <a:effectLst/>
                  <a:uLnTx/>
                  <a:uFillTx/>
                  <a:latin typeface="Cambria Math" panose="02040503050406030204" pitchFamily="18" charset="0"/>
                  <a:ea typeface="ＭＳ Ｐゴシック"/>
                  <a:cs typeface="+mn-cs"/>
                </a:endParaRPr>
              </a:p>
            </p:txBody>
          </p:sp>
          <p:sp>
            <p:nvSpPr>
              <p:cNvPr id="50" name="円弧 49"/>
              <p:cNvSpPr>
                <a:spLocks noChangeAspect="1"/>
              </p:cNvSpPr>
              <p:nvPr/>
            </p:nvSpPr>
            <p:spPr>
              <a:xfrm rot="2503143">
                <a:off x="4224801" y="2218328"/>
                <a:ext cx="532865" cy="551059"/>
              </a:xfrm>
              <a:prstGeom prst="arc">
                <a:avLst>
                  <a:gd name="adj1" fmla="val 16627409"/>
                  <a:gd name="adj2" fmla="val 21142312"/>
                </a:avLst>
              </a:prstGeom>
              <a:noFill/>
              <a:ln w="19050" cap="flat" cmpd="sng" algn="ctr">
                <a:solidFill>
                  <a:schemeClr val="tx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400" b="0" i="0" u="none" strike="noStrike" kern="0" cap="none" spc="0" normalizeH="0" baseline="0" noProof="0" smtClean="0">
                  <a:ln>
                    <a:noFill/>
                  </a:ln>
                  <a:solidFill>
                    <a:srgbClr val="92D050"/>
                  </a:solidFill>
                  <a:effectLst/>
                  <a:uLnTx/>
                  <a:uFillTx/>
                  <a:latin typeface="Cambria Math" panose="02040503050406030204" pitchFamily="18" charset="0"/>
                  <a:ea typeface="ＭＳ Ｐゴシック"/>
                  <a:cs typeface="+mn-cs"/>
                </a:endParaRPr>
              </a:p>
            </p:txBody>
          </p:sp>
          <p:sp>
            <p:nvSpPr>
              <p:cNvPr id="82" name="テキスト ボックス 81"/>
              <p:cNvSpPr txBox="1"/>
              <p:nvPr/>
            </p:nvSpPr>
            <p:spPr>
              <a:xfrm>
                <a:off x="6276430" y="2665064"/>
                <a:ext cx="1689521" cy="307777"/>
              </a:xfrm>
              <a:prstGeom prst="rect">
                <a:avLst/>
              </a:prstGeom>
              <a:noFill/>
            </p:spPr>
            <p:txBody>
              <a:bodyPr wrap="square" rtlCol="0">
                <a:spAutoFit/>
              </a:bodyPr>
              <a:lstStyle/>
              <a:p>
                <a:r>
                  <a:rPr lang="ja-JP" altLang="en-US" sz="1400" dirty="0" smtClean="0">
                    <a:solidFill>
                      <a:schemeClr val="accent2"/>
                    </a:solidFill>
                  </a:rPr>
                  <a:t>回折波の強度分布</a:t>
                </a:r>
                <a:endParaRPr lang="en-US" altLang="ja-JP" sz="1400" dirty="0">
                  <a:solidFill>
                    <a:schemeClr val="accent2"/>
                  </a:solidFill>
                </a:endParaRPr>
              </a:p>
            </p:txBody>
          </p:sp>
          <p:sp>
            <p:nvSpPr>
              <p:cNvPr id="92" name="直角三角形 91"/>
              <p:cNvSpPr/>
              <p:nvPr/>
            </p:nvSpPr>
            <p:spPr>
              <a:xfrm>
                <a:off x="5667345" y="2142147"/>
                <a:ext cx="1377143" cy="269404"/>
              </a:xfrm>
              <a:prstGeom prst="rtTriangle">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6" name="テキスト ボックス 95"/>
              <p:cNvSpPr txBox="1"/>
              <p:nvPr/>
            </p:nvSpPr>
            <p:spPr>
              <a:xfrm>
                <a:off x="5823380" y="2997395"/>
                <a:ext cx="2988000" cy="338554"/>
              </a:xfrm>
              <a:prstGeom prst="rect">
                <a:avLst/>
              </a:prstGeom>
              <a:noFill/>
              <a:ln>
                <a:solidFill>
                  <a:schemeClr val="tx1"/>
                </a:solidFill>
              </a:ln>
            </p:spPr>
            <p:txBody>
              <a:bodyPr wrap="square" rtlCol="0">
                <a:spAutoFit/>
              </a:bodyPr>
              <a:lstStyle/>
              <a:p>
                <a:r>
                  <a:rPr lang="ja-JP" altLang="en-US" sz="1600" dirty="0" smtClean="0"/>
                  <a:t>単</a:t>
                </a:r>
                <a:r>
                  <a:rPr lang="ja-JP" altLang="en-US" sz="1600" dirty="0"/>
                  <a:t>スリット</a:t>
                </a:r>
                <a:r>
                  <a:rPr kumimoji="1" lang="ja-JP" altLang="en-US" sz="1600" dirty="0" smtClean="0"/>
                  <a:t>に入射する部分を積分</a:t>
                </a:r>
                <a:endParaRPr kumimoji="1" lang="ja-JP" altLang="en-US" sz="1600" dirty="0"/>
              </a:p>
            </p:txBody>
          </p:sp>
          <p:sp>
            <p:nvSpPr>
              <p:cNvPr id="97" name="正方形/長方形 96"/>
              <p:cNvSpPr/>
              <p:nvPr/>
            </p:nvSpPr>
            <p:spPr>
              <a:xfrm>
                <a:off x="5456594" y="2135554"/>
                <a:ext cx="210752" cy="275997"/>
              </a:xfrm>
              <a:prstGeom prst="rec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8" name="直角三角形 97"/>
              <p:cNvSpPr/>
              <p:nvPr/>
            </p:nvSpPr>
            <p:spPr>
              <a:xfrm>
                <a:off x="5455027" y="2040420"/>
                <a:ext cx="165842" cy="88880"/>
              </a:xfrm>
              <a:prstGeom prst="rtTriangle">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00" name="直線コネクタ 99"/>
              <p:cNvCxnSpPr/>
              <p:nvPr/>
            </p:nvCxnSpPr>
            <p:spPr>
              <a:xfrm>
                <a:off x="5608564" y="2270915"/>
                <a:ext cx="726980" cy="728312"/>
              </a:xfrm>
              <a:prstGeom prst="line">
                <a:avLst/>
              </a:prstGeom>
              <a:ln w="19050">
                <a:tailEnd type="none"/>
              </a:ln>
            </p:spPr>
            <p:style>
              <a:lnRef idx="1">
                <a:schemeClr val="dk1"/>
              </a:lnRef>
              <a:fillRef idx="0">
                <a:schemeClr val="dk1"/>
              </a:fillRef>
              <a:effectRef idx="0">
                <a:schemeClr val="dk1"/>
              </a:effectRef>
              <a:fontRef idx="minor">
                <a:schemeClr val="tx1"/>
              </a:fontRef>
            </p:style>
          </p:cxnSp>
          <p:sp>
            <p:nvSpPr>
              <p:cNvPr id="106" name="テキスト ボックス 105"/>
              <p:cNvSpPr txBox="1"/>
              <p:nvPr/>
            </p:nvSpPr>
            <p:spPr>
              <a:xfrm>
                <a:off x="2116535" y="1423744"/>
                <a:ext cx="539867" cy="338554"/>
              </a:xfrm>
              <a:prstGeom prst="rect">
                <a:avLst/>
              </a:prstGeom>
              <a:noFill/>
            </p:spPr>
            <p:txBody>
              <a:bodyPr wrap="square" rtlCol="0">
                <a:spAutoFit/>
              </a:bodyPr>
              <a:lstStyle/>
              <a:p>
                <a:r>
                  <a:rPr lang="en-US" altLang="ja-JP" sz="1600" dirty="0"/>
                  <a:t>z</a:t>
                </a:r>
                <a:r>
                  <a:rPr lang="ja-JP" altLang="en-US" sz="1600" dirty="0" smtClean="0"/>
                  <a:t>軸</a:t>
                </a:r>
                <a:endParaRPr kumimoji="1" lang="ja-JP" altLang="en-US" sz="1600" dirty="0"/>
              </a:p>
            </p:txBody>
          </p:sp>
          <p:sp>
            <p:nvSpPr>
              <p:cNvPr id="107" name="テキスト ボックス 106"/>
              <p:cNvSpPr txBox="1"/>
              <p:nvPr/>
            </p:nvSpPr>
            <p:spPr>
              <a:xfrm>
                <a:off x="1589044" y="915886"/>
                <a:ext cx="1047340" cy="338554"/>
              </a:xfrm>
              <a:prstGeom prst="rect">
                <a:avLst/>
              </a:prstGeom>
              <a:noFill/>
            </p:spPr>
            <p:txBody>
              <a:bodyPr wrap="square" rtlCol="0">
                <a:spAutoFit/>
              </a:bodyPr>
              <a:lstStyle/>
              <a:p>
                <a:r>
                  <a:rPr lang="en-US" altLang="ja-JP" sz="1600" dirty="0"/>
                  <a:t>x</a:t>
                </a:r>
                <a:r>
                  <a:rPr lang="ja-JP" altLang="en-US" sz="1600" dirty="0" smtClean="0"/>
                  <a:t>軸</a:t>
                </a:r>
                <a:endParaRPr kumimoji="1" lang="ja-JP" altLang="en-US" sz="1600" dirty="0"/>
              </a:p>
            </p:txBody>
          </p:sp>
          <p:sp>
            <p:nvSpPr>
              <p:cNvPr id="108" name="テキスト ボックス 107"/>
              <p:cNvSpPr txBox="1"/>
              <p:nvPr/>
            </p:nvSpPr>
            <p:spPr>
              <a:xfrm>
                <a:off x="950243" y="1189106"/>
                <a:ext cx="557063" cy="338554"/>
              </a:xfrm>
              <a:prstGeom prst="rect">
                <a:avLst/>
              </a:prstGeom>
              <a:noFill/>
            </p:spPr>
            <p:txBody>
              <a:bodyPr wrap="square" rtlCol="0">
                <a:spAutoFit/>
              </a:bodyPr>
              <a:lstStyle/>
              <a:p>
                <a:r>
                  <a:rPr lang="en-US" altLang="ja-JP" sz="1600" dirty="0"/>
                  <a:t>y</a:t>
                </a:r>
                <a:r>
                  <a:rPr lang="ja-JP" altLang="en-US" sz="1600" dirty="0" smtClean="0"/>
                  <a:t>軸</a:t>
                </a:r>
                <a:endParaRPr kumimoji="1" lang="ja-JP" altLang="en-US" sz="1600" dirty="0"/>
              </a:p>
            </p:txBody>
          </p:sp>
          <p:sp>
            <p:nvSpPr>
              <p:cNvPr id="109" name="正方形/長方形 108"/>
              <p:cNvSpPr/>
              <p:nvPr/>
            </p:nvSpPr>
            <p:spPr>
              <a:xfrm>
                <a:off x="1344210" y="2126215"/>
                <a:ext cx="43575" cy="198076"/>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10" name="直線コネクタ 109"/>
              <p:cNvCxnSpPr/>
              <p:nvPr/>
            </p:nvCxnSpPr>
            <p:spPr>
              <a:xfrm flipH="1">
                <a:off x="1380533" y="1694725"/>
                <a:ext cx="160" cy="405786"/>
              </a:xfrm>
              <a:prstGeom prst="line">
                <a:avLst/>
              </a:prstGeom>
              <a:ln>
                <a:prstDash val="dash"/>
              </a:ln>
            </p:spPr>
            <p:style>
              <a:lnRef idx="1">
                <a:schemeClr val="dk1"/>
              </a:lnRef>
              <a:fillRef idx="0">
                <a:schemeClr val="dk1"/>
              </a:fillRef>
              <a:effectRef idx="0">
                <a:schemeClr val="dk1"/>
              </a:effectRef>
              <a:fontRef idx="minor">
                <a:schemeClr val="tx1"/>
              </a:fontRef>
            </p:style>
          </p:cxnSp>
          <p:cxnSp>
            <p:nvCxnSpPr>
              <p:cNvPr id="111" name="直線矢印コネクタ 110"/>
              <p:cNvCxnSpPr/>
              <p:nvPr/>
            </p:nvCxnSpPr>
            <p:spPr>
              <a:xfrm flipV="1">
                <a:off x="1381737" y="1583134"/>
                <a:ext cx="753099" cy="0"/>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cxnSp>
            <p:nvCxnSpPr>
              <p:cNvPr id="112" name="直線矢印コネクタ 111"/>
              <p:cNvCxnSpPr/>
              <p:nvPr/>
            </p:nvCxnSpPr>
            <p:spPr>
              <a:xfrm flipH="1" flipV="1">
                <a:off x="1758286" y="1185660"/>
                <a:ext cx="0" cy="684000"/>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sp>
            <p:nvSpPr>
              <p:cNvPr id="113" name="円/楕円 112"/>
              <p:cNvSpPr/>
              <p:nvPr/>
            </p:nvSpPr>
            <p:spPr>
              <a:xfrm>
                <a:off x="1322815" y="1259047"/>
                <a:ext cx="144000" cy="1440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4" name="円/楕円 113"/>
              <p:cNvSpPr/>
              <p:nvPr/>
            </p:nvSpPr>
            <p:spPr>
              <a:xfrm>
                <a:off x="1376659" y="1316557"/>
                <a:ext cx="36000" cy="36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81" name="テキスト ボックス 80"/>
              <p:cNvSpPr txBox="1"/>
              <p:nvPr/>
            </p:nvSpPr>
            <p:spPr>
              <a:xfrm>
                <a:off x="8005927" y="2095794"/>
                <a:ext cx="833976" cy="338554"/>
              </a:xfrm>
              <a:prstGeom prst="rect">
                <a:avLst/>
              </a:prstGeom>
              <a:noFill/>
            </p:spPr>
            <p:txBody>
              <a:bodyPr wrap="square" rtlCol="0">
                <a:spAutoFit/>
              </a:bodyPr>
              <a:lstStyle/>
              <a:p>
                <a:r>
                  <a:rPr lang="ja-JP" altLang="en-US" sz="1600" dirty="0"/>
                  <a:t>導波管</a:t>
                </a:r>
                <a:endParaRPr lang="en-US" altLang="ja-JP" sz="1600" dirty="0"/>
              </a:p>
            </p:txBody>
          </p:sp>
          <p:cxnSp>
            <p:nvCxnSpPr>
              <p:cNvPr id="88" name="直線コネクタ 87"/>
              <p:cNvCxnSpPr/>
              <p:nvPr/>
            </p:nvCxnSpPr>
            <p:spPr>
              <a:xfrm>
                <a:off x="3328589" y="2182397"/>
                <a:ext cx="0" cy="584850"/>
              </a:xfrm>
              <a:prstGeom prst="line">
                <a:avLst/>
              </a:prstGeom>
              <a:ln w="38100">
                <a:solidFill>
                  <a:srgbClr val="FF0000"/>
                </a:solidFill>
                <a:tailEnd type="none"/>
              </a:ln>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152" name="テキスト ボックス 151"/>
                  <p:cNvSpPr txBox="1"/>
                  <p:nvPr/>
                </p:nvSpPr>
                <p:spPr>
                  <a:xfrm>
                    <a:off x="4073805" y="2863644"/>
                    <a:ext cx="1029852" cy="584775"/>
                  </a:xfrm>
                  <a:prstGeom prst="rect">
                    <a:avLst/>
                  </a:prstGeom>
                  <a:noFill/>
                </p:spPr>
                <p:txBody>
                  <a:bodyPr wrap="square" rtlCol="0">
                    <a:spAutoFit/>
                  </a:bodyPr>
                  <a:lstStyle/>
                  <a:p>
                    <a:r>
                      <a:rPr lang="ja-JP" altLang="en-US" sz="1600" dirty="0" smtClean="0"/>
                      <a:t>スロットの</a:t>
                    </a:r>
                    <a:endParaRPr lang="en-US" altLang="ja-JP" sz="1600" dirty="0" smtClean="0"/>
                  </a:p>
                  <a:p>
                    <a:r>
                      <a:rPr lang="ja-JP" altLang="en-US" sz="1600" dirty="0" smtClean="0"/>
                      <a:t>位置</a:t>
                    </a:r>
                    <a14:m>
                      <m:oMath xmlns:m="http://schemas.openxmlformats.org/officeDocument/2006/math">
                        <m:r>
                          <a:rPr lang="ja-JP" altLang="en-US" sz="1600" i="1">
                            <a:latin typeface="Cambria Math" panose="02040503050406030204" pitchFamily="18" charset="0"/>
                          </a:rPr>
                          <m:t>𝑥</m:t>
                        </m:r>
                      </m:oMath>
                    </a14:m>
                    <a:r>
                      <a:rPr lang="en-US" altLang="ja-JP" sz="1600" dirty="0" smtClean="0"/>
                      <a:t>’</a:t>
                    </a:r>
                    <a:endParaRPr lang="en-US" altLang="ja-JP" sz="1600" dirty="0"/>
                  </a:p>
                </p:txBody>
              </p:sp>
            </mc:Choice>
            <mc:Fallback xmlns="">
              <p:sp>
                <p:nvSpPr>
                  <p:cNvPr id="152" name="テキスト ボックス 151"/>
                  <p:cNvSpPr txBox="1">
                    <a:spLocks noRot="1" noChangeAspect="1" noMove="1" noResize="1" noEditPoints="1" noAdjustHandles="1" noChangeArrowheads="1" noChangeShapeType="1" noTextEdit="1"/>
                  </p:cNvSpPr>
                  <p:nvPr/>
                </p:nvSpPr>
                <p:spPr>
                  <a:xfrm>
                    <a:off x="4073805" y="2863644"/>
                    <a:ext cx="1029852" cy="584775"/>
                  </a:xfrm>
                  <a:prstGeom prst="rect">
                    <a:avLst/>
                  </a:prstGeom>
                  <a:blipFill rotWithShape="0">
                    <a:blip r:embed="rId17"/>
                    <a:stretch>
                      <a:fillRect l="-3550" t="-5208" r="-1183" b="-13542"/>
                    </a:stretch>
                  </a:blipFill>
                </p:spPr>
                <p:txBody>
                  <a:bodyPr/>
                  <a:lstStyle/>
                  <a:p>
                    <a:r>
                      <a:rPr lang="ja-JP" altLang="en-US">
                        <a:noFill/>
                      </a:rPr>
                      <a:t> </a:t>
                    </a:r>
                  </a:p>
                </p:txBody>
              </p:sp>
            </mc:Fallback>
          </mc:AlternateContent>
        </p:grpSp>
        <p:sp>
          <p:nvSpPr>
            <p:cNvPr id="150" name="テキスト ボックス 149"/>
            <p:cNvSpPr txBox="1"/>
            <p:nvPr/>
          </p:nvSpPr>
          <p:spPr>
            <a:xfrm>
              <a:off x="4045857" y="1647874"/>
              <a:ext cx="783115" cy="338554"/>
            </a:xfrm>
            <a:prstGeom prst="rect">
              <a:avLst/>
            </a:prstGeom>
            <a:noFill/>
          </p:spPr>
          <p:txBody>
            <a:bodyPr wrap="square" rtlCol="0">
              <a:spAutoFit/>
            </a:bodyPr>
            <a:lstStyle/>
            <a:p>
              <a:r>
                <a:rPr lang="ja-JP" altLang="en-US" sz="1600" dirty="0" smtClean="0"/>
                <a:t>移動</a:t>
              </a:r>
              <a:endParaRPr lang="en-US" altLang="ja-JP" sz="1600" dirty="0"/>
            </a:p>
          </p:txBody>
        </p:sp>
        <p:sp>
          <p:nvSpPr>
            <p:cNvPr id="151" name="右矢印 150"/>
            <p:cNvSpPr/>
            <p:nvPr/>
          </p:nvSpPr>
          <p:spPr>
            <a:xfrm rot="16200000">
              <a:off x="3825822" y="1795720"/>
              <a:ext cx="491996" cy="8942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cxnSp>
        <p:nvCxnSpPr>
          <p:cNvPr id="21" name="直線コネクタ 20"/>
          <p:cNvCxnSpPr/>
          <p:nvPr/>
        </p:nvCxnSpPr>
        <p:spPr>
          <a:xfrm flipH="1" flipV="1">
            <a:off x="3863901" y="2442168"/>
            <a:ext cx="564936" cy="0"/>
          </a:xfrm>
          <a:prstGeom prst="line">
            <a:avLst/>
          </a:prstGeom>
          <a:ln w="12700">
            <a:prstDash val="dashDot"/>
          </a:ln>
        </p:spPr>
        <p:style>
          <a:lnRef idx="1">
            <a:schemeClr val="dk1"/>
          </a:lnRef>
          <a:fillRef idx="0">
            <a:schemeClr val="dk1"/>
          </a:fillRef>
          <a:effectRef idx="0">
            <a:schemeClr val="dk1"/>
          </a:effectRef>
          <a:fontRef idx="minor">
            <a:schemeClr val="tx1"/>
          </a:fontRef>
        </p:style>
      </p:cxnSp>
      <p:cxnSp>
        <p:nvCxnSpPr>
          <p:cNvPr id="33" name="直線矢印コネクタ 32"/>
          <p:cNvCxnSpPr/>
          <p:nvPr/>
        </p:nvCxnSpPr>
        <p:spPr>
          <a:xfrm flipH="1" flipV="1">
            <a:off x="4190030" y="2166176"/>
            <a:ext cx="0" cy="284098"/>
          </a:xfrm>
          <a:prstGeom prst="straightConnector1">
            <a:avLst/>
          </a:prstGeom>
          <a:ln w="19050">
            <a:headEnd type="triangle"/>
            <a:tailEnd type="triangle"/>
          </a:ln>
        </p:spPr>
        <p:style>
          <a:lnRef idx="1">
            <a:schemeClr val="dk1"/>
          </a:lnRef>
          <a:fillRef idx="0">
            <a:schemeClr val="dk1"/>
          </a:fillRef>
          <a:effectRef idx="0">
            <a:schemeClr val="dk1"/>
          </a:effectRef>
          <a:fontRef idx="minor">
            <a:schemeClr val="tx1"/>
          </a:fontRef>
        </p:style>
      </p:cxnSp>
      <p:cxnSp>
        <p:nvCxnSpPr>
          <p:cNvPr id="39" name="直線コネクタ 38"/>
          <p:cNvCxnSpPr/>
          <p:nvPr/>
        </p:nvCxnSpPr>
        <p:spPr>
          <a:xfrm>
            <a:off x="4244139" y="2296805"/>
            <a:ext cx="214746" cy="527643"/>
          </a:xfrm>
          <a:prstGeom prst="line">
            <a:avLst/>
          </a:prstGeom>
          <a:ln w="19050"/>
        </p:spPr>
        <p:style>
          <a:lnRef idx="1">
            <a:schemeClr val="dk1"/>
          </a:lnRef>
          <a:fillRef idx="0">
            <a:schemeClr val="dk1"/>
          </a:fillRef>
          <a:effectRef idx="0">
            <a:schemeClr val="dk1"/>
          </a:effectRef>
          <a:fontRef idx="minor">
            <a:schemeClr val="tx1"/>
          </a:fontRef>
        </p:style>
      </p:cxnSp>
      <p:sp>
        <p:nvSpPr>
          <p:cNvPr id="118" name="テキスト ボックス 117"/>
          <p:cNvSpPr txBox="1"/>
          <p:nvPr/>
        </p:nvSpPr>
        <p:spPr>
          <a:xfrm>
            <a:off x="76685" y="3447531"/>
            <a:ext cx="6598952" cy="343669"/>
          </a:xfrm>
          <a:prstGeom prst="rect">
            <a:avLst/>
          </a:prstGeom>
          <a:solidFill>
            <a:schemeClr val="bg1"/>
          </a:solidFill>
          <a:ln>
            <a:solidFill>
              <a:schemeClr val="tx1"/>
            </a:solidFill>
          </a:ln>
        </p:spPr>
        <p:txBody>
          <a:bodyPr wrap="square" rtlCol="0">
            <a:spAutoFit/>
          </a:bodyPr>
          <a:lstStyle/>
          <a:p>
            <a:r>
              <a:rPr kumimoji="1" lang="ja-JP" altLang="en-US" sz="1600" dirty="0" smtClean="0"/>
              <a:t>スロットの位置をずらしながら、それぞれ単スリットに入射する強度を求める</a:t>
            </a:r>
            <a:endParaRPr kumimoji="1" lang="ja-JP" altLang="en-US" sz="1600" dirty="0"/>
          </a:p>
        </p:txBody>
      </p:sp>
      <p:cxnSp>
        <p:nvCxnSpPr>
          <p:cNvPr id="67" name="直線コネクタ 66"/>
          <p:cNvCxnSpPr/>
          <p:nvPr/>
        </p:nvCxnSpPr>
        <p:spPr>
          <a:xfrm flipV="1">
            <a:off x="5601482" y="2539707"/>
            <a:ext cx="3600000" cy="0"/>
          </a:xfrm>
          <a:prstGeom prst="line">
            <a:avLst/>
          </a:prstGeom>
          <a:ln w="19050">
            <a:tailEnd type="none"/>
          </a:ln>
        </p:spPr>
        <p:style>
          <a:lnRef idx="1">
            <a:schemeClr val="dk1"/>
          </a:lnRef>
          <a:fillRef idx="0">
            <a:schemeClr val="dk1"/>
          </a:fillRef>
          <a:effectRef idx="0">
            <a:schemeClr val="dk1"/>
          </a:effectRef>
          <a:fontRef idx="minor">
            <a:schemeClr val="tx1"/>
          </a:fontRef>
        </p:style>
      </p:cxnSp>
      <p:cxnSp>
        <p:nvCxnSpPr>
          <p:cNvPr id="5" name="直線コネクタ 4"/>
          <p:cNvCxnSpPr/>
          <p:nvPr/>
        </p:nvCxnSpPr>
        <p:spPr>
          <a:xfrm flipV="1">
            <a:off x="5556973" y="1801813"/>
            <a:ext cx="3600000" cy="0"/>
          </a:xfrm>
          <a:prstGeom prst="line">
            <a:avLst/>
          </a:prstGeom>
          <a:ln w="19050">
            <a:tailEnd type="non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37780229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a:xfrm>
            <a:off x="476278" y="68183"/>
            <a:ext cx="7886700" cy="877032"/>
          </a:xfrm>
        </p:spPr>
        <p:txBody>
          <a:bodyPr>
            <a:normAutofit/>
          </a:bodyPr>
          <a:lstStyle/>
          <a:p>
            <a:r>
              <a:rPr kumimoji="1" lang="ja-JP" altLang="en-US" sz="3000" u="none" dirty="0" smtClean="0"/>
              <a:t>光学系を用いたシミュレーション結果</a:t>
            </a:r>
            <a:endParaRPr kumimoji="1" lang="ja-JP" altLang="en-US" sz="3000" u="none" dirty="0"/>
          </a:p>
        </p:txBody>
      </p:sp>
      <p:grpSp>
        <p:nvGrpSpPr>
          <p:cNvPr id="2" name="グループ化 1"/>
          <p:cNvGrpSpPr/>
          <p:nvPr/>
        </p:nvGrpSpPr>
        <p:grpSpPr>
          <a:xfrm>
            <a:off x="391143" y="849899"/>
            <a:ext cx="9017784" cy="1965642"/>
            <a:chOff x="113736" y="870302"/>
            <a:chExt cx="9017784" cy="1965642"/>
          </a:xfrm>
        </p:grpSpPr>
        <p:grpSp>
          <p:nvGrpSpPr>
            <p:cNvPr id="29" name="グループ化 28"/>
            <p:cNvGrpSpPr/>
            <p:nvPr/>
          </p:nvGrpSpPr>
          <p:grpSpPr>
            <a:xfrm>
              <a:off x="113736" y="870302"/>
              <a:ext cx="9017784" cy="1965642"/>
              <a:chOff x="868113" y="600264"/>
              <a:chExt cx="9513896" cy="2685949"/>
            </a:xfrm>
          </p:grpSpPr>
          <p:grpSp>
            <p:nvGrpSpPr>
              <p:cNvPr id="30" name="グループ化 29"/>
              <p:cNvGrpSpPr/>
              <p:nvPr/>
            </p:nvGrpSpPr>
            <p:grpSpPr>
              <a:xfrm>
                <a:off x="868113" y="600264"/>
                <a:ext cx="9513896" cy="2685949"/>
                <a:chOff x="553481" y="11704"/>
                <a:chExt cx="9981925" cy="3019900"/>
              </a:xfrm>
            </p:grpSpPr>
            <p:grpSp>
              <p:nvGrpSpPr>
                <p:cNvPr id="35" name="グループ化 34"/>
                <p:cNvGrpSpPr/>
                <p:nvPr/>
              </p:nvGrpSpPr>
              <p:grpSpPr>
                <a:xfrm>
                  <a:off x="553481" y="11704"/>
                  <a:ext cx="9981925" cy="3019900"/>
                  <a:chOff x="453257" y="-549532"/>
                  <a:chExt cx="10988040" cy="3907314"/>
                </a:xfrm>
              </p:grpSpPr>
              <p:grpSp>
                <p:nvGrpSpPr>
                  <p:cNvPr id="40" name="グループ化 39"/>
                  <p:cNvGrpSpPr/>
                  <p:nvPr/>
                </p:nvGrpSpPr>
                <p:grpSpPr>
                  <a:xfrm>
                    <a:off x="453257" y="-140447"/>
                    <a:ext cx="10988040" cy="3498229"/>
                    <a:chOff x="240118" y="728880"/>
                    <a:chExt cx="10988040" cy="3498229"/>
                  </a:xfrm>
                </p:grpSpPr>
                <p:sp>
                  <p:nvSpPr>
                    <p:cNvPr id="47" name="正方形/長方形 46"/>
                    <p:cNvSpPr/>
                    <p:nvPr/>
                  </p:nvSpPr>
                  <p:spPr>
                    <a:xfrm>
                      <a:off x="240118" y="1747062"/>
                      <a:ext cx="1413049" cy="1217650"/>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dirty="0" smtClean="0">
                          <a:solidFill>
                            <a:schemeClr val="tx1"/>
                          </a:solidFill>
                        </a:rPr>
                        <a:t>レーザー</a:t>
                      </a:r>
                      <a:endParaRPr lang="ja-JP" altLang="en-US" sz="1400" dirty="0">
                        <a:solidFill>
                          <a:schemeClr val="tx1"/>
                        </a:solidFill>
                      </a:endParaRPr>
                    </a:p>
                  </p:txBody>
                </p:sp>
                <p:sp>
                  <p:nvSpPr>
                    <p:cNvPr id="48" name="テキスト ボックス 47"/>
                    <p:cNvSpPr txBox="1"/>
                    <p:nvPr/>
                  </p:nvSpPr>
                  <p:spPr>
                    <a:xfrm>
                      <a:off x="8309850" y="747168"/>
                      <a:ext cx="2911713" cy="672980"/>
                    </a:xfrm>
                    <a:prstGeom prst="rect">
                      <a:avLst/>
                    </a:prstGeom>
                    <a:noFill/>
                  </p:spPr>
                  <p:txBody>
                    <a:bodyPr wrap="square" rtlCol="0">
                      <a:spAutoFit/>
                    </a:bodyPr>
                    <a:lstStyle/>
                    <a:p>
                      <a:r>
                        <a:rPr lang="ja-JP" altLang="en-US" sz="1600" dirty="0"/>
                        <a:t>単</a:t>
                      </a:r>
                      <a:r>
                        <a:rPr lang="ja-JP" altLang="en-US" sz="1600" dirty="0" smtClean="0"/>
                        <a:t>スリット  幅</a:t>
                      </a:r>
                      <a:r>
                        <a:rPr lang="en-US" altLang="ja-JP" sz="1600" dirty="0" smtClean="0"/>
                        <a:t>0.2</a:t>
                      </a:r>
                      <a:r>
                        <a:rPr lang="en-US" altLang="ja-JP" sz="1600" i="1" dirty="0" smtClean="0"/>
                        <a:t> </a:t>
                      </a:r>
                      <a:r>
                        <a:rPr lang="en-US" altLang="ja-JP" sz="1600" dirty="0" smtClean="0"/>
                        <a:t>mm</a:t>
                      </a:r>
                      <a:endParaRPr lang="en-US" altLang="ja-JP" sz="1600" dirty="0"/>
                    </a:p>
                  </p:txBody>
                </p:sp>
                <p:grpSp>
                  <p:nvGrpSpPr>
                    <p:cNvPr id="49" name="グループ化 48"/>
                    <p:cNvGrpSpPr/>
                    <p:nvPr/>
                  </p:nvGrpSpPr>
                  <p:grpSpPr>
                    <a:xfrm>
                      <a:off x="9157906" y="1719579"/>
                      <a:ext cx="4841" cy="1019088"/>
                      <a:chOff x="9142545" y="1911378"/>
                      <a:chExt cx="10311" cy="2449435"/>
                    </a:xfrm>
                  </p:grpSpPr>
                  <p:cxnSp>
                    <p:nvCxnSpPr>
                      <p:cNvPr id="55" name="直線コネクタ 54"/>
                      <p:cNvCxnSpPr/>
                      <p:nvPr/>
                    </p:nvCxnSpPr>
                    <p:spPr>
                      <a:xfrm>
                        <a:off x="9142545" y="1911378"/>
                        <a:ext cx="0" cy="688003"/>
                      </a:xfrm>
                      <a:prstGeom prst="line">
                        <a:avLst/>
                      </a:prstGeom>
                      <a:ln w="50800" cap="sq">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56" name="直線コネクタ 55"/>
                      <p:cNvCxnSpPr/>
                      <p:nvPr/>
                    </p:nvCxnSpPr>
                    <p:spPr>
                      <a:xfrm>
                        <a:off x="9152856" y="3672810"/>
                        <a:ext cx="0" cy="688003"/>
                      </a:xfrm>
                      <a:prstGeom prst="line">
                        <a:avLst/>
                      </a:prstGeom>
                      <a:ln w="50800" cap="sq">
                        <a:solidFill>
                          <a:schemeClr val="tx1"/>
                        </a:solidFill>
                        <a:prstDash val="solid"/>
                      </a:ln>
                    </p:spPr>
                    <p:style>
                      <a:lnRef idx="1">
                        <a:schemeClr val="accent1"/>
                      </a:lnRef>
                      <a:fillRef idx="0">
                        <a:schemeClr val="accent1"/>
                      </a:fillRef>
                      <a:effectRef idx="0">
                        <a:schemeClr val="accent1"/>
                      </a:effectRef>
                      <a:fontRef idx="minor">
                        <a:schemeClr val="tx1"/>
                      </a:fontRef>
                    </p:style>
                  </p:cxnSp>
                </p:grpSp>
                <p:sp>
                  <p:nvSpPr>
                    <p:cNvPr id="50" name="テキスト ボックス 49"/>
                    <p:cNvSpPr txBox="1"/>
                    <p:nvPr/>
                  </p:nvSpPr>
                  <p:spPr>
                    <a:xfrm>
                      <a:off x="5662718" y="3554129"/>
                      <a:ext cx="3644921" cy="672980"/>
                    </a:xfrm>
                    <a:prstGeom prst="rect">
                      <a:avLst/>
                    </a:prstGeom>
                    <a:noFill/>
                  </p:spPr>
                  <p:txBody>
                    <a:bodyPr wrap="square" rtlCol="0">
                      <a:spAutoFit/>
                    </a:bodyPr>
                    <a:lstStyle/>
                    <a:p>
                      <a:r>
                        <a:rPr lang="ja-JP" altLang="en-US" sz="1600" dirty="0">
                          <a:solidFill>
                            <a:schemeClr val="accent1"/>
                          </a:solidFill>
                        </a:rPr>
                        <a:t>チョッパー</a:t>
                      </a:r>
                      <a:r>
                        <a:rPr lang="ja-JP" altLang="en-US" sz="1600" dirty="0" smtClean="0">
                          <a:solidFill>
                            <a:schemeClr val="accent1"/>
                          </a:solidFill>
                        </a:rPr>
                        <a:t>の</a:t>
                      </a:r>
                      <a:r>
                        <a:rPr lang="ja-JP" altLang="en-US" sz="1600" dirty="0">
                          <a:solidFill>
                            <a:schemeClr val="accent1"/>
                          </a:solidFill>
                        </a:rPr>
                        <a:t>スロット</a:t>
                      </a:r>
                      <a:r>
                        <a:rPr lang="ja-JP" altLang="en-US" sz="1600" dirty="0" smtClean="0">
                          <a:solidFill>
                            <a:schemeClr val="accent1"/>
                          </a:solidFill>
                        </a:rPr>
                        <a:t>幅 </a:t>
                      </a:r>
                      <a:r>
                        <a:rPr lang="en-US" altLang="ja-JP" sz="1600" i="1" dirty="0">
                          <a:solidFill>
                            <a:schemeClr val="accent1"/>
                          </a:solidFill>
                        </a:rPr>
                        <a:t>w</a:t>
                      </a:r>
                      <a:r>
                        <a:rPr lang="en-US" altLang="ja-JP" sz="1600" baseline="-25000" dirty="0" smtClean="0">
                          <a:solidFill>
                            <a:schemeClr val="accent1"/>
                          </a:solidFill>
                        </a:rPr>
                        <a:t>1</a:t>
                      </a:r>
                      <a:r>
                        <a:rPr lang="en-US" altLang="ja-JP" sz="1600" dirty="0" smtClean="0">
                          <a:solidFill>
                            <a:schemeClr val="accent1"/>
                          </a:solidFill>
                        </a:rPr>
                        <a:t>(mm</a:t>
                      </a:r>
                      <a:r>
                        <a:rPr lang="en-US" altLang="ja-JP" sz="1600" dirty="0">
                          <a:solidFill>
                            <a:schemeClr val="accent1"/>
                          </a:solidFill>
                        </a:rPr>
                        <a:t>)</a:t>
                      </a:r>
                    </a:p>
                  </p:txBody>
                </p:sp>
                <p:cxnSp>
                  <p:nvCxnSpPr>
                    <p:cNvPr id="51" name="直線コネクタ 50"/>
                    <p:cNvCxnSpPr>
                      <a:endCxn id="53" idx="1"/>
                    </p:cNvCxnSpPr>
                    <p:nvPr/>
                  </p:nvCxnSpPr>
                  <p:spPr>
                    <a:xfrm flipV="1">
                      <a:off x="1377253" y="2233585"/>
                      <a:ext cx="7810721" cy="112239"/>
                    </a:xfrm>
                    <a:prstGeom prst="line">
                      <a:avLst/>
                    </a:prstGeom>
                    <a:ln cap="sq">
                      <a:solidFill>
                        <a:schemeClr val="tx1"/>
                      </a:solidFill>
                      <a:prstDash val="lgDashDotDot"/>
                    </a:ln>
                  </p:spPr>
                  <p:style>
                    <a:lnRef idx="1">
                      <a:schemeClr val="accent1"/>
                    </a:lnRef>
                    <a:fillRef idx="0">
                      <a:schemeClr val="accent1"/>
                    </a:fillRef>
                    <a:effectRef idx="0">
                      <a:schemeClr val="accent1"/>
                    </a:effectRef>
                    <a:fontRef idx="minor">
                      <a:schemeClr val="tx1"/>
                    </a:fontRef>
                  </p:style>
                </p:cxnSp>
                <p:cxnSp>
                  <p:nvCxnSpPr>
                    <p:cNvPr id="52" name="直線コネクタ 51"/>
                    <p:cNvCxnSpPr/>
                    <p:nvPr/>
                  </p:nvCxnSpPr>
                  <p:spPr>
                    <a:xfrm flipH="1">
                      <a:off x="7467744" y="2413589"/>
                      <a:ext cx="0" cy="993819"/>
                    </a:xfrm>
                    <a:prstGeom prst="line">
                      <a:avLst/>
                    </a:prstGeom>
                    <a:ln w="38100" cap="sq">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53" name="正方形/長方形 52"/>
                    <p:cNvSpPr/>
                    <p:nvPr/>
                  </p:nvSpPr>
                  <p:spPr>
                    <a:xfrm>
                      <a:off x="9187973" y="1640217"/>
                      <a:ext cx="2040185" cy="118673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ja-JP" altLang="en-US" sz="1600" dirty="0">
                          <a:solidFill>
                            <a:schemeClr val="tx1"/>
                          </a:solidFill>
                        </a:rPr>
                        <a:t>導波管</a:t>
                      </a:r>
                    </a:p>
                  </p:txBody>
                </p:sp>
                <p:sp>
                  <p:nvSpPr>
                    <p:cNvPr id="62" name="テキスト ボックス 61"/>
                    <p:cNvSpPr txBox="1"/>
                    <p:nvPr/>
                  </p:nvSpPr>
                  <p:spPr>
                    <a:xfrm>
                      <a:off x="7706608" y="2903261"/>
                      <a:ext cx="1575067" cy="672980"/>
                    </a:xfrm>
                    <a:prstGeom prst="rect">
                      <a:avLst/>
                    </a:prstGeom>
                    <a:noFill/>
                  </p:spPr>
                  <p:txBody>
                    <a:bodyPr wrap="square" rtlCol="0">
                      <a:spAutoFit/>
                    </a:bodyPr>
                    <a:lstStyle/>
                    <a:p>
                      <a:r>
                        <a:rPr lang="ja-JP" altLang="en-US" sz="1600" dirty="0" smtClean="0"/>
                        <a:t>距離</a:t>
                      </a:r>
                      <a:r>
                        <a:rPr lang="en-US" altLang="ja-JP" sz="1600" i="1" dirty="0" smtClean="0"/>
                        <a:t>L</a:t>
                      </a:r>
                      <a:r>
                        <a:rPr lang="en-US" altLang="ja-JP" sz="1600" dirty="0" smtClean="0"/>
                        <a:t> (mm)</a:t>
                      </a:r>
                      <a:endParaRPr lang="en-US" altLang="ja-JP" sz="1600" dirty="0"/>
                    </a:p>
                  </p:txBody>
                </p:sp>
                <p:cxnSp>
                  <p:nvCxnSpPr>
                    <p:cNvPr id="57" name="直線コネクタ 56"/>
                    <p:cNvCxnSpPr/>
                    <p:nvPr/>
                  </p:nvCxnSpPr>
                  <p:spPr>
                    <a:xfrm>
                      <a:off x="7467745" y="728880"/>
                      <a:ext cx="1558" cy="1382537"/>
                    </a:xfrm>
                    <a:prstGeom prst="line">
                      <a:avLst/>
                    </a:prstGeom>
                    <a:ln w="38100" cap="sq">
                      <a:solidFill>
                        <a:schemeClr val="accent1"/>
                      </a:solidFill>
                      <a:prstDash val="solid"/>
                    </a:ln>
                  </p:spPr>
                  <p:style>
                    <a:lnRef idx="1">
                      <a:schemeClr val="accent1"/>
                    </a:lnRef>
                    <a:fillRef idx="0">
                      <a:schemeClr val="accent1"/>
                    </a:fillRef>
                    <a:effectRef idx="0">
                      <a:schemeClr val="accent1"/>
                    </a:effectRef>
                    <a:fontRef idx="minor">
                      <a:schemeClr val="tx1"/>
                    </a:fontRef>
                  </p:style>
                </p:cxnSp>
              </p:grpSp>
              <p:sp>
                <p:nvSpPr>
                  <p:cNvPr id="41" name="テキスト ボックス 40"/>
                  <p:cNvSpPr txBox="1"/>
                  <p:nvPr/>
                </p:nvSpPr>
                <p:spPr>
                  <a:xfrm>
                    <a:off x="2023870" y="1864933"/>
                    <a:ext cx="2154083" cy="672980"/>
                  </a:xfrm>
                  <a:prstGeom prst="rect">
                    <a:avLst/>
                  </a:prstGeom>
                  <a:noFill/>
                </p:spPr>
                <p:txBody>
                  <a:bodyPr wrap="square" rtlCol="0">
                    <a:spAutoFit/>
                  </a:bodyPr>
                  <a:lstStyle/>
                  <a:p>
                    <a:r>
                      <a:rPr kumimoji="1" lang="ja-JP" altLang="en-US" sz="1600" dirty="0" smtClean="0">
                        <a:solidFill>
                          <a:srgbClr val="FF0000"/>
                        </a:solidFill>
                      </a:rPr>
                      <a:t>ガウスビーム</a:t>
                    </a:r>
                    <a:endParaRPr kumimoji="1" lang="en-US" altLang="ja-JP" sz="1600" dirty="0" smtClean="0">
                      <a:solidFill>
                        <a:srgbClr val="FF0000"/>
                      </a:solidFill>
                    </a:endParaRPr>
                  </a:p>
                </p:txBody>
              </p:sp>
              <p:sp>
                <p:nvSpPr>
                  <p:cNvPr id="43" name="テキスト ボックス 42"/>
                  <p:cNvSpPr txBox="1"/>
                  <p:nvPr/>
                </p:nvSpPr>
                <p:spPr>
                  <a:xfrm>
                    <a:off x="2712987" y="401771"/>
                    <a:ext cx="623519" cy="492502"/>
                  </a:xfrm>
                  <a:prstGeom prst="rect">
                    <a:avLst/>
                  </a:prstGeom>
                  <a:noFill/>
                </p:spPr>
                <p:txBody>
                  <a:bodyPr wrap="square" rtlCol="0">
                    <a:spAutoFit/>
                  </a:bodyPr>
                  <a:lstStyle/>
                  <a:p>
                    <a:r>
                      <a:rPr lang="en-US" altLang="ja-JP" sz="1600" dirty="0"/>
                      <a:t>z</a:t>
                    </a:r>
                    <a:r>
                      <a:rPr lang="ja-JP" altLang="en-US" sz="1600" dirty="0" smtClean="0"/>
                      <a:t>軸</a:t>
                    </a:r>
                    <a:endParaRPr kumimoji="1" lang="ja-JP" altLang="en-US" sz="1600" dirty="0"/>
                  </a:p>
                </p:txBody>
              </p:sp>
              <p:sp>
                <p:nvSpPr>
                  <p:cNvPr id="44" name="テキスト ボックス 43"/>
                  <p:cNvSpPr txBox="1"/>
                  <p:nvPr/>
                </p:nvSpPr>
                <p:spPr>
                  <a:xfrm>
                    <a:off x="1855379" y="-549532"/>
                    <a:ext cx="1209623" cy="492502"/>
                  </a:xfrm>
                  <a:prstGeom prst="rect">
                    <a:avLst/>
                  </a:prstGeom>
                  <a:noFill/>
                </p:spPr>
                <p:txBody>
                  <a:bodyPr wrap="square" rtlCol="0">
                    <a:spAutoFit/>
                  </a:bodyPr>
                  <a:lstStyle/>
                  <a:p>
                    <a:r>
                      <a:rPr lang="en-US" altLang="ja-JP" sz="1600" dirty="0"/>
                      <a:t>x</a:t>
                    </a:r>
                    <a:r>
                      <a:rPr lang="ja-JP" altLang="en-US" sz="1600" dirty="0" smtClean="0"/>
                      <a:t>軸</a:t>
                    </a:r>
                    <a:endParaRPr kumimoji="1" lang="ja-JP" altLang="en-US" sz="1600" dirty="0"/>
                  </a:p>
                </p:txBody>
              </p:sp>
              <p:sp>
                <p:nvSpPr>
                  <p:cNvPr id="45" name="テキスト ボックス 44"/>
                  <p:cNvSpPr txBox="1"/>
                  <p:nvPr/>
                </p:nvSpPr>
                <p:spPr>
                  <a:xfrm>
                    <a:off x="1318294" y="-140448"/>
                    <a:ext cx="643379" cy="492502"/>
                  </a:xfrm>
                  <a:prstGeom prst="rect">
                    <a:avLst/>
                  </a:prstGeom>
                  <a:noFill/>
                </p:spPr>
                <p:txBody>
                  <a:bodyPr wrap="square" rtlCol="0">
                    <a:spAutoFit/>
                  </a:bodyPr>
                  <a:lstStyle/>
                  <a:p>
                    <a:r>
                      <a:rPr lang="en-US" altLang="ja-JP" sz="1600" dirty="0"/>
                      <a:t>y</a:t>
                    </a:r>
                    <a:r>
                      <a:rPr lang="ja-JP" altLang="en-US" sz="1600" dirty="0" smtClean="0"/>
                      <a:t>軸</a:t>
                    </a:r>
                    <a:endParaRPr kumimoji="1" lang="ja-JP" altLang="en-US" sz="1600" dirty="0"/>
                  </a:p>
                </p:txBody>
              </p:sp>
              <p:sp>
                <p:nvSpPr>
                  <p:cNvPr id="92" name="テキスト ボックス 91"/>
                  <p:cNvSpPr txBox="1"/>
                  <p:nvPr/>
                </p:nvSpPr>
                <p:spPr>
                  <a:xfrm>
                    <a:off x="6555560" y="231091"/>
                    <a:ext cx="1430986" cy="672980"/>
                  </a:xfrm>
                  <a:prstGeom prst="rect">
                    <a:avLst/>
                  </a:prstGeom>
                  <a:noFill/>
                </p:spPr>
                <p:txBody>
                  <a:bodyPr wrap="square" rtlCol="0">
                    <a:spAutoFit/>
                  </a:bodyPr>
                  <a:lstStyle/>
                  <a:p>
                    <a:r>
                      <a:rPr kumimoji="1" lang="ja-JP" altLang="en-US" sz="1600" dirty="0" smtClean="0">
                        <a:solidFill>
                          <a:srgbClr val="FF0000"/>
                        </a:solidFill>
                      </a:rPr>
                      <a:t>平面波</a:t>
                    </a:r>
                    <a:endParaRPr kumimoji="1" lang="en-US" altLang="ja-JP" sz="1600" dirty="0" smtClean="0">
                      <a:solidFill>
                        <a:srgbClr val="FF0000"/>
                      </a:solidFill>
                    </a:endParaRPr>
                  </a:p>
                </p:txBody>
              </p:sp>
            </p:grpSp>
            <p:sp>
              <p:nvSpPr>
                <p:cNvPr id="36" name="正方形/長方形 35"/>
                <p:cNvSpPr/>
                <p:nvPr/>
              </p:nvSpPr>
              <p:spPr>
                <a:xfrm>
                  <a:off x="1540941" y="1476201"/>
                  <a:ext cx="45719" cy="222703"/>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37" name="直線コネクタ 36"/>
                <p:cNvCxnSpPr/>
                <p:nvPr/>
              </p:nvCxnSpPr>
              <p:spPr>
                <a:xfrm flipH="1">
                  <a:off x="1586492" y="981159"/>
                  <a:ext cx="168" cy="456238"/>
                </a:xfrm>
                <a:prstGeom prst="line">
                  <a:avLst/>
                </a:prstGeom>
                <a:ln>
                  <a:prstDash val="dash"/>
                </a:ln>
              </p:spPr>
              <p:style>
                <a:lnRef idx="1">
                  <a:schemeClr val="dk1"/>
                </a:lnRef>
                <a:fillRef idx="0">
                  <a:schemeClr val="dk1"/>
                </a:fillRef>
                <a:effectRef idx="0">
                  <a:schemeClr val="dk1"/>
                </a:effectRef>
                <a:fontRef idx="minor">
                  <a:schemeClr val="tx1"/>
                </a:fontRef>
              </p:style>
            </p:cxnSp>
            <p:cxnSp>
              <p:nvCxnSpPr>
                <p:cNvPr id="38" name="直線矢印コネクタ 37"/>
                <p:cNvCxnSpPr/>
                <p:nvPr/>
              </p:nvCxnSpPr>
              <p:spPr>
                <a:xfrm>
                  <a:off x="1596806" y="1063307"/>
                  <a:ext cx="1008371"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39" name="直線矢印コネクタ 38"/>
                <p:cNvCxnSpPr/>
                <p:nvPr/>
              </p:nvCxnSpPr>
              <p:spPr>
                <a:xfrm flipH="1" flipV="1">
                  <a:off x="2011287" y="423589"/>
                  <a:ext cx="7891" cy="85671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grpSp>
          <p:grpSp>
            <p:nvGrpSpPr>
              <p:cNvPr id="31" name="グループ化 30"/>
              <p:cNvGrpSpPr/>
              <p:nvPr/>
            </p:nvGrpSpPr>
            <p:grpSpPr>
              <a:xfrm>
                <a:off x="2036507" y="1217842"/>
                <a:ext cx="151922" cy="196768"/>
                <a:chOff x="3028964" y="2444480"/>
                <a:chExt cx="151922" cy="196768"/>
              </a:xfrm>
            </p:grpSpPr>
            <p:sp>
              <p:nvSpPr>
                <p:cNvPr id="33" name="円/楕円 32"/>
                <p:cNvSpPr/>
                <p:nvPr/>
              </p:nvSpPr>
              <p:spPr>
                <a:xfrm>
                  <a:off x="3028964" y="2444480"/>
                  <a:ext cx="151922" cy="19676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円/楕円 33"/>
                <p:cNvSpPr/>
                <p:nvPr/>
              </p:nvSpPr>
              <p:spPr>
                <a:xfrm>
                  <a:off x="3082809" y="2518010"/>
                  <a:ext cx="36000" cy="36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grpSp>
          <p:sp>
            <p:nvSpPr>
              <p:cNvPr id="32" name="右矢印 31"/>
              <p:cNvSpPr/>
              <p:nvPr/>
            </p:nvSpPr>
            <p:spPr>
              <a:xfrm>
                <a:off x="2120423" y="1849542"/>
                <a:ext cx="801306" cy="268431"/>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cxnSp>
          <p:nvCxnSpPr>
            <p:cNvPr id="60" name="直線矢印コネクタ 59"/>
            <p:cNvCxnSpPr/>
            <p:nvPr/>
          </p:nvCxnSpPr>
          <p:spPr>
            <a:xfrm flipV="1">
              <a:off x="6045383" y="2199489"/>
              <a:ext cx="1382216" cy="0"/>
            </a:xfrm>
            <a:prstGeom prst="straightConnector1">
              <a:avLst/>
            </a:prstGeom>
            <a:ln w="19050">
              <a:headEnd type="triangle"/>
              <a:tailEnd type="triangle"/>
            </a:ln>
          </p:spPr>
          <p:style>
            <a:lnRef idx="1">
              <a:schemeClr val="dk1"/>
            </a:lnRef>
            <a:fillRef idx="0">
              <a:schemeClr val="dk1"/>
            </a:fillRef>
            <a:effectRef idx="0">
              <a:schemeClr val="dk1"/>
            </a:effectRef>
            <a:fontRef idx="minor">
              <a:schemeClr val="tx1"/>
            </a:fontRef>
          </p:style>
        </p:cxnSp>
      </p:grpSp>
      <p:graphicFrame>
        <p:nvGraphicFramePr>
          <p:cNvPr id="58" name="グラフ 57"/>
          <p:cNvGraphicFramePr>
            <a:graphicFrameLocks/>
          </p:cNvGraphicFramePr>
          <p:nvPr>
            <p:extLst>
              <p:ext uri="{D42A27DB-BD31-4B8C-83A1-F6EECF244321}">
                <p14:modId xmlns:p14="http://schemas.microsoft.com/office/powerpoint/2010/main" val="817527147"/>
              </p:ext>
            </p:extLst>
          </p:nvPr>
        </p:nvGraphicFramePr>
        <p:xfrm>
          <a:off x="3992137" y="2898656"/>
          <a:ext cx="5163014" cy="3509088"/>
        </p:xfrm>
        <a:graphic>
          <a:graphicData uri="http://schemas.openxmlformats.org/drawingml/2006/chart">
            <c:chart xmlns:c="http://schemas.openxmlformats.org/drawingml/2006/chart" xmlns:r="http://schemas.openxmlformats.org/officeDocument/2006/relationships" r:id="rId3"/>
          </a:graphicData>
        </a:graphic>
      </p:graphicFrame>
      <mc:AlternateContent xmlns:mc="http://schemas.openxmlformats.org/markup-compatibility/2006" xmlns:a14="http://schemas.microsoft.com/office/drawing/2010/main">
        <mc:Choice Requires="a14">
          <p:sp>
            <p:nvSpPr>
              <p:cNvPr id="65" name="テキスト ボックス 64"/>
              <p:cNvSpPr txBox="1"/>
              <p:nvPr/>
            </p:nvSpPr>
            <p:spPr>
              <a:xfrm>
                <a:off x="123092" y="3239363"/>
                <a:ext cx="3869045" cy="2308324"/>
              </a:xfrm>
              <a:prstGeom prst="rect">
                <a:avLst/>
              </a:prstGeom>
              <a:noFill/>
              <a:ln>
                <a:solidFill>
                  <a:schemeClr val="tx1"/>
                </a:solidFill>
              </a:ln>
            </p:spPr>
            <p:txBody>
              <a:bodyPr wrap="square" rtlCol="0">
                <a:spAutoFit/>
              </a:bodyPr>
              <a:lstStyle/>
              <a:p>
                <a:r>
                  <a:rPr lang="ja-JP" altLang="en-US" sz="1600" u="sng" dirty="0" smtClean="0"/>
                  <a:t>シミュレーション条件</a:t>
                </a:r>
                <a:endParaRPr lang="en-US" altLang="ja-JP" sz="1600" u="sng" dirty="0" smtClean="0"/>
              </a:p>
              <a:p>
                <a:r>
                  <a:rPr lang="ja-JP" altLang="en-US" sz="1600" dirty="0" smtClean="0"/>
                  <a:t>・検証するガウスビームの波長</a:t>
                </a:r>
                <a14:m>
                  <m:oMath xmlns:m="http://schemas.openxmlformats.org/officeDocument/2006/math">
                    <m:r>
                      <m:rPr>
                        <m:sty m:val="p"/>
                      </m:rPr>
                      <a:rPr lang="en-US" altLang="ja-JP" sz="1600" i="1" dirty="0">
                        <a:latin typeface="Cambria Math" panose="02040503050406030204" pitchFamily="18" charset="0"/>
                        <a:cs typeface="Times New Roman" panose="02020603050405020304" pitchFamily="18" charset="0"/>
                      </a:rPr>
                      <m:t>λ</m:t>
                    </m:r>
                    <m:r>
                      <a:rPr lang="en-US" altLang="ja-JP" sz="1600" i="1">
                        <a:latin typeface="Cambria Math" panose="02040503050406030204" pitchFamily="18" charset="0"/>
                        <a:cs typeface="Times New Roman" panose="02020603050405020304" pitchFamily="18" charset="0"/>
                      </a:rPr>
                      <m:t>=5</m:t>
                    </m:r>
                    <m:r>
                      <a:rPr lang="en-US" altLang="ja-JP" sz="1600" i="1" dirty="0">
                        <a:latin typeface="Cambria Math" panose="02040503050406030204" pitchFamily="18" charset="0"/>
                        <a:cs typeface="Times New Roman" panose="02020603050405020304" pitchFamily="18" charset="0"/>
                      </a:rPr>
                      <m:t>7.2</m:t>
                    </m:r>
                    <m:r>
                      <a:rPr lang="en-US" altLang="ja-JP" sz="1600" b="0" i="1" dirty="0" smtClean="0">
                        <a:latin typeface="Cambria Math" panose="02040503050406030204" pitchFamily="18" charset="0"/>
                        <a:cs typeface="Times New Roman" panose="02020603050405020304" pitchFamily="18" charset="0"/>
                      </a:rPr>
                      <m:t> </m:t>
                    </m:r>
                    <m:r>
                      <a:rPr lang="en-US" altLang="ja-JP" sz="1600" i="1" dirty="0">
                        <a:latin typeface="Cambria Math" panose="02040503050406030204" pitchFamily="18" charset="0"/>
                        <a:cs typeface="Times New Roman" panose="02020603050405020304" pitchFamily="18" charset="0"/>
                      </a:rPr>
                      <m:t>µ</m:t>
                    </m:r>
                  </m:oMath>
                </a14:m>
                <a:r>
                  <a:rPr lang="en-US" altLang="ja-JP" sz="1600" dirty="0"/>
                  <a:t>m</a:t>
                </a:r>
                <a:endParaRPr lang="ja-JP" altLang="en-US" sz="1600" dirty="0"/>
              </a:p>
              <a:p>
                <a:r>
                  <a:rPr lang="ja-JP" altLang="en-US" sz="1600" dirty="0" smtClean="0"/>
                  <a:t>・ガウス</a:t>
                </a:r>
                <a:r>
                  <a:rPr lang="ja-JP" altLang="en-US" sz="1600" dirty="0"/>
                  <a:t>ビーム</a:t>
                </a:r>
                <a:r>
                  <a:rPr lang="ja-JP" altLang="en-US" sz="1600" dirty="0" smtClean="0"/>
                  <a:t>の直径</a:t>
                </a:r>
                <a14:m>
                  <m:oMath xmlns:m="http://schemas.openxmlformats.org/officeDocument/2006/math">
                    <m:r>
                      <a:rPr lang="en-US" altLang="ja-JP" sz="1600" i="1" dirty="0" smtClean="0">
                        <a:solidFill>
                          <a:schemeClr val="tx1"/>
                        </a:solidFill>
                        <a:latin typeface="Cambria Math" panose="02040503050406030204" pitchFamily="18" charset="0"/>
                        <a:cs typeface="Times New Roman" panose="02020603050405020304" pitchFamily="18" charset="0"/>
                      </a:rPr>
                      <m:t>2</m:t>
                    </m:r>
                    <m:r>
                      <a:rPr lang="en-US" altLang="ja-JP" sz="1600" i="1">
                        <a:solidFill>
                          <a:schemeClr val="tx1"/>
                        </a:solidFill>
                        <a:latin typeface="Cambria Math" panose="02040503050406030204" pitchFamily="18" charset="0"/>
                        <a:cs typeface="Times New Roman" panose="02020603050405020304" pitchFamily="18" charset="0"/>
                      </a:rPr>
                      <m:t>𝑊</m:t>
                    </m:r>
                    <m:r>
                      <a:rPr lang="en-US" altLang="ja-JP" sz="1600" i="1">
                        <a:solidFill>
                          <a:schemeClr val="tx1"/>
                        </a:solidFill>
                        <a:latin typeface="Cambria Math" panose="02040503050406030204" pitchFamily="18" charset="0"/>
                        <a:cs typeface="Times New Roman" panose="02020603050405020304" pitchFamily="18" charset="0"/>
                      </a:rPr>
                      <m:t>=0.41 </m:t>
                    </m:r>
                    <m:r>
                      <m:rPr>
                        <m:sty m:val="p"/>
                      </m:rPr>
                      <a:rPr lang="en-US" altLang="ja-JP" sz="1600">
                        <a:solidFill>
                          <a:schemeClr val="tx1"/>
                        </a:solidFill>
                        <a:latin typeface="Cambria Math" panose="02040503050406030204" pitchFamily="18" charset="0"/>
                        <a:cs typeface="Times New Roman" panose="02020603050405020304" pitchFamily="18" charset="0"/>
                      </a:rPr>
                      <m:t>mm</m:t>
                    </m:r>
                  </m:oMath>
                </a14:m>
                <a:endParaRPr lang="ja-JP" altLang="en-US" sz="1600" dirty="0">
                  <a:solidFill>
                    <a:schemeClr val="tx1"/>
                  </a:solidFill>
                </a:endParaRPr>
              </a:p>
              <a:p>
                <a:r>
                  <a:rPr lang="ja-JP" altLang="en-US" sz="1600" dirty="0"/>
                  <a:t>・高速チョッパースロット幅　</a:t>
                </a:r>
                <a:endParaRPr lang="en-US" altLang="ja-JP" sz="1600" dirty="0" smtClean="0"/>
              </a:p>
              <a:p>
                <a:r>
                  <a:rPr lang="en-US" altLang="ja-JP" sz="1600" b="0" dirty="0" smtClean="0">
                    <a:cs typeface="Times New Roman" panose="02020603050405020304" pitchFamily="18" charset="0"/>
                  </a:rPr>
                  <a:t>   </a:t>
                </a:r>
                <a14:m>
                  <m:oMath xmlns:m="http://schemas.openxmlformats.org/officeDocument/2006/math">
                    <m:r>
                      <a:rPr lang="en-US" altLang="ja-JP" sz="1600" b="0" i="1" smtClean="0">
                        <a:latin typeface="Cambria Math" panose="02040503050406030204" pitchFamily="18" charset="0"/>
                        <a:cs typeface="Times New Roman" panose="02020603050405020304" pitchFamily="18" charset="0"/>
                      </a:rPr>
                      <m:t>𝑤</m:t>
                    </m:r>
                    <m:r>
                      <a:rPr lang="en-US" altLang="ja-JP" sz="1600" b="0" i="1" baseline="-25000" smtClean="0">
                        <a:latin typeface="Cambria Math" panose="02040503050406030204" pitchFamily="18" charset="0"/>
                        <a:cs typeface="Times New Roman" panose="02020603050405020304" pitchFamily="18" charset="0"/>
                      </a:rPr>
                      <m:t>1</m:t>
                    </m:r>
                    <m:r>
                      <a:rPr lang="en-US" altLang="ja-JP" sz="1600" i="1">
                        <a:latin typeface="Cambria Math" panose="02040503050406030204" pitchFamily="18" charset="0"/>
                        <a:cs typeface="Times New Roman" panose="02020603050405020304" pitchFamily="18" charset="0"/>
                      </a:rPr>
                      <m:t>=</m:t>
                    </m:r>
                    <m:r>
                      <a:rPr lang="en-US" altLang="ja-JP" sz="1600" b="0" i="1" smtClean="0">
                        <a:latin typeface="Cambria Math" panose="02040503050406030204" pitchFamily="18" charset="0"/>
                        <a:cs typeface="Times New Roman" panose="02020603050405020304" pitchFamily="18" charset="0"/>
                      </a:rPr>
                      <m:t>0.1</m:t>
                    </m:r>
                    <m:r>
                      <a:rPr lang="en-US" altLang="ja-JP" sz="1600" i="1">
                        <a:latin typeface="Cambria Math" panose="02040503050406030204" pitchFamily="18" charset="0"/>
                        <a:cs typeface="Times New Roman" panose="02020603050405020304" pitchFamily="18" charset="0"/>
                      </a:rPr>
                      <m:t> </m:t>
                    </m:r>
                    <m:r>
                      <m:rPr>
                        <m:sty m:val="p"/>
                      </m:rPr>
                      <a:rPr lang="en-US" altLang="ja-JP" sz="1600">
                        <a:latin typeface="Cambria Math" panose="02040503050406030204" pitchFamily="18" charset="0"/>
                        <a:cs typeface="Times New Roman" panose="02020603050405020304" pitchFamily="18" charset="0"/>
                      </a:rPr>
                      <m:t>mm</m:t>
                    </m:r>
                    <m:r>
                      <a:rPr lang="en-US" altLang="ja-JP" sz="1600" b="0" i="0" smtClean="0">
                        <a:latin typeface="Cambria Math" panose="02040503050406030204" pitchFamily="18" charset="0"/>
                        <a:cs typeface="Times New Roman" panose="02020603050405020304" pitchFamily="18" charset="0"/>
                      </a:rPr>
                      <m:t>,</m:t>
                    </m:r>
                  </m:oMath>
                </a14:m>
                <a:r>
                  <a:rPr lang="en-US" altLang="ja-JP" sz="1600" dirty="0">
                    <a:cs typeface="Times New Roman" panose="02020603050405020304" pitchFamily="18" charset="0"/>
                  </a:rPr>
                  <a:t> </a:t>
                </a:r>
                <a14:m>
                  <m:oMath xmlns:m="http://schemas.openxmlformats.org/officeDocument/2006/math">
                    <m:r>
                      <a:rPr lang="en-US" altLang="ja-JP" sz="1600" i="1">
                        <a:latin typeface="Cambria Math" panose="02040503050406030204" pitchFamily="18" charset="0"/>
                        <a:cs typeface="Times New Roman" panose="02020603050405020304" pitchFamily="18" charset="0"/>
                      </a:rPr>
                      <m:t>0.</m:t>
                    </m:r>
                    <m:r>
                      <a:rPr lang="en-US" altLang="ja-JP" sz="1600" b="0" i="1" smtClean="0">
                        <a:latin typeface="Cambria Math" panose="02040503050406030204" pitchFamily="18" charset="0"/>
                        <a:cs typeface="Times New Roman" panose="02020603050405020304" pitchFamily="18" charset="0"/>
                      </a:rPr>
                      <m:t>2</m:t>
                    </m:r>
                    <m:r>
                      <a:rPr lang="en-US" altLang="ja-JP" sz="1600" i="1">
                        <a:latin typeface="Cambria Math" panose="02040503050406030204" pitchFamily="18" charset="0"/>
                        <a:cs typeface="Times New Roman" panose="02020603050405020304" pitchFamily="18" charset="0"/>
                      </a:rPr>
                      <m:t> </m:t>
                    </m:r>
                    <m:r>
                      <m:rPr>
                        <m:sty m:val="p"/>
                      </m:rPr>
                      <a:rPr lang="en-US" altLang="ja-JP" sz="1600">
                        <a:latin typeface="Cambria Math" panose="02040503050406030204" pitchFamily="18" charset="0"/>
                        <a:cs typeface="Times New Roman" panose="02020603050405020304" pitchFamily="18" charset="0"/>
                      </a:rPr>
                      <m:t>mm</m:t>
                    </m:r>
                    <m:r>
                      <a:rPr lang="en-US" altLang="ja-JP" sz="1600" b="0" i="0" smtClean="0">
                        <a:latin typeface="Cambria Math" panose="02040503050406030204" pitchFamily="18" charset="0"/>
                        <a:cs typeface="Times New Roman" panose="02020603050405020304" pitchFamily="18" charset="0"/>
                      </a:rPr>
                      <m:t>,</m:t>
                    </m:r>
                    <m:r>
                      <a:rPr lang="en-US" altLang="ja-JP" sz="1600" i="1">
                        <a:latin typeface="Cambria Math" panose="02040503050406030204" pitchFamily="18" charset="0"/>
                        <a:cs typeface="Times New Roman" panose="02020603050405020304" pitchFamily="18" charset="0"/>
                      </a:rPr>
                      <m:t>0.</m:t>
                    </m:r>
                    <m:r>
                      <a:rPr lang="en-US" altLang="ja-JP" sz="1600" b="0" i="1" smtClean="0">
                        <a:latin typeface="Cambria Math" panose="02040503050406030204" pitchFamily="18" charset="0"/>
                        <a:cs typeface="Times New Roman" panose="02020603050405020304" pitchFamily="18" charset="0"/>
                      </a:rPr>
                      <m:t>3</m:t>
                    </m:r>
                    <m:r>
                      <a:rPr lang="en-US" altLang="ja-JP" sz="1600" i="1">
                        <a:latin typeface="Cambria Math" panose="02040503050406030204" pitchFamily="18" charset="0"/>
                        <a:cs typeface="Times New Roman" panose="02020603050405020304" pitchFamily="18" charset="0"/>
                      </a:rPr>
                      <m:t> </m:t>
                    </m:r>
                    <m:r>
                      <m:rPr>
                        <m:sty m:val="p"/>
                      </m:rPr>
                      <a:rPr lang="en-US" altLang="ja-JP" sz="1600">
                        <a:latin typeface="Cambria Math" panose="02040503050406030204" pitchFamily="18" charset="0"/>
                        <a:cs typeface="Times New Roman" panose="02020603050405020304" pitchFamily="18" charset="0"/>
                      </a:rPr>
                      <m:t>mm</m:t>
                    </m:r>
                  </m:oMath>
                </a14:m>
                <a:endParaRPr lang="ja-JP" altLang="en-US" sz="1600" dirty="0"/>
              </a:p>
              <a:p>
                <a:r>
                  <a:rPr lang="ja-JP" altLang="en-US" sz="1600" dirty="0" smtClean="0"/>
                  <a:t>・</a:t>
                </a:r>
                <a:r>
                  <a:rPr lang="ja-JP" altLang="en-US" sz="1600" dirty="0"/>
                  <a:t>単</a:t>
                </a:r>
                <a:r>
                  <a:rPr lang="ja-JP" altLang="en-US" sz="1600" dirty="0" smtClean="0"/>
                  <a:t>スリット　幅</a:t>
                </a:r>
                <a14:m>
                  <m:oMath xmlns:m="http://schemas.openxmlformats.org/officeDocument/2006/math">
                    <m:r>
                      <a:rPr lang="en-US" altLang="ja-JP" sz="1600" i="1">
                        <a:latin typeface="Cambria Math" panose="02040503050406030204" pitchFamily="18" charset="0"/>
                        <a:cs typeface="Times New Roman" panose="02020603050405020304" pitchFamily="18" charset="0"/>
                      </a:rPr>
                      <m:t>0. </m:t>
                    </m:r>
                    <m:r>
                      <a:rPr lang="en-US" altLang="ja-JP" sz="1600" b="0" i="1" smtClean="0">
                        <a:latin typeface="Cambria Math" panose="02040503050406030204" pitchFamily="18" charset="0"/>
                        <a:cs typeface="Times New Roman" panose="02020603050405020304" pitchFamily="18" charset="0"/>
                      </a:rPr>
                      <m:t>2</m:t>
                    </m:r>
                    <m:r>
                      <m:rPr>
                        <m:sty m:val="p"/>
                      </m:rPr>
                      <a:rPr lang="en-US" altLang="ja-JP" sz="1600">
                        <a:latin typeface="Cambria Math" panose="02040503050406030204" pitchFamily="18" charset="0"/>
                        <a:cs typeface="Times New Roman" panose="02020603050405020304" pitchFamily="18" charset="0"/>
                      </a:rPr>
                      <m:t>mm</m:t>
                    </m:r>
                  </m:oMath>
                </a14:m>
                <a:endParaRPr lang="en-US" altLang="ja-JP" sz="1600" dirty="0" smtClean="0"/>
              </a:p>
              <a:p>
                <a:r>
                  <a:rPr lang="ja-JP" altLang="en-US" sz="1600" dirty="0" smtClean="0"/>
                  <a:t>・チョッパースロットから導波管までの距離 </a:t>
                </a:r>
                <a:endParaRPr lang="en-US" altLang="ja-JP" sz="1600" dirty="0"/>
              </a:p>
              <a:p>
                <a:pPr/>
                <a14:m>
                  <m:oMathPara xmlns:m="http://schemas.openxmlformats.org/officeDocument/2006/math">
                    <m:oMathParaPr>
                      <m:jc m:val="left"/>
                    </m:oMathParaPr>
                    <m:oMath xmlns:m="http://schemas.openxmlformats.org/officeDocument/2006/math">
                      <m:r>
                        <a:rPr lang="en-US" altLang="ja-JP" sz="1600" b="0" i="1" smtClean="0">
                          <a:latin typeface="Cambria Math" panose="02040503050406030204" pitchFamily="18" charset="0"/>
                          <a:cs typeface="Times New Roman" panose="02020603050405020304" pitchFamily="18" charset="0"/>
                        </a:rPr>
                        <m:t>   </m:t>
                      </m:r>
                      <m:r>
                        <a:rPr lang="en-US" altLang="ja-JP" sz="1600" b="0" i="1" smtClean="0">
                          <a:latin typeface="Cambria Math" panose="02040503050406030204" pitchFamily="18" charset="0"/>
                          <a:cs typeface="Times New Roman" panose="02020603050405020304" pitchFamily="18" charset="0"/>
                        </a:rPr>
                        <m:t>𝐿</m:t>
                      </m:r>
                      <m:r>
                        <a:rPr lang="en-US" altLang="ja-JP" sz="1600" i="1">
                          <a:latin typeface="Cambria Math" panose="02040503050406030204" pitchFamily="18" charset="0"/>
                          <a:cs typeface="Times New Roman" panose="02020603050405020304" pitchFamily="18" charset="0"/>
                        </a:rPr>
                        <m:t>=</m:t>
                      </m:r>
                      <m:r>
                        <a:rPr lang="en-US" altLang="ja-JP" sz="1600" b="0" i="0" smtClean="0">
                          <a:latin typeface="Cambria Math" panose="02040503050406030204" pitchFamily="18" charset="0"/>
                          <a:cs typeface="Times New Roman" panose="02020603050405020304" pitchFamily="18" charset="0"/>
                        </a:rPr>
                        <m:t>1 </m:t>
                      </m:r>
                      <m:r>
                        <m:rPr>
                          <m:sty m:val="p"/>
                        </m:rPr>
                        <a:rPr lang="en-US" altLang="ja-JP" sz="1600">
                          <a:latin typeface="Cambria Math" panose="02040503050406030204" pitchFamily="18" charset="0"/>
                          <a:cs typeface="Times New Roman" panose="02020603050405020304" pitchFamily="18" charset="0"/>
                        </a:rPr>
                        <m:t>mm</m:t>
                      </m:r>
                      <m:r>
                        <a:rPr lang="en-US" altLang="ja-JP" sz="1600" b="0" i="0" smtClean="0">
                          <a:latin typeface="Cambria Math" panose="02040503050406030204" pitchFamily="18" charset="0"/>
                          <a:cs typeface="Times New Roman" panose="02020603050405020304" pitchFamily="18" charset="0"/>
                        </a:rPr>
                        <m:t>,5 </m:t>
                      </m:r>
                      <m:r>
                        <m:rPr>
                          <m:sty m:val="p"/>
                        </m:rPr>
                        <a:rPr lang="en-US" altLang="ja-JP" sz="1600" b="0" i="0" smtClean="0">
                          <a:latin typeface="Cambria Math" panose="02040503050406030204" pitchFamily="18" charset="0"/>
                          <a:cs typeface="Times New Roman" panose="02020603050405020304" pitchFamily="18" charset="0"/>
                        </a:rPr>
                        <m:t>mm</m:t>
                      </m:r>
                      <m:r>
                        <a:rPr lang="en-US" altLang="ja-JP" sz="1600" b="0" i="0" smtClean="0">
                          <a:latin typeface="Cambria Math" panose="02040503050406030204" pitchFamily="18" charset="0"/>
                          <a:cs typeface="Times New Roman" panose="02020603050405020304" pitchFamily="18" charset="0"/>
                        </a:rPr>
                        <m:t>,10 </m:t>
                      </m:r>
                      <m:r>
                        <m:rPr>
                          <m:sty m:val="p"/>
                        </m:rPr>
                        <a:rPr lang="en-US" altLang="ja-JP" sz="1600" b="0" i="0" smtClean="0">
                          <a:latin typeface="Cambria Math" panose="02040503050406030204" pitchFamily="18" charset="0"/>
                          <a:cs typeface="Times New Roman" panose="02020603050405020304" pitchFamily="18" charset="0"/>
                        </a:rPr>
                        <m:t>mm</m:t>
                      </m:r>
                      <m:r>
                        <a:rPr lang="en-US" altLang="ja-JP" sz="1600" b="0" i="0" smtClean="0">
                          <a:latin typeface="Cambria Math" panose="02040503050406030204" pitchFamily="18" charset="0"/>
                          <a:cs typeface="Times New Roman" panose="02020603050405020304" pitchFamily="18" charset="0"/>
                        </a:rPr>
                        <m:t>,15 </m:t>
                      </m:r>
                      <m:r>
                        <m:rPr>
                          <m:sty m:val="p"/>
                        </m:rPr>
                        <a:rPr lang="en-US" altLang="ja-JP" sz="1600" b="0" i="0" smtClean="0">
                          <a:latin typeface="Cambria Math" panose="02040503050406030204" pitchFamily="18" charset="0"/>
                          <a:cs typeface="Times New Roman" panose="02020603050405020304" pitchFamily="18" charset="0"/>
                        </a:rPr>
                        <m:t>mm</m:t>
                      </m:r>
                      <m:r>
                        <a:rPr lang="en-US" altLang="ja-JP" sz="1600" b="0" i="0" smtClean="0">
                          <a:latin typeface="Cambria Math" panose="02040503050406030204" pitchFamily="18" charset="0"/>
                          <a:cs typeface="Times New Roman" panose="02020603050405020304" pitchFamily="18" charset="0"/>
                        </a:rPr>
                        <m:t>,20 </m:t>
                      </m:r>
                      <m:r>
                        <m:rPr>
                          <m:sty m:val="p"/>
                        </m:rPr>
                        <a:rPr lang="en-US" altLang="ja-JP" sz="1600" b="0" i="0" smtClean="0">
                          <a:latin typeface="Cambria Math" panose="02040503050406030204" pitchFamily="18" charset="0"/>
                          <a:cs typeface="Times New Roman" panose="02020603050405020304" pitchFamily="18" charset="0"/>
                        </a:rPr>
                        <m:t>mm</m:t>
                      </m:r>
                    </m:oMath>
                  </m:oMathPara>
                </a14:m>
                <a:endParaRPr lang="en-US" altLang="ja-JP" sz="1600" dirty="0"/>
              </a:p>
              <a:p>
                <a:endParaRPr lang="en-US" altLang="ja-JP" sz="1600" dirty="0" smtClean="0"/>
              </a:p>
            </p:txBody>
          </p:sp>
        </mc:Choice>
        <mc:Fallback xmlns="">
          <p:sp>
            <p:nvSpPr>
              <p:cNvPr id="65" name="テキスト ボックス 64"/>
              <p:cNvSpPr txBox="1">
                <a:spLocks noRot="1" noChangeAspect="1" noMove="1" noResize="1" noEditPoints="1" noAdjustHandles="1" noChangeArrowheads="1" noChangeShapeType="1" noTextEdit="1"/>
              </p:cNvSpPr>
              <p:nvPr/>
            </p:nvSpPr>
            <p:spPr>
              <a:xfrm>
                <a:off x="123092" y="3239363"/>
                <a:ext cx="3869045" cy="2308324"/>
              </a:xfrm>
              <a:prstGeom prst="rect">
                <a:avLst/>
              </a:prstGeom>
              <a:blipFill rotWithShape="0">
                <a:blip r:embed="rId4"/>
                <a:stretch>
                  <a:fillRect l="-628" t="-1050"/>
                </a:stretch>
              </a:blipFill>
              <a:ln>
                <a:solidFill>
                  <a:schemeClr val="tx1"/>
                </a:solidFill>
              </a:ln>
            </p:spPr>
            <p:txBody>
              <a:bodyPr/>
              <a:lstStyle/>
              <a:p>
                <a:r>
                  <a:rPr lang="ja-JP" altLang="en-US">
                    <a:noFill/>
                  </a:rPr>
                  <a:t> </a:t>
                </a:r>
              </a:p>
            </p:txBody>
          </p:sp>
        </mc:Fallback>
      </mc:AlternateContent>
      <p:sp>
        <p:nvSpPr>
          <p:cNvPr id="5" name="テキスト ボックス 4"/>
          <p:cNvSpPr txBox="1"/>
          <p:nvPr/>
        </p:nvSpPr>
        <p:spPr>
          <a:xfrm>
            <a:off x="3334544" y="1408546"/>
            <a:ext cx="1013699" cy="369332"/>
          </a:xfrm>
          <a:prstGeom prst="rect">
            <a:avLst/>
          </a:prstGeom>
          <a:noFill/>
          <a:ln>
            <a:solidFill>
              <a:schemeClr val="tx1"/>
            </a:solidFill>
          </a:ln>
        </p:spPr>
        <p:txBody>
          <a:bodyPr wrap="square" rtlCol="0">
            <a:spAutoFit/>
          </a:bodyPr>
          <a:lstStyle/>
          <a:p>
            <a:r>
              <a:rPr kumimoji="1" lang="ja-JP" altLang="en-US" dirty="0" smtClean="0"/>
              <a:t>光学系</a:t>
            </a:r>
            <a:endParaRPr kumimoji="1" lang="ja-JP" altLang="en-US" dirty="0"/>
          </a:p>
        </p:txBody>
      </p:sp>
      <p:cxnSp>
        <p:nvCxnSpPr>
          <p:cNvPr id="88" name="直線コネクタ 87"/>
          <p:cNvCxnSpPr/>
          <p:nvPr/>
        </p:nvCxnSpPr>
        <p:spPr>
          <a:xfrm>
            <a:off x="6093275" y="1575593"/>
            <a:ext cx="0" cy="488944"/>
          </a:xfrm>
          <a:prstGeom prst="line">
            <a:avLst/>
          </a:prstGeom>
          <a:ln w="38100">
            <a:solidFill>
              <a:srgbClr val="FF0000"/>
            </a:solidFill>
            <a:tailEnd type="none"/>
          </a:ln>
        </p:spPr>
        <p:style>
          <a:lnRef idx="1">
            <a:schemeClr val="dk1"/>
          </a:lnRef>
          <a:fillRef idx="0">
            <a:schemeClr val="dk1"/>
          </a:fillRef>
          <a:effectRef idx="0">
            <a:schemeClr val="dk1"/>
          </a:effectRef>
          <a:fontRef idx="minor">
            <a:schemeClr val="tx1"/>
          </a:fontRef>
        </p:style>
      </p:cxnSp>
      <p:cxnSp>
        <p:nvCxnSpPr>
          <p:cNvPr id="89" name="直線コネクタ 88"/>
          <p:cNvCxnSpPr/>
          <p:nvPr/>
        </p:nvCxnSpPr>
        <p:spPr>
          <a:xfrm>
            <a:off x="5955250" y="1575938"/>
            <a:ext cx="0" cy="488944"/>
          </a:xfrm>
          <a:prstGeom prst="line">
            <a:avLst/>
          </a:prstGeom>
          <a:ln w="38100">
            <a:solidFill>
              <a:srgbClr val="FF0000"/>
            </a:solidFill>
            <a:tailEnd type="none"/>
          </a:ln>
        </p:spPr>
        <p:style>
          <a:lnRef idx="1">
            <a:schemeClr val="dk1"/>
          </a:lnRef>
          <a:fillRef idx="0">
            <a:schemeClr val="dk1"/>
          </a:fillRef>
          <a:effectRef idx="0">
            <a:schemeClr val="dk1"/>
          </a:effectRef>
          <a:fontRef idx="minor">
            <a:schemeClr val="tx1"/>
          </a:fontRef>
        </p:style>
      </p:cxnSp>
      <p:cxnSp>
        <p:nvCxnSpPr>
          <p:cNvPr id="90" name="直線コネクタ 89"/>
          <p:cNvCxnSpPr/>
          <p:nvPr/>
        </p:nvCxnSpPr>
        <p:spPr>
          <a:xfrm>
            <a:off x="5817231" y="1575938"/>
            <a:ext cx="0" cy="488944"/>
          </a:xfrm>
          <a:prstGeom prst="line">
            <a:avLst/>
          </a:prstGeom>
          <a:ln w="38100">
            <a:solidFill>
              <a:srgbClr val="FF0000"/>
            </a:solidFill>
            <a:tailEnd type="none"/>
          </a:ln>
        </p:spPr>
        <p:style>
          <a:lnRef idx="1">
            <a:schemeClr val="dk1"/>
          </a:lnRef>
          <a:fillRef idx="0">
            <a:schemeClr val="dk1"/>
          </a:fillRef>
          <a:effectRef idx="0">
            <a:schemeClr val="dk1"/>
          </a:effectRef>
          <a:fontRef idx="minor">
            <a:schemeClr val="tx1"/>
          </a:fontRef>
        </p:style>
      </p:cxnSp>
      <p:cxnSp>
        <p:nvCxnSpPr>
          <p:cNvPr id="91" name="直線コネクタ 90"/>
          <p:cNvCxnSpPr/>
          <p:nvPr/>
        </p:nvCxnSpPr>
        <p:spPr>
          <a:xfrm>
            <a:off x="5679651" y="1576944"/>
            <a:ext cx="0" cy="488944"/>
          </a:xfrm>
          <a:prstGeom prst="line">
            <a:avLst/>
          </a:prstGeom>
          <a:ln w="38100">
            <a:solidFill>
              <a:srgbClr val="FF0000"/>
            </a:solidFill>
            <a:tailEnd type="none"/>
          </a:ln>
        </p:spPr>
        <p:style>
          <a:lnRef idx="1">
            <a:schemeClr val="dk1"/>
          </a:lnRef>
          <a:fillRef idx="0">
            <a:schemeClr val="dk1"/>
          </a:fillRef>
          <a:effectRef idx="0">
            <a:schemeClr val="dk1"/>
          </a:effectRef>
          <a:fontRef idx="minor">
            <a:schemeClr val="tx1"/>
          </a:fontRef>
        </p:style>
      </p:cxnSp>
      <p:sp>
        <p:nvSpPr>
          <p:cNvPr id="93" name="円/楕円 92"/>
          <p:cNvSpPr/>
          <p:nvPr/>
        </p:nvSpPr>
        <p:spPr>
          <a:xfrm>
            <a:off x="7633752" y="3096282"/>
            <a:ext cx="548640" cy="3103796"/>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4" name="テキスト ボックス 93"/>
          <p:cNvSpPr txBox="1"/>
          <p:nvPr/>
        </p:nvSpPr>
        <p:spPr>
          <a:xfrm>
            <a:off x="123092" y="6407744"/>
            <a:ext cx="8812134" cy="369332"/>
          </a:xfrm>
          <a:prstGeom prst="rect">
            <a:avLst/>
          </a:prstGeom>
          <a:noFill/>
          <a:ln>
            <a:solidFill>
              <a:schemeClr val="bg1"/>
            </a:solidFill>
          </a:ln>
        </p:spPr>
        <p:txBody>
          <a:bodyPr wrap="square" rtlCol="0">
            <a:spAutoFit/>
          </a:bodyPr>
          <a:lstStyle/>
          <a:p>
            <a:r>
              <a:rPr lang="ja-JP" altLang="en-US" dirty="0" smtClean="0"/>
              <a:t>距離</a:t>
            </a:r>
            <a:r>
              <a:rPr lang="en-US" altLang="ja-JP" i="1" dirty="0" smtClean="0"/>
              <a:t>L</a:t>
            </a:r>
            <a:r>
              <a:rPr lang="en-US" altLang="ja-JP" dirty="0" smtClean="0"/>
              <a:t>= 15 mm </a:t>
            </a:r>
            <a:r>
              <a:rPr lang="ja-JP" altLang="en-US" dirty="0" smtClean="0"/>
              <a:t>の時、パルス時間幅の最小値はチョッパースロットが</a:t>
            </a:r>
            <a:r>
              <a:rPr lang="en-US" altLang="ja-JP" dirty="0" smtClean="0"/>
              <a:t>0.1 mm</a:t>
            </a:r>
            <a:r>
              <a:rPr lang="ja-JP" altLang="en-US" dirty="0" smtClean="0"/>
              <a:t>の時で、</a:t>
            </a:r>
            <a:r>
              <a:rPr lang="en-US" altLang="ja-JP" dirty="0" smtClean="0">
                <a:solidFill>
                  <a:srgbClr val="FF0000"/>
                </a:solidFill>
              </a:rPr>
              <a:t>3.0 </a:t>
            </a:r>
            <a:r>
              <a:rPr lang="en-US" altLang="ja-JP" dirty="0" err="1" smtClean="0">
                <a:solidFill>
                  <a:srgbClr val="FF0000"/>
                </a:solidFill>
              </a:rPr>
              <a:t>μs</a:t>
            </a:r>
            <a:endParaRPr lang="en-US" altLang="ja-JP" dirty="0" smtClean="0">
              <a:solidFill>
                <a:srgbClr val="FF0000"/>
              </a:solidFill>
            </a:endParaRPr>
          </a:p>
        </p:txBody>
      </p:sp>
    </p:spTree>
    <p:extLst>
      <p:ext uri="{BB962C8B-B14F-4D97-AF65-F5344CB8AC3E}">
        <p14:creationId xmlns:p14="http://schemas.microsoft.com/office/powerpoint/2010/main" val="414498628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a:xfrm>
            <a:off x="624936" y="182242"/>
            <a:ext cx="7560000" cy="540000"/>
          </a:xfrm>
        </p:spPr>
        <p:txBody>
          <a:bodyPr>
            <a:normAutofit fontScale="90000"/>
          </a:bodyPr>
          <a:lstStyle/>
          <a:p>
            <a:r>
              <a:rPr kumimoji="1" lang="ja-JP" altLang="en-US" u="none" dirty="0" smtClean="0">
                <a:latin typeface="Cambria Math" panose="02040503050406030204" pitchFamily="18" charset="0"/>
                <a:ea typeface="ＭＳ Ｐゴシック" panose="020B0600070205080204" pitchFamily="50" charset="-128"/>
              </a:rPr>
              <a:t>まとめ </a:t>
            </a:r>
            <a:r>
              <a:rPr kumimoji="1" lang="en-US" altLang="ja-JP" u="none" dirty="0" smtClean="0">
                <a:latin typeface="Cambria Math" panose="02040503050406030204" pitchFamily="18" charset="0"/>
                <a:ea typeface="ＭＳ Ｐゴシック" panose="020B0600070205080204" pitchFamily="50" charset="-128"/>
              </a:rPr>
              <a:t>&amp; </a:t>
            </a:r>
            <a:r>
              <a:rPr kumimoji="1" lang="ja-JP" altLang="en-US" u="none" dirty="0" smtClean="0">
                <a:latin typeface="Cambria Math" panose="02040503050406030204" pitchFamily="18" charset="0"/>
                <a:ea typeface="ＭＳ Ｐゴシック" panose="020B0600070205080204" pitchFamily="50" charset="-128"/>
              </a:rPr>
              <a:t>今後の課題</a:t>
            </a:r>
            <a:endParaRPr kumimoji="1" lang="ja-JP" altLang="en-US" u="none" dirty="0">
              <a:latin typeface="Cambria Math" panose="02040503050406030204" pitchFamily="18" charset="0"/>
              <a:ea typeface="ＭＳ Ｐゴシック" panose="020B0600070205080204" pitchFamily="50" charset="-128"/>
            </a:endParaRPr>
          </a:p>
        </p:txBody>
      </p:sp>
      <p:sp>
        <p:nvSpPr>
          <p:cNvPr id="4" name="テキスト ボックス 3"/>
          <p:cNvSpPr txBox="1"/>
          <p:nvPr/>
        </p:nvSpPr>
        <p:spPr>
          <a:xfrm>
            <a:off x="360272" y="1432211"/>
            <a:ext cx="8681653" cy="3631763"/>
          </a:xfrm>
          <a:prstGeom prst="rect">
            <a:avLst/>
          </a:prstGeom>
          <a:noFill/>
        </p:spPr>
        <p:txBody>
          <a:bodyPr wrap="square" rtlCol="0">
            <a:spAutoFit/>
          </a:bodyPr>
          <a:lstStyle/>
          <a:p>
            <a:endParaRPr lang="en-US" altLang="ja-JP" sz="2000" u="sng" dirty="0" smtClean="0">
              <a:solidFill>
                <a:prstClr val="black"/>
              </a:solidFill>
            </a:endParaRPr>
          </a:p>
          <a:p>
            <a:r>
              <a:rPr lang="ja-JP" altLang="en-US" sz="2000" u="sng" dirty="0" smtClean="0">
                <a:solidFill>
                  <a:prstClr val="black"/>
                </a:solidFill>
              </a:rPr>
              <a:t>まとめ</a:t>
            </a:r>
            <a:endParaRPr lang="en-US" altLang="ja-JP" sz="2000" u="sng" dirty="0" smtClean="0">
              <a:solidFill>
                <a:prstClr val="black"/>
              </a:solidFill>
            </a:endParaRPr>
          </a:p>
          <a:p>
            <a:endParaRPr lang="en-US" altLang="ja-JP" dirty="0" smtClean="0">
              <a:solidFill>
                <a:prstClr val="black"/>
              </a:solidFill>
            </a:endParaRPr>
          </a:p>
          <a:p>
            <a:pPr marL="342900" indent="-342900">
              <a:buFont typeface="Arial" panose="020B0604020202020204" pitchFamily="34" charset="0"/>
              <a:buChar char="•"/>
            </a:pPr>
            <a:r>
              <a:rPr lang="ja-JP" altLang="en-US" dirty="0" smtClean="0">
                <a:solidFill>
                  <a:prstClr val="black"/>
                </a:solidFill>
              </a:rPr>
              <a:t>パルス時間幅を</a:t>
            </a:r>
            <a:r>
              <a:rPr lang="en-US" altLang="ja-JP" dirty="0" smtClean="0">
                <a:solidFill>
                  <a:prstClr val="black"/>
                </a:solidFill>
              </a:rPr>
              <a:t>STJ</a:t>
            </a:r>
            <a:r>
              <a:rPr lang="ja-JP" altLang="en-US" dirty="0" smtClean="0">
                <a:solidFill>
                  <a:prstClr val="black"/>
                </a:solidFill>
              </a:rPr>
              <a:t>検出器の応答速度</a:t>
            </a:r>
            <a:r>
              <a:rPr lang="en-US" altLang="ja-JP" dirty="0" smtClean="0">
                <a:solidFill>
                  <a:srgbClr val="FF0000"/>
                </a:solidFill>
              </a:rPr>
              <a:t>2</a:t>
            </a:r>
            <a:r>
              <a:rPr lang="ja-JP" altLang="en-US" dirty="0" smtClean="0">
                <a:solidFill>
                  <a:srgbClr val="FF0000"/>
                </a:solidFill>
              </a:rPr>
              <a:t>～</a:t>
            </a:r>
            <a:r>
              <a:rPr lang="en-US" altLang="ja-JP" dirty="0" smtClean="0">
                <a:solidFill>
                  <a:srgbClr val="FF0000"/>
                </a:solidFill>
              </a:rPr>
              <a:t>3µs</a:t>
            </a:r>
            <a:r>
              <a:rPr lang="ja-JP" altLang="en-US" dirty="0" smtClean="0">
                <a:solidFill>
                  <a:prstClr val="black"/>
                </a:solidFill>
              </a:rPr>
              <a:t>以下</a:t>
            </a:r>
            <a:r>
              <a:rPr lang="en-US" altLang="ja-JP" dirty="0" smtClean="0">
                <a:solidFill>
                  <a:prstClr val="black"/>
                </a:solidFill>
              </a:rPr>
              <a:t> </a:t>
            </a:r>
            <a:r>
              <a:rPr lang="ja-JP" altLang="en-US" dirty="0" smtClean="0">
                <a:solidFill>
                  <a:prstClr val="black"/>
                </a:solidFill>
              </a:rPr>
              <a:t>にするために、光学系を用いて</a:t>
            </a:r>
            <a:endParaRPr lang="en-US" altLang="ja-JP" dirty="0" smtClean="0">
              <a:solidFill>
                <a:prstClr val="black"/>
              </a:solidFill>
            </a:endParaRPr>
          </a:p>
          <a:p>
            <a:r>
              <a:rPr lang="ja-JP" altLang="en-US" dirty="0">
                <a:solidFill>
                  <a:prstClr val="black"/>
                </a:solidFill>
              </a:rPr>
              <a:t>　</a:t>
            </a:r>
            <a:r>
              <a:rPr lang="ja-JP" altLang="en-US" dirty="0" smtClean="0">
                <a:solidFill>
                  <a:prstClr val="black"/>
                </a:solidFill>
              </a:rPr>
              <a:t>　シミュレーションを行うと、最小で</a:t>
            </a:r>
            <a:r>
              <a:rPr lang="en-US" altLang="ja-JP" dirty="0" smtClean="0">
                <a:solidFill>
                  <a:srgbClr val="FF0000"/>
                </a:solidFill>
              </a:rPr>
              <a:t>3.0µs</a:t>
            </a:r>
            <a:r>
              <a:rPr lang="ja-JP" altLang="en-US" dirty="0" smtClean="0">
                <a:solidFill>
                  <a:prstClr val="black"/>
                </a:solidFill>
              </a:rPr>
              <a:t>という結果が見積もれた　　</a:t>
            </a:r>
            <a:endParaRPr lang="en-US" altLang="ja-JP" dirty="0" smtClean="0">
              <a:solidFill>
                <a:prstClr val="black"/>
              </a:solidFill>
            </a:endParaRPr>
          </a:p>
          <a:p>
            <a:endParaRPr lang="en-US" altLang="ja-JP" sz="2000" dirty="0" smtClean="0">
              <a:solidFill>
                <a:prstClr val="black"/>
              </a:solidFill>
            </a:endParaRPr>
          </a:p>
          <a:p>
            <a:endParaRPr lang="en-US" altLang="ja-JP" sz="2000" dirty="0">
              <a:solidFill>
                <a:prstClr val="black"/>
              </a:solidFill>
            </a:endParaRPr>
          </a:p>
          <a:p>
            <a:endParaRPr lang="en-US" altLang="ja-JP" sz="2000" dirty="0">
              <a:solidFill>
                <a:prstClr val="black"/>
              </a:solidFill>
            </a:endParaRPr>
          </a:p>
          <a:p>
            <a:r>
              <a:rPr lang="ja-JP" altLang="en-US" sz="2000" u="sng" dirty="0" smtClean="0">
                <a:solidFill>
                  <a:prstClr val="black"/>
                </a:solidFill>
              </a:rPr>
              <a:t>今後の課題</a:t>
            </a:r>
            <a:endParaRPr lang="en-US" altLang="ja-JP" sz="2000" u="sng" dirty="0" smtClean="0">
              <a:solidFill>
                <a:prstClr val="black"/>
              </a:solidFill>
            </a:endParaRPr>
          </a:p>
          <a:p>
            <a:endParaRPr lang="en-US" altLang="ja-JP" sz="2000" u="sng" dirty="0" smtClean="0">
              <a:solidFill>
                <a:prstClr val="black"/>
              </a:solidFill>
            </a:endParaRPr>
          </a:p>
          <a:p>
            <a:pPr marL="342900" indent="-342900">
              <a:buFont typeface="Arial" panose="020B0604020202020204" pitchFamily="34" charset="0"/>
              <a:buChar char="•"/>
            </a:pPr>
            <a:r>
              <a:rPr lang="ja-JP" altLang="en-US" dirty="0" smtClean="0">
                <a:solidFill>
                  <a:prstClr val="black"/>
                </a:solidFill>
              </a:rPr>
              <a:t>実際に、実験を行いパルス時間幅をシミュレーションと比較</a:t>
            </a:r>
            <a:endParaRPr lang="en-US" altLang="ja-JP" dirty="0" smtClean="0">
              <a:solidFill>
                <a:prstClr val="black"/>
              </a:solidFill>
            </a:endParaRPr>
          </a:p>
          <a:p>
            <a:pPr marL="342900" indent="-342900">
              <a:buFont typeface="Arial" panose="020B0604020202020204" pitchFamily="34" charset="0"/>
              <a:buChar char="•"/>
            </a:pPr>
            <a:r>
              <a:rPr lang="en-US" altLang="ja-JP" dirty="0" smtClean="0">
                <a:solidFill>
                  <a:prstClr val="black"/>
                </a:solidFill>
              </a:rPr>
              <a:t>STJ</a:t>
            </a:r>
            <a:r>
              <a:rPr lang="ja-JP" altLang="en-US" dirty="0" smtClean="0">
                <a:solidFill>
                  <a:prstClr val="black"/>
                </a:solidFill>
              </a:rPr>
              <a:t>検出器の性能評価実験を行う</a:t>
            </a:r>
            <a:endParaRPr lang="en-US" altLang="ja-JP" dirty="0" smtClean="0">
              <a:solidFill>
                <a:prstClr val="black"/>
              </a:solidFill>
            </a:endParaRPr>
          </a:p>
        </p:txBody>
      </p:sp>
    </p:spTree>
    <p:extLst>
      <p:ext uri="{BB962C8B-B14F-4D97-AF65-F5344CB8AC3E}">
        <p14:creationId xmlns:p14="http://schemas.microsoft.com/office/powerpoint/2010/main" val="32410443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613152" y="1994808"/>
            <a:ext cx="7920000" cy="1440000"/>
          </a:xfrm>
        </p:spPr>
        <p:txBody>
          <a:bodyPr/>
          <a:lstStyle/>
          <a:p>
            <a:r>
              <a:rPr kumimoji="1" lang="ja-JP" altLang="en-US" dirty="0" smtClean="0">
                <a:latin typeface="+mn-lt"/>
                <a:ea typeface="ＭＳ Ｐゴシック" panose="020B0600070205080204" pitchFamily="50" charset="-128"/>
              </a:rPr>
              <a:t>予備スライド</a:t>
            </a:r>
            <a:endParaRPr kumimoji="1" lang="ja-JP" altLang="en-US" dirty="0">
              <a:latin typeface="+mn-lt"/>
              <a:ea typeface="ＭＳ Ｐゴシック" panose="020B0600070205080204" pitchFamily="50" charset="-128"/>
            </a:endParaRPr>
          </a:p>
        </p:txBody>
      </p:sp>
    </p:spTree>
    <p:extLst>
      <p:ext uri="{BB962C8B-B14F-4D97-AF65-F5344CB8AC3E}">
        <p14:creationId xmlns:p14="http://schemas.microsoft.com/office/powerpoint/2010/main" val="327856937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a:xfrm>
            <a:off x="624936" y="182242"/>
            <a:ext cx="7560000" cy="540000"/>
          </a:xfrm>
        </p:spPr>
        <p:txBody>
          <a:bodyPr>
            <a:normAutofit fontScale="90000"/>
          </a:bodyPr>
          <a:lstStyle/>
          <a:p>
            <a:r>
              <a:rPr kumimoji="1" lang="ja-JP" altLang="en-US" u="none" dirty="0" smtClean="0">
                <a:latin typeface="+mn-lt"/>
                <a:ea typeface="ＭＳ Ｐゴシック" panose="020B0600070205080204" pitchFamily="50" charset="-128"/>
              </a:rPr>
              <a:t>ニュートリノ</a:t>
            </a:r>
            <a:endParaRPr kumimoji="1" lang="ja-JP" altLang="en-US" u="none" dirty="0">
              <a:latin typeface="+mn-lt"/>
              <a:ea typeface="ＭＳ Ｐゴシック" panose="020B0600070205080204" pitchFamily="50" charset="-128"/>
            </a:endParaRPr>
          </a:p>
        </p:txBody>
      </p:sp>
      <mc:AlternateContent xmlns:mc="http://schemas.openxmlformats.org/markup-compatibility/2006" xmlns:a14="http://schemas.microsoft.com/office/drawing/2010/main">
        <mc:Choice Requires="a14">
          <p:graphicFrame>
            <p:nvGraphicFramePr>
              <p:cNvPr id="45" name="コンテンツ プレースホルダー 3"/>
              <p:cNvGraphicFramePr>
                <a:graphicFrameLocks noGrp="1"/>
              </p:cNvGraphicFramePr>
              <p:nvPr>
                <p:ph idx="1"/>
                <p:extLst>
                  <p:ext uri="{D42A27DB-BD31-4B8C-83A1-F6EECF244321}">
                    <p14:modId xmlns:p14="http://schemas.microsoft.com/office/powerpoint/2010/main" val="2999338331"/>
                  </p:ext>
                </p:extLst>
              </p:nvPr>
            </p:nvGraphicFramePr>
            <p:xfrm>
              <a:off x="461151" y="1365861"/>
              <a:ext cx="8199000" cy="2345347"/>
            </p:xfrm>
            <a:graphic>
              <a:graphicData uri="http://schemas.openxmlformats.org/drawingml/2006/table">
                <a:tbl>
                  <a:tblPr firstRow="1" firstCol="1" bandRow="1">
                    <a:tableStyleId>{5C22544A-7EE6-4342-B048-85BDC9FD1C3A}</a:tableStyleId>
                  </a:tblPr>
                  <a:tblGrid>
                    <a:gridCol w="1573779"/>
                    <a:gridCol w="2241835"/>
                    <a:gridCol w="2191693"/>
                    <a:gridCol w="2191693"/>
                  </a:tblGrid>
                  <a:tr h="323766">
                    <a:tc>
                      <a:txBody>
                        <a:bodyPr/>
                        <a:lstStyle/>
                        <a:p>
                          <a:pPr algn="ctr">
                            <a:spcAft>
                              <a:spcPts val="0"/>
                            </a:spcAft>
                          </a:pPr>
                          <a:r>
                            <a:rPr lang="en-US" sz="1600" kern="100" dirty="0">
                              <a:effectLst/>
                            </a:rPr>
                            <a:t> </a:t>
                          </a:r>
                          <a:endParaRPr lang="ja-JP" sz="1600" kern="100" dirty="0">
                            <a:solidFill>
                              <a:srgbClr val="222222"/>
                            </a:solidFill>
                            <a:effectLst/>
                            <a:latin typeface="Cambria Math" panose="02040503050406030204" pitchFamily="18" charset="0"/>
                            <a:ea typeface="ＭＳ 明朝" panose="02020609040205080304" pitchFamily="17" charset="-128"/>
                            <a:cs typeface="Arial" panose="020B0604020202020204" pitchFamily="34" charset="0"/>
                          </a:endParaRPr>
                        </a:p>
                      </a:txBody>
                      <a:tcPr marL="51435" marR="51435" marT="0" marB="0"/>
                    </a:tc>
                    <a:tc>
                      <a:txBody>
                        <a:bodyPr/>
                        <a:lstStyle/>
                        <a:p>
                          <a:pPr algn="ctr">
                            <a:lnSpc>
                              <a:spcPct val="150000"/>
                            </a:lnSpc>
                            <a:spcAft>
                              <a:spcPts val="0"/>
                            </a:spcAft>
                          </a:pPr>
                          <a:r>
                            <a:rPr lang="ja-JP" sz="1600" kern="100" dirty="0">
                              <a:effectLst/>
                            </a:rPr>
                            <a:t>第</a:t>
                          </a:r>
                          <a:r>
                            <a:rPr lang="en-US" sz="1600" kern="100" dirty="0">
                              <a:effectLst/>
                            </a:rPr>
                            <a:t>1</a:t>
                          </a:r>
                          <a:r>
                            <a:rPr lang="ja-JP" sz="1600" kern="100" dirty="0">
                              <a:effectLst/>
                            </a:rPr>
                            <a:t>世代</a:t>
                          </a:r>
                          <a:endParaRPr lang="ja-JP" sz="1600" kern="100" dirty="0">
                            <a:solidFill>
                              <a:srgbClr val="222222"/>
                            </a:solidFill>
                            <a:effectLst/>
                            <a:latin typeface="Cambria Math" panose="02040503050406030204" pitchFamily="18" charset="0"/>
                            <a:ea typeface="ＭＳ 明朝" panose="02020609040205080304" pitchFamily="17" charset="-128"/>
                            <a:cs typeface="Arial" panose="020B0604020202020204" pitchFamily="34" charset="0"/>
                          </a:endParaRPr>
                        </a:p>
                      </a:txBody>
                      <a:tcPr marL="51435" marR="51435" marT="0" marB="0"/>
                    </a:tc>
                    <a:tc>
                      <a:txBody>
                        <a:bodyPr/>
                        <a:lstStyle/>
                        <a:p>
                          <a:pPr algn="ctr">
                            <a:lnSpc>
                              <a:spcPct val="150000"/>
                            </a:lnSpc>
                            <a:spcAft>
                              <a:spcPts val="0"/>
                            </a:spcAft>
                          </a:pPr>
                          <a:r>
                            <a:rPr lang="ja-JP" sz="1600" kern="100" dirty="0">
                              <a:effectLst/>
                            </a:rPr>
                            <a:t>第</a:t>
                          </a:r>
                          <a:r>
                            <a:rPr lang="en-US" sz="1600" kern="100" dirty="0">
                              <a:effectLst/>
                            </a:rPr>
                            <a:t>2</a:t>
                          </a:r>
                          <a:r>
                            <a:rPr lang="ja-JP" sz="1600" kern="100" dirty="0">
                              <a:effectLst/>
                            </a:rPr>
                            <a:t>世代</a:t>
                          </a:r>
                          <a:endParaRPr lang="ja-JP" sz="1600" kern="100" dirty="0">
                            <a:solidFill>
                              <a:srgbClr val="222222"/>
                            </a:solidFill>
                            <a:effectLst/>
                            <a:latin typeface="Cambria Math" panose="02040503050406030204" pitchFamily="18" charset="0"/>
                            <a:ea typeface="ＭＳ 明朝" panose="02020609040205080304" pitchFamily="17" charset="-128"/>
                            <a:cs typeface="Arial" panose="020B0604020202020204" pitchFamily="34" charset="0"/>
                          </a:endParaRPr>
                        </a:p>
                      </a:txBody>
                      <a:tcPr marL="51435" marR="51435" marT="0" marB="0"/>
                    </a:tc>
                    <a:tc>
                      <a:txBody>
                        <a:bodyPr/>
                        <a:lstStyle/>
                        <a:p>
                          <a:pPr algn="ctr">
                            <a:lnSpc>
                              <a:spcPct val="150000"/>
                            </a:lnSpc>
                            <a:spcAft>
                              <a:spcPts val="0"/>
                            </a:spcAft>
                          </a:pPr>
                          <a:r>
                            <a:rPr lang="ja-JP" sz="1600" kern="100" dirty="0">
                              <a:effectLst/>
                            </a:rPr>
                            <a:t>第</a:t>
                          </a:r>
                          <a:r>
                            <a:rPr lang="en-US" sz="1600" kern="100" dirty="0">
                              <a:effectLst/>
                            </a:rPr>
                            <a:t>3</a:t>
                          </a:r>
                          <a:r>
                            <a:rPr lang="ja-JP" sz="1600" kern="100" dirty="0">
                              <a:effectLst/>
                            </a:rPr>
                            <a:t>世代</a:t>
                          </a:r>
                          <a:endParaRPr lang="ja-JP" sz="1600" kern="100" dirty="0">
                            <a:solidFill>
                              <a:srgbClr val="222222"/>
                            </a:solidFill>
                            <a:effectLst/>
                            <a:latin typeface="Cambria Math" panose="02040503050406030204" pitchFamily="18" charset="0"/>
                            <a:ea typeface="ＭＳ 明朝" panose="02020609040205080304" pitchFamily="17" charset="-128"/>
                            <a:cs typeface="Arial" panose="020B0604020202020204" pitchFamily="34" charset="0"/>
                          </a:endParaRPr>
                        </a:p>
                      </a:txBody>
                      <a:tcPr marL="51435" marR="51435" marT="0" marB="0"/>
                    </a:tc>
                  </a:tr>
                  <a:tr h="431688">
                    <a:tc rowSpan="2">
                      <a:txBody>
                        <a:bodyPr/>
                        <a:lstStyle/>
                        <a:p>
                          <a:pPr algn="ctr">
                            <a:spcAft>
                              <a:spcPts val="0"/>
                            </a:spcAft>
                          </a:pPr>
                          <a:r>
                            <a:rPr lang="ja-JP" sz="1600" kern="100" dirty="0">
                              <a:effectLst/>
                            </a:rPr>
                            <a:t>クォーク</a:t>
                          </a:r>
                          <a:endParaRPr lang="ja-JP" sz="1600" kern="100" dirty="0">
                            <a:solidFill>
                              <a:srgbClr val="222222"/>
                            </a:solidFill>
                            <a:effectLst/>
                            <a:latin typeface="Cambria Math" panose="02040503050406030204" pitchFamily="18" charset="0"/>
                            <a:ea typeface="ＭＳ 明朝" panose="02020609040205080304" pitchFamily="17" charset="-128"/>
                            <a:cs typeface="Arial" panose="020B0604020202020204" pitchFamily="34" charset="0"/>
                          </a:endParaRPr>
                        </a:p>
                      </a:txBody>
                      <a:tcPr marL="51435" marR="51435" marT="0" marB="0" anchor="ctr"/>
                    </a:tc>
                    <a:tc>
                      <a:txBody>
                        <a:bodyPr/>
                        <a:lstStyle/>
                        <a:p>
                          <a:pPr algn="ctr">
                            <a:spcAft>
                              <a:spcPts val="0"/>
                            </a:spcAft>
                          </a:pPr>
                          <a:r>
                            <a:rPr lang="ja-JP" sz="1600" kern="100" dirty="0" smtClean="0">
                              <a:effectLst/>
                            </a:rPr>
                            <a:t>アップ</a:t>
                          </a:r>
                        </a:p>
                        <a:p>
                          <a:pPr algn="ctr">
                            <a:spcAft>
                              <a:spcPts val="0"/>
                            </a:spcAft>
                          </a:pPr>
                          <a:r>
                            <a:rPr lang="en-US" sz="1600" kern="100" dirty="0" smtClean="0">
                              <a:effectLst/>
                            </a:rPr>
                            <a:t>u</a:t>
                          </a:r>
                          <a:endParaRPr lang="ja-JP" sz="1600" kern="100" dirty="0">
                            <a:solidFill>
                              <a:srgbClr val="222222"/>
                            </a:solidFill>
                            <a:effectLst/>
                            <a:latin typeface="Cambria Math" panose="02040503050406030204" pitchFamily="18" charset="0"/>
                            <a:ea typeface="ＭＳ 明朝" panose="02020609040205080304" pitchFamily="17" charset="-128"/>
                            <a:cs typeface="Arial" panose="020B0604020202020204" pitchFamily="34" charset="0"/>
                          </a:endParaRPr>
                        </a:p>
                      </a:txBody>
                      <a:tcPr marL="51435" marR="51435" marT="0" marB="0"/>
                    </a:tc>
                    <a:tc>
                      <a:txBody>
                        <a:bodyPr/>
                        <a:lstStyle/>
                        <a:p>
                          <a:pPr algn="ctr">
                            <a:spcAft>
                              <a:spcPts val="0"/>
                            </a:spcAft>
                          </a:pPr>
                          <a:r>
                            <a:rPr lang="ja-JP" sz="1600" kern="100" dirty="0">
                              <a:effectLst/>
                            </a:rPr>
                            <a:t>チャーム</a:t>
                          </a:r>
                        </a:p>
                        <a:p>
                          <a:pPr algn="ctr">
                            <a:spcAft>
                              <a:spcPts val="0"/>
                            </a:spcAft>
                          </a:pPr>
                          <a:r>
                            <a:rPr lang="en-US" sz="1600" kern="100" dirty="0">
                              <a:effectLst/>
                            </a:rPr>
                            <a:t>c</a:t>
                          </a:r>
                          <a:endParaRPr lang="ja-JP" sz="1600" kern="100" dirty="0">
                            <a:solidFill>
                              <a:srgbClr val="222222"/>
                            </a:solidFill>
                            <a:effectLst/>
                            <a:latin typeface="Cambria Math" panose="02040503050406030204" pitchFamily="18" charset="0"/>
                            <a:ea typeface="ＭＳ 明朝" panose="02020609040205080304" pitchFamily="17" charset="-128"/>
                            <a:cs typeface="Arial" panose="020B0604020202020204" pitchFamily="34" charset="0"/>
                          </a:endParaRPr>
                        </a:p>
                      </a:txBody>
                      <a:tcPr marL="51435" marR="51435" marT="0" marB="0"/>
                    </a:tc>
                    <a:tc>
                      <a:txBody>
                        <a:bodyPr/>
                        <a:lstStyle/>
                        <a:p>
                          <a:pPr algn="ctr">
                            <a:spcAft>
                              <a:spcPts val="0"/>
                            </a:spcAft>
                          </a:pPr>
                          <a:r>
                            <a:rPr lang="ja-JP" sz="1600" kern="100" dirty="0">
                              <a:effectLst/>
                            </a:rPr>
                            <a:t>トップ</a:t>
                          </a:r>
                        </a:p>
                        <a:p>
                          <a:pPr algn="ctr">
                            <a:spcAft>
                              <a:spcPts val="0"/>
                            </a:spcAft>
                          </a:pPr>
                          <a:r>
                            <a:rPr lang="en-US" sz="1600" kern="100" dirty="0">
                              <a:effectLst/>
                            </a:rPr>
                            <a:t>t</a:t>
                          </a:r>
                          <a:endParaRPr lang="ja-JP" sz="1600" kern="100" dirty="0">
                            <a:solidFill>
                              <a:srgbClr val="222222"/>
                            </a:solidFill>
                            <a:effectLst/>
                            <a:latin typeface="Cambria Math" panose="02040503050406030204" pitchFamily="18" charset="0"/>
                            <a:ea typeface="ＭＳ 明朝" panose="02020609040205080304" pitchFamily="17" charset="-128"/>
                            <a:cs typeface="Arial" panose="020B0604020202020204" pitchFamily="34" charset="0"/>
                          </a:endParaRPr>
                        </a:p>
                      </a:txBody>
                      <a:tcPr marL="51435" marR="51435" marT="0" marB="0"/>
                    </a:tc>
                  </a:tr>
                  <a:tr h="495592">
                    <a:tc vMerge="1">
                      <a:txBody>
                        <a:bodyPr/>
                        <a:lstStyle/>
                        <a:p>
                          <a:endParaRPr kumimoji="1" lang="ja-JP" altLang="en-US"/>
                        </a:p>
                      </a:txBody>
                      <a:tcPr/>
                    </a:tc>
                    <a:tc>
                      <a:txBody>
                        <a:bodyPr/>
                        <a:lstStyle/>
                        <a:p>
                          <a:pPr algn="ctr">
                            <a:spcAft>
                              <a:spcPts val="0"/>
                            </a:spcAft>
                          </a:pPr>
                          <a:r>
                            <a:rPr lang="ja-JP" sz="1600" kern="100" dirty="0">
                              <a:effectLst/>
                            </a:rPr>
                            <a:t>ダウン</a:t>
                          </a:r>
                        </a:p>
                        <a:p>
                          <a:pPr algn="ctr">
                            <a:spcAft>
                              <a:spcPts val="0"/>
                            </a:spcAft>
                          </a:pPr>
                          <a:r>
                            <a:rPr lang="en-US" sz="1600" kern="100" dirty="0">
                              <a:effectLst/>
                            </a:rPr>
                            <a:t>d</a:t>
                          </a:r>
                          <a:endParaRPr lang="ja-JP" sz="1600" kern="100" dirty="0">
                            <a:solidFill>
                              <a:srgbClr val="222222"/>
                            </a:solidFill>
                            <a:effectLst/>
                            <a:latin typeface="Cambria Math" panose="02040503050406030204" pitchFamily="18" charset="0"/>
                            <a:ea typeface="ＭＳ 明朝" panose="02020609040205080304" pitchFamily="17" charset="-128"/>
                            <a:cs typeface="Arial" panose="020B0604020202020204" pitchFamily="34" charset="0"/>
                          </a:endParaRPr>
                        </a:p>
                      </a:txBody>
                      <a:tcPr marL="51435" marR="51435" marT="0" marB="0"/>
                    </a:tc>
                    <a:tc>
                      <a:txBody>
                        <a:bodyPr/>
                        <a:lstStyle/>
                        <a:p>
                          <a:pPr algn="ctr">
                            <a:spcAft>
                              <a:spcPts val="0"/>
                            </a:spcAft>
                          </a:pPr>
                          <a:r>
                            <a:rPr lang="ja-JP" sz="1600" kern="100" dirty="0">
                              <a:effectLst/>
                            </a:rPr>
                            <a:t>ストレンジ</a:t>
                          </a:r>
                        </a:p>
                        <a:p>
                          <a:pPr algn="ctr">
                            <a:spcAft>
                              <a:spcPts val="0"/>
                            </a:spcAft>
                          </a:pPr>
                          <a:r>
                            <a:rPr lang="en-US" sz="1600" kern="100" dirty="0">
                              <a:effectLst/>
                            </a:rPr>
                            <a:t>s</a:t>
                          </a:r>
                          <a:endParaRPr lang="ja-JP" sz="1600" kern="100" dirty="0">
                            <a:solidFill>
                              <a:srgbClr val="222222"/>
                            </a:solidFill>
                            <a:effectLst/>
                            <a:latin typeface="Cambria Math" panose="02040503050406030204" pitchFamily="18" charset="0"/>
                            <a:ea typeface="ＭＳ 明朝" panose="02020609040205080304" pitchFamily="17" charset="-128"/>
                            <a:cs typeface="Arial" panose="020B0604020202020204" pitchFamily="34" charset="0"/>
                          </a:endParaRPr>
                        </a:p>
                      </a:txBody>
                      <a:tcPr marL="51435" marR="51435" marT="0" marB="0"/>
                    </a:tc>
                    <a:tc>
                      <a:txBody>
                        <a:bodyPr/>
                        <a:lstStyle/>
                        <a:p>
                          <a:pPr algn="ctr">
                            <a:spcAft>
                              <a:spcPts val="0"/>
                            </a:spcAft>
                          </a:pPr>
                          <a:r>
                            <a:rPr lang="ja-JP" sz="1600" kern="100" dirty="0">
                              <a:effectLst/>
                            </a:rPr>
                            <a:t>ボトム</a:t>
                          </a:r>
                        </a:p>
                        <a:p>
                          <a:pPr algn="ctr">
                            <a:spcAft>
                              <a:spcPts val="0"/>
                            </a:spcAft>
                          </a:pPr>
                          <a:r>
                            <a:rPr lang="en-US" sz="1600" kern="100" dirty="0">
                              <a:effectLst/>
                            </a:rPr>
                            <a:t>b</a:t>
                          </a:r>
                          <a:endParaRPr lang="ja-JP" sz="1600" kern="100" dirty="0">
                            <a:solidFill>
                              <a:srgbClr val="222222"/>
                            </a:solidFill>
                            <a:effectLst/>
                            <a:latin typeface="Cambria Math" panose="02040503050406030204" pitchFamily="18" charset="0"/>
                            <a:ea typeface="ＭＳ 明朝" panose="02020609040205080304" pitchFamily="17" charset="-128"/>
                            <a:cs typeface="Arial" panose="020B0604020202020204" pitchFamily="34" charset="0"/>
                          </a:endParaRPr>
                        </a:p>
                      </a:txBody>
                      <a:tcPr marL="51435" marR="51435" marT="0" marB="0"/>
                    </a:tc>
                  </a:tr>
                  <a:tr h="485729">
                    <a:tc rowSpan="2">
                      <a:txBody>
                        <a:bodyPr/>
                        <a:lstStyle/>
                        <a:p>
                          <a:pPr algn="ctr">
                            <a:spcAft>
                              <a:spcPts val="0"/>
                            </a:spcAft>
                          </a:pPr>
                          <a:r>
                            <a:rPr lang="ja-JP" sz="1600" kern="100" dirty="0">
                              <a:effectLst/>
                            </a:rPr>
                            <a:t>レプトン</a:t>
                          </a:r>
                          <a:endParaRPr lang="ja-JP" sz="1600" kern="100" dirty="0">
                            <a:solidFill>
                              <a:srgbClr val="222222"/>
                            </a:solidFill>
                            <a:effectLst/>
                            <a:latin typeface="Cambria Math" panose="02040503050406030204" pitchFamily="18" charset="0"/>
                            <a:ea typeface="ＭＳ 明朝" panose="02020609040205080304" pitchFamily="17" charset="-128"/>
                            <a:cs typeface="Arial" panose="020B0604020202020204" pitchFamily="34" charset="0"/>
                          </a:endParaRPr>
                        </a:p>
                      </a:txBody>
                      <a:tcPr marL="51435" marR="51435" marT="0" marB="0" anchor="ctr"/>
                    </a:tc>
                    <a:tc>
                      <a:txBody>
                        <a:bodyPr/>
                        <a:lstStyle/>
                        <a:p>
                          <a:pPr algn="ctr">
                            <a:lnSpc>
                              <a:spcPct val="100000"/>
                            </a:lnSpc>
                            <a:spcAft>
                              <a:spcPts val="0"/>
                            </a:spcAft>
                          </a:pPr>
                          <a:r>
                            <a:rPr lang="ja-JP" sz="1600" kern="100" dirty="0" smtClean="0">
                              <a:effectLst/>
                            </a:rPr>
                            <a:t>電子</a:t>
                          </a:r>
                          <a:r>
                            <a:rPr lang="ja-JP" sz="1600" kern="100" dirty="0">
                              <a:effectLst/>
                            </a:rPr>
                            <a:t>ニュートリノ</a:t>
                          </a:r>
                        </a:p>
                        <a:p>
                          <a:pPr algn="ctr">
                            <a:lnSpc>
                              <a:spcPct val="100000"/>
                            </a:lnSpc>
                            <a:spcAft>
                              <a:spcPts val="0"/>
                            </a:spcAft>
                          </a:pPr>
                          <a14:m>
                            <m:oMathPara xmlns:m="http://schemas.openxmlformats.org/officeDocument/2006/math">
                              <m:oMathParaPr>
                                <m:jc m:val="centerGroup"/>
                              </m:oMathParaPr>
                              <m:oMath xmlns:m="http://schemas.openxmlformats.org/officeDocument/2006/math">
                                <m:sSub>
                                  <m:sSubPr>
                                    <m:ctrlPr>
                                      <a:rPr lang="ja-JP" sz="1600" i="1" kern="100">
                                        <a:effectLst/>
                                        <a:latin typeface="Cambria Math" panose="02040503050406030204" pitchFamily="18" charset="0"/>
                                      </a:rPr>
                                    </m:ctrlPr>
                                  </m:sSubPr>
                                  <m:e>
                                    <m:r>
                                      <m:rPr>
                                        <m:sty m:val="p"/>
                                      </m:rPr>
                                      <a:rPr lang="en-US" sz="1600" kern="100">
                                        <a:effectLst/>
                                        <a:latin typeface="Cambria Math" panose="02040503050406030204" pitchFamily="18" charset="0"/>
                                      </a:rPr>
                                      <m:t>ν</m:t>
                                    </m:r>
                                  </m:e>
                                  <m:sub>
                                    <m:r>
                                      <m:rPr>
                                        <m:sty m:val="p"/>
                                      </m:rPr>
                                      <a:rPr lang="en-US" sz="1600" kern="100">
                                        <a:effectLst/>
                                        <a:latin typeface="Cambria Math" panose="02040503050406030204" pitchFamily="18" charset="0"/>
                                      </a:rPr>
                                      <m:t>e</m:t>
                                    </m:r>
                                  </m:sub>
                                </m:sSub>
                              </m:oMath>
                            </m:oMathPara>
                          </a14:m>
                          <a:endParaRPr lang="ja-JP" sz="1600" kern="100" dirty="0">
                            <a:solidFill>
                              <a:srgbClr val="222222"/>
                            </a:solidFill>
                            <a:effectLst/>
                            <a:latin typeface="Cambria Math" panose="02040503050406030204" pitchFamily="18" charset="0"/>
                            <a:ea typeface="ＭＳ 明朝" panose="02020609040205080304" pitchFamily="17" charset="-128"/>
                            <a:cs typeface="Arial" panose="020B0604020202020204" pitchFamily="34" charset="0"/>
                          </a:endParaRPr>
                        </a:p>
                      </a:txBody>
                      <a:tcPr marL="51435" marR="51435" marT="0" marB="0"/>
                    </a:tc>
                    <a:tc>
                      <a:txBody>
                        <a:bodyPr/>
                        <a:lstStyle/>
                        <a:p>
                          <a:pPr algn="ctr">
                            <a:lnSpc>
                              <a:spcPct val="100000"/>
                            </a:lnSpc>
                            <a:spcAft>
                              <a:spcPts val="0"/>
                            </a:spcAft>
                          </a:pPr>
                          <a:r>
                            <a:rPr lang="ja-JP" sz="1600" kern="100" dirty="0">
                              <a:effectLst/>
                            </a:rPr>
                            <a:t>ミューニュートリノ</a:t>
                          </a:r>
                        </a:p>
                        <a:p>
                          <a:pPr algn="ctr">
                            <a:lnSpc>
                              <a:spcPct val="100000"/>
                            </a:lnSpc>
                            <a:spcAft>
                              <a:spcPts val="0"/>
                            </a:spcAft>
                          </a:pPr>
                          <a14:m>
                            <m:oMathPara xmlns:m="http://schemas.openxmlformats.org/officeDocument/2006/math">
                              <m:oMathParaPr>
                                <m:jc m:val="centerGroup"/>
                              </m:oMathParaPr>
                              <m:oMath xmlns:m="http://schemas.openxmlformats.org/officeDocument/2006/math">
                                <m:sSub>
                                  <m:sSubPr>
                                    <m:ctrlPr>
                                      <a:rPr lang="ja-JP" sz="1600" i="1" kern="100">
                                        <a:effectLst/>
                                        <a:latin typeface="Cambria Math" panose="02040503050406030204" pitchFamily="18" charset="0"/>
                                      </a:rPr>
                                    </m:ctrlPr>
                                  </m:sSubPr>
                                  <m:e>
                                    <m:r>
                                      <m:rPr>
                                        <m:sty m:val="p"/>
                                      </m:rPr>
                                      <a:rPr lang="en-US" sz="1600" kern="100">
                                        <a:effectLst/>
                                        <a:latin typeface="Cambria Math" panose="02040503050406030204" pitchFamily="18" charset="0"/>
                                      </a:rPr>
                                      <m:t>ν</m:t>
                                    </m:r>
                                  </m:e>
                                  <m:sub>
                                    <m:r>
                                      <m:rPr>
                                        <m:sty m:val="p"/>
                                      </m:rPr>
                                      <a:rPr lang="en-US" sz="1600" kern="100">
                                        <a:effectLst/>
                                        <a:latin typeface="Cambria Math" panose="02040503050406030204" pitchFamily="18" charset="0"/>
                                      </a:rPr>
                                      <m:t>μ</m:t>
                                    </m:r>
                                  </m:sub>
                                </m:sSub>
                              </m:oMath>
                            </m:oMathPara>
                          </a14:m>
                          <a:endParaRPr lang="ja-JP" sz="1600" kern="100" dirty="0">
                            <a:solidFill>
                              <a:srgbClr val="222222"/>
                            </a:solidFill>
                            <a:effectLst/>
                            <a:latin typeface="Cambria Math" panose="02040503050406030204" pitchFamily="18" charset="0"/>
                            <a:ea typeface="ＭＳ 明朝" panose="02020609040205080304" pitchFamily="17" charset="-128"/>
                            <a:cs typeface="Arial" panose="020B0604020202020204" pitchFamily="34" charset="0"/>
                          </a:endParaRPr>
                        </a:p>
                      </a:txBody>
                      <a:tcPr marL="51435" marR="51435" marT="0" marB="0"/>
                    </a:tc>
                    <a:tc>
                      <a:txBody>
                        <a:bodyPr/>
                        <a:lstStyle/>
                        <a:p>
                          <a:pPr algn="ctr">
                            <a:lnSpc>
                              <a:spcPct val="100000"/>
                            </a:lnSpc>
                            <a:spcAft>
                              <a:spcPts val="0"/>
                            </a:spcAft>
                          </a:pPr>
                          <a:r>
                            <a:rPr lang="ja-JP" sz="1600" kern="100" dirty="0">
                              <a:effectLst/>
                            </a:rPr>
                            <a:t>タウニュートリノ</a:t>
                          </a:r>
                        </a:p>
                        <a:p>
                          <a:pPr algn="ctr">
                            <a:lnSpc>
                              <a:spcPct val="100000"/>
                            </a:lnSpc>
                            <a:spcAft>
                              <a:spcPts val="0"/>
                            </a:spcAft>
                          </a:pPr>
                          <a14:m>
                            <m:oMathPara xmlns:m="http://schemas.openxmlformats.org/officeDocument/2006/math">
                              <m:oMathParaPr>
                                <m:jc m:val="centerGroup"/>
                              </m:oMathParaPr>
                              <m:oMath xmlns:m="http://schemas.openxmlformats.org/officeDocument/2006/math">
                                <m:sSub>
                                  <m:sSubPr>
                                    <m:ctrlPr>
                                      <a:rPr lang="ja-JP" sz="1600" i="1" kern="100">
                                        <a:effectLst/>
                                        <a:latin typeface="Cambria Math" panose="02040503050406030204" pitchFamily="18" charset="0"/>
                                      </a:rPr>
                                    </m:ctrlPr>
                                  </m:sSubPr>
                                  <m:e>
                                    <m:r>
                                      <m:rPr>
                                        <m:sty m:val="p"/>
                                      </m:rPr>
                                      <a:rPr lang="en-US" sz="1600" kern="100">
                                        <a:effectLst/>
                                        <a:latin typeface="Cambria Math" panose="02040503050406030204" pitchFamily="18" charset="0"/>
                                      </a:rPr>
                                      <m:t>ν</m:t>
                                    </m:r>
                                  </m:e>
                                  <m:sub>
                                    <m:r>
                                      <m:rPr>
                                        <m:sty m:val="p"/>
                                      </m:rPr>
                                      <a:rPr lang="en-US" sz="1600" kern="100">
                                        <a:effectLst/>
                                        <a:latin typeface="Cambria Math" panose="02040503050406030204" pitchFamily="18" charset="0"/>
                                      </a:rPr>
                                      <m:t>τ</m:t>
                                    </m:r>
                                  </m:sub>
                                </m:sSub>
                              </m:oMath>
                            </m:oMathPara>
                          </a14:m>
                          <a:endParaRPr lang="ja-JP" sz="1600" kern="100" dirty="0">
                            <a:solidFill>
                              <a:srgbClr val="222222"/>
                            </a:solidFill>
                            <a:effectLst/>
                            <a:latin typeface="Cambria Math" panose="02040503050406030204" pitchFamily="18" charset="0"/>
                            <a:ea typeface="ＭＳ 明朝" panose="02020609040205080304" pitchFamily="17" charset="-128"/>
                            <a:cs typeface="Arial" panose="020B0604020202020204" pitchFamily="34" charset="0"/>
                          </a:endParaRPr>
                        </a:p>
                      </a:txBody>
                      <a:tcPr marL="51435" marR="51435" marT="0" marB="0"/>
                    </a:tc>
                  </a:tr>
                  <a:tr h="431688">
                    <a:tc vMerge="1">
                      <a:txBody>
                        <a:bodyPr/>
                        <a:lstStyle/>
                        <a:p>
                          <a:endParaRPr kumimoji="1" lang="ja-JP" altLang="en-US"/>
                        </a:p>
                      </a:txBody>
                      <a:tcPr/>
                    </a:tc>
                    <a:tc>
                      <a:txBody>
                        <a:bodyPr/>
                        <a:lstStyle/>
                        <a:p>
                          <a:pPr algn="ctr">
                            <a:spcAft>
                              <a:spcPts val="0"/>
                            </a:spcAft>
                          </a:pPr>
                          <a:r>
                            <a:rPr lang="ja-JP" sz="1600" kern="100" dirty="0">
                              <a:effectLst/>
                            </a:rPr>
                            <a:t>電子</a:t>
                          </a:r>
                        </a:p>
                        <a:p>
                          <a:pPr algn="ctr">
                            <a:spcAft>
                              <a:spcPts val="0"/>
                            </a:spcAft>
                          </a:pPr>
                          <a14:m>
                            <m:oMathPara xmlns:m="http://schemas.openxmlformats.org/officeDocument/2006/math">
                              <m:oMathParaPr>
                                <m:jc m:val="centerGroup"/>
                              </m:oMathParaPr>
                              <m:oMath xmlns:m="http://schemas.openxmlformats.org/officeDocument/2006/math">
                                <m:sSup>
                                  <m:sSupPr>
                                    <m:ctrlPr>
                                      <a:rPr lang="ja-JP" sz="1600" i="1" kern="100">
                                        <a:effectLst/>
                                        <a:latin typeface="Cambria Math" panose="02040503050406030204" pitchFamily="18" charset="0"/>
                                      </a:rPr>
                                    </m:ctrlPr>
                                  </m:sSupPr>
                                  <m:e>
                                    <m:r>
                                      <m:rPr>
                                        <m:sty m:val="p"/>
                                      </m:rPr>
                                      <a:rPr lang="en-US" sz="1600" kern="100">
                                        <a:effectLst/>
                                        <a:latin typeface="Cambria Math" panose="02040503050406030204" pitchFamily="18" charset="0"/>
                                      </a:rPr>
                                      <m:t>e</m:t>
                                    </m:r>
                                  </m:e>
                                  <m:sup>
                                    <m:r>
                                      <a:rPr lang="en-US" sz="1600" kern="100">
                                        <a:effectLst/>
                                        <a:latin typeface="Cambria Math" panose="02040503050406030204" pitchFamily="18" charset="0"/>
                                      </a:rPr>
                                      <m:t>−</m:t>
                                    </m:r>
                                  </m:sup>
                                </m:sSup>
                              </m:oMath>
                            </m:oMathPara>
                          </a14:m>
                          <a:endParaRPr lang="ja-JP" sz="1600" kern="100" dirty="0">
                            <a:solidFill>
                              <a:srgbClr val="222222"/>
                            </a:solidFill>
                            <a:effectLst/>
                            <a:latin typeface="Cambria Math" panose="02040503050406030204" pitchFamily="18" charset="0"/>
                            <a:ea typeface="ＭＳ 明朝" panose="02020609040205080304" pitchFamily="17" charset="-128"/>
                            <a:cs typeface="Arial" panose="020B0604020202020204" pitchFamily="34" charset="0"/>
                          </a:endParaRPr>
                        </a:p>
                      </a:txBody>
                      <a:tcPr marL="51435" marR="51435" marT="0" marB="0"/>
                    </a:tc>
                    <a:tc>
                      <a:txBody>
                        <a:bodyPr/>
                        <a:lstStyle/>
                        <a:p>
                          <a:pPr algn="ctr">
                            <a:spcAft>
                              <a:spcPts val="0"/>
                            </a:spcAft>
                          </a:pPr>
                          <a:r>
                            <a:rPr lang="ja-JP" sz="1600" kern="100" dirty="0">
                              <a:effectLst/>
                            </a:rPr>
                            <a:t>ミューオン</a:t>
                          </a:r>
                        </a:p>
                        <a:p>
                          <a:pPr algn="ctr">
                            <a:spcAft>
                              <a:spcPts val="0"/>
                            </a:spcAft>
                          </a:pPr>
                          <a14:m>
                            <m:oMathPara xmlns:m="http://schemas.openxmlformats.org/officeDocument/2006/math">
                              <m:oMathParaPr>
                                <m:jc m:val="centerGroup"/>
                              </m:oMathParaPr>
                              <m:oMath xmlns:m="http://schemas.openxmlformats.org/officeDocument/2006/math">
                                <m:sSup>
                                  <m:sSupPr>
                                    <m:ctrlPr>
                                      <a:rPr lang="ja-JP" sz="1600" i="1" kern="100">
                                        <a:effectLst/>
                                        <a:latin typeface="Cambria Math" panose="02040503050406030204" pitchFamily="18" charset="0"/>
                                      </a:rPr>
                                    </m:ctrlPr>
                                  </m:sSupPr>
                                  <m:e>
                                    <m:r>
                                      <m:rPr>
                                        <m:sty m:val="p"/>
                                      </m:rPr>
                                      <a:rPr lang="en-US" sz="1600" kern="100">
                                        <a:effectLst/>
                                        <a:latin typeface="Cambria Math" panose="02040503050406030204" pitchFamily="18" charset="0"/>
                                      </a:rPr>
                                      <m:t>μ</m:t>
                                    </m:r>
                                  </m:e>
                                  <m:sup>
                                    <m:r>
                                      <a:rPr lang="en-US" sz="1600" kern="100">
                                        <a:effectLst/>
                                        <a:latin typeface="Cambria Math" panose="02040503050406030204" pitchFamily="18" charset="0"/>
                                      </a:rPr>
                                      <m:t>−</m:t>
                                    </m:r>
                                  </m:sup>
                                </m:sSup>
                              </m:oMath>
                            </m:oMathPara>
                          </a14:m>
                          <a:endParaRPr lang="ja-JP" sz="1600" kern="100" dirty="0">
                            <a:solidFill>
                              <a:srgbClr val="222222"/>
                            </a:solidFill>
                            <a:effectLst/>
                            <a:latin typeface="Cambria Math" panose="02040503050406030204" pitchFamily="18" charset="0"/>
                            <a:ea typeface="ＭＳ 明朝" panose="02020609040205080304" pitchFamily="17" charset="-128"/>
                            <a:cs typeface="Arial" panose="020B0604020202020204" pitchFamily="34" charset="0"/>
                          </a:endParaRPr>
                        </a:p>
                      </a:txBody>
                      <a:tcPr marL="51435" marR="51435" marT="0" marB="0"/>
                    </a:tc>
                    <a:tc>
                      <a:txBody>
                        <a:bodyPr/>
                        <a:lstStyle/>
                        <a:p>
                          <a:pPr algn="ctr">
                            <a:spcAft>
                              <a:spcPts val="0"/>
                            </a:spcAft>
                          </a:pPr>
                          <a:r>
                            <a:rPr lang="ja-JP" sz="1600" kern="100" dirty="0">
                              <a:effectLst/>
                            </a:rPr>
                            <a:t>タウ</a:t>
                          </a:r>
                        </a:p>
                        <a:p>
                          <a:pPr algn="ctr">
                            <a:spcAft>
                              <a:spcPts val="0"/>
                            </a:spcAft>
                          </a:pPr>
                          <a14:m>
                            <m:oMathPara xmlns:m="http://schemas.openxmlformats.org/officeDocument/2006/math">
                              <m:oMathParaPr>
                                <m:jc m:val="centerGroup"/>
                              </m:oMathParaPr>
                              <m:oMath xmlns:m="http://schemas.openxmlformats.org/officeDocument/2006/math">
                                <m:sSup>
                                  <m:sSupPr>
                                    <m:ctrlPr>
                                      <a:rPr lang="ja-JP" sz="1600" i="1" kern="100">
                                        <a:effectLst/>
                                        <a:latin typeface="Cambria Math" panose="02040503050406030204" pitchFamily="18" charset="0"/>
                                      </a:rPr>
                                    </m:ctrlPr>
                                  </m:sSupPr>
                                  <m:e>
                                    <m:r>
                                      <m:rPr>
                                        <m:sty m:val="p"/>
                                      </m:rPr>
                                      <a:rPr lang="en-US" sz="1600" kern="100">
                                        <a:effectLst/>
                                        <a:latin typeface="Cambria Math" panose="02040503050406030204" pitchFamily="18" charset="0"/>
                                      </a:rPr>
                                      <m:t>τ</m:t>
                                    </m:r>
                                  </m:e>
                                  <m:sup>
                                    <m:r>
                                      <a:rPr lang="en-US" sz="1600" kern="100">
                                        <a:effectLst/>
                                        <a:latin typeface="Cambria Math" panose="02040503050406030204" pitchFamily="18" charset="0"/>
                                      </a:rPr>
                                      <m:t>−</m:t>
                                    </m:r>
                                  </m:sup>
                                </m:sSup>
                              </m:oMath>
                            </m:oMathPara>
                          </a14:m>
                          <a:endParaRPr lang="ja-JP" sz="1600" kern="100" dirty="0">
                            <a:solidFill>
                              <a:srgbClr val="222222"/>
                            </a:solidFill>
                            <a:effectLst/>
                            <a:latin typeface="Cambria Math" panose="02040503050406030204" pitchFamily="18" charset="0"/>
                            <a:ea typeface="ＭＳ 明朝" panose="02020609040205080304" pitchFamily="17" charset="-128"/>
                            <a:cs typeface="Arial" panose="020B0604020202020204" pitchFamily="34" charset="0"/>
                          </a:endParaRPr>
                        </a:p>
                      </a:txBody>
                      <a:tcPr marL="51435" marR="51435" marT="0" marB="0"/>
                    </a:tc>
                  </a:tr>
                </a:tbl>
              </a:graphicData>
            </a:graphic>
          </p:graphicFrame>
        </mc:Choice>
        <mc:Fallback xmlns="">
          <p:graphicFrame>
            <p:nvGraphicFramePr>
              <p:cNvPr id="45" name="コンテンツ プレースホルダー 3"/>
              <p:cNvGraphicFramePr>
                <a:graphicFrameLocks noGrp="1"/>
              </p:cNvGraphicFramePr>
              <p:nvPr>
                <p:ph idx="1"/>
                <p:extLst>
                  <p:ext uri="{D42A27DB-BD31-4B8C-83A1-F6EECF244321}">
                    <p14:modId xmlns:p14="http://schemas.microsoft.com/office/powerpoint/2010/main" val="2999338331"/>
                  </p:ext>
                </p:extLst>
              </p:nvPr>
            </p:nvGraphicFramePr>
            <p:xfrm>
              <a:off x="461151" y="1365861"/>
              <a:ext cx="8199000" cy="2345347"/>
            </p:xfrm>
            <a:graphic>
              <a:graphicData uri="http://schemas.openxmlformats.org/drawingml/2006/table">
                <a:tbl>
                  <a:tblPr firstRow="1" firstCol="1" bandRow="1">
                    <a:tableStyleId>{5C22544A-7EE6-4342-B048-85BDC9FD1C3A}</a:tableStyleId>
                  </a:tblPr>
                  <a:tblGrid>
                    <a:gridCol w="1573779"/>
                    <a:gridCol w="2241835"/>
                    <a:gridCol w="2191693"/>
                    <a:gridCol w="2191693"/>
                  </a:tblGrid>
                  <a:tr h="365760">
                    <a:tc>
                      <a:txBody>
                        <a:bodyPr/>
                        <a:lstStyle/>
                        <a:p>
                          <a:pPr algn="ctr">
                            <a:spcAft>
                              <a:spcPts val="0"/>
                            </a:spcAft>
                          </a:pPr>
                          <a:r>
                            <a:rPr lang="en-US" sz="1600" kern="100" dirty="0">
                              <a:effectLst/>
                            </a:rPr>
                            <a:t> </a:t>
                          </a:r>
                          <a:endParaRPr lang="ja-JP" sz="1600" kern="100" dirty="0">
                            <a:solidFill>
                              <a:srgbClr val="222222"/>
                            </a:solidFill>
                            <a:effectLst/>
                            <a:latin typeface="Cambria Math" panose="02040503050406030204" pitchFamily="18" charset="0"/>
                            <a:ea typeface="ＭＳ 明朝" panose="02020609040205080304" pitchFamily="17" charset="-128"/>
                            <a:cs typeface="Arial" panose="020B0604020202020204" pitchFamily="34" charset="0"/>
                          </a:endParaRPr>
                        </a:p>
                      </a:txBody>
                      <a:tcPr marL="51435" marR="51435" marT="0" marB="0"/>
                    </a:tc>
                    <a:tc>
                      <a:txBody>
                        <a:bodyPr/>
                        <a:lstStyle/>
                        <a:p>
                          <a:pPr algn="ctr">
                            <a:lnSpc>
                              <a:spcPct val="150000"/>
                            </a:lnSpc>
                            <a:spcAft>
                              <a:spcPts val="0"/>
                            </a:spcAft>
                          </a:pPr>
                          <a:r>
                            <a:rPr lang="ja-JP" sz="1600" kern="100" dirty="0">
                              <a:effectLst/>
                            </a:rPr>
                            <a:t>第</a:t>
                          </a:r>
                          <a:r>
                            <a:rPr lang="en-US" sz="1600" kern="100" dirty="0">
                              <a:effectLst/>
                            </a:rPr>
                            <a:t>1</a:t>
                          </a:r>
                          <a:r>
                            <a:rPr lang="ja-JP" sz="1600" kern="100" dirty="0">
                              <a:effectLst/>
                            </a:rPr>
                            <a:t>世代</a:t>
                          </a:r>
                          <a:endParaRPr lang="ja-JP" sz="1600" kern="100" dirty="0">
                            <a:solidFill>
                              <a:srgbClr val="222222"/>
                            </a:solidFill>
                            <a:effectLst/>
                            <a:latin typeface="Cambria Math" panose="02040503050406030204" pitchFamily="18" charset="0"/>
                            <a:ea typeface="ＭＳ 明朝" panose="02020609040205080304" pitchFamily="17" charset="-128"/>
                            <a:cs typeface="Arial" panose="020B0604020202020204" pitchFamily="34" charset="0"/>
                          </a:endParaRPr>
                        </a:p>
                      </a:txBody>
                      <a:tcPr marL="51435" marR="51435" marT="0" marB="0"/>
                    </a:tc>
                    <a:tc>
                      <a:txBody>
                        <a:bodyPr/>
                        <a:lstStyle/>
                        <a:p>
                          <a:pPr algn="ctr">
                            <a:lnSpc>
                              <a:spcPct val="150000"/>
                            </a:lnSpc>
                            <a:spcAft>
                              <a:spcPts val="0"/>
                            </a:spcAft>
                          </a:pPr>
                          <a:r>
                            <a:rPr lang="ja-JP" sz="1600" kern="100" dirty="0">
                              <a:effectLst/>
                            </a:rPr>
                            <a:t>第</a:t>
                          </a:r>
                          <a:r>
                            <a:rPr lang="en-US" sz="1600" kern="100" dirty="0">
                              <a:effectLst/>
                            </a:rPr>
                            <a:t>2</a:t>
                          </a:r>
                          <a:r>
                            <a:rPr lang="ja-JP" sz="1600" kern="100" dirty="0">
                              <a:effectLst/>
                            </a:rPr>
                            <a:t>世代</a:t>
                          </a:r>
                          <a:endParaRPr lang="ja-JP" sz="1600" kern="100" dirty="0">
                            <a:solidFill>
                              <a:srgbClr val="222222"/>
                            </a:solidFill>
                            <a:effectLst/>
                            <a:latin typeface="Cambria Math" panose="02040503050406030204" pitchFamily="18" charset="0"/>
                            <a:ea typeface="ＭＳ 明朝" panose="02020609040205080304" pitchFamily="17" charset="-128"/>
                            <a:cs typeface="Arial" panose="020B0604020202020204" pitchFamily="34" charset="0"/>
                          </a:endParaRPr>
                        </a:p>
                      </a:txBody>
                      <a:tcPr marL="51435" marR="51435" marT="0" marB="0"/>
                    </a:tc>
                    <a:tc>
                      <a:txBody>
                        <a:bodyPr/>
                        <a:lstStyle/>
                        <a:p>
                          <a:pPr algn="ctr">
                            <a:lnSpc>
                              <a:spcPct val="150000"/>
                            </a:lnSpc>
                            <a:spcAft>
                              <a:spcPts val="0"/>
                            </a:spcAft>
                          </a:pPr>
                          <a:r>
                            <a:rPr lang="ja-JP" sz="1600" kern="100" dirty="0">
                              <a:effectLst/>
                            </a:rPr>
                            <a:t>第</a:t>
                          </a:r>
                          <a:r>
                            <a:rPr lang="en-US" sz="1600" kern="100" dirty="0">
                              <a:effectLst/>
                            </a:rPr>
                            <a:t>3</a:t>
                          </a:r>
                          <a:r>
                            <a:rPr lang="ja-JP" sz="1600" kern="100" dirty="0">
                              <a:effectLst/>
                            </a:rPr>
                            <a:t>世代</a:t>
                          </a:r>
                          <a:endParaRPr lang="ja-JP" sz="1600" kern="100" dirty="0">
                            <a:solidFill>
                              <a:srgbClr val="222222"/>
                            </a:solidFill>
                            <a:effectLst/>
                            <a:latin typeface="Cambria Math" panose="02040503050406030204" pitchFamily="18" charset="0"/>
                            <a:ea typeface="ＭＳ 明朝" panose="02020609040205080304" pitchFamily="17" charset="-128"/>
                            <a:cs typeface="Arial" panose="020B0604020202020204" pitchFamily="34" charset="0"/>
                          </a:endParaRPr>
                        </a:p>
                      </a:txBody>
                      <a:tcPr marL="51435" marR="51435" marT="0" marB="0"/>
                    </a:tc>
                  </a:tr>
                  <a:tr h="487680">
                    <a:tc rowSpan="2">
                      <a:txBody>
                        <a:bodyPr/>
                        <a:lstStyle/>
                        <a:p>
                          <a:pPr algn="ctr">
                            <a:spcAft>
                              <a:spcPts val="0"/>
                            </a:spcAft>
                          </a:pPr>
                          <a:r>
                            <a:rPr lang="ja-JP" sz="1600" kern="100" dirty="0">
                              <a:effectLst/>
                            </a:rPr>
                            <a:t>クォーク</a:t>
                          </a:r>
                          <a:endParaRPr lang="ja-JP" sz="1600" kern="100" dirty="0">
                            <a:solidFill>
                              <a:srgbClr val="222222"/>
                            </a:solidFill>
                            <a:effectLst/>
                            <a:latin typeface="Cambria Math" panose="02040503050406030204" pitchFamily="18" charset="0"/>
                            <a:ea typeface="ＭＳ 明朝" panose="02020609040205080304" pitchFamily="17" charset="-128"/>
                            <a:cs typeface="Arial" panose="020B0604020202020204" pitchFamily="34" charset="0"/>
                          </a:endParaRPr>
                        </a:p>
                      </a:txBody>
                      <a:tcPr marL="51435" marR="51435" marT="0" marB="0" anchor="ctr"/>
                    </a:tc>
                    <a:tc>
                      <a:txBody>
                        <a:bodyPr/>
                        <a:lstStyle/>
                        <a:p>
                          <a:pPr algn="ctr">
                            <a:spcAft>
                              <a:spcPts val="0"/>
                            </a:spcAft>
                          </a:pPr>
                          <a:r>
                            <a:rPr lang="ja-JP" sz="1600" kern="100" dirty="0" smtClean="0">
                              <a:effectLst/>
                            </a:rPr>
                            <a:t>アップ</a:t>
                          </a:r>
                        </a:p>
                        <a:p>
                          <a:pPr algn="ctr">
                            <a:spcAft>
                              <a:spcPts val="0"/>
                            </a:spcAft>
                          </a:pPr>
                          <a:r>
                            <a:rPr lang="en-US" sz="1600" kern="100" dirty="0" smtClean="0">
                              <a:effectLst/>
                            </a:rPr>
                            <a:t>u</a:t>
                          </a:r>
                          <a:endParaRPr lang="ja-JP" sz="1600" kern="100" dirty="0">
                            <a:solidFill>
                              <a:srgbClr val="222222"/>
                            </a:solidFill>
                            <a:effectLst/>
                            <a:latin typeface="Cambria Math" panose="02040503050406030204" pitchFamily="18" charset="0"/>
                            <a:ea typeface="ＭＳ 明朝" panose="02020609040205080304" pitchFamily="17" charset="-128"/>
                            <a:cs typeface="Arial" panose="020B0604020202020204" pitchFamily="34" charset="0"/>
                          </a:endParaRPr>
                        </a:p>
                      </a:txBody>
                      <a:tcPr marL="51435" marR="51435" marT="0" marB="0"/>
                    </a:tc>
                    <a:tc>
                      <a:txBody>
                        <a:bodyPr/>
                        <a:lstStyle/>
                        <a:p>
                          <a:pPr algn="ctr">
                            <a:spcAft>
                              <a:spcPts val="0"/>
                            </a:spcAft>
                          </a:pPr>
                          <a:r>
                            <a:rPr lang="ja-JP" sz="1600" kern="100" dirty="0">
                              <a:effectLst/>
                            </a:rPr>
                            <a:t>チャーム</a:t>
                          </a:r>
                        </a:p>
                        <a:p>
                          <a:pPr algn="ctr">
                            <a:spcAft>
                              <a:spcPts val="0"/>
                            </a:spcAft>
                          </a:pPr>
                          <a:r>
                            <a:rPr lang="en-US" sz="1600" kern="100" dirty="0">
                              <a:effectLst/>
                            </a:rPr>
                            <a:t>c</a:t>
                          </a:r>
                          <a:endParaRPr lang="ja-JP" sz="1600" kern="100" dirty="0">
                            <a:solidFill>
                              <a:srgbClr val="222222"/>
                            </a:solidFill>
                            <a:effectLst/>
                            <a:latin typeface="Cambria Math" panose="02040503050406030204" pitchFamily="18" charset="0"/>
                            <a:ea typeface="ＭＳ 明朝" panose="02020609040205080304" pitchFamily="17" charset="-128"/>
                            <a:cs typeface="Arial" panose="020B0604020202020204" pitchFamily="34" charset="0"/>
                          </a:endParaRPr>
                        </a:p>
                      </a:txBody>
                      <a:tcPr marL="51435" marR="51435" marT="0" marB="0"/>
                    </a:tc>
                    <a:tc>
                      <a:txBody>
                        <a:bodyPr/>
                        <a:lstStyle/>
                        <a:p>
                          <a:pPr algn="ctr">
                            <a:spcAft>
                              <a:spcPts val="0"/>
                            </a:spcAft>
                          </a:pPr>
                          <a:r>
                            <a:rPr lang="ja-JP" sz="1600" kern="100" dirty="0">
                              <a:effectLst/>
                            </a:rPr>
                            <a:t>トップ</a:t>
                          </a:r>
                        </a:p>
                        <a:p>
                          <a:pPr algn="ctr">
                            <a:spcAft>
                              <a:spcPts val="0"/>
                            </a:spcAft>
                          </a:pPr>
                          <a:r>
                            <a:rPr lang="en-US" sz="1600" kern="100" dirty="0">
                              <a:effectLst/>
                            </a:rPr>
                            <a:t>t</a:t>
                          </a:r>
                          <a:endParaRPr lang="ja-JP" sz="1600" kern="100" dirty="0">
                            <a:solidFill>
                              <a:srgbClr val="222222"/>
                            </a:solidFill>
                            <a:effectLst/>
                            <a:latin typeface="Cambria Math" panose="02040503050406030204" pitchFamily="18" charset="0"/>
                            <a:ea typeface="ＭＳ 明朝" panose="02020609040205080304" pitchFamily="17" charset="-128"/>
                            <a:cs typeface="Arial" panose="020B0604020202020204" pitchFamily="34" charset="0"/>
                          </a:endParaRPr>
                        </a:p>
                      </a:txBody>
                      <a:tcPr marL="51435" marR="51435" marT="0" marB="0"/>
                    </a:tc>
                  </a:tr>
                  <a:tr h="495592">
                    <a:tc vMerge="1">
                      <a:txBody>
                        <a:bodyPr/>
                        <a:lstStyle/>
                        <a:p>
                          <a:endParaRPr kumimoji="1" lang="ja-JP" altLang="en-US"/>
                        </a:p>
                      </a:txBody>
                      <a:tcPr/>
                    </a:tc>
                    <a:tc>
                      <a:txBody>
                        <a:bodyPr/>
                        <a:lstStyle/>
                        <a:p>
                          <a:pPr algn="ctr">
                            <a:spcAft>
                              <a:spcPts val="0"/>
                            </a:spcAft>
                          </a:pPr>
                          <a:r>
                            <a:rPr lang="ja-JP" sz="1600" kern="100" dirty="0">
                              <a:effectLst/>
                            </a:rPr>
                            <a:t>ダウン</a:t>
                          </a:r>
                        </a:p>
                        <a:p>
                          <a:pPr algn="ctr">
                            <a:spcAft>
                              <a:spcPts val="0"/>
                            </a:spcAft>
                          </a:pPr>
                          <a:r>
                            <a:rPr lang="en-US" sz="1600" kern="100" dirty="0">
                              <a:effectLst/>
                            </a:rPr>
                            <a:t>d</a:t>
                          </a:r>
                          <a:endParaRPr lang="ja-JP" sz="1600" kern="100" dirty="0">
                            <a:solidFill>
                              <a:srgbClr val="222222"/>
                            </a:solidFill>
                            <a:effectLst/>
                            <a:latin typeface="Cambria Math" panose="02040503050406030204" pitchFamily="18" charset="0"/>
                            <a:ea typeface="ＭＳ 明朝" panose="02020609040205080304" pitchFamily="17" charset="-128"/>
                            <a:cs typeface="Arial" panose="020B0604020202020204" pitchFamily="34" charset="0"/>
                          </a:endParaRPr>
                        </a:p>
                      </a:txBody>
                      <a:tcPr marL="51435" marR="51435" marT="0" marB="0"/>
                    </a:tc>
                    <a:tc>
                      <a:txBody>
                        <a:bodyPr/>
                        <a:lstStyle/>
                        <a:p>
                          <a:pPr algn="ctr">
                            <a:spcAft>
                              <a:spcPts val="0"/>
                            </a:spcAft>
                          </a:pPr>
                          <a:r>
                            <a:rPr lang="ja-JP" sz="1600" kern="100" dirty="0">
                              <a:effectLst/>
                            </a:rPr>
                            <a:t>ストレンジ</a:t>
                          </a:r>
                        </a:p>
                        <a:p>
                          <a:pPr algn="ctr">
                            <a:spcAft>
                              <a:spcPts val="0"/>
                            </a:spcAft>
                          </a:pPr>
                          <a:r>
                            <a:rPr lang="en-US" sz="1600" kern="100" dirty="0">
                              <a:effectLst/>
                            </a:rPr>
                            <a:t>s</a:t>
                          </a:r>
                          <a:endParaRPr lang="ja-JP" sz="1600" kern="100" dirty="0">
                            <a:solidFill>
                              <a:srgbClr val="222222"/>
                            </a:solidFill>
                            <a:effectLst/>
                            <a:latin typeface="Cambria Math" panose="02040503050406030204" pitchFamily="18" charset="0"/>
                            <a:ea typeface="ＭＳ 明朝" panose="02020609040205080304" pitchFamily="17" charset="-128"/>
                            <a:cs typeface="Arial" panose="020B0604020202020204" pitchFamily="34" charset="0"/>
                          </a:endParaRPr>
                        </a:p>
                      </a:txBody>
                      <a:tcPr marL="51435" marR="51435" marT="0" marB="0"/>
                    </a:tc>
                    <a:tc>
                      <a:txBody>
                        <a:bodyPr/>
                        <a:lstStyle/>
                        <a:p>
                          <a:pPr algn="ctr">
                            <a:spcAft>
                              <a:spcPts val="0"/>
                            </a:spcAft>
                          </a:pPr>
                          <a:r>
                            <a:rPr lang="ja-JP" sz="1600" kern="100" dirty="0">
                              <a:effectLst/>
                            </a:rPr>
                            <a:t>ボトム</a:t>
                          </a:r>
                        </a:p>
                        <a:p>
                          <a:pPr algn="ctr">
                            <a:spcAft>
                              <a:spcPts val="0"/>
                            </a:spcAft>
                          </a:pPr>
                          <a:r>
                            <a:rPr lang="en-US" sz="1600" kern="100" dirty="0">
                              <a:effectLst/>
                            </a:rPr>
                            <a:t>b</a:t>
                          </a:r>
                          <a:endParaRPr lang="ja-JP" sz="1600" kern="100" dirty="0">
                            <a:solidFill>
                              <a:srgbClr val="222222"/>
                            </a:solidFill>
                            <a:effectLst/>
                            <a:latin typeface="Cambria Math" panose="02040503050406030204" pitchFamily="18" charset="0"/>
                            <a:ea typeface="ＭＳ 明朝" panose="02020609040205080304" pitchFamily="17" charset="-128"/>
                            <a:cs typeface="Arial" panose="020B0604020202020204" pitchFamily="34" charset="0"/>
                          </a:endParaRPr>
                        </a:p>
                      </a:txBody>
                      <a:tcPr marL="51435" marR="51435" marT="0" marB="0"/>
                    </a:tc>
                  </a:tr>
                  <a:tr h="508635">
                    <a:tc rowSpan="2">
                      <a:txBody>
                        <a:bodyPr/>
                        <a:lstStyle/>
                        <a:p>
                          <a:pPr algn="ctr">
                            <a:spcAft>
                              <a:spcPts val="0"/>
                            </a:spcAft>
                          </a:pPr>
                          <a:r>
                            <a:rPr lang="ja-JP" sz="1600" kern="100" dirty="0">
                              <a:effectLst/>
                            </a:rPr>
                            <a:t>レプトン</a:t>
                          </a:r>
                          <a:endParaRPr lang="ja-JP" sz="1600" kern="100" dirty="0">
                            <a:solidFill>
                              <a:srgbClr val="222222"/>
                            </a:solidFill>
                            <a:effectLst/>
                            <a:latin typeface="Cambria Math" panose="02040503050406030204" pitchFamily="18" charset="0"/>
                            <a:ea typeface="ＭＳ 明朝" panose="02020609040205080304" pitchFamily="17" charset="-128"/>
                            <a:cs typeface="Arial" panose="020B0604020202020204" pitchFamily="34" charset="0"/>
                          </a:endParaRPr>
                        </a:p>
                      </a:txBody>
                      <a:tcPr marL="51435" marR="51435" marT="0" marB="0" anchor="ctr"/>
                    </a:tc>
                    <a:tc>
                      <a:txBody>
                        <a:bodyPr/>
                        <a:lstStyle/>
                        <a:p>
                          <a:endParaRPr lang="ja-JP"/>
                        </a:p>
                      </a:txBody>
                      <a:tcPr marL="51435" marR="51435" marT="0" marB="0">
                        <a:blipFill rotWithShape="0">
                          <a:blip r:embed="rId2"/>
                          <a:stretch>
                            <a:fillRect l="-70380" t="-264286" r="-196739" b="-108333"/>
                          </a:stretch>
                        </a:blipFill>
                      </a:tcPr>
                    </a:tc>
                    <a:tc>
                      <a:txBody>
                        <a:bodyPr/>
                        <a:lstStyle/>
                        <a:p>
                          <a:endParaRPr lang="ja-JP"/>
                        </a:p>
                      </a:txBody>
                      <a:tcPr marL="51435" marR="51435" marT="0" marB="0">
                        <a:blipFill rotWithShape="0">
                          <a:blip r:embed="rId2"/>
                          <a:stretch>
                            <a:fillRect l="-174167" t="-264286" r="-101111" b="-108333"/>
                          </a:stretch>
                        </a:blipFill>
                      </a:tcPr>
                    </a:tc>
                    <a:tc>
                      <a:txBody>
                        <a:bodyPr/>
                        <a:lstStyle/>
                        <a:p>
                          <a:endParaRPr lang="ja-JP"/>
                        </a:p>
                      </a:txBody>
                      <a:tcPr marL="51435" marR="51435" marT="0" marB="0">
                        <a:blipFill rotWithShape="0">
                          <a:blip r:embed="rId2"/>
                          <a:stretch>
                            <a:fillRect l="-274167" t="-264286" r="-1111" b="-108333"/>
                          </a:stretch>
                        </a:blipFill>
                      </a:tcPr>
                    </a:tc>
                  </a:tr>
                  <a:tr h="487680">
                    <a:tc vMerge="1">
                      <a:txBody>
                        <a:bodyPr/>
                        <a:lstStyle/>
                        <a:p>
                          <a:endParaRPr kumimoji="1" lang="ja-JP" altLang="en-US"/>
                        </a:p>
                      </a:txBody>
                      <a:tcPr/>
                    </a:tc>
                    <a:tc>
                      <a:txBody>
                        <a:bodyPr/>
                        <a:lstStyle/>
                        <a:p>
                          <a:endParaRPr lang="ja-JP"/>
                        </a:p>
                      </a:txBody>
                      <a:tcPr marL="51435" marR="51435" marT="0" marB="0">
                        <a:blipFill rotWithShape="0">
                          <a:blip r:embed="rId2"/>
                          <a:stretch>
                            <a:fillRect l="-70380" t="-382500" r="-196739" b="-13750"/>
                          </a:stretch>
                        </a:blipFill>
                      </a:tcPr>
                    </a:tc>
                    <a:tc>
                      <a:txBody>
                        <a:bodyPr/>
                        <a:lstStyle/>
                        <a:p>
                          <a:endParaRPr lang="ja-JP"/>
                        </a:p>
                      </a:txBody>
                      <a:tcPr marL="51435" marR="51435" marT="0" marB="0">
                        <a:blipFill rotWithShape="0">
                          <a:blip r:embed="rId2"/>
                          <a:stretch>
                            <a:fillRect l="-174167" t="-382500" r="-101111" b="-13750"/>
                          </a:stretch>
                        </a:blipFill>
                      </a:tcPr>
                    </a:tc>
                    <a:tc>
                      <a:txBody>
                        <a:bodyPr/>
                        <a:lstStyle/>
                        <a:p>
                          <a:endParaRPr lang="ja-JP"/>
                        </a:p>
                      </a:txBody>
                      <a:tcPr marL="51435" marR="51435" marT="0" marB="0">
                        <a:blipFill rotWithShape="0">
                          <a:blip r:embed="rId2"/>
                          <a:stretch>
                            <a:fillRect l="-274167" t="-382500" r="-1111" b="-13750"/>
                          </a:stretch>
                        </a:blipFill>
                      </a:tcPr>
                    </a:tc>
                  </a:tr>
                </a:tbl>
              </a:graphicData>
            </a:graphic>
          </p:graphicFrame>
        </mc:Fallback>
      </mc:AlternateContent>
      <p:sp>
        <p:nvSpPr>
          <p:cNvPr id="47" name="角丸四角形 46"/>
          <p:cNvSpPr/>
          <p:nvPr/>
        </p:nvSpPr>
        <p:spPr>
          <a:xfrm>
            <a:off x="2101806" y="2650723"/>
            <a:ext cx="6558345" cy="524108"/>
          </a:xfrm>
          <a:prstGeom prst="roundRect">
            <a:avLst/>
          </a:prstGeom>
          <a:noFill/>
          <a:ln w="2540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mc:AlternateContent xmlns:mc="http://schemas.openxmlformats.org/markup-compatibility/2006" xmlns:a14="http://schemas.microsoft.com/office/drawing/2010/main">
        <mc:Choice Requires="a14">
          <p:sp>
            <p:nvSpPr>
              <p:cNvPr id="48" name="テキスト ボックス 47"/>
              <p:cNvSpPr txBox="1"/>
              <p:nvPr/>
            </p:nvSpPr>
            <p:spPr>
              <a:xfrm>
                <a:off x="624936" y="4354827"/>
                <a:ext cx="8199000" cy="1837041"/>
              </a:xfrm>
              <a:prstGeom prst="rect">
                <a:avLst/>
              </a:prstGeom>
              <a:noFill/>
              <a:ln>
                <a:solidFill>
                  <a:schemeClr val="bg1"/>
                </a:solidFill>
              </a:ln>
            </p:spPr>
            <p:txBody>
              <a:bodyPr wrap="square" rtlCol="0">
                <a:spAutoFit/>
              </a:bodyPr>
              <a:lstStyle/>
              <a:p>
                <a:r>
                  <a:rPr kumimoji="1" lang="ja-JP" altLang="en-US" sz="1600" u="sng" dirty="0" smtClean="0"/>
                  <a:t>ニュートリノの特徴</a:t>
                </a:r>
                <a:endParaRPr kumimoji="1" lang="en-US" altLang="ja-JP" sz="1600" u="sng" dirty="0" smtClean="0"/>
              </a:p>
              <a:p>
                <a:pPr marL="285750" indent="-285750">
                  <a:buFont typeface="Arial" panose="020B0604020202020204" pitchFamily="34" charset="0"/>
                  <a:buChar char="•"/>
                </a:pPr>
                <a:r>
                  <a:rPr lang="ja-JP" altLang="en-US" sz="1600" dirty="0" smtClean="0"/>
                  <a:t>素粒子であり、フェルミ粒子のレプトン内の一種</a:t>
                </a:r>
                <a:endParaRPr lang="en-US" altLang="ja-JP" sz="1600" dirty="0" smtClean="0"/>
              </a:p>
              <a:p>
                <a:pPr marL="285750" indent="-285750">
                  <a:buFont typeface="Arial" panose="020B0604020202020204" pitchFamily="34" charset="0"/>
                  <a:buChar char="•"/>
                </a:pPr>
                <a:r>
                  <a:rPr lang="ja-JP" altLang="en-US" sz="1600" dirty="0"/>
                  <a:t>電荷</a:t>
                </a:r>
                <a:r>
                  <a:rPr lang="ja-JP" altLang="en-US" sz="1600" dirty="0" smtClean="0"/>
                  <a:t>を持たず、他</a:t>
                </a:r>
                <a:r>
                  <a:rPr lang="ja-JP" altLang="en-US" sz="1600" dirty="0"/>
                  <a:t>の粒子とほとんど相互作用</a:t>
                </a:r>
                <a:r>
                  <a:rPr lang="ja-JP" altLang="en-US" sz="1600" dirty="0" smtClean="0"/>
                  <a:t>しない</a:t>
                </a:r>
                <a:endParaRPr lang="en-US" altLang="ja-JP" sz="1600" dirty="0" smtClean="0"/>
              </a:p>
              <a:p>
                <a:pPr marL="285750" indent="-285750">
                  <a:buFont typeface="Arial" panose="020B0604020202020204" pitchFamily="34" charset="0"/>
                  <a:buChar char="•"/>
                </a:pPr>
                <a:r>
                  <a:rPr lang="en-US" altLang="ja-JP" sz="1600" dirty="0" smtClean="0"/>
                  <a:t>3</a:t>
                </a:r>
                <a:r>
                  <a:rPr lang="ja-JP" altLang="en-US" sz="1600" dirty="0" smtClean="0"/>
                  <a:t>種類のフレーバー（</a:t>
                </a:r>
                <a14:m>
                  <m:oMath xmlns:m="http://schemas.openxmlformats.org/officeDocument/2006/math">
                    <m:sSub>
                      <m:sSubPr>
                        <m:ctrlPr>
                          <a:rPr lang="ja-JP" altLang="ja-JP" sz="1600" i="1" kern="100">
                            <a:latin typeface="Cambria Math" panose="02040503050406030204" pitchFamily="18" charset="0"/>
                          </a:rPr>
                        </m:ctrlPr>
                      </m:sSubPr>
                      <m:e>
                        <m:r>
                          <a:rPr lang="en-US" altLang="ja-JP" sz="1600" i="1" kern="100">
                            <a:latin typeface="Cambria Math" panose="02040503050406030204" pitchFamily="18" charset="0"/>
                          </a:rPr>
                          <m:t>𝜈</m:t>
                        </m:r>
                      </m:e>
                      <m:sub>
                        <m:r>
                          <m:rPr>
                            <m:sty m:val="p"/>
                          </m:rPr>
                          <a:rPr lang="en-US" altLang="ja-JP" sz="1600" i="0" kern="100">
                            <a:latin typeface="Cambria Math" panose="02040503050406030204" pitchFamily="18" charset="0"/>
                          </a:rPr>
                          <m:t>e</m:t>
                        </m:r>
                      </m:sub>
                    </m:sSub>
                    <m:r>
                      <a:rPr lang="ja-JP" altLang="en-US" sz="1600" i="1" kern="100">
                        <a:latin typeface="Cambria Math" panose="02040503050406030204" pitchFamily="18" charset="0"/>
                      </a:rPr>
                      <m:t>、</m:t>
                    </m:r>
                    <m:sSub>
                      <m:sSubPr>
                        <m:ctrlPr>
                          <a:rPr lang="ja-JP" altLang="ja-JP" sz="1600" i="1" kern="100">
                            <a:latin typeface="Cambria Math" panose="02040503050406030204" pitchFamily="18" charset="0"/>
                          </a:rPr>
                        </m:ctrlPr>
                      </m:sSubPr>
                      <m:e>
                        <m:r>
                          <a:rPr lang="en-US" altLang="ja-JP" sz="1600" i="1" kern="100">
                            <a:latin typeface="Cambria Math" panose="02040503050406030204" pitchFamily="18" charset="0"/>
                          </a:rPr>
                          <m:t>𝜈</m:t>
                        </m:r>
                      </m:e>
                      <m:sub>
                        <m:r>
                          <m:rPr>
                            <m:sty m:val="p"/>
                          </m:rPr>
                          <a:rPr lang="en-US" altLang="ja-JP" sz="1600" kern="100">
                            <a:latin typeface="Cambria Math" panose="02040503050406030204" pitchFamily="18" charset="0"/>
                          </a:rPr>
                          <m:t>μ</m:t>
                        </m:r>
                      </m:sub>
                    </m:sSub>
                    <m:r>
                      <a:rPr lang="ja-JP" altLang="en-US" sz="1600" i="1" kern="100">
                        <a:latin typeface="Cambria Math" panose="02040503050406030204" pitchFamily="18" charset="0"/>
                      </a:rPr>
                      <m:t>、</m:t>
                    </m:r>
                    <m:sSub>
                      <m:sSubPr>
                        <m:ctrlPr>
                          <a:rPr lang="ja-JP" altLang="ja-JP" sz="1600" i="1" kern="100">
                            <a:latin typeface="Cambria Math" panose="02040503050406030204" pitchFamily="18" charset="0"/>
                          </a:rPr>
                        </m:ctrlPr>
                      </m:sSubPr>
                      <m:e>
                        <m:r>
                          <a:rPr lang="en-US" altLang="ja-JP" sz="1600" i="1" kern="100">
                            <a:latin typeface="Cambria Math" panose="02040503050406030204" pitchFamily="18" charset="0"/>
                          </a:rPr>
                          <m:t>𝜈</m:t>
                        </m:r>
                      </m:e>
                      <m:sub>
                        <m:r>
                          <m:rPr>
                            <m:sty m:val="p"/>
                          </m:rPr>
                          <a:rPr lang="en-US" altLang="ja-JP" sz="1600" kern="100">
                            <a:latin typeface="Cambria Math" panose="02040503050406030204" pitchFamily="18" charset="0"/>
                          </a:rPr>
                          <m:t>τ</m:t>
                        </m:r>
                      </m:sub>
                    </m:sSub>
                  </m:oMath>
                </a14:m>
                <a:r>
                  <a:rPr lang="ja-JP" altLang="en-US" sz="1600" dirty="0" smtClean="0"/>
                  <a:t>）に分類される</a:t>
                </a:r>
                <a:endParaRPr lang="en-US" altLang="ja-JP" sz="1600" dirty="0" smtClean="0"/>
              </a:p>
              <a:p>
                <a:pPr marL="285750" indent="-285750">
                  <a:buFont typeface="Arial" panose="020B0604020202020204" pitchFamily="34" charset="0"/>
                  <a:buChar char="•"/>
                </a:pPr>
                <a:r>
                  <a:rPr lang="ja-JP" altLang="en-US" sz="1600" dirty="0"/>
                  <a:t>質量</a:t>
                </a:r>
                <a14:m>
                  <m:oMath xmlns:m="http://schemas.openxmlformats.org/officeDocument/2006/math">
                    <m:r>
                      <a:rPr lang="ja-JP" altLang="en-US" sz="1600" i="1">
                        <a:latin typeface="Cambria Math" panose="02040503050406030204" pitchFamily="18" charset="0"/>
                      </a:rPr>
                      <m:t>が</m:t>
                    </m:r>
                    <m:d>
                      <m:dPr>
                        <m:ctrlPr>
                          <a:rPr lang="en-US" altLang="ja-JP" sz="1600" i="1">
                            <a:latin typeface="Cambria Math" panose="02040503050406030204" pitchFamily="18" charset="0"/>
                          </a:rPr>
                        </m:ctrlPr>
                      </m:dPr>
                      <m:e>
                        <m:sSub>
                          <m:sSubPr>
                            <m:ctrlPr>
                              <a:rPr lang="en-US" altLang="ja-JP" sz="1600" i="1">
                                <a:latin typeface="Cambria Math" panose="02040503050406030204" pitchFamily="18" charset="0"/>
                              </a:rPr>
                            </m:ctrlPr>
                          </m:sSubPr>
                          <m:e>
                            <m:r>
                              <a:rPr lang="en-US" altLang="ja-JP" sz="1600" i="1">
                                <a:latin typeface="Cambria Math" panose="02040503050406030204" pitchFamily="18" charset="0"/>
                              </a:rPr>
                              <m:t>𝑚</m:t>
                            </m:r>
                          </m:e>
                          <m:sub>
                            <m:r>
                              <a:rPr lang="en-US" altLang="ja-JP" sz="1600" i="1">
                                <a:latin typeface="Cambria Math" panose="02040503050406030204" pitchFamily="18" charset="0"/>
                              </a:rPr>
                              <m:t>1</m:t>
                            </m:r>
                          </m:sub>
                        </m:sSub>
                        <m:r>
                          <a:rPr lang="en-US" altLang="ja-JP" sz="1600" i="1">
                            <a:latin typeface="Cambria Math" panose="02040503050406030204" pitchFamily="18" charset="0"/>
                          </a:rPr>
                          <m:t> , </m:t>
                        </m:r>
                        <m:sSub>
                          <m:sSubPr>
                            <m:ctrlPr>
                              <a:rPr lang="en-US" altLang="ja-JP" sz="1600" i="1">
                                <a:latin typeface="Cambria Math" panose="02040503050406030204" pitchFamily="18" charset="0"/>
                              </a:rPr>
                            </m:ctrlPr>
                          </m:sSubPr>
                          <m:e>
                            <m:r>
                              <a:rPr lang="en-US" altLang="ja-JP" sz="1600" i="1">
                                <a:latin typeface="Cambria Math" panose="02040503050406030204" pitchFamily="18" charset="0"/>
                              </a:rPr>
                              <m:t>𝑚</m:t>
                            </m:r>
                          </m:e>
                          <m:sub>
                            <m:r>
                              <a:rPr lang="en-US" altLang="ja-JP" sz="1600" i="1">
                                <a:latin typeface="Cambria Math" panose="02040503050406030204" pitchFamily="18" charset="0"/>
                              </a:rPr>
                              <m:t>2</m:t>
                            </m:r>
                          </m:sub>
                        </m:sSub>
                        <m:r>
                          <a:rPr lang="en-US" altLang="ja-JP" sz="1600" i="1">
                            <a:latin typeface="Cambria Math" panose="02040503050406030204" pitchFamily="18" charset="0"/>
                          </a:rPr>
                          <m:t> , </m:t>
                        </m:r>
                        <m:sSub>
                          <m:sSubPr>
                            <m:ctrlPr>
                              <a:rPr lang="en-US" altLang="ja-JP" sz="1600" i="1">
                                <a:latin typeface="Cambria Math" panose="02040503050406030204" pitchFamily="18" charset="0"/>
                              </a:rPr>
                            </m:ctrlPr>
                          </m:sSubPr>
                          <m:e>
                            <m:r>
                              <a:rPr lang="en-US" altLang="ja-JP" sz="1600" i="1">
                                <a:latin typeface="Cambria Math" panose="02040503050406030204" pitchFamily="18" charset="0"/>
                              </a:rPr>
                              <m:t>𝑚</m:t>
                            </m:r>
                          </m:e>
                          <m:sub>
                            <m:r>
                              <a:rPr lang="en-US" altLang="ja-JP" sz="1600" i="1">
                                <a:latin typeface="Cambria Math" panose="02040503050406030204" pitchFamily="18" charset="0"/>
                              </a:rPr>
                              <m:t>3</m:t>
                            </m:r>
                          </m:sub>
                        </m:sSub>
                      </m:e>
                    </m:d>
                  </m:oMath>
                </a14:m>
                <a:r>
                  <a:rPr lang="ja-JP" altLang="en-US" sz="1600" dirty="0" smtClean="0"/>
                  <a:t>の質量</a:t>
                </a:r>
                <a:r>
                  <a:rPr lang="ja-JP" altLang="en-US" sz="1600" dirty="0"/>
                  <a:t>固有状態</a:t>
                </a:r>
                <a:r>
                  <a:rPr lang="ja-JP" altLang="en-US" sz="1600" dirty="0" smtClean="0"/>
                  <a:t> </a:t>
                </a:r>
                <a14:m>
                  <m:oMath xmlns:m="http://schemas.openxmlformats.org/officeDocument/2006/math">
                    <m:r>
                      <a:rPr lang="en-US" altLang="ja-JP" sz="1600" i="1">
                        <a:latin typeface="Cambria Math" panose="02040503050406030204" pitchFamily="18" charset="0"/>
                      </a:rPr>
                      <m:t>(</m:t>
                    </m:r>
                    <m:sSub>
                      <m:sSubPr>
                        <m:ctrlPr>
                          <a:rPr lang="en-US" altLang="ja-JP" sz="1600" i="1">
                            <a:latin typeface="Cambria Math" panose="02040503050406030204" pitchFamily="18" charset="0"/>
                          </a:rPr>
                        </m:ctrlPr>
                      </m:sSubPr>
                      <m:e>
                        <m:r>
                          <a:rPr lang="en-US" altLang="ja-JP" sz="1600" i="1">
                            <a:latin typeface="Cambria Math" panose="02040503050406030204" pitchFamily="18" charset="0"/>
                          </a:rPr>
                          <m:t>𝜈</m:t>
                        </m:r>
                      </m:e>
                      <m:sub>
                        <m:r>
                          <a:rPr lang="en-US" altLang="ja-JP" sz="1600" i="0">
                            <a:latin typeface="Cambria Math" panose="02040503050406030204" pitchFamily="18" charset="0"/>
                          </a:rPr>
                          <m:t>1</m:t>
                        </m:r>
                      </m:sub>
                    </m:sSub>
                    <m:r>
                      <a:rPr lang="en-US" altLang="ja-JP" sz="1600" i="1">
                        <a:latin typeface="Cambria Math" panose="02040503050406030204" pitchFamily="18" charset="0"/>
                      </a:rPr>
                      <m:t> , </m:t>
                    </m:r>
                    <m:sSub>
                      <m:sSubPr>
                        <m:ctrlPr>
                          <a:rPr lang="en-US" altLang="ja-JP" sz="1600" i="1">
                            <a:latin typeface="Cambria Math" panose="02040503050406030204" pitchFamily="18" charset="0"/>
                          </a:rPr>
                        </m:ctrlPr>
                      </m:sSubPr>
                      <m:e>
                        <m:r>
                          <a:rPr lang="en-US" altLang="ja-JP" sz="1600" i="1">
                            <a:latin typeface="Cambria Math" panose="02040503050406030204" pitchFamily="18" charset="0"/>
                          </a:rPr>
                          <m:t>𝜈</m:t>
                        </m:r>
                      </m:e>
                      <m:sub>
                        <m:r>
                          <a:rPr lang="en-US" altLang="ja-JP" sz="1600" i="0">
                            <a:latin typeface="Cambria Math" panose="02040503050406030204" pitchFamily="18" charset="0"/>
                          </a:rPr>
                          <m:t>2</m:t>
                        </m:r>
                      </m:sub>
                    </m:sSub>
                    <m:r>
                      <a:rPr lang="en-US" altLang="ja-JP" sz="1600" i="1">
                        <a:latin typeface="Cambria Math" panose="02040503050406030204" pitchFamily="18" charset="0"/>
                      </a:rPr>
                      <m:t> , </m:t>
                    </m:r>
                    <m:sSub>
                      <m:sSubPr>
                        <m:ctrlPr>
                          <a:rPr lang="en-US" altLang="ja-JP" sz="1600" i="1">
                            <a:latin typeface="Cambria Math" panose="02040503050406030204" pitchFamily="18" charset="0"/>
                          </a:rPr>
                        </m:ctrlPr>
                      </m:sSubPr>
                      <m:e>
                        <m:r>
                          <a:rPr lang="en-US" altLang="ja-JP" sz="1600" i="1">
                            <a:latin typeface="Cambria Math" panose="02040503050406030204" pitchFamily="18" charset="0"/>
                          </a:rPr>
                          <m:t>𝜈</m:t>
                        </m:r>
                      </m:e>
                      <m:sub>
                        <m:r>
                          <a:rPr lang="en-US" altLang="ja-JP" sz="1600" i="0">
                            <a:latin typeface="Cambria Math" panose="02040503050406030204" pitchFamily="18" charset="0"/>
                          </a:rPr>
                          <m:t>3</m:t>
                        </m:r>
                      </m:sub>
                    </m:sSub>
                    <m:r>
                      <a:rPr lang="en-US" altLang="ja-JP" sz="1600" i="1">
                        <a:latin typeface="Cambria Math" panose="02040503050406030204" pitchFamily="18" charset="0"/>
                      </a:rPr>
                      <m:t>)</m:t>
                    </m:r>
                    <m:r>
                      <a:rPr lang="ja-JP" altLang="en-US" sz="1600" i="1">
                        <a:latin typeface="Cambria Math" panose="02040503050406030204" pitchFamily="18" charset="0"/>
                      </a:rPr>
                      <m:t>に</m:t>
                    </m:r>
                    <m:r>
                      <a:rPr lang="ja-JP" altLang="en-US" sz="1600" i="1" dirty="0">
                        <a:latin typeface="Cambria Math" panose="02040503050406030204" pitchFamily="18" charset="0"/>
                      </a:rPr>
                      <m:t>も</m:t>
                    </m:r>
                  </m:oMath>
                </a14:m>
                <a:r>
                  <a:rPr lang="ja-JP" altLang="en-US" sz="1600" dirty="0" smtClean="0"/>
                  <a:t>分類できる</a:t>
                </a:r>
                <a:endParaRPr lang="en-US" altLang="ja-JP" sz="1600" dirty="0"/>
              </a:p>
              <a:p>
                <a:pPr marL="285750" indent="-285750">
                  <a:buFont typeface="Arial" panose="020B0604020202020204" pitchFamily="34" charset="0"/>
                  <a:buChar char="•"/>
                </a:pPr>
                <a:r>
                  <a:rPr lang="en-US" altLang="ja-JP" sz="1600" dirty="0" smtClean="0"/>
                  <a:t>1</a:t>
                </a:r>
                <a:r>
                  <a:rPr lang="ja-JP" altLang="en-US" sz="1600" dirty="0" err="1"/>
                  <a:t>つの</a:t>
                </a:r>
                <a:r>
                  <a:rPr lang="ja-JP" altLang="en-US" sz="1600" dirty="0" smtClean="0"/>
                  <a:t>フレーバーは</a:t>
                </a:r>
                <a:r>
                  <a:rPr lang="ja-JP" altLang="en-US" sz="1600" dirty="0"/>
                  <a:t>、異なる質量固有状態</a:t>
                </a:r>
                <a14:m>
                  <m:oMath xmlns:m="http://schemas.openxmlformats.org/officeDocument/2006/math">
                    <m:r>
                      <a:rPr lang="en-US" altLang="ja-JP" sz="1600" i="1">
                        <a:latin typeface="Cambria Math" panose="02040503050406030204" pitchFamily="18" charset="0"/>
                      </a:rPr>
                      <m:t>(</m:t>
                    </m:r>
                    <m:sSub>
                      <m:sSubPr>
                        <m:ctrlPr>
                          <a:rPr lang="en-US" altLang="ja-JP" sz="1600" i="1">
                            <a:latin typeface="Cambria Math" panose="02040503050406030204" pitchFamily="18" charset="0"/>
                          </a:rPr>
                        </m:ctrlPr>
                      </m:sSubPr>
                      <m:e>
                        <m:r>
                          <a:rPr lang="en-US" altLang="ja-JP" sz="1600" i="1">
                            <a:latin typeface="Cambria Math" panose="02040503050406030204" pitchFamily="18" charset="0"/>
                          </a:rPr>
                          <m:t>𝜈</m:t>
                        </m:r>
                      </m:e>
                      <m:sub>
                        <m:r>
                          <a:rPr lang="en-US" altLang="ja-JP" sz="1600" i="0">
                            <a:latin typeface="Cambria Math" panose="02040503050406030204" pitchFamily="18" charset="0"/>
                          </a:rPr>
                          <m:t>1</m:t>
                        </m:r>
                      </m:sub>
                    </m:sSub>
                    <m:r>
                      <a:rPr lang="en-US" altLang="ja-JP" sz="1600" i="1">
                        <a:latin typeface="Cambria Math" panose="02040503050406030204" pitchFamily="18" charset="0"/>
                      </a:rPr>
                      <m:t> , </m:t>
                    </m:r>
                    <m:sSub>
                      <m:sSubPr>
                        <m:ctrlPr>
                          <a:rPr lang="en-US" altLang="ja-JP" sz="1600" i="1">
                            <a:latin typeface="Cambria Math" panose="02040503050406030204" pitchFamily="18" charset="0"/>
                          </a:rPr>
                        </m:ctrlPr>
                      </m:sSubPr>
                      <m:e>
                        <m:r>
                          <a:rPr lang="en-US" altLang="ja-JP" sz="1600" i="1">
                            <a:latin typeface="Cambria Math" panose="02040503050406030204" pitchFamily="18" charset="0"/>
                          </a:rPr>
                          <m:t>𝜈</m:t>
                        </m:r>
                      </m:e>
                      <m:sub>
                        <m:r>
                          <a:rPr lang="en-US" altLang="ja-JP" sz="1600" i="0">
                            <a:latin typeface="Cambria Math" panose="02040503050406030204" pitchFamily="18" charset="0"/>
                          </a:rPr>
                          <m:t>2</m:t>
                        </m:r>
                      </m:sub>
                    </m:sSub>
                    <m:r>
                      <a:rPr lang="en-US" altLang="ja-JP" sz="1600" i="1">
                        <a:latin typeface="Cambria Math" panose="02040503050406030204" pitchFamily="18" charset="0"/>
                      </a:rPr>
                      <m:t> , </m:t>
                    </m:r>
                    <m:sSub>
                      <m:sSubPr>
                        <m:ctrlPr>
                          <a:rPr lang="en-US" altLang="ja-JP" sz="1600" i="1">
                            <a:latin typeface="Cambria Math" panose="02040503050406030204" pitchFamily="18" charset="0"/>
                          </a:rPr>
                        </m:ctrlPr>
                      </m:sSubPr>
                      <m:e>
                        <m:r>
                          <a:rPr lang="en-US" altLang="ja-JP" sz="1600" i="1">
                            <a:latin typeface="Cambria Math" panose="02040503050406030204" pitchFamily="18" charset="0"/>
                          </a:rPr>
                          <m:t>𝜈</m:t>
                        </m:r>
                      </m:e>
                      <m:sub>
                        <m:r>
                          <a:rPr lang="en-US" altLang="ja-JP" sz="1600" i="0">
                            <a:latin typeface="Cambria Math" panose="02040503050406030204" pitchFamily="18" charset="0"/>
                          </a:rPr>
                          <m:t>3</m:t>
                        </m:r>
                      </m:sub>
                    </m:sSub>
                    <m:r>
                      <a:rPr lang="en-US" altLang="ja-JP" sz="1600" i="1">
                        <a:latin typeface="Cambria Math" panose="02040503050406030204" pitchFamily="18" charset="0"/>
                      </a:rPr>
                      <m:t>)</m:t>
                    </m:r>
                  </m:oMath>
                </a14:m>
                <a:r>
                  <a:rPr lang="ja-JP" altLang="en-US" sz="1600" dirty="0"/>
                  <a:t>の</a:t>
                </a:r>
                <a:r>
                  <a:rPr lang="ja-JP" altLang="en-US" sz="1600" dirty="0" smtClean="0"/>
                  <a:t>重ね合わせである</a:t>
                </a:r>
                <a:endParaRPr lang="en-US" altLang="ja-JP" sz="1600" dirty="0" smtClean="0"/>
              </a:p>
              <a:p>
                <a:pPr marL="285750" indent="-285750">
                  <a:buFont typeface="Arial" panose="020B0604020202020204" pitchFamily="34" charset="0"/>
                  <a:buChar char="•"/>
                </a:pPr>
                <a:r>
                  <a:rPr lang="ja-JP" altLang="en-US" sz="1600" dirty="0" smtClean="0"/>
                  <a:t>ニュートリノの質量は分かっていない</a:t>
                </a:r>
                <a:endParaRPr lang="en-US" altLang="ja-JP" sz="1600" dirty="0"/>
              </a:p>
            </p:txBody>
          </p:sp>
        </mc:Choice>
        <mc:Fallback xmlns="">
          <p:sp>
            <p:nvSpPr>
              <p:cNvPr id="48" name="テキスト ボックス 47"/>
              <p:cNvSpPr txBox="1">
                <a:spLocks noRot="1" noChangeAspect="1" noMove="1" noResize="1" noEditPoints="1" noAdjustHandles="1" noChangeArrowheads="1" noChangeShapeType="1" noTextEdit="1"/>
              </p:cNvSpPr>
              <p:nvPr/>
            </p:nvSpPr>
            <p:spPr>
              <a:xfrm>
                <a:off x="624936" y="4354827"/>
                <a:ext cx="8199000" cy="1837041"/>
              </a:xfrm>
              <a:prstGeom prst="rect">
                <a:avLst/>
              </a:prstGeom>
              <a:blipFill rotWithShape="0">
                <a:blip r:embed="rId3"/>
                <a:stretch>
                  <a:fillRect l="-371" t="-1316" b="-1974"/>
                </a:stretch>
              </a:blipFill>
              <a:ln>
                <a:solidFill>
                  <a:schemeClr val="bg1"/>
                </a:solidFill>
              </a:ln>
            </p:spPr>
            <p:txBody>
              <a:bodyPr/>
              <a:lstStyle/>
              <a:p>
                <a:r>
                  <a:rPr lang="ja-JP" altLang="en-US">
                    <a:noFill/>
                  </a:rPr>
                  <a:t> </a:t>
                </a:r>
              </a:p>
            </p:txBody>
          </p:sp>
        </mc:Fallback>
      </mc:AlternateContent>
    </p:spTree>
    <p:extLst>
      <p:ext uri="{BB962C8B-B14F-4D97-AF65-F5344CB8AC3E}">
        <p14:creationId xmlns:p14="http://schemas.microsoft.com/office/powerpoint/2010/main" val="243184220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a:xfrm>
            <a:off x="430487" y="166669"/>
            <a:ext cx="8144801" cy="720201"/>
          </a:xfrm>
        </p:spPr>
        <p:txBody>
          <a:bodyPr>
            <a:normAutofit/>
          </a:bodyPr>
          <a:lstStyle/>
          <a:p>
            <a:r>
              <a:rPr kumimoji="1" lang="ja-JP" altLang="en-US" sz="3000" dirty="0" smtClean="0">
                <a:latin typeface="Times New Roman" panose="02020603050405020304" pitchFamily="18" charset="0"/>
                <a:cs typeface="Times New Roman" panose="02020603050405020304" pitchFamily="18" charset="0"/>
              </a:rPr>
              <a:t>光学系設計・シミュレーション解析ソフト </a:t>
            </a:r>
            <a:r>
              <a:rPr kumimoji="1" lang="en-US" altLang="ja-JP" sz="3000" dirty="0" smtClean="0">
                <a:latin typeface="Times New Roman" panose="02020603050405020304" pitchFamily="18" charset="0"/>
                <a:cs typeface="Times New Roman" panose="02020603050405020304" pitchFamily="18" charset="0"/>
              </a:rPr>
              <a:t>CODE V</a:t>
            </a:r>
            <a:endParaRPr kumimoji="1" lang="ja-JP" altLang="en-US" sz="3000" dirty="0">
              <a:latin typeface="Times New Roman" panose="02020603050405020304" pitchFamily="18" charset="0"/>
              <a:cs typeface="Times New Roman" panose="02020603050405020304" pitchFamily="18" charset="0"/>
            </a:endParaRPr>
          </a:p>
        </p:txBody>
      </p:sp>
      <p:sp>
        <p:nvSpPr>
          <p:cNvPr id="2" name="コンテンツ プレースホルダー 1"/>
          <p:cNvSpPr>
            <a:spLocks noGrp="1"/>
          </p:cNvSpPr>
          <p:nvPr>
            <p:ph idx="1"/>
          </p:nvPr>
        </p:nvSpPr>
        <p:spPr>
          <a:xfrm>
            <a:off x="559537" y="1409710"/>
            <a:ext cx="7886700" cy="646456"/>
          </a:xfrm>
        </p:spPr>
        <p:txBody>
          <a:bodyPr>
            <a:normAutofit/>
          </a:bodyPr>
          <a:lstStyle/>
          <a:p>
            <a:r>
              <a:rPr lang="en-US" altLang="ja-JP" sz="1600" dirty="0" smtClean="0">
                <a:latin typeface="+mn-ea"/>
                <a:cs typeface="Times New Roman" panose="02020603050405020304" pitchFamily="18" charset="0"/>
              </a:rPr>
              <a:t>Synopsys</a:t>
            </a:r>
            <a:r>
              <a:rPr lang="ja-JP" altLang="en-US" sz="1600" dirty="0" smtClean="0">
                <a:latin typeface="+mn-ea"/>
                <a:cs typeface="Times New Roman" panose="02020603050405020304" pitchFamily="18" charset="0"/>
              </a:rPr>
              <a:t>社製の光学系の設計や評価を行えるプログラムである。</a:t>
            </a:r>
            <a:endParaRPr lang="en-US" altLang="ja-JP" sz="1600" dirty="0" smtClean="0">
              <a:latin typeface="+mn-ea"/>
              <a:cs typeface="Times New Roman" panose="02020603050405020304" pitchFamily="18" charset="0"/>
            </a:endParaRPr>
          </a:p>
          <a:p>
            <a:r>
              <a:rPr kumimoji="1" lang="ja-JP" altLang="en-US" sz="1600" b="1" dirty="0" smtClean="0">
                <a:solidFill>
                  <a:srgbClr val="FF0000"/>
                </a:solidFill>
                <a:latin typeface="+mn-ea"/>
                <a:cs typeface="Times New Roman" panose="02020603050405020304" pitchFamily="18" charset="0"/>
              </a:rPr>
              <a:t>波動光学的</a:t>
            </a:r>
            <a:r>
              <a:rPr kumimoji="1" lang="ja-JP" altLang="en-US" sz="1600" dirty="0" smtClean="0">
                <a:latin typeface="+mn-ea"/>
                <a:cs typeface="Times New Roman" panose="02020603050405020304" pitchFamily="18" charset="0"/>
              </a:rPr>
              <a:t>に電磁</a:t>
            </a:r>
            <a:r>
              <a:rPr lang="ja-JP" altLang="en-US" sz="1600" dirty="0">
                <a:latin typeface="+mn-ea"/>
                <a:cs typeface="Times New Roman" panose="02020603050405020304" pitchFamily="18" charset="0"/>
              </a:rPr>
              <a:t>波</a:t>
            </a:r>
            <a:r>
              <a:rPr kumimoji="1" lang="ja-JP" altLang="en-US" sz="1600" dirty="0" smtClean="0">
                <a:latin typeface="+mn-ea"/>
                <a:cs typeface="Times New Roman" panose="02020603050405020304" pitchFamily="18" charset="0"/>
              </a:rPr>
              <a:t>の伝搬</a:t>
            </a:r>
            <a:r>
              <a:rPr lang="ja-JP" altLang="en-US" sz="1600" dirty="0" smtClean="0">
                <a:latin typeface="+mn-ea"/>
                <a:cs typeface="Times New Roman" panose="02020603050405020304" pitchFamily="18" charset="0"/>
              </a:rPr>
              <a:t>の追跡が可能。</a:t>
            </a:r>
            <a:endParaRPr kumimoji="1" lang="en-US" altLang="ja-JP" sz="1600" dirty="0" smtClean="0">
              <a:latin typeface="+mn-ea"/>
              <a:cs typeface="Times New Roman" panose="02020603050405020304" pitchFamily="18" charset="0"/>
            </a:endParaRPr>
          </a:p>
          <a:p>
            <a:pPr marL="0" indent="0">
              <a:buNone/>
            </a:pPr>
            <a:endParaRPr kumimoji="1" lang="en-US" altLang="ja-JP" sz="1600" dirty="0">
              <a:latin typeface="+mn-ea"/>
              <a:cs typeface="Times New Roman" panose="02020603050405020304" pitchFamily="18" charset="0"/>
            </a:endParaRPr>
          </a:p>
        </p:txBody>
      </p:sp>
      <p:sp>
        <p:nvSpPr>
          <p:cNvPr id="12" name="テキスト ボックス 11"/>
          <p:cNvSpPr txBox="1"/>
          <p:nvPr/>
        </p:nvSpPr>
        <p:spPr>
          <a:xfrm>
            <a:off x="109101" y="952995"/>
            <a:ext cx="1589903" cy="369332"/>
          </a:xfrm>
          <a:prstGeom prst="rect">
            <a:avLst/>
          </a:prstGeom>
          <a:solidFill>
            <a:schemeClr val="bg1"/>
          </a:solidFill>
        </p:spPr>
        <p:txBody>
          <a:bodyPr wrap="square" rtlCol="0">
            <a:spAutoFit/>
          </a:bodyPr>
          <a:lstStyle/>
          <a:p>
            <a:r>
              <a:rPr kumimoji="1" lang="en-US" altLang="ja-JP" dirty="0" smtClean="0">
                <a:latin typeface="+mn-ea"/>
                <a:cs typeface="Times New Roman" panose="02020603050405020304" pitchFamily="18" charset="0"/>
              </a:rPr>
              <a:t>CODE V</a:t>
            </a:r>
            <a:r>
              <a:rPr kumimoji="1" lang="ja-JP" altLang="en-US" dirty="0" smtClean="0">
                <a:latin typeface="+mn-ea"/>
              </a:rPr>
              <a:t>とは</a:t>
            </a:r>
            <a:endParaRPr kumimoji="1" lang="ja-JP" altLang="en-US" dirty="0">
              <a:latin typeface="+mn-ea"/>
            </a:endParaRPr>
          </a:p>
        </p:txBody>
      </p:sp>
      <p:grpSp>
        <p:nvGrpSpPr>
          <p:cNvPr id="16" name="グループ化 15"/>
          <p:cNvGrpSpPr/>
          <p:nvPr/>
        </p:nvGrpSpPr>
        <p:grpSpPr>
          <a:xfrm>
            <a:off x="664882" y="2230244"/>
            <a:ext cx="7781355" cy="4427033"/>
            <a:chOff x="527754" y="643101"/>
            <a:chExt cx="5220000" cy="3398193"/>
          </a:xfrm>
        </p:grpSpPr>
        <p:pic>
          <p:nvPicPr>
            <p:cNvPr id="17" name="図 1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7754" y="643101"/>
              <a:ext cx="5220000" cy="3262500"/>
            </a:xfrm>
            <a:prstGeom prst="rect">
              <a:avLst/>
            </a:prstGeom>
          </p:spPr>
        </p:pic>
        <p:sp>
          <p:nvSpPr>
            <p:cNvPr id="18" name="角丸四角形 17"/>
            <p:cNvSpPr/>
            <p:nvPr/>
          </p:nvSpPr>
          <p:spPr>
            <a:xfrm>
              <a:off x="4007109" y="1137037"/>
              <a:ext cx="1669774" cy="2480807"/>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19" name="角丸四角形 18"/>
            <p:cNvSpPr/>
            <p:nvPr/>
          </p:nvSpPr>
          <p:spPr>
            <a:xfrm>
              <a:off x="930303" y="1908312"/>
              <a:ext cx="2234316" cy="1773141"/>
            </a:xfrm>
            <a:prstGeom prst="roundRect">
              <a:avLst>
                <a:gd name="adj" fmla="val 5905"/>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20" name="角丸四角形 19"/>
            <p:cNvSpPr/>
            <p:nvPr/>
          </p:nvSpPr>
          <p:spPr>
            <a:xfrm>
              <a:off x="898499" y="946204"/>
              <a:ext cx="2921139" cy="930304"/>
            </a:xfrm>
            <a:prstGeom prst="roundRect">
              <a:avLst>
                <a:gd name="adj" fmla="val 5905"/>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21" name="テキスト ボックス 20"/>
            <p:cNvSpPr txBox="1"/>
            <p:nvPr/>
          </p:nvSpPr>
          <p:spPr>
            <a:xfrm>
              <a:off x="930303" y="666923"/>
              <a:ext cx="2401294" cy="253916"/>
            </a:xfrm>
            <a:prstGeom prst="rect">
              <a:avLst/>
            </a:prstGeom>
            <a:solidFill>
              <a:schemeClr val="bg1"/>
            </a:solidFill>
          </p:spPr>
          <p:txBody>
            <a:bodyPr wrap="square" rtlCol="0">
              <a:spAutoFit/>
            </a:bodyPr>
            <a:lstStyle/>
            <a:p>
              <a:r>
                <a:rPr lang="ja-JP" altLang="en-US" sz="1050" b="1" dirty="0"/>
                <a:t>光学素子の各種パラメーターの設定</a:t>
              </a:r>
            </a:p>
          </p:txBody>
        </p:sp>
        <mc:AlternateContent xmlns:mc="http://schemas.openxmlformats.org/markup-compatibility/2006" xmlns:a14="http://schemas.microsoft.com/office/drawing/2010/main">
          <mc:Choice Requires="a14">
            <p:sp>
              <p:nvSpPr>
                <p:cNvPr id="22" name="テキスト ボックス 21"/>
                <p:cNvSpPr txBox="1"/>
                <p:nvPr/>
              </p:nvSpPr>
              <p:spPr>
                <a:xfrm>
                  <a:off x="3728593" y="3625796"/>
                  <a:ext cx="1928116" cy="415498"/>
                </a:xfrm>
                <a:prstGeom prst="rect">
                  <a:avLst/>
                </a:prstGeom>
                <a:solidFill>
                  <a:schemeClr val="bg1"/>
                </a:solidFill>
              </p:spPr>
              <p:txBody>
                <a:bodyPr wrap="square" rtlCol="0">
                  <a:spAutoFit/>
                </a:bodyPr>
                <a:lstStyle/>
                <a:p>
                  <a:r>
                    <a:rPr lang="ja-JP" altLang="en-US" sz="1050" b="1" dirty="0"/>
                    <a:t>集光位置でのビーム形状及び</a:t>
                  </a:r>
                  <a:r>
                    <a:rPr lang="en-US" altLang="ja-JP" sz="1050" b="1" i="1" dirty="0">
                      <a:latin typeface="Cambria Math" panose="02040503050406030204" pitchFamily="18" charset="0"/>
                    </a:rPr>
                    <a:t/>
                  </a:r>
                  <a:br>
                    <a:rPr lang="en-US" altLang="ja-JP" sz="1050" b="1" i="1" dirty="0">
                      <a:latin typeface="Cambria Math" panose="02040503050406030204" pitchFamily="18" charset="0"/>
                    </a:rPr>
                  </a:br>
                  <a14:m>
                    <m:oMath xmlns:m="http://schemas.openxmlformats.org/officeDocument/2006/math">
                      <m:r>
                        <a:rPr lang="en-US" altLang="ja-JP" sz="1050" b="1" i="1">
                          <a:latin typeface="Cambria Math" panose="02040503050406030204" pitchFamily="18" charset="0"/>
                        </a:rPr>
                        <m:t>𝑾</m:t>
                      </m:r>
                      <m:r>
                        <a:rPr lang="en-US" altLang="ja-JP" sz="1050" b="1" i="1">
                          <a:latin typeface="Cambria Math" panose="02040503050406030204" pitchFamily="18" charset="0"/>
                        </a:rPr>
                        <m:t>(</m:t>
                      </m:r>
                      <m:r>
                        <a:rPr lang="en-US" altLang="ja-JP" sz="1050" b="1" i="1">
                          <a:latin typeface="Cambria Math" panose="02040503050406030204" pitchFamily="18" charset="0"/>
                        </a:rPr>
                        <m:t>𝒛</m:t>
                      </m:r>
                      <m:r>
                        <a:rPr lang="en-US" altLang="ja-JP" sz="1050" b="1" i="1">
                          <a:latin typeface="Cambria Math" panose="02040503050406030204" pitchFamily="18" charset="0"/>
                        </a:rPr>
                        <m:t>)</m:t>
                      </m:r>
                      <m:r>
                        <a:rPr lang="ja-JP" altLang="en-US" sz="1050" b="1" i="1">
                          <a:latin typeface="Cambria Math" panose="02040503050406030204" pitchFamily="18" charset="0"/>
                        </a:rPr>
                        <m:t>の</m:t>
                      </m:r>
                    </m:oMath>
                  </a14:m>
                  <a:r>
                    <a:rPr lang="ja-JP" altLang="en-US" sz="1050" b="1" dirty="0"/>
                    <a:t>計算</a:t>
                  </a:r>
                </a:p>
              </p:txBody>
            </p:sp>
          </mc:Choice>
          <mc:Fallback xmlns="">
            <p:sp>
              <p:nvSpPr>
                <p:cNvPr id="11" name="テキスト ボックス 10"/>
                <p:cNvSpPr txBox="1">
                  <a:spLocks noRot="1" noChangeAspect="1" noMove="1" noResize="1" noEditPoints="1" noAdjustHandles="1" noChangeArrowheads="1" noChangeShapeType="1" noTextEdit="1"/>
                </p:cNvSpPr>
                <p:nvPr/>
              </p:nvSpPr>
              <p:spPr>
                <a:xfrm>
                  <a:off x="3728593" y="3625796"/>
                  <a:ext cx="1928116" cy="415498"/>
                </a:xfrm>
                <a:prstGeom prst="rect">
                  <a:avLst/>
                </a:prstGeom>
                <a:blipFill>
                  <a:blip r:embed="rId5"/>
                  <a:stretch>
                    <a:fillRect b="-8824"/>
                  </a:stretch>
                </a:blipFill>
              </p:spPr>
              <p:txBody>
                <a:bodyPr/>
                <a:lstStyle/>
                <a:p>
                  <a:r>
                    <a:rPr lang="ja-JP" altLang="en-US">
                      <a:noFill/>
                    </a:rPr>
                    <a:t> </a:t>
                  </a:r>
                </a:p>
              </p:txBody>
            </p:sp>
          </mc:Fallback>
        </mc:AlternateContent>
        <p:sp>
          <p:nvSpPr>
            <p:cNvPr id="23" name="テキスト ボックス 22"/>
            <p:cNvSpPr txBox="1"/>
            <p:nvPr/>
          </p:nvSpPr>
          <p:spPr>
            <a:xfrm>
              <a:off x="931809" y="3713257"/>
              <a:ext cx="2049930" cy="253916"/>
            </a:xfrm>
            <a:prstGeom prst="rect">
              <a:avLst/>
            </a:prstGeom>
            <a:solidFill>
              <a:schemeClr val="bg1"/>
            </a:solidFill>
          </p:spPr>
          <p:txBody>
            <a:bodyPr wrap="square" rtlCol="0">
              <a:spAutoFit/>
            </a:bodyPr>
            <a:lstStyle/>
            <a:p>
              <a:r>
                <a:rPr lang="ja-JP" altLang="en-US" sz="1050" b="1" dirty="0"/>
                <a:t>設計した光学系概略図の表示</a:t>
              </a:r>
            </a:p>
          </p:txBody>
        </p:sp>
      </p:grpSp>
    </p:spTree>
    <p:extLst>
      <p:ext uri="{BB962C8B-B14F-4D97-AF65-F5344CB8AC3E}">
        <p14:creationId xmlns:p14="http://schemas.microsoft.com/office/powerpoint/2010/main" val="167958487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a:xfrm>
            <a:off x="469885" y="174598"/>
            <a:ext cx="7793169" cy="606473"/>
          </a:xfrm>
        </p:spPr>
        <p:txBody>
          <a:bodyPr>
            <a:normAutofit/>
          </a:bodyPr>
          <a:lstStyle/>
          <a:p>
            <a:r>
              <a:rPr kumimoji="1" lang="en-US" altLang="ja-JP" sz="3000" dirty="0" smtClean="0">
                <a:latin typeface="Times New Roman" panose="02020603050405020304" pitchFamily="18" charset="0"/>
                <a:cs typeface="Times New Roman" panose="02020603050405020304" pitchFamily="18" charset="0"/>
              </a:rPr>
              <a:t>ABCD</a:t>
            </a:r>
            <a:r>
              <a:rPr kumimoji="1" lang="ja-JP" altLang="en-US" sz="3000" dirty="0" smtClean="0">
                <a:latin typeface="Times New Roman" panose="02020603050405020304" pitchFamily="18" charset="0"/>
                <a:cs typeface="Times New Roman" panose="02020603050405020304" pitchFamily="18" charset="0"/>
              </a:rPr>
              <a:t>行列を用いたビーム伝搬シミュレーション</a:t>
            </a:r>
            <a:endParaRPr kumimoji="1" lang="ja-JP" altLang="en-US" sz="3000" dirty="0">
              <a:latin typeface="Times New Roman" panose="02020603050405020304" pitchFamily="18" charset="0"/>
              <a:cs typeface="Times New Roman" panose="02020603050405020304" pitchFamily="18" charset="0"/>
            </a:endParaRPr>
          </a:p>
        </p:txBody>
      </p:sp>
      <p:sp>
        <p:nvSpPr>
          <p:cNvPr id="2" name="コンテンツ プレースホルダー 1"/>
          <p:cNvSpPr>
            <a:spLocks noGrp="1"/>
          </p:cNvSpPr>
          <p:nvPr>
            <p:ph idx="1"/>
          </p:nvPr>
        </p:nvSpPr>
        <p:spPr>
          <a:xfrm>
            <a:off x="192327" y="1443919"/>
            <a:ext cx="8951673" cy="1009349"/>
          </a:xfrm>
        </p:spPr>
        <p:txBody>
          <a:bodyPr>
            <a:normAutofit/>
          </a:bodyPr>
          <a:lstStyle/>
          <a:p>
            <a:pPr marL="0" indent="0">
              <a:buNone/>
            </a:pPr>
            <a:r>
              <a:rPr lang="en-US" altLang="ja-JP" sz="1800" dirty="0" smtClean="0">
                <a:latin typeface="Times New Roman" panose="02020603050405020304" pitchFamily="18" charset="0"/>
                <a:cs typeface="Times New Roman" panose="02020603050405020304" pitchFamily="18" charset="0"/>
              </a:rPr>
              <a:t>ABCD</a:t>
            </a:r>
            <a:r>
              <a:rPr lang="ja-JP" altLang="en-US" sz="1800" dirty="0" smtClean="0"/>
              <a:t>シミュレーションとは</a:t>
            </a:r>
            <a:endParaRPr lang="en-US" altLang="ja-JP" sz="1800" dirty="0" smtClean="0"/>
          </a:p>
          <a:p>
            <a:r>
              <a:rPr lang="ja-JP" altLang="en-US" sz="1600" dirty="0" smtClean="0"/>
              <a:t>光源を原点とし、ガウスビームが伝搬した位置に応じて</a:t>
            </a:r>
            <a:r>
              <a:rPr lang="en-US" altLang="ja-JP" sz="1600" dirty="0" smtClean="0">
                <a:latin typeface="Times New Roman" panose="02020603050405020304" pitchFamily="18" charset="0"/>
                <a:cs typeface="Times New Roman" panose="02020603050405020304" pitchFamily="18" charset="0"/>
              </a:rPr>
              <a:t>ABCD</a:t>
            </a:r>
            <a:r>
              <a:rPr lang="ja-JP" altLang="en-US" sz="1600" dirty="0" smtClean="0"/>
              <a:t>行列を用いて</a:t>
            </a:r>
            <a:r>
              <a:rPr lang="en-US" altLang="ja-JP" sz="1600" dirty="0" smtClean="0"/>
              <a:t/>
            </a:r>
            <a:br>
              <a:rPr lang="en-US" altLang="ja-JP" sz="1600" dirty="0" smtClean="0"/>
            </a:br>
            <a:r>
              <a:rPr lang="ja-JP" altLang="en-US" sz="1600" dirty="0" smtClean="0">
                <a:solidFill>
                  <a:srgbClr val="FF0000"/>
                </a:solidFill>
              </a:rPr>
              <a:t>幾何光学的</a:t>
            </a:r>
            <a:r>
              <a:rPr lang="ja-JP" altLang="en-US" sz="1600" dirty="0" smtClean="0"/>
              <a:t>にガウスビームのビーム直径を算出することができる。</a:t>
            </a:r>
            <a:endParaRPr lang="en-US" altLang="ja-JP" sz="1600" dirty="0" smtClean="0"/>
          </a:p>
        </p:txBody>
      </p:sp>
      <mc:AlternateContent xmlns:mc="http://schemas.openxmlformats.org/markup-compatibility/2006" xmlns:a14="http://schemas.microsoft.com/office/drawing/2010/main">
        <mc:Choice Requires="a14">
          <p:sp>
            <p:nvSpPr>
              <p:cNvPr id="5" name="テキスト ボックス 4"/>
              <p:cNvSpPr txBox="1"/>
              <p:nvPr/>
            </p:nvSpPr>
            <p:spPr>
              <a:xfrm>
                <a:off x="81800" y="3434813"/>
                <a:ext cx="4392488" cy="2808333"/>
              </a:xfrm>
              <a:prstGeom prst="rect">
                <a:avLst/>
              </a:prstGeom>
              <a:noFill/>
            </p:spPr>
            <p:txBody>
              <a:bodyPr wrap="square" rtlCol="0">
                <a:spAutoFit/>
              </a:bodyPr>
              <a:lstStyle/>
              <a:p>
                <a:r>
                  <a:rPr lang="en-US" altLang="ja-JP" sz="1600" dirty="0" smtClean="0">
                    <a:latin typeface="Times New Roman" panose="02020603050405020304" pitchFamily="18" charset="0"/>
                    <a:cs typeface="Times New Roman" panose="02020603050405020304" pitchFamily="18" charset="0"/>
                  </a:rPr>
                  <a:t>ABCD</a:t>
                </a:r>
                <a:r>
                  <a:rPr lang="ja-JP" altLang="en-US" sz="1600" dirty="0" smtClean="0">
                    <a:latin typeface="Times New Roman" panose="02020603050405020304" pitchFamily="18" charset="0"/>
                    <a:cs typeface="Times New Roman" panose="02020603050405020304" pitchFamily="18" charset="0"/>
                  </a:rPr>
                  <a:t>行列</a:t>
                </a:r>
                <a:endParaRPr lang="en-US" altLang="ja-JP" sz="1600" dirty="0" smtClean="0">
                  <a:latin typeface="Times New Roman" panose="02020603050405020304" pitchFamily="18" charset="0"/>
                  <a:cs typeface="Times New Roman" panose="02020603050405020304" pitchFamily="18" charset="0"/>
                </a:endParaRPr>
              </a:p>
              <a:p>
                <a:pPr/>
                <a14:m>
                  <m:oMathPara xmlns:m="http://schemas.openxmlformats.org/officeDocument/2006/math">
                    <m:oMathParaPr>
                      <m:jc m:val="centerGroup"/>
                    </m:oMathParaPr>
                    <m:oMath xmlns:m="http://schemas.openxmlformats.org/officeDocument/2006/math">
                      <m:d>
                        <m:dPr>
                          <m:ctrlPr>
                            <a:rPr lang="ja-JP" altLang="ja-JP" i="1" smtClean="0">
                              <a:latin typeface="Cambria Math" panose="02040503050406030204" pitchFamily="18" charset="0"/>
                            </a:rPr>
                          </m:ctrlPr>
                        </m:dPr>
                        <m:e>
                          <m:f>
                            <m:fPr>
                              <m:type m:val="noBar"/>
                              <m:ctrlPr>
                                <a:rPr lang="ja-JP" altLang="ja-JP" i="1">
                                  <a:latin typeface="Cambria Math" panose="02040503050406030204" pitchFamily="18" charset="0"/>
                                </a:rPr>
                              </m:ctrlPr>
                            </m:fPr>
                            <m:num>
                              <m:sSub>
                                <m:sSubPr>
                                  <m:ctrlPr>
                                    <a:rPr lang="ja-JP" altLang="ja-JP" i="1">
                                      <a:latin typeface="Cambria Math" panose="02040503050406030204" pitchFamily="18" charset="0"/>
                                    </a:rPr>
                                  </m:ctrlPr>
                                </m:sSubPr>
                                <m:e>
                                  <m:r>
                                    <a:rPr lang="en-US" altLang="ja-JP" i="1">
                                      <a:latin typeface="Cambria Math" panose="02040503050406030204" pitchFamily="18" charset="0"/>
                                    </a:rPr>
                                    <m:t>h</m:t>
                                  </m:r>
                                </m:e>
                                <m:sub>
                                  <m:r>
                                    <a:rPr lang="en-US" altLang="ja-JP" i="1">
                                      <a:latin typeface="Cambria Math" panose="02040503050406030204" pitchFamily="18" charset="0"/>
                                    </a:rPr>
                                    <m:t>2</m:t>
                                  </m:r>
                                </m:sub>
                              </m:sSub>
                            </m:num>
                            <m:den>
                              <m:sSub>
                                <m:sSubPr>
                                  <m:ctrlPr>
                                    <a:rPr lang="ja-JP" altLang="ja-JP" i="1">
                                      <a:latin typeface="Cambria Math" panose="02040503050406030204" pitchFamily="18" charset="0"/>
                                    </a:rPr>
                                  </m:ctrlPr>
                                </m:sSubPr>
                                <m:e>
                                  <m:r>
                                    <a:rPr lang="en-US" altLang="ja-JP" i="1">
                                      <a:latin typeface="Cambria Math" panose="02040503050406030204" pitchFamily="18" charset="0"/>
                                    </a:rPr>
                                    <m:t>𝑚</m:t>
                                  </m:r>
                                </m:e>
                                <m:sub>
                                  <m:r>
                                    <a:rPr lang="en-US" altLang="ja-JP" i="1">
                                      <a:latin typeface="Cambria Math" panose="02040503050406030204" pitchFamily="18" charset="0"/>
                                    </a:rPr>
                                    <m:t>2</m:t>
                                  </m:r>
                                </m:sub>
                              </m:sSub>
                            </m:den>
                          </m:f>
                        </m:e>
                      </m:d>
                      <m:r>
                        <a:rPr lang="en-US" altLang="ja-JP" i="1">
                          <a:latin typeface="Cambria Math" panose="02040503050406030204" pitchFamily="18" charset="0"/>
                        </a:rPr>
                        <m:t>=</m:t>
                      </m:r>
                      <m:d>
                        <m:dPr>
                          <m:ctrlPr>
                            <a:rPr lang="ja-JP" altLang="ja-JP" i="1">
                              <a:latin typeface="Cambria Math" panose="02040503050406030204" pitchFamily="18" charset="0"/>
                            </a:rPr>
                          </m:ctrlPr>
                        </m:dPr>
                        <m:e>
                          <m:m>
                            <m:mPr>
                              <m:mcs>
                                <m:mc>
                                  <m:mcPr>
                                    <m:count m:val="2"/>
                                    <m:mcJc m:val="center"/>
                                  </m:mcPr>
                                </m:mc>
                              </m:mcs>
                              <m:ctrlPr>
                                <a:rPr lang="ja-JP" altLang="ja-JP" i="1" smtClean="0">
                                  <a:latin typeface="Cambria Math" panose="02040503050406030204" pitchFamily="18" charset="0"/>
                                </a:rPr>
                              </m:ctrlPr>
                            </m:mPr>
                            <m:mr>
                              <m:e>
                                <m:r>
                                  <m:rPr>
                                    <m:sty m:val="p"/>
                                    <m:brk m:alnAt="7"/>
                                  </m:rPr>
                                  <a:rPr lang="en-US" altLang="ja-JP" i="0">
                                    <a:latin typeface="Cambria Math" panose="02040503050406030204" pitchFamily="18" charset="0"/>
                                  </a:rPr>
                                  <m:t>A</m:t>
                                </m:r>
                              </m:e>
                              <m:e>
                                <m:r>
                                  <m:rPr>
                                    <m:sty m:val="p"/>
                                  </m:rPr>
                                  <a:rPr lang="en-US" altLang="ja-JP" b="0" i="0" smtClean="0">
                                    <a:latin typeface="Cambria Math" panose="02040503050406030204" pitchFamily="18" charset="0"/>
                                  </a:rPr>
                                  <m:t>B</m:t>
                                </m:r>
                              </m:e>
                            </m:mr>
                            <m:mr>
                              <m:e>
                                <m:r>
                                  <m:rPr>
                                    <m:sty m:val="p"/>
                                  </m:rPr>
                                  <a:rPr lang="en-US" altLang="ja-JP" b="0" i="0" smtClean="0">
                                    <a:latin typeface="Cambria Math" panose="02040503050406030204" pitchFamily="18" charset="0"/>
                                  </a:rPr>
                                  <m:t>C</m:t>
                                </m:r>
                              </m:e>
                              <m:e>
                                <m:r>
                                  <m:rPr>
                                    <m:sty m:val="p"/>
                                  </m:rPr>
                                  <a:rPr lang="en-US" altLang="ja-JP" b="0" i="0" smtClean="0">
                                    <a:latin typeface="Cambria Math" panose="02040503050406030204" pitchFamily="18" charset="0"/>
                                  </a:rPr>
                                  <m:t>D</m:t>
                                </m:r>
                              </m:e>
                            </m:mr>
                          </m:m>
                        </m:e>
                      </m:d>
                      <m:d>
                        <m:dPr>
                          <m:ctrlPr>
                            <a:rPr lang="ja-JP" altLang="ja-JP" i="1">
                              <a:latin typeface="Cambria Math" panose="02040503050406030204" pitchFamily="18" charset="0"/>
                            </a:rPr>
                          </m:ctrlPr>
                        </m:dPr>
                        <m:e>
                          <m:f>
                            <m:fPr>
                              <m:type m:val="noBar"/>
                              <m:ctrlPr>
                                <a:rPr lang="ja-JP" altLang="ja-JP" i="1">
                                  <a:latin typeface="Cambria Math" panose="02040503050406030204" pitchFamily="18" charset="0"/>
                                </a:rPr>
                              </m:ctrlPr>
                            </m:fPr>
                            <m:num>
                              <m:sSub>
                                <m:sSubPr>
                                  <m:ctrlPr>
                                    <a:rPr lang="ja-JP" altLang="ja-JP" i="1">
                                      <a:latin typeface="Cambria Math" panose="02040503050406030204" pitchFamily="18" charset="0"/>
                                    </a:rPr>
                                  </m:ctrlPr>
                                </m:sSubPr>
                                <m:e>
                                  <m:r>
                                    <a:rPr lang="en-US" altLang="ja-JP" i="1">
                                      <a:latin typeface="Cambria Math" panose="02040503050406030204" pitchFamily="18" charset="0"/>
                                    </a:rPr>
                                    <m:t>h</m:t>
                                  </m:r>
                                </m:e>
                                <m:sub>
                                  <m:r>
                                    <a:rPr lang="en-US" altLang="ja-JP" i="1">
                                      <a:latin typeface="Cambria Math" panose="02040503050406030204" pitchFamily="18" charset="0"/>
                                    </a:rPr>
                                    <m:t>1</m:t>
                                  </m:r>
                                </m:sub>
                              </m:sSub>
                            </m:num>
                            <m:den>
                              <m:sSub>
                                <m:sSubPr>
                                  <m:ctrlPr>
                                    <a:rPr lang="ja-JP" altLang="ja-JP" i="1">
                                      <a:latin typeface="Cambria Math" panose="02040503050406030204" pitchFamily="18" charset="0"/>
                                    </a:rPr>
                                  </m:ctrlPr>
                                </m:sSubPr>
                                <m:e>
                                  <m:r>
                                    <a:rPr lang="en-US" altLang="ja-JP" i="1">
                                      <a:latin typeface="Cambria Math" panose="02040503050406030204" pitchFamily="18" charset="0"/>
                                    </a:rPr>
                                    <m:t>𝑚</m:t>
                                  </m:r>
                                </m:e>
                                <m:sub>
                                  <m:r>
                                    <a:rPr lang="en-US" altLang="ja-JP" i="1">
                                      <a:latin typeface="Cambria Math" panose="02040503050406030204" pitchFamily="18" charset="0"/>
                                    </a:rPr>
                                    <m:t>1</m:t>
                                  </m:r>
                                </m:sub>
                              </m:sSub>
                            </m:den>
                          </m:f>
                        </m:e>
                      </m:d>
                    </m:oMath>
                  </m:oMathPara>
                </a14:m>
                <a:r>
                  <a:rPr lang="en-US" altLang="ja-JP" dirty="0" smtClean="0"/>
                  <a:t/>
                </a:r>
                <a:br>
                  <a:rPr lang="en-US" altLang="ja-JP" dirty="0" smtClean="0"/>
                </a:br>
                <a:endParaRPr lang="en-US" altLang="ja-JP" dirty="0" smtClean="0"/>
              </a:p>
              <a:p>
                <a:pPr algn="ctr"/>
                <a:endParaRPr lang="en-US" altLang="ja-JP" sz="1400" b="0" i="1" dirty="0" smtClean="0">
                  <a:latin typeface="Cambria Math" panose="02040503050406030204" pitchFamily="18" charset="0"/>
                </a:endParaRPr>
              </a:p>
              <a:p>
                <a14:m>
                  <m:oMath xmlns:m="http://schemas.openxmlformats.org/officeDocument/2006/math">
                    <m:r>
                      <a:rPr lang="en-US" altLang="ja-JP" sz="1400" b="0" i="1" smtClean="0">
                        <a:latin typeface="Cambria Math" panose="02040503050406030204" pitchFamily="18" charset="0"/>
                      </a:rPr>
                      <m:t>h</m:t>
                    </m:r>
                    <m:r>
                      <a:rPr lang="en-US" altLang="ja-JP" sz="1400" b="0" i="1" smtClean="0">
                        <a:latin typeface="Cambria Math" panose="02040503050406030204" pitchFamily="18" charset="0"/>
                      </a:rPr>
                      <m:t> : </m:t>
                    </m:r>
                    <m:r>
                      <a:rPr lang="ja-JP" altLang="en-US" sz="1400" i="1">
                        <a:latin typeface="Cambria Math" panose="02040503050406030204" pitchFamily="18" charset="0"/>
                      </a:rPr>
                      <m:t>光線</m:t>
                    </m:r>
                  </m:oMath>
                </a14:m>
                <a:r>
                  <a:rPr lang="ja-JP" altLang="en-US" sz="1400" dirty="0" smtClean="0"/>
                  <a:t>の</a:t>
                </a:r>
                <a:r>
                  <a:rPr lang="ja-JP" altLang="en-US" sz="1400" dirty="0" err="1" smtClean="0"/>
                  <a:t>ｚ</a:t>
                </a:r>
                <a:r>
                  <a:rPr lang="ja-JP" altLang="en-US" sz="1400" dirty="0" smtClean="0"/>
                  <a:t>軸からの高さ</a:t>
                </a:r>
                <a:endParaRPr lang="en-US" altLang="ja-JP" sz="1400" dirty="0" smtClean="0"/>
              </a:p>
              <a:p>
                <a14:m>
                  <m:oMath xmlns:m="http://schemas.openxmlformats.org/officeDocument/2006/math">
                    <m:r>
                      <a:rPr lang="en-US" altLang="ja-JP" sz="1400" b="0" i="1" smtClean="0">
                        <a:latin typeface="Cambria Math" panose="02040503050406030204" pitchFamily="18" charset="0"/>
                      </a:rPr>
                      <m:t>𝑚</m:t>
                    </m:r>
                    <m:r>
                      <a:rPr lang="en-US" altLang="ja-JP" sz="1400" b="0" i="1" smtClean="0">
                        <a:latin typeface="Cambria Math" panose="02040503050406030204" pitchFamily="18" charset="0"/>
                      </a:rPr>
                      <m:t> : </m:t>
                    </m:r>
                    <m:r>
                      <a:rPr lang="ja-JP" altLang="en-US" sz="1400" i="1">
                        <a:latin typeface="Cambria Math" panose="02040503050406030204" pitchFamily="18" charset="0"/>
                      </a:rPr>
                      <m:t>光線の</m:t>
                    </m:r>
                  </m:oMath>
                </a14:m>
                <a:r>
                  <a:rPr lang="ja-JP" altLang="en-US" sz="1400" dirty="0" smtClean="0"/>
                  <a:t>勾配</a:t>
                </a:r>
                <a:r>
                  <a:rPr lang="en-US" altLang="ja-JP" sz="1400" dirty="0" smtClean="0"/>
                  <a:t/>
                </a:r>
                <a:br>
                  <a:rPr lang="en-US" altLang="ja-JP" sz="1400" dirty="0" smtClean="0"/>
                </a:br>
                <a:r>
                  <a:rPr lang="ja-JP" altLang="en-US" sz="1400" dirty="0" smtClean="0"/>
                  <a:t>薄肉</a:t>
                </a:r>
                <a14:m>
                  <m:oMath xmlns:m="http://schemas.openxmlformats.org/officeDocument/2006/math">
                    <m:r>
                      <a:rPr lang="ja-JP" altLang="en-US" sz="1600" i="1" dirty="0">
                        <a:latin typeface="Cambria Math" panose="02040503050406030204" pitchFamily="18" charset="0"/>
                      </a:rPr>
                      <m:t>レンズの</m:t>
                    </m:r>
                    <m:r>
                      <a:rPr lang="ja-JP" altLang="en-US" sz="1600" i="1" dirty="0" smtClean="0">
                        <a:latin typeface="Cambria Math" panose="02040503050406030204" pitchFamily="18" charset="0"/>
                      </a:rPr>
                      <m:t>場合</m:t>
                    </m:r>
                    <m:r>
                      <a:rPr lang="ja-JP" altLang="en-US" sz="1600" i="1" dirty="0">
                        <a:latin typeface="Cambria Math" panose="02040503050406030204" pitchFamily="18" charset="0"/>
                      </a:rPr>
                      <m:t>：</m:t>
                    </m:r>
                    <m:d>
                      <m:dPr>
                        <m:ctrlPr>
                          <a:rPr lang="ja-JP" altLang="ja-JP" sz="1600" i="1">
                            <a:latin typeface="Cambria Math" panose="02040503050406030204" pitchFamily="18" charset="0"/>
                          </a:rPr>
                        </m:ctrlPr>
                      </m:dPr>
                      <m:e>
                        <m:m>
                          <m:mPr>
                            <m:mcs>
                              <m:mc>
                                <m:mcPr>
                                  <m:count m:val="2"/>
                                  <m:mcJc m:val="center"/>
                                </m:mcPr>
                              </m:mc>
                            </m:mcs>
                            <m:ctrlPr>
                              <a:rPr lang="ja-JP" altLang="ja-JP" sz="1600" i="1">
                                <a:latin typeface="Cambria Math" panose="02040503050406030204" pitchFamily="18" charset="0"/>
                              </a:rPr>
                            </m:ctrlPr>
                          </m:mPr>
                          <m:mr>
                            <m:e>
                              <m:r>
                                <m:rPr>
                                  <m:sty m:val="p"/>
                                  <m:brk m:alnAt="7"/>
                                </m:rPr>
                                <a:rPr lang="en-US" altLang="ja-JP" sz="1600">
                                  <a:latin typeface="Cambria Math" panose="02040503050406030204" pitchFamily="18" charset="0"/>
                                </a:rPr>
                                <m:t>A</m:t>
                              </m:r>
                            </m:e>
                            <m:e>
                              <m:r>
                                <m:rPr>
                                  <m:sty m:val="p"/>
                                </m:rPr>
                                <a:rPr lang="en-US" altLang="ja-JP" sz="1600">
                                  <a:latin typeface="Cambria Math" panose="02040503050406030204" pitchFamily="18" charset="0"/>
                                </a:rPr>
                                <m:t>B</m:t>
                              </m:r>
                            </m:e>
                          </m:mr>
                          <m:mr>
                            <m:e>
                              <m:r>
                                <m:rPr>
                                  <m:sty m:val="p"/>
                                </m:rPr>
                                <a:rPr lang="en-US" altLang="ja-JP" sz="1600">
                                  <a:latin typeface="Cambria Math" panose="02040503050406030204" pitchFamily="18" charset="0"/>
                                </a:rPr>
                                <m:t>C</m:t>
                              </m:r>
                            </m:e>
                            <m:e>
                              <m:r>
                                <m:rPr>
                                  <m:sty m:val="p"/>
                                </m:rPr>
                                <a:rPr lang="en-US" altLang="ja-JP" sz="1600">
                                  <a:latin typeface="Cambria Math" panose="02040503050406030204" pitchFamily="18" charset="0"/>
                                </a:rPr>
                                <m:t>D</m:t>
                              </m:r>
                            </m:e>
                          </m:mr>
                        </m:m>
                      </m:e>
                    </m:d>
                    <m:r>
                      <a:rPr lang="en-US" altLang="ja-JP" sz="1600" b="0" i="1" smtClean="0">
                        <a:latin typeface="Cambria Math" panose="02040503050406030204" pitchFamily="18" charset="0"/>
                      </a:rPr>
                      <m:t>=</m:t>
                    </m:r>
                    <m:d>
                      <m:dPr>
                        <m:ctrlPr>
                          <a:rPr lang="en-US" altLang="ja-JP" sz="1600" b="0" i="1" smtClean="0">
                            <a:latin typeface="Cambria Math" panose="02040503050406030204" pitchFamily="18" charset="0"/>
                          </a:rPr>
                        </m:ctrlPr>
                      </m:dPr>
                      <m:e>
                        <m:m>
                          <m:mPr>
                            <m:mcs>
                              <m:mc>
                                <m:mcPr>
                                  <m:count m:val="2"/>
                                  <m:mcJc m:val="center"/>
                                </m:mcPr>
                              </m:mc>
                            </m:mcs>
                            <m:ctrlPr>
                              <a:rPr lang="en-US" altLang="ja-JP" sz="1600" b="0" i="1" smtClean="0">
                                <a:latin typeface="Cambria Math" panose="02040503050406030204" pitchFamily="18" charset="0"/>
                              </a:rPr>
                            </m:ctrlPr>
                          </m:mPr>
                          <m:mr>
                            <m:e>
                              <m:r>
                                <m:rPr>
                                  <m:brk m:alnAt="7"/>
                                </m:rPr>
                                <a:rPr lang="en-US" altLang="ja-JP" sz="1600" b="0" i="1" smtClean="0">
                                  <a:latin typeface="Cambria Math" panose="02040503050406030204" pitchFamily="18" charset="0"/>
                                </a:rPr>
                                <m:t>1</m:t>
                              </m:r>
                            </m:e>
                            <m:e>
                              <m:r>
                                <a:rPr lang="en-US" altLang="ja-JP" sz="1600" b="0" i="1" smtClean="0">
                                  <a:latin typeface="Cambria Math" panose="02040503050406030204" pitchFamily="18" charset="0"/>
                                </a:rPr>
                                <m:t>0</m:t>
                              </m:r>
                            </m:e>
                          </m:mr>
                          <m:mr>
                            <m:e>
                              <m:r>
                                <a:rPr lang="en-US" altLang="ja-JP" sz="1600" b="0" i="1" smtClean="0">
                                  <a:latin typeface="Cambria Math" panose="02040503050406030204" pitchFamily="18" charset="0"/>
                                </a:rPr>
                                <m:t>−</m:t>
                              </m:r>
                              <m:f>
                                <m:fPr>
                                  <m:ctrlPr>
                                    <a:rPr lang="en-US" altLang="ja-JP" sz="1600" b="0" i="1" smtClean="0">
                                      <a:latin typeface="Cambria Math" panose="02040503050406030204" pitchFamily="18" charset="0"/>
                                    </a:rPr>
                                  </m:ctrlPr>
                                </m:fPr>
                                <m:num>
                                  <m:r>
                                    <a:rPr lang="en-US" altLang="ja-JP" sz="1600" b="0" i="1" smtClean="0">
                                      <a:latin typeface="Cambria Math" panose="02040503050406030204" pitchFamily="18" charset="0"/>
                                    </a:rPr>
                                    <m:t>1</m:t>
                                  </m:r>
                                </m:num>
                                <m:den>
                                  <m:r>
                                    <a:rPr lang="en-US" altLang="ja-JP" sz="1600" b="0" i="1" smtClean="0">
                                      <a:latin typeface="Cambria Math" panose="02040503050406030204" pitchFamily="18" charset="0"/>
                                    </a:rPr>
                                    <m:t>𝑓</m:t>
                                  </m:r>
                                </m:den>
                              </m:f>
                            </m:e>
                            <m:e>
                              <m:r>
                                <a:rPr lang="en-US" altLang="ja-JP" sz="1600" b="0" i="1" smtClean="0">
                                  <a:latin typeface="Cambria Math" panose="02040503050406030204" pitchFamily="18" charset="0"/>
                                </a:rPr>
                                <m:t>1</m:t>
                              </m:r>
                            </m:e>
                          </m:mr>
                        </m:m>
                      </m:e>
                    </m:d>
                  </m:oMath>
                </a14:m>
                <a:endParaRPr lang="en-US" altLang="ja-JP" sz="1600" b="0" i="1" dirty="0" smtClean="0">
                  <a:latin typeface="Cambria Math" panose="02040503050406030204" pitchFamily="18" charset="0"/>
                </a:endParaRPr>
              </a:p>
              <a:p>
                <a:pPr algn="r"/>
                <a14:m>
                  <m:oMath xmlns:m="http://schemas.openxmlformats.org/officeDocument/2006/math">
                    <m:r>
                      <a:rPr lang="en-US" altLang="ja-JP" sz="1200" b="0" i="1" smtClean="0">
                        <a:latin typeface="Cambria Math" panose="02040503050406030204" pitchFamily="18" charset="0"/>
                      </a:rPr>
                      <m:t>𝑓</m:t>
                    </m:r>
                    <m:r>
                      <a:rPr lang="en-US" altLang="ja-JP" sz="1200" b="0" i="1" smtClean="0">
                        <a:latin typeface="Cambria Math" panose="02040503050406030204" pitchFamily="18" charset="0"/>
                      </a:rPr>
                      <m:t> : </m:t>
                    </m:r>
                    <m:r>
                      <a:rPr lang="ja-JP" altLang="en-US" sz="1200" i="1">
                        <a:latin typeface="Cambria Math" panose="02040503050406030204" pitchFamily="18" charset="0"/>
                      </a:rPr>
                      <m:t>焦点距離</m:t>
                    </m:r>
                  </m:oMath>
                </a14:m>
                <a:r>
                  <a:rPr lang="en-US" altLang="ja-JP" sz="2000" dirty="0" smtClean="0"/>
                  <a:t> </a:t>
                </a:r>
                <a:endParaRPr lang="ja-JP" altLang="ja-JP" sz="2000" dirty="0"/>
              </a:p>
              <a:p>
                <a:endParaRPr kumimoji="1" lang="ja-JP" altLang="en-US" dirty="0"/>
              </a:p>
            </p:txBody>
          </p:sp>
        </mc:Choice>
        <mc:Fallback xmlns="">
          <p:sp>
            <p:nvSpPr>
              <p:cNvPr id="5" name="テキスト ボックス 4"/>
              <p:cNvSpPr txBox="1">
                <a:spLocks noRot="1" noChangeAspect="1" noMove="1" noResize="1" noEditPoints="1" noAdjustHandles="1" noChangeArrowheads="1" noChangeShapeType="1" noTextEdit="1"/>
              </p:cNvSpPr>
              <p:nvPr/>
            </p:nvSpPr>
            <p:spPr>
              <a:xfrm>
                <a:off x="81800" y="3434813"/>
                <a:ext cx="4392488" cy="2808333"/>
              </a:xfrm>
              <a:prstGeom prst="rect">
                <a:avLst/>
              </a:prstGeom>
              <a:blipFill>
                <a:blip r:embed="rId4"/>
                <a:stretch>
                  <a:fillRect l="-693" t="-868"/>
                </a:stretch>
              </a:blipFill>
            </p:spPr>
            <p:txBody>
              <a:bodyPr/>
              <a:lstStyle/>
              <a:p>
                <a:r>
                  <a:rPr lang="ja-JP" altLang="en-US">
                    <a:noFill/>
                  </a:rPr>
                  <a:t> </a:t>
                </a:r>
              </a:p>
            </p:txBody>
          </p:sp>
        </mc:Fallback>
      </mc:AlternateContent>
      <p:pic>
        <p:nvPicPr>
          <p:cNvPr id="14" name="図 13"/>
          <p:cNvPicPr/>
          <p:nvPr/>
        </p:nvPicPr>
        <p:blipFill>
          <a:blip r:embed="rId5"/>
          <a:stretch>
            <a:fillRect/>
          </a:stretch>
        </p:blipFill>
        <p:spPr>
          <a:xfrm>
            <a:off x="3725019" y="3317756"/>
            <a:ext cx="5418981" cy="2399304"/>
          </a:xfrm>
          <a:prstGeom prst="rect">
            <a:avLst/>
          </a:prstGeom>
        </p:spPr>
      </p:pic>
    </p:spTree>
    <p:extLst>
      <p:ext uri="{BB962C8B-B14F-4D97-AF65-F5344CB8AC3E}">
        <p14:creationId xmlns:p14="http://schemas.microsoft.com/office/powerpoint/2010/main" val="36882678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a:xfrm>
            <a:off x="544076" y="290002"/>
            <a:ext cx="7886700" cy="519672"/>
          </a:xfrm>
        </p:spPr>
        <p:txBody>
          <a:bodyPr>
            <a:normAutofit fontScale="90000"/>
          </a:bodyPr>
          <a:lstStyle/>
          <a:p>
            <a:r>
              <a:rPr lang="ja-JP" altLang="en-US" u="none" dirty="0" smtClean="0"/>
              <a:t>シミュレーション</a:t>
            </a:r>
            <a:r>
              <a:rPr lang="ja-JP" altLang="en-US" u="none" dirty="0"/>
              <a:t>結果</a:t>
            </a:r>
            <a:endParaRPr kumimoji="1" lang="ja-JP" altLang="en-US" u="none" dirty="0"/>
          </a:p>
        </p:txBody>
      </p:sp>
      <p:grpSp>
        <p:nvGrpSpPr>
          <p:cNvPr id="36" name="グループ化 35"/>
          <p:cNvGrpSpPr/>
          <p:nvPr/>
        </p:nvGrpSpPr>
        <p:grpSpPr>
          <a:xfrm>
            <a:off x="283654" y="991131"/>
            <a:ext cx="4935898" cy="2278861"/>
            <a:chOff x="904977" y="1102073"/>
            <a:chExt cx="4935898" cy="2278861"/>
          </a:xfrm>
        </p:grpSpPr>
        <p:grpSp>
          <p:nvGrpSpPr>
            <p:cNvPr id="4" name="グループ化 3"/>
            <p:cNvGrpSpPr/>
            <p:nvPr/>
          </p:nvGrpSpPr>
          <p:grpSpPr>
            <a:xfrm>
              <a:off x="904977" y="1102073"/>
              <a:ext cx="4935898" cy="2278861"/>
              <a:chOff x="941622" y="600264"/>
              <a:chExt cx="4053305" cy="2327994"/>
            </a:xfrm>
          </p:grpSpPr>
          <p:grpSp>
            <p:nvGrpSpPr>
              <p:cNvPr id="5" name="グループ化 4"/>
              <p:cNvGrpSpPr/>
              <p:nvPr/>
            </p:nvGrpSpPr>
            <p:grpSpPr>
              <a:xfrm>
                <a:off x="941622" y="600264"/>
                <a:ext cx="4053305" cy="2327994"/>
                <a:chOff x="630606" y="11704"/>
                <a:chExt cx="4252713" cy="2617437"/>
              </a:xfrm>
            </p:grpSpPr>
            <p:grpSp>
              <p:nvGrpSpPr>
                <p:cNvPr id="9" name="グループ化 8"/>
                <p:cNvGrpSpPr/>
                <p:nvPr/>
              </p:nvGrpSpPr>
              <p:grpSpPr>
                <a:xfrm>
                  <a:off x="630606" y="11704"/>
                  <a:ext cx="4252713" cy="2617437"/>
                  <a:chOff x="538156" y="-549532"/>
                  <a:chExt cx="4681355" cy="3386586"/>
                </a:xfrm>
              </p:grpSpPr>
              <p:grpSp>
                <p:nvGrpSpPr>
                  <p:cNvPr id="14" name="グループ化 13"/>
                  <p:cNvGrpSpPr/>
                  <p:nvPr/>
                </p:nvGrpSpPr>
                <p:grpSpPr>
                  <a:xfrm>
                    <a:off x="538156" y="-123273"/>
                    <a:ext cx="4681355" cy="2960327"/>
                    <a:chOff x="325017" y="746054"/>
                    <a:chExt cx="4681355" cy="2960327"/>
                  </a:xfrm>
                </p:grpSpPr>
                <p:sp>
                  <p:nvSpPr>
                    <p:cNvPr id="20" name="正方形/長方形 19"/>
                    <p:cNvSpPr/>
                    <p:nvPr/>
                  </p:nvSpPr>
                  <p:spPr>
                    <a:xfrm>
                      <a:off x="325017" y="1710702"/>
                      <a:ext cx="1308224" cy="1294437"/>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dirty="0" smtClean="0">
                          <a:solidFill>
                            <a:schemeClr val="tx1"/>
                          </a:solidFill>
                        </a:rPr>
                        <a:t>レーザー</a:t>
                      </a:r>
                      <a:endParaRPr lang="ja-JP" altLang="en-US" sz="1400" dirty="0">
                        <a:solidFill>
                          <a:schemeClr val="tx1"/>
                        </a:solidFill>
                      </a:endParaRPr>
                    </a:p>
                  </p:txBody>
                </p:sp>
                <p:sp>
                  <p:nvSpPr>
                    <p:cNvPr id="21" name="テキスト ボックス 20"/>
                    <p:cNvSpPr txBox="1"/>
                    <p:nvPr/>
                  </p:nvSpPr>
                  <p:spPr>
                    <a:xfrm>
                      <a:off x="2733742" y="746054"/>
                      <a:ext cx="2272630" cy="511612"/>
                    </a:xfrm>
                    <a:prstGeom prst="rect">
                      <a:avLst/>
                    </a:prstGeom>
                    <a:noFill/>
                  </p:spPr>
                  <p:txBody>
                    <a:bodyPr wrap="square" rtlCol="0">
                      <a:spAutoFit/>
                    </a:bodyPr>
                    <a:lstStyle/>
                    <a:p>
                      <a:r>
                        <a:rPr lang="ja-JP" altLang="en-US" sz="1400" dirty="0"/>
                        <a:t>単</a:t>
                      </a:r>
                      <a:r>
                        <a:rPr lang="ja-JP" altLang="en-US" sz="1400" dirty="0" smtClean="0"/>
                        <a:t>スリット幅</a:t>
                      </a:r>
                      <a:r>
                        <a:rPr lang="en-US" altLang="ja-JP" sz="1400" i="1" dirty="0" smtClean="0"/>
                        <a:t>d=</a:t>
                      </a:r>
                      <a:r>
                        <a:rPr lang="ja-JP" altLang="en-US" sz="1400" dirty="0" smtClean="0"/>
                        <a:t> </a:t>
                      </a:r>
                      <a:r>
                        <a:rPr lang="en-US" altLang="ja-JP" sz="1400" dirty="0" smtClean="0"/>
                        <a:t>0.</a:t>
                      </a:r>
                      <a:r>
                        <a:rPr lang="en-US" altLang="ja-JP" sz="1400" dirty="0"/>
                        <a:t>2</a:t>
                      </a:r>
                      <a:r>
                        <a:rPr lang="en-US" altLang="ja-JP" sz="1400" i="1" dirty="0" smtClean="0"/>
                        <a:t> </a:t>
                      </a:r>
                      <a:r>
                        <a:rPr lang="en-US" altLang="ja-JP" sz="1400" dirty="0"/>
                        <a:t>(mm</a:t>
                      </a:r>
                      <a:r>
                        <a:rPr lang="en-US" altLang="ja-JP" sz="1400" dirty="0" smtClean="0"/>
                        <a:t>)</a:t>
                      </a:r>
                      <a:endParaRPr lang="en-US" altLang="ja-JP" sz="1400" dirty="0"/>
                    </a:p>
                  </p:txBody>
                </p:sp>
                <p:grpSp>
                  <p:nvGrpSpPr>
                    <p:cNvPr id="22" name="グループ化 21"/>
                    <p:cNvGrpSpPr/>
                    <p:nvPr/>
                  </p:nvGrpSpPr>
                  <p:grpSpPr>
                    <a:xfrm>
                      <a:off x="3108897" y="1968663"/>
                      <a:ext cx="11417" cy="769068"/>
                      <a:chOff x="-3741542" y="2510065"/>
                      <a:chExt cx="24318" cy="1848498"/>
                    </a:xfrm>
                  </p:grpSpPr>
                  <p:cxnSp>
                    <p:nvCxnSpPr>
                      <p:cNvPr id="29" name="直線コネクタ 28"/>
                      <p:cNvCxnSpPr/>
                      <p:nvPr/>
                    </p:nvCxnSpPr>
                    <p:spPr>
                      <a:xfrm>
                        <a:off x="-3741542" y="2510065"/>
                        <a:ext cx="10314" cy="510933"/>
                      </a:xfrm>
                      <a:prstGeom prst="line">
                        <a:avLst/>
                      </a:prstGeom>
                      <a:ln w="38100" cap="sq">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30" name="直線コネクタ 29"/>
                      <p:cNvCxnSpPr/>
                      <p:nvPr/>
                    </p:nvCxnSpPr>
                    <p:spPr>
                      <a:xfrm>
                        <a:off x="-3727533" y="3847630"/>
                        <a:ext cx="10309" cy="510933"/>
                      </a:xfrm>
                      <a:prstGeom prst="line">
                        <a:avLst/>
                      </a:prstGeom>
                      <a:ln w="38100" cap="sq">
                        <a:solidFill>
                          <a:schemeClr val="tx1"/>
                        </a:solidFill>
                        <a:prstDash val="solid"/>
                      </a:ln>
                    </p:spPr>
                    <p:style>
                      <a:lnRef idx="1">
                        <a:schemeClr val="accent1"/>
                      </a:lnRef>
                      <a:fillRef idx="0">
                        <a:schemeClr val="accent1"/>
                      </a:fillRef>
                      <a:effectRef idx="0">
                        <a:schemeClr val="accent1"/>
                      </a:effectRef>
                      <a:fontRef idx="minor">
                        <a:schemeClr val="tx1"/>
                      </a:fontRef>
                    </p:style>
                  </p:cxnSp>
                </p:grpSp>
                <p:sp>
                  <p:nvSpPr>
                    <p:cNvPr id="23" name="テキスト ボックス 22"/>
                    <p:cNvSpPr txBox="1"/>
                    <p:nvPr/>
                  </p:nvSpPr>
                  <p:spPr>
                    <a:xfrm>
                      <a:off x="842346" y="3248997"/>
                      <a:ext cx="2294835" cy="457384"/>
                    </a:xfrm>
                    <a:prstGeom prst="rect">
                      <a:avLst/>
                    </a:prstGeom>
                    <a:noFill/>
                  </p:spPr>
                  <p:txBody>
                    <a:bodyPr wrap="square" rtlCol="0">
                      <a:spAutoFit/>
                    </a:bodyPr>
                    <a:lstStyle/>
                    <a:p>
                      <a:r>
                        <a:rPr lang="ja-JP" altLang="en-US" sz="1400" dirty="0" smtClean="0">
                          <a:solidFill>
                            <a:schemeClr val="accent1"/>
                          </a:solidFill>
                        </a:rPr>
                        <a:t>チョッパースロット 幅 </a:t>
                      </a:r>
                      <a:r>
                        <a:rPr lang="en-US" altLang="ja-JP" sz="1400" i="1" dirty="0" smtClean="0">
                          <a:solidFill>
                            <a:schemeClr val="accent1"/>
                          </a:solidFill>
                        </a:rPr>
                        <a:t>w</a:t>
                      </a:r>
                      <a:r>
                        <a:rPr lang="ja-JP" altLang="en-US" sz="1400" i="1" dirty="0" smtClean="0">
                          <a:solidFill>
                            <a:schemeClr val="accent1"/>
                          </a:solidFill>
                        </a:rPr>
                        <a:t> </a:t>
                      </a:r>
                      <a:r>
                        <a:rPr lang="en-US" altLang="ja-JP" sz="1400" dirty="0">
                          <a:solidFill>
                            <a:schemeClr val="accent1"/>
                          </a:solidFill>
                        </a:rPr>
                        <a:t>(mm)</a:t>
                      </a:r>
                    </a:p>
                  </p:txBody>
                </p:sp>
                <p:cxnSp>
                  <p:nvCxnSpPr>
                    <p:cNvPr id="24" name="直線コネクタ 23"/>
                    <p:cNvCxnSpPr/>
                    <p:nvPr/>
                  </p:nvCxnSpPr>
                  <p:spPr>
                    <a:xfrm>
                      <a:off x="1377251" y="2345818"/>
                      <a:ext cx="1667231" cy="0"/>
                    </a:xfrm>
                    <a:prstGeom prst="line">
                      <a:avLst/>
                    </a:prstGeom>
                    <a:ln cap="sq">
                      <a:solidFill>
                        <a:schemeClr val="tx1"/>
                      </a:solidFill>
                      <a:prstDash val="lgDashDotDot"/>
                    </a:ln>
                  </p:spPr>
                  <p:style>
                    <a:lnRef idx="1">
                      <a:schemeClr val="accent1"/>
                    </a:lnRef>
                    <a:fillRef idx="0">
                      <a:schemeClr val="accent1"/>
                    </a:fillRef>
                    <a:effectRef idx="0">
                      <a:schemeClr val="accent1"/>
                    </a:effectRef>
                    <a:fontRef idx="minor">
                      <a:schemeClr val="tx1"/>
                    </a:fontRef>
                  </p:style>
                </p:cxnSp>
                <p:cxnSp>
                  <p:nvCxnSpPr>
                    <p:cNvPr id="25" name="直線コネクタ 24"/>
                    <p:cNvCxnSpPr/>
                    <p:nvPr/>
                  </p:nvCxnSpPr>
                  <p:spPr>
                    <a:xfrm>
                      <a:off x="1752934" y="2459902"/>
                      <a:ext cx="1558" cy="212576"/>
                    </a:xfrm>
                    <a:prstGeom prst="line">
                      <a:avLst/>
                    </a:prstGeom>
                    <a:ln w="38100" cap="sq">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26" name="正方形/長方形 25"/>
                    <p:cNvSpPr/>
                    <p:nvPr/>
                  </p:nvSpPr>
                  <p:spPr>
                    <a:xfrm>
                      <a:off x="3137181" y="1955559"/>
                      <a:ext cx="1525025" cy="81110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ja-JP" altLang="en-US" sz="1400" dirty="0">
                          <a:solidFill>
                            <a:schemeClr val="tx1"/>
                          </a:solidFill>
                        </a:rPr>
                        <a:t>導波管</a:t>
                      </a:r>
                    </a:p>
                  </p:txBody>
                </p:sp>
                <p:cxnSp>
                  <p:nvCxnSpPr>
                    <p:cNvPr id="27" name="直線コネクタ 26"/>
                    <p:cNvCxnSpPr/>
                    <p:nvPr/>
                  </p:nvCxnSpPr>
                  <p:spPr>
                    <a:xfrm>
                      <a:off x="1758399" y="2007752"/>
                      <a:ext cx="1511" cy="212576"/>
                    </a:xfrm>
                    <a:prstGeom prst="line">
                      <a:avLst/>
                    </a:prstGeom>
                    <a:ln w="38100" cap="sq">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28" name="テキスト ボックス 27"/>
                    <p:cNvSpPr txBox="1"/>
                    <p:nvPr/>
                  </p:nvSpPr>
                  <p:spPr>
                    <a:xfrm>
                      <a:off x="962624" y="2599459"/>
                      <a:ext cx="791868" cy="457383"/>
                    </a:xfrm>
                    <a:prstGeom prst="rect">
                      <a:avLst/>
                    </a:prstGeom>
                    <a:noFill/>
                  </p:spPr>
                  <p:txBody>
                    <a:bodyPr wrap="square" rtlCol="0">
                      <a:spAutoFit/>
                    </a:bodyPr>
                    <a:lstStyle/>
                    <a:p>
                      <a:r>
                        <a:rPr lang="en-US" altLang="ja-JP" sz="1400" dirty="0" smtClean="0"/>
                        <a:t>30</a:t>
                      </a:r>
                      <a:r>
                        <a:rPr lang="en-US" altLang="ja-JP" sz="1400" dirty="0"/>
                        <a:t>0</a:t>
                      </a:r>
                      <a:r>
                        <a:rPr lang="ja-JP" altLang="en-US" sz="1400" i="1" dirty="0" smtClean="0"/>
                        <a:t> </a:t>
                      </a:r>
                      <a:r>
                        <a:rPr lang="en-US" altLang="ja-JP" sz="1400" dirty="0" smtClean="0"/>
                        <a:t>mm</a:t>
                      </a:r>
                      <a:endParaRPr lang="en-US" altLang="ja-JP" sz="1400" dirty="0"/>
                    </a:p>
                  </p:txBody>
                </p:sp>
              </p:grpSp>
              <p:cxnSp>
                <p:nvCxnSpPr>
                  <p:cNvPr id="15" name="直線コネクタ 14"/>
                  <p:cNvCxnSpPr/>
                  <p:nvPr/>
                </p:nvCxnSpPr>
                <p:spPr>
                  <a:xfrm flipH="1">
                    <a:off x="3316157" y="319495"/>
                    <a:ext cx="151198" cy="724375"/>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テキスト ボックス 15"/>
                  <p:cNvSpPr txBox="1"/>
                  <p:nvPr/>
                </p:nvSpPr>
                <p:spPr>
                  <a:xfrm>
                    <a:off x="2701201" y="420182"/>
                    <a:ext cx="623519" cy="492501"/>
                  </a:xfrm>
                  <a:prstGeom prst="rect">
                    <a:avLst/>
                  </a:prstGeom>
                  <a:noFill/>
                </p:spPr>
                <p:txBody>
                  <a:bodyPr wrap="square" rtlCol="0">
                    <a:spAutoFit/>
                  </a:bodyPr>
                  <a:lstStyle/>
                  <a:p>
                    <a:r>
                      <a:rPr lang="en-US" altLang="ja-JP" sz="1600" dirty="0"/>
                      <a:t>z</a:t>
                    </a:r>
                    <a:r>
                      <a:rPr lang="ja-JP" altLang="en-US" sz="1600" dirty="0" smtClean="0"/>
                      <a:t>軸</a:t>
                    </a:r>
                    <a:endParaRPr kumimoji="1" lang="ja-JP" altLang="en-US" sz="1600" dirty="0"/>
                  </a:p>
                </p:txBody>
              </p:sp>
              <p:sp>
                <p:nvSpPr>
                  <p:cNvPr id="17" name="テキスト ボックス 16"/>
                  <p:cNvSpPr txBox="1"/>
                  <p:nvPr/>
                </p:nvSpPr>
                <p:spPr>
                  <a:xfrm>
                    <a:off x="1855379" y="-549532"/>
                    <a:ext cx="1209623" cy="492502"/>
                  </a:xfrm>
                  <a:prstGeom prst="rect">
                    <a:avLst/>
                  </a:prstGeom>
                  <a:noFill/>
                </p:spPr>
                <p:txBody>
                  <a:bodyPr wrap="square" rtlCol="0">
                    <a:spAutoFit/>
                  </a:bodyPr>
                  <a:lstStyle/>
                  <a:p>
                    <a:r>
                      <a:rPr lang="en-US" altLang="ja-JP" sz="1600" dirty="0"/>
                      <a:t>x</a:t>
                    </a:r>
                    <a:r>
                      <a:rPr lang="ja-JP" altLang="en-US" sz="1600" dirty="0" smtClean="0"/>
                      <a:t>軸</a:t>
                    </a:r>
                    <a:endParaRPr kumimoji="1" lang="ja-JP" altLang="en-US" sz="1600" dirty="0"/>
                  </a:p>
                </p:txBody>
              </p:sp>
              <p:sp>
                <p:nvSpPr>
                  <p:cNvPr id="18" name="テキスト ボックス 17"/>
                  <p:cNvSpPr txBox="1"/>
                  <p:nvPr/>
                </p:nvSpPr>
                <p:spPr>
                  <a:xfrm>
                    <a:off x="1376967" y="-69602"/>
                    <a:ext cx="643379" cy="492501"/>
                  </a:xfrm>
                  <a:prstGeom prst="rect">
                    <a:avLst/>
                  </a:prstGeom>
                  <a:noFill/>
                </p:spPr>
                <p:txBody>
                  <a:bodyPr wrap="square" rtlCol="0">
                    <a:spAutoFit/>
                  </a:bodyPr>
                  <a:lstStyle/>
                  <a:p>
                    <a:r>
                      <a:rPr lang="en-US" altLang="ja-JP" sz="1600" dirty="0"/>
                      <a:t>y</a:t>
                    </a:r>
                    <a:r>
                      <a:rPr lang="ja-JP" altLang="en-US" sz="1600" dirty="0" smtClean="0"/>
                      <a:t>軸</a:t>
                    </a:r>
                    <a:endParaRPr kumimoji="1" lang="ja-JP" altLang="en-US" sz="1600" dirty="0"/>
                  </a:p>
                </p:txBody>
              </p:sp>
              <p:cxnSp>
                <p:nvCxnSpPr>
                  <p:cNvPr id="19" name="直線コネクタ 18"/>
                  <p:cNvCxnSpPr/>
                  <p:nvPr/>
                </p:nvCxnSpPr>
                <p:spPr>
                  <a:xfrm>
                    <a:off x="2020345" y="1858918"/>
                    <a:ext cx="42195" cy="504895"/>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10" name="正方形/長方形 9"/>
                <p:cNvSpPr/>
                <p:nvPr/>
              </p:nvSpPr>
              <p:spPr>
                <a:xfrm>
                  <a:off x="1540941" y="1476201"/>
                  <a:ext cx="45719" cy="222703"/>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1" name="直線コネクタ 10"/>
                <p:cNvCxnSpPr/>
                <p:nvPr/>
              </p:nvCxnSpPr>
              <p:spPr>
                <a:xfrm flipH="1">
                  <a:off x="1586492" y="981159"/>
                  <a:ext cx="168" cy="456238"/>
                </a:xfrm>
                <a:prstGeom prst="line">
                  <a:avLst/>
                </a:prstGeom>
                <a:ln>
                  <a:prstDash val="dash"/>
                </a:ln>
              </p:spPr>
              <p:style>
                <a:lnRef idx="1">
                  <a:schemeClr val="dk1"/>
                </a:lnRef>
                <a:fillRef idx="0">
                  <a:schemeClr val="dk1"/>
                </a:fillRef>
                <a:effectRef idx="0">
                  <a:schemeClr val="dk1"/>
                </a:effectRef>
                <a:fontRef idx="minor">
                  <a:schemeClr val="tx1"/>
                </a:fontRef>
              </p:style>
            </p:cxnSp>
            <p:cxnSp>
              <p:nvCxnSpPr>
                <p:cNvPr id="12" name="直線矢印コネクタ 11"/>
                <p:cNvCxnSpPr/>
                <p:nvPr/>
              </p:nvCxnSpPr>
              <p:spPr>
                <a:xfrm>
                  <a:off x="1597930" y="996091"/>
                  <a:ext cx="1008371"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3" name="直線矢印コネクタ 12"/>
                <p:cNvCxnSpPr/>
                <p:nvPr/>
              </p:nvCxnSpPr>
              <p:spPr>
                <a:xfrm flipH="1" flipV="1">
                  <a:off x="2015411" y="316609"/>
                  <a:ext cx="7891" cy="85671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grpSp>
          <p:grpSp>
            <p:nvGrpSpPr>
              <p:cNvPr id="6" name="グループ化 5"/>
              <p:cNvGrpSpPr/>
              <p:nvPr/>
            </p:nvGrpSpPr>
            <p:grpSpPr>
              <a:xfrm>
                <a:off x="2036507" y="1217842"/>
                <a:ext cx="151922" cy="196768"/>
                <a:chOff x="3028964" y="2444480"/>
                <a:chExt cx="151922" cy="196768"/>
              </a:xfrm>
            </p:grpSpPr>
            <p:sp>
              <p:nvSpPr>
                <p:cNvPr id="7" name="円/楕円 6"/>
                <p:cNvSpPr/>
                <p:nvPr/>
              </p:nvSpPr>
              <p:spPr>
                <a:xfrm>
                  <a:off x="3028964" y="2444480"/>
                  <a:ext cx="151922" cy="19676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円/楕円 7"/>
                <p:cNvSpPr/>
                <p:nvPr/>
              </p:nvSpPr>
              <p:spPr>
                <a:xfrm>
                  <a:off x="3082809" y="2518010"/>
                  <a:ext cx="36000" cy="36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grpSp>
        </p:grpSp>
        <p:cxnSp>
          <p:nvCxnSpPr>
            <p:cNvPr id="32" name="直線矢印コネクタ 31"/>
            <p:cNvCxnSpPr/>
            <p:nvPr/>
          </p:nvCxnSpPr>
          <p:spPr>
            <a:xfrm>
              <a:off x="2423272" y="2586078"/>
              <a:ext cx="1410757" cy="0"/>
            </a:xfrm>
            <a:prstGeom prst="straightConnector1">
              <a:avLst/>
            </a:prstGeom>
            <a:ln>
              <a:headEnd type="triangle"/>
              <a:tailEnd type="triangle"/>
            </a:ln>
          </p:spPr>
          <p:style>
            <a:lnRef idx="1">
              <a:schemeClr val="dk1"/>
            </a:lnRef>
            <a:fillRef idx="0">
              <a:schemeClr val="dk1"/>
            </a:fillRef>
            <a:effectRef idx="0">
              <a:schemeClr val="dk1"/>
            </a:effectRef>
            <a:fontRef idx="minor">
              <a:schemeClr val="tx1"/>
            </a:fontRef>
          </p:style>
        </p:cxnSp>
        <p:cxnSp>
          <p:nvCxnSpPr>
            <p:cNvPr id="34" name="直線矢印コネクタ 33"/>
            <p:cNvCxnSpPr/>
            <p:nvPr/>
          </p:nvCxnSpPr>
          <p:spPr>
            <a:xfrm>
              <a:off x="1961555" y="2662394"/>
              <a:ext cx="443779" cy="0"/>
            </a:xfrm>
            <a:prstGeom prst="straightConnector1">
              <a:avLst/>
            </a:prstGeom>
            <a:ln>
              <a:headEnd type="triangle"/>
              <a:tailEnd type="triangle"/>
            </a:ln>
          </p:spPr>
          <p:style>
            <a:lnRef idx="1">
              <a:schemeClr val="dk1"/>
            </a:lnRef>
            <a:fillRef idx="0">
              <a:schemeClr val="dk1"/>
            </a:fillRef>
            <a:effectRef idx="0">
              <a:schemeClr val="dk1"/>
            </a:effectRef>
            <a:fontRef idx="minor">
              <a:schemeClr val="tx1"/>
            </a:fontRef>
          </p:style>
        </p:cxnSp>
      </p:grpSp>
      <p:sp>
        <p:nvSpPr>
          <p:cNvPr id="39" name="正方形/長方形 38"/>
          <p:cNvSpPr/>
          <p:nvPr/>
        </p:nvSpPr>
        <p:spPr>
          <a:xfrm>
            <a:off x="4986136" y="962671"/>
            <a:ext cx="4222182" cy="584775"/>
          </a:xfrm>
          <a:prstGeom prst="rect">
            <a:avLst/>
          </a:prstGeom>
        </p:spPr>
        <p:txBody>
          <a:bodyPr wrap="square">
            <a:spAutoFit/>
          </a:bodyPr>
          <a:lstStyle/>
          <a:p>
            <a:r>
              <a:rPr lang="ja-JP" altLang="en-US" sz="1600" dirty="0" smtClean="0"/>
              <a:t>ビームの出口</a:t>
            </a:r>
            <a:r>
              <a:rPr lang="en-US" altLang="ja-JP" sz="1600" dirty="0" smtClean="0"/>
              <a:t>(</a:t>
            </a:r>
            <a:r>
              <a:rPr lang="en-US" altLang="ja-JP" sz="1600" i="1" dirty="0" smtClean="0"/>
              <a:t>z</a:t>
            </a:r>
            <a:r>
              <a:rPr lang="en-US" altLang="ja-JP" sz="1600" dirty="0" smtClean="0"/>
              <a:t>=300mm)</a:t>
            </a:r>
            <a:r>
              <a:rPr lang="ja-JP" altLang="en-US" sz="1600" dirty="0" smtClean="0"/>
              <a:t>にチョッパーを置いて</a:t>
            </a:r>
            <a:endParaRPr lang="en-US" altLang="ja-JP" sz="1600" dirty="0" smtClean="0"/>
          </a:p>
          <a:p>
            <a:r>
              <a:rPr lang="ja-JP" altLang="en-US" sz="1600" dirty="0" smtClean="0"/>
              <a:t>パルス時間幅のシミュレーションを行う</a:t>
            </a:r>
            <a:endParaRPr lang="en-US" altLang="ja-JP" sz="1600" dirty="0" smtClean="0"/>
          </a:p>
        </p:txBody>
      </p:sp>
      <mc:AlternateContent xmlns:mc="http://schemas.openxmlformats.org/markup-compatibility/2006" xmlns:a14="http://schemas.microsoft.com/office/drawing/2010/main">
        <mc:Choice Requires="a14">
          <p:sp>
            <p:nvSpPr>
              <p:cNvPr id="43" name="テキスト ボックス 42"/>
              <p:cNvSpPr txBox="1"/>
              <p:nvPr/>
            </p:nvSpPr>
            <p:spPr>
              <a:xfrm>
                <a:off x="6022979" y="2074730"/>
                <a:ext cx="2340000" cy="792000"/>
              </a:xfrm>
              <a:prstGeom prst="rect">
                <a:avLst/>
              </a:prstGeom>
              <a:noFill/>
            </p:spPr>
            <p:txBody>
              <a:bodyPr wrap="square" rtlCol="0">
                <a:spAutoFit/>
              </a:bodyPr>
              <a:lstStyle/>
              <a:p>
                <a14:m>
                  <m:oMath xmlns:m="http://schemas.openxmlformats.org/officeDocument/2006/math">
                    <m:r>
                      <m:rPr>
                        <m:nor/>
                      </m:rPr>
                      <a:rPr lang="ja-JP" altLang="en-US" sz="1400" dirty="0" smtClean="0"/>
                      <m:t>波長</m:t>
                    </m:r>
                    <m:r>
                      <m:rPr>
                        <m:sty m:val="p"/>
                      </m:rPr>
                      <a:rPr lang="en-US" altLang="ja-JP" sz="1400" i="1" dirty="0" smtClean="0">
                        <a:solidFill>
                          <a:schemeClr val="tx1"/>
                        </a:solidFill>
                        <a:latin typeface="Cambria Math" panose="02040503050406030204" pitchFamily="18" charset="0"/>
                        <a:cs typeface="Times New Roman" panose="02020603050405020304" pitchFamily="18" charset="0"/>
                      </a:rPr>
                      <m:t>λ</m:t>
                    </m:r>
                    <m:r>
                      <a:rPr lang="en-US" altLang="ja-JP" sz="1400" i="1">
                        <a:solidFill>
                          <a:schemeClr val="tx1"/>
                        </a:solidFill>
                        <a:latin typeface="Cambria Math" panose="02040503050406030204" pitchFamily="18" charset="0"/>
                        <a:cs typeface="Times New Roman" panose="02020603050405020304" pitchFamily="18" charset="0"/>
                      </a:rPr>
                      <m:t>=</m:t>
                    </m:r>
                    <m:r>
                      <a:rPr lang="en-US" altLang="ja-JP" sz="1400" i="1">
                        <a:latin typeface="Cambria Math" panose="02040503050406030204" pitchFamily="18" charset="0"/>
                        <a:cs typeface="Times New Roman" panose="02020603050405020304" pitchFamily="18" charset="0"/>
                      </a:rPr>
                      <m:t>5</m:t>
                    </m:r>
                    <m:r>
                      <a:rPr lang="en-US" altLang="ja-JP" sz="1400" i="1" dirty="0">
                        <a:latin typeface="Cambria Math" panose="02040503050406030204" pitchFamily="18" charset="0"/>
                        <a:cs typeface="Times New Roman" panose="02020603050405020304" pitchFamily="18" charset="0"/>
                      </a:rPr>
                      <m:t>7.2µ</m:t>
                    </m:r>
                  </m:oMath>
                </a14:m>
                <a:r>
                  <a:rPr lang="en-US" altLang="ja-JP" sz="1400" dirty="0" smtClean="0">
                    <a:solidFill>
                      <a:schemeClr val="tx1"/>
                    </a:solidFill>
                  </a:rPr>
                  <a:t>m</a:t>
                </a:r>
                <a:endParaRPr lang="ja-JP" altLang="en-US" sz="1400" dirty="0">
                  <a:solidFill>
                    <a:schemeClr val="tx1"/>
                  </a:solidFill>
                </a:endParaRPr>
              </a:p>
              <a:p>
                <a:r>
                  <a:rPr lang="en-US" altLang="ja-JP" sz="1400" dirty="0" smtClean="0"/>
                  <a:t>z</a:t>
                </a:r>
                <a:r>
                  <a:rPr lang="ja-JP" altLang="en-US" sz="1400" dirty="0" smtClean="0"/>
                  <a:t>軸方向の距離</a:t>
                </a:r>
                <a14:m>
                  <m:oMath xmlns:m="http://schemas.openxmlformats.org/officeDocument/2006/math">
                    <m:r>
                      <a:rPr lang="en-US" altLang="ja-JP" sz="1400" i="1" dirty="0" smtClean="0">
                        <a:latin typeface="Cambria Math" panose="02040503050406030204" pitchFamily="18" charset="0"/>
                        <a:cs typeface="Times New Roman" panose="02020603050405020304" pitchFamily="18" charset="0"/>
                      </a:rPr>
                      <m:t>𝑧</m:t>
                    </m:r>
                    <m:r>
                      <a:rPr lang="en-US" altLang="ja-JP" sz="1400" i="1">
                        <a:latin typeface="Cambria Math" panose="02040503050406030204" pitchFamily="18" charset="0"/>
                        <a:cs typeface="Times New Roman" panose="02020603050405020304" pitchFamily="18" charset="0"/>
                      </a:rPr>
                      <m:t>=</m:t>
                    </m:r>
                    <m:r>
                      <a:rPr lang="en-US" altLang="ja-JP" sz="1400" b="0" i="1" smtClean="0">
                        <a:latin typeface="Cambria Math" panose="02040503050406030204" pitchFamily="18" charset="0"/>
                        <a:cs typeface="Times New Roman" panose="02020603050405020304" pitchFamily="18" charset="0"/>
                      </a:rPr>
                      <m:t>30</m:t>
                    </m:r>
                    <m:r>
                      <m:rPr>
                        <m:sty m:val="p"/>
                      </m:rPr>
                      <a:rPr lang="en-US" altLang="ja-JP" sz="1400" b="0" i="0" smtClean="0">
                        <a:latin typeface="Cambria Math" panose="02040503050406030204" pitchFamily="18" charset="0"/>
                        <a:cs typeface="Times New Roman" panose="02020603050405020304" pitchFamily="18" charset="0"/>
                      </a:rPr>
                      <m:t>m</m:t>
                    </m:r>
                  </m:oMath>
                </a14:m>
                <a:r>
                  <a:rPr lang="en-US" altLang="ja-JP" sz="1400" dirty="0"/>
                  <a:t>m</a:t>
                </a:r>
                <a:endParaRPr lang="en-US" altLang="ja-JP" sz="1400" dirty="0" smtClean="0"/>
              </a:p>
              <a:p>
                <a:r>
                  <a:rPr kumimoji="0" lang="ja-JP" altLang="en-US" sz="1400" kern="0" dirty="0">
                    <a:latin typeface="Cambria Math" panose="02040503050406030204" pitchFamily="18" charset="0"/>
                  </a:rPr>
                  <a:t>ウエスト半径</a:t>
                </a:r>
                <a14:m>
                  <m:oMath xmlns:m="http://schemas.openxmlformats.org/officeDocument/2006/math">
                    <m:sSub>
                      <m:sSubPr>
                        <m:ctrlPr>
                          <a:rPr kumimoji="0" lang="en-US" altLang="ja-JP" sz="1400" i="1" kern="0">
                            <a:latin typeface="Cambria Math" panose="02040503050406030204" pitchFamily="18" charset="0"/>
                          </a:rPr>
                        </m:ctrlPr>
                      </m:sSubPr>
                      <m:e>
                        <m:r>
                          <a:rPr kumimoji="0" lang="en-US" altLang="ja-JP" sz="1400" i="1" kern="0">
                            <a:latin typeface="Cambria Math"/>
                          </a:rPr>
                          <m:t>𝑊</m:t>
                        </m:r>
                      </m:e>
                      <m:sub>
                        <m:r>
                          <a:rPr kumimoji="0" lang="en-US" altLang="ja-JP" sz="1400" i="1" kern="0">
                            <a:latin typeface="Cambria Math"/>
                          </a:rPr>
                          <m:t>0</m:t>
                        </m:r>
                      </m:sub>
                    </m:sSub>
                  </m:oMath>
                </a14:m>
                <a:r>
                  <a:rPr kumimoji="0" lang="ja-JP" altLang="en-US" sz="1400" kern="0" dirty="0">
                    <a:latin typeface="Cambria Math" panose="02040503050406030204" pitchFamily="18" charset="0"/>
                  </a:rPr>
                  <a:t>＝</a:t>
                </a:r>
                <a:r>
                  <a:rPr kumimoji="0" lang="en-US" altLang="ja-JP" sz="1400" kern="0" dirty="0">
                    <a:latin typeface="Cambria Math" panose="02040503050406030204" pitchFamily="18" charset="0"/>
                  </a:rPr>
                  <a:t>3.43 mm</a:t>
                </a:r>
              </a:p>
              <a:p>
                <a:endParaRPr lang="en-US" altLang="ja-JP" sz="1400" dirty="0" smtClean="0"/>
              </a:p>
              <a:p>
                <a:endParaRPr lang="ja-JP" altLang="en-US" sz="1400" dirty="0"/>
              </a:p>
              <a:p>
                <a:endParaRPr kumimoji="1" lang="ja-JP" altLang="en-US" sz="1400" dirty="0"/>
              </a:p>
            </p:txBody>
          </p:sp>
        </mc:Choice>
        <mc:Fallback xmlns="">
          <p:sp>
            <p:nvSpPr>
              <p:cNvPr id="43" name="テキスト ボックス 42"/>
              <p:cNvSpPr txBox="1">
                <a:spLocks noRot="1" noChangeAspect="1" noMove="1" noResize="1" noEditPoints="1" noAdjustHandles="1" noChangeArrowheads="1" noChangeShapeType="1" noTextEdit="1"/>
              </p:cNvSpPr>
              <p:nvPr/>
            </p:nvSpPr>
            <p:spPr>
              <a:xfrm>
                <a:off x="6022979" y="2074730"/>
                <a:ext cx="2340000" cy="792000"/>
              </a:xfrm>
              <a:prstGeom prst="rect">
                <a:avLst/>
              </a:prstGeom>
              <a:blipFill rotWithShape="0">
                <a:blip r:embed="rId3"/>
                <a:stretch>
                  <a:fillRect l="-781" t="-769" b="-769"/>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46" name="正方形/長方形 45"/>
              <p:cNvSpPr/>
              <p:nvPr/>
            </p:nvSpPr>
            <p:spPr>
              <a:xfrm>
                <a:off x="289158" y="3230651"/>
                <a:ext cx="4104000" cy="1296000"/>
              </a:xfrm>
              <a:prstGeom prst="rect">
                <a:avLst/>
              </a:prstGeom>
            </p:spPr>
            <p:txBody>
              <a:bodyPr wrap="square">
                <a:spAutoFit/>
              </a:bodyPr>
              <a:lstStyle/>
              <a:p>
                <a:r>
                  <a:rPr lang="ja-JP" altLang="en-US" sz="1600" dirty="0" smtClean="0"/>
                  <a:t>右上の式を用いて、チョッパに入射するビーム</a:t>
                </a:r>
                <a:r>
                  <a:rPr lang="ja-JP" altLang="en-US" sz="1600" dirty="0"/>
                  <a:t>直径</a:t>
                </a:r>
                <a14:m>
                  <m:oMath xmlns:m="http://schemas.openxmlformats.org/officeDocument/2006/math">
                    <m:r>
                      <a:rPr lang="en-US" altLang="ja-JP" sz="1600" i="1" dirty="0">
                        <a:latin typeface="Cambria Math" panose="02040503050406030204" pitchFamily="18" charset="0"/>
                        <a:cs typeface="Times New Roman" panose="02020603050405020304" pitchFamily="18" charset="0"/>
                      </a:rPr>
                      <m:t>2</m:t>
                    </m:r>
                    <m:r>
                      <a:rPr lang="en-US" altLang="ja-JP" sz="1600" i="1">
                        <a:latin typeface="Cambria Math" panose="02040503050406030204" pitchFamily="18" charset="0"/>
                        <a:cs typeface="Times New Roman" panose="02020603050405020304" pitchFamily="18" charset="0"/>
                      </a:rPr>
                      <m:t>𝑊</m:t>
                    </m:r>
                    <m:r>
                      <a:rPr lang="ja-JP" altLang="en-US" sz="1600" i="1">
                        <a:latin typeface="Cambria Math" panose="02040503050406030204" pitchFamily="18" charset="0"/>
                        <a:cs typeface="Times New Roman" panose="02020603050405020304" pitchFamily="18" charset="0"/>
                      </a:rPr>
                      <m:t>を求めると</m:t>
                    </m:r>
                    <m:r>
                      <a:rPr lang="en-US" altLang="ja-JP" sz="1600" i="1" dirty="0">
                        <a:solidFill>
                          <a:srgbClr val="FF0000"/>
                        </a:solidFill>
                        <a:latin typeface="Cambria Math" panose="02040503050406030204" pitchFamily="18" charset="0"/>
                        <a:cs typeface="Times New Roman" panose="02020603050405020304" pitchFamily="18" charset="0"/>
                      </a:rPr>
                      <m:t>2</m:t>
                    </m:r>
                    <m:r>
                      <a:rPr lang="en-US" altLang="ja-JP" sz="1600" i="1">
                        <a:solidFill>
                          <a:srgbClr val="FF0000"/>
                        </a:solidFill>
                        <a:latin typeface="Cambria Math" panose="02040503050406030204" pitchFamily="18" charset="0"/>
                        <a:cs typeface="Times New Roman" panose="02020603050405020304" pitchFamily="18" charset="0"/>
                      </a:rPr>
                      <m:t>𝑊</m:t>
                    </m:r>
                    <m:r>
                      <a:rPr lang="en-US" altLang="ja-JP" sz="1600" i="1">
                        <a:solidFill>
                          <a:srgbClr val="FF0000"/>
                        </a:solidFill>
                        <a:latin typeface="Cambria Math" panose="02040503050406030204" pitchFamily="18" charset="0"/>
                        <a:cs typeface="Times New Roman" panose="02020603050405020304" pitchFamily="18" charset="0"/>
                      </a:rPr>
                      <m:t>=7.56 </m:t>
                    </m:r>
                    <m:r>
                      <m:rPr>
                        <m:sty m:val="p"/>
                      </m:rPr>
                      <a:rPr lang="en-US" altLang="ja-JP" sz="1600">
                        <a:solidFill>
                          <a:srgbClr val="FF0000"/>
                        </a:solidFill>
                        <a:latin typeface="Cambria Math" panose="02040503050406030204" pitchFamily="18" charset="0"/>
                        <a:cs typeface="Times New Roman" panose="02020603050405020304" pitchFamily="18" charset="0"/>
                      </a:rPr>
                      <m:t>mm</m:t>
                    </m:r>
                  </m:oMath>
                </a14:m>
                <a:endParaRPr lang="en-US" altLang="ja-JP" sz="1600" dirty="0" smtClean="0">
                  <a:solidFill>
                    <a:srgbClr val="FF0000"/>
                  </a:solidFill>
                  <a:cs typeface="Times New Roman" panose="02020603050405020304" pitchFamily="18" charset="0"/>
                </a:endParaRPr>
              </a:p>
              <a:p>
                <a:endParaRPr lang="en-US" altLang="ja-JP" sz="1600" dirty="0" smtClean="0">
                  <a:solidFill>
                    <a:srgbClr val="FF0000"/>
                  </a:solidFill>
                  <a:cs typeface="Times New Roman" panose="02020603050405020304" pitchFamily="18" charset="0"/>
                </a:endParaRPr>
              </a:p>
              <a:p>
                <a:r>
                  <a:rPr lang="ja-JP" altLang="en-US" sz="1600" dirty="0" smtClean="0">
                    <a:solidFill>
                      <a:schemeClr val="tx1"/>
                    </a:solidFill>
                  </a:rPr>
                  <a:t>スロットの幅</a:t>
                </a:r>
                <a:r>
                  <a:rPr lang="en-US" altLang="ja-JP" sz="1600" dirty="0"/>
                  <a:t>0</a:t>
                </a:r>
                <a14:m>
                  <m:oMath xmlns:m="http://schemas.openxmlformats.org/officeDocument/2006/math">
                    <m:r>
                      <a:rPr lang="en-US" altLang="ja-JP" sz="1600" i="0" dirty="0">
                        <a:latin typeface="Cambria Math" panose="02040503050406030204" pitchFamily="18" charset="0"/>
                      </a:rPr>
                      <m:t>.3</m:t>
                    </m:r>
                    <m:r>
                      <m:rPr>
                        <m:sty m:val="p"/>
                      </m:rPr>
                      <a:rPr lang="en-US" altLang="ja-JP" sz="1600" b="0" i="0" dirty="0" smtClean="0">
                        <a:latin typeface="Cambria Math" panose="02040503050406030204" pitchFamily="18" charset="0"/>
                      </a:rPr>
                      <m:t>mm</m:t>
                    </m:r>
                    <m:r>
                      <a:rPr lang="ja-JP" altLang="en-US" sz="1600" i="1">
                        <a:solidFill>
                          <a:schemeClr val="tx1"/>
                        </a:solidFill>
                        <a:latin typeface="Cambria Math" panose="02040503050406030204" pitchFamily="18" charset="0"/>
                      </a:rPr>
                      <m:t>≪</m:t>
                    </m:r>
                    <m:r>
                      <a:rPr lang="en-US" altLang="ja-JP" sz="1600" b="0" i="1" smtClean="0">
                        <a:solidFill>
                          <a:schemeClr val="tx1"/>
                        </a:solidFill>
                        <a:latin typeface="Cambria Math" panose="02040503050406030204" pitchFamily="18" charset="0"/>
                      </a:rPr>
                      <m:t> </m:t>
                    </m:r>
                  </m:oMath>
                </a14:m>
                <a:r>
                  <a:rPr lang="ja-JP" altLang="en-US" sz="1600" dirty="0">
                    <a:solidFill>
                      <a:schemeClr val="tx1"/>
                    </a:solidFill>
                  </a:rPr>
                  <a:t>ビーム</a:t>
                </a:r>
                <a:r>
                  <a:rPr lang="ja-JP" altLang="en-US" sz="1600" dirty="0" smtClean="0">
                    <a:solidFill>
                      <a:schemeClr val="tx1"/>
                    </a:solidFill>
                  </a:rPr>
                  <a:t>直径</a:t>
                </a:r>
                <a14:m>
                  <m:oMath xmlns:m="http://schemas.openxmlformats.org/officeDocument/2006/math">
                    <m:r>
                      <a:rPr lang="en-US" altLang="ja-JP" sz="1600" i="1" smtClean="0">
                        <a:solidFill>
                          <a:schemeClr val="tx1"/>
                        </a:solidFill>
                        <a:latin typeface="Cambria Math" panose="02040503050406030204" pitchFamily="18" charset="0"/>
                        <a:cs typeface="Times New Roman" panose="02020603050405020304" pitchFamily="18" charset="0"/>
                      </a:rPr>
                      <m:t>7.56 </m:t>
                    </m:r>
                    <m:r>
                      <m:rPr>
                        <m:sty m:val="p"/>
                      </m:rPr>
                      <a:rPr lang="en-US" altLang="ja-JP" sz="1600">
                        <a:solidFill>
                          <a:schemeClr val="tx1"/>
                        </a:solidFill>
                        <a:latin typeface="Cambria Math" panose="02040503050406030204" pitchFamily="18" charset="0"/>
                        <a:cs typeface="Times New Roman" panose="02020603050405020304" pitchFamily="18" charset="0"/>
                      </a:rPr>
                      <m:t>mm</m:t>
                    </m:r>
                  </m:oMath>
                </a14:m>
                <a:endParaRPr lang="en-US" altLang="ja-JP" sz="1600" dirty="0">
                  <a:solidFill>
                    <a:schemeClr val="tx1"/>
                  </a:solidFill>
                  <a:cs typeface="Times New Roman" panose="02020603050405020304" pitchFamily="18" charset="0"/>
                </a:endParaRPr>
              </a:p>
              <a:p>
                <a:r>
                  <a:rPr lang="ja-JP" altLang="en-US" sz="1600" dirty="0" smtClean="0"/>
                  <a:t>であるのでガウスビームは平面波と近似</a:t>
                </a:r>
                <a:endParaRPr lang="ja-JP" altLang="en-US" sz="1600" dirty="0">
                  <a:solidFill>
                    <a:schemeClr val="tx1"/>
                  </a:solidFill>
                </a:endParaRPr>
              </a:p>
              <a:p>
                <a:endParaRPr lang="ja-JP" altLang="en-US" sz="1600" dirty="0">
                  <a:solidFill>
                    <a:srgbClr val="FF0000"/>
                  </a:solidFill>
                </a:endParaRPr>
              </a:p>
              <a:p>
                <a:endParaRPr lang="en-US" altLang="ja-JP" sz="1600" i="1" dirty="0" smtClean="0">
                  <a:latin typeface="Cambria Math" panose="02040503050406030204" pitchFamily="18" charset="0"/>
                  <a:cs typeface="Times New Roman" panose="02020603050405020304" pitchFamily="18" charset="0"/>
                </a:endParaRPr>
              </a:p>
              <a:p>
                <a:endParaRPr lang="en-US" altLang="ja-JP" sz="1600" dirty="0" smtClean="0"/>
              </a:p>
            </p:txBody>
          </p:sp>
        </mc:Choice>
        <mc:Fallback xmlns="">
          <p:sp>
            <p:nvSpPr>
              <p:cNvPr id="46" name="正方形/長方形 45"/>
              <p:cNvSpPr>
                <a:spLocks noRot="1" noChangeAspect="1" noMove="1" noResize="1" noEditPoints="1" noAdjustHandles="1" noChangeArrowheads="1" noChangeShapeType="1" noTextEdit="1"/>
              </p:cNvSpPr>
              <p:nvPr/>
            </p:nvSpPr>
            <p:spPr>
              <a:xfrm>
                <a:off x="289158" y="3230651"/>
                <a:ext cx="4104000" cy="1296000"/>
              </a:xfrm>
              <a:prstGeom prst="rect">
                <a:avLst/>
              </a:prstGeom>
              <a:blipFill rotWithShape="0">
                <a:blip r:embed="rId4"/>
                <a:stretch>
                  <a:fillRect l="-742" t="-1408" b="-6103"/>
                </a:stretch>
              </a:blipFill>
            </p:spPr>
            <p:txBody>
              <a:bodyPr/>
              <a:lstStyle/>
              <a:p>
                <a:r>
                  <a:rPr lang="ja-JP" altLang="en-US">
                    <a:noFill/>
                  </a:rPr>
                  <a:t> </a:t>
                </a:r>
              </a:p>
            </p:txBody>
          </p:sp>
        </mc:Fallback>
      </mc:AlternateContent>
      <p:sp>
        <p:nvSpPr>
          <p:cNvPr id="48" name="テキスト ボックス 47"/>
          <p:cNvSpPr txBox="1"/>
          <p:nvPr/>
        </p:nvSpPr>
        <p:spPr>
          <a:xfrm>
            <a:off x="2153817" y="2560715"/>
            <a:ext cx="1046039" cy="307777"/>
          </a:xfrm>
          <a:prstGeom prst="rect">
            <a:avLst/>
          </a:prstGeom>
          <a:noFill/>
        </p:spPr>
        <p:txBody>
          <a:bodyPr wrap="square" rtlCol="0">
            <a:spAutoFit/>
          </a:bodyPr>
          <a:lstStyle/>
          <a:p>
            <a:r>
              <a:rPr lang="ja-JP" altLang="en-US" sz="1400" dirty="0" smtClean="0"/>
              <a:t>距離</a:t>
            </a:r>
            <a:r>
              <a:rPr lang="en-US" altLang="ja-JP" sz="1400" i="1" dirty="0" smtClean="0"/>
              <a:t>L</a:t>
            </a:r>
            <a:r>
              <a:rPr lang="en-US" altLang="ja-JP" sz="1400" dirty="0" smtClean="0"/>
              <a:t> mm</a:t>
            </a:r>
            <a:endParaRPr lang="en-US" altLang="ja-JP" sz="1400" dirty="0"/>
          </a:p>
        </p:txBody>
      </p:sp>
      <mc:AlternateContent xmlns:mc="http://schemas.openxmlformats.org/markup-compatibility/2006" xmlns:a14="http://schemas.microsoft.com/office/drawing/2010/main">
        <mc:Choice Requires="a14">
          <p:sp>
            <p:nvSpPr>
              <p:cNvPr id="50" name="テキスト ボックス 49"/>
              <p:cNvSpPr txBox="1"/>
              <p:nvPr/>
            </p:nvSpPr>
            <p:spPr>
              <a:xfrm>
                <a:off x="283654" y="4667070"/>
                <a:ext cx="3960000" cy="2016000"/>
              </a:xfrm>
              <a:prstGeom prst="rect">
                <a:avLst/>
              </a:prstGeom>
              <a:noFill/>
              <a:ln>
                <a:solidFill>
                  <a:schemeClr val="tx1"/>
                </a:solidFill>
              </a:ln>
            </p:spPr>
            <p:txBody>
              <a:bodyPr wrap="square" rtlCol="0">
                <a:spAutoFit/>
              </a:bodyPr>
              <a:lstStyle/>
              <a:p>
                <a:r>
                  <a:rPr lang="ja-JP" altLang="en-US" sz="1600" u="sng" dirty="0" smtClean="0"/>
                  <a:t>シミュレーション条件</a:t>
                </a:r>
                <a:endParaRPr lang="en-US" altLang="ja-JP" sz="1600" u="sng" dirty="0" smtClean="0"/>
              </a:p>
              <a:p>
                <a:r>
                  <a:rPr lang="ja-JP" altLang="en-US" sz="1600" dirty="0" smtClean="0"/>
                  <a:t>・検証するガウスビームの波長</a:t>
                </a:r>
                <a:r>
                  <a:rPr lang="ja-JP" altLang="en-US" sz="1600" dirty="0"/>
                  <a:t>　</a:t>
                </a:r>
                <a14:m>
                  <m:oMath xmlns:m="http://schemas.openxmlformats.org/officeDocument/2006/math">
                    <m:r>
                      <m:rPr>
                        <m:sty m:val="p"/>
                      </m:rPr>
                      <a:rPr lang="en-US" altLang="ja-JP" sz="1600" i="1" dirty="0">
                        <a:latin typeface="Cambria Math" panose="02040503050406030204" pitchFamily="18" charset="0"/>
                        <a:cs typeface="Times New Roman" panose="02020603050405020304" pitchFamily="18" charset="0"/>
                      </a:rPr>
                      <m:t>λ</m:t>
                    </m:r>
                    <m:r>
                      <a:rPr lang="en-US" altLang="ja-JP" sz="1600" i="1">
                        <a:latin typeface="Cambria Math" panose="02040503050406030204" pitchFamily="18" charset="0"/>
                        <a:cs typeface="Times New Roman" panose="02020603050405020304" pitchFamily="18" charset="0"/>
                      </a:rPr>
                      <m:t>=5</m:t>
                    </m:r>
                    <m:r>
                      <a:rPr lang="en-US" altLang="ja-JP" sz="1600" i="1" dirty="0">
                        <a:latin typeface="Cambria Math" panose="02040503050406030204" pitchFamily="18" charset="0"/>
                        <a:cs typeface="Times New Roman" panose="02020603050405020304" pitchFamily="18" charset="0"/>
                      </a:rPr>
                      <m:t>7.2µ</m:t>
                    </m:r>
                  </m:oMath>
                </a14:m>
                <a:r>
                  <a:rPr lang="en-US" altLang="ja-JP" sz="1600" dirty="0"/>
                  <a:t>m</a:t>
                </a:r>
                <a:endParaRPr lang="ja-JP" altLang="en-US" sz="1600" dirty="0"/>
              </a:p>
              <a:p>
                <a:r>
                  <a:rPr lang="ja-JP" altLang="en-US" sz="1600" dirty="0" smtClean="0"/>
                  <a:t>・ガウス</a:t>
                </a:r>
                <a:r>
                  <a:rPr lang="ja-JP" altLang="en-US" sz="1600" dirty="0"/>
                  <a:t>ビーム</a:t>
                </a:r>
                <a:r>
                  <a:rPr lang="ja-JP" altLang="en-US" sz="1600" dirty="0" smtClean="0"/>
                  <a:t>の直径</a:t>
                </a:r>
                <a14:m>
                  <m:oMath xmlns:m="http://schemas.openxmlformats.org/officeDocument/2006/math">
                    <m:r>
                      <a:rPr lang="en-US" altLang="ja-JP" sz="1600" i="1" dirty="0" smtClean="0">
                        <a:solidFill>
                          <a:schemeClr val="tx1"/>
                        </a:solidFill>
                        <a:latin typeface="Cambria Math" panose="02040503050406030204" pitchFamily="18" charset="0"/>
                        <a:cs typeface="Times New Roman" panose="02020603050405020304" pitchFamily="18" charset="0"/>
                      </a:rPr>
                      <m:t>2</m:t>
                    </m:r>
                    <m:r>
                      <a:rPr lang="en-US" altLang="ja-JP" sz="1600" i="1">
                        <a:solidFill>
                          <a:schemeClr val="tx1"/>
                        </a:solidFill>
                        <a:latin typeface="Cambria Math" panose="02040503050406030204" pitchFamily="18" charset="0"/>
                        <a:cs typeface="Times New Roman" panose="02020603050405020304" pitchFamily="18" charset="0"/>
                      </a:rPr>
                      <m:t>𝑊</m:t>
                    </m:r>
                    <m:r>
                      <a:rPr lang="en-US" altLang="ja-JP" sz="1600" i="1">
                        <a:solidFill>
                          <a:schemeClr val="tx1"/>
                        </a:solidFill>
                        <a:latin typeface="Cambria Math" panose="02040503050406030204" pitchFamily="18" charset="0"/>
                        <a:cs typeface="Times New Roman" panose="02020603050405020304" pitchFamily="18" charset="0"/>
                      </a:rPr>
                      <m:t>=7.56 </m:t>
                    </m:r>
                    <m:r>
                      <m:rPr>
                        <m:sty m:val="p"/>
                      </m:rPr>
                      <a:rPr lang="en-US" altLang="ja-JP" sz="1600">
                        <a:solidFill>
                          <a:schemeClr val="tx1"/>
                        </a:solidFill>
                        <a:latin typeface="Cambria Math" panose="02040503050406030204" pitchFamily="18" charset="0"/>
                        <a:cs typeface="Times New Roman" panose="02020603050405020304" pitchFamily="18" charset="0"/>
                      </a:rPr>
                      <m:t>mm</m:t>
                    </m:r>
                  </m:oMath>
                </a14:m>
                <a:endParaRPr lang="ja-JP" altLang="en-US" sz="1600" dirty="0">
                  <a:solidFill>
                    <a:schemeClr val="tx1"/>
                  </a:solidFill>
                </a:endParaRPr>
              </a:p>
              <a:p>
                <a:r>
                  <a:rPr lang="ja-JP" altLang="en-US" sz="1600" dirty="0"/>
                  <a:t>・高速チョッパースロット幅　</a:t>
                </a:r>
                <a:endParaRPr lang="en-US" altLang="ja-JP" sz="1600" dirty="0" smtClean="0"/>
              </a:p>
              <a:p>
                <a:r>
                  <a:rPr lang="en-US" altLang="ja-JP" sz="1600" b="0" dirty="0">
                    <a:cs typeface="Times New Roman" panose="02020603050405020304" pitchFamily="18" charset="0"/>
                  </a:rPr>
                  <a:t> </a:t>
                </a:r>
                <a:r>
                  <a:rPr lang="en-US" altLang="ja-JP" sz="1600" b="0" dirty="0" smtClean="0">
                    <a:cs typeface="Times New Roman" panose="02020603050405020304" pitchFamily="18" charset="0"/>
                  </a:rPr>
                  <a:t>  </a:t>
                </a:r>
                <a14:m>
                  <m:oMath xmlns:m="http://schemas.openxmlformats.org/officeDocument/2006/math">
                    <m:r>
                      <a:rPr lang="en-US" altLang="ja-JP" sz="1600" b="0" i="1" smtClean="0">
                        <a:latin typeface="Cambria Math" panose="02040503050406030204" pitchFamily="18" charset="0"/>
                        <a:cs typeface="Times New Roman" panose="02020603050405020304" pitchFamily="18" charset="0"/>
                      </a:rPr>
                      <m:t>𝑤</m:t>
                    </m:r>
                    <m:r>
                      <a:rPr lang="en-US" altLang="ja-JP" sz="1600" i="1">
                        <a:latin typeface="Cambria Math" panose="02040503050406030204" pitchFamily="18" charset="0"/>
                        <a:cs typeface="Times New Roman" panose="02020603050405020304" pitchFamily="18" charset="0"/>
                      </a:rPr>
                      <m:t>=</m:t>
                    </m:r>
                    <m:r>
                      <a:rPr lang="en-US" altLang="ja-JP" sz="1600" b="0" i="1" smtClean="0">
                        <a:latin typeface="Cambria Math" panose="02040503050406030204" pitchFamily="18" charset="0"/>
                        <a:cs typeface="Times New Roman" panose="02020603050405020304" pitchFamily="18" charset="0"/>
                      </a:rPr>
                      <m:t>0.1</m:t>
                    </m:r>
                    <m:r>
                      <a:rPr lang="en-US" altLang="ja-JP" sz="1600" i="1">
                        <a:latin typeface="Cambria Math" panose="02040503050406030204" pitchFamily="18" charset="0"/>
                        <a:cs typeface="Times New Roman" panose="02020603050405020304" pitchFamily="18" charset="0"/>
                      </a:rPr>
                      <m:t> </m:t>
                    </m:r>
                    <m:r>
                      <m:rPr>
                        <m:sty m:val="p"/>
                      </m:rPr>
                      <a:rPr lang="en-US" altLang="ja-JP" sz="1600">
                        <a:latin typeface="Cambria Math" panose="02040503050406030204" pitchFamily="18" charset="0"/>
                        <a:cs typeface="Times New Roman" panose="02020603050405020304" pitchFamily="18" charset="0"/>
                      </a:rPr>
                      <m:t>mm</m:t>
                    </m:r>
                    <m:r>
                      <a:rPr lang="en-US" altLang="ja-JP" sz="1600" b="0" i="0" smtClean="0">
                        <a:latin typeface="Cambria Math" panose="02040503050406030204" pitchFamily="18" charset="0"/>
                        <a:cs typeface="Times New Roman" panose="02020603050405020304" pitchFamily="18" charset="0"/>
                      </a:rPr>
                      <m:t>,</m:t>
                    </m:r>
                  </m:oMath>
                </a14:m>
                <a:r>
                  <a:rPr lang="en-US" altLang="ja-JP" sz="1600" dirty="0">
                    <a:cs typeface="Times New Roman" panose="02020603050405020304" pitchFamily="18" charset="0"/>
                  </a:rPr>
                  <a:t> </a:t>
                </a:r>
                <a14:m>
                  <m:oMath xmlns:m="http://schemas.openxmlformats.org/officeDocument/2006/math">
                    <m:r>
                      <a:rPr lang="en-US" altLang="ja-JP" sz="1600" i="1">
                        <a:latin typeface="Cambria Math" panose="02040503050406030204" pitchFamily="18" charset="0"/>
                        <a:cs typeface="Times New Roman" panose="02020603050405020304" pitchFamily="18" charset="0"/>
                      </a:rPr>
                      <m:t>0.</m:t>
                    </m:r>
                    <m:r>
                      <a:rPr lang="en-US" altLang="ja-JP" sz="1600" b="0" i="1" smtClean="0">
                        <a:latin typeface="Cambria Math" panose="02040503050406030204" pitchFamily="18" charset="0"/>
                        <a:cs typeface="Times New Roman" panose="02020603050405020304" pitchFamily="18" charset="0"/>
                      </a:rPr>
                      <m:t>2</m:t>
                    </m:r>
                    <m:r>
                      <a:rPr lang="en-US" altLang="ja-JP" sz="1600" i="1">
                        <a:latin typeface="Cambria Math" panose="02040503050406030204" pitchFamily="18" charset="0"/>
                        <a:cs typeface="Times New Roman" panose="02020603050405020304" pitchFamily="18" charset="0"/>
                      </a:rPr>
                      <m:t> </m:t>
                    </m:r>
                    <m:r>
                      <m:rPr>
                        <m:sty m:val="p"/>
                      </m:rPr>
                      <a:rPr lang="en-US" altLang="ja-JP" sz="1600">
                        <a:latin typeface="Cambria Math" panose="02040503050406030204" pitchFamily="18" charset="0"/>
                        <a:cs typeface="Times New Roman" panose="02020603050405020304" pitchFamily="18" charset="0"/>
                      </a:rPr>
                      <m:t>mm</m:t>
                    </m:r>
                    <m:r>
                      <a:rPr lang="en-US" altLang="ja-JP" sz="1600" b="0" i="0" smtClean="0">
                        <a:latin typeface="Cambria Math" panose="02040503050406030204" pitchFamily="18" charset="0"/>
                        <a:cs typeface="Times New Roman" panose="02020603050405020304" pitchFamily="18" charset="0"/>
                      </a:rPr>
                      <m:t>,</m:t>
                    </m:r>
                    <m:r>
                      <a:rPr lang="en-US" altLang="ja-JP" sz="1600" i="1">
                        <a:latin typeface="Cambria Math" panose="02040503050406030204" pitchFamily="18" charset="0"/>
                        <a:cs typeface="Times New Roman" panose="02020603050405020304" pitchFamily="18" charset="0"/>
                      </a:rPr>
                      <m:t>0.</m:t>
                    </m:r>
                    <m:r>
                      <a:rPr lang="en-US" altLang="ja-JP" sz="1600" b="0" i="1" smtClean="0">
                        <a:latin typeface="Cambria Math" panose="02040503050406030204" pitchFamily="18" charset="0"/>
                        <a:cs typeface="Times New Roman" panose="02020603050405020304" pitchFamily="18" charset="0"/>
                      </a:rPr>
                      <m:t>3</m:t>
                    </m:r>
                    <m:r>
                      <a:rPr lang="en-US" altLang="ja-JP" sz="1600" i="1">
                        <a:latin typeface="Cambria Math" panose="02040503050406030204" pitchFamily="18" charset="0"/>
                        <a:cs typeface="Times New Roman" panose="02020603050405020304" pitchFamily="18" charset="0"/>
                      </a:rPr>
                      <m:t> </m:t>
                    </m:r>
                    <m:r>
                      <m:rPr>
                        <m:sty m:val="p"/>
                      </m:rPr>
                      <a:rPr lang="en-US" altLang="ja-JP" sz="1600">
                        <a:latin typeface="Cambria Math" panose="02040503050406030204" pitchFamily="18" charset="0"/>
                        <a:cs typeface="Times New Roman" panose="02020603050405020304" pitchFamily="18" charset="0"/>
                      </a:rPr>
                      <m:t>mm</m:t>
                    </m:r>
                  </m:oMath>
                </a14:m>
                <a:endParaRPr lang="ja-JP" altLang="en-US" sz="1600" dirty="0"/>
              </a:p>
              <a:p>
                <a:r>
                  <a:rPr lang="ja-JP" altLang="en-US" sz="1600" dirty="0" smtClean="0"/>
                  <a:t>・</a:t>
                </a:r>
                <a:r>
                  <a:rPr lang="ja-JP" altLang="en-US" sz="1600" dirty="0"/>
                  <a:t>単</a:t>
                </a:r>
                <a:r>
                  <a:rPr lang="ja-JP" altLang="en-US" sz="1600" dirty="0" smtClean="0"/>
                  <a:t>スリット幅　</a:t>
                </a:r>
                <a:r>
                  <a:rPr lang="en-US" altLang="ja-JP" sz="1600" i="1" dirty="0" smtClean="0"/>
                  <a:t>d</a:t>
                </a:r>
                <a14:m>
                  <m:oMath xmlns:m="http://schemas.openxmlformats.org/officeDocument/2006/math">
                    <m:r>
                      <a:rPr lang="en-US" altLang="ja-JP" sz="1600" i="1">
                        <a:latin typeface="Cambria Math" panose="02040503050406030204" pitchFamily="18" charset="0"/>
                        <a:cs typeface="Times New Roman" panose="02020603050405020304" pitchFamily="18" charset="0"/>
                      </a:rPr>
                      <m:t>=0. </m:t>
                    </m:r>
                    <m:r>
                      <a:rPr lang="en-US" altLang="ja-JP" sz="1600" b="0" i="1" smtClean="0">
                        <a:latin typeface="Cambria Math" panose="02040503050406030204" pitchFamily="18" charset="0"/>
                        <a:cs typeface="Times New Roman" panose="02020603050405020304" pitchFamily="18" charset="0"/>
                      </a:rPr>
                      <m:t>2</m:t>
                    </m:r>
                    <m:r>
                      <m:rPr>
                        <m:sty m:val="p"/>
                      </m:rPr>
                      <a:rPr lang="en-US" altLang="ja-JP" sz="1600">
                        <a:latin typeface="Cambria Math" panose="02040503050406030204" pitchFamily="18" charset="0"/>
                        <a:cs typeface="Times New Roman" panose="02020603050405020304" pitchFamily="18" charset="0"/>
                      </a:rPr>
                      <m:t>mm</m:t>
                    </m:r>
                  </m:oMath>
                </a14:m>
                <a:endParaRPr lang="en-US" altLang="ja-JP" sz="1600" dirty="0" smtClean="0"/>
              </a:p>
              <a:p>
                <a:r>
                  <a:rPr lang="ja-JP" altLang="en-US" sz="1600" dirty="0" smtClean="0"/>
                  <a:t>・チョッパースロットから導波管までの距離 </a:t>
                </a:r>
                <a:endParaRPr lang="en-US" altLang="ja-JP" sz="1600" dirty="0"/>
              </a:p>
              <a:p>
                <a:pPr/>
                <a14:m>
                  <m:oMathPara xmlns:m="http://schemas.openxmlformats.org/officeDocument/2006/math">
                    <m:oMathParaPr>
                      <m:jc m:val="left"/>
                    </m:oMathParaPr>
                    <m:oMath xmlns:m="http://schemas.openxmlformats.org/officeDocument/2006/math">
                      <m:r>
                        <a:rPr lang="en-US" altLang="ja-JP" sz="1600" b="0" i="1" smtClean="0">
                          <a:latin typeface="Cambria Math" panose="02040503050406030204" pitchFamily="18" charset="0"/>
                          <a:cs typeface="Times New Roman" panose="02020603050405020304" pitchFamily="18" charset="0"/>
                        </a:rPr>
                        <m:t>   </m:t>
                      </m:r>
                      <m:r>
                        <a:rPr lang="en-US" altLang="ja-JP" sz="1600" b="0" i="1" smtClean="0">
                          <a:latin typeface="Cambria Math" panose="02040503050406030204" pitchFamily="18" charset="0"/>
                          <a:cs typeface="Times New Roman" panose="02020603050405020304" pitchFamily="18" charset="0"/>
                        </a:rPr>
                        <m:t>𝐿</m:t>
                      </m:r>
                      <m:r>
                        <a:rPr lang="en-US" altLang="ja-JP" sz="1600" i="1">
                          <a:latin typeface="Cambria Math" panose="02040503050406030204" pitchFamily="18" charset="0"/>
                          <a:cs typeface="Times New Roman" panose="02020603050405020304" pitchFamily="18" charset="0"/>
                        </a:rPr>
                        <m:t>=</m:t>
                      </m:r>
                      <m:r>
                        <a:rPr lang="en-US" altLang="ja-JP" sz="1600" b="0" i="0" smtClean="0">
                          <a:latin typeface="Cambria Math" panose="02040503050406030204" pitchFamily="18" charset="0"/>
                          <a:cs typeface="Times New Roman" panose="02020603050405020304" pitchFamily="18" charset="0"/>
                        </a:rPr>
                        <m:t>1</m:t>
                      </m:r>
                      <m:r>
                        <m:rPr>
                          <m:sty m:val="p"/>
                        </m:rPr>
                        <a:rPr lang="en-US" altLang="ja-JP" sz="1600">
                          <a:latin typeface="Cambria Math" panose="02040503050406030204" pitchFamily="18" charset="0"/>
                          <a:cs typeface="Times New Roman" panose="02020603050405020304" pitchFamily="18" charset="0"/>
                        </a:rPr>
                        <m:t>mm</m:t>
                      </m:r>
                      <m:r>
                        <a:rPr lang="en-US" altLang="ja-JP" sz="1600" b="0" i="0" smtClean="0">
                          <a:latin typeface="Cambria Math" panose="02040503050406030204" pitchFamily="18" charset="0"/>
                          <a:cs typeface="Times New Roman" panose="02020603050405020304" pitchFamily="18" charset="0"/>
                        </a:rPr>
                        <m:t>,5</m:t>
                      </m:r>
                      <m:r>
                        <m:rPr>
                          <m:sty m:val="p"/>
                        </m:rPr>
                        <a:rPr lang="en-US" altLang="ja-JP" sz="1600" b="0" i="0" smtClean="0">
                          <a:latin typeface="Cambria Math" panose="02040503050406030204" pitchFamily="18" charset="0"/>
                          <a:cs typeface="Times New Roman" panose="02020603050405020304" pitchFamily="18" charset="0"/>
                        </a:rPr>
                        <m:t>mm</m:t>
                      </m:r>
                      <m:r>
                        <a:rPr lang="en-US" altLang="ja-JP" sz="1600" b="0" i="0" smtClean="0">
                          <a:latin typeface="Cambria Math" panose="02040503050406030204" pitchFamily="18" charset="0"/>
                          <a:cs typeface="Times New Roman" panose="02020603050405020304" pitchFamily="18" charset="0"/>
                        </a:rPr>
                        <m:t>,10</m:t>
                      </m:r>
                      <m:r>
                        <m:rPr>
                          <m:sty m:val="p"/>
                        </m:rPr>
                        <a:rPr lang="en-US" altLang="ja-JP" sz="1600" b="0" i="0" smtClean="0">
                          <a:latin typeface="Cambria Math" panose="02040503050406030204" pitchFamily="18" charset="0"/>
                          <a:cs typeface="Times New Roman" panose="02020603050405020304" pitchFamily="18" charset="0"/>
                        </a:rPr>
                        <m:t>mm</m:t>
                      </m:r>
                      <m:r>
                        <a:rPr lang="en-US" altLang="ja-JP" sz="1600" b="0" i="0" smtClean="0">
                          <a:latin typeface="Cambria Math" panose="02040503050406030204" pitchFamily="18" charset="0"/>
                          <a:cs typeface="Times New Roman" panose="02020603050405020304" pitchFamily="18" charset="0"/>
                        </a:rPr>
                        <m:t>,15</m:t>
                      </m:r>
                      <m:r>
                        <m:rPr>
                          <m:sty m:val="p"/>
                        </m:rPr>
                        <a:rPr lang="en-US" altLang="ja-JP" sz="1600" b="0" i="0" smtClean="0">
                          <a:latin typeface="Cambria Math" panose="02040503050406030204" pitchFamily="18" charset="0"/>
                          <a:cs typeface="Times New Roman" panose="02020603050405020304" pitchFamily="18" charset="0"/>
                        </a:rPr>
                        <m:t>mm</m:t>
                      </m:r>
                      <m:r>
                        <a:rPr lang="en-US" altLang="ja-JP" sz="1600" b="0" i="0" smtClean="0">
                          <a:latin typeface="Cambria Math" panose="02040503050406030204" pitchFamily="18" charset="0"/>
                          <a:cs typeface="Times New Roman" panose="02020603050405020304" pitchFamily="18" charset="0"/>
                        </a:rPr>
                        <m:t>,20</m:t>
                      </m:r>
                      <m:r>
                        <m:rPr>
                          <m:sty m:val="p"/>
                        </m:rPr>
                        <a:rPr lang="en-US" altLang="ja-JP" sz="1600" b="0" i="0" smtClean="0">
                          <a:latin typeface="Cambria Math" panose="02040503050406030204" pitchFamily="18" charset="0"/>
                          <a:cs typeface="Times New Roman" panose="02020603050405020304" pitchFamily="18" charset="0"/>
                        </a:rPr>
                        <m:t>mm</m:t>
                      </m:r>
                    </m:oMath>
                  </m:oMathPara>
                </a14:m>
                <a:endParaRPr lang="en-US" altLang="ja-JP" sz="1600" dirty="0"/>
              </a:p>
              <a:p>
                <a:endParaRPr lang="en-US" altLang="ja-JP" sz="1600" dirty="0" smtClean="0"/>
              </a:p>
            </p:txBody>
          </p:sp>
        </mc:Choice>
        <mc:Fallback xmlns="">
          <p:sp>
            <p:nvSpPr>
              <p:cNvPr id="50" name="テキスト ボックス 49"/>
              <p:cNvSpPr txBox="1">
                <a:spLocks noRot="1" noChangeAspect="1" noMove="1" noResize="1" noEditPoints="1" noAdjustHandles="1" noChangeArrowheads="1" noChangeShapeType="1" noTextEdit="1"/>
              </p:cNvSpPr>
              <p:nvPr/>
            </p:nvSpPr>
            <p:spPr>
              <a:xfrm>
                <a:off x="283654" y="4667070"/>
                <a:ext cx="3960000" cy="2016000"/>
              </a:xfrm>
              <a:prstGeom prst="rect">
                <a:avLst/>
              </a:prstGeom>
              <a:blipFill rotWithShape="0">
                <a:blip r:embed="rId5"/>
                <a:stretch>
                  <a:fillRect l="-768" t="-1205" r="-461"/>
                </a:stretch>
              </a:blipFill>
              <a:ln>
                <a:solidFill>
                  <a:schemeClr val="tx1"/>
                </a:solidFill>
              </a:ln>
            </p:spPr>
            <p:txBody>
              <a:bodyPr/>
              <a:lstStyle/>
              <a:p>
                <a:r>
                  <a:rPr lang="ja-JP" altLang="en-US">
                    <a:noFill/>
                  </a:rPr>
                  <a:t> </a:t>
                </a:r>
              </a:p>
            </p:txBody>
          </p:sp>
        </mc:Fallback>
      </mc:AlternateContent>
      <p:sp>
        <p:nvSpPr>
          <p:cNvPr id="52" name="テキスト ボックス 51"/>
          <p:cNvSpPr txBox="1"/>
          <p:nvPr/>
        </p:nvSpPr>
        <p:spPr>
          <a:xfrm>
            <a:off x="4487426" y="6122241"/>
            <a:ext cx="4393581" cy="584775"/>
          </a:xfrm>
          <a:prstGeom prst="rect">
            <a:avLst/>
          </a:prstGeom>
          <a:noFill/>
          <a:ln>
            <a:solidFill>
              <a:schemeClr val="tx1"/>
            </a:solidFill>
          </a:ln>
        </p:spPr>
        <p:txBody>
          <a:bodyPr wrap="square" rtlCol="0">
            <a:spAutoFit/>
          </a:bodyPr>
          <a:lstStyle/>
          <a:p>
            <a:r>
              <a:rPr lang="ja-JP" altLang="en-US" sz="1600" dirty="0" smtClean="0"/>
              <a:t>距離</a:t>
            </a:r>
            <a:r>
              <a:rPr lang="en-US" altLang="ja-JP" sz="1600" i="1" dirty="0" smtClean="0"/>
              <a:t>L</a:t>
            </a:r>
            <a:r>
              <a:rPr lang="en-US" altLang="ja-JP" sz="1600" dirty="0" smtClean="0"/>
              <a:t>= 15mm </a:t>
            </a:r>
            <a:r>
              <a:rPr lang="ja-JP" altLang="en-US" sz="1600" dirty="0" smtClean="0"/>
              <a:t>の時、パルス時間幅は</a:t>
            </a:r>
            <a:r>
              <a:rPr lang="en-US" altLang="ja-JP" sz="1600" dirty="0" smtClean="0"/>
              <a:t>20</a:t>
            </a:r>
            <a:r>
              <a:rPr lang="ja-JP" altLang="en-US" sz="1600" dirty="0" smtClean="0"/>
              <a:t>～</a:t>
            </a:r>
            <a:r>
              <a:rPr lang="en-US" altLang="ja-JP" sz="1600" dirty="0" smtClean="0"/>
              <a:t>45μs</a:t>
            </a:r>
          </a:p>
          <a:p>
            <a:r>
              <a:rPr lang="ja-JP" altLang="en-US" sz="1600" dirty="0" smtClean="0"/>
              <a:t>⇒パルス時間幅は</a:t>
            </a:r>
            <a:r>
              <a:rPr lang="en-US" altLang="ja-JP" sz="1600" dirty="0"/>
              <a:t>2</a:t>
            </a:r>
            <a:r>
              <a:rPr lang="ja-JP" altLang="en-US" sz="1600" dirty="0"/>
              <a:t>～</a:t>
            </a:r>
            <a:r>
              <a:rPr lang="en-US" altLang="ja-JP" sz="1600" dirty="0"/>
              <a:t>3</a:t>
            </a:r>
            <a:r>
              <a:rPr lang="en-US" altLang="ja-JP" sz="800" dirty="0"/>
              <a:t> </a:t>
            </a:r>
            <a:r>
              <a:rPr lang="en-US" altLang="ja-JP" sz="1600" dirty="0" err="1" smtClean="0">
                <a:latin typeface="Symbol" panose="05050102010706020507" pitchFamily="18" charset="2"/>
              </a:rPr>
              <a:t>m</a:t>
            </a:r>
            <a:r>
              <a:rPr lang="en-US" altLang="ja-JP" sz="1600" dirty="0" err="1" smtClean="0"/>
              <a:t>s</a:t>
            </a:r>
            <a:r>
              <a:rPr lang="ja-JP" altLang="en-US" sz="1600" dirty="0" smtClean="0"/>
              <a:t>以下にする必要がある</a:t>
            </a:r>
            <a:endParaRPr kumimoji="1" lang="ja-JP" altLang="en-US" sz="1600" dirty="0"/>
          </a:p>
        </p:txBody>
      </p:sp>
      <p:grpSp>
        <p:nvGrpSpPr>
          <p:cNvPr id="31" name="グループ化 30"/>
          <p:cNvGrpSpPr/>
          <p:nvPr/>
        </p:nvGrpSpPr>
        <p:grpSpPr>
          <a:xfrm>
            <a:off x="4572000" y="3085841"/>
            <a:ext cx="4572000" cy="2880597"/>
            <a:chOff x="4636318" y="3304952"/>
            <a:chExt cx="4572000" cy="2880597"/>
          </a:xfrm>
        </p:grpSpPr>
        <p:graphicFrame>
          <p:nvGraphicFramePr>
            <p:cNvPr id="54" name="グラフ 53"/>
            <p:cNvGraphicFramePr>
              <a:graphicFrameLocks/>
            </p:cNvGraphicFramePr>
            <p:nvPr>
              <p:extLst>
                <p:ext uri="{D42A27DB-BD31-4B8C-83A1-F6EECF244321}">
                  <p14:modId xmlns:p14="http://schemas.microsoft.com/office/powerpoint/2010/main" val="909907902"/>
                </p:ext>
              </p:extLst>
            </p:nvPr>
          </p:nvGraphicFramePr>
          <p:xfrm>
            <a:off x="4636318" y="3304952"/>
            <a:ext cx="4572000" cy="2880597"/>
          </p:xfrm>
          <a:graphic>
            <a:graphicData uri="http://schemas.openxmlformats.org/drawingml/2006/chart">
              <c:chart xmlns:c="http://schemas.openxmlformats.org/drawingml/2006/chart" xmlns:r="http://schemas.openxmlformats.org/officeDocument/2006/relationships" r:id="rId6"/>
            </a:graphicData>
          </a:graphic>
        </p:graphicFrame>
        <p:sp>
          <p:nvSpPr>
            <p:cNvPr id="2" name="円/楕円 1"/>
            <p:cNvSpPr/>
            <p:nvPr/>
          </p:nvSpPr>
          <p:spPr>
            <a:xfrm>
              <a:off x="7308242" y="3304952"/>
              <a:ext cx="398584" cy="2589229"/>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extLst>
      <p:ext uri="{BB962C8B-B14F-4D97-AF65-F5344CB8AC3E}">
        <p14:creationId xmlns:p14="http://schemas.microsoft.com/office/powerpoint/2010/main" val="339331500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角丸四角形 46"/>
          <p:cNvSpPr/>
          <p:nvPr/>
        </p:nvSpPr>
        <p:spPr>
          <a:xfrm>
            <a:off x="170244" y="4768054"/>
            <a:ext cx="8839760" cy="2005608"/>
          </a:xfrm>
          <a:prstGeom prst="roundRect">
            <a:avLst>
              <a:gd name="adj" fmla="val 8542"/>
            </a:avLst>
          </a:prstGeom>
          <a:solidFill>
            <a:schemeClr val="accent5">
              <a:lumMod val="20000"/>
              <a:lumOff val="80000"/>
            </a:schemeClr>
          </a:solidFill>
          <a:ln w="12700">
            <a:solidFill>
              <a:schemeClr val="accent5">
                <a:lumMod val="75000"/>
              </a:schemeClr>
            </a:solidFill>
          </a:ln>
          <a:effectLst/>
        </p:spPr>
        <p:style>
          <a:lnRef idx="1">
            <a:schemeClr val="accent5"/>
          </a:lnRef>
          <a:fillRef idx="2">
            <a:schemeClr val="accent5"/>
          </a:fillRef>
          <a:effectRef idx="1">
            <a:schemeClr val="accent5"/>
          </a:effectRef>
          <a:fontRef idx="minor">
            <a:schemeClr val="dk1"/>
          </a:fontRef>
        </p:style>
        <p:txBody>
          <a:bodyPr rtlCol="0" anchor="ctr"/>
          <a:lstStyle/>
          <a:p>
            <a:pPr algn="ctr"/>
            <a:endParaRPr lang="ja-JP" altLang="en-US">
              <a:solidFill>
                <a:prstClr val="black"/>
              </a:solidFill>
            </a:endParaRPr>
          </a:p>
        </p:txBody>
      </p:sp>
      <p:sp>
        <p:nvSpPr>
          <p:cNvPr id="24" name="テキスト ボックス 23"/>
          <p:cNvSpPr txBox="1"/>
          <p:nvPr/>
        </p:nvSpPr>
        <p:spPr>
          <a:xfrm>
            <a:off x="239711" y="145360"/>
            <a:ext cx="3169313" cy="461665"/>
          </a:xfrm>
          <a:prstGeom prst="rect">
            <a:avLst/>
          </a:prstGeom>
          <a:noFill/>
        </p:spPr>
        <p:txBody>
          <a:bodyPr wrap="square" rtlCol="0">
            <a:spAutoFit/>
          </a:bodyPr>
          <a:lstStyle/>
          <a:p>
            <a:r>
              <a:rPr lang="ja-JP" altLang="en-US" sz="2400" dirty="0" smtClean="0">
                <a:solidFill>
                  <a:prstClr val="black"/>
                </a:solidFill>
              </a:rPr>
              <a:t>ニュートリノ振動の発見</a:t>
            </a:r>
            <a:endParaRPr lang="ja-JP" altLang="en-US" sz="2400" dirty="0">
              <a:solidFill>
                <a:prstClr val="black"/>
              </a:solidFill>
            </a:endParaRPr>
          </a:p>
        </p:txBody>
      </p:sp>
      <mc:AlternateContent xmlns:mc="http://schemas.openxmlformats.org/markup-compatibility/2006" xmlns:a14="http://schemas.microsoft.com/office/drawing/2010/main">
        <mc:Choice Requires="a14">
          <p:sp>
            <p:nvSpPr>
              <p:cNvPr id="25" name="テキスト ボックス 24"/>
              <p:cNvSpPr txBox="1"/>
              <p:nvPr/>
            </p:nvSpPr>
            <p:spPr>
              <a:xfrm>
                <a:off x="3414506" y="109878"/>
                <a:ext cx="5836026" cy="556563"/>
              </a:xfrm>
              <a:prstGeom prst="rect">
                <a:avLst/>
              </a:prstGeom>
              <a:noFill/>
            </p:spPr>
            <p:txBody>
              <a:bodyPr wrap="square" rtlCol="0">
                <a:spAutoFit/>
              </a:bodyPr>
              <a:lstStyle/>
              <a:p>
                <a:r>
                  <a:rPr lang="ja-JP" altLang="en-US" sz="1600" dirty="0" smtClean="0">
                    <a:solidFill>
                      <a:prstClr val="black"/>
                    </a:solidFill>
                  </a:rPr>
                  <a:t>ニュートリノの種類（フレーバー）が、時間とともに移り変わる現象</a:t>
                </a:r>
                <a:endParaRPr lang="en-US" altLang="ja-JP" sz="1600" dirty="0" smtClean="0">
                  <a:solidFill>
                    <a:prstClr val="black"/>
                  </a:solidFill>
                </a:endParaRPr>
              </a:p>
              <a:p>
                <a:pPr>
                  <a:lnSpc>
                    <a:spcPts val="1700"/>
                  </a:lnSpc>
                </a:pPr>
                <a:r>
                  <a:rPr lang="ja-JP" altLang="en-US" sz="1600" dirty="0" smtClean="0">
                    <a:solidFill>
                      <a:prstClr val="black"/>
                    </a:solidFill>
                  </a:rPr>
                  <a:t>（</a:t>
                </a:r>
                <a14:m>
                  <m:oMath xmlns:m="http://schemas.openxmlformats.org/officeDocument/2006/math">
                    <m:sSub>
                      <m:sSubPr>
                        <m:ctrlPr>
                          <a:rPr lang="en-US" altLang="ja-JP" sz="1600" i="1">
                            <a:solidFill>
                              <a:prstClr val="black"/>
                            </a:solidFill>
                            <a:latin typeface="Cambria Math" panose="02040503050406030204" pitchFamily="18" charset="0"/>
                          </a:rPr>
                        </m:ctrlPr>
                      </m:sSubPr>
                      <m:e>
                        <m:r>
                          <a:rPr lang="ja-JP" altLang="en-US" sz="1600" i="1">
                            <a:solidFill>
                              <a:prstClr val="black"/>
                            </a:solidFill>
                            <a:latin typeface="Cambria Math"/>
                          </a:rPr>
                          <m:t>𝜈</m:t>
                        </m:r>
                      </m:e>
                      <m:sub>
                        <m:r>
                          <a:rPr lang="en-US" altLang="ja-JP" sz="1600" i="1">
                            <a:solidFill>
                              <a:prstClr val="black"/>
                            </a:solidFill>
                            <a:latin typeface="Cambria Math"/>
                          </a:rPr>
                          <m:t>𝑒</m:t>
                        </m:r>
                      </m:sub>
                    </m:sSub>
                    <m:r>
                      <a:rPr lang="en-US" altLang="ja-JP" sz="1600" i="1">
                        <a:solidFill>
                          <a:prstClr val="black"/>
                        </a:solidFill>
                        <a:latin typeface="Cambria Math"/>
                        <a:ea typeface="Cambria Math"/>
                      </a:rPr>
                      <m:t>↔</m:t>
                    </m:r>
                    <m:sSub>
                      <m:sSubPr>
                        <m:ctrlPr>
                          <a:rPr lang="en-US" altLang="ja-JP" sz="1600" i="1">
                            <a:solidFill>
                              <a:prstClr val="black"/>
                            </a:solidFill>
                            <a:latin typeface="Cambria Math" panose="02040503050406030204" pitchFamily="18" charset="0"/>
                            <a:ea typeface="Cambria Math"/>
                          </a:rPr>
                        </m:ctrlPr>
                      </m:sSubPr>
                      <m:e>
                        <m:r>
                          <a:rPr lang="ja-JP" altLang="en-US" sz="1600" i="1">
                            <a:solidFill>
                              <a:prstClr val="black"/>
                            </a:solidFill>
                            <a:latin typeface="Cambria Math"/>
                            <a:ea typeface="Cambria Math"/>
                          </a:rPr>
                          <m:t>𝜈</m:t>
                        </m:r>
                      </m:e>
                      <m:sub>
                        <m:r>
                          <a:rPr lang="ja-JP" altLang="en-US" sz="1600" i="1">
                            <a:solidFill>
                              <a:prstClr val="black"/>
                            </a:solidFill>
                            <a:latin typeface="Cambria Math"/>
                            <a:ea typeface="Cambria Math"/>
                          </a:rPr>
                          <m:t>𝜇</m:t>
                        </m:r>
                      </m:sub>
                    </m:sSub>
                    <m:r>
                      <a:rPr lang="en-US" altLang="ja-JP" sz="1600" i="1">
                        <a:solidFill>
                          <a:prstClr val="black"/>
                        </a:solidFill>
                        <a:latin typeface="Cambria Math"/>
                        <a:ea typeface="Cambria Math"/>
                      </a:rPr>
                      <m:t>↔</m:t>
                    </m:r>
                    <m:sSub>
                      <m:sSubPr>
                        <m:ctrlPr>
                          <a:rPr lang="en-US" altLang="ja-JP" sz="1600" i="1">
                            <a:solidFill>
                              <a:prstClr val="black"/>
                            </a:solidFill>
                            <a:latin typeface="Cambria Math" panose="02040503050406030204" pitchFamily="18" charset="0"/>
                            <a:ea typeface="Cambria Math"/>
                          </a:rPr>
                        </m:ctrlPr>
                      </m:sSubPr>
                      <m:e>
                        <m:r>
                          <a:rPr lang="ja-JP" altLang="en-US" sz="1600" i="1">
                            <a:solidFill>
                              <a:prstClr val="black"/>
                            </a:solidFill>
                            <a:latin typeface="Cambria Math"/>
                            <a:ea typeface="Cambria Math"/>
                          </a:rPr>
                          <m:t>𝜈</m:t>
                        </m:r>
                      </m:e>
                      <m:sub>
                        <m:r>
                          <a:rPr lang="ja-JP" altLang="en-US" sz="1600" i="1">
                            <a:solidFill>
                              <a:prstClr val="black"/>
                            </a:solidFill>
                            <a:latin typeface="Cambria Math"/>
                            <a:ea typeface="Cambria Math"/>
                          </a:rPr>
                          <m:t>𝜏</m:t>
                        </m:r>
                      </m:sub>
                    </m:sSub>
                  </m:oMath>
                </a14:m>
                <a:r>
                  <a:rPr lang="ja-JP" altLang="en-US" sz="1600" dirty="0">
                    <a:solidFill>
                      <a:prstClr val="black"/>
                    </a:solidFill>
                  </a:rPr>
                  <a:t>）</a:t>
                </a:r>
                <a:endParaRPr lang="en-US" altLang="ja-JP" sz="1600" dirty="0" smtClean="0">
                  <a:solidFill>
                    <a:prstClr val="black"/>
                  </a:solidFill>
                </a:endParaRPr>
              </a:p>
            </p:txBody>
          </p:sp>
        </mc:Choice>
        <mc:Fallback xmlns="">
          <p:sp>
            <p:nvSpPr>
              <p:cNvPr id="25" name="テキスト ボックス 24"/>
              <p:cNvSpPr txBox="1">
                <a:spLocks noRot="1" noChangeAspect="1" noMove="1" noResize="1" noEditPoints="1" noAdjustHandles="1" noChangeArrowheads="1" noChangeShapeType="1" noTextEdit="1"/>
              </p:cNvSpPr>
              <p:nvPr/>
            </p:nvSpPr>
            <p:spPr>
              <a:xfrm>
                <a:off x="3414506" y="109878"/>
                <a:ext cx="5836026" cy="556563"/>
              </a:xfrm>
              <a:prstGeom prst="rect">
                <a:avLst/>
              </a:prstGeom>
              <a:blipFill rotWithShape="0">
                <a:blip r:embed="rId3"/>
                <a:stretch>
                  <a:fillRect l="-522" t="-5495" b="-10989"/>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9" name="テキスト ボックス 28"/>
              <p:cNvSpPr txBox="1"/>
              <p:nvPr/>
            </p:nvSpPr>
            <p:spPr>
              <a:xfrm>
                <a:off x="377367" y="5548303"/>
                <a:ext cx="3683316" cy="338554"/>
              </a:xfrm>
              <a:prstGeom prst="rect">
                <a:avLst/>
              </a:prstGeom>
              <a:noFill/>
              <a:ln>
                <a:noFill/>
              </a:ln>
            </p:spPr>
            <p:txBody>
              <a:bodyPr wrap="none" rtlCol="0">
                <a:spAutoFit/>
              </a:bodyPr>
              <a:lstStyle/>
              <a:p>
                <a:pPr/>
                <a14:m>
                  <m:oMathPara xmlns:m="http://schemas.openxmlformats.org/officeDocument/2006/math">
                    <m:oMathParaPr>
                      <m:jc m:val="centerGroup"/>
                    </m:oMathParaPr>
                    <m:oMath xmlns:m="http://schemas.openxmlformats.org/officeDocument/2006/math">
                      <m:r>
                        <a:rPr lang="ja-JP" altLang="en-US" sz="1600" i="1" smtClean="0">
                          <a:solidFill>
                            <a:prstClr val="black"/>
                          </a:solidFill>
                          <a:latin typeface="Cambria Math"/>
                        </a:rPr>
                        <m:t>∆</m:t>
                      </m:r>
                      <m:sSup>
                        <m:sSupPr>
                          <m:ctrlPr>
                            <a:rPr lang="en-US" altLang="ja-JP" sz="1600" i="1" smtClean="0">
                              <a:solidFill>
                                <a:prstClr val="black"/>
                              </a:solidFill>
                              <a:latin typeface="Cambria Math" panose="02040503050406030204" pitchFamily="18" charset="0"/>
                            </a:rPr>
                          </m:ctrlPr>
                        </m:sSupPr>
                        <m:e>
                          <m:sSub>
                            <m:sSubPr>
                              <m:ctrlPr>
                                <a:rPr lang="en-US" altLang="ja-JP" sz="1600" i="1" smtClean="0">
                                  <a:solidFill>
                                    <a:prstClr val="black"/>
                                  </a:solidFill>
                                  <a:latin typeface="Cambria Math" panose="02040503050406030204" pitchFamily="18" charset="0"/>
                                </a:rPr>
                              </m:ctrlPr>
                            </m:sSubPr>
                            <m:e>
                              <m:r>
                                <a:rPr lang="en-US" altLang="ja-JP" sz="1600" i="1" smtClean="0">
                                  <a:solidFill>
                                    <a:prstClr val="black"/>
                                  </a:solidFill>
                                  <a:latin typeface="Cambria Math"/>
                                </a:rPr>
                                <m:t>𝑚</m:t>
                              </m:r>
                            </m:e>
                            <m:sub>
                              <m:r>
                                <a:rPr lang="en-US" altLang="ja-JP" sz="1600" i="1" smtClean="0">
                                  <a:solidFill>
                                    <a:prstClr val="black"/>
                                  </a:solidFill>
                                  <a:latin typeface="Cambria Math"/>
                                </a:rPr>
                                <m:t>32</m:t>
                              </m:r>
                            </m:sub>
                          </m:sSub>
                        </m:e>
                        <m:sup>
                          <m:r>
                            <a:rPr lang="en-US" altLang="ja-JP" sz="1600" i="1" smtClean="0">
                              <a:solidFill>
                                <a:prstClr val="black"/>
                              </a:solidFill>
                              <a:latin typeface="Cambria Math"/>
                            </a:rPr>
                            <m:t>2</m:t>
                          </m:r>
                        </m:sup>
                      </m:sSup>
                      <m:r>
                        <a:rPr lang="en-US" altLang="ja-JP" sz="1600" i="1" smtClean="0">
                          <a:solidFill>
                            <a:prstClr val="black"/>
                          </a:solidFill>
                          <a:latin typeface="Cambria Math"/>
                        </a:rPr>
                        <m:t>=</m:t>
                      </m:r>
                      <m:sSup>
                        <m:sSupPr>
                          <m:ctrlPr>
                            <a:rPr lang="en-US" altLang="ja-JP" sz="1600" i="1" smtClean="0">
                              <a:solidFill>
                                <a:prstClr val="black"/>
                              </a:solidFill>
                              <a:latin typeface="Cambria Math" panose="02040503050406030204" pitchFamily="18" charset="0"/>
                            </a:rPr>
                          </m:ctrlPr>
                        </m:sSupPr>
                        <m:e>
                          <m:sSub>
                            <m:sSubPr>
                              <m:ctrlPr>
                                <a:rPr lang="en-US" altLang="ja-JP" sz="1600" i="1" smtClean="0">
                                  <a:solidFill>
                                    <a:prstClr val="black"/>
                                  </a:solidFill>
                                  <a:latin typeface="Cambria Math" panose="02040503050406030204" pitchFamily="18" charset="0"/>
                                </a:rPr>
                              </m:ctrlPr>
                            </m:sSubPr>
                            <m:e>
                              <m:r>
                                <a:rPr lang="en-US" altLang="ja-JP" sz="1600" i="1" smtClean="0">
                                  <a:solidFill>
                                    <a:prstClr val="black"/>
                                  </a:solidFill>
                                  <a:latin typeface="Cambria Math"/>
                                </a:rPr>
                                <m:t>𝑚</m:t>
                              </m:r>
                            </m:e>
                            <m:sub>
                              <m:r>
                                <a:rPr lang="en-US" altLang="ja-JP" sz="1600" i="1" smtClean="0">
                                  <a:solidFill>
                                    <a:prstClr val="black"/>
                                  </a:solidFill>
                                  <a:latin typeface="Cambria Math"/>
                                </a:rPr>
                                <m:t>3</m:t>
                              </m:r>
                            </m:sub>
                          </m:sSub>
                        </m:e>
                        <m:sup>
                          <m:r>
                            <a:rPr lang="en-US" altLang="ja-JP" sz="1600" i="1" smtClean="0">
                              <a:solidFill>
                                <a:prstClr val="black"/>
                              </a:solidFill>
                              <a:latin typeface="Cambria Math"/>
                            </a:rPr>
                            <m:t>2</m:t>
                          </m:r>
                        </m:sup>
                      </m:sSup>
                      <m:r>
                        <a:rPr lang="en-US" altLang="ja-JP" sz="1600" i="1" smtClean="0">
                          <a:solidFill>
                            <a:prstClr val="black"/>
                          </a:solidFill>
                          <a:latin typeface="Cambria Math"/>
                        </a:rPr>
                        <m:t>−</m:t>
                      </m:r>
                      <m:sSup>
                        <m:sSupPr>
                          <m:ctrlPr>
                            <a:rPr lang="en-US" altLang="ja-JP" sz="1600" i="1" smtClean="0">
                              <a:solidFill>
                                <a:prstClr val="black"/>
                              </a:solidFill>
                              <a:latin typeface="Cambria Math" panose="02040503050406030204" pitchFamily="18" charset="0"/>
                            </a:rPr>
                          </m:ctrlPr>
                        </m:sSupPr>
                        <m:e>
                          <m:sSub>
                            <m:sSubPr>
                              <m:ctrlPr>
                                <a:rPr lang="en-US" altLang="ja-JP" sz="1600" i="1" smtClean="0">
                                  <a:solidFill>
                                    <a:prstClr val="black"/>
                                  </a:solidFill>
                                  <a:latin typeface="Cambria Math" panose="02040503050406030204" pitchFamily="18" charset="0"/>
                                </a:rPr>
                              </m:ctrlPr>
                            </m:sSubPr>
                            <m:e>
                              <m:r>
                                <a:rPr lang="en-US" altLang="ja-JP" sz="1600" i="1" smtClean="0">
                                  <a:solidFill>
                                    <a:prstClr val="black"/>
                                  </a:solidFill>
                                  <a:latin typeface="Cambria Math"/>
                                </a:rPr>
                                <m:t>𝑚</m:t>
                              </m:r>
                            </m:e>
                            <m:sub>
                              <m:r>
                                <a:rPr lang="en-US" altLang="ja-JP" sz="1600" i="1" smtClean="0">
                                  <a:solidFill>
                                    <a:prstClr val="black"/>
                                  </a:solidFill>
                                  <a:latin typeface="Cambria Math"/>
                                </a:rPr>
                                <m:t>2</m:t>
                              </m:r>
                            </m:sub>
                          </m:sSub>
                        </m:e>
                        <m:sup>
                          <m:r>
                            <a:rPr lang="en-US" altLang="ja-JP" sz="1600" i="1" smtClean="0">
                              <a:solidFill>
                                <a:prstClr val="black"/>
                              </a:solidFill>
                              <a:latin typeface="Cambria Math"/>
                            </a:rPr>
                            <m:t>2</m:t>
                          </m:r>
                        </m:sup>
                      </m:sSup>
                      <m:r>
                        <a:rPr lang="en-US" altLang="ja-JP" sz="1600" i="1" smtClean="0">
                          <a:solidFill>
                            <a:prstClr val="black"/>
                          </a:solidFill>
                          <a:latin typeface="Cambria Math"/>
                        </a:rPr>
                        <m:t>=2.4</m:t>
                      </m:r>
                      <m:r>
                        <a:rPr lang="en-US" altLang="ja-JP" sz="1600" i="1" smtClean="0">
                          <a:solidFill>
                            <a:prstClr val="black"/>
                          </a:solidFill>
                          <a:latin typeface="Cambria Math" panose="02040503050406030204" pitchFamily="18" charset="0"/>
                        </a:rPr>
                        <m:t>6</m:t>
                      </m:r>
                      <m:r>
                        <a:rPr lang="en-US" altLang="ja-JP" sz="1600" i="1" smtClean="0">
                          <a:solidFill>
                            <a:prstClr val="black"/>
                          </a:solidFill>
                          <a:latin typeface="Cambria Math"/>
                          <a:ea typeface="Cambria Math"/>
                        </a:rPr>
                        <m:t>×</m:t>
                      </m:r>
                      <m:sSup>
                        <m:sSupPr>
                          <m:ctrlPr>
                            <a:rPr lang="en-US" altLang="ja-JP" sz="1600" i="1" smtClean="0">
                              <a:solidFill>
                                <a:prstClr val="black"/>
                              </a:solidFill>
                              <a:latin typeface="Cambria Math" panose="02040503050406030204" pitchFamily="18" charset="0"/>
                              <a:ea typeface="Cambria Math"/>
                            </a:rPr>
                          </m:ctrlPr>
                        </m:sSupPr>
                        <m:e>
                          <m:sSup>
                            <m:sSupPr>
                              <m:ctrlPr>
                                <a:rPr lang="en-US" altLang="ja-JP" sz="1600" i="1" smtClean="0">
                                  <a:solidFill>
                                    <a:prstClr val="black"/>
                                  </a:solidFill>
                                  <a:latin typeface="Cambria Math" panose="02040503050406030204" pitchFamily="18" charset="0"/>
                                  <a:ea typeface="Cambria Math"/>
                                </a:rPr>
                              </m:ctrlPr>
                            </m:sSupPr>
                            <m:e>
                              <m:r>
                                <a:rPr lang="en-US" altLang="ja-JP" sz="1600" i="1" smtClean="0">
                                  <a:solidFill>
                                    <a:prstClr val="black"/>
                                  </a:solidFill>
                                  <a:latin typeface="Cambria Math"/>
                                  <a:ea typeface="Cambria Math"/>
                                </a:rPr>
                                <m:t>10</m:t>
                              </m:r>
                            </m:e>
                            <m:sup>
                              <m:r>
                                <a:rPr lang="en-US" altLang="ja-JP" sz="1600" i="1" smtClean="0">
                                  <a:solidFill>
                                    <a:prstClr val="black"/>
                                  </a:solidFill>
                                  <a:latin typeface="Cambria Math"/>
                                  <a:ea typeface="Cambria Math"/>
                                </a:rPr>
                                <m:t>−3</m:t>
                              </m:r>
                            </m:sup>
                          </m:sSup>
                          <m:r>
                            <m:rPr>
                              <m:sty m:val="p"/>
                            </m:rPr>
                            <a:rPr lang="en-US" altLang="ja-JP" sz="1600" smtClean="0">
                              <a:solidFill>
                                <a:prstClr val="black"/>
                              </a:solidFill>
                              <a:latin typeface="Cambria Math"/>
                              <a:ea typeface="Cambria Math"/>
                            </a:rPr>
                            <m:t>eV</m:t>
                          </m:r>
                        </m:e>
                        <m:sup>
                          <m:r>
                            <a:rPr lang="en-US" altLang="ja-JP" sz="1600" i="1" smtClean="0">
                              <a:solidFill>
                                <a:prstClr val="black"/>
                              </a:solidFill>
                              <a:latin typeface="Cambria Math"/>
                              <a:ea typeface="Cambria Math"/>
                            </a:rPr>
                            <m:t>2</m:t>
                          </m:r>
                        </m:sup>
                      </m:sSup>
                    </m:oMath>
                  </m:oMathPara>
                </a14:m>
                <a:endParaRPr lang="ja-JP" altLang="en-US" sz="1600" dirty="0">
                  <a:solidFill>
                    <a:prstClr val="black"/>
                  </a:solidFill>
                </a:endParaRPr>
              </a:p>
            </p:txBody>
          </p:sp>
        </mc:Choice>
        <mc:Fallback xmlns="">
          <p:sp>
            <p:nvSpPr>
              <p:cNvPr id="29" name="テキスト ボックス 28"/>
              <p:cNvSpPr txBox="1">
                <a:spLocks noRot="1" noChangeAspect="1" noMove="1" noResize="1" noEditPoints="1" noAdjustHandles="1" noChangeArrowheads="1" noChangeShapeType="1" noTextEdit="1"/>
              </p:cNvSpPr>
              <p:nvPr/>
            </p:nvSpPr>
            <p:spPr>
              <a:xfrm>
                <a:off x="377367" y="5548303"/>
                <a:ext cx="3683316" cy="338554"/>
              </a:xfrm>
              <a:prstGeom prst="rect">
                <a:avLst/>
              </a:prstGeom>
              <a:blipFill rotWithShape="0">
                <a:blip r:embed="rId4"/>
                <a:stretch>
                  <a:fillRect/>
                </a:stretch>
              </a:blipFill>
              <a:ln>
                <a:noFill/>
              </a:ln>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31" name="テキスト ボックス 30"/>
              <p:cNvSpPr txBox="1"/>
              <p:nvPr/>
            </p:nvSpPr>
            <p:spPr>
              <a:xfrm>
                <a:off x="365343" y="5167131"/>
                <a:ext cx="3678571" cy="341376"/>
              </a:xfrm>
              <a:prstGeom prst="rect">
                <a:avLst/>
              </a:prstGeom>
              <a:noFill/>
              <a:ln>
                <a:noFill/>
              </a:ln>
            </p:spPr>
            <p:txBody>
              <a:bodyPr wrap="none" rtlCol="0">
                <a:spAutoFit/>
              </a:bodyPr>
              <a:lstStyle/>
              <a:p>
                <a:pPr/>
                <a14:m>
                  <m:oMathPara xmlns:m="http://schemas.openxmlformats.org/officeDocument/2006/math">
                    <m:oMathParaPr>
                      <m:jc m:val="centerGroup"/>
                    </m:oMathParaPr>
                    <m:oMath xmlns:m="http://schemas.openxmlformats.org/officeDocument/2006/math">
                      <m:r>
                        <a:rPr lang="ja-JP" altLang="en-US" sz="1600" i="1" smtClean="0">
                          <a:solidFill>
                            <a:prstClr val="black"/>
                          </a:solidFill>
                          <a:latin typeface="Cambria Math"/>
                        </a:rPr>
                        <m:t>∆</m:t>
                      </m:r>
                      <m:sSup>
                        <m:sSupPr>
                          <m:ctrlPr>
                            <a:rPr lang="en-US" altLang="ja-JP" sz="1600" i="1" smtClean="0">
                              <a:solidFill>
                                <a:prstClr val="black"/>
                              </a:solidFill>
                              <a:latin typeface="Cambria Math" panose="02040503050406030204" pitchFamily="18" charset="0"/>
                            </a:rPr>
                          </m:ctrlPr>
                        </m:sSupPr>
                        <m:e>
                          <m:sSub>
                            <m:sSubPr>
                              <m:ctrlPr>
                                <a:rPr lang="en-US" altLang="ja-JP" sz="1600" i="1" smtClean="0">
                                  <a:solidFill>
                                    <a:prstClr val="black"/>
                                  </a:solidFill>
                                  <a:latin typeface="Cambria Math" panose="02040503050406030204" pitchFamily="18" charset="0"/>
                                </a:rPr>
                              </m:ctrlPr>
                            </m:sSubPr>
                            <m:e>
                              <m:r>
                                <a:rPr lang="en-US" altLang="ja-JP" sz="1600" i="1" smtClean="0">
                                  <a:solidFill>
                                    <a:prstClr val="black"/>
                                  </a:solidFill>
                                  <a:latin typeface="Cambria Math"/>
                                </a:rPr>
                                <m:t>𝑚</m:t>
                              </m:r>
                            </m:e>
                            <m:sub>
                              <m:r>
                                <a:rPr lang="en-US" altLang="ja-JP" sz="1600" i="1" smtClean="0">
                                  <a:solidFill>
                                    <a:prstClr val="black"/>
                                  </a:solidFill>
                                  <a:latin typeface="Cambria Math"/>
                                </a:rPr>
                                <m:t>21</m:t>
                              </m:r>
                            </m:sub>
                          </m:sSub>
                        </m:e>
                        <m:sup>
                          <m:r>
                            <a:rPr lang="en-US" altLang="ja-JP" sz="1600" i="1" smtClean="0">
                              <a:solidFill>
                                <a:prstClr val="black"/>
                              </a:solidFill>
                              <a:latin typeface="Cambria Math"/>
                            </a:rPr>
                            <m:t>2</m:t>
                          </m:r>
                        </m:sup>
                      </m:sSup>
                      <m:r>
                        <a:rPr lang="en-US" altLang="ja-JP" sz="1600" i="1" smtClean="0">
                          <a:solidFill>
                            <a:prstClr val="black"/>
                          </a:solidFill>
                          <a:latin typeface="Cambria Math"/>
                        </a:rPr>
                        <m:t>=</m:t>
                      </m:r>
                      <m:sSup>
                        <m:sSupPr>
                          <m:ctrlPr>
                            <a:rPr lang="en-US" altLang="ja-JP" sz="1600" i="1" smtClean="0">
                              <a:solidFill>
                                <a:prstClr val="black"/>
                              </a:solidFill>
                              <a:latin typeface="Cambria Math" panose="02040503050406030204" pitchFamily="18" charset="0"/>
                            </a:rPr>
                          </m:ctrlPr>
                        </m:sSupPr>
                        <m:e>
                          <m:sSub>
                            <m:sSubPr>
                              <m:ctrlPr>
                                <a:rPr lang="en-US" altLang="ja-JP" sz="1600" i="1" smtClean="0">
                                  <a:solidFill>
                                    <a:prstClr val="black"/>
                                  </a:solidFill>
                                  <a:latin typeface="Cambria Math" panose="02040503050406030204" pitchFamily="18" charset="0"/>
                                </a:rPr>
                              </m:ctrlPr>
                            </m:sSubPr>
                            <m:e>
                              <m:r>
                                <a:rPr lang="en-US" altLang="ja-JP" sz="1600" i="1" smtClean="0">
                                  <a:solidFill>
                                    <a:prstClr val="black"/>
                                  </a:solidFill>
                                  <a:latin typeface="Cambria Math"/>
                                </a:rPr>
                                <m:t>𝑚</m:t>
                              </m:r>
                            </m:e>
                            <m:sub>
                              <m:r>
                                <a:rPr lang="en-US" altLang="ja-JP" sz="1600" i="1" smtClean="0">
                                  <a:solidFill>
                                    <a:prstClr val="black"/>
                                  </a:solidFill>
                                  <a:latin typeface="Cambria Math"/>
                                </a:rPr>
                                <m:t>2</m:t>
                              </m:r>
                            </m:sub>
                          </m:sSub>
                        </m:e>
                        <m:sup>
                          <m:r>
                            <a:rPr lang="en-US" altLang="ja-JP" sz="1600" i="1" smtClean="0">
                              <a:solidFill>
                                <a:prstClr val="black"/>
                              </a:solidFill>
                              <a:latin typeface="Cambria Math"/>
                            </a:rPr>
                            <m:t>2</m:t>
                          </m:r>
                        </m:sup>
                      </m:sSup>
                      <m:r>
                        <a:rPr lang="en-US" altLang="ja-JP" sz="1600" i="1" smtClean="0">
                          <a:solidFill>
                            <a:prstClr val="black"/>
                          </a:solidFill>
                          <a:latin typeface="Cambria Math"/>
                        </a:rPr>
                        <m:t>−</m:t>
                      </m:r>
                      <m:sSup>
                        <m:sSupPr>
                          <m:ctrlPr>
                            <a:rPr lang="en-US" altLang="ja-JP" sz="1600" i="1" smtClean="0">
                              <a:solidFill>
                                <a:prstClr val="black"/>
                              </a:solidFill>
                              <a:latin typeface="Cambria Math" panose="02040503050406030204" pitchFamily="18" charset="0"/>
                            </a:rPr>
                          </m:ctrlPr>
                        </m:sSupPr>
                        <m:e>
                          <m:sSub>
                            <m:sSubPr>
                              <m:ctrlPr>
                                <a:rPr lang="en-US" altLang="ja-JP" sz="1600" i="1" smtClean="0">
                                  <a:solidFill>
                                    <a:prstClr val="black"/>
                                  </a:solidFill>
                                  <a:latin typeface="Cambria Math" panose="02040503050406030204" pitchFamily="18" charset="0"/>
                                </a:rPr>
                              </m:ctrlPr>
                            </m:sSubPr>
                            <m:e>
                              <m:r>
                                <a:rPr lang="en-US" altLang="ja-JP" sz="1600" i="1" smtClean="0">
                                  <a:solidFill>
                                    <a:prstClr val="black"/>
                                  </a:solidFill>
                                  <a:latin typeface="Cambria Math"/>
                                </a:rPr>
                                <m:t>𝑚</m:t>
                              </m:r>
                            </m:e>
                            <m:sub>
                              <m:r>
                                <a:rPr lang="en-US" altLang="ja-JP" sz="1600" i="1" smtClean="0">
                                  <a:solidFill>
                                    <a:prstClr val="black"/>
                                  </a:solidFill>
                                  <a:latin typeface="Cambria Math"/>
                                </a:rPr>
                                <m:t>1</m:t>
                              </m:r>
                            </m:sub>
                          </m:sSub>
                        </m:e>
                        <m:sup>
                          <m:r>
                            <a:rPr lang="en-US" altLang="ja-JP" sz="1600" i="1" smtClean="0">
                              <a:solidFill>
                                <a:prstClr val="black"/>
                              </a:solidFill>
                              <a:latin typeface="Cambria Math"/>
                            </a:rPr>
                            <m:t>2</m:t>
                          </m:r>
                        </m:sup>
                      </m:sSup>
                      <m:r>
                        <a:rPr lang="en-US" altLang="ja-JP" sz="1600" i="1" smtClean="0">
                          <a:solidFill>
                            <a:prstClr val="black"/>
                          </a:solidFill>
                          <a:latin typeface="Cambria Math"/>
                        </a:rPr>
                        <m:t>=7.</m:t>
                      </m:r>
                      <m:r>
                        <a:rPr lang="en-US" altLang="ja-JP" sz="1600" i="1" smtClean="0">
                          <a:solidFill>
                            <a:prstClr val="black"/>
                          </a:solidFill>
                          <a:latin typeface="Cambria Math" panose="02040503050406030204" pitchFamily="18" charset="0"/>
                        </a:rPr>
                        <m:t>37</m:t>
                      </m:r>
                      <m:r>
                        <a:rPr lang="en-US" altLang="ja-JP" sz="1600" i="1" smtClean="0">
                          <a:solidFill>
                            <a:prstClr val="black"/>
                          </a:solidFill>
                          <a:latin typeface="Cambria Math"/>
                          <a:ea typeface="Cambria Math"/>
                        </a:rPr>
                        <m:t>×</m:t>
                      </m:r>
                      <m:sSup>
                        <m:sSupPr>
                          <m:ctrlPr>
                            <a:rPr lang="en-US" altLang="ja-JP" sz="1600" i="1" smtClean="0">
                              <a:solidFill>
                                <a:prstClr val="black"/>
                              </a:solidFill>
                              <a:latin typeface="Cambria Math" panose="02040503050406030204" pitchFamily="18" charset="0"/>
                              <a:ea typeface="Cambria Math"/>
                            </a:rPr>
                          </m:ctrlPr>
                        </m:sSupPr>
                        <m:e>
                          <m:r>
                            <a:rPr lang="en-US" altLang="ja-JP" sz="1600" i="1" smtClean="0">
                              <a:solidFill>
                                <a:prstClr val="black"/>
                              </a:solidFill>
                              <a:latin typeface="Cambria Math"/>
                              <a:ea typeface="Cambria Math"/>
                            </a:rPr>
                            <m:t>10</m:t>
                          </m:r>
                        </m:e>
                        <m:sup>
                          <m:r>
                            <a:rPr lang="en-US" altLang="ja-JP" sz="1600" i="1" smtClean="0">
                              <a:solidFill>
                                <a:prstClr val="black"/>
                              </a:solidFill>
                              <a:latin typeface="Cambria Math"/>
                              <a:ea typeface="Cambria Math"/>
                            </a:rPr>
                            <m:t>−5</m:t>
                          </m:r>
                        </m:sup>
                      </m:sSup>
                      <m:sSup>
                        <m:sSupPr>
                          <m:ctrlPr>
                            <a:rPr lang="en-US" altLang="ja-JP" sz="1600" i="1" smtClean="0">
                              <a:solidFill>
                                <a:prstClr val="black"/>
                              </a:solidFill>
                              <a:latin typeface="Cambria Math" panose="02040503050406030204" pitchFamily="18" charset="0"/>
                              <a:ea typeface="Cambria Math"/>
                            </a:rPr>
                          </m:ctrlPr>
                        </m:sSupPr>
                        <m:e>
                          <m:r>
                            <m:rPr>
                              <m:sty m:val="p"/>
                            </m:rPr>
                            <a:rPr lang="en-US" altLang="ja-JP" sz="1600" smtClean="0">
                              <a:solidFill>
                                <a:prstClr val="black"/>
                              </a:solidFill>
                              <a:latin typeface="Cambria Math"/>
                              <a:ea typeface="Cambria Math"/>
                            </a:rPr>
                            <m:t>eV</m:t>
                          </m:r>
                        </m:e>
                        <m:sup>
                          <m:r>
                            <a:rPr lang="en-US" altLang="ja-JP" sz="1600" i="1" smtClean="0">
                              <a:solidFill>
                                <a:prstClr val="black"/>
                              </a:solidFill>
                              <a:latin typeface="Cambria Math"/>
                              <a:ea typeface="Cambria Math"/>
                            </a:rPr>
                            <m:t>2</m:t>
                          </m:r>
                        </m:sup>
                      </m:sSup>
                    </m:oMath>
                  </m:oMathPara>
                </a14:m>
                <a:endParaRPr lang="ja-JP" altLang="en-US" sz="1600" dirty="0">
                  <a:solidFill>
                    <a:prstClr val="black"/>
                  </a:solidFill>
                </a:endParaRPr>
              </a:p>
            </p:txBody>
          </p:sp>
        </mc:Choice>
        <mc:Fallback xmlns="">
          <p:sp>
            <p:nvSpPr>
              <p:cNvPr id="31" name="テキスト ボックス 30"/>
              <p:cNvSpPr txBox="1">
                <a:spLocks noRot="1" noChangeAspect="1" noMove="1" noResize="1" noEditPoints="1" noAdjustHandles="1" noChangeArrowheads="1" noChangeShapeType="1" noTextEdit="1"/>
              </p:cNvSpPr>
              <p:nvPr/>
            </p:nvSpPr>
            <p:spPr>
              <a:xfrm>
                <a:off x="365343" y="5167131"/>
                <a:ext cx="3678571" cy="341376"/>
              </a:xfrm>
              <a:prstGeom prst="rect">
                <a:avLst/>
              </a:prstGeom>
              <a:blipFill rotWithShape="0">
                <a:blip r:embed="rId5"/>
                <a:stretch>
                  <a:fillRect/>
                </a:stretch>
              </a:blipFill>
              <a:ln>
                <a:noFill/>
              </a:ln>
            </p:spPr>
            <p:txBody>
              <a:bodyPr/>
              <a:lstStyle/>
              <a:p>
                <a:r>
                  <a:rPr lang="ja-JP" altLang="en-US">
                    <a:noFill/>
                  </a:rPr>
                  <a:t> </a:t>
                </a:r>
              </a:p>
            </p:txBody>
          </p:sp>
        </mc:Fallback>
      </mc:AlternateContent>
      <p:sp>
        <p:nvSpPr>
          <p:cNvPr id="32" name="正方形/長方形 31"/>
          <p:cNvSpPr/>
          <p:nvPr/>
        </p:nvSpPr>
        <p:spPr>
          <a:xfrm>
            <a:off x="206468" y="4832053"/>
            <a:ext cx="7940145" cy="338554"/>
          </a:xfrm>
          <a:prstGeom prst="rect">
            <a:avLst/>
          </a:prstGeom>
        </p:spPr>
        <p:txBody>
          <a:bodyPr wrap="square">
            <a:spAutoFit/>
          </a:bodyPr>
          <a:lstStyle/>
          <a:p>
            <a:r>
              <a:rPr lang="en-US" altLang="ja-JP" sz="1600" dirty="0" err="1" smtClean="0">
                <a:solidFill>
                  <a:prstClr val="black"/>
                </a:solidFill>
              </a:rPr>
              <a:t>Kamioka</a:t>
            </a:r>
            <a:r>
              <a:rPr lang="ja-JP" altLang="en-US" sz="1600" dirty="0" smtClean="0">
                <a:solidFill>
                  <a:prstClr val="black"/>
                </a:solidFill>
              </a:rPr>
              <a:t>などのニュートリノ振動実験で測定されたニュートリノの質量の二乗差：</a:t>
            </a:r>
            <a:endParaRPr lang="ja-JP" altLang="en-US" sz="1600" dirty="0">
              <a:solidFill>
                <a:prstClr val="black"/>
              </a:solidFill>
            </a:endParaRPr>
          </a:p>
        </p:txBody>
      </p:sp>
      <p:sp>
        <p:nvSpPr>
          <p:cNvPr id="33" name="テキスト ボックス 32"/>
          <p:cNvSpPr txBox="1"/>
          <p:nvPr/>
        </p:nvSpPr>
        <p:spPr>
          <a:xfrm>
            <a:off x="4404607" y="5100301"/>
            <a:ext cx="3496514" cy="276999"/>
          </a:xfrm>
          <a:prstGeom prst="rect">
            <a:avLst/>
          </a:prstGeom>
          <a:noFill/>
          <a:ln>
            <a:noFill/>
          </a:ln>
        </p:spPr>
        <p:txBody>
          <a:bodyPr wrap="square" rtlCol="0">
            <a:spAutoFit/>
          </a:bodyPr>
          <a:lstStyle/>
          <a:p>
            <a:r>
              <a:rPr lang="da-DK" altLang="ja-JP" sz="1200" dirty="0">
                <a:solidFill>
                  <a:prstClr val="black"/>
                </a:solidFill>
              </a:rPr>
              <a:t>C</a:t>
            </a:r>
            <a:r>
              <a:rPr lang="da-DK" altLang="ja-JP" sz="1200" dirty="0" smtClean="0">
                <a:solidFill>
                  <a:prstClr val="black"/>
                </a:solidFill>
              </a:rPr>
              <a:t>. Patrignani</a:t>
            </a:r>
            <a:r>
              <a:rPr lang="da-DK" altLang="ja-JP" sz="1200" dirty="0">
                <a:solidFill>
                  <a:prstClr val="black"/>
                </a:solidFill>
              </a:rPr>
              <a:t> et al. </a:t>
            </a:r>
            <a:r>
              <a:rPr lang="da-DK" altLang="ja-JP" sz="1200" dirty="0" smtClean="0">
                <a:solidFill>
                  <a:prstClr val="black"/>
                </a:solidFill>
              </a:rPr>
              <a:t>,</a:t>
            </a:r>
            <a:r>
              <a:rPr lang="da-DK" altLang="ja-JP" sz="1200" dirty="0">
                <a:solidFill>
                  <a:prstClr val="black"/>
                </a:solidFill>
              </a:rPr>
              <a:t> </a:t>
            </a:r>
            <a:r>
              <a:rPr lang="da-DK" altLang="ja-JP" sz="1200" dirty="0" smtClean="0">
                <a:solidFill>
                  <a:prstClr val="black"/>
                </a:solidFill>
              </a:rPr>
              <a:t>Chin. Phys</a:t>
            </a:r>
            <a:r>
              <a:rPr lang="da-DK" altLang="ja-JP" sz="1200" dirty="0">
                <a:solidFill>
                  <a:prstClr val="black"/>
                </a:solidFill>
              </a:rPr>
              <a:t>. C</a:t>
            </a:r>
            <a:r>
              <a:rPr lang="da-DK" altLang="ja-JP" sz="1200" dirty="0" smtClean="0">
                <a:solidFill>
                  <a:prstClr val="black"/>
                </a:solidFill>
              </a:rPr>
              <a:t> 40, 100001</a:t>
            </a:r>
            <a:r>
              <a:rPr lang="da-DK" altLang="ja-JP" sz="1200" dirty="0">
                <a:solidFill>
                  <a:prstClr val="black"/>
                </a:solidFill>
              </a:rPr>
              <a:t> (</a:t>
            </a:r>
            <a:r>
              <a:rPr lang="da-DK" altLang="ja-JP" sz="1200" dirty="0" smtClean="0">
                <a:solidFill>
                  <a:prstClr val="black"/>
                </a:solidFill>
              </a:rPr>
              <a:t>2016)</a:t>
            </a:r>
            <a:r>
              <a:rPr lang="da-DK" altLang="ja-JP" sz="1200" dirty="0">
                <a:solidFill>
                  <a:prstClr val="black"/>
                </a:solidFill>
              </a:rPr>
              <a:t> </a:t>
            </a:r>
            <a:endParaRPr lang="ja-JP" altLang="en-US" sz="1200" dirty="0">
              <a:solidFill>
                <a:prstClr val="black"/>
              </a:solidFill>
            </a:endParaRPr>
          </a:p>
        </p:txBody>
      </p:sp>
      <p:sp>
        <p:nvSpPr>
          <p:cNvPr id="34" name="大かっこ 33"/>
          <p:cNvSpPr/>
          <p:nvPr/>
        </p:nvSpPr>
        <p:spPr>
          <a:xfrm>
            <a:off x="4438830" y="5112523"/>
            <a:ext cx="3338004" cy="249588"/>
          </a:xfrm>
          <a:prstGeom prst="bracketPair">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sz="1200">
              <a:solidFill>
                <a:prstClr val="black"/>
              </a:solidFill>
            </a:endParaRPr>
          </a:p>
        </p:txBody>
      </p:sp>
      <mc:AlternateContent xmlns:mc="http://schemas.openxmlformats.org/markup-compatibility/2006" xmlns:a14="http://schemas.microsoft.com/office/drawing/2010/main">
        <mc:Choice Requires="a14">
          <p:sp>
            <p:nvSpPr>
              <p:cNvPr id="35" name="テキスト ボックス 34"/>
              <p:cNvSpPr txBox="1"/>
              <p:nvPr/>
            </p:nvSpPr>
            <p:spPr>
              <a:xfrm>
                <a:off x="6921532" y="2062792"/>
                <a:ext cx="2222468" cy="338554"/>
              </a:xfrm>
              <a:prstGeom prst="rect">
                <a:avLst/>
              </a:prstGeom>
              <a:noFill/>
              <a:ln>
                <a:noFill/>
              </a:ln>
            </p:spPr>
            <p:txBody>
              <a:bodyPr wrap="none" rtlCol="0">
                <a:spAutoFit/>
              </a:bodyPr>
              <a:lstStyle/>
              <a:p>
                <a:r>
                  <a:rPr lang="ja-JP" altLang="en-US" sz="1600" dirty="0" smtClean="0">
                    <a:solidFill>
                      <a:prstClr val="black"/>
                    </a:solidFill>
                  </a:rPr>
                  <a:t>（質量 </a:t>
                </a:r>
                <a14:m>
                  <m:oMath xmlns:m="http://schemas.openxmlformats.org/officeDocument/2006/math">
                    <m:sSub>
                      <m:sSubPr>
                        <m:ctrlPr>
                          <a:rPr lang="en-US" altLang="ja-JP" sz="1600" i="1" smtClean="0">
                            <a:solidFill>
                              <a:prstClr val="black"/>
                            </a:solidFill>
                            <a:latin typeface="Cambria Math" panose="02040503050406030204" pitchFamily="18" charset="0"/>
                          </a:rPr>
                        </m:ctrlPr>
                      </m:sSubPr>
                      <m:e>
                        <m:r>
                          <a:rPr lang="en-US" altLang="ja-JP" sz="1600" i="1" smtClean="0">
                            <a:solidFill>
                              <a:prstClr val="black"/>
                            </a:solidFill>
                            <a:latin typeface="Cambria Math"/>
                          </a:rPr>
                          <m:t>𝑚</m:t>
                        </m:r>
                      </m:e>
                      <m:sub>
                        <m:r>
                          <a:rPr lang="en-US" altLang="ja-JP" sz="1600" i="1" smtClean="0">
                            <a:solidFill>
                              <a:prstClr val="black"/>
                            </a:solidFill>
                            <a:latin typeface="Cambria Math"/>
                          </a:rPr>
                          <m:t>1</m:t>
                        </m:r>
                      </m:sub>
                    </m:sSub>
                    <m:r>
                      <a:rPr lang="en-US" altLang="ja-JP" sz="1600" i="1" smtClean="0">
                        <a:solidFill>
                          <a:prstClr val="black"/>
                        </a:solidFill>
                        <a:latin typeface="Cambria Math"/>
                      </a:rPr>
                      <m:t>&lt;</m:t>
                    </m:r>
                    <m:sSub>
                      <m:sSubPr>
                        <m:ctrlPr>
                          <a:rPr lang="en-US" altLang="ja-JP" sz="1600" i="1" smtClean="0">
                            <a:solidFill>
                              <a:prstClr val="black"/>
                            </a:solidFill>
                            <a:latin typeface="Cambria Math" panose="02040503050406030204" pitchFamily="18" charset="0"/>
                          </a:rPr>
                        </m:ctrlPr>
                      </m:sSubPr>
                      <m:e>
                        <m:r>
                          <a:rPr lang="en-US" altLang="ja-JP" sz="1600" i="1" smtClean="0">
                            <a:solidFill>
                              <a:prstClr val="black"/>
                            </a:solidFill>
                            <a:latin typeface="Cambria Math"/>
                          </a:rPr>
                          <m:t>𝑚</m:t>
                        </m:r>
                      </m:e>
                      <m:sub>
                        <m:r>
                          <a:rPr lang="en-US" altLang="ja-JP" sz="1600" i="1" smtClean="0">
                            <a:solidFill>
                              <a:prstClr val="black"/>
                            </a:solidFill>
                            <a:latin typeface="Cambria Math"/>
                          </a:rPr>
                          <m:t>2</m:t>
                        </m:r>
                      </m:sub>
                    </m:sSub>
                    <m:r>
                      <a:rPr lang="en-US" altLang="ja-JP" sz="1600" i="1" smtClean="0">
                        <a:solidFill>
                          <a:prstClr val="black"/>
                        </a:solidFill>
                        <a:latin typeface="Cambria Math"/>
                      </a:rPr>
                      <m:t>&lt;</m:t>
                    </m:r>
                    <m:sSub>
                      <m:sSubPr>
                        <m:ctrlPr>
                          <a:rPr lang="en-US" altLang="ja-JP" sz="1600" i="1" smtClean="0">
                            <a:solidFill>
                              <a:prstClr val="black"/>
                            </a:solidFill>
                            <a:latin typeface="Cambria Math" panose="02040503050406030204" pitchFamily="18" charset="0"/>
                          </a:rPr>
                        </m:ctrlPr>
                      </m:sSubPr>
                      <m:e>
                        <m:r>
                          <a:rPr lang="en-US" altLang="ja-JP" sz="1600" i="1" smtClean="0">
                            <a:solidFill>
                              <a:prstClr val="black"/>
                            </a:solidFill>
                            <a:latin typeface="Cambria Math"/>
                          </a:rPr>
                          <m:t>𝑚</m:t>
                        </m:r>
                      </m:e>
                      <m:sub>
                        <m:r>
                          <a:rPr lang="en-US" altLang="ja-JP" sz="1600" i="1" smtClean="0">
                            <a:solidFill>
                              <a:prstClr val="black"/>
                            </a:solidFill>
                            <a:latin typeface="Cambria Math"/>
                          </a:rPr>
                          <m:t>3</m:t>
                        </m:r>
                      </m:sub>
                    </m:sSub>
                    <m:r>
                      <a:rPr lang="en-US" altLang="ja-JP" sz="1600" i="1" smtClean="0">
                        <a:solidFill>
                          <a:prstClr val="black"/>
                        </a:solidFill>
                        <a:latin typeface="Cambria Math"/>
                      </a:rPr>
                      <m:t> </m:t>
                    </m:r>
                    <m:r>
                      <a:rPr lang="ja-JP" altLang="en-US" sz="1600" i="1" smtClean="0">
                        <a:solidFill>
                          <a:prstClr val="black"/>
                        </a:solidFill>
                        <a:latin typeface="Cambria Math"/>
                      </a:rPr>
                      <m:t>）</m:t>
                    </m:r>
                  </m:oMath>
                </a14:m>
                <a:endParaRPr lang="ja-JP" altLang="en-US" sz="1600" dirty="0">
                  <a:solidFill>
                    <a:prstClr val="black"/>
                  </a:solidFill>
                </a:endParaRPr>
              </a:p>
            </p:txBody>
          </p:sp>
        </mc:Choice>
        <mc:Fallback xmlns="">
          <p:sp>
            <p:nvSpPr>
              <p:cNvPr id="35" name="テキスト ボックス 34"/>
              <p:cNvSpPr txBox="1">
                <a:spLocks noRot="1" noChangeAspect="1" noMove="1" noResize="1" noEditPoints="1" noAdjustHandles="1" noChangeArrowheads="1" noChangeShapeType="1" noTextEdit="1"/>
              </p:cNvSpPr>
              <p:nvPr/>
            </p:nvSpPr>
            <p:spPr>
              <a:xfrm>
                <a:off x="6921532" y="2062792"/>
                <a:ext cx="2222468" cy="338554"/>
              </a:xfrm>
              <a:prstGeom prst="rect">
                <a:avLst/>
              </a:prstGeom>
              <a:blipFill rotWithShape="0">
                <a:blip r:embed="rId6"/>
                <a:stretch>
                  <a:fillRect l="-1370" t="-8929" b="-17857"/>
                </a:stretch>
              </a:blipFill>
              <a:ln>
                <a:noFill/>
              </a:ln>
            </p:spPr>
            <p:txBody>
              <a:bodyPr/>
              <a:lstStyle/>
              <a:p>
                <a:r>
                  <a:rPr lang="ja-JP" altLang="en-US">
                    <a:noFill/>
                  </a:rPr>
                  <a:t> </a:t>
                </a:r>
              </a:p>
            </p:txBody>
          </p:sp>
        </mc:Fallback>
      </mc:AlternateContent>
      <p:sp>
        <p:nvSpPr>
          <p:cNvPr id="36" name="正方形/長方形 35"/>
          <p:cNvSpPr/>
          <p:nvPr/>
        </p:nvSpPr>
        <p:spPr>
          <a:xfrm>
            <a:off x="4713294" y="5451482"/>
            <a:ext cx="4054190" cy="584775"/>
          </a:xfrm>
          <a:prstGeom prst="rect">
            <a:avLst/>
          </a:prstGeom>
          <a:solidFill>
            <a:schemeClr val="accent3">
              <a:tint val="50000"/>
              <a:satMod val="300000"/>
            </a:schemeClr>
          </a:solidFill>
          <a:ln/>
          <a:effectLst/>
        </p:spPr>
        <p:style>
          <a:lnRef idx="1">
            <a:schemeClr val="accent3"/>
          </a:lnRef>
          <a:fillRef idx="2">
            <a:schemeClr val="accent3"/>
          </a:fillRef>
          <a:effectRef idx="1">
            <a:schemeClr val="accent3"/>
          </a:effectRef>
          <a:fontRef idx="minor">
            <a:schemeClr val="dk1"/>
          </a:fontRef>
        </p:style>
        <p:txBody>
          <a:bodyPr wrap="square">
            <a:spAutoFit/>
          </a:bodyPr>
          <a:lstStyle/>
          <a:p>
            <a:r>
              <a:rPr lang="ja-JP" altLang="en-US" sz="1600" dirty="0" smtClean="0">
                <a:solidFill>
                  <a:prstClr val="black"/>
                </a:solidFill>
              </a:rPr>
              <a:t>少なくとも２種類のニュートリノは質量</a:t>
            </a:r>
            <a:r>
              <a:rPr lang="ja-JP" altLang="en-US" sz="1600" dirty="0">
                <a:solidFill>
                  <a:prstClr val="black"/>
                </a:solidFill>
              </a:rPr>
              <a:t>を</a:t>
            </a:r>
            <a:r>
              <a:rPr lang="ja-JP" altLang="en-US" sz="1600" dirty="0" smtClean="0">
                <a:solidFill>
                  <a:prstClr val="black"/>
                </a:solidFill>
              </a:rPr>
              <a:t>持つ。</a:t>
            </a:r>
            <a:endParaRPr lang="en-US" altLang="ja-JP" sz="1600" dirty="0" smtClean="0">
              <a:solidFill>
                <a:prstClr val="black"/>
              </a:solidFill>
            </a:endParaRPr>
          </a:p>
          <a:p>
            <a:r>
              <a:rPr lang="ja-JP" altLang="en-US" sz="1600" dirty="0" smtClean="0">
                <a:solidFill>
                  <a:prstClr val="black"/>
                </a:solidFill>
              </a:rPr>
              <a:t>しかし、その値は、まだ分からない！</a:t>
            </a:r>
            <a:endParaRPr lang="en-US" altLang="ja-JP" sz="1600" dirty="0" smtClean="0">
              <a:solidFill>
                <a:prstClr val="black"/>
              </a:solidFill>
            </a:endParaRPr>
          </a:p>
        </p:txBody>
      </p:sp>
      <p:sp>
        <p:nvSpPr>
          <p:cNvPr id="39" name="角丸四角形 14"/>
          <p:cNvSpPr>
            <a:spLocks noChangeArrowheads="1"/>
          </p:cNvSpPr>
          <p:nvPr/>
        </p:nvSpPr>
        <p:spPr bwMode="auto">
          <a:xfrm>
            <a:off x="226508" y="133045"/>
            <a:ext cx="3111496" cy="455045"/>
          </a:xfrm>
          <a:prstGeom prst="roundRect">
            <a:avLst>
              <a:gd name="adj" fmla="val 16667"/>
            </a:avLst>
          </a:prstGeom>
          <a:noFill/>
          <a:ln w="28575" algn="ctr">
            <a:solidFill>
              <a:srgbClr val="3333FF"/>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p>
            <a:endParaRPr lang="ja-JP" altLang="en-US">
              <a:solidFill>
                <a:prstClr val="black"/>
              </a:solidFill>
            </a:endParaRPr>
          </a:p>
        </p:txBody>
      </p:sp>
      <p:sp>
        <p:nvSpPr>
          <p:cNvPr id="22" name="円/楕円 21"/>
          <p:cNvSpPr/>
          <p:nvPr/>
        </p:nvSpPr>
        <p:spPr>
          <a:xfrm>
            <a:off x="2140968" y="864891"/>
            <a:ext cx="1014405" cy="284033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3200">
              <a:solidFill>
                <a:prstClr val="white"/>
              </a:solidFill>
            </a:endParaRPr>
          </a:p>
        </p:txBody>
      </p:sp>
      <mc:AlternateContent xmlns:mc="http://schemas.openxmlformats.org/markup-compatibility/2006" xmlns:a14="http://schemas.microsoft.com/office/drawing/2010/main">
        <mc:Choice Requires="a14">
          <p:sp>
            <p:nvSpPr>
              <p:cNvPr id="13" name="テキスト ボックス 12"/>
              <p:cNvSpPr txBox="1"/>
              <p:nvPr/>
            </p:nvSpPr>
            <p:spPr>
              <a:xfrm>
                <a:off x="4776054" y="854113"/>
                <a:ext cx="4367946" cy="984052"/>
              </a:xfrm>
              <a:prstGeom prst="rect">
                <a:avLst/>
              </a:prstGeom>
              <a:ln>
                <a:noFill/>
              </a:ln>
            </p:spPr>
            <p:style>
              <a:lnRef idx="2">
                <a:schemeClr val="accent2"/>
              </a:lnRef>
              <a:fillRef idx="1">
                <a:schemeClr val="lt1"/>
              </a:fillRef>
              <a:effectRef idx="0">
                <a:schemeClr val="accent2"/>
              </a:effectRef>
              <a:fontRef idx="minor">
                <a:schemeClr val="dk1"/>
              </a:fontRef>
            </p:style>
            <p:txBody>
              <a:bodyPr wrap="square" rtlCol="0">
                <a:spAutoFit/>
              </a:bodyPr>
              <a:lstStyle/>
              <a:p>
                <a:pPr/>
                <a14:m>
                  <m:oMathPara xmlns:m="http://schemas.openxmlformats.org/officeDocument/2006/math">
                    <m:oMathParaPr>
                      <m:jc m:val="centerGroup"/>
                    </m:oMathParaPr>
                    <m:oMath xmlns:m="http://schemas.openxmlformats.org/officeDocument/2006/math">
                      <m:d>
                        <m:dPr>
                          <m:ctrlPr>
                            <a:rPr lang="en-US" altLang="ja-JP" i="1" smtClean="0">
                              <a:solidFill>
                                <a:prstClr val="black"/>
                              </a:solidFill>
                              <a:latin typeface="Cambria Math" panose="02040503050406030204" pitchFamily="18" charset="0"/>
                            </a:rPr>
                          </m:ctrlPr>
                        </m:dPr>
                        <m:e>
                          <m:m>
                            <m:mPr>
                              <m:mcs>
                                <m:mc>
                                  <m:mcPr>
                                    <m:count m:val="1"/>
                                    <m:mcJc m:val="center"/>
                                  </m:mcPr>
                                </m:mc>
                              </m:mcs>
                              <m:ctrlPr>
                                <a:rPr lang="en-US" altLang="ja-JP" i="1" smtClean="0">
                                  <a:solidFill>
                                    <a:prstClr val="black"/>
                                  </a:solidFill>
                                  <a:latin typeface="Cambria Math" panose="02040503050406030204" pitchFamily="18" charset="0"/>
                                </a:rPr>
                              </m:ctrlPr>
                            </m:mPr>
                            <m:mr>
                              <m:e>
                                <m:sSub>
                                  <m:sSubPr>
                                    <m:ctrlPr>
                                      <a:rPr lang="en-US" altLang="ja-JP" i="1" smtClean="0">
                                        <a:solidFill>
                                          <a:prstClr val="black"/>
                                        </a:solidFill>
                                        <a:latin typeface="Cambria Math" panose="02040503050406030204" pitchFamily="18" charset="0"/>
                                      </a:rPr>
                                    </m:ctrlPr>
                                  </m:sSubPr>
                                  <m:e>
                                    <m:r>
                                      <a:rPr lang="ja-JP" altLang="en-US" i="1" smtClean="0">
                                        <a:solidFill>
                                          <a:prstClr val="black"/>
                                        </a:solidFill>
                                        <a:latin typeface="Cambria Math"/>
                                      </a:rPr>
                                      <m:t>𝜈</m:t>
                                    </m:r>
                                  </m:e>
                                  <m:sub>
                                    <m:r>
                                      <a:rPr lang="en-US" altLang="ja-JP" i="1" smtClean="0">
                                        <a:solidFill>
                                          <a:prstClr val="black"/>
                                        </a:solidFill>
                                        <a:latin typeface="Cambria Math"/>
                                      </a:rPr>
                                      <m:t>𝑒</m:t>
                                    </m:r>
                                  </m:sub>
                                </m:sSub>
                              </m:e>
                            </m:mr>
                            <m:mr>
                              <m:e>
                                <m:sSub>
                                  <m:sSubPr>
                                    <m:ctrlPr>
                                      <a:rPr lang="en-US" altLang="ja-JP" i="1" smtClean="0">
                                        <a:solidFill>
                                          <a:prstClr val="black"/>
                                        </a:solidFill>
                                        <a:latin typeface="Cambria Math" panose="02040503050406030204" pitchFamily="18" charset="0"/>
                                      </a:rPr>
                                    </m:ctrlPr>
                                  </m:sSubPr>
                                  <m:e>
                                    <m:r>
                                      <a:rPr lang="ja-JP" altLang="en-US" i="1" smtClean="0">
                                        <a:solidFill>
                                          <a:prstClr val="black"/>
                                        </a:solidFill>
                                        <a:latin typeface="Cambria Math"/>
                                      </a:rPr>
                                      <m:t>𝜈</m:t>
                                    </m:r>
                                  </m:e>
                                  <m:sub>
                                    <m:r>
                                      <a:rPr lang="ja-JP" altLang="en-US" i="1" smtClean="0">
                                        <a:solidFill>
                                          <a:prstClr val="black"/>
                                        </a:solidFill>
                                        <a:latin typeface="Cambria Math"/>
                                      </a:rPr>
                                      <m:t>𝜇</m:t>
                                    </m:r>
                                  </m:sub>
                                </m:sSub>
                              </m:e>
                            </m:mr>
                            <m:mr>
                              <m:e>
                                <m:sSub>
                                  <m:sSubPr>
                                    <m:ctrlPr>
                                      <a:rPr lang="en-US" altLang="ja-JP" i="1" smtClean="0">
                                        <a:solidFill>
                                          <a:prstClr val="black"/>
                                        </a:solidFill>
                                        <a:latin typeface="Cambria Math" panose="02040503050406030204" pitchFamily="18" charset="0"/>
                                      </a:rPr>
                                    </m:ctrlPr>
                                  </m:sSubPr>
                                  <m:e>
                                    <m:r>
                                      <a:rPr lang="ja-JP" altLang="en-US" i="1" smtClean="0">
                                        <a:solidFill>
                                          <a:prstClr val="black"/>
                                        </a:solidFill>
                                        <a:latin typeface="Cambria Math"/>
                                      </a:rPr>
                                      <m:t>𝜈</m:t>
                                    </m:r>
                                  </m:e>
                                  <m:sub>
                                    <m:r>
                                      <a:rPr lang="ja-JP" altLang="en-US" i="1" smtClean="0">
                                        <a:solidFill>
                                          <a:prstClr val="black"/>
                                        </a:solidFill>
                                        <a:latin typeface="Cambria Math"/>
                                      </a:rPr>
                                      <m:t>𝜏</m:t>
                                    </m:r>
                                  </m:sub>
                                </m:sSub>
                              </m:e>
                            </m:mr>
                          </m:m>
                        </m:e>
                      </m:d>
                      <m:r>
                        <a:rPr lang="ja-JP" altLang="en-US" i="1" smtClean="0">
                          <a:solidFill>
                            <a:prstClr val="black"/>
                          </a:solidFill>
                          <a:latin typeface="Cambria Math"/>
                        </a:rPr>
                        <m:t>＝</m:t>
                      </m:r>
                      <m:d>
                        <m:dPr>
                          <m:ctrlPr>
                            <a:rPr lang="en-US" altLang="ja-JP" i="1" smtClean="0">
                              <a:solidFill>
                                <a:prstClr val="black"/>
                              </a:solidFill>
                              <a:latin typeface="Cambria Math" panose="02040503050406030204" pitchFamily="18" charset="0"/>
                            </a:rPr>
                          </m:ctrlPr>
                        </m:dPr>
                        <m:e>
                          <m:m>
                            <m:mPr>
                              <m:mcs>
                                <m:mc>
                                  <m:mcPr>
                                    <m:count m:val="3"/>
                                    <m:mcJc m:val="center"/>
                                  </m:mcPr>
                                </m:mc>
                              </m:mcs>
                              <m:ctrlPr>
                                <a:rPr lang="en-US" altLang="ja-JP" i="1" smtClean="0">
                                  <a:solidFill>
                                    <a:prstClr val="black"/>
                                  </a:solidFill>
                                  <a:latin typeface="Cambria Math" panose="02040503050406030204" pitchFamily="18" charset="0"/>
                                </a:rPr>
                              </m:ctrlPr>
                            </m:mPr>
                            <m:mr>
                              <m:e>
                                <m:sSub>
                                  <m:sSubPr>
                                    <m:ctrlPr>
                                      <a:rPr lang="en-US" altLang="ja-JP" i="1" smtClean="0">
                                        <a:solidFill>
                                          <a:prstClr val="black"/>
                                        </a:solidFill>
                                        <a:latin typeface="Cambria Math" panose="02040503050406030204" pitchFamily="18" charset="0"/>
                                      </a:rPr>
                                    </m:ctrlPr>
                                  </m:sSubPr>
                                  <m:e>
                                    <m:r>
                                      <a:rPr lang="en-US" altLang="ja-JP" i="1" smtClean="0">
                                        <a:solidFill>
                                          <a:prstClr val="black"/>
                                        </a:solidFill>
                                        <a:latin typeface="Cambria Math"/>
                                      </a:rPr>
                                      <m:t>𝑈</m:t>
                                    </m:r>
                                  </m:e>
                                  <m:sub>
                                    <m:r>
                                      <a:rPr lang="en-US" altLang="ja-JP" i="1" smtClean="0">
                                        <a:solidFill>
                                          <a:prstClr val="black"/>
                                        </a:solidFill>
                                        <a:latin typeface="Cambria Math"/>
                                      </a:rPr>
                                      <m:t>𝑒</m:t>
                                    </m:r>
                                    <m:r>
                                      <a:rPr lang="en-US" altLang="ja-JP" i="1" smtClean="0">
                                        <a:solidFill>
                                          <a:prstClr val="black"/>
                                        </a:solidFill>
                                        <a:latin typeface="Cambria Math"/>
                                      </a:rPr>
                                      <m:t>1</m:t>
                                    </m:r>
                                  </m:sub>
                                </m:sSub>
                              </m:e>
                              <m:e>
                                <m:sSub>
                                  <m:sSubPr>
                                    <m:ctrlPr>
                                      <a:rPr lang="en-US" altLang="ja-JP" i="1" smtClean="0">
                                        <a:solidFill>
                                          <a:prstClr val="black"/>
                                        </a:solidFill>
                                        <a:latin typeface="Cambria Math" panose="02040503050406030204" pitchFamily="18" charset="0"/>
                                      </a:rPr>
                                    </m:ctrlPr>
                                  </m:sSubPr>
                                  <m:e>
                                    <m:r>
                                      <a:rPr lang="en-US" altLang="ja-JP" i="1" smtClean="0">
                                        <a:solidFill>
                                          <a:prstClr val="black"/>
                                        </a:solidFill>
                                        <a:latin typeface="Cambria Math"/>
                                      </a:rPr>
                                      <m:t>𝑈</m:t>
                                    </m:r>
                                  </m:e>
                                  <m:sub>
                                    <m:r>
                                      <a:rPr lang="en-US" altLang="ja-JP" i="1" smtClean="0">
                                        <a:solidFill>
                                          <a:prstClr val="black"/>
                                        </a:solidFill>
                                        <a:latin typeface="Cambria Math"/>
                                      </a:rPr>
                                      <m:t>𝑒</m:t>
                                    </m:r>
                                    <m:r>
                                      <a:rPr lang="en-US" altLang="ja-JP" i="1" smtClean="0">
                                        <a:solidFill>
                                          <a:prstClr val="black"/>
                                        </a:solidFill>
                                        <a:latin typeface="Cambria Math"/>
                                      </a:rPr>
                                      <m:t>2</m:t>
                                    </m:r>
                                  </m:sub>
                                </m:sSub>
                              </m:e>
                              <m:e>
                                <m:sSub>
                                  <m:sSubPr>
                                    <m:ctrlPr>
                                      <a:rPr lang="en-US" altLang="ja-JP" i="1" smtClean="0">
                                        <a:solidFill>
                                          <a:prstClr val="black"/>
                                        </a:solidFill>
                                        <a:latin typeface="Cambria Math" panose="02040503050406030204" pitchFamily="18" charset="0"/>
                                      </a:rPr>
                                    </m:ctrlPr>
                                  </m:sSubPr>
                                  <m:e>
                                    <m:r>
                                      <a:rPr lang="en-US" altLang="ja-JP" i="1" smtClean="0">
                                        <a:solidFill>
                                          <a:prstClr val="black"/>
                                        </a:solidFill>
                                        <a:latin typeface="Cambria Math"/>
                                      </a:rPr>
                                      <m:t>𝑈</m:t>
                                    </m:r>
                                  </m:e>
                                  <m:sub>
                                    <m:r>
                                      <a:rPr lang="en-US" altLang="ja-JP" i="1" smtClean="0">
                                        <a:solidFill>
                                          <a:prstClr val="black"/>
                                        </a:solidFill>
                                        <a:latin typeface="Cambria Math"/>
                                      </a:rPr>
                                      <m:t>𝑒</m:t>
                                    </m:r>
                                    <m:r>
                                      <a:rPr lang="en-US" altLang="ja-JP" i="1" smtClean="0">
                                        <a:solidFill>
                                          <a:prstClr val="black"/>
                                        </a:solidFill>
                                        <a:latin typeface="Cambria Math"/>
                                      </a:rPr>
                                      <m:t>3</m:t>
                                    </m:r>
                                  </m:sub>
                                </m:sSub>
                              </m:e>
                            </m:mr>
                            <m:mr>
                              <m:e>
                                <m:sSub>
                                  <m:sSubPr>
                                    <m:ctrlPr>
                                      <a:rPr lang="en-US" altLang="ja-JP" i="1" smtClean="0">
                                        <a:solidFill>
                                          <a:prstClr val="black"/>
                                        </a:solidFill>
                                        <a:latin typeface="Cambria Math" panose="02040503050406030204" pitchFamily="18" charset="0"/>
                                      </a:rPr>
                                    </m:ctrlPr>
                                  </m:sSubPr>
                                  <m:e>
                                    <m:r>
                                      <a:rPr lang="en-US" altLang="ja-JP" i="1" smtClean="0">
                                        <a:solidFill>
                                          <a:prstClr val="black"/>
                                        </a:solidFill>
                                        <a:latin typeface="Cambria Math"/>
                                      </a:rPr>
                                      <m:t>𝑈</m:t>
                                    </m:r>
                                  </m:e>
                                  <m:sub>
                                    <m:r>
                                      <a:rPr lang="ja-JP" altLang="en-US" i="1" smtClean="0">
                                        <a:solidFill>
                                          <a:prstClr val="black"/>
                                        </a:solidFill>
                                        <a:latin typeface="Cambria Math"/>
                                      </a:rPr>
                                      <m:t>𝜇</m:t>
                                    </m:r>
                                    <m:r>
                                      <a:rPr lang="en-US" altLang="ja-JP" i="1" smtClean="0">
                                        <a:solidFill>
                                          <a:prstClr val="black"/>
                                        </a:solidFill>
                                        <a:latin typeface="Cambria Math"/>
                                      </a:rPr>
                                      <m:t>1</m:t>
                                    </m:r>
                                  </m:sub>
                                </m:sSub>
                              </m:e>
                              <m:e>
                                <m:sSub>
                                  <m:sSubPr>
                                    <m:ctrlPr>
                                      <a:rPr lang="en-US" altLang="ja-JP" i="1" smtClean="0">
                                        <a:solidFill>
                                          <a:prstClr val="black"/>
                                        </a:solidFill>
                                        <a:latin typeface="Cambria Math" panose="02040503050406030204" pitchFamily="18" charset="0"/>
                                      </a:rPr>
                                    </m:ctrlPr>
                                  </m:sSubPr>
                                  <m:e>
                                    <m:r>
                                      <a:rPr lang="en-US" altLang="ja-JP" i="1" smtClean="0">
                                        <a:solidFill>
                                          <a:prstClr val="black"/>
                                        </a:solidFill>
                                        <a:latin typeface="Cambria Math"/>
                                      </a:rPr>
                                      <m:t>𝑈</m:t>
                                    </m:r>
                                  </m:e>
                                  <m:sub>
                                    <m:r>
                                      <a:rPr lang="ja-JP" altLang="en-US" i="1" smtClean="0">
                                        <a:solidFill>
                                          <a:prstClr val="black"/>
                                        </a:solidFill>
                                        <a:latin typeface="Cambria Math"/>
                                      </a:rPr>
                                      <m:t>𝜇</m:t>
                                    </m:r>
                                    <m:r>
                                      <a:rPr lang="en-US" altLang="ja-JP" i="1" smtClean="0">
                                        <a:solidFill>
                                          <a:prstClr val="black"/>
                                        </a:solidFill>
                                        <a:latin typeface="Cambria Math"/>
                                      </a:rPr>
                                      <m:t>2</m:t>
                                    </m:r>
                                  </m:sub>
                                </m:sSub>
                              </m:e>
                              <m:e>
                                <m:sSub>
                                  <m:sSubPr>
                                    <m:ctrlPr>
                                      <a:rPr lang="en-US" altLang="ja-JP" i="1" smtClean="0">
                                        <a:solidFill>
                                          <a:prstClr val="black"/>
                                        </a:solidFill>
                                        <a:latin typeface="Cambria Math" panose="02040503050406030204" pitchFamily="18" charset="0"/>
                                      </a:rPr>
                                    </m:ctrlPr>
                                  </m:sSubPr>
                                  <m:e>
                                    <m:r>
                                      <a:rPr lang="en-US" altLang="ja-JP" i="1" smtClean="0">
                                        <a:solidFill>
                                          <a:prstClr val="black"/>
                                        </a:solidFill>
                                        <a:latin typeface="Cambria Math"/>
                                      </a:rPr>
                                      <m:t>𝑈</m:t>
                                    </m:r>
                                  </m:e>
                                  <m:sub>
                                    <m:r>
                                      <a:rPr lang="ja-JP" altLang="en-US" i="1" smtClean="0">
                                        <a:solidFill>
                                          <a:prstClr val="black"/>
                                        </a:solidFill>
                                        <a:latin typeface="Cambria Math"/>
                                      </a:rPr>
                                      <m:t>𝜇</m:t>
                                    </m:r>
                                    <m:r>
                                      <a:rPr lang="en-US" altLang="ja-JP" i="1" smtClean="0">
                                        <a:solidFill>
                                          <a:prstClr val="black"/>
                                        </a:solidFill>
                                        <a:latin typeface="Cambria Math"/>
                                      </a:rPr>
                                      <m:t>3</m:t>
                                    </m:r>
                                  </m:sub>
                                </m:sSub>
                              </m:e>
                            </m:mr>
                            <m:mr>
                              <m:e>
                                <m:sSub>
                                  <m:sSubPr>
                                    <m:ctrlPr>
                                      <a:rPr lang="en-US" altLang="ja-JP" i="1" smtClean="0">
                                        <a:solidFill>
                                          <a:prstClr val="black"/>
                                        </a:solidFill>
                                        <a:latin typeface="Cambria Math" panose="02040503050406030204" pitchFamily="18" charset="0"/>
                                      </a:rPr>
                                    </m:ctrlPr>
                                  </m:sSubPr>
                                  <m:e>
                                    <m:r>
                                      <a:rPr lang="en-US" altLang="ja-JP" i="1" smtClean="0">
                                        <a:solidFill>
                                          <a:prstClr val="black"/>
                                        </a:solidFill>
                                        <a:latin typeface="Cambria Math"/>
                                      </a:rPr>
                                      <m:t>𝑈</m:t>
                                    </m:r>
                                  </m:e>
                                  <m:sub>
                                    <m:r>
                                      <a:rPr lang="ja-JP" altLang="en-US" i="1" smtClean="0">
                                        <a:solidFill>
                                          <a:prstClr val="black"/>
                                        </a:solidFill>
                                        <a:latin typeface="Cambria Math"/>
                                      </a:rPr>
                                      <m:t>𝜏</m:t>
                                    </m:r>
                                    <m:r>
                                      <a:rPr lang="en-US" altLang="ja-JP" i="1" smtClean="0">
                                        <a:solidFill>
                                          <a:prstClr val="black"/>
                                        </a:solidFill>
                                        <a:latin typeface="Cambria Math"/>
                                      </a:rPr>
                                      <m:t>1</m:t>
                                    </m:r>
                                  </m:sub>
                                </m:sSub>
                              </m:e>
                              <m:e>
                                <m:sSub>
                                  <m:sSubPr>
                                    <m:ctrlPr>
                                      <a:rPr lang="en-US" altLang="ja-JP" i="1" smtClean="0">
                                        <a:solidFill>
                                          <a:prstClr val="black"/>
                                        </a:solidFill>
                                        <a:latin typeface="Cambria Math" panose="02040503050406030204" pitchFamily="18" charset="0"/>
                                      </a:rPr>
                                    </m:ctrlPr>
                                  </m:sSubPr>
                                  <m:e>
                                    <m:r>
                                      <a:rPr lang="en-US" altLang="ja-JP" i="1" smtClean="0">
                                        <a:solidFill>
                                          <a:prstClr val="black"/>
                                        </a:solidFill>
                                        <a:latin typeface="Cambria Math"/>
                                      </a:rPr>
                                      <m:t>𝑈</m:t>
                                    </m:r>
                                  </m:e>
                                  <m:sub>
                                    <m:r>
                                      <a:rPr lang="ja-JP" altLang="en-US" i="1" smtClean="0">
                                        <a:solidFill>
                                          <a:prstClr val="black"/>
                                        </a:solidFill>
                                        <a:latin typeface="Cambria Math"/>
                                      </a:rPr>
                                      <m:t>𝜏</m:t>
                                    </m:r>
                                    <m:r>
                                      <a:rPr lang="en-US" altLang="ja-JP" i="1" smtClean="0">
                                        <a:solidFill>
                                          <a:prstClr val="black"/>
                                        </a:solidFill>
                                        <a:latin typeface="Cambria Math"/>
                                      </a:rPr>
                                      <m:t>2</m:t>
                                    </m:r>
                                  </m:sub>
                                </m:sSub>
                              </m:e>
                              <m:e>
                                <m:sSub>
                                  <m:sSubPr>
                                    <m:ctrlPr>
                                      <a:rPr lang="en-US" altLang="ja-JP" i="1" smtClean="0">
                                        <a:solidFill>
                                          <a:prstClr val="black"/>
                                        </a:solidFill>
                                        <a:latin typeface="Cambria Math" panose="02040503050406030204" pitchFamily="18" charset="0"/>
                                      </a:rPr>
                                    </m:ctrlPr>
                                  </m:sSubPr>
                                  <m:e>
                                    <m:r>
                                      <a:rPr lang="en-US" altLang="ja-JP" i="1" smtClean="0">
                                        <a:solidFill>
                                          <a:prstClr val="black"/>
                                        </a:solidFill>
                                        <a:latin typeface="Cambria Math"/>
                                      </a:rPr>
                                      <m:t>𝑈</m:t>
                                    </m:r>
                                  </m:e>
                                  <m:sub>
                                    <m:r>
                                      <a:rPr lang="ja-JP" altLang="en-US" i="1" smtClean="0">
                                        <a:solidFill>
                                          <a:prstClr val="black"/>
                                        </a:solidFill>
                                        <a:latin typeface="Cambria Math"/>
                                      </a:rPr>
                                      <m:t>𝜏</m:t>
                                    </m:r>
                                    <m:r>
                                      <a:rPr lang="en-US" altLang="ja-JP" i="1" smtClean="0">
                                        <a:solidFill>
                                          <a:prstClr val="black"/>
                                        </a:solidFill>
                                        <a:latin typeface="Cambria Math"/>
                                      </a:rPr>
                                      <m:t>3</m:t>
                                    </m:r>
                                  </m:sub>
                                </m:sSub>
                              </m:e>
                            </m:mr>
                          </m:m>
                        </m:e>
                      </m:d>
                      <m:d>
                        <m:dPr>
                          <m:ctrlPr>
                            <a:rPr lang="en-US" altLang="ja-JP" i="1" smtClean="0">
                              <a:solidFill>
                                <a:prstClr val="black"/>
                              </a:solidFill>
                              <a:latin typeface="Cambria Math" panose="02040503050406030204" pitchFamily="18" charset="0"/>
                            </a:rPr>
                          </m:ctrlPr>
                        </m:dPr>
                        <m:e>
                          <m:m>
                            <m:mPr>
                              <m:mcs>
                                <m:mc>
                                  <m:mcPr>
                                    <m:count m:val="1"/>
                                    <m:mcJc m:val="center"/>
                                  </m:mcPr>
                                </m:mc>
                              </m:mcs>
                              <m:ctrlPr>
                                <a:rPr lang="en-US" altLang="ja-JP" i="1" smtClean="0">
                                  <a:solidFill>
                                    <a:prstClr val="black"/>
                                  </a:solidFill>
                                  <a:latin typeface="Cambria Math" panose="02040503050406030204" pitchFamily="18" charset="0"/>
                                </a:rPr>
                              </m:ctrlPr>
                            </m:mPr>
                            <m:mr>
                              <m:e>
                                <m:sSub>
                                  <m:sSubPr>
                                    <m:ctrlPr>
                                      <a:rPr lang="en-US" altLang="ja-JP" i="1" smtClean="0">
                                        <a:solidFill>
                                          <a:prstClr val="black"/>
                                        </a:solidFill>
                                        <a:latin typeface="Cambria Math" panose="02040503050406030204" pitchFamily="18" charset="0"/>
                                      </a:rPr>
                                    </m:ctrlPr>
                                  </m:sSubPr>
                                  <m:e>
                                    <m:r>
                                      <a:rPr lang="ja-JP" altLang="en-US" i="1" smtClean="0">
                                        <a:solidFill>
                                          <a:prstClr val="black"/>
                                        </a:solidFill>
                                        <a:latin typeface="Cambria Math"/>
                                      </a:rPr>
                                      <m:t>𝜈</m:t>
                                    </m:r>
                                  </m:e>
                                  <m:sub>
                                    <m:r>
                                      <a:rPr lang="en-US" altLang="ja-JP" i="1" smtClean="0">
                                        <a:solidFill>
                                          <a:prstClr val="black"/>
                                        </a:solidFill>
                                        <a:latin typeface="Cambria Math"/>
                                      </a:rPr>
                                      <m:t>1</m:t>
                                    </m:r>
                                  </m:sub>
                                </m:sSub>
                              </m:e>
                            </m:mr>
                            <m:mr>
                              <m:e>
                                <m:sSub>
                                  <m:sSubPr>
                                    <m:ctrlPr>
                                      <a:rPr lang="en-US" altLang="ja-JP" i="1" smtClean="0">
                                        <a:solidFill>
                                          <a:prstClr val="black"/>
                                        </a:solidFill>
                                        <a:latin typeface="Cambria Math" panose="02040503050406030204" pitchFamily="18" charset="0"/>
                                      </a:rPr>
                                    </m:ctrlPr>
                                  </m:sSubPr>
                                  <m:e>
                                    <m:r>
                                      <a:rPr lang="ja-JP" altLang="en-US" i="1" smtClean="0">
                                        <a:solidFill>
                                          <a:prstClr val="black"/>
                                        </a:solidFill>
                                        <a:latin typeface="Cambria Math"/>
                                      </a:rPr>
                                      <m:t>𝜈</m:t>
                                    </m:r>
                                  </m:e>
                                  <m:sub>
                                    <m:r>
                                      <a:rPr lang="en-US" altLang="ja-JP" i="1" smtClean="0">
                                        <a:solidFill>
                                          <a:prstClr val="black"/>
                                        </a:solidFill>
                                        <a:latin typeface="Cambria Math"/>
                                      </a:rPr>
                                      <m:t>2</m:t>
                                    </m:r>
                                  </m:sub>
                                </m:sSub>
                              </m:e>
                            </m:mr>
                            <m:mr>
                              <m:e>
                                <m:sSub>
                                  <m:sSubPr>
                                    <m:ctrlPr>
                                      <a:rPr lang="en-US" altLang="ja-JP" i="1" smtClean="0">
                                        <a:solidFill>
                                          <a:prstClr val="black"/>
                                        </a:solidFill>
                                        <a:latin typeface="Cambria Math" panose="02040503050406030204" pitchFamily="18" charset="0"/>
                                      </a:rPr>
                                    </m:ctrlPr>
                                  </m:sSubPr>
                                  <m:e>
                                    <m:r>
                                      <a:rPr lang="ja-JP" altLang="en-US" i="1" smtClean="0">
                                        <a:solidFill>
                                          <a:prstClr val="black"/>
                                        </a:solidFill>
                                        <a:latin typeface="Cambria Math"/>
                                      </a:rPr>
                                      <m:t>𝜈</m:t>
                                    </m:r>
                                  </m:e>
                                  <m:sub>
                                    <m:r>
                                      <a:rPr lang="en-US" altLang="ja-JP" i="1" smtClean="0">
                                        <a:solidFill>
                                          <a:prstClr val="black"/>
                                        </a:solidFill>
                                        <a:latin typeface="Cambria Math"/>
                                      </a:rPr>
                                      <m:t>3</m:t>
                                    </m:r>
                                  </m:sub>
                                </m:sSub>
                              </m:e>
                            </m:mr>
                          </m:m>
                        </m:e>
                      </m:d>
                    </m:oMath>
                  </m:oMathPara>
                </a14:m>
                <a:endParaRPr lang="ja-JP" altLang="en-US" dirty="0" smtClean="0">
                  <a:solidFill>
                    <a:prstClr val="black"/>
                  </a:solidFill>
                </a:endParaRPr>
              </a:p>
            </p:txBody>
          </p:sp>
        </mc:Choice>
        <mc:Fallback xmlns="">
          <p:sp>
            <p:nvSpPr>
              <p:cNvPr id="13" name="テキスト ボックス 12"/>
              <p:cNvSpPr txBox="1">
                <a:spLocks noRot="1" noChangeAspect="1" noMove="1" noResize="1" noEditPoints="1" noAdjustHandles="1" noChangeArrowheads="1" noChangeShapeType="1" noTextEdit="1"/>
              </p:cNvSpPr>
              <p:nvPr/>
            </p:nvSpPr>
            <p:spPr>
              <a:xfrm>
                <a:off x="4776054" y="854113"/>
                <a:ext cx="4367946" cy="984052"/>
              </a:xfrm>
              <a:prstGeom prst="rect">
                <a:avLst/>
              </a:prstGeom>
              <a:blipFill rotWithShape="0">
                <a:blip r:embed="rId7"/>
                <a:stretch>
                  <a:fillRect/>
                </a:stretch>
              </a:blipFill>
              <a:ln>
                <a:noFill/>
              </a:ln>
            </p:spPr>
            <p:txBody>
              <a:bodyPr/>
              <a:lstStyle/>
              <a:p>
                <a:r>
                  <a:rPr lang="ja-JP" altLang="en-US">
                    <a:noFill/>
                  </a:rPr>
                  <a:t> </a:t>
                </a:r>
              </a:p>
            </p:txBody>
          </p:sp>
        </mc:Fallback>
      </mc:AlternateContent>
      <p:sp>
        <p:nvSpPr>
          <p:cNvPr id="42" name="角丸四角形 41"/>
          <p:cNvSpPr/>
          <p:nvPr/>
        </p:nvSpPr>
        <p:spPr>
          <a:xfrm>
            <a:off x="4092153" y="987433"/>
            <a:ext cx="1409700" cy="581025"/>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dirty="0" smtClean="0">
                <a:solidFill>
                  <a:prstClr val="black"/>
                </a:solidFill>
              </a:rPr>
              <a:t>フレーバーの固有状態</a:t>
            </a:r>
            <a:endParaRPr lang="ja-JP" altLang="en-US" sz="1600" dirty="0">
              <a:solidFill>
                <a:prstClr val="black"/>
              </a:solidFill>
            </a:endParaRPr>
          </a:p>
        </p:txBody>
      </p:sp>
      <mc:AlternateContent xmlns:mc="http://schemas.openxmlformats.org/markup-compatibility/2006" xmlns:a14="http://schemas.microsoft.com/office/drawing/2010/main">
        <mc:Choice Requires="a14">
          <p:sp>
            <p:nvSpPr>
              <p:cNvPr id="43" name="角丸四角形 42"/>
              <p:cNvSpPr/>
              <p:nvPr/>
            </p:nvSpPr>
            <p:spPr>
              <a:xfrm>
                <a:off x="5889891" y="1812073"/>
                <a:ext cx="2933700" cy="581025"/>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ts val="200"/>
                  </a:spcBef>
                </a:pPr>
                <a:r>
                  <a:rPr lang="ja-JP" altLang="en-US" sz="1600" dirty="0" smtClean="0">
                    <a:solidFill>
                      <a:prstClr val="black"/>
                    </a:solidFill>
                  </a:rPr>
                  <a:t>質量の固有状態</a:t>
                </a:r>
                <a14:m>
                  <m:oMath xmlns:m="http://schemas.openxmlformats.org/officeDocument/2006/math">
                    <m:sSub>
                      <m:sSubPr>
                        <m:ctrlPr>
                          <a:rPr lang="en-US" altLang="ja-JP" sz="1600" i="1" smtClean="0">
                            <a:solidFill>
                              <a:prstClr val="black"/>
                            </a:solidFill>
                            <a:latin typeface="Cambria Math" panose="02040503050406030204" pitchFamily="18" charset="0"/>
                          </a:rPr>
                        </m:ctrlPr>
                      </m:sSubPr>
                      <m:e>
                        <m:r>
                          <a:rPr lang="ja-JP" altLang="en-US" sz="1600" i="1" smtClean="0">
                            <a:solidFill>
                              <a:prstClr val="black"/>
                            </a:solidFill>
                            <a:latin typeface="Cambria Math"/>
                          </a:rPr>
                          <m:t>𝜈</m:t>
                        </m:r>
                      </m:e>
                      <m:sub>
                        <m:r>
                          <a:rPr lang="en-US" altLang="ja-JP" sz="1600" i="1" smtClean="0">
                            <a:solidFill>
                              <a:prstClr val="black"/>
                            </a:solidFill>
                            <a:latin typeface="Cambria Math"/>
                          </a:rPr>
                          <m:t>1</m:t>
                        </m:r>
                      </m:sub>
                    </m:sSub>
                  </m:oMath>
                </a14:m>
                <a:r>
                  <a:rPr lang="ja-JP" altLang="en-US" sz="1600" dirty="0" smtClean="0">
                    <a:solidFill>
                      <a:prstClr val="black"/>
                    </a:solidFill>
                  </a:rPr>
                  <a:t>，</a:t>
                </a:r>
                <a14:m>
                  <m:oMath xmlns:m="http://schemas.openxmlformats.org/officeDocument/2006/math">
                    <m:sSub>
                      <m:sSubPr>
                        <m:ctrlPr>
                          <a:rPr lang="en-US" altLang="ja-JP" sz="1600" i="1">
                            <a:solidFill>
                              <a:prstClr val="black"/>
                            </a:solidFill>
                            <a:latin typeface="Cambria Math" panose="02040503050406030204" pitchFamily="18" charset="0"/>
                          </a:rPr>
                        </m:ctrlPr>
                      </m:sSubPr>
                      <m:e>
                        <m:r>
                          <a:rPr lang="ja-JP" altLang="en-US" sz="1600" i="1">
                            <a:solidFill>
                              <a:prstClr val="black"/>
                            </a:solidFill>
                            <a:latin typeface="Cambria Math"/>
                          </a:rPr>
                          <m:t>𝜈</m:t>
                        </m:r>
                      </m:e>
                      <m:sub>
                        <m:r>
                          <a:rPr lang="en-US" altLang="ja-JP" sz="1600" i="1" smtClean="0">
                            <a:solidFill>
                              <a:prstClr val="black"/>
                            </a:solidFill>
                            <a:latin typeface="Cambria Math"/>
                          </a:rPr>
                          <m:t>2</m:t>
                        </m:r>
                      </m:sub>
                    </m:sSub>
                  </m:oMath>
                </a14:m>
                <a:r>
                  <a:rPr lang="ja-JP" altLang="en-US" sz="1600" dirty="0" smtClean="0">
                    <a:solidFill>
                      <a:prstClr val="black"/>
                    </a:solidFill>
                  </a:rPr>
                  <a:t>，</a:t>
                </a:r>
                <a14:m>
                  <m:oMath xmlns:m="http://schemas.openxmlformats.org/officeDocument/2006/math">
                    <m:sSub>
                      <m:sSubPr>
                        <m:ctrlPr>
                          <a:rPr lang="en-US" altLang="ja-JP" sz="1600" i="1">
                            <a:solidFill>
                              <a:prstClr val="black"/>
                            </a:solidFill>
                            <a:latin typeface="Cambria Math" panose="02040503050406030204" pitchFamily="18" charset="0"/>
                          </a:rPr>
                        </m:ctrlPr>
                      </m:sSubPr>
                      <m:e>
                        <m:r>
                          <a:rPr lang="ja-JP" altLang="en-US" sz="1600" i="1">
                            <a:solidFill>
                              <a:prstClr val="black"/>
                            </a:solidFill>
                            <a:latin typeface="Cambria Math"/>
                          </a:rPr>
                          <m:t>𝜈</m:t>
                        </m:r>
                      </m:e>
                      <m:sub>
                        <m:r>
                          <a:rPr lang="en-US" altLang="ja-JP" sz="1600" i="1" smtClean="0">
                            <a:solidFill>
                              <a:prstClr val="black"/>
                            </a:solidFill>
                            <a:latin typeface="Cambria Math"/>
                          </a:rPr>
                          <m:t>3</m:t>
                        </m:r>
                      </m:sub>
                    </m:sSub>
                  </m:oMath>
                </a14:m>
                <a:r>
                  <a:rPr lang="ja-JP" altLang="en-US" sz="1600" dirty="0" smtClean="0">
                    <a:solidFill>
                      <a:prstClr val="black"/>
                    </a:solidFill>
                  </a:rPr>
                  <a:t>の</a:t>
                </a:r>
                <a:endParaRPr lang="en-US" altLang="ja-JP" sz="1600" dirty="0" smtClean="0">
                  <a:solidFill>
                    <a:prstClr val="black"/>
                  </a:solidFill>
                </a:endParaRPr>
              </a:p>
              <a:p>
                <a:pPr>
                  <a:spcBef>
                    <a:spcPts val="200"/>
                  </a:spcBef>
                </a:pPr>
                <a:r>
                  <a:rPr lang="ja-JP" altLang="en-US" sz="1600" dirty="0" smtClean="0">
                    <a:solidFill>
                      <a:prstClr val="black"/>
                    </a:solidFill>
                  </a:rPr>
                  <a:t>重ね合わせ</a:t>
                </a:r>
                <a:endParaRPr lang="ja-JP" altLang="en-US" sz="1600" dirty="0">
                  <a:solidFill>
                    <a:prstClr val="black"/>
                  </a:solidFill>
                </a:endParaRPr>
              </a:p>
            </p:txBody>
          </p:sp>
        </mc:Choice>
        <mc:Fallback xmlns="">
          <p:sp>
            <p:nvSpPr>
              <p:cNvPr id="43" name="角丸四角形 42"/>
              <p:cNvSpPr>
                <a:spLocks noRot="1" noChangeAspect="1" noMove="1" noResize="1" noEditPoints="1" noAdjustHandles="1" noChangeArrowheads="1" noChangeShapeType="1" noTextEdit="1"/>
              </p:cNvSpPr>
              <p:nvPr/>
            </p:nvSpPr>
            <p:spPr>
              <a:xfrm>
                <a:off x="5889891" y="1812073"/>
                <a:ext cx="2933700" cy="581025"/>
              </a:xfrm>
              <a:prstGeom prst="roundRect">
                <a:avLst/>
              </a:prstGeom>
              <a:blipFill rotWithShape="0">
                <a:blip r:embed="rId8"/>
                <a:stretch>
                  <a:fillRect l="-208" t="-7292" b="-12500"/>
                </a:stretch>
              </a:blipFill>
              <a:ln>
                <a:noFill/>
              </a:ln>
            </p:spPr>
            <p:txBody>
              <a:bodyPr/>
              <a:lstStyle/>
              <a:p>
                <a:r>
                  <a:rPr lang="ja-JP" altLang="en-US">
                    <a:noFill/>
                  </a:rPr>
                  <a:t> </a:t>
                </a:r>
              </a:p>
            </p:txBody>
          </p:sp>
        </mc:Fallback>
      </mc:AlternateContent>
      <p:sp>
        <p:nvSpPr>
          <p:cNvPr id="44" name="正方形/長方形 43"/>
          <p:cNvSpPr/>
          <p:nvPr/>
        </p:nvSpPr>
        <p:spPr>
          <a:xfrm>
            <a:off x="3840980" y="664683"/>
            <a:ext cx="2194832" cy="338554"/>
          </a:xfrm>
          <a:prstGeom prst="rect">
            <a:avLst/>
          </a:prstGeom>
        </p:spPr>
        <p:txBody>
          <a:bodyPr wrap="none">
            <a:spAutoFit/>
          </a:bodyPr>
          <a:lstStyle/>
          <a:p>
            <a:r>
              <a:rPr lang="ja-JP" altLang="en-US" sz="1600" dirty="0">
                <a:solidFill>
                  <a:prstClr val="black"/>
                </a:solidFill>
              </a:rPr>
              <a:t>ニュートリノ</a:t>
            </a:r>
            <a:r>
              <a:rPr lang="ja-JP" altLang="en-US" sz="1600" dirty="0" smtClean="0">
                <a:solidFill>
                  <a:prstClr val="black"/>
                </a:solidFill>
              </a:rPr>
              <a:t>の</a:t>
            </a:r>
            <a:r>
              <a:rPr lang="ja-JP" altLang="en-US" sz="1600" dirty="0">
                <a:solidFill>
                  <a:prstClr val="black"/>
                </a:solidFill>
              </a:rPr>
              <a:t>波動関数</a:t>
            </a:r>
          </a:p>
        </p:txBody>
      </p:sp>
      <mc:AlternateContent xmlns:mc="http://schemas.openxmlformats.org/markup-compatibility/2006" xmlns:a14="http://schemas.microsoft.com/office/drawing/2010/main">
        <mc:Choice Requires="a14">
          <p:sp>
            <p:nvSpPr>
              <p:cNvPr id="45" name="テキスト ボックス 44"/>
              <p:cNvSpPr txBox="1"/>
              <p:nvPr/>
            </p:nvSpPr>
            <p:spPr>
              <a:xfrm>
                <a:off x="274063" y="2307326"/>
                <a:ext cx="8696646" cy="2476512"/>
              </a:xfrm>
              <a:prstGeom prst="rect">
                <a:avLst/>
              </a:prstGeom>
              <a:noFill/>
            </p:spPr>
            <p:txBody>
              <a:bodyPr wrap="square" rtlCol="0">
                <a:spAutoFit/>
              </a:bodyPr>
              <a:lstStyle/>
              <a:p>
                <a:r>
                  <a:rPr lang="ja-JP" altLang="en-US" sz="1600" dirty="0" smtClean="0">
                    <a:solidFill>
                      <a:prstClr val="black"/>
                    </a:solidFill>
                  </a:rPr>
                  <a:t>運動量</a:t>
                </a:r>
                <a:r>
                  <a:rPr lang="en-US" altLang="ja-JP" sz="2000" i="1" dirty="0" smtClean="0">
                    <a:solidFill>
                      <a:prstClr val="black"/>
                    </a:solidFill>
                    <a:latin typeface="Times New Roman" panose="02020603050405020304" pitchFamily="18" charset="0"/>
                    <a:cs typeface="Times New Roman" panose="02020603050405020304" pitchFamily="18" charset="0"/>
                  </a:rPr>
                  <a:t>p</a:t>
                </a:r>
                <a:r>
                  <a:rPr lang="ja-JP" altLang="en-US" sz="1600" dirty="0" smtClean="0">
                    <a:solidFill>
                      <a:prstClr val="black"/>
                    </a:solidFill>
                    <a:latin typeface="Times New Roman" panose="02020603050405020304" pitchFamily="18" charset="0"/>
                    <a:cs typeface="Times New Roman" panose="02020603050405020304" pitchFamily="18" charset="0"/>
                  </a:rPr>
                  <a:t>が</a:t>
                </a:r>
                <a:r>
                  <a:rPr lang="ja-JP" altLang="en-US" sz="1600" dirty="0" smtClean="0">
                    <a:solidFill>
                      <a:prstClr val="black"/>
                    </a:solidFill>
                  </a:rPr>
                  <a:t>一定の</a:t>
                </a:r>
                <a14:m>
                  <m:oMath xmlns:m="http://schemas.openxmlformats.org/officeDocument/2006/math">
                    <m:sSub>
                      <m:sSubPr>
                        <m:ctrlPr>
                          <a:rPr lang="en-US" altLang="ja-JP" sz="2000" i="1">
                            <a:solidFill>
                              <a:prstClr val="black"/>
                            </a:solidFill>
                            <a:latin typeface="Cambria Math" panose="02040503050406030204" pitchFamily="18" charset="0"/>
                          </a:rPr>
                        </m:ctrlPr>
                      </m:sSubPr>
                      <m:e>
                        <m:r>
                          <a:rPr lang="ja-JP" altLang="en-US" sz="2000" i="1">
                            <a:solidFill>
                              <a:prstClr val="black"/>
                            </a:solidFill>
                            <a:latin typeface="Cambria Math"/>
                          </a:rPr>
                          <m:t>𝜈</m:t>
                        </m:r>
                      </m:e>
                      <m:sub>
                        <m:r>
                          <a:rPr lang="ja-JP" altLang="en-US" sz="2000" i="1">
                            <a:solidFill>
                              <a:prstClr val="black"/>
                            </a:solidFill>
                            <a:latin typeface="Cambria Math"/>
                          </a:rPr>
                          <m:t>𝜇</m:t>
                        </m:r>
                      </m:sub>
                    </m:sSub>
                  </m:oMath>
                </a14:m>
                <a:r>
                  <a:rPr lang="ja-JP" altLang="en-US" sz="1600" dirty="0" smtClean="0">
                    <a:solidFill>
                      <a:prstClr val="black"/>
                    </a:solidFill>
                  </a:rPr>
                  <a:t> ビーム ： 質量 </a:t>
                </a:r>
                <a14:m>
                  <m:oMath xmlns:m="http://schemas.openxmlformats.org/officeDocument/2006/math">
                    <m:sSub>
                      <m:sSubPr>
                        <m:ctrlPr>
                          <a:rPr lang="en-US" altLang="ja-JP" i="1">
                            <a:solidFill>
                              <a:prstClr val="black"/>
                            </a:solidFill>
                            <a:latin typeface="Cambria Math" panose="02040503050406030204" pitchFamily="18" charset="0"/>
                          </a:rPr>
                        </m:ctrlPr>
                      </m:sSubPr>
                      <m:e>
                        <m:r>
                          <a:rPr lang="en-US" altLang="ja-JP" i="1">
                            <a:solidFill>
                              <a:prstClr val="black"/>
                            </a:solidFill>
                            <a:latin typeface="Cambria Math"/>
                          </a:rPr>
                          <m:t>𝑚</m:t>
                        </m:r>
                      </m:e>
                      <m:sub>
                        <m:r>
                          <a:rPr lang="en-US" altLang="ja-JP" i="1">
                            <a:solidFill>
                              <a:prstClr val="black"/>
                            </a:solidFill>
                            <a:latin typeface="Cambria Math"/>
                          </a:rPr>
                          <m:t>1</m:t>
                        </m:r>
                      </m:sub>
                    </m:sSub>
                    <m:r>
                      <a:rPr lang="ja-JP" altLang="en-US" i="1">
                        <a:solidFill>
                          <a:prstClr val="black"/>
                        </a:solidFill>
                        <a:latin typeface="Cambria Math"/>
                      </a:rPr>
                      <m:t>，</m:t>
                    </m:r>
                    <m:sSub>
                      <m:sSubPr>
                        <m:ctrlPr>
                          <a:rPr lang="en-US" altLang="ja-JP" i="1">
                            <a:solidFill>
                              <a:prstClr val="black"/>
                            </a:solidFill>
                            <a:latin typeface="Cambria Math" panose="02040503050406030204" pitchFamily="18" charset="0"/>
                          </a:rPr>
                        </m:ctrlPr>
                      </m:sSubPr>
                      <m:e>
                        <m:r>
                          <a:rPr lang="en-US" altLang="ja-JP" i="1">
                            <a:solidFill>
                              <a:prstClr val="black"/>
                            </a:solidFill>
                            <a:latin typeface="Cambria Math"/>
                          </a:rPr>
                          <m:t>𝑚</m:t>
                        </m:r>
                      </m:e>
                      <m:sub>
                        <m:r>
                          <a:rPr lang="en-US" altLang="ja-JP" i="1">
                            <a:solidFill>
                              <a:prstClr val="black"/>
                            </a:solidFill>
                            <a:latin typeface="Cambria Math"/>
                          </a:rPr>
                          <m:t>2</m:t>
                        </m:r>
                      </m:sub>
                    </m:sSub>
                    <m:r>
                      <a:rPr lang="ja-JP" altLang="en-US" i="1">
                        <a:solidFill>
                          <a:prstClr val="black"/>
                        </a:solidFill>
                        <a:latin typeface="Cambria Math"/>
                      </a:rPr>
                      <m:t>，</m:t>
                    </m:r>
                    <m:sSub>
                      <m:sSubPr>
                        <m:ctrlPr>
                          <a:rPr lang="en-US" altLang="ja-JP" i="1">
                            <a:solidFill>
                              <a:prstClr val="black"/>
                            </a:solidFill>
                            <a:latin typeface="Cambria Math" panose="02040503050406030204" pitchFamily="18" charset="0"/>
                          </a:rPr>
                        </m:ctrlPr>
                      </m:sSubPr>
                      <m:e>
                        <m:r>
                          <a:rPr lang="en-US" altLang="ja-JP" i="1">
                            <a:solidFill>
                              <a:prstClr val="black"/>
                            </a:solidFill>
                            <a:latin typeface="Cambria Math"/>
                          </a:rPr>
                          <m:t>𝑚</m:t>
                        </m:r>
                      </m:e>
                      <m:sub>
                        <m:r>
                          <a:rPr lang="en-US" altLang="ja-JP" i="1">
                            <a:solidFill>
                              <a:prstClr val="black"/>
                            </a:solidFill>
                            <a:latin typeface="Cambria Math"/>
                          </a:rPr>
                          <m:t>3</m:t>
                        </m:r>
                      </m:sub>
                    </m:sSub>
                  </m:oMath>
                </a14:m>
                <a:r>
                  <a:rPr lang="ja-JP" altLang="en-US" sz="1600" dirty="0" smtClean="0">
                    <a:solidFill>
                      <a:prstClr val="black"/>
                    </a:solidFill>
                  </a:rPr>
                  <a:t>が異なれば、</a:t>
                </a:r>
                <a:endParaRPr lang="en-US" altLang="ja-JP" sz="1600" dirty="0" smtClean="0">
                  <a:solidFill>
                    <a:prstClr val="black"/>
                  </a:solidFill>
                </a:endParaRPr>
              </a:p>
              <a:p>
                <a:r>
                  <a:rPr lang="ja-JP" altLang="en-US" sz="1600" dirty="0">
                    <a:solidFill>
                      <a:prstClr val="black"/>
                    </a:solidFill>
                  </a:rPr>
                  <a:t>　</a:t>
                </a:r>
                <a:r>
                  <a:rPr lang="ja-JP" altLang="en-US" sz="1600" dirty="0" smtClean="0">
                    <a:solidFill>
                      <a:prstClr val="black"/>
                    </a:solidFill>
                  </a:rPr>
                  <a:t>　⇒ </a:t>
                </a:r>
                <a14:m>
                  <m:oMath xmlns:m="http://schemas.openxmlformats.org/officeDocument/2006/math">
                    <m:sSub>
                      <m:sSubPr>
                        <m:ctrlPr>
                          <a:rPr lang="en-US" altLang="ja-JP" sz="2000" i="1">
                            <a:solidFill>
                              <a:prstClr val="black"/>
                            </a:solidFill>
                            <a:latin typeface="Cambria Math" panose="02040503050406030204" pitchFamily="18" charset="0"/>
                          </a:rPr>
                        </m:ctrlPr>
                      </m:sSubPr>
                      <m:e>
                        <m:r>
                          <a:rPr lang="ja-JP" altLang="en-US" sz="2000" i="1">
                            <a:solidFill>
                              <a:prstClr val="black"/>
                            </a:solidFill>
                            <a:latin typeface="Cambria Math"/>
                          </a:rPr>
                          <m:t>𝜈</m:t>
                        </m:r>
                      </m:e>
                      <m:sub>
                        <m:r>
                          <a:rPr lang="ja-JP" altLang="en-US" sz="2000" i="1">
                            <a:solidFill>
                              <a:prstClr val="black"/>
                            </a:solidFill>
                            <a:latin typeface="Cambria Math"/>
                          </a:rPr>
                          <m:t>𝜇</m:t>
                        </m:r>
                      </m:sub>
                    </m:sSub>
                  </m:oMath>
                </a14:m>
                <a:r>
                  <a:rPr lang="ja-JP" altLang="en-US" sz="1600" dirty="0" smtClean="0">
                    <a:solidFill>
                      <a:prstClr val="black"/>
                    </a:solidFill>
                  </a:rPr>
                  <a:t>を</a:t>
                </a:r>
                <a:r>
                  <a:rPr lang="ja-JP" altLang="en-US" sz="1600" dirty="0">
                    <a:solidFill>
                      <a:prstClr val="black"/>
                    </a:solidFill>
                  </a:rPr>
                  <a:t>構成する</a:t>
                </a:r>
                <a14:m>
                  <m:oMath xmlns:m="http://schemas.openxmlformats.org/officeDocument/2006/math">
                    <m:sSub>
                      <m:sSubPr>
                        <m:ctrlPr>
                          <a:rPr lang="en-US" altLang="ja-JP" sz="2000" i="1">
                            <a:solidFill>
                              <a:prstClr val="black"/>
                            </a:solidFill>
                            <a:latin typeface="Cambria Math" panose="02040503050406030204" pitchFamily="18" charset="0"/>
                          </a:rPr>
                        </m:ctrlPr>
                      </m:sSubPr>
                      <m:e>
                        <m:r>
                          <a:rPr lang="ja-JP" altLang="en-US" sz="2000" i="1">
                            <a:solidFill>
                              <a:prstClr val="black"/>
                            </a:solidFill>
                            <a:latin typeface="Cambria Math"/>
                          </a:rPr>
                          <m:t>𝜈</m:t>
                        </m:r>
                      </m:e>
                      <m:sub>
                        <m:r>
                          <a:rPr lang="en-US" altLang="ja-JP" sz="2000" i="1">
                            <a:solidFill>
                              <a:prstClr val="black"/>
                            </a:solidFill>
                            <a:latin typeface="Cambria Math"/>
                          </a:rPr>
                          <m:t>1</m:t>
                        </m:r>
                      </m:sub>
                    </m:sSub>
                  </m:oMath>
                </a14:m>
                <a:r>
                  <a:rPr lang="ja-JP" altLang="en-US" sz="800" baseline="-25000" dirty="0" smtClean="0">
                    <a:solidFill>
                      <a:prstClr val="black"/>
                    </a:solidFill>
                  </a:rPr>
                  <a:t> </a:t>
                </a:r>
                <a:r>
                  <a:rPr lang="ja-JP" altLang="en-US" sz="1200" dirty="0">
                    <a:solidFill>
                      <a:prstClr val="black"/>
                    </a:solidFill>
                  </a:rPr>
                  <a:t>，</a:t>
                </a:r>
                <a14:m>
                  <m:oMath xmlns:m="http://schemas.openxmlformats.org/officeDocument/2006/math">
                    <m:sSub>
                      <m:sSubPr>
                        <m:ctrlPr>
                          <a:rPr lang="en-US" altLang="ja-JP" sz="2000" i="1">
                            <a:solidFill>
                              <a:prstClr val="black"/>
                            </a:solidFill>
                            <a:latin typeface="Cambria Math" panose="02040503050406030204" pitchFamily="18" charset="0"/>
                          </a:rPr>
                        </m:ctrlPr>
                      </m:sSubPr>
                      <m:e>
                        <m:r>
                          <a:rPr lang="ja-JP" altLang="en-US" sz="2000" i="1">
                            <a:solidFill>
                              <a:prstClr val="black"/>
                            </a:solidFill>
                            <a:latin typeface="Cambria Math"/>
                          </a:rPr>
                          <m:t>𝜈</m:t>
                        </m:r>
                      </m:e>
                      <m:sub>
                        <m:r>
                          <a:rPr lang="en-US" altLang="ja-JP" sz="2000" i="1">
                            <a:solidFill>
                              <a:prstClr val="black"/>
                            </a:solidFill>
                            <a:latin typeface="Cambria Math"/>
                          </a:rPr>
                          <m:t>2</m:t>
                        </m:r>
                      </m:sub>
                    </m:sSub>
                  </m:oMath>
                </a14:m>
                <a:r>
                  <a:rPr lang="ja-JP" altLang="en-US" sz="1200" dirty="0" smtClean="0">
                    <a:solidFill>
                      <a:prstClr val="black"/>
                    </a:solidFill>
                  </a:rPr>
                  <a:t> </a:t>
                </a:r>
                <a:r>
                  <a:rPr lang="ja-JP" altLang="en-US" sz="1200" dirty="0">
                    <a:solidFill>
                      <a:prstClr val="black"/>
                    </a:solidFill>
                  </a:rPr>
                  <a:t>，</a:t>
                </a:r>
                <a14:m>
                  <m:oMath xmlns:m="http://schemas.openxmlformats.org/officeDocument/2006/math">
                    <m:sSub>
                      <m:sSubPr>
                        <m:ctrlPr>
                          <a:rPr lang="en-US" altLang="ja-JP" sz="2000" i="1">
                            <a:solidFill>
                              <a:prstClr val="black"/>
                            </a:solidFill>
                            <a:latin typeface="Cambria Math" panose="02040503050406030204" pitchFamily="18" charset="0"/>
                          </a:rPr>
                        </m:ctrlPr>
                      </m:sSubPr>
                      <m:e>
                        <m:r>
                          <a:rPr lang="ja-JP" altLang="en-US" sz="2000" i="1">
                            <a:solidFill>
                              <a:prstClr val="black"/>
                            </a:solidFill>
                            <a:latin typeface="Cambria Math"/>
                          </a:rPr>
                          <m:t>𝜈</m:t>
                        </m:r>
                      </m:e>
                      <m:sub>
                        <m:r>
                          <a:rPr lang="en-US" altLang="ja-JP" sz="2000" i="1">
                            <a:solidFill>
                              <a:prstClr val="black"/>
                            </a:solidFill>
                            <a:latin typeface="Cambria Math"/>
                          </a:rPr>
                          <m:t>3</m:t>
                        </m:r>
                      </m:sub>
                    </m:sSub>
                  </m:oMath>
                </a14:m>
                <a:r>
                  <a:rPr lang="ja-JP" altLang="en-US" sz="1600" dirty="0">
                    <a:solidFill>
                      <a:prstClr val="black"/>
                    </a:solidFill>
                  </a:rPr>
                  <a:t>の</a:t>
                </a:r>
                <a:r>
                  <a:rPr lang="ja-JP" altLang="en-US" sz="1600" dirty="0" smtClean="0">
                    <a:solidFill>
                      <a:prstClr val="black"/>
                    </a:solidFill>
                  </a:rPr>
                  <a:t>エネルギー</a:t>
                </a:r>
                <a14:m>
                  <m:oMath xmlns:m="http://schemas.openxmlformats.org/officeDocument/2006/math">
                    <m:sSub>
                      <m:sSubPr>
                        <m:ctrlPr>
                          <a:rPr lang="en-US" altLang="ja-JP" i="1" smtClean="0">
                            <a:solidFill>
                              <a:prstClr val="black"/>
                            </a:solidFill>
                            <a:latin typeface="Cambria Math" panose="02040503050406030204" pitchFamily="18" charset="0"/>
                          </a:rPr>
                        </m:ctrlPr>
                      </m:sSubPr>
                      <m:e>
                        <m:r>
                          <a:rPr lang="en-US" altLang="ja-JP" i="1" smtClean="0">
                            <a:solidFill>
                              <a:prstClr val="black"/>
                            </a:solidFill>
                            <a:latin typeface="Cambria Math"/>
                          </a:rPr>
                          <m:t>𝐸</m:t>
                        </m:r>
                      </m:e>
                      <m:sub>
                        <m:r>
                          <a:rPr lang="en-US" altLang="ja-JP" i="1" smtClean="0">
                            <a:solidFill>
                              <a:prstClr val="black"/>
                            </a:solidFill>
                            <a:latin typeface="Cambria Math"/>
                          </a:rPr>
                          <m:t>1</m:t>
                        </m:r>
                      </m:sub>
                    </m:sSub>
                  </m:oMath>
                </a14:m>
                <a:r>
                  <a:rPr lang="ja-JP" altLang="en-US" sz="800" baseline="-25000" dirty="0" smtClean="0">
                    <a:solidFill>
                      <a:prstClr val="black"/>
                    </a:solidFill>
                  </a:rPr>
                  <a:t> </a:t>
                </a:r>
                <a:r>
                  <a:rPr lang="ja-JP" altLang="en-US" sz="1600" dirty="0" smtClean="0">
                    <a:solidFill>
                      <a:prstClr val="black"/>
                    </a:solidFill>
                  </a:rPr>
                  <a:t>，</a:t>
                </a:r>
                <a14:m>
                  <m:oMath xmlns:m="http://schemas.openxmlformats.org/officeDocument/2006/math">
                    <m:sSub>
                      <m:sSubPr>
                        <m:ctrlPr>
                          <a:rPr lang="en-US" altLang="ja-JP" i="1" dirty="0" smtClean="0">
                            <a:solidFill>
                              <a:prstClr val="black"/>
                            </a:solidFill>
                            <a:latin typeface="Cambria Math" panose="02040503050406030204" pitchFamily="18" charset="0"/>
                          </a:rPr>
                        </m:ctrlPr>
                      </m:sSubPr>
                      <m:e>
                        <m:r>
                          <a:rPr lang="en-US" altLang="ja-JP" i="1" dirty="0" smtClean="0">
                            <a:solidFill>
                              <a:prstClr val="black"/>
                            </a:solidFill>
                            <a:latin typeface="Cambria Math"/>
                          </a:rPr>
                          <m:t>𝐸</m:t>
                        </m:r>
                      </m:e>
                      <m:sub>
                        <m:r>
                          <a:rPr lang="en-US" altLang="ja-JP" i="1" dirty="0" smtClean="0">
                            <a:solidFill>
                              <a:prstClr val="black"/>
                            </a:solidFill>
                            <a:latin typeface="Cambria Math"/>
                          </a:rPr>
                          <m:t>2</m:t>
                        </m:r>
                      </m:sub>
                    </m:sSub>
                  </m:oMath>
                </a14:m>
                <a:r>
                  <a:rPr lang="ja-JP" altLang="en-US" sz="1600" dirty="0" smtClean="0">
                    <a:solidFill>
                      <a:prstClr val="black"/>
                    </a:solidFill>
                  </a:rPr>
                  <a:t> ，</a:t>
                </a:r>
                <a14:m>
                  <m:oMath xmlns:m="http://schemas.openxmlformats.org/officeDocument/2006/math">
                    <m:sSub>
                      <m:sSubPr>
                        <m:ctrlPr>
                          <a:rPr lang="en-US" altLang="ja-JP" i="1" dirty="0" smtClean="0">
                            <a:solidFill>
                              <a:prstClr val="black"/>
                            </a:solidFill>
                            <a:latin typeface="Cambria Math" panose="02040503050406030204" pitchFamily="18" charset="0"/>
                          </a:rPr>
                        </m:ctrlPr>
                      </m:sSubPr>
                      <m:e>
                        <m:r>
                          <a:rPr lang="en-US" altLang="ja-JP" i="1" dirty="0" smtClean="0">
                            <a:solidFill>
                              <a:prstClr val="black"/>
                            </a:solidFill>
                            <a:latin typeface="Cambria Math"/>
                          </a:rPr>
                          <m:t>𝐸</m:t>
                        </m:r>
                      </m:e>
                      <m:sub>
                        <m:r>
                          <a:rPr lang="en-US" altLang="ja-JP" i="1" dirty="0" smtClean="0">
                            <a:solidFill>
                              <a:prstClr val="black"/>
                            </a:solidFill>
                            <a:latin typeface="Cambria Math"/>
                          </a:rPr>
                          <m:t>3</m:t>
                        </m:r>
                      </m:sub>
                    </m:sSub>
                  </m:oMath>
                </a14:m>
                <a:r>
                  <a:rPr lang="ja-JP" altLang="en-US" sz="1600" dirty="0" smtClean="0">
                    <a:solidFill>
                      <a:prstClr val="black"/>
                    </a:solidFill>
                  </a:rPr>
                  <a:t>が異なる。</a:t>
                </a:r>
                <a:endParaRPr lang="en-US" altLang="ja-JP" sz="1600" dirty="0">
                  <a:solidFill>
                    <a:prstClr val="black"/>
                  </a:solidFill>
                </a:endParaRPr>
              </a:p>
              <a:p>
                <a:pPr>
                  <a:spcBef>
                    <a:spcPts val="500"/>
                  </a:spcBef>
                </a:pPr>
                <a:r>
                  <a:rPr lang="ja-JP" altLang="en-US" sz="1600" dirty="0" smtClean="0">
                    <a:solidFill>
                      <a:prstClr val="black"/>
                    </a:solidFill>
                  </a:rPr>
                  <a:t>　　⇒ </a:t>
                </a:r>
                <a14:m>
                  <m:oMath xmlns:m="http://schemas.openxmlformats.org/officeDocument/2006/math">
                    <m:sSub>
                      <m:sSubPr>
                        <m:ctrlPr>
                          <a:rPr lang="en-US" altLang="ja-JP" sz="2000" i="1">
                            <a:solidFill>
                              <a:prstClr val="black"/>
                            </a:solidFill>
                            <a:latin typeface="Cambria Math" panose="02040503050406030204" pitchFamily="18" charset="0"/>
                          </a:rPr>
                        </m:ctrlPr>
                      </m:sSubPr>
                      <m:e>
                        <m:r>
                          <a:rPr lang="ja-JP" altLang="en-US" sz="2000" i="1">
                            <a:solidFill>
                              <a:prstClr val="black"/>
                            </a:solidFill>
                            <a:latin typeface="Cambria Math"/>
                          </a:rPr>
                          <m:t>𝜈</m:t>
                        </m:r>
                      </m:e>
                      <m:sub>
                        <m:r>
                          <a:rPr lang="en-US" altLang="ja-JP" sz="2000" i="1">
                            <a:solidFill>
                              <a:prstClr val="black"/>
                            </a:solidFill>
                            <a:latin typeface="Cambria Math"/>
                          </a:rPr>
                          <m:t>1</m:t>
                        </m:r>
                      </m:sub>
                    </m:sSub>
                  </m:oMath>
                </a14:m>
                <a:r>
                  <a:rPr lang="ja-JP" altLang="en-US" sz="1600" dirty="0" smtClean="0">
                    <a:solidFill>
                      <a:prstClr val="black"/>
                    </a:solidFill>
                  </a:rPr>
                  <a:t> </a:t>
                </a:r>
                <a:r>
                  <a:rPr lang="ja-JP" altLang="en-US" sz="1600" dirty="0">
                    <a:solidFill>
                      <a:prstClr val="black"/>
                    </a:solidFill>
                  </a:rPr>
                  <a:t>，</a:t>
                </a:r>
                <a14:m>
                  <m:oMath xmlns:m="http://schemas.openxmlformats.org/officeDocument/2006/math">
                    <m:sSub>
                      <m:sSubPr>
                        <m:ctrlPr>
                          <a:rPr lang="en-US" altLang="ja-JP" sz="2000" i="1">
                            <a:solidFill>
                              <a:prstClr val="black"/>
                            </a:solidFill>
                            <a:latin typeface="Cambria Math" panose="02040503050406030204" pitchFamily="18" charset="0"/>
                          </a:rPr>
                        </m:ctrlPr>
                      </m:sSubPr>
                      <m:e>
                        <m:r>
                          <a:rPr lang="ja-JP" altLang="en-US" sz="2000" i="1">
                            <a:solidFill>
                              <a:prstClr val="black"/>
                            </a:solidFill>
                            <a:latin typeface="Cambria Math"/>
                          </a:rPr>
                          <m:t>𝜈</m:t>
                        </m:r>
                      </m:e>
                      <m:sub>
                        <m:r>
                          <a:rPr lang="en-US" altLang="ja-JP" sz="2000" i="1">
                            <a:solidFill>
                              <a:prstClr val="black"/>
                            </a:solidFill>
                            <a:latin typeface="Cambria Math"/>
                          </a:rPr>
                          <m:t>2</m:t>
                        </m:r>
                      </m:sub>
                    </m:sSub>
                  </m:oMath>
                </a14:m>
                <a:r>
                  <a:rPr lang="ja-JP" altLang="en-US" sz="1600" dirty="0" smtClean="0">
                    <a:solidFill>
                      <a:prstClr val="black"/>
                    </a:solidFill>
                  </a:rPr>
                  <a:t> </a:t>
                </a:r>
                <a:r>
                  <a:rPr lang="ja-JP" altLang="en-US" sz="1600" dirty="0">
                    <a:solidFill>
                      <a:prstClr val="black"/>
                    </a:solidFill>
                  </a:rPr>
                  <a:t>，</a:t>
                </a:r>
                <a14:m>
                  <m:oMath xmlns:m="http://schemas.openxmlformats.org/officeDocument/2006/math">
                    <m:sSub>
                      <m:sSubPr>
                        <m:ctrlPr>
                          <a:rPr lang="en-US" altLang="ja-JP" sz="2000" i="1">
                            <a:solidFill>
                              <a:prstClr val="black"/>
                            </a:solidFill>
                            <a:latin typeface="Cambria Math" panose="02040503050406030204" pitchFamily="18" charset="0"/>
                          </a:rPr>
                        </m:ctrlPr>
                      </m:sSubPr>
                      <m:e>
                        <m:r>
                          <a:rPr lang="ja-JP" altLang="en-US" sz="2000" i="1">
                            <a:solidFill>
                              <a:prstClr val="black"/>
                            </a:solidFill>
                            <a:latin typeface="Cambria Math"/>
                          </a:rPr>
                          <m:t>𝜈</m:t>
                        </m:r>
                      </m:e>
                      <m:sub>
                        <m:r>
                          <a:rPr lang="en-US" altLang="ja-JP" sz="2000" i="1">
                            <a:solidFill>
                              <a:prstClr val="black"/>
                            </a:solidFill>
                            <a:latin typeface="Cambria Math"/>
                          </a:rPr>
                          <m:t>3</m:t>
                        </m:r>
                      </m:sub>
                    </m:sSub>
                  </m:oMath>
                </a14:m>
                <a:r>
                  <a:rPr lang="ja-JP" altLang="en-US" sz="1600" dirty="0" smtClean="0">
                    <a:solidFill>
                      <a:prstClr val="black"/>
                    </a:solidFill>
                  </a:rPr>
                  <a:t>の波動関数が</a:t>
                </a:r>
                <a:r>
                  <a:rPr lang="ja-JP" altLang="en-US" sz="1600" dirty="0">
                    <a:solidFill>
                      <a:prstClr val="black"/>
                    </a:solidFill>
                  </a:rPr>
                  <a:t>、</a:t>
                </a:r>
                <a:r>
                  <a:rPr lang="ja-JP" altLang="en-US" sz="1600" dirty="0" smtClean="0">
                    <a:solidFill>
                      <a:prstClr val="black"/>
                    </a:solidFill>
                  </a:rPr>
                  <a:t>異なる振動数で時間発展</a:t>
                </a:r>
                <a:r>
                  <a:rPr lang="ja-JP" altLang="ja-JP" sz="1600" dirty="0" smtClean="0">
                    <a:solidFill>
                      <a:prstClr val="black"/>
                    </a:solidFill>
                  </a:rPr>
                  <a:t>（</a:t>
                </a:r>
                <a14:m>
                  <m:oMath xmlns:m="http://schemas.openxmlformats.org/officeDocument/2006/math">
                    <m:r>
                      <a:rPr lang="en-US" altLang="ja-JP">
                        <a:solidFill>
                          <a:prstClr val="black"/>
                        </a:solidFill>
                        <a:latin typeface="Cambria Math"/>
                      </a:rPr>
                      <m:t>∝</m:t>
                    </m:r>
                    <m:sSup>
                      <m:sSupPr>
                        <m:ctrlPr>
                          <a:rPr lang="ja-JP" altLang="ja-JP" i="1">
                            <a:solidFill>
                              <a:prstClr val="black"/>
                            </a:solidFill>
                            <a:latin typeface="Cambria Math" panose="02040503050406030204" pitchFamily="18" charset="0"/>
                          </a:rPr>
                        </m:ctrlPr>
                      </m:sSupPr>
                      <m:e>
                        <m:r>
                          <a:rPr lang="en-US" altLang="ja-JP" i="1">
                            <a:solidFill>
                              <a:prstClr val="black"/>
                            </a:solidFill>
                            <a:latin typeface="Cambria Math"/>
                          </a:rPr>
                          <m:t>𝑒</m:t>
                        </m:r>
                      </m:e>
                      <m:sup>
                        <m:r>
                          <a:rPr lang="en-US" altLang="ja-JP" i="1">
                            <a:solidFill>
                              <a:prstClr val="black"/>
                            </a:solidFill>
                            <a:latin typeface="Cambria Math"/>
                          </a:rPr>
                          <m:t>−</m:t>
                        </m:r>
                        <m:r>
                          <a:rPr lang="en-US" altLang="ja-JP" i="1">
                            <a:solidFill>
                              <a:prstClr val="black"/>
                            </a:solidFill>
                            <a:latin typeface="Cambria Math"/>
                          </a:rPr>
                          <m:t>𝑖</m:t>
                        </m:r>
                        <m:sSub>
                          <m:sSubPr>
                            <m:ctrlPr>
                              <a:rPr lang="ja-JP" altLang="ja-JP" i="1">
                                <a:solidFill>
                                  <a:prstClr val="black"/>
                                </a:solidFill>
                                <a:latin typeface="Cambria Math" panose="02040503050406030204" pitchFamily="18" charset="0"/>
                              </a:rPr>
                            </m:ctrlPr>
                          </m:sSubPr>
                          <m:e>
                            <m:r>
                              <a:rPr lang="en-US" altLang="ja-JP" i="1">
                                <a:solidFill>
                                  <a:prstClr val="black"/>
                                </a:solidFill>
                                <a:latin typeface="Cambria Math"/>
                              </a:rPr>
                              <m:t>𝐸</m:t>
                            </m:r>
                          </m:e>
                          <m:sub>
                            <m:r>
                              <a:rPr lang="en-US" altLang="ja-JP" i="1">
                                <a:solidFill>
                                  <a:prstClr val="black"/>
                                </a:solidFill>
                                <a:latin typeface="Cambria Math"/>
                              </a:rPr>
                              <m:t>𝑖</m:t>
                            </m:r>
                          </m:sub>
                        </m:sSub>
                        <m:r>
                          <a:rPr lang="en-US" altLang="ja-JP" i="1">
                            <a:solidFill>
                              <a:prstClr val="black"/>
                            </a:solidFill>
                            <a:latin typeface="Cambria Math"/>
                          </a:rPr>
                          <m:t>𝑡</m:t>
                        </m:r>
                      </m:sup>
                    </m:sSup>
                  </m:oMath>
                </a14:m>
                <a:r>
                  <a:rPr lang="en-US" altLang="ja-JP" sz="800" dirty="0" smtClean="0">
                    <a:solidFill>
                      <a:prstClr val="black"/>
                    </a:solidFill>
                  </a:rPr>
                  <a:t> </a:t>
                </a:r>
                <a:r>
                  <a:rPr lang="ja-JP" altLang="ja-JP" sz="1600" dirty="0">
                    <a:solidFill>
                      <a:prstClr val="black"/>
                    </a:solidFill>
                  </a:rPr>
                  <a:t>）</a:t>
                </a:r>
                <a:r>
                  <a:rPr lang="ja-JP" altLang="en-US" sz="1600" dirty="0" smtClean="0">
                    <a:solidFill>
                      <a:prstClr val="black"/>
                    </a:solidFill>
                  </a:rPr>
                  <a:t>をする。</a:t>
                </a:r>
                <a:endParaRPr lang="en-US" altLang="ja-JP" sz="1600" dirty="0">
                  <a:solidFill>
                    <a:prstClr val="black"/>
                  </a:solidFill>
                </a:endParaRPr>
              </a:p>
              <a:p>
                <a:pPr>
                  <a:spcBef>
                    <a:spcPts val="1200"/>
                  </a:spcBef>
                </a:pPr>
                <a:r>
                  <a:rPr lang="ja-JP" altLang="en-US" sz="1600" dirty="0" smtClean="0">
                    <a:solidFill>
                      <a:prstClr val="black"/>
                    </a:solidFill>
                  </a:rPr>
                  <a:t>　　⇒</a:t>
                </a:r>
                <a14:m>
                  <m:oMath xmlns:m="http://schemas.openxmlformats.org/officeDocument/2006/math">
                    <m:sSub>
                      <m:sSubPr>
                        <m:ctrlPr>
                          <a:rPr lang="en-US" altLang="ja-JP" sz="2000" i="1">
                            <a:solidFill>
                              <a:prstClr val="black"/>
                            </a:solidFill>
                            <a:latin typeface="Cambria Math" panose="02040503050406030204" pitchFamily="18" charset="0"/>
                          </a:rPr>
                        </m:ctrlPr>
                      </m:sSubPr>
                      <m:e>
                        <m:r>
                          <a:rPr lang="ja-JP" altLang="en-US" sz="2000" i="1">
                            <a:solidFill>
                              <a:prstClr val="black"/>
                            </a:solidFill>
                            <a:latin typeface="Cambria Math"/>
                          </a:rPr>
                          <m:t>𝜈</m:t>
                        </m:r>
                      </m:e>
                      <m:sub>
                        <m:r>
                          <a:rPr lang="ja-JP" altLang="en-US" sz="2000" i="1">
                            <a:solidFill>
                              <a:prstClr val="black"/>
                            </a:solidFill>
                            <a:latin typeface="Cambria Math"/>
                          </a:rPr>
                          <m:t>𝜇</m:t>
                        </m:r>
                      </m:sub>
                    </m:sSub>
                  </m:oMath>
                </a14:m>
                <a:r>
                  <a:rPr lang="ja-JP" altLang="en-US" sz="1600" dirty="0" smtClean="0">
                    <a:solidFill>
                      <a:prstClr val="black"/>
                    </a:solidFill>
                  </a:rPr>
                  <a:t>の波に「うなり」が生じ、</a:t>
                </a:r>
                <a:endParaRPr lang="en-US" altLang="ja-JP" sz="1600" dirty="0" smtClean="0">
                  <a:solidFill>
                    <a:prstClr val="black"/>
                  </a:solidFill>
                </a:endParaRPr>
              </a:p>
              <a:p>
                <a:r>
                  <a:rPr lang="ja-JP" altLang="en-US" sz="1600" dirty="0" smtClean="0">
                    <a:solidFill>
                      <a:prstClr val="black"/>
                    </a:solidFill>
                  </a:rPr>
                  <a:t>　　　　</a:t>
                </a:r>
                <a14:m>
                  <m:oMath xmlns:m="http://schemas.openxmlformats.org/officeDocument/2006/math">
                    <m:sSub>
                      <m:sSubPr>
                        <m:ctrlPr>
                          <a:rPr lang="en-US" altLang="ja-JP" sz="2000" i="1">
                            <a:solidFill>
                              <a:prstClr val="black"/>
                            </a:solidFill>
                            <a:latin typeface="Cambria Math" panose="02040503050406030204" pitchFamily="18" charset="0"/>
                          </a:rPr>
                        </m:ctrlPr>
                      </m:sSubPr>
                      <m:e>
                        <m:r>
                          <a:rPr lang="ja-JP" altLang="en-US" sz="2000" i="1">
                            <a:solidFill>
                              <a:prstClr val="black"/>
                            </a:solidFill>
                            <a:latin typeface="Cambria Math"/>
                          </a:rPr>
                          <m:t>𝜈</m:t>
                        </m:r>
                      </m:e>
                      <m:sub>
                        <m:r>
                          <a:rPr lang="ja-JP" altLang="en-US" sz="2000" i="1">
                            <a:solidFill>
                              <a:prstClr val="black"/>
                            </a:solidFill>
                            <a:latin typeface="Cambria Math"/>
                          </a:rPr>
                          <m:t>𝜇</m:t>
                        </m:r>
                      </m:sub>
                    </m:sSub>
                    <m:r>
                      <a:rPr lang="en-US" altLang="ja-JP" sz="2000" i="1">
                        <a:solidFill>
                          <a:prstClr val="black"/>
                        </a:solidFill>
                        <a:latin typeface="Cambria Math"/>
                        <a:ea typeface="Cambria Math"/>
                      </a:rPr>
                      <m:t>↔</m:t>
                    </m:r>
                    <m:sSub>
                      <m:sSubPr>
                        <m:ctrlPr>
                          <a:rPr lang="en-US" altLang="ja-JP" sz="2000" i="1">
                            <a:solidFill>
                              <a:prstClr val="black"/>
                            </a:solidFill>
                            <a:latin typeface="Cambria Math" panose="02040503050406030204" pitchFamily="18" charset="0"/>
                          </a:rPr>
                        </m:ctrlPr>
                      </m:sSubPr>
                      <m:e>
                        <m:r>
                          <a:rPr lang="ja-JP" altLang="en-US" sz="2000" i="1">
                            <a:solidFill>
                              <a:prstClr val="black"/>
                            </a:solidFill>
                            <a:latin typeface="Cambria Math"/>
                          </a:rPr>
                          <m:t>𝜈</m:t>
                        </m:r>
                      </m:e>
                      <m:sub>
                        <m:r>
                          <a:rPr lang="en-US" altLang="ja-JP" sz="2000" i="1">
                            <a:solidFill>
                              <a:prstClr val="black"/>
                            </a:solidFill>
                            <a:latin typeface="Cambria Math" panose="02040503050406030204" pitchFamily="18" charset="0"/>
                          </a:rPr>
                          <m:t>𝑒</m:t>
                        </m:r>
                      </m:sub>
                    </m:sSub>
                  </m:oMath>
                </a14:m>
                <a:r>
                  <a:rPr lang="ja-JP" altLang="en-US" sz="1600" dirty="0">
                    <a:solidFill>
                      <a:prstClr val="black"/>
                    </a:solidFill>
                  </a:rPr>
                  <a:t>や</a:t>
                </a:r>
                <a14:m>
                  <m:oMath xmlns:m="http://schemas.openxmlformats.org/officeDocument/2006/math">
                    <m:sSub>
                      <m:sSubPr>
                        <m:ctrlPr>
                          <a:rPr lang="en-US" altLang="ja-JP" sz="2000" i="1">
                            <a:solidFill>
                              <a:prstClr val="black"/>
                            </a:solidFill>
                            <a:latin typeface="Cambria Math" panose="02040503050406030204" pitchFamily="18" charset="0"/>
                          </a:rPr>
                        </m:ctrlPr>
                      </m:sSubPr>
                      <m:e>
                        <m:r>
                          <a:rPr lang="ja-JP" altLang="en-US" sz="2000" i="1">
                            <a:solidFill>
                              <a:prstClr val="black"/>
                            </a:solidFill>
                            <a:latin typeface="Cambria Math"/>
                          </a:rPr>
                          <m:t>𝜈</m:t>
                        </m:r>
                      </m:e>
                      <m:sub>
                        <m:r>
                          <a:rPr lang="ja-JP" altLang="en-US" sz="2000" i="1">
                            <a:solidFill>
                              <a:prstClr val="black"/>
                            </a:solidFill>
                            <a:latin typeface="Cambria Math"/>
                          </a:rPr>
                          <m:t>𝜏</m:t>
                        </m:r>
                      </m:sub>
                    </m:sSub>
                  </m:oMath>
                </a14:m>
                <a:r>
                  <a:rPr lang="ja-JP" altLang="en-US" sz="1600" dirty="0" smtClean="0">
                    <a:solidFill>
                      <a:prstClr val="black"/>
                    </a:solidFill>
                  </a:rPr>
                  <a:t>間の振動が発生</a:t>
                </a:r>
                <a:endParaRPr lang="en-US" altLang="ja-JP" sz="1600" dirty="0" smtClean="0">
                  <a:solidFill>
                    <a:prstClr val="black"/>
                  </a:solidFill>
                </a:endParaRPr>
              </a:p>
              <a:p>
                <a:pPr>
                  <a:spcBef>
                    <a:spcPts val="1800"/>
                  </a:spcBef>
                </a:pPr>
                <a:r>
                  <a:rPr lang="ja-JP" altLang="en-US" sz="1600" dirty="0">
                    <a:solidFill>
                      <a:prstClr val="black"/>
                    </a:solidFill>
                  </a:rPr>
                  <a:t>　</a:t>
                </a:r>
                <a:r>
                  <a:rPr lang="ja-JP" altLang="en-US" sz="1600" dirty="0" smtClean="0">
                    <a:solidFill>
                      <a:prstClr val="black"/>
                    </a:solidFill>
                  </a:rPr>
                  <a:t>　⇒ 理論では、ニュートリノ振動は質量の二乗差</a:t>
                </a:r>
                <a14:m>
                  <m:oMath xmlns:m="http://schemas.openxmlformats.org/officeDocument/2006/math">
                    <m:sSup>
                      <m:sSupPr>
                        <m:ctrlPr>
                          <a:rPr lang="en-US" altLang="ja-JP" i="1">
                            <a:solidFill>
                              <a:prstClr val="black"/>
                            </a:solidFill>
                            <a:latin typeface="Cambria Math" panose="02040503050406030204" pitchFamily="18" charset="0"/>
                          </a:rPr>
                        </m:ctrlPr>
                      </m:sSupPr>
                      <m:e>
                        <m:sSub>
                          <m:sSubPr>
                            <m:ctrlPr>
                              <a:rPr lang="en-US" altLang="ja-JP" i="1">
                                <a:solidFill>
                                  <a:prstClr val="black"/>
                                </a:solidFill>
                                <a:latin typeface="Cambria Math" panose="02040503050406030204" pitchFamily="18" charset="0"/>
                              </a:rPr>
                            </m:ctrlPr>
                          </m:sSubPr>
                          <m:e>
                            <m:r>
                              <a:rPr lang="en-US" altLang="ja-JP" i="1">
                                <a:solidFill>
                                  <a:prstClr val="black"/>
                                </a:solidFill>
                                <a:latin typeface="Cambria Math"/>
                              </a:rPr>
                              <m:t>𝑚</m:t>
                            </m:r>
                          </m:e>
                          <m:sub>
                            <m:r>
                              <a:rPr lang="en-US" altLang="ja-JP" i="1" smtClean="0">
                                <a:solidFill>
                                  <a:prstClr val="black"/>
                                </a:solidFill>
                                <a:latin typeface="Cambria Math"/>
                              </a:rPr>
                              <m:t>𝑖</m:t>
                            </m:r>
                          </m:sub>
                        </m:sSub>
                      </m:e>
                      <m:sup>
                        <m:r>
                          <a:rPr lang="en-US" altLang="ja-JP" i="1">
                            <a:solidFill>
                              <a:prstClr val="black"/>
                            </a:solidFill>
                            <a:latin typeface="Cambria Math"/>
                          </a:rPr>
                          <m:t>2</m:t>
                        </m:r>
                      </m:sup>
                    </m:sSup>
                    <m:r>
                      <a:rPr lang="en-US" altLang="ja-JP" i="1">
                        <a:solidFill>
                          <a:prstClr val="black"/>
                        </a:solidFill>
                        <a:latin typeface="Cambria Math"/>
                      </a:rPr>
                      <m:t>−</m:t>
                    </m:r>
                    <m:sSup>
                      <m:sSupPr>
                        <m:ctrlPr>
                          <a:rPr lang="en-US" altLang="ja-JP" i="1">
                            <a:solidFill>
                              <a:prstClr val="black"/>
                            </a:solidFill>
                            <a:latin typeface="Cambria Math" panose="02040503050406030204" pitchFamily="18" charset="0"/>
                          </a:rPr>
                        </m:ctrlPr>
                      </m:sSupPr>
                      <m:e>
                        <m:sSub>
                          <m:sSubPr>
                            <m:ctrlPr>
                              <a:rPr lang="en-US" altLang="ja-JP" i="1">
                                <a:solidFill>
                                  <a:prstClr val="black"/>
                                </a:solidFill>
                                <a:latin typeface="Cambria Math" panose="02040503050406030204" pitchFamily="18" charset="0"/>
                              </a:rPr>
                            </m:ctrlPr>
                          </m:sSubPr>
                          <m:e>
                            <m:r>
                              <a:rPr lang="en-US" altLang="ja-JP" i="1">
                                <a:solidFill>
                                  <a:prstClr val="black"/>
                                </a:solidFill>
                                <a:latin typeface="Cambria Math"/>
                              </a:rPr>
                              <m:t>𝑚</m:t>
                            </m:r>
                          </m:e>
                          <m:sub>
                            <m:r>
                              <a:rPr lang="en-US" altLang="ja-JP" i="1" smtClean="0">
                                <a:solidFill>
                                  <a:prstClr val="black"/>
                                </a:solidFill>
                                <a:latin typeface="Cambria Math"/>
                              </a:rPr>
                              <m:t>𝑗</m:t>
                            </m:r>
                          </m:sub>
                        </m:sSub>
                      </m:e>
                      <m:sup>
                        <m:r>
                          <a:rPr lang="en-US" altLang="ja-JP" i="1">
                            <a:solidFill>
                              <a:prstClr val="black"/>
                            </a:solidFill>
                            <a:latin typeface="Cambria Math"/>
                          </a:rPr>
                          <m:t>2</m:t>
                        </m:r>
                      </m:sup>
                    </m:sSup>
                  </m:oMath>
                </a14:m>
                <a:r>
                  <a:rPr lang="ja-JP" altLang="en-US" sz="1600" dirty="0" smtClean="0">
                    <a:solidFill>
                      <a:prstClr val="black"/>
                    </a:solidFill>
                  </a:rPr>
                  <a:t>の関数。</a:t>
                </a:r>
                <a:endParaRPr lang="en-US" altLang="ja-JP" sz="1600" dirty="0" smtClean="0">
                  <a:solidFill>
                    <a:prstClr val="black"/>
                  </a:solidFill>
                </a:endParaRPr>
              </a:p>
            </p:txBody>
          </p:sp>
        </mc:Choice>
        <mc:Fallback xmlns="">
          <p:sp>
            <p:nvSpPr>
              <p:cNvPr id="45" name="テキスト ボックス 44"/>
              <p:cNvSpPr txBox="1">
                <a:spLocks noRot="1" noChangeAspect="1" noMove="1" noResize="1" noEditPoints="1" noAdjustHandles="1" noChangeArrowheads="1" noChangeShapeType="1" noTextEdit="1"/>
              </p:cNvSpPr>
              <p:nvPr/>
            </p:nvSpPr>
            <p:spPr>
              <a:xfrm>
                <a:off x="274063" y="2307326"/>
                <a:ext cx="8696646" cy="2476512"/>
              </a:xfrm>
              <a:prstGeom prst="rect">
                <a:avLst/>
              </a:prstGeom>
              <a:blipFill rotWithShape="0">
                <a:blip r:embed="rId9"/>
                <a:stretch>
                  <a:fillRect l="-420" t="-1229" b="-246"/>
                </a:stretch>
              </a:blipFill>
            </p:spPr>
            <p:txBody>
              <a:bodyPr/>
              <a:lstStyle/>
              <a:p>
                <a:r>
                  <a:rPr lang="ja-JP" altLang="en-US">
                    <a:noFill/>
                  </a:rPr>
                  <a:t> </a:t>
                </a:r>
              </a:p>
            </p:txBody>
          </p:sp>
        </mc:Fallback>
      </mc:AlternateContent>
      <p:sp>
        <p:nvSpPr>
          <p:cNvPr id="28" name="フリーフォーム 27"/>
          <p:cNvSpPr/>
          <p:nvPr/>
        </p:nvSpPr>
        <p:spPr>
          <a:xfrm>
            <a:off x="832207" y="1057000"/>
            <a:ext cx="1253447" cy="864770"/>
          </a:xfrm>
          <a:custGeom>
            <a:avLst/>
            <a:gdLst>
              <a:gd name="connsiteX0" fmla="*/ 0 w 2514600"/>
              <a:gd name="connsiteY0" fmla="*/ 709703 h 1476187"/>
              <a:gd name="connsiteX1" fmla="*/ 376517 w 2514600"/>
              <a:gd name="connsiteY1" fmla="*/ 23903 h 1476187"/>
              <a:gd name="connsiteX2" fmla="*/ 712694 w 2514600"/>
              <a:gd name="connsiteY2" fmla="*/ 1476185 h 1476187"/>
              <a:gd name="connsiteX3" fmla="*/ 1089212 w 2514600"/>
              <a:gd name="connsiteY3" fmla="*/ 10456 h 1476187"/>
              <a:gd name="connsiteX4" fmla="*/ 1425388 w 2514600"/>
              <a:gd name="connsiteY4" fmla="*/ 1476185 h 1476187"/>
              <a:gd name="connsiteX5" fmla="*/ 1801906 w 2514600"/>
              <a:gd name="connsiteY5" fmla="*/ 10456 h 1476187"/>
              <a:gd name="connsiteX6" fmla="*/ 2111188 w 2514600"/>
              <a:gd name="connsiteY6" fmla="*/ 1462738 h 1476187"/>
              <a:gd name="connsiteX7" fmla="*/ 2514600 w 2514600"/>
              <a:gd name="connsiteY7" fmla="*/ 696256 h 1476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14600" h="1476187">
                <a:moveTo>
                  <a:pt x="0" y="709703"/>
                </a:moveTo>
                <a:cubicBezTo>
                  <a:pt x="128867" y="302929"/>
                  <a:pt x="257735" y="-103844"/>
                  <a:pt x="376517" y="23903"/>
                </a:cubicBezTo>
                <a:cubicBezTo>
                  <a:pt x="495299" y="151650"/>
                  <a:pt x="593912" y="1478426"/>
                  <a:pt x="712694" y="1476185"/>
                </a:cubicBezTo>
                <a:cubicBezTo>
                  <a:pt x="831477" y="1473944"/>
                  <a:pt x="970430" y="10456"/>
                  <a:pt x="1089212" y="10456"/>
                </a:cubicBezTo>
                <a:cubicBezTo>
                  <a:pt x="1207994" y="10456"/>
                  <a:pt x="1306606" y="1476185"/>
                  <a:pt x="1425388" y="1476185"/>
                </a:cubicBezTo>
                <a:cubicBezTo>
                  <a:pt x="1544170" y="1476185"/>
                  <a:pt x="1687606" y="12697"/>
                  <a:pt x="1801906" y="10456"/>
                </a:cubicBezTo>
                <a:cubicBezTo>
                  <a:pt x="1916206" y="8215"/>
                  <a:pt x="1992406" y="1348438"/>
                  <a:pt x="2111188" y="1462738"/>
                </a:cubicBezTo>
                <a:cubicBezTo>
                  <a:pt x="2229970" y="1577038"/>
                  <a:pt x="2514600" y="696256"/>
                  <a:pt x="2514600" y="696256"/>
                </a:cubicBezTo>
              </a:path>
            </a:pathLst>
          </a:cu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3200">
              <a:solidFill>
                <a:prstClr val="white"/>
              </a:solidFill>
            </a:endParaRPr>
          </a:p>
        </p:txBody>
      </p:sp>
      <p:sp>
        <p:nvSpPr>
          <p:cNvPr id="30" name="フリーフォーム 29"/>
          <p:cNvSpPr/>
          <p:nvPr/>
        </p:nvSpPr>
        <p:spPr>
          <a:xfrm>
            <a:off x="2090562" y="1057000"/>
            <a:ext cx="1180350" cy="864770"/>
          </a:xfrm>
          <a:custGeom>
            <a:avLst/>
            <a:gdLst>
              <a:gd name="connsiteX0" fmla="*/ 0 w 2514600"/>
              <a:gd name="connsiteY0" fmla="*/ 709703 h 1476187"/>
              <a:gd name="connsiteX1" fmla="*/ 376517 w 2514600"/>
              <a:gd name="connsiteY1" fmla="*/ 23903 h 1476187"/>
              <a:gd name="connsiteX2" fmla="*/ 712694 w 2514600"/>
              <a:gd name="connsiteY2" fmla="*/ 1476185 h 1476187"/>
              <a:gd name="connsiteX3" fmla="*/ 1089212 w 2514600"/>
              <a:gd name="connsiteY3" fmla="*/ 10456 h 1476187"/>
              <a:gd name="connsiteX4" fmla="*/ 1425388 w 2514600"/>
              <a:gd name="connsiteY4" fmla="*/ 1476185 h 1476187"/>
              <a:gd name="connsiteX5" fmla="*/ 1801906 w 2514600"/>
              <a:gd name="connsiteY5" fmla="*/ 10456 h 1476187"/>
              <a:gd name="connsiteX6" fmla="*/ 2111188 w 2514600"/>
              <a:gd name="connsiteY6" fmla="*/ 1462738 h 1476187"/>
              <a:gd name="connsiteX7" fmla="*/ 2514600 w 2514600"/>
              <a:gd name="connsiteY7" fmla="*/ 696256 h 1476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14600" h="1476187">
                <a:moveTo>
                  <a:pt x="0" y="709703"/>
                </a:moveTo>
                <a:cubicBezTo>
                  <a:pt x="128867" y="302929"/>
                  <a:pt x="257735" y="-103844"/>
                  <a:pt x="376517" y="23903"/>
                </a:cubicBezTo>
                <a:cubicBezTo>
                  <a:pt x="495299" y="151650"/>
                  <a:pt x="593912" y="1478426"/>
                  <a:pt x="712694" y="1476185"/>
                </a:cubicBezTo>
                <a:cubicBezTo>
                  <a:pt x="831477" y="1473944"/>
                  <a:pt x="970430" y="10456"/>
                  <a:pt x="1089212" y="10456"/>
                </a:cubicBezTo>
                <a:cubicBezTo>
                  <a:pt x="1207994" y="10456"/>
                  <a:pt x="1306606" y="1476185"/>
                  <a:pt x="1425388" y="1476185"/>
                </a:cubicBezTo>
                <a:cubicBezTo>
                  <a:pt x="1544170" y="1476185"/>
                  <a:pt x="1687606" y="12697"/>
                  <a:pt x="1801906" y="10456"/>
                </a:cubicBezTo>
                <a:cubicBezTo>
                  <a:pt x="1916206" y="8215"/>
                  <a:pt x="1992406" y="1348438"/>
                  <a:pt x="2111188" y="1462738"/>
                </a:cubicBezTo>
                <a:cubicBezTo>
                  <a:pt x="2229970" y="1577038"/>
                  <a:pt x="2514600" y="696256"/>
                  <a:pt x="2514600" y="696256"/>
                </a:cubicBezTo>
              </a:path>
            </a:pathLst>
          </a:cu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3200">
              <a:solidFill>
                <a:prstClr val="white"/>
              </a:solidFill>
            </a:endParaRPr>
          </a:p>
        </p:txBody>
      </p:sp>
      <p:cxnSp>
        <p:nvCxnSpPr>
          <p:cNvPr id="14" name="直線矢印コネクタ 13"/>
          <p:cNvCxnSpPr/>
          <p:nvPr/>
        </p:nvCxnSpPr>
        <p:spPr>
          <a:xfrm>
            <a:off x="3263048" y="1482092"/>
            <a:ext cx="386869"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5" name="円/楕円 14"/>
          <p:cNvSpPr/>
          <p:nvPr/>
        </p:nvSpPr>
        <p:spPr>
          <a:xfrm>
            <a:off x="1501577" y="744311"/>
            <a:ext cx="479356" cy="449944"/>
          </a:xfrm>
          <a:prstGeom prst="ellipse">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2400">
              <a:solidFill>
                <a:prstClr val="white"/>
              </a:solidFill>
            </a:endParaRPr>
          </a:p>
        </p:txBody>
      </p:sp>
      <p:sp>
        <p:nvSpPr>
          <p:cNvPr id="16" name="円/楕円 15"/>
          <p:cNvSpPr/>
          <p:nvPr/>
        </p:nvSpPr>
        <p:spPr>
          <a:xfrm>
            <a:off x="1530591" y="1825416"/>
            <a:ext cx="479356" cy="449944"/>
          </a:xfrm>
          <a:prstGeom prst="ellipse">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2400">
              <a:solidFill>
                <a:prstClr val="white"/>
              </a:solidFill>
            </a:endParaRPr>
          </a:p>
        </p:txBody>
      </p:sp>
      <p:sp>
        <p:nvSpPr>
          <p:cNvPr id="17" name="テキスト ボックス 16"/>
          <p:cNvSpPr txBox="1"/>
          <p:nvPr/>
        </p:nvSpPr>
        <p:spPr>
          <a:xfrm>
            <a:off x="1522670" y="677463"/>
            <a:ext cx="527291" cy="691128"/>
          </a:xfrm>
          <a:prstGeom prst="rect">
            <a:avLst/>
          </a:prstGeom>
          <a:noFill/>
        </p:spPr>
        <p:txBody>
          <a:bodyPr wrap="square" rtlCol="0">
            <a:spAutoFit/>
          </a:bodyPr>
          <a:lstStyle/>
          <a:p>
            <a:r>
              <a:rPr lang="en-US" altLang="ja-JP" sz="2400" i="1" dirty="0" smtClean="0">
                <a:solidFill>
                  <a:prstClr val="white"/>
                </a:solidFill>
                <a:latin typeface="Symbol" panose="05050102010706020507" pitchFamily="18" charset="2"/>
              </a:rPr>
              <a:t>n</a:t>
            </a:r>
            <a:r>
              <a:rPr lang="en-US" altLang="ja-JP" sz="2400" i="1" baseline="-25000" dirty="0">
                <a:solidFill>
                  <a:prstClr val="white"/>
                </a:solidFill>
                <a:latin typeface="Symbol" panose="05050102010706020507" pitchFamily="18" charset="2"/>
              </a:rPr>
              <a:t>m</a:t>
            </a:r>
            <a:endParaRPr lang="ja-JP" altLang="en-US" sz="2400" i="1" baseline="-25000" dirty="0">
              <a:solidFill>
                <a:prstClr val="white"/>
              </a:solidFill>
              <a:latin typeface="Symbol" panose="05050102010706020507" pitchFamily="18" charset="2"/>
            </a:endParaRPr>
          </a:p>
          <a:p>
            <a:endParaRPr lang="ja-JP" altLang="en-US" sz="2400" dirty="0">
              <a:solidFill>
                <a:prstClr val="white"/>
              </a:solidFill>
            </a:endParaRPr>
          </a:p>
        </p:txBody>
      </p:sp>
      <p:sp>
        <p:nvSpPr>
          <p:cNvPr id="19" name="円/楕円 18"/>
          <p:cNvSpPr/>
          <p:nvPr/>
        </p:nvSpPr>
        <p:spPr>
          <a:xfrm>
            <a:off x="1501578" y="1290502"/>
            <a:ext cx="479356" cy="449944"/>
          </a:xfrm>
          <a:prstGeom prst="ellipse">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2400" i="1" baseline="-25000" dirty="0">
              <a:solidFill>
                <a:prstClr val="white"/>
              </a:solidFill>
            </a:endParaRPr>
          </a:p>
        </p:txBody>
      </p:sp>
      <p:sp>
        <p:nvSpPr>
          <p:cNvPr id="20" name="テキスト ボックス 19"/>
          <p:cNvSpPr txBox="1"/>
          <p:nvPr/>
        </p:nvSpPr>
        <p:spPr>
          <a:xfrm>
            <a:off x="1506469" y="1215733"/>
            <a:ext cx="527291" cy="691128"/>
          </a:xfrm>
          <a:prstGeom prst="rect">
            <a:avLst/>
          </a:prstGeom>
          <a:noFill/>
        </p:spPr>
        <p:txBody>
          <a:bodyPr wrap="square" rtlCol="0">
            <a:spAutoFit/>
          </a:bodyPr>
          <a:lstStyle/>
          <a:p>
            <a:r>
              <a:rPr lang="en-US" altLang="ja-JP" sz="2400" i="1" dirty="0">
                <a:solidFill>
                  <a:prstClr val="white"/>
                </a:solidFill>
                <a:latin typeface="Symbol" panose="05050102010706020507" pitchFamily="18" charset="2"/>
              </a:rPr>
              <a:t>n</a:t>
            </a:r>
            <a:r>
              <a:rPr lang="en-US" altLang="ja-JP" sz="2400" i="1" baseline="-25000" dirty="0">
                <a:solidFill>
                  <a:prstClr val="white"/>
                </a:solidFill>
              </a:rPr>
              <a:t>e</a:t>
            </a:r>
            <a:endParaRPr lang="ja-JP" altLang="en-US" sz="2400" i="1" baseline="-25000" dirty="0">
              <a:solidFill>
                <a:prstClr val="white"/>
              </a:solidFill>
            </a:endParaRPr>
          </a:p>
          <a:p>
            <a:endParaRPr lang="ja-JP" altLang="en-US" sz="2400" dirty="0">
              <a:solidFill>
                <a:prstClr val="white"/>
              </a:solidFill>
            </a:endParaRPr>
          </a:p>
        </p:txBody>
      </p:sp>
      <p:sp>
        <p:nvSpPr>
          <p:cNvPr id="23" name="テキスト ボックス 22"/>
          <p:cNvSpPr txBox="1"/>
          <p:nvPr/>
        </p:nvSpPr>
        <p:spPr>
          <a:xfrm>
            <a:off x="1866604" y="1682624"/>
            <a:ext cx="445082" cy="369332"/>
          </a:xfrm>
          <a:prstGeom prst="rect">
            <a:avLst/>
          </a:prstGeom>
          <a:noFill/>
        </p:spPr>
        <p:txBody>
          <a:bodyPr wrap="square" rtlCol="0">
            <a:spAutoFit/>
          </a:bodyPr>
          <a:lstStyle/>
          <a:p>
            <a:r>
              <a:rPr lang="ja-JP" altLang="en-US" dirty="0" smtClean="0">
                <a:solidFill>
                  <a:prstClr val="black"/>
                </a:solidFill>
              </a:rPr>
              <a:t>？</a:t>
            </a:r>
            <a:endParaRPr lang="ja-JP" altLang="en-US" dirty="0">
              <a:solidFill>
                <a:prstClr val="black"/>
              </a:solidFill>
            </a:endParaRPr>
          </a:p>
        </p:txBody>
      </p:sp>
      <p:grpSp>
        <p:nvGrpSpPr>
          <p:cNvPr id="7" name="グループ化 6"/>
          <p:cNvGrpSpPr/>
          <p:nvPr/>
        </p:nvGrpSpPr>
        <p:grpSpPr>
          <a:xfrm>
            <a:off x="371803" y="650328"/>
            <a:ext cx="551056" cy="1760571"/>
            <a:chOff x="371803" y="650328"/>
            <a:chExt cx="551056" cy="1760571"/>
          </a:xfrm>
        </p:grpSpPr>
        <p:sp>
          <p:nvSpPr>
            <p:cNvPr id="4" name="円/楕円 3"/>
            <p:cNvSpPr/>
            <p:nvPr/>
          </p:nvSpPr>
          <p:spPr>
            <a:xfrm>
              <a:off x="382983" y="1271701"/>
              <a:ext cx="479356" cy="449944"/>
            </a:xfrm>
            <a:prstGeom prst="ellipse">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2400" i="1" baseline="-25000" dirty="0">
                <a:solidFill>
                  <a:prstClr val="white"/>
                </a:solidFill>
              </a:endParaRPr>
            </a:p>
          </p:txBody>
        </p:sp>
        <p:sp>
          <p:nvSpPr>
            <p:cNvPr id="5" name="テキスト ボックス 4"/>
            <p:cNvSpPr txBox="1"/>
            <p:nvPr/>
          </p:nvSpPr>
          <p:spPr>
            <a:xfrm>
              <a:off x="390548" y="1204854"/>
              <a:ext cx="527291" cy="691128"/>
            </a:xfrm>
            <a:prstGeom prst="rect">
              <a:avLst/>
            </a:prstGeom>
            <a:noFill/>
          </p:spPr>
          <p:txBody>
            <a:bodyPr wrap="square" rtlCol="0">
              <a:spAutoFit/>
            </a:bodyPr>
            <a:lstStyle/>
            <a:p>
              <a:r>
                <a:rPr lang="en-US" altLang="ja-JP" sz="2400" i="1" dirty="0" smtClean="0">
                  <a:solidFill>
                    <a:prstClr val="white"/>
                  </a:solidFill>
                  <a:latin typeface="Symbol" panose="05050102010706020507" pitchFamily="18" charset="2"/>
                </a:rPr>
                <a:t>n</a:t>
              </a:r>
              <a:r>
                <a:rPr lang="en-US" altLang="ja-JP" sz="2400" i="1" baseline="-25000" dirty="0" smtClean="0">
                  <a:solidFill>
                    <a:prstClr val="white"/>
                  </a:solidFill>
                  <a:latin typeface="Symbol" panose="05050102010706020507" pitchFamily="18" charset="2"/>
                </a:rPr>
                <a:t>m</a:t>
              </a:r>
              <a:endParaRPr lang="ja-JP" altLang="en-US" sz="2400" i="1" baseline="-25000" dirty="0">
                <a:solidFill>
                  <a:prstClr val="white"/>
                </a:solidFill>
                <a:latin typeface="Symbol" panose="05050102010706020507" pitchFamily="18" charset="2"/>
              </a:endParaRPr>
            </a:p>
            <a:p>
              <a:endParaRPr lang="ja-JP" altLang="en-US" sz="2400" dirty="0">
                <a:solidFill>
                  <a:prstClr val="white"/>
                </a:solidFill>
              </a:endParaRPr>
            </a:p>
          </p:txBody>
        </p:sp>
        <p:grpSp>
          <p:nvGrpSpPr>
            <p:cNvPr id="2" name="グループ化 1"/>
            <p:cNvGrpSpPr/>
            <p:nvPr/>
          </p:nvGrpSpPr>
          <p:grpSpPr>
            <a:xfrm>
              <a:off x="371803" y="650328"/>
              <a:ext cx="527291" cy="691128"/>
              <a:chOff x="4677102" y="3762629"/>
              <a:chExt cx="634003" cy="830997"/>
            </a:xfrm>
          </p:grpSpPr>
          <p:sp>
            <p:nvSpPr>
              <p:cNvPr id="9" name="円/楕円 8"/>
              <p:cNvSpPr/>
              <p:nvPr/>
            </p:nvSpPr>
            <p:spPr>
              <a:xfrm>
                <a:off x="4690269" y="3871580"/>
                <a:ext cx="576367" cy="541003"/>
              </a:xfrm>
              <a:prstGeom prst="ellipse">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2400" i="1" baseline="-25000" dirty="0">
                  <a:solidFill>
                    <a:prstClr val="white"/>
                  </a:solidFill>
                </a:endParaRPr>
              </a:p>
            </p:txBody>
          </p:sp>
          <p:sp>
            <p:nvSpPr>
              <p:cNvPr id="10" name="テキスト ボックス 9"/>
              <p:cNvSpPr txBox="1"/>
              <p:nvPr/>
            </p:nvSpPr>
            <p:spPr>
              <a:xfrm>
                <a:off x="4677102" y="3762629"/>
                <a:ext cx="634003" cy="830997"/>
              </a:xfrm>
              <a:prstGeom prst="rect">
                <a:avLst/>
              </a:prstGeom>
              <a:noFill/>
            </p:spPr>
            <p:txBody>
              <a:bodyPr wrap="square" rtlCol="0">
                <a:spAutoFit/>
              </a:bodyPr>
              <a:lstStyle/>
              <a:p>
                <a:r>
                  <a:rPr lang="en-US" altLang="ja-JP" sz="2400" i="1" dirty="0" smtClean="0">
                    <a:solidFill>
                      <a:prstClr val="white"/>
                    </a:solidFill>
                    <a:latin typeface="Symbol" panose="05050102010706020507" pitchFamily="18" charset="2"/>
                  </a:rPr>
                  <a:t>n</a:t>
                </a:r>
                <a:r>
                  <a:rPr lang="en-US" altLang="ja-JP" sz="2400" i="1" baseline="-25000" dirty="0">
                    <a:solidFill>
                      <a:prstClr val="white"/>
                    </a:solidFill>
                    <a:latin typeface="Symbol" panose="05050102010706020507" pitchFamily="18" charset="2"/>
                  </a:rPr>
                  <a:t>m</a:t>
                </a:r>
                <a:endParaRPr lang="ja-JP" altLang="en-US" sz="2400" i="1" baseline="-25000" dirty="0">
                  <a:solidFill>
                    <a:prstClr val="white"/>
                  </a:solidFill>
                  <a:latin typeface="Symbol" panose="05050102010706020507" pitchFamily="18" charset="2"/>
                </a:endParaRPr>
              </a:p>
              <a:p>
                <a:endParaRPr lang="ja-JP" altLang="en-US" sz="2400" dirty="0">
                  <a:solidFill>
                    <a:prstClr val="white"/>
                  </a:solidFill>
                </a:endParaRPr>
              </a:p>
            </p:txBody>
          </p:sp>
        </p:grpSp>
        <p:grpSp>
          <p:nvGrpSpPr>
            <p:cNvPr id="38" name="グループ化 37"/>
            <p:cNvGrpSpPr/>
            <p:nvPr/>
          </p:nvGrpSpPr>
          <p:grpSpPr>
            <a:xfrm>
              <a:off x="395568" y="1719771"/>
              <a:ext cx="527291" cy="691128"/>
              <a:chOff x="4677102" y="3762629"/>
              <a:chExt cx="634003" cy="830997"/>
            </a:xfrm>
          </p:grpSpPr>
          <p:sp>
            <p:nvSpPr>
              <p:cNvPr id="40" name="円/楕円 39"/>
              <p:cNvSpPr/>
              <p:nvPr/>
            </p:nvSpPr>
            <p:spPr>
              <a:xfrm>
                <a:off x="4690269" y="3871580"/>
                <a:ext cx="576367" cy="541003"/>
              </a:xfrm>
              <a:prstGeom prst="ellipse">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2400" i="1" baseline="-25000" dirty="0">
                  <a:solidFill>
                    <a:prstClr val="white"/>
                  </a:solidFill>
                </a:endParaRPr>
              </a:p>
            </p:txBody>
          </p:sp>
          <p:sp>
            <p:nvSpPr>
              <p:cNvPr id="41" name="テキスト ボックス 40"/>
              <p:cNvSpPr txBox="1"/>
              <p:nvPr/>
            </p:nvSpPr>
            <p:spPr>
              <a:xfrm>
                <a:off x="4677102" y="3762629"/>
                <a:ext cx="634003" cy="830997"/>
              </a:xfrm>
              <a:prstGeom prst="rect">
                <a:avLst/>
              </a:prstGeom>
              <a:noFill/>
            </p:spPr>
            <p:txBody>
              <a:bodyPr wrap="square" rtlCol="0">
                <a:spAutoFit/>
              </a:bodyPr>
              <a:lstStyle/>
              <a:p>
                <a:r>
                  <a:rPr lang="en-US" altLang="ja-JP" sz="2400" i="1" dirty="0" smtClean="0">
                    <a:solidFill>
                      <a:prstClr val="white"/>
                    </a:solidFill>
                    <a:latin typeface="Symbol" panose="05050102010706020507" pitchFamily="18" charset="2"/>
                  </a:rPr>
                  <a:t>n</a:t>
                </a:r>
                <a:r>
                  <a:rPr lang="en-US" altLang="ja-JP" sz="2400" i="1" baseline="-25000" dirty="0">
                    <a:solidFill>
                      <a:prstClr val="white"/>
                    </a:solidFill>
                    <a:latin typeface="Symbol" panose="05050102010706020507" pitchFamily="18" charset="2"/>
                  </a:rPr>
                  <a:t>m</a:t>
                </a:r>
                <a:endParaRPr lang="ja-JP" altLang="en-US" sz="2400" i="1" baseline="-25000" dirty="0">
                  <a:solidFill>
                    <a:prstClr val="white"/>
                  </a:solidFill>
                  <a:latin typeface="Symbol" panose="05050102010706020507" pitchFamily="18" charset="2"/>
                </a:endParaRPr>
              </a:p>
              <a:p>
                <a:endParaRPr lang="ja-JP" altLang="en-US" sz="2400" dirty="0">
                  <a:solidFill>
                    <a:prstClr val="white"/>
                  </a:solidFill>
                </a:endParaRPr>
              </a:p>
            </p:txBody>
          </p:sp>
        </p:grpSp>
      </p:grpSp>
      <p:sp>
        <p:nvSpPr>
          <p:cNvPr id="18" name="テキスト ボックス 17"/>
          <p:cNvSpPr txBox="1"/>
          <p:nvPr/>
        </p:nvSpPr>
        <p:spPr>
          <a:xfrm>
            <a:off x="1554119" y="1743677"/>
            <a:ext cx="527291" cy="830996"/>
          </a:xfrm>
          <a:prstGeom prst="rect">
            <a:avLst/>
          </a:prstGeom>
          <a:noFill/>
        </p:spPr>
        <p:txBody>
          <a:bodyPr wrap="square" rtlCol="0">
            <a:spAutoFit/>
          </a:bodyPr>
          <a:lstStyle/>
          <a:p>
            <a:r>
              <a:rPr lang="en-US" altLang="ja-JP" sz="2400" i="1" dirty="0" err="1" smtClean="0">
                <a:solidFill>
                  <a:prstClr val="white"/>
                </a:solidFill>
                <a:latin typeface="Symbol" panose="05050102010706020507" pitchFamily="18" charset="2"/>
              </a:rPr>
              <a:t>n</a:t>
            </a:r>
            <a:r>
              <a:rPr lang="en-US" altLang="ja-JP" sz="2400" i="1" baseline="-25000" dirty="0" err="1" smtClean="0">
                <a:solidFill>
                  <a:prstClr val="white"/>
                </a:solidFill>
              </a:rPr>
              <a:t>τ</a:t>
            </a:r>
            <a:endParaRPr lang="ja-JP" altLang="en-US" sz="2400" i="1" baseline="-25000" dirty="0">
              <a:solidFill>
                <a:prstClr val="white"/>
              </a:solidFill>
            </a:endParaRPr>
          </a:p>
          <a:p>
            <a:endParaRPr lang="ja-JP" altLang="en-US" sz="2400" dirty="0">
              <a:solidFill>
                <a:prstClr val="white"/>
              </a:solidFill>
            </a:endParaRPr>
          </a:p>
        </p:txBody>
      </p:sp>
      <p:sp>
        <p:nvSpPr>
          <p:cNvPr id="3" name="スライド番号プレースホルダー 2"/>
          <p:cNvSpPr>
            <a:spLocks noGrp="1"/>
          </p:cNvSpPr>
          <p:nvPr>
            <p:ph type="sldNum" sz="quarter" idx="12"/>
          </p:nvPr>
        </p:nvSpPr>
        <p:spPr>
          <a:xfrm>
            <a:off x="6648450" y="6421852"/>
            <a:ext cx="2133600" cy="365125"/>
          </a:xfrm>
        </p:spPr>
        <p:txBody>
          <a:bodyPr/>
          <a:lstStyle/>
          <a:p>
            <a:fld id="{229E64B3-8784-468B-8F01-8F8E0278E570}" type="slidenum">
              <a:rPr lang="ja-JP" altLang="en-US" smtClean="0">
                <a:solidFill>
                  <a:prstClr val="black">
                    <a:tint val="75000"/>
                  </a:prstClr>
                </a:solidFill>
              </a:rPr>
              <a:pPr/>
              <a:t>19</a:t>
            </a:fld>
            <a:endParaRPr lang="ja-JP" altLang="en-US" dirty="0">
              <a:solidFill>
                <a:prstClr val="black">
                  <a:tint val="75000"/>
                </a:prstClr>
              </a:solidFill>
            </a:endParaRPr>
          </a:p>
        </p:txBody>
      </p:sp>
      <mc:AlternateContent xmlns:mc="http://schemas.openxmlformats.org/markup-compatibility/2006" xmlns:a14="http://schemas.microsoft.com/office/drawing/2010/main">
        <mc:Choice Requires="a14">
          <p:sp>
            <p:nvSpPr>
              <p:cNvPr id="46" name="テキスト ボックス 45"/>
              <p:cNvSpPr txBox="1"/>
              <p:nvPr/>
            </p:nvSpPr>
            <p:spPr>
              <a:xfrm>
                <a:off x="535774" y="6397169"/>
                <a:ext cx="2250424" cy="246221"/>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altLang="ja-JP" sz="1600" i="1" smtClean="0">
                              <a:solidFill>
                                <a:prstClr val="black"/>
                              </a:solidFill>
                              <a:latin typeface="Cambria Math" panose="02040503050406030204" pitchFamily="18" charset="0"/>
                              <a:ea typeface="Cambria Math" panose="02040503050406030204" pitchFamily="18" charset="0"/>
                            </a:rPr>
                          </m:ctrlPr>
                        </m:sSubPr>
                        <m:e>
                          <m:r>
                            <a:rPr lang="en-US" altLang="ja-JP" sz="1600" i="1" smtClean="0">
                              <a:solidFill>
                                <a:prstClr val="black"/>
                              </a:solidFill>
                              <a:latin typeface="Cambria Math" panose="02040503050406030204" pitchFamily="18" charset="0"/>
                              <a:ea typeface="Cambria Math" panose="02040503050406030204" pitchFamily="18" charset="0"/>
                            </a:rPr>
                            <m:t>𝑚</m:t>
                          </m:r>
                        </m:e>
                        <m:sub>
                          <m:r>
                            <a:rPr lang="en-US" altLang="ja-JP" sz="1600" i="1" smtClean="0">
                              <a:solidFill>
                                <a:prstClr val="black"/>
                              </a:solidFill>
                              <a:latin typeface="Cambria Math" panose="02040503050406030204" pitchFamily="18" charset="0"/>
                              <a:ea typeface="Cambria Math" panose="02040503050406030204" pitchFamily="18" charset="0"/>
                            </a:rPr>
                            <m:t>1</m:t>
                          </m:r>
                        </m:sub>
                      </m:sSub>
                      <m:r>
                        <a:rPr lang="en-US" altLang="ja-JP" sz="1600" i="1" smtClean="0">
                          <a:solidFill>
                            <a:prstClr val="black"/>
                          </a:solidFill>
                          <a:latin typeface="Cambria Math" panose="02040503050406030204" pitchFamily="18" charset="0"/>
                          <a:ea typeface="Cambria Math" panose="02040503050406030204" pitchFamily="18" charset="0"/>
                        </a:rPr>
                        <m:t>+</m:t>
                      </m:r>
                      <m:sSub>
                        <m:sSubPr>
                          <m:ctrlPr>
                            <a:rPr lang="en-US" altLang="ja-JP" sz="1600" i="1" smtClean="0">
                              <a:solidFill>
                                <a:prstClr val="black"/>
                              </a:solidFill>
                              <a:latin typeface="Cambria Math" panose="02040503050406030204" pitchFamily="18" charset="0"/>
                              <a:ea typeface="Cambria Math" panose="02040503050406030204" pitchFamily="18" charset="0"/>
                            </a:rPr>
                          </m:ctrlPr>
                        </m:sSubPr>
                        <m:e>
                          <m:r>
                            <a:rPr lang="en-US" altLang="ja-JP" sz="1600" i="1" smtClean="0">
                              <a:solidFill>
                                <a:prstClr val="black"/>
                              </a:solidFill>
                              <a:latin typeface="Cambria Math" panose="02040503050406030204" pitchFamily="18" charset="0"/>
                              <a:ea typeface="Cambria Math" panose="02040503050406030204" pitchFamily="18" charset="0"/>
                            </a:rPr>
                            <m:t>𝑚</m:t>
                          </m:r>
                        </m:e>
                        <m:sub>
                          <m:r>
                            <a:rPr lang="en-US" altLang="ja-JP" sz="1600" i="1" smtClean="0">
                              <a:solidFill>
                                <a:prstClr val="black"/>
                              </a:solidFill>
                              <a:latin typeface="Cambria Math" panose="02040503050406030204" pitchFamily="18" charset="0"/>
                              <a:ea typeface="Cambria Math" panose="02040503050406030204" pitchFamily="18" charset="0"/>
                            </a:rPr>
                            <m:t>2</m:t>
                          </m:r>
                        </m:sub>
                      </m:sSub>
                      <m:r>
                        <a:rPr lang="en-US" altLang="ja-JP" sz="1600" i="1" smtClean="0">
                          <a:solidFill>
                            <a:prstClr val="black"/>
                          </a:solidFill>
                          <a:latin typeface="Cambria Math" panose="02040503050406030204" pitchFamily="18" charset="0"/>
                          <a:ea typeface="Cambria Math" panose="02040503050406030204" pitchFamily="18" charset="0"/>
                        </a:rPr>
                        <m:t>+</m:t>
                      </m:r>
                      <m:sSub>
                        <m:sSubPr>
                          <m:ctrlPr>
                            <a:rPr lang="en-US" altLang="ja-JP" sz="1600" i="1" smtClean="0">
                              <a:solidFill>
                                <a:prstClr val="black"/>
                              </a:solidFill>
                              <a:latin typeface="Cambria Math" panose="02040503050406030204" pitchFamily="18" charset="0"/>
                              <a:ea typeface="Cambria Math" panose="02040503050406030204" pitchFamily="18" charset="0"/>
                            </a:rPr>
                          </m:ctrlPr>
                        </m:sSubPr>
                        <m:e>
                          <m:r>
                            <a:rPr lang="en-US" altLang="ja-JP" sz="1600" i="1" smtClean="0">
                              <a:solidFill>
                                <a:prstClr val="black"/>
                              </a:solidFill>
                              <a:latin typeface="Cambria Math" panose="02040503050406030204" pitchFamily="18" charset="0"/>
                              <a:ea typeface="Cambria Math" panose="02040503050406030204" pitchFamily="18" charset="0"/>
                            </a:rPr>
                            <m:t>𝑚</m:t>
                          </m:r>
                        </m:e>
                        <m:sub>
                          <m:r>
                            <a:rPr lang="en-US" altLang="ja-JP" sz="1600" i="1" smtClean="0">
                              <a:solidFill>
                                <a:prstClr val="black"/>
                              </a:solidFill>
                              <a:latin typeface="Cambria Math" panose="02040503050406030204" pitchFamily="18" charset="0"/>
                              <a:ea typeface="Cambria Math" panose="02040503050406030204" pitchFamily="18" charset="0"/>
                            </a:rPr>
                            <m:t>3</m:t>
                          </m:r>
                        </m:sub>
                      </m:sSub>
                      <m:r>
                        <a:rPr lang="en-US" altLang="ja-JP" sz="1600">
                          <a:solidFill>
                            <a:prstClr val="black"/>
                          </a:solidFill>
                          <a:latin typeface="Cambria Math" panose="02040503050406030204" pitchFamily="18" charset="0"/>
                          <a:ea typeface="Cambria Math" panose="02040503050406030204" pitchFamily="18" charset="0"/>
                        </a:rPr>
                        <m:t>&lt;</m:t>
                      </m:r>
                      <m:r>
                        <a:rPr lang="en-US" altLang="ja-JP" sz="1600" smtClean="0">
                          <a:solidFill>
                            <a:prstClr val="black"/>
                          </a:solidFill>
                          <a:latin typeface="Cambria Math" panose="02040503050406030204" pitchFamily="18" charset="0"/>
                          <a:ea typeface="Cambria Math" panose="02040503050406030204" pitchFamily="18" charset="0"/>
                        </a:rPr>
                        <m:t>0.23 </m:t>
                      </m:r>
                      <m:r>
                        <m:rPr>
                          <m:sty m:val="p"/>
                        </m:rPr>
                        <a:rPr lang="en-US" altLang="ja-JP" sz="1600" smtClean="0">
                          <a:solidFill>
                            <a:prstClr val="black"/>
                          </a:solidFill>
                          <a:latin typeface="Cambria Math" panose="02040503050406030204" pitchFamily="18" charset="0"/>
                          <a:ea typeface="Cambria Math" panose="02040503050406030204" pitchFamily="18" charset="0"/>
                        </a:rPr>
                        <m:t>eV</m:t>
                      </m:r>
                    </m:oMath>
                  </m:oMathPara>
                </a14:m>
                <a:endParaRPr lang="ja-JP" altLang="en-US" sz="1600" dirty="0">
                  <a:solidFill>
                    <a:prstClr val="black"/>
                  </a:solidFill>
                </a:endParaRPr>
              </a:p>
            </p:txBody>
          </p:sp>
        </mc:Choice>
        <mc:Fallback xmlns="">
          <p:sp>
            <p:nvSpPr>
              <p:cNvPr id="46" name="テキスト ボックス 45"/>
              <p:cNvSpPr txBox="1">
                <a:spLocks noRot="1" noChangeAspect="1" noMove="1" noResize="1" noEditPoints="1" noAdjustHandles="1" noChangeArrowheads="1" noChangeShapeType="1" noTextEdit="1"/>
              </p:cNvSpPr>
              <p:nvPr/>
            </p:nvSpPr>
            <p:spPr>
              <a:xfrm>
                <a:off x="535774" y="6397169"/>
                <a:ext cx="2250424" cy="246221"/>
              </a:xfrm>
              <a:prstGeom prst="rect">
                <a:avLst/>
              </a:prstGeom>
              <a:blipFill rotWithShape="0">
                <a:blip r:embed="rId10"/>
                <a:stretch>
                  <a:fillRect l="-1084" r="-1355" b="-12195"/>
                </a:stretch>
              </a:blipFill>
            </p:spPr>
            <p:txBody>
              <a:bodyPr/>
              <a:lstStyle/>
              <a:p>
                <a:r>
                  <a:rPr lang="ja-JP" altLang="en-US">
                    <a:noFill/>
                  </a:rPr>
                  <a:t> </a:t>
                </a:r>
              </a:p>
            </p:txBody>
          </p:sp>
        </mc:Fallback>
      </mc:AlternateContent>
      <p:sp>
        <p:nvSpPr>
          <p:cNvPr id="6" name="テキスト ボックス 5"/>
          <p:cNvSpPr txBox="1"/>
          <p:nvPr/>
        </p:nvSpPr>
        <p:spPr>
          <a:xfrm>
            <a:off x="233596" y="6077734"/>
            <a:ext cx="3887603" cy="338554"/>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none" rtlCol="0">
            <a:spAutoFit/>
          </a:bodyPr>
          <a:lstStyle/>
          <a:p>
            <a:r>
              <a:rPr lang="ja-JP" altLang="en-US" sz="1600" dirty="0" smtClean="0">
                <a:solidFill>
                  <a:prstClr val="black"/>
                </a:solidFill>
              </a:rPr>
              <a:t>また、宇宙の質量分布の平坦さの観測から</a:t>
            </a:r>
          </a:p>
        </p:txBody>
      </p:sp>
      <p:sp>
        <p:nvSpPr>
          <p:cNvPr id="48" name="テキスト ボックス 47"/>
          <p:cNvSpPr txBox="1"/>
          <p:nvPr/>
        </p:nvSpPr>
        <p:spPr>
          <a:xfrm>
            <a:off x="3036060" y="6355713"/>
            <a:ext cx="4108817" cy="415498"/>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none" rtlCol="0">
            <a:spAutoFit/>
          </a:bodyPr>
          <a:lstStyle/>
          <a:p>
            <a:r>
              <a:rPr lang="ja-JP" altLang="en-US" sz="1050" dirty="0" smtClean="0">
                <a:solidFill>
                  <a:prstClr val="black"/>
                </a:solidFill>
              </a:rPr>
              <a:t>（宇宙のニュートリノ密度分布は</a:t>
            </a:r>
            <a:r>
              <a:rPr lang="ja-JP" altLang="en-US" sz="1050" dirty="0">
                <a:solidFill>
                  <a:prstClr val="black"/>
                </a:solidFill>
              </a:rPr>
              <a:t>比較的</a:t>
            </a:r>
            <a:r>
              <a:rPr lang="ja-JP" altLang="en-US" sz="1050" dirty="0" smtClean="0">
                <a:solidFill>
                  <a:prstClr val="black"/>
                </a:solidFill>
              </a:rPr>
              <a:t>平坦なので、</a:t>
            </a:r>
            <a:endParaRPr lang="en-US" altLang="ja-JP" sz="1050" dirty="0" smtClean="0">
              <a:solidFill>
                <a:prstClr val="black"/>
              </a:solidFill>
            </a:endParaRPr>
          </a:p>
          <a:p>
            <a:r>
              <a:rPr lang="ja-JP" altLang="en-US" sz="1050" dirty="0">
                <a:solidFill>
                  <a:prstClr val="black"/>
                </a:solidFill>
              </a:rPr>
              <a:t>　</a:t>
            </a:r>
            <a:r>
              <a:rPr lang="ja-JP" altLang="en-US" sz="1050" dirty="0" smtClean="0">
                <a:solidFill>
                  <a:prstClr val="black"/>
                </a:solidFill>
              </a:rPr>
              <a:t>ニュートリノの質量の大小が宇宙の質量分布の平坦さに関係する。）</a:t>
            </a:r>
          </a:p>
        </p:txBody>
      </p:sp>
      <p:sp>
        <p:nvSpPr>
          <p:cNvPr id="26" name="右矢印 25"/>
          <p:cNvSpPr/>
          <p:nvPr/>
        </p:nvSpPr>
        <p:spPr>
          <a:xfrm rot="926655">
            <a:off x="4039938" y="5560262"/>
            <a:ext cx="671787" cy="184417"/>
          </a:xfrm>
          <a:prstGeom prst="rightArrow">
            <a:avLst>
              <a:gd name="adj1" fmla="val 50000"/>
              <a:gd name="adj2" fmla="val 7409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cxnSp>
        <p:nvCxnSpPr>
          <p:cNvPr id="50" name="直線矢印コネクタ 49"/>
          <p:cNvCxnSpPr/>
          <p:nvPr/>
        </p:nvCxnSpPr>
        <p:spPr>
          <a:xfrm>
            <a:off x="958971" y="2077753"/>
            <a:ext cx="504000" cy="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pic>
        <p:nvPicPr>
          <p:cNvPr id="53" name="図 52"/>
          <p:cNvPicPr>
            <a:picLocks noChangeAspect="1"/>
          </p:cNvPicPr>
          <p:nvPr/>
        </p:nvPicPr>
        <p:blipFill>
          <a:blip r:embed="rId11"/>
          <a:stretch>
            <a:fillRect/>
          </a:stretch>
        </p:blipFill>
        <p:spPr>
          <a:xfrm>
            <a:off x="4603201" y="3498024"/>
            <a:ext cx="3163682" cy="645459"/>
          </a:xfrm>
          <a:prstGeom prst="rect">
            <a:avLst/>
          </a:prstGeom>
        </p:spPr>
      </p:pic>
      <p:sp>
        <p:nvSpPr>
          <p:cNvPr id="54" name="テキスト ボックス 53"/>
          <p:cNvSpPr txBox="1"/>
          <p:nvPr/>
        </p:nvSpPr>
        <p:spPr>
          <a:xfrm>
            <a:off x="4833257" y="2059321"/>
            <a:ext cx="184731" cy="307777"/>
          </a:xfrm>
          <a:prstGeom prst="rect">
            <a:avLst/>
          </a:prstGeom>
          <a:ln>
            <a:noFill/>
          </a:ln>
        </p:spPr>
        <p:style>
          <a:lnRef idx="2">
            <a:schemeClr val="accent2"/>
          </a:lnRef>
          <a:fillRef idx="1">
            <a:schemeClr val="lt1"/>
          </a:fillRef>
          <a:effectRef idx="0">
            <a:schemeClr val="accent2"/>
          </a:effectRef>
          <a:fontRef idx="minor">
            <a:schemeClr val="dk1"/>
          </a:fontRef>
        </p:style>
        <p:txBody>
          <a:bodyPr wrap="none" rtlCol="0">
            <a:spAutoFit/>
          </a:bodyPr>
          <a:lstStyle/>
          <a:p>
            <a:endParaRPr lang="ja-JP" altLang="en-US" sz="1400" dirty="0" smtClean="0">
              <a:solidFill>
                <a:prstClr val="black"/>
              </a:solidFill>
            </a:endParaRPr>
          </a:p>
        </p:txBody>
      </p:sp>
      <mc:AlternateContent xmlns:mc="http://schemas.openxmlformats.org/markup-compatibility/2006" xmlns:a14="http://schemas.microsoft.com/office/drawing/2010/main">
        <mc:Choice Requires="a14">
          <p:sp>
            <p:nvSpPr>
              <p:cNvPr id="55" name="テキスト ボックス 54"/>
              <p:cNvSpPr txBox="1"/>
              <p:nvPr/>
            </p:nvSpPr>
            <p:spPr>
              <a:xfrm>
                <a:off x="5694334" y="4035906"/>
                <a:ext cx="811184" cy="325089"/>
              </a:xfrm>
              <a:prstGeom prst="rect">
                <a:avLst/>
              </a:prstGeom>
              <a:noFill/>
              <a:ln w="19050">
                <a:noFill/>
              </a:ln>
            </p:spPr>
            <p:style>
              <a:lnRef idx="2">
                <a:schemeClr val="accent2"/>
              </a:lnRef>
              <a:fillRef idx="1">
                <a:schemeClr val="lt1"/>
              </a:fillRef>
              <a:effectRef idx="0">
                <a:schemeClr val="accent2"/>
              </a:effectRef>
              <a:fontRef idx="minor">
                <a:schemeClr val="dk1"/>
              </a:fontRef>
            </p:style>
            <p:txBody>
              <a:bodyPr wrap="none" rtlCol="0">
                <a:spAutoFit/>
              </a:bodyPr>
              <a:lstStyle/>
              <a:p>
                <a14:m>
                  <m:oMath xmlns:m="http://schemas.openxmlformats.org/officeDocument/2006/math">
                    <m:sSub>
                      <m:sSubPr>
                        <m:ctrlPr>
                          <a:rPr lang="en-US" altLang="ja-JP" sz="1400" i="1">
                            <a:solidFill>
                              <a:prstClr val="black"/>
                            </a:solidFill>
                            <a:latin typeface="Cambria Math" panose="02040503050406030204" pitchFamily="18" charset="0"/>
                          </a:rPr>
                        </m:ctrlPr>
                      </m:sSubPr>
                      <m:e>
                        <m:r>
                          <a:rPr lang="ja-JP" altLang="en-US" sz="1400" i="1">
                            <a:solidFill>
                              <a:prstClr val="black"/>
                            </a:solidFill>
                            <a:latin typeface="Cambria Math"/>
                          </a:rPr>
                          <m:t>𝜈</m:t>
                        </m:r>
                      </m:e>
                      <m:sub>
                        <m:r>
                          <a:rPr lang="ja-JP" altLang="en-US" sz="1400" i="1">
                            <a:solidFill>
                              <a:prstClr val="black"/>
                            </a:solidFill>
                            <a:latin typeface="Cambria Math"/>
                          </a:rPr>
                          <m:t>𝜇</m:t>
                        </m:r>
                      </m:sub>
                    </m:sSub>
                  </m:oMath>
                </a14:m>
                <a:r>
                  <a:rPr lang="ja-JP" altLang="en-US" sz="1200" dirty="0" smtClean="0">
                    <a:solidFill>
                      <a:prstClr val="black"/>
                    </a:solidFill>
                  </a:rPr>
                  <a:t>が多い</a:t>
                </a:r>
              </a:p>
            </p:txBody>
          </p:sp>
        </mc:Choice>
        <mc:Fallback xmlns="">
          <p:sp>
            <p:nvSpPr>
              <p:cNvPr id="55" name="テキスト ボックス 54"/>
              <p:cNvSpPr txBox="1">
                <a:spLocks noRot="1" noChangeAspect="1" noMove="1" noResize="1" noEditPoints="1" noAdjustHandles="1" noChangeArrowheads="1" noChangeShapeType="1" noTextEdit="1"/>
              </p:cNvSpPr>
              <p:nvPr/>
            </p:nvSpPr>
            <p:spPr>
              <a:xfrm>
                <a:off x="5694334" y="4035906"/>
                <a:ext cx="811184" cy="325089"/>
              </a:xfrm>
              <a:prstGeom prst="rect">
                <a:avLst/>
              </a:prstGeom>
              <a:blipFill rotWithShape="0">
                <a:blip r:embed="rId12"/>
                <a:stretch>
                  <a:fillRect b="-5660"/>
                </a:stretch>
              </a:blipFill>
              <a:ln w="19050">
                <a:noFill/>
              </a:ln>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57" name="テキスト ボックス 56"/>
              <p:cNvSpPr txBox="1"/>
              <p:nvPr/>
            </p:nvSpPr>
            <p:spPr>
              <a:xfrm>
                <a:off x="6845660" y="4042310"/>
                <a:ext cx="2229648" cy="557845"/>
              </a:xfrm>
              <a:prstGeom prst="rect">
                <a:avLst/>
              </a:prstGeom>
              <a:noFill/>
              <a:ln w="19050">
                <a:noFill/>
              </a:ln>
            </p:spPr>
            <p:style>
              <a:lnRef idx="2">
                <a:schemeClr val="accent2"/>
              </a:lnRef>
              <a:fillRef idx="1">
                <a:schemeClr val="lt1"/>
              </a:fillRef>
              <a:effectRef idx="0">
                <a:schemeClr val="accent2"/>
              </a:effectRef>
              <a:fontRef idx="minor">
                <a:schemeClr val="dk1"/>
              </a:fontRef>
            </p:style>
            <p:txBody>
              <a:bodyPr wrap="square" rtlCol="0">
                <a:spAutoFit/>
              </a:bodyPr>
              <a:lstStyle/>
              <a:p>
                <a14:m>
                  <m:oMath xmlns:m="http://schemas.openxmlformats.org/officeDocument/2006/math">
                    <m:sSub>
                      <m:sSubPr>
                        <m:ctrlPr>
                          <a:rPr lang="en-US" altLang="ja-JP" sz="1400" i="1">
                            <a:solidFill>
                              <a:prstClr val="black"/>
                            </a:solidFill>
                            <a:latin typeface="Cambria Math" panose="02040503050406030204" pitchFamily="18" charset="0"/>
                          </a:rPr>
                        </m:ctrlPr>
                      </m:sSubPr>
                      <m:e>
                        <m:r>
                          <a:rPr lang="ja-JP" altLang="en-US" sz="1400" i="1">
                            <a:solidFill>
                              <a:prstClr val="black"/>
                            </a:solidFill>
                            <a:latin typeface="Cambria Math"/>
                          </a:rPr>
                          <m:t>𝜈</m:t>
                        </m:r>
                      </m:e>
                      <m:sub>
                        <m:r>
                          <a:rPr lang="ja-JP" altLang="en-US" sz="1400" i="1">
                            <a:solidFill>
                              <a:prstClr val="black"/>
                            </a:solidFill>
                            <a:latin typeface="Cambria Math"/>
                          </a:rPr>
                          <m:t>𝜇</m:t>
                        </m:r>
                      </m:sub>
                    </m:sSub>
                  </m:oMath>
                </a14:m>
                <a:r>
                  <a:rPr lang="ja-JP" altLang="en-US" sz="1200" dirty="0" smtClean="0">
                    <a:solidFill>
                      <a:prstClr val="black"/>
                    </a:solidFill>
                  </a:rPr>
                  <a:t>が</a:t>
                </a:r>
                <a:r>
                  <a:rPr lang="ja-JP" altLang="en-US" sz="1200" dirty="0">
                    <a:solidFill>
                      <a:prstClr val="black"/>
                    </a:solidFill>
                  </a:rPr>
                  <a:t>少</a:t>
                </a:r>
                <a:r>
                  <a:rPr lang="ja-JP" altLang="en-US" sz="1200" dirty="0" smtClean="0">
                    <a:solidFill>
                      <a:prstClr val="black"/>
                    </a:solidFill>
                  </a:rPr>
                  <a:t>ない</a:t>
                </a:r>
                <a:endParaRPr lang="en-US" altLang="ja-JP" sz="1400" i="1" dirty="0" smtClean="0">
                  <a:solidFill>
                    <a:prstClr val="black"/>
                  </a:solidFill>
                  <a:latin typeface="Cambria Math" panose="02040503050406030204" pitchFamily="18" charset="0"/>
                </a:endParaRPr>
              </a:p>
              <a:p>
                <a:r>
                  <a:rPr lang="ja-JP" altLang="en-US" sz="1400" dirty="0" smtClean="0">
                    <a:solidFill>
                      <a:prstClr val="black"/>
                    </a:solidFill>
                  </a:rPr>
                  <a:t>（</a:t>
                </a:r>
                <a14:m>
                  <m:oMath xmlns:m="http://schemas.openxmlformats.org/officeDocument/2006/math">
                    <m:sSub>
                      <m:sSubPr>
                        <m:ctrlPr>
                          <a:rPr lang="en-US" altLang="ja-JP" sz="1400" i="1" smtClean="0">
                            <a:solidFill>
                              <a:prstClr val="black"/>
                            </a:solidFill>
                            <a:latin typeface="Cambria Math" panose="02040503050406030204" pitchFamily="18" charset="0"/>
                          </a:rPr>
                        </m:ctrlPr>
                      </m:sSubPr>
                      <m:e>
                        <m:r>
                          <a:rPr lang="ja-JP" altLang="en-US" sz="1400" i="1">
                            <a:solidFill>
                              <a:prstClr val="black"/>
                            </a:solidFill>
                            <a:latin typeface="Cambria Math"/>
                          </a:rPr>
                          <m:t>𝜈</m:t>
                        </m:r>
                      </m:e>
                      <m:sub>
                        <m:r>
                          <a:rPr lang="ja-JP" altLang="en-US" sz="1400" i="1">
                            <a:solidFill>
                              <a:prstClr val="black"/>
                            </a:solidFill>
                            <a:latin typeface="Cambria Math"/>
                          </a:rPr>
                          <m:t>𝜇</m:t>
                        </m:r>
                      </m:sub>
                    </m:sSub>
                    <m:r>
                      <a:rPr lang="ja-JP" altLang="en-US" sz="1400" i="1">
                        <a:solidFill>
                          <a:prstClr val="black"/>
                        </a:solidFill>
                        <a:latin typeface="Cambria Math" panose="02040503050406030204" pitchFamily="18" charset="0"/>
                      </a:rPr>
                      <m:t>→</m:t>
                    </m:r>
                    <m:sSub>
                      <m:sSubPr>
                        <m:ctrlPr>
                          <a:rPr lang="en-US" altLang="ja-JP" sz="1400" i="1">
                            <a:solidFill>
                              <a:prstClr val="black"/>
                            </a:solidFill>
                            <a:latin typeface="Cambria Math" panose="02040503050406030204" pitchFamily="18" charset="0"/>
                          </a:rPr>
                        </m:ctrlPr>
                      </m:sSubPr>
                      <m:e>
                        <m:r>
                          <a:rPr lang="ja-JP" altLang="en-US" sz="1400" i="1">
                            <a:solidFill>
                              <a:prstClr val="black"/>
                            </a:solidFill>
                            <a:latin typeface="Cambria Math"/>
                          </a:rPr>
                          <m:t>𝜈</m:t>
                        </m:r>
                      </m:e>
                      <m:sub>
                        <m:r>
                          <a:rPr lang="en-US" altLang="ja-JP" sz="1400" i="1" smtClean="0">
                            <a:solidFill>
                              <a:prstClr val="black"/>
                            </a:solidFill>
                            <a:latin typeface="Cambria Math" panose="02040503050406030204" pitchFamily="18" charset="0"/>
                          </a:rPr>
                          <m:t>𝑒</m:t>
                        </m:r>
                      </m:sub>
                    </m:sSub>
                  </m:oMath>
                </a14:m>
                <a:r>
                  <a:rPr lang="ja-JP" altLang="en-US" sz="1200" dirty="0" smtClean="0">
                    <a:solidFill>
                      <a:prstClr val="black"/>
                    </a:solidFill>
                  </a:rPr>
                  <a:t>や</a:t>
                </a:r>
                <a14:m>
                  <m:oMath xmlns:m="http://schemas.openxmlformats.org/officeDocument/2006/math">
                    <m:sSub>
                      <m:sSubPr>
                        <m:ctrlPr>
                          <a:rPr lang="en-US" altLang="ja-JP" sz="1400" i="1">
                            <a:solidFill>
                              <a:prstClr val="black"/>
                            </a:solidFill>
                            <a:latin typeface="Cambria Math" panose="02040503050406030204" pitchFamily="18" charset="0"/>
                          </a:rPr>
                        </m:ctrlPr>
                      </m:sSubPr>
                      <m:e>
                        <m:r>
                          <a:rPr lang="ja-JP" altLang="en-US" sz="1400" i="1">
                            <a:solidFill>
                              <a:prstClr val="black"/>
                            </a:solidFill>
                            <a:latin typeface="Cambria Math"/>
                          </a:rPr>
                          <m:t>𝜈</m:t>
                        </m:r>
                      </m:e>
                      <m:sub>
                        <m:r>
                          <m:rPr>
                            <m:sty m:val="p"/>
                          </m:rPr>
                          <a:rPr lang="en-US" altLang="ja-JP" sz="1400" i="1">
                            <a:solidFill>
                              <a:prstClr val="black"/>
                            </a:solidFill>
                            <a:latin typeface="Cambria Math" panose="02040503050406030204" pitchFamily="18" charset="0"/>
                          </a:rPr>
                          <m:t>τ</m:t>
                        </m:r>
                      </m:sub>
                    </m:sSub>
                  </m:oMath>
                </a14:m>
                <a:r>
                  <a:rPr lang="ja-JP" altLang="en-US" sz="1200" dirty="0" smtClean="0">
                    <a:solidFill>
                      <a:prstClr val="black"/>
                    </a:solidFill>
                  </a:rPr>
                  <a:t>に換わっている）</a:t>
                </a:r>
                <a:endParaRPr lang="en-US" altLang="ja-JP" sz="1200" dirty="0" smtClean="0">
                  <a:solidFill>
                    <a:prstClr val="black"/>
                  </a:solidFill>
                </a:endParaRPr>
              </a:p>
            </p:txBody>
          </p:sp>
        </mc:Choice>
        <mc:Fallback xmlns="">
          <p:sp>
            <p:nvSpPr>
              <p:cNvPr id="57" name="テキスト ボックス 56"/>
              <p:cNvSpPr txBox="1">
                <a:spLocks noRot="1" noChangeAspect="1" noMove="1" noResize="1" noEditPoints="1" noAdjustHandles="1" noChangeArrowheads="1" noChangeShapeType="1" noTextEdit="1"/>
              </p:cNvSpPr>
              <p:nvPr/>
            </p:nvSpPr>
            <p:spPr>
              <a:xfrm>
                <a:off x="6845660" y="4042310"/>
                <a:ext cx="2229648" cy="557845"/>
              </a:xfrm>
              <a:prstGeom prst="rect">
                <a:avLst/>
              </a:prstGeom>
              <a:blipFill rotWithShape="0">
                <a:blip r:embed="rId13"/>
                <a:stretch>
                  <a:fillRect l="-820" b="-5435"/>
                </a:stretch>
              </a:blipFill>
              <a:ln w="19050">
                <a:noFill/>
              </a:ln>
            </p:spPr>
            <p:txBody>
              <a:bodyPr/>
              <a:lstStyle/>
              <a:p>
                <a:r>
                  <a:rPr lang="ja-JP" altLang="en-US">
                    <a:noFill/>
                  </a:rPr>
                  <a:t> </a:t>
                </a:r>
              </a:p>
            </p:txBody>
          </p:sp>
        </mc:Fallback>
      </mc:AlternateContent>
      <p:cxnSp>
        <p:nvCxnSpPr>
          <p:cNvPr id="59" name="直線矢印コネクタ 58"/>
          <p:cNvCxnSpPr/>
          <p:nvPr/>
        </p:nvCxnSpPr>
        <p:spPr>
          <a:xfrm flipH="1" flipV="1">
            <a:off x="6794938" y="3838903"/>
            <a:ext cx="82737" cy="266161"/>
          </a:xfrm>
          <a:prstGeom prst="straightConnector1">
            <a:avLst/>
          </a:prstGeom>
          <a:ln w="1905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63" name="正方形/長方形 62"/>
          <p:cNvSpPr/>
          <p:nvPr/>
        </p:nvSpPr>
        <p:spPr>
          <a:xfrm>
            <a:off x="6877675" y="4112747"/>
            <a:ext cx="2120793" cy="453358"/>
          </a:xfrm>
          <a:prstGeom prst="rect">
            <a:avLst/>
          </a:prstGeom>
          <a:no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mc:AlternateContent xmlns:mc="http://schemas.openxmlformats.org/markup-compatibility/2006" xmlns:a14="http://schemas.microsoft.com/office/drawing/2010/main">
        <mc:Choice Requires="a14">
          <p:sp>
            <p:nvSpPr>
              <p:cNvPr id="86017" name="テキスト ボックス 86016"/>
              <p:cNvSpPr txBox="1"/>
              <p:nvPr/>
            </p:nvSpPr>
            <p:spPr>
              <a:xfrm>
                <a:off x="4073002" y="3444235"/>
                <a:ext cx="665310" cy="325089"/>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none" rtlCol="0">
                <a:spAutoFit/>
              </a:bodyPr>
              <a:lstStyle/>
              <a:p>
                <a14:m>
                  <m:oMath xmlns:m="http://schemas.openxmlformats.org/officeDocument/2006/math">
                    <m:sSub>
                      <m:sSubPr>
                        <m:ctrlPr>
                          <a:rPr lang="en-US" altLang="ja-JP" sz="1400" i="1">
                            <a:solidFill>
                              <a:prstClr val="black"/>
                            </a:solidFill>
                            <a:latin typeface="Cambria Math" panose="02040503050406030204" pitchFamily="18" charset="0"/>
                          </a:rPr>
                        </m:ctrlPr>
                      </m:sSubPr>
                      <m:e>
                        <m:r>
                          <a:rPr lang="ja-JP" altLang="en-US" sz="1400" i="1">
                            <a:solidFill>
                              <a:prstClr val="black"/>
                            </a:solidFill>
                            <a:latin typeface="Cambria Math"/>
                          </a:rPr>
                          <m:t>𝜈</m:t>
                        </m:r>
                      </m:e>
                      <m:sub>
                        <m:r>
                          <a:rPr lang="ja-JP" altLang="en-US" sz="1400" i="1">
                            <a:solidFill>
                              <a:prstClr val="black"/>
                            </a:solidFill>
                            <a:latin typeface="Cambria Math"/>
                          </a:rPr>
                          <m:t>𝜇</m:t>
                        </m:r>
                      </m:sub>
                    </m:sSub>
                  </m:oMath>
                </a14:m>
                <a:r>
                  <a:rPr lang="ja-JP" altLang="en-US" sz="1200" dirty="0">
                    <a:solidFill>
                      <a:prstClr val="black"/>
                    </a:solidFill>
                  </a:rPr>
                  <a:t>の波</a:t>
                </a:r>
                <a:endParaRPr lang="ja-JP" altLang="en-US" sz="1200" dirty="0" smtClean="0">
                  <a:solidFill>
                    <a:prstClr val="black"/>
                  </a:solidFill>
                </a:endParaRPr>
              </a:p>
            </p:txBody>
          </p:sp>
        </mc:Choice>
        <mc:Fallback xmlns="">
          <p:sp>
            <p:nvSpPr>
              <p:cNvPr id="86017" name="テキスト ボックス 86016"/>
              <p:cNvSpPr txBox="1">
                <a:spLocks noRot="1" noChangeAspect="1" noMove="1" noResize="1" noEditPoints="1" noAdjustHandles="1" noChangeArrowheads="1" noChangeShapeType="1" noTextEdit="1"/>
              </p:cNvSpPr>
              <p:nvPr/>
            </p:nvSpPr>
            <p:spPr>
              <a:xfrm>
                <a:off x="4073002" y="3444235"/>
                <a:ext cx="665310" cy="325089"/>
              </a:xfrm>
              <a:prstGeom prst="rect">
                <a:avLst/>
              </a:prstGeom>
              <a:blipFill rotWithShape="0">
                <a:blip r:embed="rId14"/>
                <a:stretch>
                  <a:fillRect b="-5660"/>
                </a:stretch>
              </a:blipFill>
              <a:ln>
                <a:noFill/>
              </a:ln>
            </p:spPr>
            <p:txBody>
              <a:bodyPr/>
              <a:lstStyle/>
              <a:p>
                <a:r>
                  <a:rPr lang="ja-JP" altLang="en-US">
                    <a:noFill/>
                  </a:rPr>
                  <a:t> </a:t>
                </a:r>
              </a:p>
            </p:txBody>
          </p:sp>
        </mc:Fallback>
      </mc:AlternateContent>
      <p:sp>
        <p:nvSpPr>
          <p:cNvPr id="86019" name="テキスト ボックス 86018"/>
          <p:cNvSpPr txBox="1"/>
          <p:nvPr/>
        </p:nvSpPr>
        <p:spPr>
          <a:xfrm>
            <a:off x="7653762" y="3582548"/>
            <a:ext cx="242374" cy="338554"/>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none" rtlCol="0">
            <a:spAutoFit/>
          </a:bodyPr>
          <a:lstStyle/>
          <a:p>
            <a:r>
              <a:rPr lang="en-US" altLang="ja-JP" sz="1600" i="1" dirty="0" smtClean="0">
                <a:solidFill>
                  <a:prstClr val="black"/>
                </a:solidFill>
                <a:latin typeface="Times New Roman" panose="02020603050405020304" pitchFamily="18" charset="0"/>
                <a:cs typeface="Times New Roman" panose="02020603050405020304" pitchFamily="18" charset="0"/>
              </a:rPr>
              <a:t>t</a:t>
            </a:r>
            <a:endParaRPr lang="ja-JP" altLang="en-US" sz="1600" i="1" dirty="0" smtClean="0">
              <a:solidFill>
                <a:prstClr val="black"/>
              </a:solidFill>
              <a:latin typeface="Times New Roman" panose="02020603050405020304" pitchFamily="18" charset="0"/>
              <a:cs typeface="Times New Roman" panose="02020603050405020304" pitchFamily="18" charset="0"/>
            </a:endParaRPr>
          </a:p>
        </p:txBody>
      </p:sp>
      <p:grpSp>
        <p:nvGrpSpPr>
          <p:cNvPr id="56" name="グループ化 55"/>
          <p:cNvGrpSpPr/>
          <p:nvPr/>
        </p:nvGrpSpPr>
        <p:grpSpPr>
          <a:xfrm>
            <a:off x="2527665" y="638341"/>
            <a:ext cx="551056" cy="1760571"/>
            <a:chOff x="371803" y="650328"/>
            <a:chExt cx="551056" cy="1760571"/>
          </a:xfrm>
        </p:grpSpPr>
        <p:sp>
          <p:nvSpPr>
            <p:cNvPr id="58" name="円/楕円 57"/>
            <p:cNvSpPr/>
            <p:nvPr/>
          </p:nvSpPr>
          <p:spPr>
            <a:xfrm>
              <a:off x="382983" y="1271701"/>
              <a:ext cx="479356" cy="449944"/>
            </a:xfrm>
            <a:prstGeom prst="ellipse">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2400" i="1" baseline="-25000" dirty="0">
                <a:solidFill>
                  <a:prstClr val="white"/>
                </a:solidFill>
              </a:endParaRPr>
            </a:p>
          </p:txBody>
        </p:sp>
        <p:sp>
          <p:nvSpPr>
            <p:cNvPr id="60" name="テキスト ボックス 59"/>
            <p:cNvSpPr txBox="1"/>
            <p:nvPr/>
          </p:nvSpPr>
          <p:spPr>
            <a:xfrm>
              <a:off x="390548" y="1204854"/>
              <a:ext cx="527291" cy="691128"/>
            </a:xfrm>
            <a:prstGeom prst="rect">
              <a:avLst/>
            </a:prstGeom>
            <a:noFill/>
          </p:spPr>
          <p:txBody>
            <a:bodyPr wrap="square" rtlCol="0">
              <a:spAutoFit/>
            </a:bodyPr>
            <a:lstStyle/>
            <a:p>
              <a:r>
                <a:rPr lang="en-US" altLang="ja-JP" sz="2400" i="1" dirty="0" smtClean="0">
                  <a:solidFill>
                    <a:prstClr val="white"/>
                  </a:solidFill>
                  <a:latin typeface="Symbol" panose="05050102010706020507" pitchFamily="18" charset="2"/>
                </a:rPr>
                <a:t>n</a:t>
              </a:r>
              <a:r>
                <a:rPr lang="en-US" altLang="ja-JP" sz="2400" i="1" baseline="-25000" dirty="0" smtClean="0">
                  <a:solidFill>
                    <a:prstClr val="white"/>
                  </a:solidFill>
                  <a:latin typeface="Symbol" panose="05050102010706020507" pitchFamily="18" charset="2"/>
                </a:rPr>
                <a:t>m</a:t>
              </a:r>
              <a:endParaRPr lang="ja-JP" altLang="en-US" sz="2400" i="1" baseline="-25000" dirty="0">
                <a:solidFill>
                  <a:prstClr val="white"/>
                </a:solidFill>
                <a:latin typeface="Symbol" panose="05050102010706020507" pitchFamily="18" charset="2"/>
              </a:endParaRPr>
            </a:p>
            <a:p>
              <a:endParaRPr lang="ja-JP" altLang="en-US" sz="2400" dirty="0">
                <a:solidFill>
                  <a:prstClr val="white"/>
                </a:solidFill>
              </a:endParaRPr>
            </a:p>
          </p:txBody>
        </p:sp>
        <p:grpSp>
          <p:nvGrpSpPr>
            <p:cNvPr id="61" name="グループ化 60"/>
            <p:cNvGrpSpPr/>
            <p:nvPr/>
          </p:nvGrpSpPr>
          <p:grpSpPr>
            <a:xfrm>
              <a:off x="371803" y="650328"/>
              <a:ext cx="527291" cy="691128"/>
              <a:chOff x="4677102" y="3762629"/>
              <a:chExt cx="634003" cy="830997"/>
            </a:xfrm>
          </p:grpSpPr>
          <p:sp>
            <p:nvSpPr>
              <p:cNvPr id="66" name="円/楕円 65"/>
              <p:cNvSpPr/>
              <p:nvPr/>
            </p:nvSpPr>
            <p:spPr>
              <a:xfrm>
                <a:off x="4690269" y="3871580"/>
                <a:ext cx="576367" cy="541003"/>
              </a:xfrm>
              <a:prstGeom prst="ellipse">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2400" i="1" baseline="-25000" dirty="0">
                  <a:solidFill>
                    <a:prstClr val="white"/>
                  </a:solidFill>
                </a:endParaRPr>
              </a:p>
            </p:txBody>
          </p:sp>
          <p:sp>
            <p:nvSpPr>
              <p:cNvPr id="67" name="テキスト ボックス 66"/>
              <p:cNvSpPr txBox="1"/>
              <p:nvPr/>
            </p:nvSpPr>
            <p:spPr>
              <a:xfrm>
                <a:off x="4677102" y="3762629"/>
                <a:ext cx="634003" cy="830997"/>
              </a:xfrm>
              <a:prstGeom prst="rect">
                <a:avLst/>
              </a:prstGeom>
              <a:noFill/>
            </p:spPr>
            <p:txBody>
              <a:bodyPr wrap="square" rtlCol="0">
                <a:spAutoFit/>
              </a:bodyPr>
              <a:lstStyle/>
              <a:p>
                <a:r>
                  <a:rPr lang="en-US" altLang="ja-JP" sz="2400" i="1" dirty="0" smtClean="0">
                    <a:solidFill>
                      <a:prstClr val="white"/>
                    </a:solidFill>
                    <a:latin typeface="Symbol" panose="05050102010706020507" pitchFamily="18" charset="2"/>
                  </a:rPr>
                  <a:t>n</a:t>
                </a:r>
                <a:r>
                  <a:rPr lang="en-US" altLang="ja-JP" sz="2400" i="1" baseline="-25000" dirty="0">
                    <a:solidFill>
                      <a:prstClr val="white"/>
                    </a:solidFill>
                    <a:latin typeface="Symbol" panose="05050102010706020507" pitchFamily="18" charset="2"/>
                  </a:rPr>
                  <a:t>m</a:t>
                </a:r>
                <a:endParaRPr lang="ja-JP" altLang="en-US" sz="2400" i="1" baseline="-25000" dirty="0">
                  <a:solidFill>
                    <a:prstClr val="white"/>
                  </a:solidFill>
                  <a:latin typeface="Symbol" panose="05050102010706020507" pitchFamily="18" charset="2"/>
                </a:endParaRPr>
              </a:p>
              <a:p>
                <a:endParaRPr lang="ja-JP" altLang="en-US" sz="2400" dirty="0">
                  <a:solidFill>
                    <a:prstClr val="white"/>
                  </a:solidFill>
                </a:endParaRPr>
              </a:p>
            </p:txBody>
          </p:sp>
        </p:grpSp>
        <p:grpSp>
          <p:nvGrpSpPr>
            <p:cNvPr id="62" name="グループ化 61"/>
            <p:cNvGrpSpPr/>
            <p:nvPr/>
          </p:nvGrpSpPr>
          <p:grpSpPr>
            <a:xfrm>
              <a:off x="395568" y="1719771"/>
              <a:ext cx="527291" cy="691128"/>
              <a:chOff x="4677102" y="3762629"/>
              <a:chExt cx="634003" cy="830997"/>
            </a:xfrm>
          </p:grpSpPr>
          <p:sp>
            <p:nvSpPr>
              <p:cNvPr id="64" name="円/楕円 63"/>
              <p:cNvSpPr/>
              <p:nvPr/>
            </p:nvSpPr>
            <p:spPr>
              <a:xfrm>
                <a:off x="4690269" y="3871580"/>
                <a:ext cx="576367" cy="541003"/>
              </a:xfrm>
              <a:prstGeom prst="ellipse">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2400" i="1" baseline="-25000" dirty="0">
                  <a:solidFill>
                    <a:prstClr val="white"/>
                  </a:solidFill>
                </a:endParaRPr>
              </a:p>
            </p:txBody>
          </p:sp>
          <p:sp>
            <p:nvSpPr>
              <p:cNvPr id="65" name="テキスト ボックス 64"/>
              <p:cNvSpPr txBox="1"/>
              <p:nvPr/>
            </p:nvSpPr>
            <p:spPr>
              <a:xfrm>
                <a:off x="4677102" y="3762629"/>
                <a:ext cx="634003" cy="830997"/>
              </a:xfrm>
              <a:prstGeom prst="rect">
                <a:avLst/>
              </a:prstGeom>
              <a:noFill/>
            </p:spPr>
            <p:txBody>
              <a:bodyPr wrap="square" rtlCol="0">
                <a:spAutoFit/>
              </a:bodyPr>
              <a:lstStyle/>
              <a:p>
                <a:r>
                  <a:rPr lang="en-US" altLang="ja-JP" sz="2400" i="1" dirty="0" smtClean="0">
                    <a:solidFill>
                      <a:prstClr val="white"/>
                    </a:solidFill>
                    <a:latin typeface="Symbol" panose="05050102010706020507" pitchFamily="18" charset="2"/>
                  </a:rPr>
                  <a:t>n</a:t>
                </a:r>
                <a:r>
                  <a:rPr lang="en-US" altLang="ja-JP" sz="2400" i="1" baseline="-25000" dirty="0">
                    <a:solidFill>
                      <a:prstClr val="white"/>
                    </a:solidFill>
                    <a:latin typeface="Symbol" panose="05050102010706020507" pitchFamily="18" charset="2"/>
                  </a:rPr>
                  <a:t>m</a:t>
                </a:r>
                <a:endParaRPr lang="ja-JP" altLang="en-US" sz="2400" i="1" baseline="-25000" dirty="0">
                  <a:solidFill>
                    <a:prstClr val="white"/>
                  </a:solidFill>
                  <a:latin typeface="Symbol" panose="05050102010706020507" pitchFamily="18" charset="2"/>
                </a:endParaRPr>
              </a:p>
              <a:p>
                <a:endParaRPr lang="ja-JP" altLang="en-US" sz="2400" dirty="0">
                  <a:solidFill>
                    <a:prstClr val="white"/>
                  </a:solidFill>
                </a:endParaRPr>
              </a:p>
            </p:txBody>
          </p:sp>
        </p:grpSp>
      </p:grpSp>
      <p:sp>
        <p:nvSpPr>
          <p:cNvPr id="68" name="テキスト ボックス 67"/>
          <p:cNvSpPr txBox="1"/>
          <p:nvPr/>
        </p:nvSpPr>
        <p:spPr>
          <a:xfrm>
            <a:off x="1772424" y="1085011"/>
            <a:ext cx="467343" cy="369332"/>
          </a:xfrm>
          <a:prstGeom prst="rect">
            <a:avLst/>
          </a:prstGeom>
          <a:noFill/>
        </p:spPr>
        <p:txBody>
          <a:bodyPr wrap="square" rtlCol="0">
            <a:spAutoFit/>
          </a:bodyPr>
          <a:lstStyle/>
          <a:p>
            <a:r>
              <a:rPr lang="ja-JP" altLang="en-US" dirty="0" smtClean="0">
                <a:solidFill>
                  <a:prstClr val="black"/>
                </a:solidFill>
              </a:rPr>
              <a:t>？</a:t>
            </a:r>
            <a:endParaRPr lang="ja-JP" altLang="en-US" dirty="0">
              <a:solidFill>
                <a:prstClr val="black"/>
              </a:solidFill>
            </a:endParaRPr>
          </a:p>
        </p:txBody>
      </p:sp>
      <p:cxnSp>
        <p:nvCxnSpPr>
          <p:cNvPr id="69" name="直線矢印コネクタ 68"/>
          <p:cNvCxnSpPr/>
          <p:nvPr/>
        </p:nvCxnSpPr>
        <p:spPr>
          <a:xfrm>
            <a:off x="2036045" y="2055492"/>
            <a:ext cx="504000" cy="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8" name="正方形/長方形 7"/>
          <p:cNvSpPr/>
          <p:nvPr/>
        </p:nvSpPr>
        <p:spPr>
          <a:xfrm>
            <a:off x="3183827" y="1544625"/>
            <a:ext cx="595035" cy="338554"/>
          </a:xfrm>
          <a:prstGeom prst="rect">
            <a:avLst/>
          </a:prstGeom>
        </p:spPr>
        <p:txBody>
          <a:bodyPr wrap="none">
            <a:spAutoFit/>
          </a:bodyPr>
          <a:lstStyle/>
          <a:p>
            <a:r>
              <a:rPr lang="ja-JP" altLang="en-US" sz="1600" dirty="0">
                <a:solidFill>
                  <a:prstClr val="black"/>
                </a:solidFill>
              </a:rPr>
              <a:t>時間</a:t>
            </a:r>
          </a:p>
        </p:txBody>
      </p:sp>
    </p:spTree>
    <p:extLst>
      <p:ext uri="{BB962C8B-B14F-4D97-AF65-F5344CB8AC3E}">
        <p14:creationId xmlns:p14="http://schemas.microsoft.com/office/powerpoint/2010/main" val="246612178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a:xfrm>
            <a:off x="624936" y="182242"/>
            <a:ext cx="7560000" cy="540000"/>
          </a:xfrm>
        </p:spPr>
        <p:txBody>
          <a:bodyPr>
            <a:normAutofit fontScale="90000"/>
          </a:bodyPr>
          <a:lstStyle/>
          <a:p>
            <a:r>
              <a:rPr kumimoji="1" lang="en-US" altLang="ja-JP" u="none" dirty="0" smtClean="0">
                <a:latin typeface="+mn-lt"/>
                <a:ea typeface="Cambria Math" panose="02040503050406030204" pitchFamily="18" charset="0"/>
              </a:rPr>
              <a:t>COBAND</a:t>
            </a:r>
            <a:r>
              <a:rPr kumimoji="1" lang="ja-JP" altLang="en-US" u="none" dirty="0" smtClean="0">
                <a:latin typeface="+mn-lt"/>
                <a:ea typeface="ＭＳ Ｐゴシック" panose="020B0600070205080204" pitchFamily="50" charset="-128"/>
              </a:rPr>
              <a:t>実験</a:t>
            </a:r>
            <a:endParaRPr kumimoji="1" lang="ja-JP" altLang="en-US" u="none" dirty="0">
              <a:latin typeface="+mn-lt"/>
              <a:ea typeface="ＭＳ Ｐゴシック" panose="020B0600070205080204" pitchFamily="50" charset="-128"/>
            </a:endParaRPr>
          </a:p>
        </p:txBody>
      </p:sp>
      <p:sp>
        <p:nvSpPr>
          <p:cNvPr id="34" name="タイトル 2"/>
          <p:cNvSpPr txBox="1">
            <a:spLocks/>
          </p:cNvSpPr>
          <p:nvPr/>
        </p:nvSpPr>
        <p:spPr>
          <a:xfrm>
            <a:off x="156351" y="810998"/>
            <a:ext cx="5775863" cy="540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2800" u="sng" kern="1200">
                <a:solidFill>
                  <a:schemeClr val="tx1"/>
                </a:solidFill>
                <a:latin typeface="+mj-lt"/>
                <a:ea typeface="+mj-ea"/>
                <a:cs typeface="+mj-cs"/>
              </a:defRPr>
            </a:lvl1pPr>
          </a:lstStyle>
          <a:p>
            <a:r>
              <a:rPr lang="en-US" altLang="ja-JP" sz="1800" u="none" dirty="0" smtClean="0">
                <a:latin typeface="+mn-lt"/>
                <a:ea typeface="Cambria Math" panose="02040503050406030204" pitchFamily="18" charset="0"/>
              </a:rPr>
              <a:t>COBAND(</a:t>
            </a:r>
            <a:r>
              <a:rPr lang="en-US" altLang="ja-JP" sz="1800" u="none" dirty="0" smtClean="0"/>
              <a:t>Cosmic Background Neutrino Decay Search</a:t>
            </a:r>
            <a:r>
              <a:rPr lang="en-US" altLang="ja-JP" sz="1800" u="none" dirty="0" smtClean="0">
                <a:latin typeface="+mn-lt"/>
                <a:ea typeface="Cambria Math" panose="02040503050406030204" pitchFamily="18" charset="0"/>
              </a:rPr>
              <a:t>)</a:t>
            </a:r>
            <a:r>
              <a:rPr lang="ja-JP" altLang="en-US" sz="1800" u="none" dirty="0" smtClean="0">
                <a:latin typeface="+mn-lt"/>
                <a:ea typeface="ＭＳ Ｐゴシック" panose="020B0600070205080204" pitchFamily="50" charset="-128"/>
              </a:rPr>
              <a:t>実験</a:t>
            </a:r>
            <a:endParaRPr lang="ja-JP" altLang="en-US" sz="1800" u="none" dirty="0">
              <a:latin typeface="+mn-lt"/>
              <a:ea typeface="ＭＳ Ｐゴシック" panose="020B0600070205080204" pitchFamily="50" charset="-128"/>
            </a:endParaRPr>
          </a:p>
        </p:txBody>
      </p:sp>
      <p:sp>
        <p:nvSpPr>
          <p:cNvPr id="19" name="テキスト ボックス 18"/>
          <p:cNvSpPr txBox="1"/>
          <p:nvPr/>
        </p:nvSpPr>
        <p:spPr>
          <a:xfrm>
            <a:off x="511808" y="1274053"/>
            <a:ext cx="3893128" cy="338554"/>
          </a:xfrm>
          <a:prstGeom prst="rect">
            <a:avLst/>
          </a:prstGeom>
          <a:noFill/>
        </p:spPr>
        <p:txBody>
          <a:bodyPr wrap="square" rtlCol="0">
            <a:spAutoFit/>
          </a:bodyPr>
          <a:lstStyle/>
          <a:p>
            <a:r>
              <a:rPr kumimoji="1" lang="ja-JP" altLang="en-US" sz="1600" dirty="0" smtClean="0"/>
              <a:t>⇒宇宙背景ニュートリノ崩壊</a:t>
            </a:r>
            <a:r>
              <a:rPr lang="ja-JP" altLang="en-US" sz="1600" dirty="0"/>
              <a:t>光子</a:t>
            </a:r>
            <a:r>
              <a:rPr kumimoji="1" lang="ja-JP" altLang="en-US" sz="1600" dirty="0" smtClean="0"/>
              <a:t>探索実験</a:t>
            </a:r>
            <a:endParaRPr kumimoji="1" lang="ja-JP" altLang="en-US" sz="1600" dirty="0"/>
          </a:p>
        </p:txBody>
      </p:sp>
      <p:sp>
        <p:nvSpPr>
          <p:cNvPr id="41" name="テキスト ボックス 40"/>
          <p:cNvSpPr txBox="1"/>
          <p:nvPr/>
        </p:nvSpPr>
        <p:spPr>
          <a:xfrm>
            <a:off x="4606975" y="1260565"/>
            <a:ext cx="3891308" cy="338554"/>
          </a:xfrm>
          <a:prstGeom prst="rect">
            <a:avLst/>
          </a:prstGeom>
          <a:noFill/>
          <a:ln>
            <a:solidFill>
              <a:srgbClr val="FF0000"/>
            </a:solidFill>
          </a:ln>
        </p:spPr>
        <p:txBody>
          <a:bodyPr wrap="square" rtlCol="0">
            <a:spAutoFit/>
          </a:bodyPr>
          <a:lstStyle/>
          <a:p>
            <a:r>
              <a:rPr lang="ja-JP" altLang="en-US" sz="1600" dirty="0" smtClean="0">
                <a:solidFill>
                  <a:srgbClr val="FF0000"/>
                </a:solidFill>
              </a:rPr>
              <a:t>目的：ニュートリノの質量を求める</a:t>
            </a:r>
            <a:endParaRPr kumimoji="1" lang="ja-JP" altLang="en-US" sz="1600" dirty="0">
              <a:solidFill>
                <a:srgbClr val="FF0000"/>
              </a:solidFill>
            </a:endParaRPr>
          </a:p>
        </p:txBody>
      </p:sp>
      <mc:AlternateContent xmlns:mc="http://schemas.openxmlformats.org/markup-compatibility/2006" xmlns:a14="http://schemas.microsoft.com/office/drawing/2010/main">
        <mc:Choice Requires="a14">
          <p:sp>
            <p:nvSpPr>
              <p:cNvPr id="4" name="正方形/長方形 3"/>
              <p:cNvSpPr/>
              <p:nvPr/>
            </p:nvSpPr>
            <p:spPr>
              <a:xfrm>
                <a:off x="233232" y="2135278"/>
                <a:ext cx="7397262" cy="338554"/>
              </a:xfrm>
              <a:prstGeom prst="rect">
                <a:avLst/>
              </a:prstGeom>
            </p:spPr>
            <p:txBody>
              <a:bodyPr wrap="square">
                <a:spAutoFit/>
              </a:bodyPr>
              <a:lstStyle/>
              <a:p>
                <a:r>
                  <a:rPr lang="ja-JP" altLang="en-US" sz="1600" dirty="0"/>
                  <a:t>質量</a:t>
                </a:r>
                <a14:m>
                  <m:oMath xmlns:m="http://schemas.openxmlformats.org/officeDocument/2006/math">
                    <m:r>
                      <a:rPr lang="ja-JP" altLang="en-US" sz="1600" i="1">
                        <a:latin typeface="Cambria Math" panose="02040503050406030204" pitchFamily="18" charset="0"/>
                      </a:rPr>
                      <m:t>が</m:t>
                    </m:r>
                    <m:d>
                      <m:dPr>
                        <m:ctrlPr>
                          <a:rPr lang="en-US" altLang="ja-JP" sz="1600" i="1">
                            <a:latin typeface="Cambria Math" panose="02040503050406030204" pitchFamily="18" charset="0"/>
                          </a:rPr>
                        </m:ctrlPr>
                      </m:dPr>
                      <m:e>
                        <m:sSub>
                          <m:sSubPr>
                            <m:ctrlPr>
                              <a:rPr lang="en-US" altLang="ja-JP" sz="1600" i="1">
                                <a:latin typeface="Cambria Math" panose="02040503050406030204" pitchFamily="18" charset="0"/>
                              </a:rPr>
                            </m:ctrlPr>
                          </m:sSubPr>
                          <m:e>
                            <m:r>
                              <a:rPr lang="en-US" altLang="ja-JP" sz="1600" i="1">
                                <a:latin typeface="Cambria Math" panose="02040503050406030204" pitchFamily="18" charset="0"/>
                              </a:rPr>
                              <m:t>𝑚</m:t>
                            </m:r>
                          </m:e>
                          <m:sub>
                            <m:r>
                              <a:rPr lang="en-US" altLang="ja-JP" sz="1600" i="1">
                                <a:latin typeface="Cambria Math" panose="02040503050406030204" pitchFamily="18" charset="0"/>
                              </a:rPr>
                              <m:t>1</m:t>
                            </m:r>
                          </m:sub>
                        </m:sSub>
                        <m:r>
                          <a:rPr lang="en-US" altLang="ja-JP" sz="1600" i="1">
                            <a:latin typeface="Cambria Math" panose="02040503050406030204" pitchFamily="18" charset="0"/>
                          </a:rPr>
                          <m:t> , </m:t>
                        </m:r>
                        <m:sSub>
                          <m:sSubPr>
                            <m:ctrlPr>
                              <a:rPr lang="en-US" altLang="ja-JP" sz="1600" i="1">
                                <a:latin typeface="Cambria Math" panose="02040503050406030204" pitchFamily="18" charset="0"/>
                              </a:rPr>
                            </m:ctrlPr>
                          </m:sSubPr>
                          <m:e>
                            <m:r>
                              <a:rPr lang="en-US" altLang="ja-JP" sz="1600" i="1">
                                <a:latin typeface="Cambria Math" panose="02040503050406030204" pitchFamily="18" charset="0"/>
                              </a:rPr>
                              <m:t>𝑚</m:t>
                            </m:r>
                          </m:e>
                          <m:sub>
                            <m:r>
                              <a:rPr lang="en-US" altLang="ja-JP" sz="1600" i="1">
                                <a:latin typeface="Cambria Math" panose="02040503050406030204" pitchFamily="18" charset="0"/>
                              </a:rPr>
                              <m:t>2</m:t>
                            </m:r>
                          </m:sub>
                        </m:sSub>
                        <m:r>
                          <a:rPr lang="en-US" altLang="ja-JP" sz="1600" i="1">
                            <a:latin typeface="Cambria Math" panose="02040503050406030204" pitchFamily="18" charset="0"/>
                          </a:rPr>
                          <m:t> , </m:t>
                        </m:r>
                        <m:sSub>
                          <m:sSubPr>
                            <m:ctrlPr>
                              <a:rPr lang="en-US" altLang="ja-JP" sz="1600" i="1">
                                <a:latin typeface="Cambria Math" panose="02040503050406030204" pitchFamily="18" charset="0"/>
                              </a:rPr>
                            </m:ctrlPr>
                          </m:sSubPr>
                          <m:e>
                            <m:r>
                              <a:rPr lang="en-US" altLang="ja-JP" sz="1600" i="1">
                                <a:latin typeface="Cambria Math" panose="02040503050406030204" pitchFamily="18" charset="0"/>
                              </a:rPr>
                              <m:t>𝑚</m:t>
                            </m:r>
                          </m:e>
                          <m:sub>
                            <m:r>
                              <a:rPr lang="en-US" altLang="ja-JP" sz="1600" i="1">
                                <a:latin typeface="Cambria Math" panose="02040503050406030204" pitchFamily="18" charset="0"/>
                              </a:rPr>
                              <m:t>3</m:t>
                            </m:r>
                          </m:sub>
                        </m:sSub>
                      </m:e>
                    </m:d>
                  </m:oMath>
                </a14:m>
                <a:r>
                  <a:rPr lang="ja-JP" altLang="en-US" sz="1600" dirty="0"/>
                  <a:t>の質量固有状態 </a:t>
                </a:r>
                <a14:m>
                  <m:oMath xmlns:m="http://schemas.openxmlformats.org/officeDocument/2006/math">
                    <m:r>
                      <a:rPr lang="en-US" altLang="ja-JP" sz="1600" i="1">
                        <a:latin typeface="Cambria Math" panose="02040503050406030204" pitchFamily="18" charset="0"/>
                      </a:rPr>
                      <m:t>(</m:t>
                    </m:r>
                    <m:sSub>
                      <m:sSubPr>
                        <m:ctrlPr>
                          <a:rPr lang="en-US" altLang="ja-JP" sz="1600" i="1">
                            <a:latin typeface="Cambria Math" panose="02040503050406030204" pitchFamily="18" charset="0"/>
                          </a:rPr>
                        </m:ctrlPr>
                      </m:sSubPr>
                      <m:e>
                        <m:r>
                          <a:rPr lang="en-US" altLang="ja-JP" sz="1600" i="1">
                            <a:latin typeface="Cambria Math" panose="02040503050406030204" pitchFamily="18" charset="0"/>
                          </a:rPr>
                          <m:t>𝜈</m:t>
                        </m:r>
                      </m:e>
                      <m:sub>
                        <m:r>
                          <a:rPr lang="en-US" altLang="ja-JP" sz="1600">
                            <a:latin typeface="Cambria Math" panose="02040503050406030204" pitchFamily="18" charset="0"/>
                          </a:rPr>
                          <m:t>1</m:t>
                        </m:r>
                      </m:sub>
                    </m:sSub>
                    <m:r>
                      <a:rPr lang="en-US" altLang="ja-JP" sz="1600" i="1">
                        <a:latin typeface="Cambria Math" panose="02040503050406030204" pitchFamily="18" charset="0"/>
                      </a:rPr>
                      <m:t> , </m:t>
                    </m:r>
                    <m:sSub>
                      <m:sSubPr>
                        <m:ctrlPr>
                          <a:rPr lang="en-US" altLang="ja-JP" sz="1600" i="1">
                            <a:latin typeface="Cambria Math" panose="02040503050406030204" pitchFamily="18" charset="0"/>
                          </a:rPr>
                        </m:ctrlPr>
                      </m:sSubPr>
                      <m:e>
                        <m:r>
                          <a:rPr lang="en-US" altLang="ja-JP" sz="1600" i="1">
                            <a:latin typeface="Cambria Math" panose="02040503050406030204" pitchFamily="18" charset="0"/>
                          </a:rPr>
                          <m:t>𝜈</m:t>
                        </m:r>
                      </m:e>
                      <m:sub>
                        <m:r>
                          <a:rPr lang="en-US" altLang="ja-JP" sz="1600">
                            <a:latin typeface="Cambria Math" panose="02040503050406030204" pitchFamily="18" charset="0"/>
                          </a:rPr>
                          <m:t>2</m:t>
                        </m:r>
                      </m:sub>
                    </m:sSub>
                    <m:r>
                      <a:rPr lang="en-US" altLang="ja-JP" sz="1600" i="1">
                        <a:latin typeface="Cambria Math" panose="02040503050406030204" pitchFamily="18" charset="0"/>
                      </a:rPr>
                      <m:t> , </m:t>
                    </m:r>
                    <m:sSub>
                      <m:sSubPr>
                        <m:ctrlPr>
                          <a:rPr lang="en-US" altLang="ja-JP" sz="1600" i="1">
                            <a:latin typeface="Cambria Math" panose="02040503050406030204" pitchFamily="18" charset="0"/>
                          </a:rPr>
                        </m:ctrlPr>
                      </m:sSubPr>
                      <m:e>
                        <m:r>
                          <a:rPr lang="en-US" altLang="ja-JP" sz="1600" i="1">
                            <a:latin typeface="Cambria Math" panose="02040503050406030204" pitchFamily="18" charset="0"/>
                          </a:rPr>
                          <m:t>𝜈</m:t>
                        </m:r>
                      </m:e>
                      <m:sub>
                        <m:r>
                          <a:rPr lang="en-US" altLang="ja-JP" sz="1600">
                            <a:latin typeface="Cambria Math" panose="02040503050406030204" pitchFamily="18" charset="0"/>
                          </a:rPr>
                          <m:t>3</m:t>
                        </m:r>
                      </m:sub>
                    </m:sSub>
                    <m:r>
                      <a:rPr lang="en-US" altLang="ja-JP" sz="1600" i="1">
                        <a:latin typeface="Cambria Math" panose="02040503050406030204" pitchFamily="18" charset="0"/>
                      </a:rPr>
                      <m:t>)</m:t>
                    </m:r>
                    <m:r>
                      <a:rPr lang="ja-JP" altLang="en-US" sz="1600" i="1">
                        <a:latin typeface="Cambria Math" panose="02040503050406030204" pitchFamily="18" charset="0"/>
                      </a:rPr>
                      <m:t>に</m:t>
                    </m:r>
                  </m:oMath>
                </a14:m>
                <a:r>
                  <a:rPr lang="ja-JP" altLang="en-US" sz="1600" dirty="0"/>
                  <a:t>分類できる</a:t>
                </a:r>
                <a:endParaRPr lang="en-US" altLang="ja-JP" sz="1600" dirty="0"/>
              </a:p>
            </p:txBody>
          </p:sp>
        </mc:Choice>
        <mc:Fallback xmlns="">
          <p:sp>
            <p:nvSpPr>
              <p:cNvPr id="4" name="正方形/長方形 3"/>
              <p:cNvSpPr>
                <a:spLocks noRot="1" noChangeAspect="1" noMove="1" noResize="1" noEditPoints="1" noAdjustHandles="1" noChangeArrowheads="1" noChangeShapeType="1" noTextEdit="1"/>
              </p:cNvSpPr>
              <p:nvPr/>
            </p:nvSpPr>
            <p:spPr>
              <a:xfrm>
                <a:off x="233232" y="2135278"/>
                <a:ext cx="7397262" cy="338554"/>
              </a:xfrm>
              <a:prstGeom prst="rect">
                <a:avLst/>
              </a:prstGeom>
              <a:blipFill rotWithShape="0">
                <a:blip r:embed="rId2"/>
                <a:stretch>
                  <a:fillRect l="-412" t="-8929" b="-17857"/>
                </a:stretch>
              </a:blipFill>
            </p:spPr>
            <p:txBody>
              <a:bodyPr/>
              <a:lstStyle/>
              <a:p>
                <a:r>
                  <a:rPr lang="ja-JP" altLang="en-US">
                    <a:noFill/>
                  </a:rPr>
                  <a:t> </a:t>
                </a:r>
              </a:p>
            </p:txBody>
          </p:sp>
        </mc:Fallback>
      </mc:AlternateContent>
      <p:sp>
        <p:nvSpPr>
          <p:cNvPr id="12" name="テキスト ボックス 11"/>
          <p:cNvSpPr txBox="1"/>
          <p:nvPr/>
        </p:nvSpPr>
        <p:spPr>
          <a:xfrm>
            <a:off x="233232" y="1724189"/>
            <a:ext cx="7772400" cy="338554"/>
          </a:xfrm>
          <a:prstGeom prst="rect">
            <a:avLst/>
          </a:prstGeom>
          <a:noFill/>
        </p:spPr>
        <p:txBody>
          <a:bodyPr wrap="square" rtlCol="0">
            <a:spAutoFit/>
          </a:bodyPr>
          <a:lstStyle/>
          <a:p>
            <a:r>
              <a:rPr kumimoji="1" lang="ja-JP" altLang="en-US" sz="1600" dirty="0" smtClean="0"/>
              <a:t>ニュートリノの質量を求めるために、</a:t>
            </a:r>
            <a:r>
              <a:rPr lang="ja-JP" altLang="en-US" sz="1600" dirty="0" smtClean="0"/>
              <a:t>ニュートリノ崩壊現象に着目</a:t>
            </a:r>
            <a:endParaRPr kumimoji="1" lang="ja-JP" altLang="en-US" sz="1600" dirty="0"/>
          </a:p>
        </p:txBody>
      </p:sp>
      <p:sp>
        <p:nvSpPr>
          <p:cNvPr id="13" name="テキスト ボックス 12"/>
          <p:cNvSpPr txBox="1"/>
          <p:nvPr/>
        </p:nvSpPr>
        <p:spPr>
          <a:xfrm>
            <a:off x="1430100" y="3429568"/>
            <a:ext cx="3228363" cy="338554"/>
          </a:xfrm>
          <a:prstGeom prst="rect">
            <a:avLst/>
          </a:prstGeom>
          <a:noFill/>
        </p:spPr>
        <p:txBody>
          <a:bodyPr wrap="square" rtlCol="0">
            <a:spAutoFit/>
          </a:bodyPr>
          <a:lstStyle/>
          <a:p>
            <a:r>
              <a:rPr kumimoji="1" lang="ja-JP" altLang="en-US" sz="1600" dirty="0" smtClean="0"/>
              <a:t>ニュートリノ崩壊現象</a:t>
            </a:r>
            <a:endParaRPr kumimoji="1" lang="ja-JP" altLang="en-US" sz="1600" dirty="0"/>
          </a:p>
        </p:txBody>
      </p:sp>
      <mc:AlternateContent xmlns:mc="http://schemas.openxmlformats.org/markup-compatibility/2006" xmlns:a14="http://schemas.microsoft.com/office/drawing/2010/main">
        <mc:Choice Requires="a14">
          <p:sp>
            <p:nvSpPr>
              <p:cNvPr id="28" name="正方形/長方形 27"/>
              <p:cNvSpPr/>
              <p:nvPr/>
            </p:nvSpPr>
            <p:spPr>
              <a:xfrm>
                <a:off x="5175208" y="2522368"/>
                <a:ext cx="3715250" cy="1053174"/>
              </a:xfrm>
              <a:prstGeom prst="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r>
                  <a:rPr lang="ja-JP" altLang="en-US" sz="1600" dirty="0">
                    <a:latin typeface="Cambria Math" panose="02040503050406030204" pitchFamily="18" charset="0"/>
                    <a:ea typeface="AR P丸ゴシック体M" panose="020B0600010101010101" pitchFamily="50" charset="-128"/>
                  </a:rPr>
                  <a:t>ニュートリノ崩壊光子の</a:t>
                </a:r>
                <a:r>
                  <a:rPr lang="ja-JP" altLang="en-US" sz="1600" dirty="0" smtClean="0">
                    <a:latin typeface="Cambria Math" panose="02040503050406030204" pitchFamily="18" charset="0"/>
                    <a:ea typeface="AR P丸ゴシック体M" panose="020B0600010101010101" pitchFamily="50" charset="-128"/>
                  </a:rPr>
                  <a:t>エネルギー </a:t>
                </a:r>
                <a14:m>
                  <m:oMath xmlns:m="http://schemas.openxmlformats.org/officeDocument/2006/math">
                    <m:sSub>
                      <m:sSubPr>
                        <m:ctrlPr>
                          <a:rPr lang="en-US" altLang="ja-JP" sz="1600" i="1">
                            <a:latin typeface="Cambria Math" panose="02040503050406030204" pitchFamily="18" charset="0"/>
                            <a:ea typeface="Cambria Math" panose="02040503050406030204" pitchFamily="18" charset="0"/>
                          </a:rPr>
                        </m:ctrlPr>
                      </m:sSubPr>
                      <m:e>
                        <m:r>
                          <a:rPr lang="en-US" altLang="ja-JP" sz="1600" i="1">
                            <a:latin typeface="Cambria Math" panose="02040503050406030204" pitchFamily="18" charset="0"/>
                            <a:ea typeface="Cambria Math" panose="02040503050406030204" pitchFamily="18" charset="0"/>
                          </a:rPr>
                          <m:t>𝐸</m:t>
                        </m:r>
                      </m:e>
                      <m:sub>
                        <m:r>
                          <a:rPr lang="ja-JP" altLang="en-US" sz="1600" i="1">
                            <a:latin typeface="Cambria Math" panose="02040503050406030204" pitchFamily="18" charset="0"/>
                          </a:rPr>
                          <m:t>𝛾</m:t>
                        </m:r>
                      </m:sub>
                    </m:sSub>
                  </m:oMath>
                </a14:m>
                <a:endParaRPr lang="en-US" altLang="ja-JP" sz="1600" dirty="0">
                  <a:latin typeface="Cambria Math" panose="02040503050406030204" pitchFamily="18" charset="0"/>
                  <a:ea typeface="Cambria Math" panose="02040503050406030204" pitchFamily="18" charset="0"/>
                </a:endParaRPr>
              </a:p>
              <a:p>
                <a:pPr lvl="1"/>
                <a14:m>
                  <m:oMathPara xmlns:m="http://schemas.openxmlformats.org/officeDocument/2006/math">
                    <m:oMathParaPr>
                      <m:jc m:val="left"/>
                    </m:oMathParaPr>
                    <m:oMath xmlns:m="http://schemas.openxmlformats.org/officeDocument/2006/math">
                      <m:sSub>
                        <m:sSubPr>
                          <m:ctrlPr>
                            <a:rPr lang="en-US" altLang="ja-JP" sz="1600" i="1">
                              <a:latin typeface="Cambria Math" panose="02040503050406030204" pitchFamily="18" charset="0"/>
                            </a:rPr>
                          </m:ctrlPr>
                        </m:sSubPr>
                        <m:e>
                          <m:r>
                            <a:rPr lang="en-US" altLang="ja-JP" sz="1600" i="1">
                              <a:latin typeface="Cambria Math"/>
                            </a:rPr>
                            <m:t>𝐸</m:t>
                          </m:r>
                        </m:e>
                        <m:sub>
                          <m:r>
                            <a:rPr lang="ja-JP" altLang="en-US" sz="1600" i="1">
                              <a:latin typeface="Cambria Math"/>
                            </a:rPr>
                            <m:t>𝛾</m:t>
                          </m:r>
                        </m:sub>
                      </m:sSub>
                      <m:r>
                        <a:rPr lang="en-US" altLang="ja-JP" sz="1600" i="1">
                          <a:latin typeface="Cambria Math"/>
                        </a:rPr>
                        <m:t>=</m:t>
                      </m:r>
                      <m:f>
                        <m:fPr>
                          <m:ctrlPr>
                            <a:rPr lang="en-US" altLang="ja-JP" sz="1600" i="1">
                              <a:latin typeface="Cambria Math" panose="02040503050406030204" pitchFamily="18" charset="0"/>
                            </a:rPr>
                          </m:ctrlPr>
                        </m:fPr>
                        <m:num>
                          <m:sSup>
                            <m:sSupPr>
                              <m:ctrlPr>
                                <a:rPr lang="en-US" altLang="ja-JP" sz="1600" i="1">
                                  <a:latin typeface="Cambria Math" panose="02040503050406030204" pitchFamily="18" charset="0"/>
                                </a:rPr>
                              </m:ctrlPr>
                            </m:sSupPr>
                            <m:e>
                              <m:sSub>
                                <m:sSubPr>
                                  <m:ctrlPr>
                                    <a:rPr lang="en-US" altLang="ja-JP" sz="1600" i="1">
                                      <a:latin typeface="Cambria Math" panose="02040503050406030204" pitchFamily="18" charset="0"/>
                                    </a:rPr>
                                  </m:ctrlPr>
                                </m:sSubPr>
                                <m:e>
                                  <m:r>
                                    <a:rPr lang="en-US" altLang="ja-JP" sz="1600" i="1">
                                      <a:latin typeface="Cambria Math"/>
                                    </a:rPr>
                                    <m:t>𝑚</m:t>
                                  </m:r>
                                </m:e>
                                <m:sub>
                                  <m:r>
                                    <a:rPr lang="en-US" altLang="ja-JP" sz="1600" i="1">
                                      <a:latin typeface="Cambria Math"/>
                                    </a:rPr>
                                    <m:t>3</m:t>
                                  </m:r>
                                </m:sub>
                              </m:sSub>
                            </m:e>
                            <m:sup>
                              <m:r>
                                <a:rPr lang="en-US" altLang="ja-JP" sz="1600" i="1">
                                  <a:latin typeface="Cambria Math"/>
                                </a:rPr>
                                <m:t>2</m:t>
                              </m:r>
                            </m:sup>
                          </m:sSup>
                          <m:r>
                            <a:rPr lang="en-US" altLang="ja-JP" sz="1600" i="1">
                              <a:latin typeface="Cambria Math"/>
                            </a:rPr>
                            <m:t>−</m:t>
                          </m:r>
                          <m:sSup>
                            <m:sSupPr>
                              <m:ctrlPr>
                                <a:rPr lang="en-US" altLang="ja-JP" sz="1600" i="1">
                                  <a:latin typeface="Cambria Math" panose="02040503050406030204" pitchFamily="18" charset="0"/>
                                </a:rPr>
                              </m:ctrlPr>
                            </m:sSupPr>
                            <m:e>
                              <m:sSub>
                                <m:sSubPr>
                                  <m:ctrlPr>
                                    <a:rPr lang="en-US" altLang="ja-JP" sz="1600" i="1">
                                      <a:latin typeface="Cambria Math" panose="02040503050406030204" pitchFamily="18" charset="0"/>
                                    </a:rPr>
                                  </m:ctrlPr>
                                </m:sSubPr>
                                <m:e>
                                  <m:r>
                                    <a:rPr lang="en-US" altLang="ja-JP" sz="1600" i="1">
                                      <a:latin typeface="Cambria Math"/>
                                    </a:rPr>
                                    <m:t>𝑚</m:t>
                                  </m:r>
                                </m:e>
                                <m:sub>
                                  <m:r>
                                    <a:rPr lang="en-US" altLang="ja-JP" sz="1600" i="1">
                                      <a:latin typeface="Cambria Math"/>
                                    </a:rPr>
                                    <m:t>2</m:t>
                                  </m:r>
                                </m:sub>
                              </m:sSub>
                            </m:e>
                            <m:sup>
                              <m:r>
                                <a:rPr lang="en-US" altLang="ja-JP" sz="1600" i="1">
                                  <a:latin typeface="Cambria Math"/>
                                </a:rPr>
                                <m:t>2</m:t>
                              </m:r>
                            </m:sup>
                          </m:sSup>
                        </m:num>
                        <m:den>
                          <m:r>
                            <a:rPr lang="en-US" altLang="ja-JP" sz="1600" i="1">
                              <a:latin typeface="Cambria Math"/>
                            </a:rPr>
                            <m:t>2</m:t>
                          </m:r>
                          <m:sSub>
                            <m:sSubPr>
                              <m:ctrlPr>
                                <a:rPr lang="en-US" altLang="ja-JP" sz="1600" i="1">
                                  <a:latin typeface="Cambria Math" panose="02040503050406030204" pitchFamily="18" charset="0"/>
                                </a:rPr>
                              </m:ctrlPr>
                            </m:sSubPr>
                            <m:e>
                              <m:r>
                                <a:rPr lang="en-US" altLang="ja-JP" sz="1600" i="1">
                                  <a:latin typeface="Cambria Math"/>
                                </a:rPr>
                                <m:t>𝑚</m:t>
                              </m:r>
                            </m:e>
                            <m:sub>
                              <m:r>
                                <a:rPr lang="en-US" altLang="ja-JP" sz="1600" i="1">
                                  <a:latin typeface="Cambria Math"/>
                                </a:rPr>
                                <m:t>3</m:t>
                              </m:r>
                            </m:sub>
                          </m:sSub>
                        </m:den>
                      </m:f>
                      <m:r>
                        <a:rPr lang="en-US" altLang="ja-JP" sz="1600" i="1">
                          <a:latin typeface="Cambria Math"/>
                          <a:ea typeface="Cambria Math"/>
                        </a:rPr>
                        <m:t>≡</m:t>
                      </m:r>
                      <m:f>
                        <m:fPr>
                          <m:ctrlPr>
                            <a:rPr lang="en-US" altLang="ja-JP" sz="1600" i="1">
                              <a:latin typeface="Cambria Math" panose="02040503050406030204" pitchFamily="18" charset="0"/>
                              <a:ea typeface="Cambria Math"/>
                            </a:rPr>
                          </m:ctrlPr>
                        </m:fPr>
                        <m:num>
                          <m:r>
                            <a:rPr lang="en-US" altLang="ja-JP" sz="1600" i="1">
                              <a:latin typeface="Cambria Math"/>
                              <a:ea typeface="Cambria Math"/>
                            </a:rPr>
                            <m:t>∆</m:t>
                          </m:r>
                          <m:sSup>
                            <m:sSupPr>
                              <m:ctrlPr>
                                <a:rPr lang="en-US" altLang="ja-JP" sz="1600" i="1">
                                  <a:latin typeface="Cambria Math" panose="02040503050406030204" pitchFamily="18" charset="0"/>
                                </a:rPr>
                              </m:ctrlPr>
                            </m:sSupPr>
                            <m:e>
                              <m:sSub>
                                <m:sSubPr>
                                  <m:ctrlPr>
                                    <a:rPr lang="en-US" altLang="ja-JP" sz="1600" i="1">
                                      <a:latin typeface="Cambria Math" panose="02040503050406030204" pitchFamily="18" charset="0"/>
                                    </a:rPr>
                                  </m:ctrlPr>
                                </m:sSubPr>
                                <m:e>
                                  <m:r>
                                    <a:rPr lang="en-US" altLang="ja-JP" sz="1600" i="1">
                                      <a:latin typeface="Cambria Math"/>
                                    </a:rPr>
                                    <m:t>𝑚</m:t>
                                  </m:r>
                                </m:e>
                                <m:sub>
                                  <m:r>
                                    <a:rPr lang="en-US" altLang="ja-JP" sz="1600" i="1">
                                      <a:latin typeface="Cambria Math"/>
                                    </a:rPr>
                                    <m:t>32</m:t>
                                  </m:r>
                                </m:sub>
                              </m:sSub>
                            </m:e>
                            <m:sup>
                              <m:r>
                                <a:rPr lang="en-US" altLang="ja-JP" sz="1600" i="1">
                                  <a:latin typeface="Cambria Math"/>
                                </a:rPr>
                                <m:t>2</m:t>
                              </m:r>
                            </m:sup>
                          </m:sSup>
                        </m:num>
                        <m:den>
                          <m:r>
                            <a:rPr lang="en-US" altLang="ja-JP" sz="1600" i="1">
                              <a:latin typeface="Cambria Math"/>
                            </a:rPr>
                            <m:t>2</m:t>
                          </m:r>
                          <m:sSub>
                            <m:sSubPr>
                              <m:ctrlPr>
                                <a:rPr lang="en-US" altLang="ja-JP" sz="1600" i="1">
                                  <a:latin typeface="Cambria Math" panose="02040503050406030204" pitchFamily="18" charset="0"/>
                                </a:rPr>
                              </m:ctrlPr>
                            </m:sSubPr>
                            <m:e>
                              <m:r>
                                <a:rPr lang="en-US" altLang="ja-JP" sz="1600" i="1">
                                  <a:latin typeface="Cambria Math"/>
                                </a:rPr>
                                <m:t>𝑚</m:t>
                              </m:r>
                            </m:e>
                            <m:sub>
                              <m:r>
                                <a:rPr lang="en-US" altLang="ja-JP" sz="1600" i="1">
                                  <a:latin typeface="Cambria Math"/>
                                </a:rPr>
                                <m:t>3</m:t>
                              </m:r>
                            </m:sub>
                          </m:sSub>
                        </m:den>
                      </m:f>
                    </m:oMath>
                  </m:oMathPara>
                </a14:m>
                <a:endParaRPr kumimoji="1" lang="ja-JP" altLang="en-US" sz="1600" dirty="0"/>
              </a:p>
            </p:txBody>
          </p:sp>
        </mc:Choice>
        <mc:Fallback xmlns="">
          <p:sp>
            <p:nvSpPr>
              <p:cNvPr id="28" name="正方形/長方形 27"/>
              <p:cNvSpPr>
                <a:spLocks noRot="1" noChangeAspect="1" noMove="1" noResize="1" noEditPoints="1" noAdjustHandles="1" noChangeArrowheads="1" noChangeShapeType="1" noTextEdit="1"/>
              </p:cNvSpPr>
              <p:nvPr/>
            </p:nvSpPr>
            <p:spPr>
              <a:xfrm>
                <a:off x="5175208" y="2522368"/>
                <a:ext cx="3715250" cy="1053174"/>
              </a:xfrm>
              <a:prstGeom prst="rect">
                <a:avLst/>
              </a:prstGeom>
              <a:blipFill rotWithShape="0">
                <a:blip r:embed="rId3"/>
                <a:stretch>
                  <a:fillRect l="-818"/>
                </a:stretch>
              </a:blipFill>
              <a:ln>
                <a:solidFill>
                  <a:schemeClr val="tx1"/>
                </a:solidFill>
              </a:ln>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9" name="正方形/長方形 28"/>
              <p:cNvSpPr/>
              <p:nvPr/>
            </p:nvSpPr>
            <p:spPr>
              <a:xfrm>
                <a:off x="4912914" y="3587161"/>
                <a:ext cx="4558306" cy="604396"/>
              </a:xfrm>
              <a:prstGeom prst="rect">
                <a:avLst/>
              </a:prstGeom>
            </p:spPr>
            <p:txBody>
              <a:bodyPr wrap="square">
                <a:spAutoFit/>
              </a:bodyPr>
              <a:lstStyle/>
              <a:p>
                <a:pPr marL="57150" indent="0">
                  <a:buNone/>
                </a:pPr>
                <a:r>
                  <a:rPr lang="ja-JP" altLang="en-US" sz="1600" dirty="0" smtClean="0">
                    <a:latin typeface="AR P丸ゴシック体M" panose="020B0600010101010101" pitchFamily="50" charset="-128"/>
                    <a:ea typeface="AR P丸ゴシック体M" panose="020B0600010101010101" pitchFamily="50" charset="-128"/>
                  </a:rPr>
                  <a:t>→</a:t>
                </a:r>
                <a:r>
                  <a:rPr lang="ja-JP" altLang="en-US" sz="1600" dirty="0" smtClean="0">
                    <a:ea typeface="Cambria Math" panose="02040503050406030204" pitchFamily="18" charset="0"/>
                  </a:rPr>
                  <a:t> </a:t>
                </a:r>
                <a14:m>
                  <m:oMath xmlns:m="http://schemas.openxmlformats.org/officeDocument/2006/math">
                    <m:sSub>
                      <m:sSubPr>
                        <m:ctrlPr>
                          <a:rPr lang="en-US" altLang="ja-JP" sz="1600" i="1">
                            <a:solidFill>
                              <a:srgbClr val="FF0000"/>
                            </a:solidFill>
                            <a:latin typeface="Cambria Math" panose="02040503050406030204" pitchFamily="18" charset="0"/>
                            <a:ea typeface="Cambria Math" panose="02040503050406030204" pitchFamily="18" charset="0"/>
                          </a:rPr>
                        </m:ctrlPr>
                      </m:sSubPr>
                      <m:e>
                        <m:r>
                          <a:rPr lang="en-US" altLang="ja-JP" sz="1600" i="1">
                            <a:solidFill>
                              <a:srgbClr val="FF0000"/>
                            </a:solidFill>
                            <a:latin typeface="Cambria Math" panose="02040503050406030204" pitchFamily="18" charset="0"/>
                            <a:ea typeface="Cambria Math" panose="02040503050406030204" pitchFamily="18" charset="0"/>
                          </a:rPr>
                          <m:t>𝐸</m:t>
                        </m:r>
                      </m:e>
                      <m:sub>
                        <m:r>
                          <a:rPr lang="ja-JP" altLang="en-US" sz="1600" i="1">
                            <a:solidFill>
                              <a:srgbClr val="FF0000"/>
                            </a:solidFill>
                            <a:latin typeface="Cambria Math" panose="02040503050406030204" pitchFamily="18" charset="0"/>
                          </a:rPr>
                          <m:t>𝛾</m:t>
                        </m:r>
                      </m:sub>
                    </m:sSub>
                  </m:oMath>
                </a14:m>
                <a:r>
                  <a:rPr lang="ja-JP" altLang="en-US" sz="1600" dirty="0">
                    <a:solidFill>
                      <a:srgbClr val="FF0000"/>
                    </a:solidFill>
                    <a:latin typeface="Cambria Math" panose="02040503050406030204" pitchFamily="18" charset="0"/>
                    <a:ea typeface="AR P丸ゴシック体M" panose="020B0600010101010101" pitchFamily="50" charset="-128"/>
                  </a:rPr>
                  <a:t>の測定により、ニュートリノの</a:t>
                </a:r>
                <a:r>
                  <a:rPr lang="ja-JP" altLang="en-US" sz="1600" dirty="0" smtClean="0">
                    <a:solidFill>
                      <a:srgbClr val="FF0000"/>
                    </a:solidFill>
                    <a:latin typeface="Cambria Math" panose="02040503050406030204" pitchFamily="18" charset="0"/>
                    <a:ea typeface="AR P丸ゴシック体M" panose="020B0600010101010101" pitchFamily="50" charset="-128"/>
                  </a:rPr>
                  <a:t>質量</a:t>
                </a:r>
                <a:endParaRPr lang="en-US" altLang="ja-JP" sz="1600" dirty="0" smtClean="0">
                  <a:solidFill>
                    <a:srgbClr val="FF0000"/>
                  </a:solidFill>
                  <a:latin typeface="Cambria Math" panose="02040503050406030204" pitchFamily="18" charset="0"/>
                  <a:ea typeface="AR P丸ゴシック体M" panose="020B0600010101010101" pitchFamily="50" charset="-128"/>
                </a:endParaRPr>
              </a:p>
              <a:p>
                <a:pPr marL="57150" indent="0">
                  <a:buNone/>
                </a:pPr>
                <a:r>
                  <a:rPr lang="ja-JP" altLang="en-US" sz="1600" dirty="0" smtClean="0">
                    <a:solidFill>
                      <a:srgbClr val="FF0000"/>
                    </a:solidFill>
                    <a:latin typeface="Cambria Math" panose="02040503050406030204" pitchFamily="18" charset="0"/>
                    <a:ea typeface="AR P丸ゴシック体M" panose="020B0600010101010101" pitchFamily="50" charset="-128"/>
                  </a:rPr>
                  <a:t>が決定でき</a:t>
                </a:r>
                <a:r>
                  <a:rPr lang="ja-JP" altLang="en-US" sz="1600" dirty="0">
                    <a:solidFill>
                      <a:srgbClr val="FF0000"/>
                    </a:solidFill>
                    <a:latin typeface="Cambria Math" panose="02040503050406030204" pitchFamily="18" charset="0"/>
                    <a:ea typeface="AR P丸ゴシック体M" panose="020B0600010101010101" pitchFamily="50" charset="-128"/>
                  </a:rPr>
                  <a:t>る</a:t>
                </a:r>
                <a:endParaRPr lang="en-US" altLang="ja-JP" sz="1600" dirty="0">
                  <a:latin typeface="Cambria Math" panose="02040503050406030204" pitchFamily="18" charset="0"/>
                  <a:ea typeface="Cambria Math" panose="02040503050406030204" pitchFamily="18" charset="0"/>
                </a:endParaRPr>
              </a:p>
            </p:txBody>
          </p:sp>
        </mc:Choice>
        <mc:Fallback xmlns="">
          <p:sp>
            <p:nvSpPr>
              <p:cNvPr id="29" name="正方形/長方形 28"/>
              <p:cNvSpPr>
                <a:spLocks noRot="1" noChangeAspect="1" noMove="1" noResize="1" noEditPoints="1" noAdjustHandles="1" noChangeArrowheads="1" noChangeShapeType="1" noTextEdit="1"/>
              </p:cNvSpPr>
              <p:nvPr/>
            </p:nvSpPr>
            <p:spPr>
              <a:xfrm>
                <a:off x="4912914" y="3587161"/>
                <a:ext cx="4558306" cy="604396"/>
              </a:xfrm>
              <a:prstGeom prst="rect">
                <a:avLst/>
              </a:prstGeom>
              <a:blipFill rotWithShape="0">
                <a:blip r:embed="rId4"/>
                <a:stretch>
                  <a:fillRect t="-5000" b="-10000"/>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30" name="テキスト ボックス 29"/>
              <p:cNvSpPr txBox="1"/>
              <p:nvPr/>
            </p:nvSpPr>
            <p:spPr>
              <a:xfrm>
                <a:off x="0" y="4983892"/>
                <a:ext cx="6313502" cy="1096839"/>
              </a:xfrm>
              <a:prstGeom prst="rect">
                <a:avLst/>
              </a:prstGeom>
              <a:noFill/>
            </p:spPr>
            <p:txBody>
              <a:bodyPr wrap="square" rtlCol="0">
                <a:spAutoFit/>
              </a:bodyPr>
              <a:lstStyle/>
              <a:p>
                <a:pPr marL="57150" indent="0">
                  <a:buNone/>
                </a:pPr>
                <a:r>
                  <a:rPr lang="ja-JP" altLang="en-US" sz="1600" dirty="0" smtClean="0">
                    <a:latin typeface="Cambria Math" panose="02040503050406030204" pitchFamily="18" charset="0"/>
                    <a:ea typeface="AR P丸ゴシック体M" panose="020B0600010101010101" pitchFamily="50" charset="-128"/>
                  </a:rPr>
                  <a:t>予想</a:t>
                </a:r>
                <a:r>
                  <a:rPr lang="ja-JP" altLang="en-US" sz="1600" dirty="0">
                    <a:latin typeface="Cambria Math" panose="02040503050406030204" pitchFamily="18" charset="0"/>
                    <a:ea typeface="AR P丸ゴシック体M" panose="020B0600010101010101" pitchFamily="50" charset="-128"/>
                  </a:rPr>
                  <a:t>される</a:t>
                </a:r>
                <a:r>
                  <a:rPr lang="ja-JP" altLang="en-US" sz="1600" dirty="0">
                    <a:solidFill>
                      <a:srgbClr val="FF0000"/>
                    </a:solidFill>
                    <a:latin typeface="Cambria Math" panose="02040503050406030204" pitchFamily="18" charset="0"/>
                    <a:ea typeface="AR P丸ゴシック体M" panose="020B0600010101010101" pitchFamily="50" charset="-128"/>
                  </a:rPr>
                  <a:t>ニュートリノ崩壊光子</a:t>
                </a:r>
                <a:r>
                  <a:rPr lang="ja-JP" altLang="en-US" sz="1600" dirty="0">
                    <a:latin typeface="Cambria Math" panose="02040503050406030204" pitchFamily="18" charset="0"/>
                    <a:ea typeface="AR P丸ゴシック体M" panose="020B0600010101010101" pitchFamily="50" charset="-128"/>
                  </a:rPr>
                  <a:t>の波長とエネルギーは</a:t>
                </a:r>
                <a:r>
                  <a:rPr lang="ja-JP" altLang="en-US" sz="1600" dirty="0" smtClean="0">
                    <a:latin typeface="Cambria Math" panose="02040503050406030204" pitchFamily="18" charset="0"/>
                    <a:ea typeface="AR P丸ゴシック体M" panose="020B0600010101010101" pitchFamily="50" charset="-128"/>
                  </a:rPr>
                  <a:t>、</a:t>
                </a:r>
                <a:endParaRPr lang="en-US" altLang="ja-JP" sz="1600" dirty="0">
                  <a:latin typeface="Cambria Math" panose="02040503050406030204" pitchFamily="18" charset="0"/>
                  <a:ea typeface="Cambria Math" panose="02040503050406030204" pitchFamily="18" charset="0"/>
                </a:endParaRPr>
              </a:p>
              <a:p>
                <a:pPr marL="57150" algn="ctr"/>
                <a14:m>
                  <m:oMath xmlns:m="http://schemas.openxmlformats.org/officeDocument/2006/math">
                    <m:sSub>
                      <m:sSubPr>
                        <m:ctrlPr>
                          <a:rPr lang="en-US" altLang="ja-JP" sz="1600" i="1">
                            <a:latin typeface="Cambria Math" panose="02040503050406030204" pitchFamily="18" charset="0"/>
                            <a:ea typeface="Cambria Math" panose="02040503050406030204" pitchFamily="18" charset="0"/>
                          </a:rPr>
                        </m:ctrlPr>
                      </m:sSubPr>
                      <m:e>
                        <m:r>
                          <a:rPr lang="en-US" altLang="ja-JP" sz="1600" i="1">
                            <a:latin typeface="Cambria Math" panose="02040503050406030204" pitchFamily="18" charset="0"/>
                            <a:ea typeface="Cambria Math" panose="02040503050406030204" pitchFamily="18" charset="0"/>
                          </a:rPr>
                          <m:t>𝐸</m:t>
                        </m:r>
                      </m:e>
                      <m:sub>
                        <m:r>
                          <a:rPr lang="ja-JP" altLang="en-US" sz="1600" i="1">
                            <a:latin typeface="Cambria Math" panose="02040503050406030204" pitchFamily="18" charset="0"/>
                          </a:rPr>
                          <m:t>𝛾</m:t>
                        </m:r>
                      </m:sub>
                    </m:sSub>
                    <m:r>
                      <a:rPr lang="en-US" altLang="ja-JP" sz="1600" i="1">
                        <a:latin typeface="Cambria Math" panose="02040503050406030204" pitchFamily="18" charset="0"/>
                        <a:ea typeface="Cambria Math" panose="02040503050406030204" pitchFamily="18" charset="0"/>
                      </a:rPr>
                      <m:t>=15 ~ 25 </m:t>
                    </m:r>
                    <m:r>
                      <m:rPr>
                        <m:sty m:val="p"/>
                      </m:rPr>
                      <a:rPr lang="en-US" altLang="ja-JP" sz="1600">
                        <a:latin typeface="Cambria Math" panose="02040503050406030204" pitchFamily="18" charset="0"/>
                        <a:ea typeface="Cambria Math" panose="02040503050406030204" pitchFamily="18" charset="0"/>
                      </a:rPr>
                      <m:t>meV</m:t>
                    </m:r>
                    <m:r>
                      <a:rPr lang="ja-JP" altLang="en-US" sz="1600" i="1">
                        <a:latin typeface="Cambria Math" panose="02040503050406030204" pitchFamily="18" charset="0"/>
                        <a:ea typeface="Cambria Math" panose="02040503050406030204" pitchFamily="18" charset="0"/>
                      </a:rPr>
                      <m:t>、</m:t>
                    </m:r>
                    <m:r>
                      <a:rPr lang="ja-JP" altLang="en-US" sz="1600" i="1">
                        <a:solidFill>
                          <a:srgbClr val="FF0000"/>
                        </a:solidFill>
                        <a:latin typeface="Cambria Math" panose="02040503050406030204" pitchFamily="18" charset="0"/>
                      </a:rPr>
                      <m:t>𝜆</m:t>
                    </m:r>
                    <m:r>
                      <a:rPr lang="en-US" altLang="ja-JP" sz="1600" i="1">
                        <a:solidFill>
                          <a:srgbClr val="FF0000"/>
                        </a:solidFill>
                        <a:latin typeface="Cambria Math" panose="02040503050406030204" pitchFamily="18" charset="0"/>
                        <a:ea typeface="Cambria Math" panose="02040503050406030204" pitchFamily="18" charset="0"/>
                      </a:rPr>
                      <m:t>=50 ~ 90 </m:t>
                    </m:r>
                    <m:r>
                      <m:rPr>
                        <m:sty m:val="p"/>
                      </m:rPr>
                      <a:rPr lang="el-GR" altLang="ja-JP" sz="1600">
                        <a:solidFill>
                          <a:srgbClr val="FF0000"/>
                        </a:solidFill>
                        <a:latin typeface="Cambria Math" panose="02040503050406030204" pitchFamily="18" charset="0"/>
                        <a:ea typeface="Cambria Math" panose="02040503050406030204" pitchFamily="18" charset="0"/>
                      </a:rPr>
                      <m:t>μ</m:t>
                    </m:r>
                    <m:r>
                      <m:rPr>
                        <m:sty m:val="p"/>
                      </m:rPr>
                      <a:rPr lang="en-US" altLang="ja-JP" sz="1600">
                        <a:solidFill>
                          <a:srgbClr val="FF0000"/>
                        </a:solidFill>
                        <a:latin typeface="Cambria Math" panose="02040503050406030204" pitchFamily="18" charset="0"/>
                        <a:ea typeface="Cambria Math" panose="02040503050406030204" pitchFamily="18" charset="0"/>
                      </a:rPr>
                      <m:t>m</m:t>
                    </m:r>
                  </m:oMath>
                </a14:m>
                <a:r>
                  <a:rPr lang="en-US" altLang="ja-JP" sz="1600" dirty="0">
                    <a:solidFill>
                      <a:srgbClr val="FF0000"/>
                    </a:solidFill>
                    <a:latin typeface="+mn-ea"/>
                  </a:rPr>
                  <a:t>(</a:t>
                </a:r>
                <a:r>
                  <a:rPr lang="ja-JP" altLang="en-US" sz="1600" dirty="0">
                    <a:solidFill>
                      <a:srgbClr val="FF0000"/>
                    </a:solidFill>
                    <a:latin typeface="+mn-ea"/>
                  </a:rPr>
                  <a:t>遠赤外領域</a:t>
                </a:r>
                <a:r>
                  <a:rPr lang="en-US" altLang="ja-JP" sz="1600" dirty="0" smtClean="0">
                    <a:solidFill>
                      <a:srgbClr val="FF0000"/>
                    </a:solidFill>
                    <a:latin typeface="+mn-ea"/>
                  </a:rPr>
                  <a:t>)</a:t>
                </a:r>
              </a:p>
              <a:p>
                <a:pPr marL="57150"/>
                <a:r>
                  <a:rPr lang="ja-JP" altLang="en-US" sz="1600" dirty="0" smtClean="0">
                    <a:latin typeface="+mn-ea"/>
                    <a:ea typeface="AR P丸ゴシック体M" panose="020B0600010101010101" pitchFamily="50" charset="-128"/>
                  </a:rPr>
                  <a:t>と推測でき</a:t>
                </a:r>
                <a:r>
                  <a:rPr lang="ja-JP" altLang="en-US" sz="1600" dirty="0">
                    <a:latin typeface="+mn-ea"/>
                    <a:ea typeface="AR P丸ゴシック体M" panose="020B0600010101010101" pitchFamily="50" charset="-128"/>
                  </a:rPr>
                  <a:t>る</a:t>
                </a:r>
                <a:endParaRPr lang="en-US" altLang="ja-JP" sz="1600" dirty="0" smtClean="0">
                  <a:latin typeface="AR P丸ゴシック体M" panose="020B0600010101010101" pitchFamily="50" charset="-128"/>
                  <a:ea typeface="AR P丸ゴシック体M" panose="020B0600010101010101" pitchFamily="50" charset="-128"/>
                </a:endParaRPr>
              </a:p>
              <a:p>
                <a:pPr marL="57150" indent="0">
                  <a:buNone/>
                </a:pPr>
                <a:endParaRPr lang="en-US" altLang="ja-JP" sz="1600" dirty="0">
                  <a:latin typeface="AR P丸ゴシック体M" panose="020B0600010101010101" pitchFamily="50" charset="-128"/>
                  <a:ea typeface="AR P丸ゴシック体M" panose="020B0600010101010101" pitchFamily="50" charset="-128"/>
                </a:endParaRPr>
              </a:p>
            </p:txBody>
          </p:sp>
        </mc:Choice>
        <mc:Fallback xmlns="">
          <p:sp>
            <p:nvSpPr>
              <p:cNvPr id="30" name="テキスト ボックス 29"/>
              <p:cNvSpPr txBox="1">
                <a:spLocks noRot="1" noChangeAspect="1" noMove="1" noResize="1" noEditPoints="1" noAdjustHandles="1" noChangeArrowheads="1" noChangeShapeType="1" noTextEdit="1"/>
              </p:cNvSpPr>
              <p:nvPr/>
            </p:nvSpPr>
            <p:spPr>
              <a:xfrm>
                <a:off x="0" y="4983892"/>
                <a:ext cx="6313502" cy="1096839"/>
              </a:xfrm>
              <a:prstGeom prst="rect">
                <a:avLst/>
              </a:prstGeom>
              <a:blipFill rotWithShape="0">
                <a:blip r:embed="rId5"/>
                <a:stretch>
                  <a:fillRect t="-2235"/>
                </a:stretch>
              </a:blipFill>
            </p:spPr>
            <p:txBody>
              <a:bodyPr/>
              <a:lstStyle/>
              <a:p>
                <a:r>
                  <a:rPr lang="ja-JP" altLang="en-US">
                    <a:noFill/>
                  </a:rPr>
                  <a:t> </a:t>
                </a:r>
              </a:p>
            </p:txBody>
          </p:sp>
        </mc:Fallback>
      </mc:AlternateContent>
      <p:pic>
        <p:nvPicPr>
          <p:cNvPr id="6" name="図 5"/>
          <p:cNvPicPr>
            <a:picLocks noChangeAspect="1"/>
          </p:cNvPicPr>
          <p:nvPr/>
        </p:nvPicPr>
        <p:blipFill>
          <a:blip r:embed="rId6"/>
          <a:stretch>
            <a:fillRect/>
          </a:stretch>
        </p:blipFill>
        <p:spPr>
          <a:xfrm>
            <a:off x="233232" y="2402201"/>
            <a:ext cx="4561505" cy="1056646"/>
          </a:xfrm>
          <a:prstGeom prst="rect">
            <a:avLst/>
          </a:prstGeom>
        </p:spPr>
      </p:pic>
      <p:cxnSp>
        <p:nvCxnSpPr>
          <p:cNvPr id="32" name="直線矢印コネクタ 31"/>
          <p:cNvCxnSpPr/>
          <p:nvPr/>
        </p:nvCxnSpPr>
        <p:spPr>
          <a:xfrm flipV="1">
            <a:off x="624936" y="4710954"/>
            <a:ext cx="4990860" cy="272937"/>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33" name="正方形/長方形 32"/>
              <p:cNvSpPr/>
              <p:nvPr/>
            </p:nvSpPr>
            <p:spPr>
              <a:xfrm>
                <a:off x="5716949" y="4485782"/>
                <a:ext cx="3173509" cy="584775"/>
              </a:xfrm>
              <a:prstGeom prst="rect">
                <a:avLst/>
              </a:prstGeom>
              <a:ln>
                <a:solidFill>
                  <a:schemeClr val="tx1"/>
                </a:solidFill>
              </a:ln>
            </p:spPr>
            <p:txBody>
              <a:bodyPr wrap="square">
                <a:spAutoFit/>
              </a:bodyPr>
              <a:lstStyle/>
              <a:p>
                <a:pPr algn="ctr"/>
                <a:r>
                  <a:rPr lang="ja-JP" altLang="en-US" sz="1600" dirty="0" smtClean="0"/>
                  <a:t>宇宙</a:t>
                </a:r>
                <a:r>
                  <a:rPr lang="ja-JP" altLang="en-US" sz="1600" dirty="0"/>
                  <a:t>の密度揺らぎの観測結果から</a:t>
                </a:r>
                <a:endParaRPr lang="en-US" altLang="ja-JP" sz="1600" dirty="0"/>
              </a:p>
              <a:p>
                <a:pPr algn="ctr"/>
                <a14:m>
                  <m:oMathPara xmlns:m="http://schemas.openxmlformats.org/officeDocument/2006/math">
                    <m:oMathParaPr>
                      <m:jc m:val="centerGroup"/>
                    </m:oMathParaPr>
                    <m:oMath xmlns:m="http://schemas.openxmlformats.org/officeDocument/2006/math">
                      <m:sSub>
                        <m:sSubPr>
                          <m:ctrlPr>
                            <a:rPr lang="en-US" altLang="ja-JP" sz="1600" i="1">
                              <a:latin typeface="Cambria Math" panose="02040503050406030204" pitchFamily="18" charset="0"/>
                            </a:rPr>
                          </m:ctrlPr>
                        </m:sSubPr>
                        <m:e>
                          <m:r>
                            <a:rPr lang="en-US" altLang="ja-JP" sz="1600" i="1">
                              <a:latin typeface="Cambria Math"/>
                            </a:rPr>
                            <m:t>𝑚</m:t>
                          </m:r>
                        </m:e>
                        <m:sub>
                          <m:r>
                            <a:rPr lang="en-US" altLang="ja-JP" sz="1600" i="1">
                              <a:latin typeface="Cambria Math"/>
                            </a:rPr>
                            <m:t>1</m:t>
                          </m:r>
                        </m:sub>
                      </m:sSub>
                      <m:r>
                        <a:rPr lang="en-US" altLang="ja-JP" sz="1600" i="1">
                          <a:latin typeface="Cambria Math"/>
                        </a:rPr>
                        <m:t>+</m:t>
                      </m:r>
                      <m:sSub>
                        <m:sSubPr>
                          <m:ctrlPr>
                            <a:rPr lang="en-US" altLang="ja-JP" sz="1600" i="1">
                              <a:latin typeface="Cambria Math" panose="02040503050406030204" pitchFamily="18" charset="0"/>
                            </a:rPr>
                          </m:ctrlPr>
                        </m:sSubPr>
                        <m:e>
                          <m:r>
                            <a:rPr lang="en-US" altLang="ja-JP" sz="1600" i="1">
                              <a:latin typeface="Cambria Math"/>
                            </a:rPr>
                            <m:t>𝑚</m:t>
                          </m:r>
                        </m:e>
                        <m:sub>
                          <m:r>
                            <a:rPr lang="en-US" altLang="ja-JP" sz="1600" i="1">
                              <a:latin typeface="Cambria Math"/>
                            </a:rPr>
                            <m:t>2</m:t>
                          </m:r>
                        </m:sub>
                      </m:sSub>
                      <m:r>
                        <a:rPr lang="en-US" altLang="ja-JP" sz="1600" i="1">
                          <a:latin typeface="Cambria Math"/>
                        </a:rPr>
                        <m:t>+</m:t>
                      </m:r>
                      <m:sSub>
                        <m:sSubPr>
                          <m:ctrlPr>
                            <a:rPr lang="en-US" altLang="ja-JP" sz="1600" i="1">
                              <a:latin typeface="Cambria Math" panose="02040503050406030204" pitchFamily="18" charset="0"/>
                            </a:rPr>
                          </m:ctrlPr>
                        </m:sSubPr>
                        <m:e>
                          <m:r>
                            <a:rPr lang="en-US" altLang="ja-JP" sz="1600" i="1">
                              <a:latin typeface="Cambria Math"/>
                            </a:rPr>
                            <m:t>𝑚</m:t>
                          </m:r>
                        </m:e>
                        <m:sub>
                          <m:r>
                            <a:rPr lang="en-US" altLang="ja-JP" sz="1600" i="1">
                              <a:latin typeface="Cambria Math"/>
                            </a:rPr>
                            <m:t>3</m:t>
                          </m:r>
                        </m:sub>
                      </m:sSub>
                      <m:r>
                        <a:rPr lang="en-US" altLang="ja-JP" sz="1600" i="1">
                          <a:latin typeface="Cambria Math"/>
                          <a:ea typeface="Cambria Math"/>
                        </a:rPr>
                        <m:t>&lt;230 </m:t>
                      </m:r>
                      <m:r>
                        <m:rPr>
                          <m:sty m:val="p"/>
                        </m:rPr>
                        <a:rPr lang="en-US" altLang="ja-JP" sz="1600">
                          <a:latin typeface="Cambria Math"/>
                          <a:ea typeface="Cambria Math"/>
                        </a:rPr>
                        <m:t>meV</m:t>
                      </m:r>
                    </m:oMath>
                  </m:oMathPara>
                </a14:m>
                <a:endParaRPr lang="ja-JP" altLang="en-US" sz="1600" dirty="0"/>
              </a:p>
            </p:txBody>
          </p:sp>
        </mc:Choice>
        <mc:Fallback xmlns="">
          <p:sp>
            <p:nvSpPr>
              <p:cNvPr id="33" name="正方形/長方形 32"/>
              <p:cNvSpPr>
                <a:spLocks noRot="1" noChangeAspect="1" noMove="1" noResize="1" noEditPoints="1" noAdjustHandles="1" noChangeArrowheads="1" noChangeShapeType="1" noTextEdit="1"/>
              </p:cNvSpPr>
              <p:nvPr/>
            </p:nvSpPr>
            <p:spPr>
              <a:xfrm>
                <a:off x="5716949" y="4485782"/>
                <a:ext cx="3173509" cy="584775"/>
              </a:xfrm>
              <a:prstGeom prst="rect">
                <a:avLst/>
              </a:prstGeom>
              <a:blipFill rotWithShape="0">
                <a:blip r:embed="rId7"/>
                <a:stretch>
                  <a:fillRect t="-4082"/>
                </a:stretch>
              </a:blipFill>
              <a:ln>
                <a:solidFill>
                  <a:schemeClr val="tx1"/>
                </a:solidFill>
              </a:ln>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40" name="正方形/長方形 39"/>
              <p:cNvSpPr/>
              <p:nvPr/>
            </p:nvSpPr>
            <p:spPr>
              <a:xfrm>
                <a:off x="102939" y="3804460"/>
                <a:ext cx="4555524" cy="833818"/>
              </a:xfrm>
              <a:prstGeom prst="rect">
                <a:avLst/>
              </a:prstGeom>
              <a:ln>
                <a:solidFill>
                  <a:schemeClr val="tx1"/>
                </a:solidFill>
              </a:ln>
            </p:spPr>
            <p:txBody>
              <a:bodyPr wrap="square">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spcAft>
                    <a:spcPts val="0"/>
                  </a:spcAft>
                </a:pPr>
                <a:r>
                  <a:rPr lang="ja-JP" altLang="en-US" sz="1600" kern="100" dirty="0" smtClean="0">
                    <a:latin typeface="+mn-ea"/>
                    <a:cs typeface="Times New Roman" panose="02020603050405020304" pitchFamily="18" charset="0"/>
                  </a:rPr>
                  <a:t>ニュートリノ質量</a:t>
                </a:r>
                <a:r>
                  <a:rPr lang="en-US" altLang="ja-JP" sz="1600" kern="100" dirty="0" smtClean="0">
                    <a:latin typeface="+mn-ea"/>
                    <a:cs typeface="Times New Roman" panose="02020603050405020304" pitchFamily="18" charset="0"/>
                  </a:rPr>
                  <a:t>2</a:t>
                </a:r>
                <a:r>
                  <a:rPr lang="ja-JP" altLang="en-US" sz="1600" kern="100" dirty="0" smtClean="0">
                    <a:latin typeface="+mn-ea"/>
                    <a:cs typeface="Times New Roman" panose="02020603050405020304" pitchFamily="18" charset="0"/>
                  </a:rPr>
                  <a:t>乗差の値</a:t>
                </a:r>
                <a:endParaRPr lang="en-US" altLang="ja-JP" sz="1600" kern="100" dirty="0" smtClean="0">
                  <a:latin typeface="+mn-ea"/>
                  <a:cs typeface="Times New Roman" panose="02020603050405020304" pitchFamily="18" charset="0"/>
                </a:endParaRPr>
              </a:p>
              <a:p>
                <a:pPr algn="ctr">
                  <a:spcAft>
                    <a:spcPts val="0"/>
                  </a:spcAft>
                </a:pPr>
                <a14:m>
                  <m:oMathPara xmlns:m="http://schemas.openxmlformats.org/officeDocument/2006/math">
                    <m:oMathParaPr>
                      <m:jc m:val="centerGroup"/>
                    </m:oMathParaPr>
                    <m:oMath xmlns:m="http://schemas.openxmlformats.org/officeDocument/2006/math">
                      <m:r>
                        <a:rPr lang="en-US" altLang="ja-JP" sz="1600" kern="100" smtClean="0">
                          <a:latin typeface="Cambria Math" panose="02040503050406030204" pitchFamily="18" charset="0"/>
                          <a:ea typeface="Cambria Math" panose="02040503050406030204" pitchFamily="18" charset="0"/>
                          <a:cs typeface="Times New Roman" panose="02020603050405020304" pitchFamily="18" charset="0"/>
                        </a:rPr>
                        <m:t>∆</m:t>
                      </m:r>
                      <m:sSup>
                        <m:sSupPr>
                          <m:ctrlPr>
                            <a:rPr lang="ja-JP" altLang="ja-JP" sz="1600" i="1" kern="100">
                              <a:latin typeface="Cambria Math" panose="02040503050406030204" pitchFamily="18" charset="0"/>
                              <a:ea typeface="ＭＳ 明朝" panose="02020609040205080304" pitchFamily="17" charset="-128"/>
                              <a:cs typeface="Times New Roman" panose="02020603050405020304" pitchFamily="18" charset="0"/>
                            </a:rPr>
                          </m:ctrlPr>
                        </m:sSupPr>
                        <m:e>
                          <m:sSub>
                            <m:sSubPr>
                              <m:ctrlPr>
                                <a:rPr lang="ja-JP" altLang="ja-JP" sz="1600" i="1" kern="100">
                                  <a:latin typeface="Cambria Math" panose="02040503050406030204" pitchFamily="18" charset="0"/>
                                  <a:ea typeface="ＭＳ 明朝" panose="02020609040205080304" pitchFamily="17" charset="-128"/>
                                  <a:cs typeface="Times New Roman" panose="02020603050405020304" pitchFamily="18" charset="0"/>
                                </a:rPr>
                              </m:ctrlPr>
                            </m:sSubPr>
                            <m:e>
                              <m:r>
                                <a:rPr lang="en-US" altLang="ja-JP" sz="1600" i="1" kern="100">
                                  <a:latin typeface="Cambria Math" panose="02040503050406030204" pitchFamily="18" charset="0"/>
                                  <a:ea typeface="Cambria Math" panose="02040503050406030204" pitchFamily="18" charset="0"/>
                                  <a:cs typeface="Times New Roman" panose="02020603050405020304" pitchFamily="18" charset="0"/>
                                </a:rPr>
                                <m:t>𝑚</m:t>
                              </m:r>
                            </m:e>
                            <m:sub>
                              <m:r>
                                <a:rPr lang="en-US" altLang="ja-JP" sz="1600" i="1" kern="100">
                                  <a:latin typeface="Cambria Math" panose="02040503050406030204" pitchFamily="18" charset="0"/>
                                  <a:ea typeface="Cambria Math" panose="02040503050406030204" pitchFamily="18" charset="0"/>
                                  <a:cs typeface="Times New Roman" panose="02020603050405020304" pitchFamily="18" charset="0"/>
                                </a:rPr>
                                <m:t>32</m:t>
                              </m:r>
                            </m:sub>
                          </m:sSub>
                        </m:e>
                        <m:sup>
                          <m:r>
                            <a:rPr lang="en-US" altLang="ja-JP" sz="1600" i="1" kern="100">
                              <a:latin typeface="Cambria Math" panose="02040503050406030204" pitchFamily="18" charset="0"/>
                              <a:ea typeface="Cambria Math" panose="02040503050406030204" pitchFamily="18" charset="0"/>
                              <a:cs typeface="Times New Roman" panose="02020603050405020304" pitchFamily="18" charset="0"/>
                            </a:rPr>
                            <m:t>2</m:t>
                          </m:r>
                        </m:sup>
                      </m:sSup>
                      <m:r>
                        <a:rPr lang="en-US" altLang="ja-JP" sz="1600" kern="100">
                          <a:latin typeface="Cambria Math" panose="02040503050406030204" pitchFamily="18" charset="0"/>
                          <a:ea typeface="Cambria Math" panose="02040503050406030204" pitchFamily="18" charset="0"/>
                          <a:cs typeface="Times New Roman" panose="02020603050405020304" pitchFamily="18" charset="0"/>
                        </a:rPr>
                        <m:t>=</m:t>
                      </m:r>
                      <m:sSup>
                        <m:sSupPr>
                          <m:ctrlPr>
                            <a:rPr lang="en-US" altLang="ja-JP" sz="1600" i="1">
                              <a:latin typeface="Cambria Math" panose="02040503050406030204" pitchFamily="18" charset="0"/>
                            </a:rPr>
                          </m:ctrlPr>
                        </m:sSupPr>
                        <m:e>
                          <m:sSub>
                            <m:sSubPr>
                              <m:ctrlPr>
                                <a:rPr lang="en-US" altLang="ja-JP" sz="1600" i="1">
                                  <a:latin typeface="Cambria Math" panose="02040503050406030204" pitchFamily="18" charset="0"/>
                                </a:rPr>
                              </m:ctrlPr>
                            </m:sSubPr>
                            <m:e>
                              <m:r>
                                <a:rPr lang="en-US" altLang="ja-JP" sz="1600" i="1">
                                  <a:latin typeface="Cambria Math"/>
                                </a:rPr>
                                <m:t>𝑚</m:t>
                              </m:r>
                            </m:e>
                            <m:sub>
                              <m:r>
                                <a:rPr lang="en-US" altLang="ja-JP" sz="1600" i="1">
                                  <a:latin typeface="Cambria Math"/>
                                </a:rPr>
                                <m:t>3</m:t>
                              </m:r>
                            </m:sub>
                          </m:sSub>
                        </m:e>
                        <m:sup>
                          <m:r>
                            <a:rPr lang="en-US" altLang="ja-JP" sz="1600" i="1">
                              <a:latin typeface="Cambria Math"/>
                            </a:rPr>
                            <m:t>2</m:t>
                          </m:r>
                        </m:sup>
                      </m:sSup>
                      <m:r>
                        <a:rPr lang="en-US" altLang="ja-JP" sz="1600" i="1">
                          <a:latin typeface="Cambria Math"/>
                        </a:rPr>
                        <m:t>−</m:t>
                      </m:r>
                      <m:sSup>
                        <m:sSupPr>
                          <m:ctrlPr>
                            <a:rPr lang="en-US" altLang="ja-JP" sz="1600" i="1">
                              <a:latin typeface="Cambria Math" panose="02040503050406030204" pitchFamily="18" charset="0"/>
                            </a:rPr>
                          </m:ctrlPr>
                        </m:sSupPr>
                        <m:e>
                          <m:sSub>
                            <m:sSubPr>
                              <m:ctrlPr>
                                <a:rPr lang="en-US" altLang="ja-JP" sz="1600" i="1">
                                  <a:latin typeface="Cambria Math" panose="02040503050406030204" pitchFamily="18" charset="0"/>
                                </a:rPr>
                              </m:ctrlPr>
                            </m:sSubPr>
                            <m:e>
                              <m:r>
                                <a:rPr lang="en-US" altLang="ja-JP" sz="1600" i="1">
                                  <a:latin typeface="Cambria Math"/>
                                </a:rPr>
                                <m:t>𝑚</m:t>
                              </m:r>
                            </m:e>
                            <m:sub>
                              <m:r>
                                <a:rPr lang="en-US" altLang="ja-JP" sz="1600" i="1">
                                  <a:latin typeface="Cambria Math"/>
                                </a:rPr>
                                <m:t>2</m:t>
                              </m:r>
                            </m:sub>
                          </m:sSub>
                        </m:e>
                        <m:sup>
                          <m:r>
                            <a:rPr lang="en-US" altLang="ja-JP" sz="1600" i="1">
                              <a:latin typeface="Cambria Math"/>
                            </a:rPr>
                            <m:t>2</m:t>
                          </m:r>
                        </m:sup>
                      </m:sSup>
                      <m:r>
                        <a:rPr lang="en-US" altLang="ja-JP" sz="1600" b="0" i="1" smtClean="0">
                          <a:latin typeface="Cambria Math" panose="02040503050406030204" pitchFamily="18" charset="0"/>
                        </a:rPr>
                        <m:t>=</m:t>
                      </m:r>
                      <m:d>
                        <m:dPr>
                          <m:ctrlPr>
                            <a:rPr lang="ja-JP" altLang="ja-JP" sz="1600" i="1" kern="100">
                              <a:latin typeface="Cambria Math" panose="02040503050406030204" pitchFamily="18" charset="0"/>
                              <a:ea typeface="ＭＳ 明朝" panose="02020609040205080304" pitchFamily="17" charset="-128"/>
                              <a:cs typeface="Times New Roman" panose="02020603050405020304" pitchFamily="18" charset="0"/>
                            </a:rPr>
                          </m:ctrlPr>
                        </m:dPr>
                        <m:e>
                          <m:r>
                            <a:rPr lang="en-US" altLang="ja-JP" sz="1600" kern="100">
                              <a:latin typeface="Cambria Math" panose="02040503050406030204" pitchFamily="18" charset="0"/>
                              <a:ea typeface="Cambria Math" panose="02040503050406030204" pitchFamily="18" charset="0"/>
                              <a:cs typeface="Times New Roman" panose="02020603050405020304" pitchFamily="18" charset="0"/>
                            </a:rPr>
                            <m:t>2.</m:t>
                          </m:r>
                          <m:r>
                            <a:rPr lang="en-US" altLang="ja-JP" sz="1600" i="1" kern="100">
                              <a:latin typeface="Cambria Math" panose="02040503050406030204" pitchFamily="18" charset="0"/>
                              <a:ea typeface="Cambria Math" panose="02040503050406030204" pitchFamily="18" charset="0"/>
                              <a:cs typeface="Times New Roman" panose="02020603050405020304" pitchFamily="18" charset="0"/>
                            </a:rPr>
                            <m:t>55±0.06</m:t>
                          </m:r>
                        </m:e>
                      </m:d>
                      <m:r>
                        <a:rPr lang="en-US" altLang="ja-JP" sz="1600" kern="100">
                          <a:latin typeface="Cambria Math" panose="02040503050406030204" pitchFamily="18" charset="0"/>
                          <a:ea typeface="Cambria Math" panose="02040503050406030204" pitchFamily="18" charset="0"/>
                          <a:cs typeface="Times New Roman" panose="02020603050405020304" pitchFamily="18" charset="0"/>
                        </a:rPr>
                        <m:t>×</m:t>
                      </m:r>
                      <m:sSup>
                        <m:sSupPr>
                          <m:ctrlPr>
                            <a:rPr lang="ja-JP" altLang="ja-JP" sz="1600" i="1" kern="100">
                              <a:latin typeface="Cambria Math" panose="02040503050406030204" pitchFamily="18" charset="0"/>
                              <a:ea typeface="ＭＳ 明朝" panose="02020609040205080304" pitchFamily="17" charset="-128"/>
                              <a:cs typeface="Times New Roman" panose="02020603050405020304" pitchFamily="18" charset="0"/>
                            </a:rPr>
                          </m:ctrlPr>
                        </m:sSupPr>
                        <m:e>
                          <m:r>
                            <a:rPr lang="en-US" altLang="ja-JP" sz="1600" i="1" kern="100">
                              <a:latin typeface="Cambria Math" panose="02040503050406030204" pitchFamily="18" charset="0"/>
                              <a:ea typeface="Cambria Math" panose="02040503050406030204" pitchFamily="18" charset="0"/>
                              <a:cs typeface="Times New Roman" panose="02020603050405020304" pitchFamily="18" charset="0"/>
                            </a:rPr>
                            <m:t>10</m:t>
                          </m:r>
                        </m:e>
                        <m:sup>
                          <m:r>
                            <a:rPr lang="en-US" altLang="ja-JP" sz="1600" i="1" kern="100">
                              <a:latin typeface="Cambria Math" panose="02040503050406030204" pitchFamily="18" charset="0"/>
                              <a:ea typeface="Cambria Math" panose="02040503050406030204" pitchFamily="18" charset="0"/>
                              <a:cs typeface="Times New Roman" panose="02020603050405020304" pitchFamily="18" charset="0"/>
                            </a:rPr>
                            <m:t>−3</m:t>
                          </m:r>
                        </m:sup>
                      </m:sSup>
                      <m:r>
                        <a:rPr lang="en-US" altLang="ja-JP" sz="1600" i="1" kern="100">
                          <a:latin typeface="Cambria Math" panose="02040503050406030204" pitchFamily="18" charset="0"/>
                          <a:ea typeface="Cambria Math" panose="02040503050406030204" pitchFamily="18" charset="0"/>
                          <a:cs typeface="Times New Roman" panose="02020603050405020304" pitchFamily="18" charset="0"/>
                        </a:rPr>
                        <m:t> </m:t>
                      </m:r>
                      <m:sSup>
                        <m:sSupPr>
                          <m:ctrlPr>
                            <a:rPr lang="ja-JP" altLang="ja-JP" sz="1600" i="1" kern="100">
                              <a:latin typeface="Cambria Math" panose="02040503050406030204" pitchFamily="18" charset="0"/>
                              <a:ea typeface="ＭＳ 明朝" panose="02020609040205080304" pitchFamily="17" charset="-128"/>
                              <a:cs typeface="Times New Roman" panose="02020603050405020304" pitchFamily="18" charset="0"/>
                            </a:rPr>
                          </m:ctrlPr>
                        </m:sSupPr>
                        <m:e>
                          <m:r>
                            <m:rPr>
                              <m:sty m:val="p"/>
                            </m:rPr>
                            <a:rPr lang="en-US" altLang="ja-JP" sz="1600" kern="100">
                              <a:latin typeface="Cambria Math" panose="02040503050406030204" pitchFamily="18" charset="0"/>
                              <a:ea typeface="Cambria Math" panose="02040503050406030204" pitchFamily="18" charset="0"/>
                              <a:cs typeface="Times New Roman" panose="02020603050405020304" pitchFamily="18" charset="0"/>
                            </a:rPr>
                            <m:t>eV</m:t>
                          </m:r>
                        </m:e>
                        <m:sup>
                          <m:r>
                            <a:rPr lang="en-US" altLang="ja-JP" sz="1600" i="1" kern="100">
                              <a:latin typeface="Cambria Math" panose="02040503050406030204" pitchFamily="18" charset="0"/>
                              <a:ea typeface="Cambria Math" panose="02040503050406030204" pitchFamily="18" charset="0"/>
                              <a:cs typeface="Times New Roman" panose="02020603050405020304" pitchFamily="18" charset="0"/>
                            </a:rPr>
                            <m:t>2</m:t>
                          </m:r>
                        </m:sup>
                      </m:sSup>
                    </m:oMath>
                  </m:oMathPara>
                </a14:m>
                <a:endParaRPr lang="en-US" altLang="ja-JP" sz="1600" i="1" kern="100" dirty="0" smtClean="0">
                  <a:latin typeface="Cambria Math" panose="02040503050406030204" pitchFamily="18" charset="0"/>
                  <a:ea typeface="Cambria Math" panose="02040503050406030204" pitchFamily="18" charset="0"/>
                  <a:cs typeface="Times New Roman" panose="02020603050405020304" pitchFamily="18" charset="0"/>
                </a:endParaRPr>
              </a:p>
              <a:p>
                <a:pPr algn="just">
                  <a:spcAft>
                    <a:spcPts val="0"/>
                  </a:spcAft>
                </a:pPr>
                <a14:m>
                  <m:oMathPara xmlns:m="http://schemas.openxmlformats.org/officeDocument/2006/math">
                    <m:oMathParaPr>
                      <m:jc m:val="centerGroup"/>
                    </m:oMathParaPr>
                    <m:oMath xmlns:m="http://schemas.openxmlformats.org/officeDocument/2006/math">
                      <m:r>
                        <a:rPr lang="en-US" altLang="ja-JP" sz="1600" kern="100">
                          <a:latin typeface="Cambria Math" panose="02040503050406030204" pitchFamily="18" charset="0"/>
                          <a:ea typeface="Cambria Math" panose="02040503050406030204" pitchFamily="18" charset="0"/>
                          <a:cs typeface="Times New Roman" panose="02020603050405020304" pitchFamily="18" charset="0"/>
                        </a:rPr>
                        <m:t>∆</m:t>
                      </m:r>
                      <m:sSup>
                        <m:sSupPr>
                          <m:ctrlPr>
                            <a:rPr lang="ja-JP" altLang="ja-JP" sz="1600" i="1" kern="100">
                              <a:latin typeface="Cambria Math" panose="02040503050406030204" pitchFamily="18" charset="0"/>
                              <a:ea typeface="ＭＳ 明朝" panose="02020609040205080304" pitchFamily="17" charset="-128"/>
                              <a:cs typeface="Times New Roman" panose="02020603050405020304" pitchFamily="18" charset="0"/>
                            </a:rPr>
                          </m:ctrlPr>
                        </m:sSupPr>
                        <m:e>
                          <m:sSub>
                            <m:sSubPr>
                              <m:ctrlPr>
                                <a:rPr lang="ja-JP" altLang="ja-JP" sz="1600" i="1" kern="100">
                                  <a:latin typeface="Cambria Math" panose="02040503050406030204" pitchFamily="18" charset="0"/>
                                  <a:ea typeface="ＭＳ 明朝" panose="02020609040205080304" pitchFamily="17" charset="-128"/>
                                  <a:cs typeface="Times New Roman" panose="02020603050405020304" pitchFamily="18" charset="0"/>
                                </a:rPr>
                              </m:ctrlPr>
                            </m:sSubPr>
                            <m:e>
                              <m:r>
                                <a:rPr lang="en-US" altLang="ja-JP" sz="1600" i="1" kern="100">
                                  <a:latin typeface="Cambria Math" panose="02040503050406030204" pitchFamily="18" charset="0"/>
                                  <a:ea typeface="Cambria Math" panose="02040503050406030204" pitchFamily="18" charset="0"/>
                                  <a:cs typeface="Times New Roman" panose="02020603050405020304" pitchFamily="18" charset="0"/>
                                </a:rPr>
                                <m:t>𝑚</m:t>
                              </m:r>
                            </m:e>
                            <m:sub>
                              <m:r>
                                <a:rPr lang="en-US" altLang="ja-JP" sz="1600" i="1" kern="100">
                                  <a:latin typeface="Cambria Math" panose="02040503050406030204" pitchFamily="18" charset="0"/>
                                  <a:ea typeface="Cambria Math" panose="02040503050406030204" pitchFamily="18" charset="0"/>
                                  <a:cs typeface="Times New Roman" panose="02020603050405020304" pitchFamily="18" charset="0"/>
                                </a:rPr>
                                <m:t>21</m:t>
                              </m:r>
                            </m:sub>
                          </m:sSub>
                        </m:e>
                        <m:sup>
                          <m:r>
                            <a:rPr lang="en-US" altLang="ja-JP" sz="1600" i="1" kern="100">
                              <a:latin typeface="Cambria Math" panose="02040503050406030204" pitchFamily="18" charset="0"/>
                              <a:ea typeface="Cambria Math" panose="02040503050406030204" pitchFamily="18" charset="0"/>
                              <a:cs typeface="Times New Roman" panose="02020603050405020304" pitchFamily="18" charset="0"/>
                            </a:rPr>
                            <m:t>2</m:t>
                          </m:r>
                        </m:sup>
                      </m:sSup>
                      <m:r>
                        <a:rPr lang="en-US" altLang="ja-JP" sz="1600" kern="100">
                          <a:latin typeface="Cambria Math" panose="02040503050406030204" pitchFamily="18" charset="0"/>
                          <a:ea typeface="Cambria Math" panose="02040503050406030204" pitchFamily="18" charset="0"/>
                          <a:cs typeface="Times New Roman" panose="02020603050405020304" pitchFamily="18" charset="0"/>
                        </a:rPr>
                        <m:t>=</m:t>
                      </m:r>
                      <m:sSup>
                        <m:sSupPr>
                          <m:ctrlPr>
                            <a:rPr lang="en-US" altLang="ja-JP" sz="1600" i="1">
                              <a:latin typeface="Cambria Math" panose="02040503050406030204" pitchFamily="18" charset="0"/>
                            </a:rPr>
                          </m:ctrlPr>
                        </m:sSupPr>
                        <m:e>
                          <m:sSub>
                            <m:sSubPr>
                              <m:ctrlPr>
                                <a:rPr lang="en-US" altLang="ja-JP" sz="1600" i="1">
                                  <a:latin typeface="Cambria Math" panose="02040503050406030204" pitchFamily="18" charset="0"/>
                                </a:rPr>
                              </m:ctrlPr>
                            </m:sSubPr>
                            <m:e>
                              <m:r>
                                <a:rPr lang="en-US" altLang="ja-JP" sz="1600" i="1">
                                  <a:latin typeface="Cambria Math"/>
                                </a:rPr>
                                <m:t>𝑚</m:t>
                              </m:r>
                            </m:e>
                            <m:sub>
                              <m:r>
                                <a:rPr lang="en-US" altLang="ja-JP" sz="1600" i="1">
                                  <a:latin typeface="Cambria Math" panose="02040503050406030204" pitchFamily="18" charset="0"/>
                                </a:rPr>
                                <m:t>2</m:t>
                              </m:r>
                            </m:sub>
                          </m:sSub>
                        </m:e>
                        <m:sup>
                          <m:r>
                            <a:rPr lang="en-US" altLang="ja-JP" sz="1600" i="1">
                              <a:latin typeface="Cambria Math"/>
                            </a:rPr>
                            <m:t>2</m:t>
                          </m:r>
                        </m:sup>
                      </m:sSup>
                      <m:r>
                        <a:rPr lang="en-US" altLang="ja-JP" sz="1600" i="1">
                          <a:latin typeface="Cambria Math"/>
                        </a:rPr>
                        <m:t>−</m:t>
                      </m:r>
                      <m:sSup>
                        <m:sSupPr>
                          <m:ctrlPr>
                            <a:rPr lang="en-US" altLang="ja-JP" sz="1600" i="1">
                              <a:latin typeface="Cambria Math" panose="02040503050406030204" pitchFamily="18" charset="0"/>
                            </a:rPr>
                          </m:ctrlPr>
                        </m:sSupPr>
                        <m:e>
                          <m:sSub>
                            <m:sSubPr>
                              <m:ctrlPr>
                                <a:rPr lang="en-US" altLang="ja-JP" sz="1600" i="1">
                                  <a:latin typeface="Cambria Math" panose="02040503050406030204" pitchFamily="18" charset="0"/>
                                </a:rPr>
                              </m:ctrlPr>
                            </m:sSubPr>
                            <m:e>
                              <m:r>
                                <a:rPr lang="en-US" altLang="ja-JP" sz="1600" i="1">
                                  <a:latin typeface="Cambria Math"/>
                                </a:rPr>
                                <m:t>𝑚</m:t>
                              </m:r>
                            </m:e>
                            <m:sub>
                              <m:r>
                                <a:rPr lang="en-US" altLang="ja-JP" sz="1600" i="1">
                                  <a:latin typeface="Cambria Math" panose="02040503050406030204" pitchFamily="18" charset="0"/>
                                </a:rPr>
                                <m:t>1</m:t>
                              </m:r>
                            </m:sub>
                          </m:sSub>
                        </m:e>
                        <m:sup>
                          <m:r>
                            <a:rPr lang="en-US" altLang="ja-JP" sz="1600" i="1">
                              <a:latin typeface="Cambria Math"/>
                            </a:rPr>
                            <m:t>2</m:t>
                          </m:r>
                        </m:sup>
                      </m:sSup>
                      <m:r>
                        <a:rPr lang="en-US" altLang="ja-JP" sz="1600" i="1">
                          <a:latin typeface="Cambria Math" panose="02040503050406030204" pitchFamily="18" charset="0"/>
                        </a:rPr>
                        <m:t>=</m:t>
                      </m:r>
                      <m:d>
                        <m:dPr>
                          <m:ctrlPr>
                            <a:rPr lang="ja-JP" altLang="ja-JP" sz="1600" i="1" kern="100">
                              <a:latin typeface="Cambria Math" panose="02040503050406030204" pitchFamily="18" charset="0"/>
                              <a:ea typeface="ＭＳ 明朝" panose="02020609040205080304" pitchFamily="17" charset="-128"/>
                              <a:cs typeface="Times New Roman" panose="02020603050405020304" pitchFamily="18" charset="0"/>
                            </a:rPr>
                          </m:ctrlPr>
                        </m:dPr>
                        <m:e>
                          <m:r>
                            <a:rPr lang="en-US" altLang="ja-JP" sz="1600" kern="100">
                              <a:latin typeface="Cambria Math" panose="02040503050406030204" pitchFamily="18" charset="0"/>
                              <a:ea typeface="Cambria Math" panose="02040503050406030204" pitchFamily="18" charset="0"/>
                              <a:cs typeface="Times New Roman" panose="02020603050405020304" pitchFamily="18" charset="0"/>
                            </a:rPr>
                            <m:t>7.53±0.18</m:t>
                          </m:r>
                        </m:e>
                      </m:d>
                      <m:r>
                        <a:rPr lang="en-US" altLang="ja-JP" sz="1600" kern="100">
                          <a:latin typeface="Cambria Math" panose="02040503050406030204" pitchFamily="18" charset="0"/>
                          <a:ea typeface="Cambria Math" panose="02040503050406030204" pitchFamily="18" charset="0"/>
                          <a:cs typeface="Times New Roman" panose="02020603050405020304" pitchFamily="18" charset="0"/>
                        </a:rPr>
                        <m:t>×</m:t>
                      </m:r>
                      <m:sSup>
                        <m:sSupPr>
                          <m:ctrlPr>
                            <a:rPr lang="ja-JP" altLang="ja-JP" sz="1600" i="1" kern="100">
                              <a:latin typeface="Cambria Math" panose="02040503050406030204" pitchFamily="18" charset="0"/>
                              <a:ea typeface="ＭＳ 明朝" panose="02020609040205080304" pitchFamily="17" charset="-128"/>
                              <a:cs typeface="Times New Roman" panose="02020603050405020304" pitchFamily="18" charset="0"/>
                            </a:rPr>
                          </m:ctrlPr>
                        </m:sSupPr>
                        <m:e>
                          <m:r>
                            <a:rPr lang="en-US" altLang="ja-JP" sz="1600" i="1" kern="100">
                              <a:latin typeface="Cambria Math" panose="02040503050406030204" pitchFamily="18" charset="0"/>
                              <a:ea typeface="Cambria Math" panose="02040503050406030204" pitchFamily="18" charset="0"/>
                              <a:cs typeface="Times New Roman" panose="02020603050405020304" pitchFamily="18" charset="0"/>
                            </a:rPr>
                            <m:t>10</m:t>
                          </m:r>
                        </m:e>
                        <m:sup>
                          <m:r>
                            <a:rPr lang="en-US" altLang="ja-JP" sz="1600" i="1" kern="100">
                              <a:latin typeface="Cambria Math" panose="02040503050406030204" pitchFamily="18" charset="0"/>
                              <a:ea typeface="Cambria Math" panose="02040503050406030204" pitchFamily="18" charset="0"/>
                              <a:cs typeface="Times New Roman" panose="02020603050405020304" pitchFamily="18" charset="0"/>
                            </a:rPr>
                            <m:t>−5</m:t>
                          </m:r>
                        </m:sup>
                      </m:sSup>
                      <m:r>
                        <a:rPr lang="en-US" altLang="ja-JP" sz="1600" i="1" kern="100">
                          <a:latin typeface="Cambria Math" panose="02040503050406030204" pitchFamily="18" charset="0"/>
                          <a:ea typeface="Cambria Math" panose="02040503050406030204" pitchFamily="18" charset="0"/>
                          <a:cs typeface="Times New Roman" panose="02020603050405020304" pitchFamily="18" charset="0"/>
                        </a:rPr>
                        <m:t> </m:t>
                      </m:r>
                      <m:sSup>
                        <m:sSupPr>
                          <m:ctrlPr>
                            <a:rPr lang="ja-JP" altLang="ja-JP" sz="1600" i="1" kern="100">
                              <a:latin typeface="Cambria Math" panose="02040503050406030204" pitchFamily="18" charset="0"/>
                              <a:ea typeface="ＭＳ 明朝" panose="02020609040205080304" pitchFamily="17" charset="-128"/>
                              <a:cs typeface="Times New Roman" panose="02020603050405020304" pitchFamily="18" charset="0"/>
                            </a:rPr>
                          </m:ctrlPr>
                        </m:sSupPr>
                        <m:e>
                          <m:r>
                            <m:rPr>
                              <m:sty m:val="p"/>
                            </m:rPr>
                            <a:rPr lang="en-US" altLang="ja-JP" sz="1600" kern="100">
                              <a:latin typeface="Cambria Math" panose="02040503050406030204" pitchFamily="18" charset="0"/>
                              <a:ea typeface="Cambria Math" panose="02040503050406030204" pitchFamily="18" charset="0"/>
                              <a:cs typeface="Times New Roman" panose="02020603050405020304" pitchFamily="18" charset="0"/>
                            </a:rPr>
                            <m:t>eV</m:t>
                          </m:r>
                        </m:e>
                        <m:sup>
                          <m:r>
                            <a:rPr lang="en-US" altLang="ja-JP" sz="1600" i="1" kern="100">
                              <a:latin typeface="Cambria Math" panose="02040503050406030204" pitchFamily="18" charset="0"/>
                              <a:ea typeface="Cambria Math" panose="02040503050406030204" pitchFamily="18" charset="0"/>
                              <a:cs typeface="Times New Roman" panose="02020603050405020304" pitchFamily="18" charset="0"/>
                            </a:rPr>
                            <m:t>2</m:t>
                          </m:r>
                        </m:sup>
                      </m:sSup>
                    </m:oMath>
                  </m:oMathPara>
                </a14:m>
                <a:endParaRPr lang="ja-JP" altLang="ja-JP" sz="1600" kern="100" dirty="0">
                  <a:latin typeface="Cambria Math" panose="02040503050406030204" pitchFamily="18" charset="0"/>
                  <a:ea typeface="ＭＳ 明朝" panose="02020609040205080304" pitchFamily="17" charset="-128"/>
                  <a:cs typeface="Times New Roman" panose="02020603050405020304" pitchFamily="18" charset="0"/>
                </a:endParaRPr>
              </a:p>
            </p:txBody>
          </p:sp>
        </mc:Choice>
        <mc:Fallback xmlns="">
          <p:sp>
            <p:nvSpPr>
              <p:cNvPr id="40" name="正方形/長方形 39"/>
              <p:cNvSpPr>
                <a:spLocks noRot="1" noChangeAspect="1" noMove="1" noResize="1" noEditPoints="1" noAdjustHandles="1" noChangeArrowheads="1" noChangeShapeType="1" noTextEdit="1"/>
              </p:cNvSpPr>
              <p:nvPr/>
            </p:nvSpPr>
            <p:spPr>
              <a:xfrm>
                <a:off x="102939" y="3804460"/>
                <a:ext cx="4555524" cy="833818"/>
              </a:xfrm>
              <a:prstGeom prst="rect">
                <a:avLst/>
              </a:prstGeom>
              <a:blipFill rotWithShape="0">
                <a:blip r:embed="rId8"/>
                <a:stretch>
                  <a:fillRect t="-1439"/>
                </a:stretch>
              </a:blipFill>
              <a:ln>
                <a:solidFill>
                  <a:schemeClr val="tx1"/>
                </a:solidFill>
              </a:ln>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36" name="テキスト ボックス 35"/>
              <p:cNvSpPr txBox="1"/>
              <p:nvPr/>
            </p:nvSpPr>
            <p:spPr>
              <a:xfrm>
                <a:off x="156351" y="6057782"/>
                <a:ext cx="8901248" cy="584775"/>
              </a:xfrm>
              <a:prstGeom prst="rect">
                <a:avLst/>
              </a:prstGeom>
              <a:noFill/>
              <a:ln>
                <a:solidFill>
                  <a:schemeClr val="bg1"/>
                </a:solidFill>
              </a:ln>
            </p:spPr>
            <p:txBody>
              <a:bodyPr wrap="square" rtlCol="0">
                <a:spAutoFit/>
              </a:bodyPr>
              <a:lstStyle/>
              <a:p>
                <a:r>
                  <a:rPr kumimoji="1" lang="ja-JP" altLang="en-US" sz="1600" dirty="0" smtClean="0"/>
                  <a:t>ニュートリノの寿命はとても長いため</a:t>
                </a:r>
                <a:r>
                  <a:rPr lang="ja-JP" altLang="en-US" sz="1600" dirty="0"/>
                  <a:t>（約</a:t>
                </a:r>
                <a14:m>
                  <m:oMath xmlns:m="http://schemas.openxmlformats.org/officeDocument/2006/math">
                    <m:sSup>
                      <m:sSupPr>
                        <m:ctrlPr>
                          <a:rPr lang="en-US" altLang="ja-JP" sz="1600" i="1">
                            <a:latin typeface="Cambria Math" panose="02040503050406030204" pitchFamily="18" charset="0"/>
                          </a:rPr>
                        </m:ctrlPr>
                      </m:sSupPr>
                      <m:e>
                        <m:r>
                          <a:rPr lang="en-US" altLang="ja-JP" sz="1600" i="1">
                            <a:latin typeface="Cambria Math"/>
                          </a:rPr>
                          <m:t>10</m:t>
                        </m:r>
                      </m:e>
                      <m:sup>
                        <m:r>
                          <a:rPr lang="en-US" altLang="ja-JP" sz="1600" i="1">
                            <a:latin typeface="Cambria Math"/>
                          </a:rPr>
                          <m:t>17</m:t>
                        </m:r>
                      </m:sup>
                    </m:sSup>
                  </m:oMath>
                </a14:m>
                <a:r>
                  <a:rPr lang="ja-JP" altLang="en-US" sz="1600" dirty="0"/>
                  <a:t>年）</a:t>
                </a:r>
                <a:r>
                  <a:rPr kumimoji="1" lang="ja-JP" altLang="en-US" sz="1600" dirty="0" smtClean="0"/>
                  <a:t>、崩壊確率が極めて低く、大量のニュートリノが必要</a:t>
                </a:r>
                <a:endParaRPr kumimoji="1" lang="en-US" altLang="ja-JP" sz="1600" dirty="0" smtClean="0"/>
              </a:p>
              <a:p>
                <a:r>
                  <a:rPr lang="ja-JP" altLang="en-US" sz="1600" dirty="0" smtClean="0"/>
                  <a:t>⇒宇宙空間に最も多く存在するニュートリノ源であると考えられる</a:t>
                </a:r>
                <a:r>
                  <a:rPr lang="ja-JP" altLang="en-US" sz="1600" dirty="0" smtClean="0">
                    <a:solidFill>
                      <a:srgbClr val="FF0000"/>
                    </a:solidFill>
                  </a:rPr>
                  <a:t>宇宙背景ニュートリノ</a:t>
                </a:r>
                <a:r>
                  <a:rPr lang="ja-JP" altLang="en-US" sz="1600" dirty="0" smtClean="0"/>
                  <a:t>に着目</a:t>
                </a:r>
                <a:endParaRPr lang="en-US" altLang="ja-JP" sz="1600" dirty="0" smtClean="0"/>
              </a:p>
            </p:txBody>
          </p:sp>
        </mc:Choice>
        <mc:Fallback xmlns="">
          <p:sp>
            <p:nvSpPr>
              <p:cNvPr id="36" name="テキスト ボックス 35"/>
              <p:cNvSpPr txBox="1">
                <a:spLocks noRot="1" noChangeAspect="1" noMove="1" noResize="1" noEditPoints="1" noAdjustHandles="1" noChangeArrowheads="1" noChangeShapeType="1" noTextEdit="1"/>
              </p:cNvSpPr>
              <p:nvPr/>
            </p:nvSpPr>
            <p:spPr>
              <a:xfrm>
                <a:off x="156351" y="6057782"/>
                <a:ext cx="8901248" cy="584775"/>
              </a:xfrm>
              <a:prstGeom prst="rect">
                <a:avLst/>
              </a:prstGeom>
              <a:blipFill rotWithShape="0">
                <a:blip r:embed="rId9"/>
                <a:stretch>
                  <a:fillRect l="-342" t="-4082" b="-9184"/>
                </a:stretch>
              </a:blipFill>
              <a:ln>
                <a:solidFill>
                  <a:schemeClr val="bg1"/>
                </a:solidFill>
              </a:ln>
            </p:spPr>
            <p:txBody>
              <a:bodyPr/>
              <a:lstStyle/>
              <a:p>
                <a:r>
                  <a:rPr lang="ja-JP" altLang="en-US">
                    <a:noFill/>
                  </a:rPr>
                  <a:t> </a:t>
                </a:r>
              </a:p>
            </p:txBody>
          </p:sp>
        </mc:Fallback>
      </mc:AlternateContent>
      <p:cxnSp>
        <p:nvCxnSpPr>
          <p:cNvPr id="35" name="直線矢印コネクタ 34"/>
          <p:cNvCxnSpPr/>
          <p:nvPr/>
        </p:nvCxnSpPr>
        <p:spPr>
          <a:xfrm flipV="1">
            <a:off x="382414" y="4651182"/>
            <a:ext cx="242522" cy="29935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50783170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29E64B3-8784-468B-8F01-8F8E0278E570}" type="slidenum">
              <a:rPr kumimoji="1" lang="ja-JP" altLang="en-US" sz="1200" b="0" i="0" u="none" strike="noStrike" kern="1200" cap="none" spc="0" normalizeH="0" baseline="0" noProof="0" smtClean="0">
                <a:ln>
                  <a:noFill/>
                </a:ln>
                <a:solidFill>
                  <a:prstClr val="black">
                    <a:tint val="75000"/>
                  </a:prstClr>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1" lang="ja-JP" altLang="en-US" sz="1200" b="0" i="0" u="none" strike="noStrike" kern="1200" cap="none" spc="0" normalizeH="0" baseline="0" noProof="0">
              <a:ln>
                <a:noFill/>
              </a:ln>
              <a:solidFill>
                <a:prstClr val="black">
                  <a:tint val="75000"/>
                </a:prstClr>
              </a:solidFill>
              <a:effectLst/>
              <a:uLnTx/>
              <a:uFillTx/>
              <a:latin typeface="Calibri"/>
              <a:ea typeface="ＭＳ Ｐゴシック" panose="020B0600070205080204" pitchFamily="50" charset="-128"/>
              <a:cs typeface="+mn-cs"/>
            </a:endParaRPr>
          </a:p>
        </p:txBody>
      </p:sp>
      <p:pic>
        <p:nvPicPr>
          <p:cNvPr id="3" name="図 2"/>
          <p:cNvPicPr>
            <a:picLocks noChangeAspect="1"/>
          </p:cNvPicPr>
          <p:nvPr/>
        </p:nvPicPr>
        <p:blipFill>
          <a:blip r:embed="rId2"/>
          <a:stretch>
            <a:fillRect/>
          </a:stretch>
        </p:blipFill>
        <p:spPr>
          <a:xfrm>
            <a:off x="177547" y="708932"/>
            <a:ext cx="5858628" cy="5225143"/>
          </a:xfrm>
          <a:prstGeom prst="rect">
            <a:avLst/>
          </a:prstGeom>
        </p:spPr>
      </p:pic>
      <p:sp>
        <p:nvSpPr>
          <p:cNvPr id="4" name="テキスト ボックス 3"/>
          <p:cNvSpPr txBox="1"/>
          <p:nvPr/>
        </p:nvSpPr>
        <p:spPr>
          <a:xfrm>
            <a:off x="160707" y="189699"/>
            <a:ext cx="6500497" cy="461665"/>
          </a:xfrm>
          <a:prstGeom prst="rect">
            <a:avLst/>
          </a:prstGeom>
          <a:ln>
            <a:noFill/>
          </a:ln>
        </p:spPr>
        <p:style>
          <a:lnRef idx="2">
            <a:schemeClr val="accent2"/>
          </a:lnRef>
          <a:fillRef idx="1">
            <a:schemeClr val="lt1"/>
          </a:fillRef>
          <a:effectRef idx="0">
            <a:schemeClr val="accent2"/>
          </a:effectRef>
          <a:fontRef idx="minor">
            <a:schemeClr val="dk1"/>
          </a:fontRef>
        </p:style>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noProof="0" dirty="0" smtClean="0">
                <a:ln>
                  <a:noFill/>
                </a:ln>
                <a:solidFill>
                  <a:prstClr val="black"/>
                </a:solidFill>
                <a:effectLst/>
                <a:uLnTx/>
                <a:uFillTx/>
                <a:latin typeface="Calibri"/>
                <a:ea typeface="ＭＳ Ｐゴシック" panose="020B0600070205080204" pitchFamily="50" charset="-128"/>
                <a:cs typeface="+mn-cs"/>
              </a:rPr>
              <a:t>宇宙背景ニュートリノ</a:t>
            </a:r>
            <a:r>
              <a:rPr kumimoji="1" lang="ja-JP" altLang="en-US" sz="24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a:t>
            </a:r>
            <a:r>
              <a:rPr kumimoji="1" lang="en-US" altLang="ja-JP" sz="2400" b="0" i="0" u="none" strike="noStrike" kern="1200" cap="none" spc="0" normalizeH="0" baseline="0" noProof="0" dirty="0" err="1">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C</a:t>
            </a:r>
            <a:r>
              <a:rPr kumimoji="1" lang="en-US" altLang="ja-JP" sz="2400" b="0" i="0" u="none" strike="noStrike" kern="1200" cap="none" spc="0" normalizeH="0" baseline="0" noProof="0" dirty="0" err="1">
                <a:ln>
                  <a:noFill/>
                </a:ln>
                <a:solidFill>
                  <a:prstClr val="black"/>
                </a:solidFill>
                <a:effectLst/>
                <a:uLnTx/>
                <a:uFillTx/>
                <a:latin typeface="Symbol" panose="05050102010706020507" pitchFamily="18" charset="2"/>
                <a:ea typeface="ＭＳ Ｐゴシック" panose="020B0600070205080204" pitchFamily="50" charset="-128"/>
                <a:cs typeface="+mn-cs"/>
              </a:rPr>
              <a:t>n</a:t>
            </a:r>
            <a:r>
              <a:rPr kumimoji="1" lang="en-US" altLang="ja-JP" sz="2400" b="0" i="0" u="none" strike="noStrike" kern="1200" cap="none" spc="0" normalizeH="0" baseline="0" noProof="0" dirty="0" err="1">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B</a:t>
            </a:r>
            <a:r>
              <a:rPr kumimoji="1" lang="ja-JP" altLang="en-US" sz="2400" b="0" i="0" u="none" strike="noStrike" kern="1200" cap="none" spc="0" normalizeH="0" baseline="0" noProof="0" dirty="0" smtClean="0">
                <a:ln>
                  <a:noFill/>
                </a:ln>
                <a:solidFill>
                  <a:prstClr val="black"/>
                </a:solidFill>
                <a:effectLst/>
                <a:uLnTx/>
                <a:uFillTx/>
                <a:latin typeface="Calibri"/>
                <a:ea typeface="ＭＳ Ｐゴシック" panose="020B0600070205080204" pitchFamily="50" charset="-128"/>
                <a:cs typeface="+mn-cs"/>
              </a:rPr>
              <a:t>）</a:t>
            </a:r>
            <a:r>
              <a:rPr kumimoji="1" lang="ja-JP" altLang="en-US" sz="24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観測</a:t>
            </a:r>
            <a:r>
              <a:rPr kumimoji="1" lang="ja-JP" altLang="en-US" sz="2400" b="0" i="0" u="none" strike="noStrike" kern="1200" cap="none" spc="0" normalizeH="0" baseline="0" noProof="0" dirty="0" smtClean="0">
                <a:ln>
                  <a:noFill/>
                </a:ln>
                <a:solidFill>
                  <a:prstClr val="black"/>
                </a:solidFill>
                <a:effectLst/>
                <a:uLnTx/>
                <a:uFillTx/>
                <a:latin typeface="Calibri"/>
                <a:ea typeface="ＭＳ Ｐゴシック" panose="020B0600070205080204" pitchFamily="50" charset="-128"/>
                <a:cs typeface="+mn-cs"/>
              </a:rPr>
              <a:t>の宇宙論的意義</a:t>
            </a:r>
          </a:p>
        </p:txBody>
      </p:sp>
      <p:sp>
        <p:nvSpPr>
          <p:cNvPr id="6" name="角丸四角形 14"/>
          <p:cNvSpPr>
            <a:spLocks noChangeArrowheads="1"/>
          </p:cNvSpPr>
          <p:nvPr/>
        </p:nvSpPr>
        <p:spPr bwMode="auto">
          <a:xfrm>
            <a:off x="152421" y="177419"/>
            <a:ext cx="6457929" cy="461665"/>
          </a:xfrm>
          <a:prstGeom prst="roundRect">
            <a:avLst>
              <a:gd name="adj" fmla="val 16667"/>
            </a:avLst>
          </a:prstGeom>
          <a:noFill/>
          <a:ln w="28575" algn="ctr">
            <a:solidFill>
              <a:srgbClr val="3333FF"/>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7" name="テキスト ボックス 6"/>
          <p:cNvSpPr txBox="1"/>
          <p:nvPr/>
        </p:nvSpPr>
        <p:spPr>
          <a:xfrm>
            <a:off x="581025" y="5876925"/>
            <a:ext cx="5905784" cy="646331"/>
          </a:xfrm>
          <a:prstGeom prst="rect">
            <a:avLst/>
          </a:prstGeom>
          <a:ln w="38100">
            <a:solidFill>
              <a:srgbClr val="FFC000"/>
            </a:solidFill>
          </a:ln>
        </p:spPr>
        <p:style>
          <a:lnRef idx="2">
            <a:schemeClr val="accent2"/>
          </a:lnRef>
          <a:fillRef idx="1">
            <a:schemeClr val="lt1"/>
          </a:fillRef>
          <a:effectRef idx="0">
            <a:schemeClr val="accent2"/>
          </a:effectRef>
          <a:fontRef idx="minor">
            <a:schemeClr val="dk1"/>
          </a:fontRef>
        </p:style>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ニュートリノ：ビッグバンの～</a:t>
            </a:r>
            <a:r>
              <a:rPr kumimoji="1" lang="en-US" altLang="ja-JP" sz="18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1</a:t>
            </a:r>
            <a:r>
              <a:rPr kumimoji="1" lang="ja-JP" altLang="en-US" sz="18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秒後に晴れ渡り、</a:t>
            </a:r>
            <a:r>
              <a:rPr kumimoji="1" lang="en-US" altLang="ja-JP" sz="1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 </a:t>
            </a:r>
            <a:r>
              <a:rPr kumimoji="1" lang="en-US" altLang="ja-JP" sz="1800" b="0" i="0" u="none" strike="noStrike" kern="1200" cap="none" spc="0" normalizeH="0" baseline="0" noProof="0" dirty="0" err="1"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C</a:t>
            </a:r>
            <a:r>
              <a:rPr kumimoji="1" lang="en-US" altLang="ja-JP" sz="1800" b="0" i="0" u="none" strike="noStrike" kern="1200" cap="none" spc="0" normalizeH="0" baseline="0" noProof="0" dirty="0" err="1" smtClean="0">
                <a:ln>
                  <a:noFill/>
                </a:ln>
                <a:solidFill>
                  <a:prstClr val="black"/>
                </a:solidFill>
                <a:effectLst/>
                <a:uLnTx/>
                <a:uFillTx/>
                <a:latin typeface="Symbol" panose="05050102010706020507" pitchFamily="18" charset="2"/>
                <a:ea typeface="ＭＳ Ｐゴシック" panose="020B0600070205080204" pitchFamily="50" charset="-128"/>
                <a:cs typeface="+mn-cs"/>
              </a:rPr>
              <a:t>n</a:t>
            </a:r>
            <a:r>
              <a:rPr kumimoji="1" lang="en-US" altLang="ja-JP" sz="1800" b="0" i="0" u="none" strike="noStrike" kern="1200" cap="none" spc="0" normalizeH="0" baseline="0" noProof="0" dirty="0" err="1"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B</a:t>
            </a:r>
            <a:r>
              <a:rPr kumimoji="1" lang="ja-JP" altLang="en-US" sz="1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と</a:t>
            </a:r>
            <a:r>
              <a:rPr kumimoji="1" lang="ja-JP" altLang="en-US" sz="1800" b="0" i="0" u="none" strike="noStrike" kern="1200" cap="none" spc="0" normalizeH="0" baseline="0" noProof="0" dirty="0" smtClean="0">
                <a:ln>
                  <a:noFill/>
                </a:ln>
                <a:solidFill>
                  <a:prstClr val="black"/>
                </a:solidFill>
                <a:effectLst/>
                <a:uLnTx/>
                <a:uFillTx/>
                <a:latin typeface="Calibri"/>
                <a:ea typeface="ＭＳ Ｐゴシック" panose="020B0600070205080204" pitchFamily="50" charset="-128"/>
                <a:cs typeface="+mn-cs"/>
              </a:rPr>
              <a:t>なる。</a:t>
            </a:r>
            <a:endParaRPr kumimoji="1" lang="en-US" altLang="ja-JP" sz="1800" b="0" i="0" u="none" strike="noStrike" kern="1200" cap="none" spc="0" normalizeH="0" baseline="0" noProof="0" dirty="0" smtClean="0">
              <a:ln>
                <a:noFill/>
              </a:ln>
              <a:solidFill>
                <a:prstClr val="black"/>
              </a:solidFill>
              <a:effectLst/>
              <a:uLnTx/>
              <a:uFillTx/>
              <a:latin typeface="Calibri"/>
              <a:ea typeface="ＭＳ Ｐゴシック" panose="020B060007020508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　</a:t>
            </a:r>
            <a:r>
              <a:rPr kumimoji="1" lang="ja-JP" altLang="en-US" sz="18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　　　　　→ </a:t>
            </a:r>
            <a:r>
              <a:rPr kumimoji="1" lang="en-US" altLang="ja-JP" sz="1800" b="0" i="0" u="none" strike="noStrike" kern="1200" cap="none" spc="0" normalizeH="0" baseline="0" noProof="0" dirty="0" err="1"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C</a:t>
            </a:r>
            <a:r>
              <a:rPr kumimoji="1" lang="en-US" altLang="ja-JP" sz="1800" b="0" i="0" u="none" strike="noStrike" kern="1200" cap="none" spc="0" normalizeH="0" baseline="0" noProof="0" dirty="0" err="1" smtClean="0">
                <a:ln>
                  <a:noFill/>
                </a:ln>
                <a:solidFill>
                  <a:prstClr val="black"/>
                </a:solidFill>
                <a:effectLst/>
                <a:uLnTx/>
                <a:uFillTx/>
                <a:latin typeface="Symbol" panose="05050102010706020507" pitchFamily="18" charset="2"/>
                <a:ea typeface="ＭＳ Ｐゴシック" panose="020B0600070205080204" pitchFamily="50" charset="-128"/>
                <a:cs typeface="+mn-cs"/>
              </a:rPr>
              <a:t>n</a:t>
            </a:r>
            <a:r>
              <a:rPr kumimoji="1" lang="en-US" altLang="ja-JP" sz="1800" b="0" i="0" u="none" strike="noStrike" kern="1200" cap="none" spc="0" normalizeH="0" baseline="0" noProof="0" dirty="0" err="1"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B</a:t>
            </a:r>
            <a:r>
              <a:rPr kumimoji="1" lang="ja-JP" altLang="en-US" sz="1800" b="0" i="0" u="none" strike="noStrike" kern="1200" cap="none" spc="0" normalizeH="0" baseline="0" noProof="0" dirty="0" smtClean="0">
                <a:ln>
                  <a:noFill/>
                </a:ln>
                <a:solidFill>
                  <a:prstClr val="black"/>
                </a:solidFill>
                <a:effectLst/>
                <a:uLnTx/>
                <a:uFillTx/>
                <a:latin typeface="Calibri"/>
                <a:ea typeface="ＭＳ Ｐゴシック" panose="020B0600070205080204" pitchFamily="50" charset="-128"/>
                <a:cs typeface="+mn-cs"/>
              </a:rPr>
              <a:t>は、創成から</a:t>
            </a:r>
            <a:r>
              <a:rPr kumimoji="1" lang="en-US" altLang="ja-JP" sz="18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1</a:t>
            </a:r>
            <a:r>
              <a:rPr kumimoji="1" lang="ja-JP" altLang="en-US" sz="1800" b="0" i="0" u="none" strike="noStrike" kern="1200" cap="none" spc="0" normalizeH="0" baseline="0" noProof="0" dirty="0" smtClean="0">
                <a:ln>
                  <a:noFill/>
                </a:ln>
                <a:solidFill>
                  <a:prstClr val="black"/>
                </a:solidFill>
                <a:effectLst/>
                <a:uLnTx/>
                <a:uFillTx/>
                <a:latin typeface="Calibri"/>
                <a:ea typeface="ＭＳ Ｐゴシック" panose="020B0600070205080204" pitchFamily="50" charset="-128"/>
                <a:cs typeface="+mn-cs"/>
              </a:rPr>
              <a:t>秒後の</a:t>
            </a:r>
            <a:r>
              <a:rPr kumimoji="1" lang="ja-JP" altLang="en-US" sz="1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宇宙</a:t>
            </a:r>
            <a:r>
              <a:rPr kumimoji="1" lang="ja-JP" altLang="en-US" sz="1800" b="0" i="0" u="none" strike="noStrike" kern="1200" cap="none" spc="0" normalizeH="0" baseline="0" noProof="0" dirty="0" smtClean="0">
                <a:ln>
                  <a:noFill/>
                </a:ln>
                <a:solidFill>
                  <a:prstClr val="black"/>
                </a:solidFill>
                <a:effectLst/>
                <a:uLnTx/>
                <a:uFillTx/>
                <a:latin typeface="Calibri"/>
                <a:ea typeface="ＭＳ Ｐゴシック" panose="020B0600070205080204" pitchFamily="50" charset="-128"/>
                <a:cs typeface="+mn-cs"/>
              </a:rPr>
              <a:t>の姿を反映</a:t>
            </a:r>
            <a:endParaRPr kumimoji="1" lang="ja-JP" altLang="en-US" sz="18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p:txBody>
      </p:sp>
      <p:sp>
        <p:nvSpPr>
          <p:cNvPr id="8" name="テキスト ボックス 7"/>
          <p:cNvSpPr txBox="1"/>
          <p:nvPr/>
        </p:nvSpPr>
        <p:spPr>
          <a:xfrm>
            <a:off x="5993779" y="857250"/>
            <a:ext cx="3054972" cy="4288353"/>
          </a:xfrm>
          <a:prstGeom prst="rect">
            <a:avLst/>
          </a:prstGeom>
          <a:ln w="38100">
            <a:solidFill>
              <a:srgbClr val="00B0F0"/>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光子：</a:t>
            </a:r>
            <a:endParaRPr kumimoji="1" lang="en-US" altLang="ja-JP" sz="18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　ビッグバン</a:t>
            </a:r>
            <a:r>
              <a:rPr kumimoji="1" lang="ja-JP" altLang="en-US" sz="18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の</a:t>
            </a:r>
            <a:r>
              <a:rPr kumimoji="1" lang="en-US" altLang="ja-JP" sz="18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38</a:t>
            </a:r>
            <a:r>
              <a:rPr kumimoji="1" lang="ja-JP" altLang="en-US" sz="18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万年後に</a:t>
            </a:r>
            <a:endParaRPr kumimoji="1" lang="en-US" altLang="ja-JP" sz="18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　晴れ渡り、</a:t>
            </a:r>
            <a:endParaRPr kumimoji="1" lang="en-US" altLang="ja-JP" sz="18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　</a:t>
            </a:r>
            <a:r>
              <a:rPr kumimoji="1" lang="ja-JP" altLang="en-US" sz="1800" b="0" i="0" u="none" strike="noStrike" kern="1200" cap="none" spc="0" normalizeH="0" baseline="0" noProof="0" dirty="0" smtClean="0">
                <a:ln>
                  <a:noFill/>
                </a:ln>
                <a:solidFill>
                  <a:prstClr val="black"/>
                </a:solidFill>
                <a:effectLst/>
                <a:uLnTx/>
                <a:uFillTx/>
                <a:latin typeface="Calibri"/>
                <a:ea typeface="ＭＳ Ｐゴシック" panose="020B0600070205080204" pitchFamily="50" charset="-128"/>
                <a:cs typeface="+mn-cs"/>
              </a:rPr>
              <a:t>宇宙マイクロ波背景放射</a:t>
            </a:r>
            <a:endParaRPr kumimoji="1" lang="en-US" altLang="ja-JP" sz="1800" b="0" i="0" u="none" strike="noStrike" kern="1200" cap="none" spc="0" normalizeH="0" baseline="0" noProof="0" dirty="0" smtClean="0">
              <a:ln>
                <a:noFill/>
              </a:ln>
              <a:solidFill>
                <a:prstClr val="black"/>
              </a:solidFill>
              <a:effectLst/>
              <a:uLnTx/>
              <a:uFillTx/>
              <a:latin typeface="Calibri"/>
              <a:ea typeface="ＭＳ Ｐゴシック" panose="020B060007020508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　（</a:t>
            </a:r>
            <a:r>
              <a:rPr kumimoji="1" lang="en-US" altLang="ja-JP" sz="18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CMB</a:t>
            </a:r>
            <a:r>
              <a:rPr kumimoji="1" lang="ja-JP" altLang="en-US" sz="1800" b="0" i="0" u="none" strike="noStrike" kern="1200" cap="none" spc="0" normalizeH="0" baseline="0" noProof="0" dirty="0" err="1"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t>
            </a:r>
            <a:r>
              <a:rPr kumimoji="1" lang="en-US" altLang="ja-JP" sz="18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3K</a:t>
            </a:r>
            <a:r>
              <a:rPr kumimoji="1" lang="ja-JP" altLang="en-US" sz="18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放射）となる。</a:t>
            </a:r>
            <a:endParaRPr kumimoji="1" lang="en-US" altLang="ja-JP" sz="18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　　　　　↓</a:t>
            </a:r>
            <a:endParaRPr kumimoji="1" lang="en-US" altLang="ja-JP" sz="18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CMB</a:t>
            </a:r>
            <a:r>
              <a:rPr kumimoji="1" lang="ja-JP" altLang="en-US" sz="18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は、創成から</a:t>
            </a:r>
            <a:r>
              <a:rPr kumimoji="1" lang="en-US" altLang="ja-JP" sz="18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38</a:t>
            </a:r>
            <a:r>
              <a:rPr kumimoji="1" lang="ja-JP" altLang="en-US" sz="18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万年後の宇宙の姿を反映</a:t>
            </a:r>
            <a:endParaRPr kumimoji="1" lang="en-US" altLang="ja-JP" sz="18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8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8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8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8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8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p>
            <a:pPr marL="0" marR="0" lvl="0" indent="0" algn="l" defTabSz="914400" rtl="0" eaLnBrk="1" fontAlgn="auto" latinLnBrk="0" hangingPunct="1">
              <a:lnSpc>
                <a:spcPct val="100000"/>
              </a:lnSpc>
              <a:spcBef>
                <a:spcPts val="80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　</a:t>
            </a:r>
            <a:r>
              <a:rPr kumimoji="1" lang="en-US" altLang="ja-JP" sz="14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COBE</a:t>
            </a:r>
            <a:r>
              <a:rPr kumimoji="1" lang="ja-JP" altLang="en-US" sz="14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探査機によって観測された　</a:t>
            </a:r>
            <a:endParaRPr kumimoji="1" lang="en-US" altLang="ja-JP" sz="14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　 </a:t>
            </a:r>
            <a:r>
              <a:rPr kumimoji="1" lang="en-US" altLang="ja-JP" sz="14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CMB</a:t>
            </a:r>
            <a:r>
              <a:rPr kumimoji="1" lang="ja-JP" altLang="en-US" sz="14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の</a:t>
            </a:r>
            <a:r>
              <a:rPr kumimoji="1" lang="ja-JP" altLang="en-US" sz="14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分布</a:t>
            </a:r>
            <a:endParaRPr kumimoji="1" lang="en-US" altLang="ja-JP" sz="14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p:txBody>
      </p:sp>
      <p:pic>
        <p:nvPicPr>
          <p:cNvPr id="9" name="図 8"/>
          <p:cNvPicPr>
            <a:picLocks noChangeAspect="1"/>
          </p:cNvPicPr>
          <p:nvPr/>
        </p:nvPicPr>
        <p:blipFill>
          <a:blip r:embed="rId3"/>
          <a:stretch>
            <a:fillRect/>
          </a:stretch>
        </p:blipFill>
        <p:spPr>
          <a:xfrm>
            <a:off x="6258388" y="3181351"/>
            <a:ext cx="2247438" cy="1499688"/>
          </a:xfrm>
          <a:prstGeom prst="rect">
            <a:avLst/>
          </a:prstGeom>
        </p:spPr>
      </p:pic>
    </p:spTree>
    <p:extLst>
      <p:ext uri="{BB962C8B-B14F-4D97-AF65-F5344CB8AC3E}">
        <p14:creationId xmlns:p14="http://schemas.microsoft.com/office/powerpoint/2010/main" val="205872670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a:xfrm>
            <a:off x="624936" y="182242"/>
            <a:ext cx="7560000" cy="540000"/>
          </a:xfrm>
        </p:spPr>
        <p:txBody>
          <a:bodyPr>
            <a:normAutofit fontScale="90000"/>
          </a:bodyPr>
          <a:lstStyle/>
          <a:p>
            <a:r>
              <a:rPr kumimoji="1" lang="en-US" altLang="ja-JP" u="none" dirty="0" smtClean="0">
                <a:solidFill>
                  <a:srgbClr val="FF0000"/>
                </a:solidFill>
                <a:latin typeface="+mn-lt"/>
                <a:ea typeface="Cambria Math" panose="02040503050406030204" pitchFamily="18" charset="0"/>
              </a:rPr>
              <a:t>COBAN</a:t>
            </a:r>
            <a:r>
              <a:rPr kumimoji="1" lang="en-US" altLang="ja-JP" u="none" dirty="0" smtClean="0">
                <a:latin typeface="+mn-lt"/>
                <a:ea typeface="Cambria Math" panose="02040503050406030204" pitchFamily="18" charset="0"/>
              </a:rPr>
              <a:t>D</a:t>
            </a:r>
            <a:r>
              <a:rPr kumimoji="1" lang="en-US" altLang="ja-JP" sz="2300" u="none" dirty="0" smtClean="0">
                <a:latin typeface="+mn-lt"/>
                <a:ea typeface="Cambria Math" panose="02040503050406030204" pitchFamily="18" charset="0"/>
              </a:rPr>
              <a:t>(</a:t>
            </a:r>
            <a:r>
              <a:rPr lang="en-US" altLang="ja-JP" sz="2300" u="none" dirty="0">
                <a:solidFill>
                  <a:srgbClr val="FF0000"/>
                </a:solidFill>
              </a:rPr>
              <a:t>Cosmic</a:t>
            </a:r>
            <a:r>
              <a:rPr lang="en-US" altLang="ja-JP" sz="2300" u="none" dirty="0"/>
              <a:t> </a:t>
            </a:r>
            <a:r>
              <a:rPr lang="en-US" altLang="ja-JP" sz="2300" u="none" dirty="0">
                <a:solidFill>
                  <a:srgbClr val="FF0000"/>
                </a:solidFill>
              </a:rPr>
              <a:t>Background Neutrino </a:t>
            </a:r>
            <a:r>
              <a:rPr lang="en-US" altLang="ja-JP" sz="2300" u="none" dirty="0"/>
              <a:t>Decay Search</a:t>
            </a:r>
            <a:r>
              <a:rPr kumimoji="1" lang="en-US" altLang="ja-JP" sz="2300" u="none" dirty="0" smtClean="0">
                <a:latin typeface="+mn-lt"/>
                <a:ea typeface="Cambria Math" panose="02040503050406030204" pitchFamily="18" charset="0"/>
              </a:rPr>
              <a:t>)</a:t>
            </a:r>
            <a:r>
              <a:rPr kumimoji="1" lang="ja-JP" altLang="en-US" u="none" dirty="0" smtClean="0">
                <a:latin typeface="+mn-lt"/>
                <a:ea typeface="ＭＳ Ｐゴシック" panose="020B0600070205080204" pitchFamily="50" charset="-128"/>
              </a:rPr>
              <a:t>実験</a:t>
            </a:r>
            <a:endParaRPr kumimoji="1" lang="ja-JP" altLang="en-US" u="none" dirty="0">
              <a:latin typeface="+mn-lt"/>
              <a:ea typeface="ＭＳ Ｐゴシック" panose="020B0600070205080204" pitchFamily="50" charset="-128"/>
            </a:endParaRPr>
          </a:p>
        </p:txBody>
      </p:sp>
      <p:pic>
        <p:nvPicPr>
          <p:cNvPr id="3080" name="Picture 8" descr="C:\Users\OWNER\AppData\Local\Microsoft\Windows\INetCache\IE\NJEC3SWB\lgi01a201310241100[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26901" y="2153543"/>
            <a:ext cx="2196000" cy="2719112"/>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6017" y="2544208"/>
            <a:ext cx="4674848" cy="23374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xmlns:a14="http://schemas.microsoft.com/office/drawing/2010/main">
        <mc:Choice Requires="a14">
          <p:sp>
            <p:nvSpPr>
              <p:cNvPr id="29" name="テキスト ボックス 28"/>
              <p:cNvSpPr txBox="1"/>
              <p:nvPr/>
            </p:nvSpPr>
            <p:spPr>
              <a:xfrm>
                <a:off x="360601" y="1092688"/>
                <a:ext cx="5976000" cy="1590756"/>
              </a:xfrm>
              <a:prstGeom prst="rect">
                <a:avLst/>
              </a:prstGeom>
              <a:noFill/>
            </p:spPr>
            <p:txBody>
              <a:bodyPr wrap="square" rtlCol="0">
                <a:spAutoFit/>
              </a:bodyPr>
              <a:lstStyle/>
              <a:p>
                <a:r>
                  <a:rPr lang="ja-JP" altLang="en-US" sz="1600" dirty="0" smtClean="0">
                    <a:solidFill>
                      <a:prstClr val="black"/>
                    </a:solidFill>
                  </a:rPr>
                  <a:t>ニュートリノの寿命を見積もり、崩壊の確率を検討</a:t>
                </a:r>
                <a:endParaRPr lang="en-US" altLang="ja-JP" sz="1600" dirty="0" smtClean="0">
                  <a:solidFill>
                    <a:prstClr val="black"/>
                  </a:solidFill>
                </a:endParaRPr>
              </a:p>
              <a:p>
                <a:pPr marL="742950" lvl="1" indent="-285750">
                  <a:buFont typeface="Arial" panose="020B0604020202020204" pitchFamily="34" charset="0"/>
                  <a:buChar char="•"/>
                </a:pPr>
                <a:r>
                  <a:rPr lang="ja-JP" altLang="en-US" sz="1600" dirty="0" smtClean="0">
                    <a:solidFill>
                      <a:prstClr val="black"/>
                    </a:solidFill>
                  </a:rPr>
                  <a:t>標準理論によると・・・</a:t>
                </a:r>
                <a14:m>
                  <m:oMath xmlns:m="http://schemas.openxmlformats.org/officeDocument/2006/math">
                    <m:r>
                      <a:rPr lang="en-US" altLang="ja-JP" sz="1600" i="1">
                        <a:solidFill>
                          <a:prstClr val="black"/>
                        </a:solidFill>
                        <a:latin typeface="Cambria Math" panose="02040503050406030204" pitchFamily="18" charset="0"/>
                      </a:rPr>
                      <m:t>6</m:t>
                    </m:r>
                    <m:r>
                      <a:rPr lang="en-US" altLang="ja-JP" sz="1600" b="0" i="1" smtClean="0">
                        <a:solidFill>
                          <a:prstClr val="black"/>
                        </a:solidFill>
                        <a:latin typeface="Cambria Math" panose="02040503050406030204" pitchFamily="18" charset="0"/>
                      </a:rPr>
                      <m:t>.7</m:t>
                    </m:r>
                    <m:r>
                      <a:rPr lang="en-US" altLang="ja-JP" sz="1600" i="1" smtClean="0">
                        <a:solidFill>
                          <a:prstClr val="black"/>
                        </a:solidFill>
                        <a:latin typeface="Cambria Math"/>
                        <a:ea typeface="Cambria Math"/>
                      </a:rPr>
                      <m:t>×</m:t>
                    </m:r>
                    <m:sSup>
                      <m:sSupPr>
                        <m:ctrlPr>
                          <a:rPr lang="en-US" altLang="ja-JP" sz="1600" i="1" smtClean="0">
                            <a:solidFill>
                              <a:prstClr val="black"/>
                            </a:solidFill>
                            <a:latin typeface="Cambria Math" panose="02040503050406030204" pitchFamily="18" charset="0"/>
                            <a:ea typeface="Cambria Math"/>
                          </a:rPr>
                        </m:ctrlPr>
                      </m:sSupPr>
                      <m:e>
                        <m:r>
                          <a:rPr lang="en-US" altLang="ja-JP" sz="1600" i="1" smtClean="0">
                            <a:solidFill>
                              <a:prstClr val="black"/>
                            </a:solidFill>
                            <a:latin typeface="Cambria Math"/>
                            <a:ea typeface="Cambria Math"/>
                          </a:rPr>
                          <m:t>10</m:t>
                        </m:r>
                      </m:e>
                      <m:sup>
                        <m:r>
                          <a:rPr lang="en-US" altLang="ja-JP" sz="1600" i="1" smtClean="0">
                            <a:solidFill>
                              <a:prstClr val="black"/>
                            </a:solidFill>
                            <a:latin typeface="Cambria Math"/>
                            <a:ea typeface="Cambria Math"/>
                          </a:rPr>
                          <m:t>4</m:t>
                        </m:r>
                        <m:r>
                          <a:rPr lang="en-US" altLang="ja-JP" sz="1600" b="0" i="1" smtClean="0">
                            <a:solidFill>
                              <a:prstClr val="black"/>
                            </a:solidFill>
                            <a:latin typeface="Cambria Math" panose="02040503050406030204" pitchFamily="18" charset="0"/>
                            <a:ea typeface="Cambria Math"/>
                          </a:rPr>
                          <m:t>2</m:t>
                        </m:r>
                      </m:sup>
                    </m:sSup>
                  </m:oMath>
                </a14:m>
                <a:r>
                  <a:rPr lang="ja-JP" altLang="en-US" sz="1600" dirty="0" smtClean="0">
                    <a:solidFill>
                      <a:prstClr val="black"/>
                    </a:solidFill>
                  </a:rPr>
                  <a:t>年</a:t>
                </a:r>
                <a:endParaRPr lang="en-US" altLang="ja-JP" sz="1600" dirty="0" smtClean="0">
                  <a:solidFill>
                    <a:prstClr val="black"/>
                  </a:solidFill>
                </a:endParaRPr>
              </a:p>
              <a:p>
                <a:pPr marL="742950" lvl="1" indent="-285750">
                  <a:buFont typeface="Arial" panose="020B0604020202020204" pitchFamily="34" charset="0"/>
                  <a:buChar char="•"/>
                </a:pPr>
                <a:r>
                  <a:rPr lang="en-US" altLang="ja-JP" sz="1600" dirty="0" smtClean="0">
                    <a:solidFill>
                      <a:prstClr val="black"/>
                    </a:solidFill>
                  </a:rPr>
                  <a:t>LR</a:t>
                </a:r>
                <a:r>
                  <a:rPr lang="ja-JP" altLang="en-US" sz="1600" dirty="0" smtClean="0">
                    <a:solidFill>
                      <a:prstClr val="black"/>
                    </a:solidFill>
                  </a:rPr>
                  <a:t>対称理論によると・・・</a:t>
                </a:r>
                <a14:m>
                  <m:oMath xmlns:m="http://schemas.openxmlformats.org/officeDocument/2006/math">
                    <m:r>
                      <a:rPr lang="en-US" altLang="ja-JP" sz="1600" i="1" dirty="0" smtClean="0">
                        <a:solidFill>
                          <a:prstClr val="black"/>
                        </a:solidFill>
                        <a:latin typeface="Cambria Math"/>
                      </a:rPr>
                      <m:t>2.</m:t>
                    </m:r>
                    <m:r>
                      <a:rPr lang="en-US" altLang="ja-JP" sz="1600" i="1" dirty="0">
                        <a:solidFill>
                          <a:prstClr val="black"/>
                        </a:solidFill>
                        <a:latin typeface="Cambria Math" panose="02040503050406030204" pitchFamily="18" charset="0"/>
                      </a:rPr>
                      <m:t>9</m:t>
                    </m:r>
                    <m:r>
                      <a:rPr lang="en-US" altLang="ja-JP" sz="1600" i="1">
                        <a:solidFill>
                          <a:prstClr val="black"/>
                        </a:solidFill>
                        <a:latin typeface="Cambria Math"/>
                        <a:ea typeface="Cambria Math"/>
                      </a:rPr>
                      <m:t>×</m:t>
                    </m:r>
                    <m:sSup>
                      <m:sSupPr>
                        <m:ctrlPr>
                          <a:rPr lang="en-US" altLang="ja-JP" sz="1600" i="1">
                            <a:solidFill>
                              <a:prstClr val="black"/>
                            </a:solidFill>
                            <a:latin typeface="Cambria Math" panose="02040503050406030204" pitchFamily="18" charset="0"/>
                            <a:ea typeface="Cambria Math"/>
                          </a:rPr>
                        </m:ctrlPr>
                      </m:sSupPr>
                      <m:e>
                        <m:r>
                          <a:rPr lang="en-US" altLang="ja-JP" sz="1600" i="1">
                            <a:solidFill>
                              <a:prstClr val="black"/>
                            </a:solidFill>
                            <a:latin typeface="Cambria Math"/>
                            <a:ea typeface="Cambria Math"/>
                          </a:rPr>
                          <m:t>10</m:t>
                        </m:r>
                      </m:e>
                      <m:sup>
                        <m:r>
                          <a:rPr lang="en-US" altLang="ja-JP" sz="1600" b="0" i="1" smtClean="0">
                            <a:solidFill>
                              <a:prstClr val="black"/>
                            </a:solidFill>
                            <a:latin typeface="Cambria Math" panose="02040503050406030204" pitchFamily="18" charset="0"/>
                            <a:ea typeface="Cambria Math"/>
                          </a:rPr>
                          <m:t>17</m:t>
                        </m:r>
                      </m:sup>
                    </m:sSup>
                  </m:oMath>
                </a14:m>
                <a:r>
                  <a:rPr lang="ja-JP" altLang="en-US" sz="1600" dirty="0" smtClean="0">
                    <a:solidFill>
                      <a:prstClr val="black"/>
                    </a:solidFill>
                  </a:rPr>
                  <a:t>年</a:t>
                </a:r>
                <a:endParaRPr lang="en-US" altLang="ja-JP" sz="1600" dirty="0" smtClean="0">
                  <a:solidFill>
                    <a:prstClr val="black"/>
                  </a:solidFill>
                </a:endParaRPr>
              </a:p>
              <a:p>
                <a:r>
                  <a:rPr lang="ja-JP" altLang="en-US" sz="1600" dirty="0" smtClean="0">
                    <a:solidFill>
                      <a:prstClr val="black"/>
                    </a:solidFill>
                  </a:rPr>
                  <a:t>→非常に長い寿命は、崩壊確率が極めて低いことを意味する</a:t>
                </a:r>
                <a:endParaRPr lang="en-US" altLang="ja-JP" sz="1600" dirty="0" smtClean="0">
                  <a:solidFill>
                    <a:prstClr val="black"/>
                  </a:solidFill>
                </a:endParaRPr>
              </a:p>
              <a:p>
                <a:r>
                  <a:rPr lang="ja-JP" altLang="en-US" sz="1600" dirty="0" smtClean="0">
                    <a:solidFill>
                      <a:prstClr val="black"/>
                    </a:solidFill>
                  </a:rPr>
                  <a:t>→</a:t>
                </a:r>
                <a:r>
                  <a:rPr lang="ja-JP" altLang="en-US" sz="1600" dirty="0" smtClean="0">
                    <a:solidFill>
                      <a:srgbClr val="FF0000"/>
                    </a:solidFill>
                  </a:rPr>
                  <a:t>崩壊確率の低さを補う</a:t>
                </a:r>
                <a:r>
                  <a:rPr lang="ja-JP" altLang="en-US" sz="1600" dirty="0" smtClean="0">
                    <a:solidFill>
                      <a:prstClr val="black"/>
                    </a:solidFill>
                  </a:rPr>
                  <a:t>為、観測対象を</a:t>
                </a:r>
                <a:r>
                  <a:rPr lang="ja-JP" altLang="en-US" sz="1600" dirty="0" smtClean="0">
                    <a:solidFill>
                      <a:srgbClr val="FF0000"/>
                    </a:solidFill>
                  </a:rPr>
                  <a:t>宇宙背景ニュートリノ</a:t>
                </a:r>
                <a:r>
                  <a:rPr lang="ja-JP" altLang="en-US" sz="1600" dirty="0" smtClean="0">
                    <a:solidFill>
                      <a:prstClr val="black"/>
                    </a:solidFill>
                  </a:rPr>
                  <a:t>に設定</a:t>
                </a:r>
                <a:endParaRPr lang="en-US" altLang="ja-JP" sz="1600" dirty="0">
                  <a:solidFill>
                    <a:prstClr val="black"/>
                  </a:solidFill>
                </a:endParaRPr>
              </a:p>
            </p:txBody>
          </p:sp>
        </mc:Choice>
        <mc:Fallback xmlns="">
          <p:sp>
            <p:nvSpPr>
              <p:cNvPr id="29" name="テキスト ボックス 28"/>
              <p:cNvSpPr txBox="1">
                <a:spLocks noRot="1" noChangeAspect="1" noMove="1" noResize="1" noEditPoints="1" noAdjustHandles="1" noChangeArrowheads="1" noChangeShapeType="1" noTextEdit="1"/>
              </p:cNvSpPr>
              <p:nvPr/>
            </p:nvSpPr>
            <p:spPr>
              <a:xfrm>
                <a:off x="360601" y="1092688"/>
                <a:ext cx="5976000" cy="1590756"/>
              </a:xfrm>
              <a:prstGeom prst="rect">
                <a:avLst/>
              </a:prstGeom>
              <a:blipFill>
                <a:blip r:embed="rId4"/>
                <a:stretch>
                  <a:fillRect l="-510" t="-1149" b="-2682"/>
                </a:stretch>
              </a:blipFill>
            </p:spPr>
            <p:txBody>
              <a:bodyPr/>
              <a:lstStyle/>
              <a:p>
                <a:r>
                  <a:rPr lang="ja-JP" altLang="en-US">
                    <a:noFill/>
                  </a:rPr>
                  <a:t> </a:t>
                </a:r>
              </a:p>
            </p:txBody>
          </p:sp>
        </mc:Fallback>
      </mc:AlternateContent>
      <p:sp>
        <p:nvSpPr>
          <p:cNvPr id="33" name="テキスト ボックス 32"/>
          <p:cNvSpPr txBox="1"/>
          <p:nvPr/>
        </p:nvSpPr>
        <p:spPr>
          <a:xfrm>
            <a:off x="5390864" y="969859"/>
            <a:ext cx="3753136" cy="738664"/>
          </a:xfrm>
          <a:prstGeom prst="rect">
            <a:avLst/>
          </a:prstGeom>
          <a:noFill/>
          <a:ln>
            <a:solidFill>
              <a:schemeClr val="tx1"/>
            </a:solidFill>
          </a:ln>
        </p:spPr>
        <p:txBody>
          <a:bodyPr wrap="square" rtlCol="0">
            <a:spAutoFit/>
          </a:bodyPr>
          <a:lstStyle/>
          <a:p>
            <a:r>
              <a:rPr lang="ja-JP" altLang="en-US" sz="1400" dirty="0" smtClean="0">
                <a:solidFill>
                  <a:prstClr val="black"/>
                </a:solidFill>
              </a:rPr>
              <a:t>ニュートリノの寿命とは・・・</a:t>
            </a:r>
            <a:endParaRPr lang="en-US" altLang="ja-JP" sz="1400" dirty="0" smtClean="0">
              <a:solidFill>
                <a:prstClr val="black"/>
              </a:solidFill>
            </a:endParaRPr>
          </a:p>
          <a:p>
            <a:r>
              <a:rPr lang="ja-JP" altLang="en-US" sz="1400" dirty="0" smtClean="0">
                <a:solidFill>
                  <a:prstClr val="black"/>
                </a:solidFill>
              </a:rPr>
              <a:t>最初</a:t>
            </a:r>
            <a:r>
              <a:rPr lang="en-US" altLang="ja-JP" sz="1400" dirty="0" smtClean="0">
                <a:solidFill>
                  <a:prstClr val="black"/>
                </a:solidFill>
              </a:rPr>
              <a:t>N</a:t>
            </a:r>
            <a:r>
              <a:rPr lang="ja-JP" altLang="en-US" sz="1400" dirty="0" smtClean="0">
                <a:solidFill>
                  <a:prstClr val="black"/>
                </a:solidFill>
              </a:rPr>
              <a:t>個存在するニュートリノが、</a:t>
            </a:r>
            <a:endParaRPr lang="en-US" altLang="ja-JP" sz="1400" dirty="0" smtClean="0">
              <a:solidFill>
                <a:prstClr val="black"/>
              </a:solidFill>
            </a:endParaRPr>
          </a:p>
          <a:p>
            <a:r>
              <a:rPr lang="ja-JP" altLang="en-US" sz="1400" dirty="0" smtClean="0">
                <a:solidFill>
                  <a:prstClr val="black"/>
                </a:solidFill>
              </a:rPr>
              <a:t>崩壊現象により</a:t>
            </a:r>
            <a:r>
              <a:rPr lang="en-US" altLang="ja-JP" sz="1400" dirty="0" smtClean="0">
                <a:solidFill>
                  <a:prstClr val="black"/>
                </a:solidFill>
              </a:rPr>
              <a:t>N/e</a:t>
            </a:r>
            <a:r>
              <a:rPr lang="ja-JP" altLang="en-US" sz="1400" dirty="0" smtClean="0">
                <a:solidFill>
                  <a:prstClr val="black"/>
                </a:solidFill>
              </a:rPr>
              <a:t>個に減少するまでの時間</a:t>
            </a:r>
            <a:endParaRPr lang="en-US" altLang="ja-JP" sz="1400" dirty="0">
              <a:solidFill>
                <a:prstClr val="black"/>
              </a:solidFill>
            </a:endParaRPr>
          </a:p>
        </p:txBody>
      </p:sp>
      <p:sp>
        <p:nvSpPr>
          <p:cNvPr id="34" name="テキスト ボックス 33"/>
          <p:cNvSpPr txBox="1"/>
          <p:nvPr/>
        </p:nvSpPr>
        <p:spPr>
          <a:xfrm>
            <a:off x="196824" y="5089843"/>
            <a:ext cx="8712000" cy="584775"/>
          </a:xfrm>
          <a:prstGeom prst="rect">
            <a:avLst/>
          </a:prstGeom>
          <a:noFill/>
        </p:spPr>
        <p:txBody>
          <a:bodyPr wrap="square" rtlCol="0">
            <a:spAutoFit/>
          </a:bodyPr>
          <a:lstStyle/>
          <a:p>
            <a:r>
              <a:rPr lang="ja-JP" altLang="en-US" sz="1600" dirty="0" smtClean="0">
                <a:solidFill>
                  <a:prstClr val="black"/>
                </a:solidFill>
              </a:rPr>
              <a:t>遠赤外領域の波長を持つニュートリノ崩壊光子は、水分に吸収されてしまう為、大気中の観測は困難</a:t>
            </a:r>
            <a:endParaRPr lang="en-US" altLang="ja-JP" sz="1600" dirty="0" smtClean="0">
              <a:solidFill>
                <a:prstClr val="black"/>
              </a:solidFill>
            </a:endParaRPr>
          </a:p>
          <a:p>
            <a:r>
              <a:rPr lang="ja-JP" altLang="en-US" sz="1600" dirty="0" smtClean="0">
                <a:solidFill>
                  <a:prstClr val="black"/>
                </a:solidFill>
              </a:rPr>
              <a:t>→検出器を宇宙に運び、</a:t>
            </a:r>
            <a:r>
              <a:rPr lang="ja-JP" altLang="en-US" sz="1600" dirty="0" smtClean="0">
                <a:solidFill>
                  <a:srgbClr val="FF0000"/>
                </a:solidFill>
              </a:rPr>
              <a:t>宇宙空間で観測を行う必要</a:t>
            </a:r>
            <a:r>
              <a:rPr lang="ja-JP" altLang="en-US" sz="1600" dirty="0" smtClean="0">
                <a:solidFill>
                  <a:prstClr val="black"/>
                </a:solidFill>
              </a:rPr>
              <a:t>がある</a:t>
            </a:r>
            <a:endParaRPr lang="en-US" altLang="ja-JP" sz="1600" dirty="0">
              <a:solidFill>
                <a:prstClr val="black"/>
              </a:solidFill>
            </a:endParaRPr>
          </a:p>
        </p:txBody>
      </p:sp>
      <p:sp>
        <p:nvSpPr>
          <p:cNvPr id="35" name="テキスト ボックス 34"/>
          <p:cNvSpPr txBox="1"/>
          <p:nvPr/>
        </p:nvSpPr>
        <p:spPr>
          <a:xfrm>
            <a:off x="70508" y="5882829"/>
            <a:ext cx="8964631" cy="923330"/>
          </a:xfrm>
          <a:prstGeom prst="rect">
            <a:avLst/>
          </a:prstGeom>
          <a:noFill/>
          <a:ln>
            <a:solidFill>
              <a:srgbClr val="FF0000"/>
            </a:solidFill>
          </a:ln>
        </p:spPr>
        <p:txBody>
          <a:bodyPr wrap="square" rtlCol="0">
            <a:spAutoFit/>
          </a:bodyPr>
          <a:lstStyle/>
          <a:p>
            <a:r>
              <a:rPr lang="en-US" altLang="ja-JP" u="sng" dirty="0" smtClean="0">
                <a:solidFill>
                  <a:prstClr val="black"/>
                </a:solidFill>
              </a:rPr>
              <a:t>COBAND</a:t>
            </a:r>
            <a:r>
              <a:rPr lang="ja-JP" altLang="en-US" u="sng" dirty="0" smtClean="0">
                <a:solidFill>
                  <a:prstClr val="black"/>
                </a:solidFill>
              </a:rPr>
              <a:t>実験の今後の展望</a:t>
            </a:r>
            <a:endParaRPr lang="en-US" altLang="ja-JP" u="sng" dirty="0" smtClean="0">
              <a:solidFill>
                <a:prstClr val="black"/>
              </a:solidFill>
            </a:endParaRPr>
          </a:p>
          <a:p>
            <a:pPr marL="342900" indent="-342900">
              <a:buFont typeface="+mj-lt"/>
              <a:buAutoNum type="arabicPeriod"/>
            </a:pPr>
            <a:r>
              <a:rPr lang="en-US" altLang="ja-JP" dirty="0" smtClean="0">
                <a:solidFill>
                  <a:prstClr val="black"/>
                </a:solidFill>
              </a:rPr>
              <a:t>2020</a:t>
            </a:r>
            <a:r>
              <a:rPr lang="ja-JP" altLang="en-US" dirty="0" smtClean="0">
                <a:solidFill>
                  <a:prstClr val="black"/>
                </a:solidFill>
              </a:rPr>
              <a:t>年：ロケット実験：高度</a:t>
            </a:r>
            <a:r>
              <a:rPr lang="en-US" altLang="ja-JP" dirty="0" smtClean="0">
                <a:solidFill>
                  <a:prstClr val="black"/>
                </a:solidFill>
              </a:rPr>
              <a:t>200km</a:t>
            </a:r>
            <a:r>
              <a:rPr lang="ja-JP" altLang="en-US" dirty="0" smtClean="0">
                <a:solidFill>
                  <a:prstClr val="black"/>
                </a:solidFill>
              </a:rPr>
              <a:t>で</a:t>
            </a:r>
            <a:r>
              <a:rPr lang="en-US" altLang="ja-JP" dirty="0" smtClean="0">
                <a:solidFill>
                  <a:prstClr val="black"/>
                </a:solidFill>
              </a:rPr>
              <a:t>200</a:t>
            </a:r>
            <a:r>
              <a:rPr lang="ja-JP" altLang="en-US" dirty="0" smtClean="0">
                <a:solidFill>
                  <a:prstClr val="black"/>
                </a:solidFill>
              </a:rPr>
              <a:t>秒程度のデータ収集を検討中</a:t>
            </a:r>
            <a:endParaRPr lang="en-US" altLang="ja-JP" dirty="0" smtClean="0">
              <a:solidFill>
                <a:prstClr val="black"/>
              </a:solidFill>
            </a:endParaRPr>
          </a:p>
          <a:p>
            <a:pPr marL="342900" indent="-342900">
              <a:buFont typeface="+mj-lt"/>
              <a:buAutoNum type="arabicPeriod"/>
            </a:pPr>
            <a:r>
              <a:rPr lang="en-US" altLang="ja-JP" dirty="0" smtClean="0">
                <a:solidFill>
                  <a:prstClr val="black"/>
                </a:solidFill>
              </a:rPr>
              <a:t>2021</a:t>
            </a:r>
            <a:r>
              <a:rPr lang="ja-JP" altLang="en-US" dirty="0" smtClean="0">
                <a:solidFill>
                  <a:prstClr val="black"/>
                </a:solidFill>
              </a:rPr>
              <a:t>年以降：衛星実験：検出器を衛星に搭載し、</a:t>
            </a:r>
            <a:r>
              <a:rPr lang="en-US" altLang="ja-JP" dirty="0" smtClean="0">
                <a:solidFill>
                  <a:prstClr val="black"/>
                </a:solidFill>
              </a:rPr>
              <a:t>100</a:t>
            </a:r>
            <a:r>
              <a:rPr lang="ja-JP" altLang="en-US" dirty="0" smtClean="0">
                <a:solidFill>
                  <a:prstClr val="black"/>
                </a:solidFill>
              </a:rPr>
              <a:t>日程度のデータ収集を検討中</a:t>
            </a:r>
            <a:endParaRPr lang="en-US" altLang="ja-JP" dirty="0">
              <a:solidFill>
                <a:prstClr val="black"/>
              </a:solidFill>
            </a:endParaRPr>
          </a:p>
        </p:txBody>
      </p:sp>
    </p:spTree>
    <p:extLst>
      <p:ext uri="{BB962C8B-B14F-4D97-AF65-F5344CB8AC3E}">
        <p14:creationId xmlns:p14="http://schemas.microsoft.com/office/powerpoint/2010/main" val="13773986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 name="正方形/長方形 88"/>
          <p:cNvSpPr/>
          <p:nvPr/>
        </p:nvSpPr>
        <p:spPr bwMode="auto">
          <a:xfrm rot="8040000" flipV="1">
            <a:off x="4940615" y="3816770"/>
            <a:ext cx="188160" cy="166770"/>
          </a:xfrm>
          <a:prstGeom prst="rect">
            <a:avLst/>
          </a:prstGeom>
          <a:gradFill>
            <a:gsLst>
              <a:gs pos="0">
                <a:srgbClr val="FF3399"/>
              </a:gs>
              <a:gs pos="25000">
                <a:srgbClr val="FF6633"/>
              </a:gs>
              <a:gs pos="50000">
                <a:srgbClr val="FFFF00"/>
              </a:gs>
              <a:gs pos="75000">
                <a:srgbClr val="01A78F"/>
              </a:gs>
              <a:gs pos="100000">
                <a:srgbClr val="3366FF"/>
              </a:gs>
            </a:gsLst>
            <a:lin ang="5400000" scaled="0"/>
          </a:gradFill>
          <a:ln w="9525" cap="flat" cmpd="sng" algn="ctr">
            <a:solidFill>
              <a:schemeClr val="tx1"/>
            </a:solidFill>
            <a:prstDash val="solid"/>
            <a:round/>
            <a:headEnd type="none" w="med" len="med"/>
            <a:tailEnd type="none" w="med" len="med"/>
          </a:ln>
          <a:effectLst/>
          <a:scene3d>
            <a:camera prst="orthographicFront">
              <a:rot lat="9000000" lon="9600000" rev="14400000"/>
            </a:camera>
            <a:lightRig rig="threePt" dir="t"/>
          </a:scene3d>
          <a:sp3d extrusionH="76200" contourW="25400">
            <a:bevelT w="25400" h="12700"/>
            <a:bevelB w="25400" h="12700"/>
            <a:extrusionClr>
              <a:schemeClr val="tx1">
                <a:lumMod val="65000"/>
                <a:lumOff val="35000"/>
              </a:schemeClr>
            </a:extrusionClr>
            <a:contourClr>
              <a:schemeClr val="accent5">
                <a:lumMod val="25000"/>
              </a:schemeClr>
            </a:contourClr>
          </a:sp3d>
          <a:extLst/>
        </p:spPr>
        <p:txBody>
          <a:bodyPr vert="horz" wrap="square" lIns="91440" tIns="45720" rIns="91440" bIns="45720" numCol="1" rtlCol="0"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1400" b="0" i="0" u="none" strike="noStrike" kern="1200" cap="none" spc="0" normalizeH="0" baseline="0" noProof="0" smtClean="0">
              <a:ln>
                <a:noFill/>
              </a:ln>
              <a:solidFill>
                <a:prstClr val="black"/>
              </a:solidFill>
              <a:effectLst/>
              <a:uLnTx/>
              <a:uFillTx/>
              <a:latin typeface="Arial" pitchFamily="34" charset="0"/>
              <a:ea typeface="ＭＳ Ｐゴシック" pitchFamily="50" charset="-128"/>
              <a:cs typeface="+mn-cs"/>
            </a:endParaRPr>
          </a:p>
        </p:txBody>
      </p:sp>
      <p:grpSp>
        <p:nvGrpSpPr>
          <p:cNvPr id="15" name="グループ化 14"/>
          <p:cNvGrpSpPr/>
          <p:nvPr/>
        </p:nvGrpSpPr>
        <p:grpSpPr>
          <a:xfrm rot="16260000">
            <a:off x="1016032" y="161996"/>
            <a:ext cx="1791673" cy="3634539"/>
            <a:chOff x="674601" y="1353116"/>
            <a:chExt cx="1536479" cy="3116859"/>
          </a:xfrm>
        </p:grpSpPr>
        <p:pic>
          <p:nvPicPr>
            <p:cNvPr id="14" name="図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115589" y="2143306"/>
              <a:ext cx="3116859" cy="1536479"/>
            </a:xfrm>
            <a:prstGeom prst="rect">
              <a:avLst/>
            </a:prstGeom>
          </p:spPr>
        </p:pic>
        <p:sp>
          <p:nvSpPr>
            <p:cNvPr id="12" name="円/楕円 11"/>
            <p:cNvSpPr/>
            <p:nvPr/>
          </p:nvSpPr>
          <p:spPr>
            <a:xfrm>
              <a:off x="1071922" y="2249994"/>
              <a:ext cx="614476" cy="1989596"/>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grpSp>
      <p:sp>
        <p:nvSpPr>
          <p:cNvPr id="4" name="テキスト ボックス 3"/>
          <p:cNvSpPr txBox="1"/>
          <p:nvPr/>
        </p:nvSpPr>
        <p:spPr>
          <a:xfrm>
            <a:off x="594216" y="2861990"/>
            <a:ext cx="2158776"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smtClean="0">
                <a:ln>
                  <a:noFill/>
                </a:ln>
                <a:solidFill>
                  <a:prstClr val="black"/>
                </a:solidFill>
                <a:effectLst/>
                <a:uLnTx/>
                <a:uFillTx/>
                <a:latin typeface="Calibri"/>
                <a:ea typeface="ＭＳ Ｐゴシック" panose="020B0600070205080204" pitchFamily="50" charset="-128"/>
                <a:cs typeface="+mn-cs"/>
              </a:rPr>
              <a:t>ロケット・ノーズコーン</a:t>
            </a:r>
            <a:endParaRPr kumimoji="1" lang="ja-JP" altLang="en-US" sz="16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47" name="角丸四角形 14"/>
          <p:cNvSpPr>
            <a:spLocks noChangeArrowheads="1"/>
          </p:cNvSpPr>
          <p:nvPr/>
        </p:nvSpPr>
        <p:spPr bwMode="auto">
          <a:xfrm>
            <a:off x="401175" y="165833"/>
            <a:ext cx="6990225" cy="390618"/>
          </a:xfrm>
          <a:prstGeom prst="roundRect">
            <a:avLst>
              <a:gd name="adj" fmla="val 16667"/>
            </a:avLst>
          </a:prstGeom>
          <a:noFill/>
          <a:ln w="28575" algn="ctr">
            <a:solidFill>
              <a:srgbClr val="3333FF"/>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48" name="タイトル 1"/>
          <p:cNvSpPr txBox="1">
            <a:spLocks/>
          </p:cNvSpPr>
          <p:nvPr/>
        </p:nvSpPr>
        <p:spPr>
          <a:xfrm>
            <a:off x="410185" y="139601"/>
            <a:ext cx="7139704" cy="51573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1" lang="ja-JP" altLang="en-US" sz="20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j-cs"/>
              </a:rPr>
              <a:t>ロケットによる観測に向けて、この遠赤外光源を用いて行う課題</a:t>
            </a:r>
            <a:endParaRPr kumimoji="1" lang="ja-JP" altLang="en-US" sz="20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j-cs"/>
            </a:endParaRPr>
          </a:p>
        </p:txBody>
      </p:sp>
      <p:grpSp>
        <p:nvGrpSpPr>
          <p:cNvPr id="5" name="グループ化 4"/>
          <p:cNvGrpSpPr/>
          <p:nvPr/>
        </p:nvGrpSpPr>
        <p:grpSpPr>
          <a:xfrm>
            <a:off x="7391400" y="3238332"/>
            <a:ext cx="1629547" cy="2983552"/>
            <a:chOff x="7589879" y="112792"/>
            <a:chExt cx="1452523" cy="2659437"/>
          </a:xfrm>
        </p:grpSpPr>
        <p:pic>
          <p:nvPicPr>
            <p:cNvPr id="46" name="図 45"/>
            <p:cNvPicPr>
              <a:picLocks noChangeAspect="1"/>
            </p:cNvPicPr>
            <p:nvPr/>
          </p:nvPicPr>
          <p:blipFill rotWithShape="1">
            <a:blip r:embed="rId4" cstate="print">
              <a:extLst>
                <a:ext uri="{28A0092B-C50C-407E-A947-70E740481C1C}">
                  <a14:useLocalDpi xmlns:a14="http://schemas.microsoft.com/office/drawing/2010/main" val="0"/>
                </a:ext>
              </a:extLst>
            </a:blip>
            <a:srcRect t="15247" r="12714"/>
            <a:stretch/>
          </p:blipFill>
          <p:spPr>
            <a:xfrm rot="5400000">
              <a:off x="6986422" y="716249"/>
              <a:ext cx="2659437" cy="1452523"/>
            </a:xfrm>
            <a:prstGeom prst="rect">
              <a:avLst/>
            </a:prstGeom>
          </p:spPr>
        </p:pic>
        <p:cxnSp>
          <p:nvCxnSpPr>
            <p:cNvPr id="50" name="直線矢印コネクタ 49"/>
            <p:cNvCxnSpPr/>
            <p:nvPr/>
          </p:nvCxnSpPr>
          <p:spPr>
            <a:xfrm rot="16200000" flipH="1">
              <a:off x="8327117" y="1979041"/>
              <a:ext cx="0" cy="705962"/>
            </a:xfrm>
            <a:prstGeom prst="straightConnector1">
              <a:avLst/>
            </a:prstGeom>
            <a:ln>
              <a:solidFill>
                <a:schemeClr val="bg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72" name="直線矢印コネクタ 71"/>
            <p:cNvCxnSpPr/>
            <p:nvPr/>
          </p:nvCxnSpPr>
          <p:spPr>
            <a:xfrm rot="16200000" flipH="1">
              <a:off x="6889731" y="1407305"/>
              <a:ext cx="1656000" cy="0"/>
            </a:xfrm>
            <a:prstGeom prst="straightConnector1">
              <a:avLst/>
            </a:prstGeom>
            <a:ln>
              <a:solidFill>
                <a:schemeClr val="bg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85" name="テキスト ボックス 184"/>
            <p:cNvSpPr txBox="1"/>
            <p:nvPr/>
          </p:nvSpPr>
          <p:spPr>
            <a:xfrm rot="16200000">
              <a:off x="7486651" y="1057275"/>
              <a:ext cx="638316" cy="307777"/>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smtClean="0">
                  <a:ln>
                    <a:noFill/>
                  </a:ln>
                  <a:solidFill>
                    <a:prstClr val="white"/>
                  </a:solidFill>
                  <a:effectLst/>
                  <a:uLnTx/>
                  <a:uFillTx/>
                  <a:latin typeface="Calibri"/>
                  <a:ea typeface="ＭＳ Ｐゴシック" panose="020B0600070205080204" pitchFamily="50" charset="-128"/>
                  <a:cs typeface="+mn-cs"/>
                </a:rPr>
                <a:t>～</a:t>
              </a:r>
              <a:r>
                <a:rPr kumimoji="1" lang="en-US" altLang="ja-JP" sz="1400" b="0" i="0" u="none" strike="noStrike" kern="1200" cap="none" spc="0" normalizeH="0" baseline="0" noProof="0" dirty="0" smtClean="0">
                  <a:ln>
                    <a:noFill/>
                  </a:ln>
                  <a:solidFill>
                    <a:prstClr val="white"/>
                  </a:solidFill>
                  <a:effectLst/>
                  <a:uLnTx/>
                  <a:uFillTx/>
                  <a:latin typeface="Calibri"/>
                  <a:ea typeface="ＭＳ Ｐゴシック" panose="020B0600070205080204" pitchFamily="50" charset="-128"/>
                  <a:cs typeface="+mn-cs"/>
                </a:rPr>
                <a:t>1 m</a:t>
              </a:r>
              <a:endParaRPr kumimoji="1" lang="ja-JP" altLang="en-US" sz="1400" b="0" i="0" u="none" strike="noStrike" kern="1200" cap="none" spc="0" normalizeH="0" baseline="0" noProof="0" dirty="0" smtClean="0">
                <a:ln>
                  <a:noFill/>
                </a:ln>
                <a:solidFill>
                  <a:prstClr val="white"/>
                </a:solidFill>
                <a:effectLst/>
                <a:uLnTx/>
                <a:uFillTx/>
                <a:latin typeface="Calibri"/>
                <a:ea typeface="ＭＳ Ｐゴシック" panose="020B0600070205080204" pitchFamily="50" charset="-128"/>
                <a:cs typeface="+mn-cs"/>
              </a:endParaRPr>
            </a:p>
          </p:txBody>
        </p:sp>
        <p:sp>
          <p:nvSpPr>
            <p:cNvPr id="186" name="テキスト ボックス 185"/>
            <p:cNvSpPr txBox="1"/>
            <p:nvPr/>
          </p:nvSpPr>
          <p:spPr>
            <a:xfrm>
              <a:off x="8143875" y="2305050"/>
              <a:ext cx="764953" cy="307777"/>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smtClean="0">
                  <a:ln>
                    <a:noFill/>
                  </a:ln>
                  <a:solidFill>
                    <a:prstClr val="white"/>
                  </a:solidFill>
                  <a:effectLst/>
                  <a:uLnTx/>
                  <a:uFillTx/>
                  <a:latin typeface="Calibri"/>
                  <a:ea typeface="ＭＳ Ｐゴシック" panose="020B0600070205080204" pitchFamily="50" charset="-128"/>
                  <a:cs typeface="+mn-cs"/>
                </a:rPr>
                <a:t>～</a:t>
              </a:r>
              <a:r>
                <a:rPr kumimoji="1" lang="en-US" altLang="ja-JP" sz="1400" b="0" i="0" u="none" strike="noStrike" kern="1200" cap="none" spc="0" normalizeH="0" baseline="0" noProof="0" dirty="0" smtClean="0">
                  <a:ln>
                    <a:noFill/>
                  </a:ln>
                  <a:solidFill>
                    <a:prstClr val="white"/>
                  </a:solidFill>
                  <a:effectLst/>
                  <a:uLnTx/>
                  <a:uFillTx/>
                  <a:latin typeface="Calibri"/>
                  <a:ea typeface="ＭＳ Ｐゴシック" panose="020B0600070205080204" pitchFamily="50" charset="-128"/>
                  <a:cs typeface="+mn-cs"/>
                </a:rPr>
                <a:t>40cm</a:t>
              </a:r>
              <a:endParaRPr kumimoji="1" lang="ja-JP" altLang="en-US" sz="1400" b="0" i="0" u="none" strike="noStrike" kern="1200" cap="none" spc="0" normalizeH="0" baseline="0" noProof="0" dirty="0" smtClean="0">
                <a:ln>
                  <a:noFill/>
                </a:ln>
                <a:solidFill>
                  <a:prstClr val="white"/>
                </a:solidFill>
                <a:effectLst/>
                <a:uLnTx/>
                <a:uFillTx/>
                <a:latin typeface="Calibri"/>
                <a:ea typeface="ＭＳ Ｐゴシック" panose="020B0600070205080204" pitchFamily="50" charset="-128"/>
                <a:cs typeface="+mn-cs"/>
              </a:endParaRPr>
            </a:p>
          </p:txBody>
        </p:sp>
      </p:grpSp>
      <p:sp>
        <p:nvSpPr>
          <p:cNvPr id="81" name="テキスト ボックス 80"/>
          <p:cNvSpPr txBox="1"/>
          <p:nvPr/>
        </p:nvSpPr>
        <p:spPr>
          <a:xfrm>
            <a:off x="7351590" y="6193244"/>
            <a:ext cx="1925767"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ja-JP" sz="1200" b="0" i="0" u="none" strike="noStrike" kern="1200" cap="none" spc="0" normalizeH="0" baseline="0" noProof="0" dirty="0" smtClean="0">
                <a:ln>
                  <a:noFill/>
                </a:ln>
                <a:solidFill>
                  <a:prstClr val="black"/>
                </a:solidFill>
                <a:effectLst/>
                <a:uLnTx/>
                <a:uFillTx/>
                <a:latin typeface="Calibri"/>
                <a:ea typeface="ＭＳ Ｐゴシック" panose="020B0600070205080204" pitchFamily="50" charset="-128"/>
                <a:cs typeface="+mn-cs"/>
              </a:rPr>
              <a:t>縦</a:t>
            </a:r>
            <a:r>
              <a:rPr kumimoji="1" lang="ja-JP" altLang="en-US" sz="12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a:t>
            </a:r>
            <a:r>
              <a:rPr kumimoji="1" lang="ja-JP" altLang="ja-JP" sz="1200" b="0" i="0" u="none" strike="noStrike" kern="1200" cap="none" spc="0" normalizeH="0" baseline="0" noProof="0" dirty="0" smtClean="0">
                <a:ln>
                  <a:noFill/>
                </a:ln>
                <a:solidFill>
                  <a:prstClr val="black"/>
                </a:solidFill>
                <a:effectLst/>
                <a:uLnTx/>
                <a:uFillTx/>
                <a:latin typeface="Calibri"/>
                <a:ea typeface="ＭＳ Ｐゴシック" panose="020B0600070205080204" pitchFamily="50" charset="-128"/>
                <a:cs typeface="+mn-cs"/>
              </a:rPr>
              <a:t>横</a:t>
            </a:r>
            <a:r>
              <a:rPr kumimoji="1" lang="ja-JP" altLang="en-US" sz="1200" b="0" i="0" u="none" strike="noStrike" kern="1200" cap="none" spc="0" normalizeH="0" baseline="0" noProof="0" dirty="0" smtClean="0">
                <a:ln>
                  <a:noFill/>
                </a:ln>
                <a:solidFill>
                  <a:prstClr val="black"/>
                </a:solidFill>
                <a:effectLst/>
                <a:uLnTx/>
                <a:uFillTx/>
                <a:latin typeface="Calibri"/>
                <a:ea typeface="ＭＳ Ｐゴシック" panose="020B0600070205080204" pitchFamily="50" charset="-128"/>
                <a:cs typeface="+mn-cs"/>
              </a:rPr>
              <a:t>、斜めに設置可。</a:t>
            </a:r>
            <a:endParaRPr kumimoji="1" lang="en-US" altLang="ja-JP" sz="1200" b="0" i="0" u="none" strike="noStrike" kern="1200" cap="none" spc="0" normalizeH="0" baseline="0" noProof="0" dirty="0" smtClean="0">
              <a:ln>
                <a:noFill/>
              </a:ln>
              <a:solidFill>
                <a:prstClr val="black"/>
              </a:solidFill>
              <a:effectLst/>
              <a:uLnTx/>
              <a:uFillTx/>
              <a:latin typeface="Calibri"/>
              <a:ea typeface="ＭＳ Ｐゴシック" panose="020B0600070205080204" pitchFamily="50" charset="-128"/>
              <a:cs typeface="+mn-cs"/>
            </a:endParaRPr>
          </a:p>
        </p:txBody>
      </p:sp>
      <p:sp>
        <p:nvSpPr>
          <p:cNvPr id="6" name="スライド番号プレースホルダー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29E64B3-8784-468B-8F01-8F8E0278E570}" type="slidenum">
              <a:rPr kumimoji="1" lang="ja-JP" altLang="en-US" sz="1200" b="0" i="0" u="none" strike="noStrike" kern="1200" cap="none" spc="0" normalizeH="0" baseline="0" noProof="0" smtClean="0">
                <a:ln>
                  <a:noFill/>
                </a:ln>
                <a:solidFill>
                  <a:prstClr val="black">
                    <a:tint val="75000"/>
                  </a:prstClr>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1" lang="ja-JP" altLang="en-US" sz="1200" b="0" i="0" u="none" strike="noStrike" kern="1200" cap="none" spc="0" normalizeH="0" baseline="0" noProof="0">
              <a:ln>
                <a:noFill/>
              </a:ln>
              <a:solidFill>
                <a:prstClr val="black">
                  <a:tint val="75000"/>
                </a:prstClr>
              </a:solidFill>
              <a:effectLst/>
              <a:uLnTx/>
              <a:uFillTx/>
              <a:latin typeface="Calibri"/>
              <a:ea typeface="ＭＳ Ｐゴシック" panose="020B0600070205080204" pitchFamily="50" charset="-128"/>
              <a:cs typeface="+mn-cs"/>
            </a:endParaRPr>
          </a:p>
        </p:txBody>
      </p:sp>
      <p:grpSp>
        <p:nvGrpSpPr>
          <p:cNvPr id="10" name="グループ化 9"/>
          <p:cNvGrpSpPr/>
          <p:nvPr/>
        </p:nvGrpSpPr>
        <p:grpSpPr>
          <a:xfrm>
            <a:off x="361121" y="1268314"/>
            <a:ext cx="6975850" cy="4980086"/>
            <a:chOff x="379358" y="1507821"/>
            <a:chExt cx="6975850" cy="4950077"/>
          </a:xfrm>
        </p:grpSpPr>
        <p:sp>
          <p:nvSpPr>
            <p:cNvPr id="61" name="テキスト ボックス 60"/>
            <p:cNvSpPr txBox="1"/>
            <p:nvPr/>
          </p:nvSpPr>
          <p:spPr>
            <a:xfrm>
              <a:off x="1853398" y="5190230"/>
              <a:ext cx="2270927" cy="369332"/>
            </a:xfrm>
            <a:prstGeom prst="rect">
              <a:avLst/>
            </a:prstGeom>
            <a:noFill/>
            <a:ln w="28575">
              <a:solidFill>
                <a:srgbClr val="FFC000"/>
              </a:solidFill>
            </a:ln>
          </p:spPr>
          <p:txBody>
            <a:bodyPr wrap="square" rtlCol="0">
              <a:spAutoFit/>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光</a:t>
              </a:r>
              <a:r>
                <a:rPr kumimoji="1" lang="ja-JP" altLang="en-US" sz="18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の入射窓材の</a:t>
              </a:r>
              <a:r>
                <a:rPr kumimoji="1" lang="ja-JP" altLang="en-US" sz="18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選択</a:t>
              </a:r>
              <a:endParaRPr kumimoji="1" lang="en-US" altLang="ja-JP" sz="18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p:txBody>
        </p:sp>
        <p:sp>
          <p:nvSpPr>
            <p:cNvPr id="11" name="角丸四角形 10"/>
            <p:cNvSpPr/>
            <p:nvPr/>
          </p:nvSpPr>
          <p:spPr>
            <a:xfrm>
              <a:off x="3282147" y="2886075"/>
              <a:ext cx="619125" cy="2038350"/>
            </a:xfrm>
            <a:prstGeom prst="roundRect">
              <a:avLst/>
            </a:prstGeom>
            <a:no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grpSp>
          <p:nvGrpSpPr>
            <p:cNvPr id="123" name="グループ化 122"/>
            <p:cNvGrpSpPr/>
            <p:nvPr/>
          </p:nvGrpSpPr>
          <p:grpSpPr>
            <a:xfrm>
              <a:off x="2663424" y="2667302"/>
              <a:ext cx="4199678" cy="2082580"/>
              <a:chOff x="3568195" y="592666"/>
              <a:chExt cx="4199678" cy="2082580"/>
            </a:xfrm>
          </p:grpSpPr>
          <p:sp>
            <p:nvSpPr>
              <p:cNvPr id="30" name="正方形/長方形 29"/>
              <p:cNvSpPr/>
              <p:nvPr/>
            </p:nvSpPr>
            <p:spPr>
              <a:xfrm>
                <a:off x="4359681" y="976357"/>
                <a:ext cx="3408192" cy="1626562"/>
              </a:xfrm>
              <a:prstGeom prst="rect">
                <a:avLst/>
              </a:prstGeom>
              <a:noFill/>
              <a:ln w="190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31" name="正方形/長方形 30"/>
              <p:cNvSpPr/>
              <p:nvPr/>
            </p:nvSpPr>
            <p:spPr>
              <a:xfrm>
                <a:off x="4287162" y="904029"/>
                <a:ext cx="72519" cy="1771217"/>
              </a:xfrm>
              <a:prstGeom prst="rect">
                <a:avLst/>
              </a:prstGeom>
              <a:solidFill>
                <a:schemeClr val="bg1"/>
              </a:solidFill>
              <a:ln w="190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33" name="正方形/長方形 32"/>
              <p:cNvSpPr/>
              <p:nvPr/>
            </p:nvSpPr>
            <p:spPr>
              <a:xfrm>
                <a:off x="4539895" y="1144344"/>
                <a:ext cx="2602896" cy="1280267"/>
              </a:xfrm>
              <a:prstGeom prst="rect">
                <a:avLst/>
              </a:prstGeom>
              <a:noFill/>
              <a:ln w="190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34" name="正方形/長方形 33"/>
              <p:cNvSpPr/>
              <p:nvPr/>
            </p:nvSpPr>
            <p:spPr>
              <a:xfrm>
                <a:off x="4719469" y="1307796"/>
                <a:ext cx="1841035" cy="963682"/>
              </a:xfrm>
              <a:prstGeom prst="rect">
                <a:avLst/>
              </a:prstGeom>
              <a:noFill/>
              <a:ln w="190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35" name="正方形/長方形 34"/>
              <p:cNvSpPr/>
              <p:nvPr/>
            </p:nvSpPr>
            <p:spPr>
              <a:xfrm>
                <a:off x="4668819" y="1251959"/>
                <a:ext cx="50649" cy="1082702"/>
              </a:xfrm>
              <a:prstGeom prst="rect">
                <a:avLst/>
              </a:prstGeom>
              <a:solidFill>
                <a:schemeClr val="bg1"/>
              </a:solidFill>
              <a:ln w="190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cxnSp>
            <p:nvCxnSpPr>
              <p:cNvPr id="37" name="直線コネクタ 36"/>
              <p:cNvCxnSpPr/>
              <p:nvPr/>
            </p:nvCxnSpPr>
            <p:spPr>
              <a:xfrm>
                <a:off x="7354603" y="976357"/>
                <a:ext cx="0" cy="1626561"/>
              </a:xfrm>
              <a:prstGeom prst="line">
                <a:avLst/>
              </a:prstGeom>
            </p:spPr>
            <p:style>
              <a:lnRef idx="1">
                <a:schemeClr val="dk1"/>
              </a:lnRef>
              <a:fillRef idx="0">
                <a:schemeClr val="dk1"/>
              </a:fillRef>
              <a:effectRef idx="0">
                <a:schemeClr val="dk1"/>
              </a:effectRef>
              <a:fontRef idx="minor">
                <a:schemeClr val="tx1"/>
              </a:fontRef>
            </p:style>
          </p:cxnSp>
          <p:cxnSp>
            <p:nvCxnSpPr>
              <p:cNvPr id="38" name="直線コネクタ 37"/>
              <p:cNvCxnSpPr/>
              <p:nvPr/>
            </p:nvCxnSpPr>
            <p:spPr>
              <a:xfrm>
                <a:off x="7142791" y="1307796"/>
                <a:ext cx="211812" cy="0"/>
              </a:xfrm>
              <a:prstGeom prst="line">
                <a:avLst/>
              </a:prstGeom>
            </p:spPr>
            <p:style>
              <a:lnRef idx="1">
                <a:schemeClr val="dk1"/>
              </a:lnRef>
              <a:fillRef idx="0">
                <a:schemeClr val="dk1"/>
              </a:fillRef>
              <a:effectRef idx="0">
                <a:schemeClr val="dk1"/>
              </a:effectRef>
              <a:fontRef idx="minor">
                <a:schemeClr val="tx1"/>
              </a:fontRef>
            </p:style>
          </p:cxnSp>
          <p:sp>
            <p:nvSpPr>
              <p:cNvPr id="41" name="正方形/長方形 40"/>
              <p:cNvSpPr/>
              <p:nvPr/>
            </p:nvSpPr>
            <p:spPr>
              <a:xfrm>
                <a:off x="6282734" y="1536183"/>
                <a:ext cx="287295" cy="542261"/>
              </a:xfrm>
              <a:prstGeom prst="rect">
                <a:avLst/>
              </a:prstGeom>
              <a:solidFill>
                <a:schemeClr val="accent5">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82" name="円/楕円 81"/>
              <p:cNvSpPr/>
              <p:nvPr/>
            </p:nvSpPr>
            <p:spPr>
              <a:xfrm rot="5400000" flipV="1">
                <a:off x="5062183" y="1711156"/>
                <a:ext cx="292100" cy="95594"/>
              </a:xfrm>
              <a:prstGeom prst="ellipse">
                <a:avLst/>
              </a:prstGeom>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83" name="円/楕円 82"/>
              <p:cNvSpPr/>
              <p:nvPr/>
            </p:nvSpPr>
            <p:spPr>
              <a:xfrm rot="5400000" flipV="1">
                <a:off x="5250552" y="1702656"/>
                <a:ext cx="869133" cy="150815"/>
              </a:xfrm>
              <a:prstGeom prst="ellipse">
                <a:avLst/>
              </a:prstGeom>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84" name="円/楕円 83"/>
              <p:cNvSpPr/>
              <p:nvPr/>
            </p:nvSpPr>
            <p:spPr>
              <a:xfrm rot="5400000" flipV="1">
                <a:off x="5577999" y="1724803"/>
                <a:ext cx="219238" cy="69060"/>
              </a:xfrm>
              <a:prstGeom prst="ellipse">
                <a:avLst/>
              </a:prstGeom>
              <a:solidFill>
                <a:schemeClr val="accent1">
                  <a:lumMod val="20000"/>
                  <a:lumOff val="80000"/>
                </a:schemeClr>
              </a:solidFill>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55" name="円/楕円 54"/>
              <p:cNvSpPr/>
              <p:nvPr/>
            </p:nvSpPr>
            <p:spPr>
              <a:xfrm rot="3936192" flipV="1">
                <a:off x="5984614" y="1695368"/>
                <a:ext cx="203834" cy="132350"/>
              </a:xfrm>
              <a:prstGeom prst="ellipse">
                <a:avLst/>
              </a:prstGeom>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cxnSp>
            <p:nvCxnSpPr>
              <p:cNvPr id="63" name="直線矢印コネクタ 62"/>
              <p:cNvCxnSpPr/>
              <p:nvPr/>
            </p:nvCxnSpPr>
            <p:spPr>
              <a:xfrm rot="5400000" flipH="1">
                <a:off x="5377459" y="1630058"/>
                <a:ext cx="193639" cy="445126"/>
              </a:xfrm>
              <a:prstGeom prst="straightConnector1">
                <a:avLst/>
              </a:prstGeom>
              <a:ln w="12700">
                <a:solidFill>
                  <a:srgbClr val="FF0000"/>
                </a:solidFill>
                <a:tailEnd type="stealth"/>
              </a:ln>
            </p:spPr>
            <p:style>
              <a:lnRef idx="1">
                <a:schemeClr val="accent1"/>
              </a:lnRef>
              <a:fillRef idx="0">
                <a:schemeClr val="accent1"/>
              </a:fillRef>
              <a:effectRef idx="0">
                <a:schemeClr val="accent1"/>
              </a:effectRef>
              <a:fontRef idx="minor">
                <a:schemeClr val="tx1"/>
              </a:fontRef>
            </p:style>
          </p:cxnSp>
          <p:cxnSp>
            <p:nvCxnSpPr>
              <p:cNvPr id="64" name="直線矢印コネクタ 63"/>
              <p:cNvCxnSpPr/>
              <p:nvPr/>
            </p:nvCxnSpPr>
            <p:spPr>
              <a:xfrm>
                <a:off x="5258767" y="1762273"/>
                <a:ext cx="841996" cy="0"/>
              </a:xfrm>
              <a:prstGeom prst="straightConnector1">
                <a:avLst/>
              </a:prstGeom>
              <a:ln w="12700">
                <a:solidFill>
                  <a:srgbClr val="FF0000"/>
                </a:solidFill>
                <a:tailEnd type="stealth"/>
              </a:ln>
            </p:spPr>
            <p:style>
              <a:lnRef idx="1">
                <a:schemeClr val="accent1"/>
              </a:lnRef>
              <a:fillRef idx="0">
                <a:schemeClr val="accent1"/>
              </a:fillRef>
              <a:effectRef idx="0">
                <a:schemeClr val="accent1"/>
              </a:effectRef>
              <a:fontRef idx="minor">
                <a:schemeClr val="tx1"/>
              </a:fontRef>
            </p:style>
          </p:cxnSp>
          <p:cxnSp>
            <p:nvCxnSpPr>
              <p:cNvPr id="65" name="直線矢印コネクタ 64"/>
              <p:cNvCxnSpPr/>
              <p:nvPr/>
            </p:nvCxnSpPr>
            <p:spPr>
              <a:xfrm flipH="1">
                <a:off x="5927321" y="1766888"/>
                <a:ext cx="168679" cy="326354"/>
              </a:xfrm>
              <a:prstGeom prst="straightConnector1">
                <a:avLst/>
              </a:prstGeom>
              <a:ln w="12700">
                <a:solidFill>
                  <a:srgbClr val="FF0000"/>
                </a:solidFill>
                <a:tailEnd type="stealth"/>
              </a:ln>
            </p:spPr>
            <p:style>
              <a:lnRef idx="1">
                <a:schemeClr val="accent1"/>
              </a:lnRef>
              <a:fillRef idx="0">
                <a:schemeClr val="accent1"/>
              </a:fillRef>
              <a:effectRef idx="0">
                <a:schemeClr val="accent1"/>
              </a:effectRef>
              <a:fontRef idx="minor">
                <a:schemeClr val="tx1"/>
              </a:fontRef>
            </p:style>
          </p:cxnSp>
          <p:sp>
            <p:nvSpPr>
              <p:cNvPr id="87" name="曲折矢印 86"/>
              <p:cNvSpPr/>
              <p:nvPr/>
            </p:nvSpPr>
            <p:spPr>
              <a:xfrm rot="10800000">
                <a:off x="6844417" y="664487"/>
                <a:ext cx="787651" cy="1050202"/>
              </a:xfrm>
              <a:prstGeom prst="bentArrow">
                <a:avLst>
                  <a:gd name="adj1" fmla="val 12356"/>
                  <a:gd name="adj2" fmla="val 25000"/>
                  <a:gd name="adj3" fmla="val 0"/>
                  <a:gd name="adj4" fmla="val 31106"/>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29" name="正方形/長方形 28"/>
              <p:cNvSpPr/>
              <p:nvPr/>
            </p:nvSpPr>
            <p:spPr>
              <a:xfrm>
                <a:off x="6561861" y="1198641"/>
                <a:ext cx="300666" cy="1158844"/>
              </a:xfrm>
              <a:prstGeom prst="rect">
                <a:avLst/>
              </a:prstGeom>
              <a:solidFill>
                <a:srgbClr val="00B0F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36" name="テキスト ボックス 35"/>
              <p:cNvSpPr txBox="1"/>
              <p:nvPr/>
            </p:nvSpPr>
            <p:spPr>
              <a:xfrm>
                <a:off x="6482274" y="1709432"/>
                <a:ext cx="456176" cy="30777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⁴</a:t>
                </a:r>
                <a:r>
                  <a:rPr kumimoji="1" lang="en-US" altLang="ja-JP" sz="1400" b="0" i="0" u="none" strike="noStrike" kern="1200" cap="none" spc="0" normalizeH="0" baseline="0" noProof="0" dirty="0" smtClean="0">
                    <a:ln>
                      <a:noFill/>
                    </a:ln>
                    <a:solidFill>
                      <a:prstClr val="black"/>
                    </a:solidFill>
                    <a:effectLst/>
                    <a:uLnTx/>
                    <a:uFillTx/>
                    <a:latin typeface="Calibri"/>
                    <a:ea typeface="ＭＳ Ｐゴシック" panose="020B0600070205080204" pitchFamily="50" charset="-128"/>
                    <a:cs typeface="+mn-cs"/>
                  </a:rPr>
                  <a:t>He</a:t>
                </a:r>
                <a:endParaRPr kumimoji="1" lang="ja-JP" altLang="en-US" sz="14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cxnSp>
            <p:nvCxnSpPr>
              <p:cNvPr id="39" name="直線コネクタ 38"/>
              <p:cNvCxnSpPr/>
              <p:nvPr/>
            </p:nvCxnSpPr>
            <p:spPr>
              <a:xfrm>
                <a:off x="7142791" y="2271478"/>
                <a:ext cx="211812" cy="0"/>
              </a:xfrm>
              <a:prstGeom prst="line">
                <a:avLst/>
              </a:prstGeom>
            </p:spPr>
            <p:style>
              <a:lnRef idx="1">
                <a:schemeClr val="dk1"/>
              </a:lnRef>
              <a:fillRef idx="0">
                <a:schemeClr val="dk1"/>
              </a:fillRef>
              <a:effectRef idx="0">
                <a:schemeClr val="dk1"/>
              </a:effectRef>
              <a:fontRef idx="minor">
                <a:schemeClr val="tx1"/>
              </a:fontRef>
            </p:style>
          </p:cxnSp>
          <p:sp>
            <p:nvSpPr>
              <p:cNvPr id="88" name="正方形/長方形 87"/>
              <p:cNvSpPr/>
              <p:nvPr/>
            </p:nvSpPr>
            <p:spPr>
              <a:xfrm>
                <a:off x="7438913" y="592666"/>
                <a:ext cx="290457" cy="75303"/>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106" name="テキスト ボックス 105"/>
              <p:cNvSpPr txBox="1"/>
              <p:nvPr/>
            </p:nvSpPr>
            <p:spPr>
              <a:xfrm>
                <a:off x="6203668" y="1523553"/>
                <a:ext cx="456176"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40000" noProof="0" dirty="0" smtClean="0">
                    <a:ln>
                      <a:noFill/>
                    </a:ln>
                    <a:solidFill>
                      <a:prstClr val="black"/>
                    </a:solidFill>
                    <a:effectLst/>
                    <a:uLnTx/>
                    <a:uFillTx/>
                    <a:latin typeface="Calibri"/>
                    <a:ea typeface="ＭＳ Ｐゴシック" panose="020B0600070205080204" pitchFamily="50" charset="-128"/>
                    <a:cs typeface="+mn-cs"/>
                  </a:rPr>
                  <a:t>3</a:t>
                </a:r>
                <a:r>
                  <a:rPr kumimoji="1" lang="en-US" altLang="ja-JP" sz="1400" b="0" i="0" u="none" strike="noStrike" kern="1200" cap="none" spc="0" normalizeH="0" baseline="0" noProof="0" dirty="0" smtClean="0">
                    <a:ln>
                      <a:noFill/>
                    </a:ln>
                    <a:solidFill>
                      <a:prstClr val="black"/>
                    </a:solidFill>
                    <a:effectLst/>
                    <a:uLnTx/>
                    <a:uFillTx/>
                    <a:latin typeface="Calibri"/>
                    <a:ea typeface="ＭＳ Ｐゴシック" panose="020B0600070205080204" pitchFamily="50" charset="-128"/>
                    <a:cs typeface="+mn-cs"/>
                  </a:rPr>
                  <a:t>He</a:t>
                </a:r>
                <a:endParaRPr kumimoji="1" lang="ja-JP" altLang="en-US" sz="14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grpSp>
            <p:nvGrpSpPr>
              <p:cNvPr id="122" name="グループ化 121"/>
              <p:cNvGrpSpPr/>
              <p:nvPr/>
            </p:nvGrpSpPr>
            <p:grpSpPr>
              <a:xfrm>
                <a:off x="6265954" y="1818564"/>
                <a:ext cx="178168" cy="252635"/>
                <a:chOff x="6303170" y="1871336"/>
                <a:chExt cx="140951" cy="199863"/>
              </a:xfrm>
            </p:grpSpPr>
            <p:sp>
              <p:nvSpPr>
                <p:cNvPr id="62" name="正方形/長方形 61"/>
                <p:cNvSpPr/>
                <p:nvPr/>
              </p:nvSpPr>
              <p:spPr>
                <a:xfrm rot="3769311" flipV="1">
                  <a:off x="6272110" y="1923806"/>
                  <a:ext cx="198133" cy="96654"/>
                </a:xfrm>
                <a:prstGeom prst="rect">
                  <a:avLst/>
                </a:prstGeom>
                <a:solidFill>
                  <a:srgbClr val="FFFF00"/>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cxnSp>
              <p:nvCxnSpPr>
                <p:cNvPr id="109" name="直線コネクタ 108"/>
                <p:cNvCxnSpPr/>
                <p:nvPr/>
              </p:nvCxnSpPr>
              <p:spPr>
                <a:xfrm flipV="1">
                  <a:off x="6303170" y="1895475"/>
                  <a:ext cx="79039" cy="40485"/>
                </a:xfrm>
                <a:prstGeom prst="line">
                  <a:avLst/>
                </a:prstGeom>
                <a:ln w="31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14" name="直線コネクタ 113"/>
                <p:cNvCxnSpPr/>
                <p:nvPr/>
              </p:nvCxnSpPr>
              <p:spPr>
                <a:xfrm flipV="1">
                  <a:off x="6319838" y="1926431"/>
                  <a:ext cx="79039" cy="40485"/>
                </a:xfrm>
                <a:prstGeom prst="line">
                  <a:avLst/>
                </a:prstGeom>
                <a:ln w="31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15" name="直線コネクタ 114"/>
                <p:cNvCxnSpPr/>
                <p:nvPr/>
              </p:nvCxnSpPr>
              <p:spPr>
                <a:xfrm flipV="1">
                  <a:off x="6331745" y="1955006"/>
                  <a:ext cx="79039" cy="40485"/>
                </a:xfrm>
                <a:prstGeom prst="line">
                  <a:avLst/>
                </a:prstGeom>
                <a:ln w="31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16" name="直線コネクタ 115"/>
                <p:cNvCxnSpPr/>
                <p:nvPr/>
              </p:nvCxnSpPr>
              <p:spPr>
                <a:xfrm flipV="1">
                  <a:off x="6346032" y="1981200"/>
                  <a:ext cx="79039" cy="40485"/>
                </a:xfrm>
                <a:prstGeom prst="line">
                  <a:avLst/>
                </a:prstGeom>
                <a:ln w="31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17" name="直線コネクタ 116"/>
                <p:cNvCxnSpPr/>
                <p:nvPr/>
              </p:nvCxnSpPr>
              <p:spPr>
                <a:xfrm flipV="1">
                  <a:off x="6365082" y="2012156"/>
                  <a:ext cx="79039" cy="40485"/>
                </a:xfrm>
                <a:prstGeom prst="line">
                  <a:avLst/>
                </a:prstGeom>
                <a:ln w="31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18" name="直線コネクタ 117"/>
                <p:cNvCxnSpPr/>
                <p:nvPr/>
              </p:nvCxnSpPr>
              <p:spPr>
                <a:xfrm>
                  <a:off x="6307932" y="1885623"/>
                  <a:ext cx="91647" cy="178921"/>
                </a:xfrm>
                <a:prstGeom prst="line">
                  <a:avLst/>
                </a:prstGeom>
                <a:ln w="31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21" name="直線コネクタ 120"/>
                <p:cNvCxnSpPr/>
                <p:nvPr/>
              </p:nvCxnSpPr>
              <p:spPr>
                <a:xfrm>
                  <a:off x="6336507" y="1871336"/>
                  <a:ext cx="91647" cy="178921"/>
                </a:xfrm>
                <a:prstGeom prst="line">
                  <a:avLst/>
                </a:prstGeom>
                <a:ln w="3175">
                  <a:solidFill>
                    <a:srgbClr val="0070C0"/>
                  </a:solidFill>
                </a:ln>
              </p:spPr>
              <p:style>
                <a:lnRef idx="1">
                  <a:schemeClr val="accent1"/>
                </a:lnRef>
                <a:fillRef idx="0">
                  <a:schemeClr val="accent1"/>
                </a:fillRef>
                <a:effectRef idx="0">
                  <a:schemeClr val="accent1"/>
                </a:effectRef>
                <a:fontRef idx="minor">
                  <a:schemeClr val="tx1"/>
                </a:fontRef>
              </p:style>
            </p:cxnSp>
          </p:grpSp>
          <p:sp>
            <p:nvSpPr>
              <p:cNvPr id="32" name="正方形/長方形 31"/>
              <p:cNvSpPr/>
              <p:nvPr/>
            </p:nvSpPr>
            <p:spPr>
              <a:xfrm flipH="1">
                <a:off x="4495503" y="1084105"/>
                <a:ext cx="45719" cy="1414687"/>
              </a:xfrm>
              <a:prstGeom prst="rect">
                <a:avLst/>
              </a:prstGeom>
              <a:solidFill>
                <a:schemeClr val="bg1"/>
              </a:solidFill>
              <a:ln w="190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cxnSp>
            <p:nvCxnSpPr>
              <p:cNvPr id="56" name="直線矢印コネクタ 55"/>
              <p:cNvCxnSpPr/>
              <p:nvPr/>
            </p:nvCxnSpPr>
            <p:spPr>
              <a:xfrm>
                <a:off x="3568195" y="1955179"/>
                <a:ext cx="2142680" cy="0"/>
              </a:xfrm>
              <a:prstGeom prst="straightConnector1">
                <a:avLst/>
              </a:prstGeom>
              <a:ln w="12700">
                <a:solidFill>
                  <a:srgbClr val="FF0000"/>
                </a:solidFill>
                <a:tailEnd type="stealth"/>
              </a:ln>
            </p:spPr>
            <p:style>
              <a:lnRef idx="1">
                <a:schemeClr val="accent1"/>
              </a:lnRef>
              <a:fillRef idx="0">
                <a:schemeClr val="accent1"/>
              </a:fillRef>
              <a:effectRef idx="0">
                <a:schemeClr val="accent1"/>
              </a:effectRef>
              <a:fontRef idx="minor">
                <a:schemeClr val="tx1"/>
              </a:fontRef>
            </p:style>
          </p:cxnSp>
        </p:grpSp>
        <p:sp>
          <p:nvSpPr>
            <p:cNvPr id="126" name="テキスト ボックス 125"/>
            <p:cNvSpPr txBox="1"/>
            <p:nvPr/>
          </p:nvSpPr>
          <p:spPr>
            <a:xfrm>
              <a:off x="4435214" y="4790097"/>
              <a:ext cx="929398"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smtClean="0">
                  <a:ln>
                    <a:noFill/>
                  </a:ln>
                  <a:solidFill>
                    <a:prstClr val="black"/>
                  </a:solidFill>
                  <a:effectLst/>
                  <a:uLnTx/>
                  <a:uFillTx/>
                  <a:latin typeface="Calibri"/>
                  <a:ea typeface="ＭＳ Ｐゴシック" panose="020B0600070205080204" pitchFamily="50" charset="-128"/>
                  <a:cs typeface="+mn-cs"/>
                </a:rPr>
                <a:t>回折格子</a:t>
              </a:r>
              <a:endParaRPr kumimoji="1" lang="ja-JP" altLang="en-US" sz="14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127" name="テキスト ボックス 126"/>
            <p:cNvSpPr txBox="1"/>
            <p:nvPr/>
          </p:nvSpPr>
          <p:spPr>
            <a:xfrm>
              <a:off x="5504637" y="4763182"/>
              <a:ext cx="1850571" cy="52006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err="1"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Nb</a:t>
              </a:r>
              <a:r>
                <a:rPr kumimoji="1" lang="en-US" altLang="ja-JP" sz="14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/Al-STJ</a:t>
              </a:r>
              <a:r>
                <a:rPr kumimoji="1" lang="ja-JP" altLang="en-US" sz="14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アレイ　</a:t>
              </a:r>
              <a:endParaRPr kumimoji="1" lang="en-US" altLang="ja-JP" sz="14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　　　　　　　（ピクセル）</a:t>
              </a:r>
              <a:endParaRPr kumimoji="1" lang="ja-JP" altLang="en-US" sz="14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p:txBody>
        </p:sp>
        <p:cxnSp>
          <p:nvCxnSpPr>
            <p:cNvPr id="128" name="直線矢印コネクタ 127"/>
            <p:cNvCxnSpPr/>
            <p:nvPr/>
          </p:nvCxnSpPr>
          <p:spPr>
            <a:xfrm flipH="1" flipV="1">
              <a:off x="5475640" y="4142573"/>
              <a:ext cx="337005" cy="676788"/>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31" name="直線矢印コネクタ 130"/>
            <p:cNvCxnSpPr/>
            <p:nvPr/>
          </p:nvCxnSpPr>
          <p:spPr>
            <a:xfrm flipH="1">
              <a:off x="5791304" y="2885374"/>
              <a:ext cx="70190" cy="532287"/>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33" name="テキスト ボックス 132"/>
            <p:cNvSpPr txBox="1"/>
            <p:nvPr/>
          </p:nvSpPr>
          <p:spPr>
            <a:xfrm>
              <a:off x="5527877" y="2166838"/>
              <a:ext cx="857250" cy="73866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3000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4</a:t>
              </a:r>
              <a:r>
                <a:rPr kumimoji="1" lang="en-US" altLang="ja-JP" sz="14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He</a:t>
              </a:r>
              <a:r>
                <a:rPr kumimoji="1" lang="ja-JP" altLang="en-US" sz="14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減圧</a:t>
              </a:r>
              <a:endParaRPr kumimoji="1" lang="en-US" altLang="ja-JP" sz="14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冷凍機</a:t>
              </a:r>
              <a:endParaRPr kumimoji="1" lang="en-US" altLang="ja-JP" sz="14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t>
              </a:r>
              <a:r>
                <a:rPr kumimoji="1" lang="en-US" altLang="ja-JP" sz="14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1.8K</a:t>
              </a:r>
              <a:r>
                <a:rPr kumimoji="1" lang="ja-JP" altLang="en-US" sz="14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t>
              </a:r>
              <a:endParaRPr kumimoji="1" lang="ja-JP" altLang="en-US" sz="14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p:txBody>
        </p:sp>
        <p:sp>
          <p:nvSpPr>
            <p:cNvPr id="134" name="テキスト ボックス 133"/>
            <p:cNvSpPr txBox="1"/>
            <p:nvPr/>
          </p:nvSpPr>
          <p:spPr>
            <a:xfrm>
              <a:off x="4729588" y="2169468"/>
              <a:ext cx="809625" cy="73866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3000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3</a:t>
              </a:r>
              <a:r>
                <a:rPr kumimoji="1" lang="en-US" altLang="ja-JP" sz="14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He</a:t>
              </a:r>
              <a:r>
                <a:rPr kumimoji="1" lang="ja-JP" altLang="en-US" sz="14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吸着</a:t>
              </a:r>
              <a:endParaRPr kumimoji="1" lang="en-US" altLang="ja-JP" sz="14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冷凍機</a:t>
              </a:r>
              <a:endParaRPr kumimoji="1" lang="en-US" altLang="ja-JP" sz="14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t>
              </a:r>
              <a:r>
                <a:rPr kumimoji="1" lang="en-US" altLang="ja-JP" sz="14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0.3K</a:t>
              </a:r>
              <a:r>
                <a:rPr kumimoji="1" lang="ja-JP" altLang="en-US" sz="14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t>
              </a:r>
              <a:endParaRPr kumimoji="1" lang="ja-JP" altLang="en-US" sz="14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p:txBody>
        </p:sp>
        <p:cxnSp>
          <p:nvCxnSpPr>
            <p:cNvPr id="135" name="直線矢印コネクタ 134"/>
            <p:cNvCxnSpPr>
              <a:endCxn id="106" idx="0"/>
            </p:cNvCxnSpPr>
            <p:nvPr/>
          </p:nvCxnSpPr>
          <p:spPr>
            <a:xfrm>
              <a:off x="5146242" y="2862935"/>
              <a:ext cx="380743" cy="735254"/>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38" name="上矢印 137"/>
            <p:cNvSpPr/>
            <p:nvPr/>
          </p:nvSpPr>
          <p:spPr>
            <a:xfrm flipH="1">
              <a:off x="6624374" y="2365759"/>
              <a:ext cx="104775" cy="258396"/>
            </a:xfrm>
            <a:prstGeom prst="upArrow">
              <a:avLst/>
            </a:prstGeom>
            <a:solidFill>
              <a:srgbClr val="00B0F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139" name="テキスト ボックス 138"/>
            <p:cNvSpPr txBox="1"/>
            <p:nvPr/>
          </p:nvSpPr>
          <p:spPr>
            <a:xfrm>
              <a:off x="6404955" y="2067907"/>
              <a:ext cx="691273"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減圧</a:t>
              </a:r>
            </a:p>
          </p:txBody>
        </p:sp>
        <p:sp>
          <p:nvSpPr>
            <p:cNvPr id="142" name="テキスト ボックス 141"/>
            <p:cNvSpPr txBox="1"/>
            <p:nvPr/>
          </p:nvSpPr>
          <p:spPr>
            <a:xfrm>
              <a:off x="3480780" y="2601307"/>
              <a:ext cx="1224674"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集光用ミラー</a:t>
              </a:r>
              <a:endParaRPr kumimoji="1" lang="ja-JP" altLang="en-US" sz="14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p:txBody>
        </p:sp>
        <p:cxnSp>
          <p:nvCxnSpPr>
            <p:cNvPr id="143" name="直線矢印コネクタ 142"/>
            <p:cNvCxnSpPr>
              <a:stCxn id="142" idx="2"/>
            </p:cNvCxnSpPr>
            <p:nvPr/>
          </p:nvCxnSpPr>
          <p:spPr>
            <a:xfrm>
              <a:off x="4093117" y="2909084"/>
              <a:ext cx="586143" cy="708155"/>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45" name="直線矢印コネクタ 144"/>
            <p:cNvCxnSpPr>
              <a:endCxn id="82" idx="2"/>
            </p:cNvCxnSpPr>
            <p:nvPr/>
          </p:nvCxnSpPr>
          <p:spPr>
            <a:xfrm>
              <a:off x="4081567" y="2901821"/>
              <a:ext cx="221895" cy="785718"/>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65" name="角丸四角形 164"/>
            <p:cNvSpPr/>
            <p:nvPr/>
          </p:nvSpPr>
          <p:spPr>
            <a:xfrm>
              <a:off x="4167972" y="3409950"/>
              <a:ext cx="1152526" cy="904875"/>
            </a:xfrm>
            <a:prstGeom prst="roundRect">
              <a:avLst/>
            </a:prstGeom>
            <a:no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169" name="テキスト ボックス 168"/>
            <p:cNvSpPr txBox="1"/>
            <p:nvPr/>
          </p:nvSpPr>
          <p:spPr>
            <a:xfrm>
              <a:off x="3829841" y="1507821"/>
              <a:ext cx="3470939" cy="581251"/>
            </a:xfrm>
            <a:prstGeom prst="rect">
              <a:avLst/>
            </a:prstGeom>
            <a:noFill/>
            <a:ln>
              <a:solidFill>
                <a:schemeClr val="tx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ロケット</a:t>
              </a:r>
              <a:r>
                <a:rPr kumimoji="1" lang="ja-JP" altLang="en-US" sz="16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搭載型</a:t>
              </a:r>
              <a:endParaRPr kumimoji="1" lang="en-US" altLang="ja-JP" sz="16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smtClean="0">
                  <a:ln>
                    <a:noFill/>
                  </a:ln>
                  <a:solidFill>
                    <a:prstClr val="black"/>
                  </a:solidFill>
                  <a:effectLst/>
                  <a:uLnTx/>
                  <a:uFillTx/>
                  <a:latin typeface="Calibri"/>
                  <a:ea typeface="ＭＳ Ｐゴシック" panose="020B0600070205080204" pitchFamily="50" charset="-128"/>
                  <a:cs typeface="+mn-cs"/>
                </a:rPr>
                <a:t>ニュートリノ崩壊光子検出器（望遠鏡）</a:t>
              </a:r>
              <a:endParaRPr kumimoji="1" lang="ja-JP" altLang="en-US" sz="16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cxnSp>
          <p:nvCxnSpPr>
            <p:cNvPr id="60" name="直線矢印コネクタ 59"/>
            <p:cNvCxnSpPr/>
            <p:nvPr/>
          </p:nvCxnSpPr>
          <p:spPr>
            <a:xfrm flipV="1">
              <a:off x="4977597" y="4289972"/>
              <a:ext cx="45777" cy="539203"/>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76" name="テキスト ボックス 175"/>
            <p:cNvSpPr txBox="1"/>
            <p:nvPr/>
          </p:nvSpPr>
          <p:spPr>
            <a:xfrm>
              <a:off x="1748192" y="3851755"/>
              <a:ext cx="1508671"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　　入射光</a:t>
              </a:r>
              <a:endParaRPr kumimoji="1" lang="en-US" altLang="ja-JP" sz="14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smtClean="0">
                  <a:ln>
                    <a:noFill/>
                  </a:ln>
                  <a:solidFill>
                    <a:prstClr val="black"/>
                  </a:solidFill>
                  <a:effectLst/>
                  <a:uLnTx/>
                  <a:uFillTx/>
                  <a:latin typeface="Symbol" panose="05050102010706020507" pitchFamily="18" charset="2"/>
                  <a:ea typeface="ＭＳ Ｐゴシック" panose="020B0600070205080204" pitchFamily="50" charset="-128"/>
                  <a:cs typeface="+mn-cs"/>
                </a:rPr>
                <a:t>l</a:t>
              </a:r>
              <a:r>
                <a:rPr kumimoji="1" lang="ja-JP" altLang="en-US" sz="14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t>
              </a:r>
              <a:r>
                <a:rPr kumimoji="1" lang="en-US" altLang="ja-JP" sz="14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40</a:t>
              </a:r>
              <a:r>
                <a:rPr kumimoji="1" lang="en-US" altLang="ja-JP" sz="1400" b="0" i="0" u="none" strike="noStrike" kern="1200" cap="none" spc="0" normalizeH="0" baseline="0" noProof="0" dirty="0" smtClean="0">
                  <a:ln>
                    <a:noFill/>
                  </a:ln>
                  <a:solidFill>
                    <a:prstClr val="black"/>
                  </a:solidFill>
                  <a:effectLst/>
                  <a:uLnTx/>
                  <a:uFillTx/>
                  <a:latin typeface="Symbol" panose="05050102010706020507" pitchFamily="18" charset="2"/>
                  <a:ea typeface="ＭＳ Ｐゴシック" panose="020B0600070205080204" pitchFamily="50" charset="-128"/>
                  <a:cs typeface="+mn-cs"/>
                </a:rPr>
                <a:t>m</a:t>
              </a:r>
              <a:r>
                <a:rPr kumimoji="1" lang="en-US" altLang="ja-JP" sz="14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m</a:t>
              </a:r>
              <a:r>
                <a:rPr kumimoji="1" lang="ja-JP" altLang="en-US" sz="14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t>
              </a:r>
              <a:r>
                <a:rPr kumimoji="1" lang="en-US" altLang="ja-JP" sz="14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120</a:t>
              </a:r>
              <a:r>
                <a:rPr kumimoji="1" lang="en-US" altLang="ja-JP" sz="1400" b="0" i="0" u="none" strike="noStrike" kern="1200" cap="none" spc="0" normalizeH="0" baseline="0" noProof="0" dirty="0" smtClean="0">
                  <a:ln>
                    <a:noFill/>
                  </a:ln>
                  <a:solidFill>
                    <a:prstClr val="black"/>
                  </a:solidFill>
                  <a:effectLst/>
                  <a:uLnTx/>
                  <a:uFillTx/>
                  <a:latin typeface="Symbol" panose="05050102010706020507" pitchFamily="18" charset="2"/>
                  <a:ea typeface="ＭＳ Ｐゴシック" panose="020B0600070205080204" pitchFamily="50" charset="-128"/>
                  <a:cs typeface="+mn-cs"/>
                </a:rPr>
                <a:t>m</a:t>
              </a:r>
              <a:r>
                <a:rPr kumimoji="1" lang="en-US" altLang="ja-JP" sz="14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m</a:t>
              </a:r>
              <a:endParaRPr kumimoji="1" lang="ja-JP" altLang="en-US" sz="14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p:txBody>
        </p:sp>
        <p:sp>
          <p:nvSpPr>
            <p:cNvPr id="178" name="テキスト ボックス 177"/>
            <p:cNvSpPr txBox="1"/>
            <p:nvPr/>
          </p:nvSpPr>
          <p:spPr>
            <a:xfrm>
              <a:off x="2039533" y="5645856"/>
              <a:ext cx="3917482" cy="369332"/>
            </a:xfrm>
            <a:prstGeom prst="rect">
              <a:avLst/>
            </a:prstGeom>
            <a:noFill/>
            <a:ln w="28575">
              <a:solidFill>
                <a:srgbClr val="FFC000"/>
              </a:solidFill>
            </a:ln>
          </p:spPr>
          <p:txBody>
            <a:bodyPr wrap="square" rtlCol="0">
              <a:spAutoFit/>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1" lang="ja-JP" altLang="en-US" sz="18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分光用回折格子を含む光学系のテスト</a:t>
              </a:r>
              <a:endParaRPr kumimoji="1" lang="en-US" altLang="ja-JP" sz="18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p:txBody>
        </p:sp>
        <p:sp>
          <p:nvSpPr>
            <p:cNvPr id="179" name="テキスト ボックス 178"/>
            <p:cNvSpPr txBox="1"/>
            <p:nvPr/>
          </p:nvSpPr>
          <p:spPr>
            <a:xfrm>
              <a:off x="3434297" y="6082432"/>
              <a:ext cx="3833791" cy="367107"/>
            </a:xfrm>
            <a:prstGeom prst="rect">
              <a:avLst/>
            </a:prstGeom>
            <a:noFill/>
            <a:ln w="28575">
              <a:solidFill>
                <a:srgbClr val="FFC000"/>
              </a:solidFill>
            </a:ln>
          </p:spPr>
          <p:txBody>
            <a:bodyPr wrap="square" rtlCol="0">
              <a:spAutoFit/>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改良</a:t>
              </a:r>
              <a:r>
                <a:rPr kumimoji="1" lang="ja-JP" altLang="en-US" sz="18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型</a:t>
              </a:r>
              <a:r>
                <a:rPr kumimoji="1" lang="en-US" altLang="ja-JP" sz="18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STJ</a:t>
              </a:r>
              <a:r>
                <a:rPr kumimoji="1" lang="ja-JP" altLang="en-US" sz="18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検出器のテスト（</a:t>
              </a:r>
              <a:r>
                <a:rPr kumimoji="1" lang="en-US" altLang="ja-JP" sz="18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SOI-STJ</a:t>
              </a:r>
              <a:r>
                <a:rPr kumimoji="1" lang="ja-JP" altLang="en-US" sz="18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t>
              </a:r>
              <a:endParaRPr kumimoji="1" lang="ja-JP" altLang="en-US" sz="18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p:txBody>
        </p:sp>
        <p:sp>
          <p:nvSpPr>
            <p:cNvPr id="180" name="下矢印 179"/>
            <p:cNvSpPr/>
            <p:nvPr/>
          </p:nvSpPr>
          <p:spPr>
            <a:xfrm rot="10800000">
              <a:off x="3431322" y="4936427"/>
              <a:ext cx="108000" cy="252000"/>
            </a:xfrm>
            <a:prstGeom prst="downArrow">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181" name="下矢印 180"/>
            <p:cNvSpPr/>
            <p:nvPr/>
          </p:nvSpPr>
          <p:spPr>
            <a:xfrm rot="10800000">
              <a:off x="4282272" y="4344905"/>
              <a:ext cx="123825" cy="1296000"/>
            </a:xfrm>
            <a:prstGeom prst="downArrow">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183" name="下矢印 182"/>
            <p:cNvSpPr/>
            <p:nvPr/>
          </p:nvSpPr>
          <p:spPr>
            <a:xfrm rot="10800000">
              <a:off x="6046302" y="5058908"/>
              <a:ext cx="123825" cy="1008000"/>
            </a:xfrm>
            <a:prstGeom prst="downArrow">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184" name="テキスト ボックス 183"/>
            <p:cNvSpPr txBox="1"/>
            <p:nvPr/>
          </p:nvSpPr>
          <p:spPr>
            <a:xfrm>
              <a:off x="379358" y="5531997"/>
              <a:ext cx="1266693" cy="400110"/>
            </a:xfrm>
            <a:prstGeom prst="rect">
              <a:avLst/>
            </a:prstGeom>
            <a:ln>
              <a:noFill/>
            </a:ln>
          </p:spPr>
          <p:style>
            <a:lnRef idx="2">
              <a:schemeClr val="accent2"/>
            </a:lnRef>
            <a:fillRef idx="1">
              <a:schemeClr val="lt1"/>
            </a:fillRef>
            <a:effectRef idx="0">
              <a:schemeClr val="accent2"/>
            </a:effectRef>
            <a:fontRef idx="minor">
              <a:schemeClr val="dk1"/>
            </a:fontRef>
          </p:style>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smtClean="0">
                  <a:ln>
                    <a:noFill/>
                  </a:ln>
                  <a:solidFill>
                    <a:prstClr val="black"/>
                  </a:solidFill>
                  <a:effectLst/>
                  <a:uLnTx/>
                  <a:uFillTx/>
                  <a:latin typeface="Calibri"/>
                  <a:ea typeface="ＭＳ Ｐゴシック" panose="020B0600070205080204" pitchFamily="50" charset="-128"/>
                  <a:cs typeface="+mn-cs"/>
                </a:rPr>
                <a:t>課題山積</a:t>
              </a:r>
              <a:r>
                <a:rPr kumimoji="1" lang="en-US" altLang="ja-JP" sz="2000" b="0" i="1"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t>
              </a:r>
            </a:p>
          </p:txBody>
        </p:sp>
        <p:sp>
          <p:nvSpPr>
            <p:cNvPr id="187" name="テキスト ボックス 186"/>
            <p:cNvSpPr txBox="1"/>
            <p:nvPr/>
          </p:nvSpPr>
          <p:spPr>
            <a:xfrm>
              <a:off x="4376130" y="2982307"/>
              <a:ext cx="925317"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真空</a:t>
              </a:r>
              <a:endParaRPr kumimoji="1" lang="ja-JP" altLang="en-US" sz="1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p:txBody>
        </p:sp>
        <p:sp>
          <p:nvSpPr>
            <p:cNvPr id="3" name="左中かっこ 2"/>
            <p:cNvSpPr/>
            <p:nvPr/>
          </p:nvSpPr>
          <p:spPr>
            <a:xfrm>
              <a:off x="1656537" y="5111404"/>
              <a:ext cx="215912" cy="1346494"/>
            </a:xfrm>
            <a:prstGeom prst="leftBrace">
              <a:avLst/>
            </a:prstGeom>
            <a:ln w="38100">
              <a:solidFill>
                <a:srgbClr val="FFC000"/>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cxnSp>
          <p:nvCxnSpPr>
            <p:cNvPr id="152" name="直線矢印コネクタ 151"/>
            <p:cNvCxnSpPr/>
            <p:nvPr/>
          </p:nvCxnSpPr>
          <p:spPr>
            <a:xfrm flipV="1">
              <a:off x="5037739" y="3944438"/>
              <a:ext cx="339908" cy="216488"/>
            </a:xfrm>
            <a:prstGeom prst="straightConnector1">
              <a:avLst/>
            </a:prstGeom>
            <a:ln w="6350">
              <a:solidFill>
                <a:srgbClr val="FF0000"/>
              </a:solidFill>
              <a:tailEnd type="stealth"/>
            </a:ln>
          </p:spPr>
          <p:style>
            <a:lnRef idx="1">
              <a:schemeClr val="accent1"/>
            </a:lnRef>
            <a:fillRef idx="0">
              <a:schemeClr val="accent1"/>
            </a:fillRef>
            <a:effectRef idx="0">
              <a:schemeClr val="accent1"/>
            </a:effectRef>
            <a:fontRef idx="minor">
              <a:schemeClr val="tx1"/>
            </a:fontRef>
          </p:style>
        </p:cxnSp>
        <p:cxnSp>
          <p:nvCxnSpPr>
            <p:cNvPr id="153" name="直線矢印コネクタ 152"/>
            <p:cNvCxnSpPr/>
            <p:nvPr/>
          </p:nvCxnSpPr>
          <p:spPr>
            <a:xfrm flipV="1">
              <a:off x="5038013" y="4114256"/>
              <a:ext cx="447403" cy="42453"/>
            </a:xfrm>
            <a:prstGeom prst="straightConnector1">
              <a:avLst/>
            </a:prstGeom>
            <a:ln w="6350">
              <a:solidFill>
                <a:srgbClr val="FF0000"/>
              </a:solidFill>
              <a:tailEnd type="stealth"/>
            </a:ln>
          </p:spPr>
          <p:style>
            <a:lnRef idx="1">
              <a:schemeClr val="accent1"/>
            </a:lnRef>
            <a:fillRef idx="0">
              <a:schemeClr val="accent1"/>
            </a:fillRef>
            <a:effectRef idx="0">
              <a:schemeClr val="accent1"/>
            </a:effectRef>
            <a:fontRef idx="minor">
              <a:schemeClr val="tx1"/>
            </a:fontRef>
          </p:style>
        </p:cxnSp>
        <p:cxnSp>
          <p:nvCxnSpPr>
            <p:cNvPr id="85" name="直線矢印コネクタ 84"/>
            <p:cNvCxnSpPr/>
            <p:nvPr/>
          </p:nvCxnSpPr>
          <p:spPr>
            <a:xfrm flipV="1">
              <a:off x="5045158" y="4021931"/>
              <a:ext cx="415049" cy="137161"/>
            </a:xfrm>
            <a:prstGeom prst="straightConnector1">
              <a:avLst/>
            </a:prstGeom>
            <a:ln w="6350">
              <a:solidFill>
                <a:srgbClr val="FF0000"/>
              </a:solidFill>
              <a:tailEnd type="stealth"/>
            </a:ln>
          </p:spPr>
          <p:style>
            <a:lnRef idx="1">
              <a:schemeClr val="accent1"/>
            </a:lnRef>
            <a:fillRef idx="0">
              <a:schemeClr val="accent1"/>
            </a:fillRef>
            <a:effectRef idx="0">
              <a:schemeClr val="accent1"/>
            </a:effectRef>
            <a:fontRef idx="minor">
              <a:schemeClr val="tx1"/>
            </a:fontRef>
          </p:style>
        </p:cxnSp>
      </p:grpSp>
      <p:sp>
        <p:nvSpPr>
          <p:cNvPr id="86" name="テキスト ボックス 85"/>
          <p:cNvSpPr txBox="1"/>
          <p:nvPr/>
        </p:nvSpPr>
        <p:spPr>
          <a:xfrm>
            <a:off x="7279103" y="2685752"/>
            <a:ext cx="2112170"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JAXA</a:t>
            </a:r>
            <a:r>
              <a:rPr kumimoji="1" lang="ja-JP" altLang="en-US" sz="12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観測用ロケット</a:t>
            </a:r>
            <a:r>
              <a:rPr kumimoji="1" lang="en-US" altLang="ja-JP" sz="12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S-520</a:t>
            </a:r>
          </a:p>
        </p:txBody>
      </p:sp>
      <p:pic>
        <p:nvPicPr>
          <p:cNvPr id="9" name="図 8"/>
          <p:cNvPicPr>
            <a:picLocks noChangeAspect="1"/>
          </p:cNvPicPr>
          <p:nvPr/>
        </p:nvPicPr>
        <p:blipFill>
          <a:blip r:embed="rId5"/>
          <a:stretch>
            <a:fillRect/>
          </a:stretch>
        </p:blipFill>
        <p:spPr>
          <a:xfrm>
            <a:off x="7587457" y="87714"/>
            <a:ext cx="1358924" cy="2638425"/>
          </a:xfrm>
          <a:prstGeom prst="rect">
            <a:avLst/>
          </a:prstGeom>
        </p:spPr>
      </p:pic>
      <p:cxnSp>
        <p:nvCxnSpPr>
          <p:cNvPr id="7" name="直線矢印コネクタ 6"/>
          <p:cNvCxnSpPr/>
          <p:nvPr/>
        </p:nvCxnSpPr>
        <p:spPr>
          <a:xfrm>
            <a:off x="287511" y="843893"/>
            <a:ext cx="3384000" cy="0"/>
          </a:xfrm>
          <a:prstGeom prst="straightConnector1">
            <a:avLst/>
          </a:prstGeom>
          <a:ln w="1270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8" name="テキスト ボックス 7"/>
          <p:cNvSpPr txBox="1"/>
          <p:nvPr/>
        </p:nvSpPr>
        <p:spPr>
          <a:xfrm>
            <a:off x="1464639" y="771831"/>
            <a:ext cx="569387" cy="307777"/>
          </a:xfrm>
          <a:prstGeom prst="rect">
            <a:avLst/>
          </a:prstGeom>
          <a:ln>
            <a:noFill/>
          </a:ln>
        </p:spPr>
        <p:style>
          <a:lnRef idx="2">
            <a:schemeClr val="accent2"/>
          </a:lnRef>
          <a:fillRef idx="1">
            <a:schemeClr val="lt1"/>
          </a:fillRef>
          <a:effectRef idx="0">
            <a:schemeClr val="accent2"/>
          </a:effectRef>
          <a:fontRef idx="minor">
            <a:schemeClr val="dk1"/>
          </a:fontRef>
        </p:style>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 2 m </a:t>
            </a:r>
            <a:endParaRPr kumimoji="1" lang="ja-JP" altLang="en-US" sz="14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p:txBody>
      </p:sp>
      <p:sp>
        <p:nvSpPr>
          <p:cNvPr id="13" name="テキスト ボックス 12"/>
          <p:cNvSpPr txBox="1"/>
          <p:nvPr/>
        </p:nvSpPr>
        <p:spPr>
          <a:xfrm>
            <a:off x="1438275" y="1544409"/>
            <a:ext cx="1563248" cy="307777"/>
          </a:xfrm>
          <a:prstGeom prst="rect">
            <a:avLst/>
          </a:prstGeom>
          <a:ln>
            <a:noFill/>
          </a:ln>
        </p:spPr>
        <p:style>
          <a:lnRef idx="2">
            <a:schemeClr val="accent2"/>
          </a:lnRef>
          <a:fillRef idx="1">
            <a:schemeClr val="lt1"/>
          </a:fillRef>
          <a:effectRef idx="0">
            <a:schemeClr val="accent2"/>
          </a:effectRef>
          <a:fontRef idx="minor">
            <a:schemeClr val="dk1"/>
          </a:fontRef>
        </p:style>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smtClean="0">
                <a:ln>
                  <a:noFill/>
                </a:ln>
                <a:solidFill>
                  <a:prstClr val="black"/>
                </a:solidFill>
                <a:effectLst/>
                <a:uLnTx/>
                <a:uFillTx/>
                <a:latin typeface="Calibri"/>
                <a:ea typeface="ＭＳ Ｐゴシック" panose="020B0600070205080204" pitchFamily="50" charset="-128"/>
                <a:cs typeface="+mn-cs"/>
              </a:rPr>
              <a:t>積載重量≦</a:t>
            </a:r>
            <a:r>
              <a:rPr kumimoji="1" lang="en-US" altLang="ja-JP" sz="1400" b="0" i="0" u="none" strike="noStrike" kern="1200" cap="none" spc="0" normalizeH="0" baseline="0" noProof="0" dirty="0" smtClean="0">
                <a:ln>
                  <a:noFill/>
                </a:ln>
                <a:solidFill>
                  <a:prstClr val="black"/>
                </a:solidFill>
                <a:effectLst/>
                <a:uLnTx/>
                <a:uFillTx/>
                <a:latin typeface="Calibri"/>
                <a:ea typeface="ＭＳ Ｐゴシック" panose="020B0600070205080204" pitchFamily="50" charset="-128"/>
                <a:cs typeface="+mn-cs"/>
              </a:rPr>
              <a:t>100 kg</a:t>
            </a:r>
            <a:endParaRPr kumimoji="1" lang="ja-JP" altLang="en-US" sz="1400" b="0" i="0" u="none" strike="noStrike" kern="1200" cap="none" spc="0" normalizeH="0" baseline="0" noProof="0" dirty="0" smtClean="0">
              <a:ln>
                <a:noFill/>
              </a:ln>
              <a:solidFill>
                <a:prstClr val="black"/>
              </a:solidFill>
              <a:effectLst/>
              <a:uLnTx/>
              <a:uFillTx/>
              <a:latin typeface="Calibri"/>
              <a:ea typeface="ＭＳ Ｐゴシック" panose="020B0600070205080204" pitchFamily="50" charset="-128"/>
              <a:cs typeface="+mn-cs"/>
            </a:endParaRPr>
          </a:p>
        </p:txBody>
      </p:sp>
      <p:sp>
        <p:nvSpPr>
          <p:cNvPr id="149" name="下矢印 148"/>
          <p:cNvSpPr/>
          <p:nvPr/>
        </p:nvSpPr>
        <p:spPr>
          <a:xfrm rot="19138146">
            <a:off x="2985522" y="1790260"/>
            <a:ext cx="246154" cy="698292"/>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2" name="テキスト ボックス 1"/>
          <p:cNvSpPr txBox="1"/>
          <p:nvPr/>
        </p:nvSpPr>
        <p:spPr>
          <a:xfrm>
            <a:off x="359227" y="6378323"/>
            <a:ext cx="4909458" cy="400110"/>
          </a:xfrm>
          <a:prstGeom prst="rect">
            <a:avLst/>
          </a:prstGeom>
          <a:ln>
            <a:solidFill>
              <a:srgbClr val="FF0000"/>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000" b="1" i="0" u="none" strike="noStrike" kern="1200" cap="none" spc="0" normalizeH="0" baseline="0" noProof="0" dirty="0" smtClean="0">
                <a:ln>
                  <a:noFill/>
                </a:ln>
                <a:solidFill>
                  <a:srgbClr val="FF0000"/>
                </a:solidFill>
                <a:effectLst/>
                <a:uLnTx/>
                <a:uFillTx/>
                <a:latin typeface="ＭＳ Ｐゴシック" panose="020B0600070205080204" pitchFamily="50" charset="-128"/>
                <a:ea typeface="ＭＳ Ｐゴシック" panose="020B0600070205080204" pitchFamily="50" charset="-128"/>
                <a:cs typeface="+mn-cs"/>
              </a:rPr>
              <a:t>目標 ： 課題を解決して、検出器打ち上げ</a:t>
            </a:r>
            <a:r>
              <a:rPr kumimoji="1" lang="ja-JP" altLang="en-US" sz="2000" b="1" i="0" u="none" strike="noStrike" kern="1200" cap="none" spc="0" normalizeH="0" baseline="0" noProof="0" dirty="0">
                <a:ln>
                  <a:noFill/>
                </a:ln>
                <a:solidFill>
                  <a:srgbClr val="FF0000"/>
                </a:solidFill>
                <a:effectLst/>
                <a:uLnTx/>
                <a:uFillTx/>
                <a:latin typeface="ＭＳ Ｐゴシック" panose="020B0600070205080204" pitchFamily="50" charset="-128"/>
                <a:ea typeface="ＭＳ Ｐゴシック" panose="020B0600070205080204" pitchFamily="50" charset="-128"/>
                <a:cs typeface="+mn-cs"/>
              </a:rPr>
              <a:t>へ</a:t>
            </a:r>
          </a:p>
        </p:txBody>
      </p:sp>
    </p:spTree>
    <p:extLst>
      <p:ext uri="{BB962C8B-B14F-4D97-AF65-F5344CB8AC3E}">
        <p14:creationId xmlns:p14="http://schemas.microsoft.com/office/powerpoint/2010/main" val="387466642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a:xfrm>
            <a:off x="539441" y="118243"/>
            <a:ext cx="7886700" cy="669197"/>
          </a:xfrm>
        </p:spPr>
        <p:txBody>
          <a:bodyPr/>
          <a:lstStyle/>
          <a:p>
            <a:r>
              <a:rPr kumimoji="1" lang="ja-JP" altLang="en-US" dirty="0" smtClean="0"/>
              <a:t>背景事象</a:t>
            </a:r>
            <a:endParaRPr kumimoji="1" lang="ja-JP" altLang="en-US" dirty="0"/>
          </a:p>
        </p:txBody>
      </p:sp>
      <p:pic>
        <p:nvPicPr>
          <p:cNvPr id="1026" name="Picture 2" descr="http://hep.px.tsukuba.ac.jp/coband/Images/CIB-spectrum.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713653" y="1784087"/>
            <a:ext cx="6430347" cy="5008096"/>
          </a:xfrm>
          <a:prstGeom prst="rect">
            <a:avLst/>
          </a:prstGeom>
          <a:noFill/>
          <a:extLst>
            <a:ext uri="{909E8E84-426E-40DD-AFC4-6F175D3DCCD1}">
              <a14:hiddenFill xmlns:a14="http://schemas.microsoft.com/office/drawing/2010/main">
                <a:solidFill>
                  <a:srgbClr val="FFFFFF"/>
                </a:solidFill>
              </a14:hiddenFill>
            </a:ext>
          </a:extLst>
        </p:spPr>
      </p:pic>
      <p:sp>
        <p:nvSpPr>
          <p:cNvPr id="4" name="テキスト ボックス 3"/>
          <p:cNvSpPr txBox="1"/>
          <p:nvPr/>
        </p:nvSpPr>
        <p:spPr>
          <a:xfrm>
            <a:off x="55248" y="1021492"/>
            <a:ext cx="5873578" cy="923330"/>
          </a:xfrm>
          <a:prstGeom prst="rect">
            <a:avLst/>
          </a:prstGeom>
          <a:noFill/>
        </p:spPr>
        <p:txBody>
          <a:bodyPr wrap="square" rtlCol="0">
            <a:spAutoFit/>
          </a:bodyPr>
          <a:lstStyle/>
          <a:p>
            <a:r>
              <a:rPr kumimoji="1" lang="en-US" altLang="ja-JP" dirty="0" smtClean="0"/>
              <a:t>2.7K</a:t>
            </a:r>
            <a:r>
              <a:rPr kumimoji="1" lang="ja-JP" altLang="en-US" dirty="0" smtClean="0"/>
              <a:t>宇宙背景放射</a:t>
            </a:r>
            <a:endParaRPr kumimoji="1" lang="en-US" altLang="ja-JP" dirty="0" smtClean="0"/>
          </a:p>
          <a:p>
            <a:r>
              <a:rPr lang="ja-JP" altLang="en-US" dirty="0" smtClean="0"/>
              <a:t>星間ガス由来の遠赤外～赤外領域の宇宙背景赤外放射（黄道光が星間ガスによって散乱することが原因）</a:t>
            </a:r>
            <a:endParaRPr kumimoji="1" lang="ja-JP" altLang="en-US" dirty="0"/>
          </a:p>
        </p:txBody>
      </p:sp>
    </p:spTree>
    <p:extLst>
      <p:ext uri="{BB962C8B-B14F-4D97-AF65-F5344CB8AC3E}">
        <p14:creationId xmlns:p14="http://schemas.microsoft.com/office/powerpoint/2010/main" val="213514019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a:xfrm>
            <a:off x="7010400" y="6492875"/>
            <a:ext cx="2133600" cy="365125"/>
          </a:xfrm>
        </p:spPr>
        <p:txBody>
          <a:bodyPr/>
          <a:lstStyle/>
          <a:p>
            <a:fld id="{229E64B3-8784-468B-8F01-8F8E0278E570}" type="slidenum">
              <a:rPr kumimoji="1" lang="ja-JP" altLang="en-US" smtClean="0"/>
              <a:pPr/>
              <a:t>24</a:t>
            </a:fld>
            <a:endParaRPr kumimoji="1" lang="ja-JP" altLang="en-US" dirty="0"/>
          </a:p>
        </p:txBody>
      </p:sp>
      <p:pic>
        <p:nvPicPr>
          <p:cNvPr id="3" name="図 2"/>
          <p:cNvPicPr>
            <a:picLocks noChangeAspect="1"/>
          </p:cNvPicPr>
          <p:nvPr/>
        </p:nvPicPr>
        <p:blipFill>
          <a:blip r:embed="rId2"/>
          <a:stretch>
            <a:fillRect/>
          </a:stretch>
        </p:blipFill>
        <p:spPr>
          <a:xfrm>
            <a:off x="398933" y="788313"/>
            <a:ext cx="5544406" cy="4880230"/>
          </a:xfrm>
          <a:prstGeom prst="rect">
            <a:avLst/>
          </a:prstGeom>
        </p:spPr>
      </p:pic>
      <p:sp>
        <p:nvSpPr>
          <p:cNvPr id="5" name="正方形/長方形 4"/>
          <p:cNvSpPr/>
          <p:nvPr/>
        </p:nvSpPr>
        <p:spPr>
          <a:xfrm>
            <a:off x="215762" y="911602"/>
            <a:ext cx="226032" cy="265073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テキスト ボックス 3"/>
          <p:cNvSpPr txBox="1"/>
          <p:nvPr/>
        </p:nvSpPr>
        <p:spPr>
          <a:xfrm rot="16200000">
            <a:off x="-426049" y="2195874"/>
            <a:ext cx="1507529" cy="369332"/>
          </a:xfrm>
          <a:prstGeom prst="rect">
            <a:avLst/>
          </a:prstGeom>
          <a:ln>
            <a:noFill/>
          </a:ln>
        </p:spPr>
        <p:style>
          <a:lnRef idx="2">
            <a:schemeClr val="accent2"/>
          </a:lnRef>
          <a:fillRef idx="1">
            <a:schemeClr val="lt1"/>
          </a:fillRef>
          <a:effectRef idx="0">
            <a:schemeClr val="accent2"/>
          </a:effectRef>
          <a:fontRef idx="minor">
            <a:schemeClr val="dk1"/>
          </a:fontRef>
        </p:style>
        <p:txBody>
          <a:bodyPr wrap="none" rtlCol="0">
            <a:spAutoFit/>
          </a:bodyPr>
          <a:lstStyle/>
          <a:p>
            <a:r>
              <a:rPr kumimoji="1" lang="ja-JP" altLang="en-US" dirty="0" smtClean="0"/>
              <a:t>輝度（</a:t>
            </a:r>
            <a:r>
              <a:rPr kumimoji="1" lang="en-US" altLang="ja-JP" dirty="0" err="1" smtClean="0"/>
              <a:t>MJy</a:t>
            </a:r>
            <a:r>
              <a:rPr kumimoji="1" lang="en-US" altLang="ja-JP" dirty="0" smtClean="0"/>
              <a:t>/</a:t>
            </a:r>
            <a:r>
              <a:rPr kumimoji="1" lang="en-US" altLang="ja-JP" dirty="0" err="1" smtClean="0"/>
              <a:t>sr</a:t>
            </a:r>
            <a:r>
              <a:rPr kumimoji="1" lang="ja-JP" altLang="en-US" dirty="0" smtClean="0"/>
              <a:t>）</a:t>
            </a:r>
          </a:p>
        </p:txBody>
      </p:sp>
      <p:sp>
        <p:nvSpPr>
          <p:cNvPr id="6" name="テキスト ボックス 5"/>
          <p:cNvSpPr txBox="1"/>
          <p:nvPr/>
        </p:nvSpPr>
        <p:spPr>
          <a:xfrm>
            <a:off x="0" y="5266579"/>
            <a:ext cx="2300630" cy="369332"/>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none" rtlCol="0">
            <a:spAutoFit/>
          </a:bodyPr>
          <a:lstStyle/>
          <a:p>
            <a:r>
              <a:rPr kumimoji="1" lang="ja-JP" altLang="en-US" dirty="0" smtClean="0"/>
              <a:t>（</a:t>
            </a:r>
            <a:r>
              <a:rPr kumimoji="1" lang="en-US" altLang="ja-JP" dirty="0" smtClean="0"/>
              <a:t>1</a:t>
            </a:r>
            <a:r>
              <a:rPr kumimoji="1" lang="en-US" altLang="ja-JP" sz="800" dirty="0" smtClean="0"/>
              <a:t> </a:t>
            </a:r>
            <a:r>
              <a:rPr kumimoji="1" lang="en-US" altLang="ja-JP" dirty="0" err="1" smtClean="0"/>
              <a:t>Jy</a:t>
            </a:r>
            <a:r>
              <a:rPr kumimoji="1" lang="en-US" altLang="ja-JP" dirty="0" smtClean="0"/>
              <a:t> = 10</a:t>
            </a:r>
            <a:r>
              <a:rPr kumimoji="1" lang="en-US" altLang="ja-JP" baseline="46000" dirty="0" smtClean="0"/>
              <a:t>-26</a:t>
            </a:r>
            <a:r>
              <a:rPr kumimoji="1" lang="en-US" altLang="ja-JP" dirty="0" smtClean="0"/>
              <a:t>W/m</a:t>
            </a:r>
            <a:r>
              <a:rPr kumimoji="1" lang="en-US" altLang="ja-JP" baseline="40000" dirty="0" smtClean="0"/>
              <a:t>2</a:t>
            </a:r>
            <a:r>
              <a:rPr kumimoji="1" lang="ja-JP" altLang="en-US" dirty="0" smtClean="0"/>
              <a:t>・</a:t>
            </a:r>
            <a:r>
              <a:rPr kumimoji="1" lang="en-US" altLang="ja-JP" dirty="0" smtClean="0"/>
              <a:t>Hz</a:t>
            </a:r>
            <a:r>
              <a:rPr kumimoji="1" lang="ja-JP" altLang="en-US" dirty="0" smtClean="0"/>
              <a:t>）</a:t>
            </a:r>
          </a:p>
        </p:txBody>
      </p:sp>
      <p:sp>
        <p:nvSpPr>
          <p:cNvPr id="7" name="テキスト ボックス 6"/>
          <p:cNvSpPr txBox="1"/>
          <p:nvPr/>
        </p:nvSpPr>
        <p:spPr>
          <a:xfrm>
            <a:off x="113082" y="189699"/>
            <a:ext cx="8618065" cy="400110"/>
          </a:xfrm>
          <a:prstGeom prst="rect">
            <a:avLst/>
          </a:prstGeom>
          <a:ln>
            <a:noFill/>
          </a:ln>
        </p:spPr>
        <p:style>
          <a:lnRef idx="2">
            <a:schemeClr val="accent2"/>
          </a:lnRef>
          <a:fillRef idx="1">
            <a:schemeClr val="lt1"/>
          </a:fillRef>
          <a:effectRef idx="0">
            <a:schemeClr val="accent2"/>
          </a:effectRef>
          <a:fontRef idx="minor">
            <a:schemeClr val="dk1"/>
          </a:fontRef>
        </p:style>
        <p:txBody>
          <a:bodyPr wrap="none" rtlCol="0">
            <a:spAutoFit/>
          </a:bodyPr>
          <a:lstStyle/>
          <a:p>
            <a:r>
              <a:rPr kumimoji="1" lang="ja-JP" altLang="en-US" sz="2000" dirty="0" smtClean="0">
                <a:solidFill>
                  <a:schemeClr val="tx1"/>
                </a:solidFill>
              </a:rPr>
              <a:t>宇宙背景ニュートリノ</a:t>
            </a:r>
            <a:r>
              <a:rPr lang="ja-JP" altLang="en-US" sz="2000" dirty="0">
                <a:solidFill>
                  <a:schemeClr val="tx1"/>
                </a:solidFill>
              </a:rPr>
              <a:t>（</a:t>
            </a:r>
            <a:r>
              <a:rPr lang="en-US" altLang="ja-JP" sz="2000" dirty="0" err="1">
                <a:solidFill>
                  <a:schemeClr val="tx1"/>
                </a:solidFill>
                <a:latin typeface="+mn-ea"/>
              </a:rPr>
              <a:t>C</a:t>
            </a:r>
            <a:r>
              <a:rPr lang="en-US" altLang="ja-JP" sz="2000" dirty="0" err="1">
                <a:solidFill>
                  <a:schemeClr val="tx1"/>
                </a:solidFill>
                <a:latin typeface="Symbol" panose="05050102010706020507" pitchFamily="18" charset="2"/>
              </a:rPr>
              <a:t>n</a:t>
            </a:r>
            <a:r>
              <a:rPr lang="en-US" altLang="ja-JP" sz="2000" dirty="0" err="1">
                <a:solidFill>
                  <a:schemeClr val="tx1"/>
                </a:solidFill>
                <a:latin typeface="+mn-ea"/>
              </a:rPr>
              <a:t>B</a:t>
            </a:r>
            <a:r>
              <a:rPr lang="ja-JP" altLang="en-US" sz="2000" dirty="0" smtClean="0">
                <a:solidFill>
                  <a:schemeClr val="tx1"/>
                </a:solidFill>
              </a:rPr>
              <a:t>）崩壊光子のスペクトルとバックグラウンド</a:t>
            </a:r>
            <a:endParaRPr kumimoji="1" lang="ja-JP" altLang="en-US" sz="2000" dirty="0" smtClean="0">
              <a:solidFill>
                <a:schemeClr val="tx1"/>
              </a:solidFill>
            </a:endParaRPr>
          </a:p>
        </p:txBody>
      </p:sp>
      <p:sp>
        <p:nvSpPr>
          <p:cNvPr id="8" name="正方形/長方形 7"/>
          <p:cNvSpPr/>
          <p:nvPr/>
        </p:nvSpPr>
        <p:spPr>
          <a:xfrm>
            <a:off x="745436" y="5667257"/>
            <a:ext cx="6522056" cy="1015663"/>
          </a:xfrm>
          <a:prstGeom prst="rect">
            <a:avLst/>
          </a:prstGeom>
          <a:solidFill>
            <a:srgbClr val="CCFF99"/>
          </a:solidFill>
          <a:ln>
            <a:solidFill>
              <a:schemeClr val="tx1"/>
            </a:solidFill>
          </a:ln>
        </p:spPr>
        <p:txBody>
          <a:bodyPr wrap="square">
            <a:spAutoFit/>
          </a:bodyPr>
          <a:lstStyle/>
          <a:p>
            <a:r>
              <a:rPr lang="ja-JP" altLang="en-US" dirty="0" smtClean="0">
                <a:latin typeface="Symbol" panose="05050102010706020507" pitchFamily="18" charset="2"/>
              </a:rPr>
              <a:t>　　　　　　　　　　　</a:t>
            </a:r>
            <a:r>
              <a:rPr lang="en-US" altLang="ja-JP" dirty="0" smtClean="0">
                <a:latin typeface="Symbol" panose="05050102010706020507" pitchFamily="18" charset="2"/>
              </a:rPr>
              <a:t>l</a:t>
            </a:r>
            <a:r>
              <a:rPr lang="en-US" altLang="ja-JP" dirty="0" smtClean="0"/>
              <a:t> = </a:t>
            </a:r>
            <a:r>
              <a:rPr lang="en-US" altLang="ja-JP" dirty="0"/>
              <a:t>50</a:t>
            </a:r>
            <a:r>
              <a:rPr lang="en-US" altLang="ja-JP" sz="700" dirty="0"/>
              <a:t> </a:t>
            </a:r>
            <a:r>
              <a:rPr lang="en-US" altLang="ja-JP" dirty="0" smtClean="0">
                <a:latin typeface="Symbol" panose="05050102010706020507" pitchFamily="18" charset="2"/>
              </a:rPr>
              <a:t>m</a:t>
            </a:r>
            <a:r>
              <a:rPr lang="en-US" altLang="ja-JP" dirty="0" smtClean="0"/>
              <a:t>m </a:t>
            </a:r>
            <a:r>
              <a:rPr lang="ja-JP" altLang="en-US" dirty="0" smtClean="0"/>
              <a:t>（</a:t>
            </a:r>
            <a:r>
              <a:rPr lang="en-US" altLang="ja-JP" i="1" dirty="0" err="1" smtClean="0"/>
              <a:t>E</a:t>
            </a:r>
            <a:r>
              <a:rPr lang="en-US" altLang="ja-JP" baseline="-25000" dirty="0" err="1" smtClean="0">
                <a:latin typeface="Symbol" panose="05050102010706020507" pitchFamily="18" charset="2"/>
              </a:rPr>
              <a:t>g</a:t>
            </a:r>
            <a:r>
              <a:rPr lang="en-US" altLang="ja-JP" dirty="0" smtClean="0"/>
              <a:t>= 24 </a:t>
            </a:r>
            <a:r>
              <a:rPr lang="en-US" altLang="ja-JP" dirty="0" err="1" smtClean="0"/>
              <a:t>meV</a:t>
            </a:r>
            <a:r>
              <a:rPr lang="ja-JP" altLang="en-US" dirty="0" smtClean="0"/>
              <a:t>）</a:t>
            </a:r>
            <a:endParaRPr lang="en-US" altLang="ja-JP" dirty="0" smtClean="0"/>
          </a:p>
          <a:p>
            <a:pPr>
              <a:spcBef>
                <a:spcPts val="600"/>
              </a:spcBef>
            </a:pPr>
            <a:r>
              <a:rPr lang="ja-JP" altLang="en-US" sz="1600" b="1" dirty="0" smtClean="0"/>
              <a:t>この</a:t>
            </a:r>
            <a:r>
              <a:rPr lang="ja-JP" altLang="en-US" sz="1600" b="1" dirty="0"/>
              <a:t>あたり（</a:t>
            </a:r>
            <a:r>
              <a:rPr lang="en-US" altLang="ja-JP" sz="1600" dirty="0"/>
              <a:t>40</a:t>
            </a:r>
            <a:r>
              <a:rPr lang="ja-JP" altLang="en-US" sz="1600" dirty="0"/>
              <a:t>～</a:t>
            </a:r>
            <a:r>
              <a:rPr lang="en-US" altLang="ja-JP" sz="1600" dirty="0"/>
              <a:t>120 </a:t>
            </a:r>
            <a:r>
              <a:rPr lang="en-US" altLang="ja-JP" sz="1600" dirty="0">
                <a:latin typeface="Symbol" panose="05050102010706020507" pitchFamily="18" charset="2"/>
              </a:rPr>
              <a:t>m</a:t>
            </a:r>
            <a:r>
              <a:rPr lang="en-US" altLang="ja-JP" sz="1600" b="1" dirty="0"/>
              <a:t>m</a:t>
            </a:r>
            <a:r>
              <a:rPr lang="ja-JP" altLang="en-US" sz="1600" b="1" dirty="0" err="1"/>
              <a:t>、</a:t>
            </a:r>
            <a:r>
              <a:rPr lang="ja-JP" altLang="en-US" sz="1600" b="1" dirty="0"/>
              <a:t>遠赤外領域）を観測すると</a:t>
            </a:r>
            <a:r>
              <a:rPr lang="ja-JP" altLang="en-US" sz="1600" b="1" dirty="0" smtClean="0"/>
              <a:t>、</a:t>
            </a:r>
            <a:endParaRPr lang="en-US" altLang="ja-JP" sz="1600" b="1" dirty="0" smtClean="0"/>
          </a:p>
          <a:p>
            <a:pPr>
              <a:spcBef>
                <a:spcPts val="600"/>
              </a:spcBef>
            </a:pPr>
            <a:r>
              <a:rPr lang="ja-JP" altLang="en-US" sz="1600" b="1" dirty="0" smtClean="0"/>
              <a:t>どの</a:t>
            </a:r>
            <a:r>
              <a:rPr lang="ja-JP" altLang="en-US" sz="1600" b="1" dirty="0"/>
              <a:t>よう</a:t>
            </a:r>
            <a:r>
              <a:rPr lang="ja-JP" altLang="en-US" sz="1600" b="1" dirty="0" smtClean="0"/>
              <a:t>に見えるのか。シミュレーションの結果を見てみよう。</a:t>
            </a:r>
            <a:endParaRPr lang="ja-JP" altLang="en-US" sz="1600" b="1" dirty="0"/>
          </a:p>
        </p:txBody>
      </p:sp>
      <p:sp>
        <p:nvSpPr>
          <p:cNvPr id="9" name="テキスト ボックス 8"/>
          <p:cNvSpPr txBox="1"/>
          <p:nvPr/>
        </p:nvSpPr>
        <p:spPr>
          <a:xfrm>
            <a:off x="5905193" y="4980008"/>
            <a:ext cx="3238807" cy="707886"/>
          </a:xfrm>
          <a:prstGeom prst="rect">
            <a:avLst/>
          </a:prstGeom>
          <a:ln w="28575">
            <a:solidFill>
              <a:srgbClr val="FF0000"/>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altLang="ja-JP" sz="2000" dirty="0" smtClean="0">
                <a:solidFill>
                  <a:srgbClr val="FF0000"/>
                </a:solidFill>
                <a:latin typeface="Symbol" panose="05050102010706020507" pitchFamily="18" charset="2"/>
              </a:rPr>
              <a:t>n</a:t>
            </a:r>
            <a:r>
              <a:rPr lang="en-US" altLang="ja-JP" sz="2000" baseline="-25000" dirty="0" smtClean="0">
                <a:solidFill>
                  <a:srgbClr val="FF0000"/>
                </a:solidFill>
              </a:rPr>
              <a:t>3</a:t>
            </a:r>
            <a:r>
              <a:rPr lang="ja-JP" altLang="en-US" sz="2000" dirty="0" smtClean="0">
                <a:solidFill>
                  <a:srgbClr val="FF0000"/>
                </a:solidFill>
              </a:rPr>
              <a:t>の寿命</a:t>
            </a:r>
            <a:r>
              <a:rPr lang="en-US" altLang="ja-JP" sz="2000" dirty="0" smtClean="0">
                <a:solidFill>
                  <a:srgbClr val="FF0000"/>
                </a:solidFill>
                <a:latin typeface="Symbol" panose="05050102010706020507" pitchFamily="18" charset="2"/>
              </a:rPr>
              <a:t>t</a:t>
            </a:r>
            <a:r>
              <a:rPr lang="en-US" altLang="ja-JP" sz="2000" dirty="0">
                <a:solidFill>
                  <a:srgbClr val="FF0000"/>
                </a:solidFill>
              </a:rPr>
              <a:t>=</a:t>
            </a:r>
            <a:r>
              <a:rPr lang="en-US" altLang="ja-JP" sz="2000" dirty="0" smtClean="0">
                <a:solidFill>
                  <a:srgbClr val="FF0000"/>
                </a:solidFill>
              </a:rPr>
              <a:t>1×10</a:t>
            </a:r>
            <a:r>
              <a:rPr lang="en-US" altLang="ja-JP" sz="2000" baseline="46000" dirty="0" smtClean="0">
                <a:solidFill>
                  <a:srgbClr val="FF0000"/>
                </a:solidFill>
              </a:rPr>
              <a:t>14</a:t>
            </a:r>
            <a:r>
              <a:rPr lang="ja-JP" altLang="en-US" sz="2000" dirty="0" smtClean="0">
                <a:solidFill>
                  <a:srgbClr val="FF0000"/>
                </a:solidFill>
              </a:rPr>
              <a:t>年と仮定</a:t>
            </a:r>
            <a:endParaRPr lang="en-US" altLang="ja-JP" sz="2000" dirty="0" smtClean="0">
              <a:solidFill>
                <a:srgbClr val="FF0000"/>
              </a:solidFill>
            </a:endParaRPr>
          </a:p>
          <a:p>
            <a:r>
              <a:rPr lang="en-US" altLang="ja-JP" sz="2000" dirty="0" smtClean="0">
                <a:solidFill>
                  <a:srgbClr val="FF0000"/>
                </a:solidFill>
                <a:latin typeface="Symbol" panose="05050102010706020507" pitchFamily="18" charset="2"/>
              </a:rPr>
              <a:t>l</a:t>
            </a:r>
            <a:r>
              <a:rPr lang="en-US" altLang="ja-JP" sz="2000" dirty="0" smtClean="0">
                <a:solidFill>
                  <a:srgbClr val="FF0000"/>
                </a:solidFill>
              </a:rPr>
              <a:t> = 50</a:t>
            </a:r>
            <a:r>
              <a:rPr lang="en-US" altLang="ja-JP" sz="800" dirty="0" smtClean="0">
                <a:solidFill>
                  <a:srgbClr val="FF0000"/>
                </a:solidFill>
              </a:rPr>
              <a:t> </a:t>
            </a:r>
            <a:r>
              <a:rPr lang="en-US" altLang="ja-JP" sz="2000" dirty="0" smtClean="0">
                <a:solidFill>
                  <a:srgbClr val="FF0000"/>
                </a:solidFill>
                <a:latin typeface="Symbol" panose="05050102010706020507" pitchFamily="18" charset="2"/>
              </a:rPr>
              <a:t>m</a:t>
            </a:r>
            <a:r>
              <a:rPr lang="en-US" altLang="ja-JP" sz="2000" dirty="0" smtClean="0">
                <a:solidFill>
                  <a:srgbClr val="FF0000"/>
                </a:solidFill>
              </a:rPr>
              <a:t>m</a:t>
            </a:r>
            <a:r>
              <a:rPr lang="ja-JP" altLang="en-US" sz="2000" dirty="0" smtClean="0">
                <a:solidFill>
                  <a:srgbClr val="FF0000"/>
                </a:solidFill>
              </a:rPr>
              <a:t>＋赤方偏移</a:t>
            </a:r>
            <a:endParaRPr kumimoji="1" lang="ja-JP" altLang="en-US" sz="2000" dirty="0" smtClean="0">
              <a:solidFill>
                <a:srgbClr val="FF0000"/>
              </a:solidFill>
            </a:endParaRPr>
          </a:p>
        </p:txBody>
      </p:sp>
      <p:sp>
        <p:nvSpPr>
          <p:cNvPr id="10" name="テキスト ボックス 9"/>
          <p:cNvSpPr txBox="1"/>
          <p:nvPr/>
        </p:nvSpPr>
        <p:spPr>
          <a:xfrm>
            <a:off x="5913263" y="3475014"/>
            <a:ext cx="3199915" cy="1200329"/>
          </a:xfrm>
          <a:prstGeom prst="rect">
            <a:avLst/>
          </a:prstGeom>
          <a:noFill/>
          <a:ln w="28575">
            <a:solidFill>
              <a:srgbClr val="FF0000"/>
            </a:solidFill>
            <a:prstDash val="sysDash"/>
          </a:ln>
        </p:spPr>
        <p:style>
          <a:lnRef idx="2">
            <a:schemeClr val="accent2"/>
          </a:lnRef>
          <a:fillRef idx="1">
            <a:schemeClr val="lt1"/>
          </a:fillRef>
          <a:effectRef idx="0">
            <a:schemeClr val="accent2"/>
          </a:effectRef>
          <a:fontRef idx="minor">
            <a:schemeClr val="dk1"/>
          </a:fontRef>
        </p:style>
        <p:txBody>
          <a:bodyPr wrap="none" rtlCol="0">
            <a:spAutoFit/>
          </a:bodyPr>
          <a:lstStyle/>
          <a:p>
            <a:r>
              <a:rPr lang="en-US" altLang="ja-JP" sz="2000" dirty="0">
                <a:solidFill>
                  <a:srgbClr val="FF0000"/>
                </a:solidFill>
                <a:latin typeface="Symbol" panose="05050102010706020507" pitchFamily="18" charset="2"/>
              </a:rPr>
              <a:t>n</a:t>
            </a:r>
            <a:r>
              <a:rPr lang="en-US" altLang="ja-JP" sz="2000" baseline="-25000" dirty="0">
                <a:solidFill>
                  <a:srgbClr val="FF0000"/>
                </a:solidFill>
              </a:rPr>
              <a:t>3</a:t>
            </a:r>
            <a:r>
              <a:rPr lang="ja-JP" altLang="en-US" sz="2000" dirty="0">
                <a:solidFill>
                  <a:srgbClr val="FF0000"/>
                </a:solidFill>
              </a:rPr>
              <a:t>の寿命</a:t>
            </a:r>
            <a:r>
              <a:rPr lang="en-US" altLang="ja-JP" sz="2000" dirty="0" smtClean="0">
                <a:solidFill>
                  <a:srgbClr val="FF0000"/>
                </a:solidFill>
                <a:latin typeface="Symbol" panose="05050102010706020507" pitchFamily="18" charset="2"/>
              </a:rPr>
              <a:t>t</a:t>
            </a:r>
            <a:r>
              <a:rPr lang="en-US" altLang="ja-JP" sz="2000" dirty="0" smtClean="0">
                <a:solidFill>
                  <a:srgbClr val="FF0000"/>
                </a:solidFill>
              </a:rPr>
              <a:t>=3×10</a:t>
            </a:r>
            <a:r>
              <a:rPr lang="en-US" altLang="ja-JP" sz="2000" baseline="46000" dirty="0" smtClean="0">
                <a:solidFill>
                  <a:srgbClr val="FF0000"/>
                </a:solidFill>
              </a:rPr>
              <a:t>12</a:t>
            </a:r>
            <a:r>
              <a:rPr lang="ja-JP" altLang="en-US" sz="2000" dirty="0" smtClean="0">
                <a:solidFill>
                  <a:srgbClr val="FF0000"/>
                </a:solidFill>
              </a:rPr>
              <a:t>年と仮定</a:t>
            </a:r>
            <a:endParaRPr lang="en-US" altLang="ja-JP" sz="2000" dirty="0" smtClean="0">
              <a:solidFill>
                <a:srgbClr val="FF0000"/>
              </a:solidFill>
            </a:endParaRPr>
          </a:p>
          <a:p>
            <a:r>
              <a:rPr lang="ja-JP" altLang="en-US" sz="1600" dirty="0" smtClean="0">
                <a:solidFill>
                  <a:srgbClr val="FF0000"/>
                </a:solidFill>
              </a:rPr>
              <a:t>（既に</a:t>
            </a:r>
            <a:r>
              <a:rPr lang="en-US" altLang="ja-JP" sz="1600" dirty="0" smtClean="0">
                <a:solidFill>
                  <a:srgbClr val="FF0000"/>
                </a:solidFill>
              </a:rPr>
              <a:t>S.M. Kim et al </a:t>
            </a:r>
            <a:r>
              <a:rPr lang="ja-JP" altLang="en-US" sz="1600" dirty="0" smtClean="0">
                <a:solidFill>
                  <a:srgbClr val="FF0000"/>
                </a:solidFill>
              </a:rPr>
              <a:t>によって棄却</a:t>
            </a:r>
            <a:endParaRPr lang="en-US" altLang="ja-JP" sz="1600" dirty="0" smtClean="0">
              <a:solidFill>
                <a:srgbClr val="FF0000"/>
              </a:solidFill>
            </a:endParaRPr>
          </a:p>
          <a:p>
            <a:r>
              <a:rPr lang="ja-JP" altLang="en-US" sz="1600" dirty="0">
                <a:solidFill>
                  <a:srgbClr val="FF0000"/>
                </a:solidFill>
              </a:rPr>
              <a:t>　</a:t>
            </a:r>
            <a:r>
              <a:rPr lang="ja-JP" altLang="en-US" sz="1600" dirty="0" smtClean="0">
                <a:solidFill>
                  <a:srgbClr val="FF0000"/>
                </a:solidFill>
              </a:rPr>
              <a:t>されてはいるが）</a:t>
            </a:r>
            <a:endParaRPr lang="en-US" altLang="ja-JP" sz="2000" dirty="0" smtClean="0">
              <a:solidFill>
                <a:srgbClr val="FF0000"/>
              </a:solidFill>
            </a:endParaRPr>
          </a:p>
          <a:p>
            <a:r>
              <a:rPr lang="en-US" altLang="ja-JP" sz="2000" dirty="0" smtClean="0">
                <a:solidFill>
                  <a:srgbClr val="FF0000"/>
                </a:solidFill>
                <a:latin typeface="Symbol" panose="05050102010706020507" pitchFamily="18" charset="2"/>
              </a:rPr>
              <a:t>l</a:t>
            </a:r>
            <a:r>
              <a:rPr lang="en-US" altLang="ja-JP" sz="2000" dirty="0" smtClean="0">
                <a:solidFill>
                  <a:srgbClr val="FF0000"/>
                </a:solidFill>
              </a:rPr>
              <a:t> = 50</a:t>
            </a:r>
            <a:r>
              <a:rPr lang="en-US" altLang="ja-JP" sz="800" dirty="0" smtClean="0">
                <a:solidFill>
                  <a:srgbClr val="FF0000"/>
                </a:solidFill>
              </a:rPr>
              <a:t> </a:t>
            </a:r>
            <a:r>
              <a:rPr lang="en-US" altLang="ja-JP" sz="2000" dirty="0" smtClean="0">
                <a:solidFill>
                  <a:srgbClr val="FF0000"/>
                </a:solidFill>
                <a:latin typeface="Symbol" panose="05050102010706020507" pitchFamily="18" charset="2"/>
              </a:rPr>
              <a:t>m</a:t>
            </a:r>
            <a:r>
              <a:rPr lang="en-US" altLang="ja-JP" sz="2000" dirty="0" smtClean="0">
                <a:solidFill>
                  <a:srgbClr val="FF0000"/>
                </a:solidFill>
              </a:rPr>
              <a:t>m</a:t>
            </a:r>
            <a:r>
              <a:rPr lang="ja-JP" altLang="en-US" sz="2000" dirty="0" smtClean="0">
                <a:solidFill>
                  <a:srgbClr val="FF0000"/>
                </a:solidFill>
              </a:rPr>
              <a:t>＋赤方偏移</a:t>
            </a:r>
            <a:endParaRPr kumimoji="1" lang="ja-JP" altLang="en-US" sz="2000" dirty="0" smtClean="0">
              <a:solidFill>
                <a:srgbClr val="FF0000"/>
              </a:solidFill>
            </a:endParaRPr>
          </a:p>
        </p:txBody>
      </p:sp>
      <p:sp>
        <p:nvSpPr>
          <p:cNvPr id="11" name="テキスト ボックス 10"/>
          <p:cNvSpPr txBox="1"/>
          <p:nvPr/>
        </p:nvSpPr>
        <p:spPr>
          <a:xfrm>
            <a:off x="1548092" y="1059028"/>
            <a:ext cx="1661032" cy="261610"/>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none" rtlCol="0">
            <a:spAutoFit/>
          </a:bodyPr>
          <a:lstStyle/>
          <a:p>
            <a:r>
              <a:rPr lang="ja-JP" altLang="en-US" sz="1100" dirty="0">
                <a:solidFill>
                  <a:srgbClr val="00B050"/>
                </a:solidFill>
              </a:rPr>
              <a:t>黄道</a:t>
            </a:r>
            <a:r>
              <a:rPr kumimoji="1" lang="ja-JP" altLang="en-US" sz="1100" dirty="0" smtClean="0">
                <a:solidFill>
                  <a:srgbClr val="00B050"/>
                </a:solidFill>
              </a:rPr>
              <a:t>放射</a:t>
            </a:r>
            <a:r>
              <a:rPr lang="ja-JP" altLang="en-US" sz="1100" dirty="0" smtClean="0">
                <a:solidFill>
                  <a:srgbClr val="00B050"/>
                </a:solidFill>
              </a:rPr>
              <a:t>（ダスト熱放射）</a:t>
            </a:r>
            <a:endParaRPr kumimoji="1" lang="ja-JP" altLang="en-US" sz="1100" dirty="0" smtClean="0">
              <a:solidFill>
                <a:srgbClr val="00B050"/>
              </a:solidFill>
            </a:endParaRPr>
          </a:p>
        </p:txBody>
      </p:sp>
      <p:cxnSp>
        <p:nvCxnSpPr>
          <p:cNvPr id="12" name="直線矢印コネクタ 11"/>
          <p:cNvCxnSpPr/>
          <p:nvPr/>
        </p:nvCxnSpPr>
        <p:spPr>
          <a:xfrm flipH="1">
            <a:off x="1273996" y="1862667"/>
            <a:ext cx="204848" cy="559241"/>
          </a:xfrm>
          <a:prstGeom prst="straightConnector1">
            <a:avLst/>
          </a:prstGeom>
          <a:ln>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14" name="直線矢印コネクタ 13"/>
          <p:cNvCxnSpPr/>
          <p:nvPr/>
        </p:nvCxnSpPr>
        <p:spPr>
          <a:xfrm>
            <a:off x="2690932" y="1282188"/>
            <a:ext cx="64546" cy="216000"/>
          </a:xfrm>
          <a:prstGeom prst="straightConnector1">
            <a:avLst/>
          </a:prstGeom>
          <a:ln>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15" name="テキスト ボックス 14"/>
          <p:cNvSpPr txBox="1"/>
          <p:nvPr/>
        </p:nvSpPr>
        <p:spPr>
          <a:xfrm>
            <a:off x="2378256" y="2508070"/>
            <a:ext cx="1152880" cy="261610"/>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none" rtlCol="0">
            <a:spAutoFit/>
          </a:bodyPr>
          <a:lstStyle/>
          <a:p>
            <a:r>
              <a:rPr lang="ja-JP" altLang="en-US" sz="1100" dirty="0" smtClean="0">
                <a:solidFill>
                  <a:srgbClr val="00B050"/>
                </a:solidFill>
              </a:rPr>
              <a:t>銀河進化モデル</a:t>
            </a:r>
            <a:endParaRPr kumimoji="1" lang="ja-JP" altLang="en-US" sz="1100" dirty="0" smtClean="0">
              <a:solidFill>
                <a:srgbClr val="00B050"/>
              </a:solidFill>
            </a:endParaRPr>
          </a:p>
        </p:txBody>
      </p:sp>
      <p:cxnSp>
        <p:nvCxnSpPr>
          <p:cNvPr id="16" name="直線矢印コネクタ 15"/>
          <p:cNvCxnSpPr/>
          <p:nvPr/>
        </p:nvCxnSpPr>
        <p:spPr>
          <a:xfrm>
            <a:off x="2954368" y="2741495"/>
            <a:ext cx="279699" cy="301214"/>
          </a:xfrm>
          <a:prstGeom prst="straightConnector1">
            <a:avLst/>
          </a:prstGeom>
          <a:ln>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17" name="テキスト ボックス 16"/>
          <p:cNvSpPr txBox="1"/>
          <p:nvPr/>
        </p:nvSpPr>
        <p:spPr>
          <a:xfrm>
            <a:off x="2382174" y="3621147"/>
            <a:ext cx="1237839" cy="261610"/>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none" rtlCol="0">
            <a:spAutoFit/>
          </a:bodyPr>
          <a:lstStyle/>
          <a:p>
            <a:r>
              <a:rPr lang="ja-JP" altLang="en-US" sz="1100" dirty="0" smtClean="0">
                <a:solidFill>
                  <a:srgbClr val="00B050"/>
                </a:solidFill>
              </a:rPr>
              <a:t>銀河系ダスト放射</a:t>
            </a:r>
            <a:endParaRPr kumimoji="1" lang="ja-JP" altLang="en-US" sz="1100" dirty="0" smtClean="0">
              <a:solidFill>
                <a:srgbClr val="00B050"/>
              </a:solidFill>
            </a:endParaRPr>
          </a:p>
        </p:txBody>
      </p:sp>
      <p:sp>
        <p:nvSpPr>
          <p:cNvPr id="18" name="正方形/長方形 17"/>
          <p:cNvSpPr/>
          <p:nvPr/>
        </p:nvSpPr>
        <p:spPr>
          <a:xfrm>
            <a:off x="3174715" y="3510969"/>
            <a:ext cx="318498" cy="16438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9" name="直線矢印コネクタ 18"/>
          <p:cNvCxnSpPr/>
          <p:nvPr/>
        </p:nvCxnSpPr>
        <p:spPr>
          <a:xfrm flipH="1" flipV="1">
            <a:off x="2947118" y="3498876"/>
            <a:ext cx="15782" cy="144000"/>
          </a:xfrm>
          <a:prstGeom prst="straightConnector1">
            <a:avLst/>
          </a:prstGeom>
          <a:ln>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20" name="テキスト ボックス 19"/>
          <p:cNvSpPr txBox="1"/>
          <p:nvPr/>
        </p:nvSpPr>
        <p:spPr>
          <a:xfrm rot="1760638">
            <a:off x="4341698" y="3193647"/>
            <a:ext cx="1003801" cy="261610"/>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none" rtlCol="0">
            <a:spAutoFit/>
          </a:bodyPr>
          <a:lstStyle/>
          <a:p>
            <a:r>
              <a:rPr lang="ja-JP" altLang="en-US" sz="1100" dirty="0" smtClean="0">
                <a:solidFill>
                  <a:srgbClr val="00B050"/>
                </a:solidFill>
              </a:rPr>
              <a:t>系外銀河から</a:t>
            </a:r>
            <a:endParaRPr kumimoji="1" lang="ja-JP" altLang="en-US" sz="1100" dirty="0" smtClean="0">
              <a:solidFill>
                <a:srgbClr val="00B050"/>
              </a:solidFill>
            </a:endParaRPr>
          </a:p>
        </p:txBody>
      </p:sp>
      <p:cxnSp>
        <p:nvCxnSpPr>
          <p:cNvPr id="23" name="直線矢印コネクタ 22"/>
          <p:cNvCxnSpPr/>
          <p:nvPr/>
        </p:nvCxnSpPr>
        <p:spPr>
          <a:xfrm flipH="1" flipV="1">
            <a:off x="4295329" y="2994719"/>
            <a:ext cx="181182" cy="107010"/>
          </a:xfrm>
          <a:prstGeom prst="straightConnector1">
            <a:avLst/>
          </a:prstGeom>
          <a:ln>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24" name="テキスト ボックス 23"/>
          <p:cNvSpPr txBox="1"/>
          <p:nvPr/>
        </p:nvSpPr>
        <p:spPr>
          <a:xfrm rot="1366712">
            <a:off x="3729373" y="3305445"/>
            <a:ext cx="902811" cy="307777"/>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none" rtlCol="0">
            <a:spAutoFit/>
          </a:bodyPr>
          <a:lstStyle/>
          <a:p>
            <a:r>
              <a:rPr kumimoji="1" lang="ja-JP" altLang="en-US" sz="1400" dirty="0" smtClean="0">
                <a:solidFill>
                  <a:srgbClr val="FF0000"/>
                </a:solidFill>
              </a:rPr>
              <a:t>赤方偏移</a:t>
            </a:r>
          </a:p>
        </p:txBody>
      </p:sp>
      <p:sp>
        <p:nvSpPr>
          <p:cNvPr id="25" name="正方形/長方形 24"/>
          <p:cNvSpPr/>
          <p:nvPr/>
        </p:nvSpPr>
        <p:spPr>
          <a:xfrm>
            <a:off x="4911052" y="1158187"/>
            <a:ext cx="400692" cy="1952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テキスト ボックス 25"/>
          <p:cNvSpPr txBox="1"/>
          <p:nvPr/>
        </p:nvSpPr>
        <p:spPr>
          <a:xfrm>
            <a:off x="4484465" y="993227"/>
            <a:ext cx="1087157" cy="430887"/>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none" rtlCol="0">
            <a:spAutoFit/>
          </a:bodyPr>
          <a:lstStyle/>
          <a:p>
            <a:r>
              <a:rPr lang="ja-JP" altLang="en-US" sz="1100" dirty="0" smtClean="0">
                <a:solidFill>
                  <a:srgbClr val="00B050"/>
                </a:solidFill>
              </a:rPr>
              <a:t>宇宙マイクロ波</a:t>
            </a:r>
            <a:endParaRPr lang="en-US" altLang="ja-JP" sz="1100" dirty="0" smtClean="0">
              <a:solidFill>
                <a:srgbClr val="00B050"/>
              </a:solidFill>
            </a:endParaRPr>
          </a:p>
          <a:p>
            <a:r>
              <a:rPr lang="ja-JP" altLang="en-US" sz="1100" dirty="0" smtClean="0">
                <a:solidFill>
                  <a:srgbClr val="00B050"/>
                </a:solidFill>
              </a:rPr>
              <a:t>背景放射</a:t>
            </a:r>
            <a:endParaRPr kumimoji="1" lang="ja-JP" altLang="en-US" sz="1100" dirty="0" smtClean="0">
              <a:solidFill>
                <a:srgbClr val="00B050"/>
              </a:solidFill>
            </a:endParaRPr>
          </a:p>
        </p:txBody>
      </p:sp>
      <p:cxnSp>
        <p:nvCxnSpPr>
          <p:cNvPr id="27" name="直線矢印コネクタ 26"/>
          <p:cNvCxnSpPr/>
          <p:nvPr/>
        </p:nvCxnSpPr>
        <p:spPr>
          <a:xfrm>
            <a:off x="5126805" y="1302024"/>
            <a:ext cx="216000" cy="72000"/>
          </a:xfrm>
          <a:prstGeom prst="straightConnector1">
            <a:avLst/>
          </a:prstGeom>
          <a:ln>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29" name="正方形/長方形 28"/>
          <p:cNvSpPr/>
          <p:nvPr/>
        </p:nvSpPr>
        <p:spPr>
          <a:xfrm>
            <a:off x="5759164" y="3025402"/>
            <a:ext cx="3280065" cy="400110"/>
          </a:xfrm>
          <a:prstGeom prst="rect">
            <a:avLst/>
          </a:prstGeom>
        </p:spPr>
        <p:txBody>
          <a:bodyPr wrap="none">
            <a:spAutoFit/>
          </a:bodyPr>
          <a:lstStyle/>
          <a:p>
            <a:r>
              <a:rPr lang="en-US" altLang="ja-JP" sz="2000" dirty="0">
                <a:solidFill>
                  <a:srgbClr val="FF0000"/>
                </a:solidFill>
                <a:latin typeface="Symbol" panose="05050102010706020507" pitchFamily="18" charset="2"/>
              </a:rPr>
              <a:t>n</a:t>
            </a:r>
            <a:r>
              <a:rPr lang="en-US" altLang="ja-JP" sz="2000" baseline="-25000" dirty="0">
                <a:solidFill>
                  <a:srgbClr val="FF0000"/>
                </a:solidFill>
              </a:rPr>
              <a:t>3</a:t>
            </a:r>
            <a:r>
              <a:rPr lang="ja-JP" altLang="en-US" sz="2000" dirty="0">
                <a:solidFill>
                  <a:srgbClr val="FF0000"/>
                </a:solidFill>
              </a:rPr>
              <a:t>の質量</a:t>
            </a:r>
            <a:r>
              <a:rPr lang="en-US" altLang="ja-JP" sz="2000" i="1" dirty="0">
                <a:solidFill>
                  <a:srgbClr val="FF0000"/>
                </a:solidFill>
              </a:rPr>
              <a:t>m</a:t>
            </a:r>
            <a:r>
              <a:rPr lang="en-US" altLang="ja-JP" sz="2000" baseline="-25000" dirty="0">
                <a:solidFill>
                  <a:srgbClr val="FF0000"/>
                </a:solidFill>
              </a:rPr>
              <a:t>3 </a:t>
            </a:r>
            <a:r>
              <a:rPr lang="en-US" altLang="ja-JP" sz="2000" dirty="0">
                <a:solidFill>
                  <a:srgbClr val="FF0000"/>
                </a:solidFill>
              </a:rPr>
              <a:t>= 50 </a:t>
            </a:r>
            <a:r>
              <a:rPr lang="en-US" altLang="ja-JP" sz="2000" dirty="0" err="1" smtClean="0">
                <a:solidFill>
                  <a:srgbClr val="FF0000"/>
                </a:solidFill>
              </a:rPr>
              <a:t>meV</a:t>
            </a:r>
            <a:r>
              <a:rPr lang="ja-JP" altLang="en-US" sz="2000" dirty="0" smtClean="0">
                <a:solidFill>
                  <a:srgbClr val="FF0000"/>
                </a:solidFill>
              </a:rPr>
              <a:t>として、</a:t>
            </a:r>
            <a:endParaRPr lang="en-US" altLang="ja-JP" sz="2000" dirty="0">
              <a:solidFill>
                <a:srgbClr val="FF0000"/>
              </a:solidFill>
            </a:endParaRPr>
          </a:p>
        </p:txBody>
      </p:sp>
      <p:cxnSp>
        <p:nvCxnSpPr>
          <p:cNvPr id="37" name="直線コネクタ 36"/>
          <p:cNvCxnSpPr/>
          <p:nvPr/>
        </p:nvCxnSpPr>
        <p:spPr>
          <a:xfrm>
            <a:off x="3267183" y="788317"/>
            <a:ext cx="996593"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39" name="角丸四角形 14"/>
          <p:cNvSpPr>
            <a:spLocks noChangeArrowheads="1"/>
          </p:cNvSpPr>
          <p:nvPr/>
        </p:nvSpPr>
        <p:spPr bwMode="auto">
          <a:xfrm>
            <a:off x="152420" y="177419"/>
            <a:ext cx="8801079" cy="461665"/>
          </a:xfrm>
          <a:prstGeom prst="roundRect">
            <a:avLst>
              <a:gd name="adj" fmla="val 16667"/>
            </a:avLst>
          </a:prstGeom>
          <a:noFill/>
          <a:ln w="28575" algn="ctr">
            <a:solidFill>
              <a:srgbClr val="3333FF"/>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p>
            <a:endParaRPr lang="ja-JP" altLang="en-US"/>
          </a:p>
        </p:txBody>
      </p:sp>
      <p:sp>
        <p:nvSpPr>
          <p:cNvPr id="42" name="テキスト ボックス 41"/>
          <p:cNvSpPr txBox="1"/>
          <p:nvPr/>
        </p:nvSpPr>
        <p:spPr>
          <a:xfrm>
            <a:off x="927202" y="1629116"/>
            <a:ext cx="1454244" cy="261610"/>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none" rtlCol="0">
            <a:spAutoFit/>
          </a:bodyPr>
          <a:lstStyle/>
          <a:p>
            <a:r>
              <a:rPr lang="ja-JP" altLang="en-US" sz="1100" dirty="0">
                <a:solidFill>
                  <a:srgbClr val="00B050"/>
                </a:solidFill>
              </a:rPr>
              <a:t>黄道</a:t>
            </a:r>
            <a:r>
              <a:rPr kumimoji="1" lang="ja-JP" altLang="en-US" sz="1100" dirty="0" smtClean="0">
                <a:solidFill>
                  <a:srgbClr val="00B050"/>
                </a:solidFill>
              </a:rPr>
              <a:t>光</a:t>
            </a:r>
            <a:r>
              <a:rPr lang="ja-JP" altLang="en-US" sz="1100" dirty="0" smtClean="0">
                <a:solidFill>
                  <a:srgbClr val="00B050"/>
                </a:solidFill>
              </a:rPr>
              <a:t>（太陽光散乱）</a:t>
            </a:r>
            <a:endParaRPr kumimoji="1" lang="ja-JP" altLang="en-US" sz="1100" dirty="0" smtClean="0">
              <a:solidFill>
                <a:srgbClr val="00B050"/>
              </a:solidFill>
            </a:endParaRPr>
          </a:p>
        </p:txBody>
      </p:sp>
    </p:spTree>
    <p:extLst>
      <p:ext uri="{BB962C8B-B14F-4D97-AF65-F5344CB8AC3E}">
        <p14:creationId xmlns:p14="http://schemas.microsoft.com/office/powerpoint/2010/main" val="355660310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図 12"/>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1540000">
            <a:off x="4549159" y="3796288"/>
            <a:ext cx="2670493" cy="3061712"/>
          </a:xfrm>
          <a:prstGeom prst="rect">
            <a:avLst/>
          </a:prstGeom>
          <a:noFill/>
          <a:ln>
            <a:noFill/>
          </a:ln>
        </p:spPr>
      </p:pic>
      <p:sp>
        <p:nvSpPr>
          <p:cNvPr id="31" name="正方形/長方形 30"/>
          <p:cNvSpPr/>
          <p:nvPr/>
        </p:nvSpPr>
        <p:spPr>
          <a:xfrm>
            <a:off x="4579011" y="4659093"/>
            <a:ext cx="180975" cy="9620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solidFill>
            </a:endParaRPr>
          </a:p>
        </p:txBody>
      </p:sp>
      <p:sp>
        <p:nvSpPr>
          <p:cNvPr id="2" name="スライド番号プレースホルダー 1"/>
          <p:cNvSpPr>
            <a:spLocks noGrp="1"/>
          </p:cNvSpPr>
          <p:nvPr>
            <p:ph type="sldNum" sz="quarter" idx="12"/>
          </p:nvPr>
        </p:nvSpPr>
        <p:spPr>
          <a:xfrm>
            <a:off x="7010400" y="6492875"/>
            <a:ext cx="2133600" cy="365125"/>
          </a:xfrm>
        </p:spPr>
        <p:txBody>
          <a:bodyPr/>
          <a:lstStyle/>
          <a:p>
            <a:fld id="{229E64B3-8784-468B-8F01-8F8E0278E570}" type="slidenum">
              <a:rPr kumimoji="1" lang="ja-JP" altLang="en-US" smtClean="0"/>
              <a:pPr/>
              <a:t>25</a:t>
            </a:fld>
            <a:endParaRPr kumimoji="1" lang="ja-JP" altLang="en-US" dirty="0"/>
          </a:p>
        </p:txBody>
      </p:sp>
      <p:sp>
        <p:nvSpPr>
          <p:cNvPr id="4" name="テキスト ボックス 3"/>
          <p:cNvSpPr txBox="1"/>
          <p:nvPr/>
        </p:nvSpPr>
        <p:spPr>
          <a:xfrm>
            <a:off x="282416" y="200988"/>
            <a:ext cx="7901522" cy="461665"/>
          </a:xfrm>
          <a:prstGeom prst="rect">
            <a:avLst/>
          </a:prstGeom>
          <a:ln>
            <a:noFill/>
          </a:ln>
        </p:spPr>
        <p:style>
          <a:lnRef idx="2">
            <a:schemeClr val="accent2"/>
          </a:lnRef>
          <a:fillRef idx="1">
            <a:schemeClr val="lt1"/>
          </a:fillRef>
          <a:effectRef idx="0">
            <a:schemeClr val="accent2"/>
          </a:effectRef>
          <a:fontRef idx="minor">
            <a:schemeClr val="dk1"/>
          </a:fontRef>
        </p:style>
        <p:txBody>
          <a:bodyPr wrap="none" rtlCol="0">
            <a:spAutoFit/>
          </a:bodyPr>
          <a:lstStyle/>
          <a:p>
            <a:r>
              <a:rPr kumimoji="1" lang="ja-JP" altLang="en-US" sz="2400" dirty="0" smtClean="0">
                <a:solidFill>
                  <a:schemeClr val="tx1"/>
                </a:solidFill>
              </a:rPr>
              <a:t>宇宙背景ニュートリノ</a:t>
            </a:r>
            <a:r>
              <a:rPr lang="ja-JP" altLang="en-US" sz="2400" dirty="0">
                <a:solidFill>
                  <a:schemeClr val="tx1"/>
                </a:solidFill>
              </a:rPr>
              <a:t>（</a:t>
            </a:r>
            <a:r>
              <a:rPr lang="en-US" altLang="ja-JP" sz="2400" dirty="0" err="1">
                <a:solidFill>
                  <a:schemeClr val="tx1"/>
                </a:solidFill>
                <a:latin typeface="+mn-ea"/>
              </a:rPr>
              <a:t>C</a:t>
            </a:r>
            <a:r>
              <a:rPr lang="en-US" altLang="ja-JP" sz="2400" dirty="0" err="1">
                <a:solidFill>
                  <a:schemeClr val="tx1"/>
                </a:solidFill>
                <a:latin typeface="Symbol" panose="05050102010706020507" pitchFamily="18" charset="2"/>
              </a:rPr>
              <a:t>n</a:t>
            </a:r>
            <a:r>
              <a:rPr lang="en-US" altLang="ja-JP" sz="2400" dirty="0" err="1">
                <a:solidFill>
                  <a:schemeClr val="tx1"/>
                </a:solidFill>
                <a:latin typeface="+mn-ea"/>
              </a:rPr>
              <a:t>B</a:t>
            </a:r>
            <a:r>
              <a:rPr lang="ja-JP" altLang="en-US" sz="2400" dirty="0" smtClean="0">
                <a:solidFill>
                  <a:schemeClr val="tx1"/>
                </a:solidFill>
              </a:rPr>
              <a:t>）崩壊光子観測のシミュレーション</a:t>
            </a:r>
            <a:endParaRPr kumimoji="1" lang="ja-JP" altLang="en-US" sz="2400" dirty="0" smtClean="0">
              <a:solidFill>
                <a:schemeClr val="tx1"/>
              </a:solidFill>
            </a:endParaRPr>
          </a:p>
        </p:txBody>
      </p:sp>
      <p:sp>
        <p:nvSpPr>
          <p:cNvPr id="6" name="角丸四角形 14"/>
          <p:cNvSpPr>
            <a:spLocks noChangeArrowheads="1"/>
          </p:cNvSpPr>
          <p:nvPr/>
        </p:nvSpPr>
        <p:spPr bwMode="auto">
          <a:xfrm>
            <a:off x="303796" y="117381"/>
            <a:ext cx="8895644" cy="545069"/>
          </a:xfrm>
          <a:prstGeom prst="roundRect">
            <a:avLst>
              <a:gd name="adj" fmla="val 16667"/>
            </a:avLst>
          </a:prstGeom>
          <a:noFill/>
          <a:ln w="28575" algn="ctr">
            <a:solidFill>
              <a:srgbClr val="3333FF"/>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p>
            <a:endParaRPr lang="ja-JP" altLang="en-US"/>
          </a:p>
        </p:txBody>
      </p:sp>
      <p:sp>
        <p:nvSpPr>
          <p:cNvPr id="7" name="正方形/長方形 6"/>
          <p:cNvSpPr/>
          <p:nvPr/>
        </p:nvSpPr>
        <p:spPr>
          <a:xfrm>
            <a:off x="137296" y="1196604"/>
            <a:ext cx="2973891" cy="369332"/>
          </a:xfrm>
          <a:prstGeom prst="rect">
            <a:avLst/>
          </a:prstGeom>
        </p:spPr>
        <p:txBody>
          <a:bodyPr wrap="none">
            <a:spAutoFit/>
          </a:bodyPr>
          <a:lstStyle/>
          <a:p>
            <a:r>
              <a:rPr lang="en-US" altLang="ja-JP" dirty="0">
                <a:latin typeface="Symbol" panose="05050102010706020507" pitchFamily="18" charset="2"/>
              </a:rPr>
              <a:t>n</a:t>
            </a:r>
            <a:r>
              <a:rPr lang="en-US" altLang="ja-JP" baseline="-25000" dirty="0"/>
              <a:t>3</a:t>
            </a:r>
            <a:r>
              <a:rPr lang="ja-JP" altLang="en-US" dirty="0"/>
              <a:t>の質量</a:t>
            </a:r>
            <a:r>
              <a:rPr lang="en-US" altLang="ja-JP" i="1" dirty="0"/>
              <a:t>m</a:t>
            </a:r>
            <a:r>
              <a:rPr lang="en-US" altLang="ja-JP" baseline="-25000" dirty="0"/>
              <a:t>3 </a:t>
            </a:r>
            <a:r>
              <a:rPr lang="en-US" altLang="ja-JP" dirty="0"/>
              <a:t>= </a:t>
            </a:r>
            <a:r>
              <a:rPr lang="en-US" altLang="ja-JP" dirty="0">
                <a:latin typeface="+mn-ea"/>
              </a:rPr>
              <a:t>50</a:t>
            </a:r>
            <a:r>
              <a:rPr lang="en-US" altLang="ja-JP" dirty="0"/>
              <a:t> </a:t>
            </a:r>
            <a:r>
              <a:rPr lang="en-US" altLang="ja-JP" dirty="0" err="1" smtClean="0">
                <a:latin typeface="+mn-ea"/>
              </a:rPr>
              <a:t>meV</a:t>
            </a:r>
            <a:r>
              <a:rPr lang="ja-JP" altLang="en-US" dirty="0" smtClean="0"/>
              <a:t>として、</a:t>
            </a:r>
            <a:endParaRPr lang="en-US" altLang="ja-JP" dirty="0"/>
          </a:p>
        </p:txBody>
      </p:sp>
      <p:sp>
        <p:nvSpPr>
          <p:cNvPr id="8" name="テキスト ボックス 7"/>
          <p:cNvSpPr txBox="1"/>
          <p:nvPr/>
        </p:nvSpPr>
        <p:spPr>
          <a:xfrm>
            <a:off x="372533" y="1666317"/>
            <a:ext cx="4472645" cy="4832092"/>
          </a:xfrm>
          <a:prstGeom prst="rect">
            <a:avLst/>
          </a:prstGeom>
          <a:ln w="28575">
            <a:noFill/>
          </a:ln>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altLang="ja-JP" dirty="0" smtClean="0">
                <a:latin typeface="Symbol" panose="05050102010706020507" pitchFamily="18" charset="2"/>
              </a:rPr>
              <a:t>n</a:t>
            </a:r>
            <a:r>
              <a:rPr lang="en-US" altLang="ja-JP" baseline="-25000" dirty="0" smtClean="0"/>
              <a:t>3</a:t>
            </a:r>
            <a:r>
              <a:rPr lang="ja-JP" altLang="en-US" dirty="0" smtClean="0"/>
              <a:t>の</a:t>
            </a:r>
            <a:r>
              <a:rPr lang="ja-JP" altLang="en-US" b="1" dirty="0" smtClean="0">
                <a:solidFill>
                  <a:srgbClr val="FF0000"/>
                </a:solidFill>
              </a:rPr>
              <a:t>寿命</a:t>
            </a:r>
            <a:r>
              <a:rPr lang="en-US" altLang="ja-JP" b="1" dirty="0" smtClean="0">
                <a:solidFill>
                  <a:srgbClr val="FF0000"/>
                </a:solidFill>
                <a:latin typeface="Symbol" panose="05050102010706020507" pitchFamily="18" charset="2"/>
              </a:rPr>
              <a:t>t</a:t>
            </a:r>
            <a:r>
              <a:rPr lang="en-US" altLang="ja-JP" b="1" dirty="0" smtClean="0">
                <a:solidFill>
                  <a:srgbClr val="FF0000"/>
                </a:solidFill>
              </a:rPr>
              <a:t>=1×10</a:t>
            </a:r>
            <a:r>
              <a:rPr lang="en-US" altLang="ja-JP" b="1" baseline="46000" dirty="0" smtClean="0">
                <a:solidFill>
                  <a:srgbClr val="FF0000"/>
                </a:solidFill>
              </a:rPr>
              <a:t>14</a:t>
            </a:r>
            <a:r>
              <a:rPr lang="ja-JP" altLang="en-US" b="1" dirty="0" smtClean="0">
                <a:solidFill>
                  <a:srgbClr val="FF0000"/>
                </a:solidFill>
              </a:rPr>
              <a:t>年</a:t>
            </a:r>
            <a:r>
              <a:rPr lang="ja-JP" altLang="en-US" dirty="0" smtClean="0">
                <a:solidFill>
                  <a:schemeClr val="tx1"/>
                </a:solidFill>
              </a:rPr>
              <a:t>と仮定、</a:t>
            </a:r>
            <a:endParaRPr lang="en-US" altLang="ja-JP" dirty="0" smtClean="0">
              <a:solidFill>
                <a:schemeClr val="tx1"/>
              </a:solidFill>
            </a:endParaRPr>
          </a:p>
          <a:p>
            <a:pPr>
              <a:spcBef>
                <a:spcPts val="600"/>
              </a:spcBef>
            </a:pPr>
            <a:r>
              <a:rPr lang="en-US" altLang="ja-JP" dirty="0" err="1" smtClean="0">
                <a:solidFill>
                  <a:schemeClr val="tx1"/>
                </a:solidFill>
                <a:latin typeface="+mn-ea"/>
              </a:rPr>
              <a:t>Nb</a:t>
            </a:r>
            <a:r>
              <a:rPr lang="en-US" altLang="ja-JP" dirty="0" smtClean="0">
                <a:solidFill>
                  <a:schemeClr val="tx1"/>
                </a:solidFill>
                <a:latin typeface="+mn-ea"/>
              </a:rPr>
              <a:t>/Al-STJ</a:t>
            </a:r>
            <a:r>
              <a:rPr lang="ja-JP" altLang="en-US" dirty="0" smtClean="0">
                <a:solidFill>
                  <a:schemeClr val="tx1"/>
                </a:solidFill>
              </a:rPr>
              <a:t>アレイ</a:t>
            </a:r>
            <a:r>
              <a:rPr lang="ja-JP" altLang="en-US" dirty="0">
                <a:solidFill>
                  <a:schemeClr val="tx1"/>
                </a:solidFill>
              </a:rPr>
              <a:t>と</a:t>
            </a:r>
            <a:r>
              <a:rPr lang="ja-JP" altLang="en-US" dirty="0" smtClean="0">
                <a:solidFill>
                  <a:schemeClr val="tx1"/>
                </a:solidFill>
              </a:rPr>
              <a:t>回折格子併用</a:t>
            </a:r>
            <a:endParaRPr lang="en-US" altLang="ja-JP" dirty="0" smtClean="0">
              <a:solidFill>
                <a:schemeClr val="tx1"/>
              </a:solidFill>
            </a:endParaRPr>
          </a:p>
          <a:p>
            <a:pPr>
              <a:spcBef>
                <a:spcPts val="600"/>
              </a:spcBef>
            </a:pPr>
            <a:r>
              <a:rPr lang="ja-JP" altLang="en-US" dirty="0" smtClean="0">
                <a:solidFill>
                  <a:schemeClr val="tx1"/>
                </a:solidFill>
              </a:rPr>
              <a:t>観測時間：</a:t>
            </a:r>
            <a:r>
              <a:rPr lang="en-US" altLang="ja-JP" b="1" dirty="0" smtClean="0">
                <a:solidFill>
                  <a:srgbClr val="FF0000"/>
                </a:solidFill>
              </a:rPr>
              <a:t>3</a:t>
            </a:r>
            <a:r>
              <a:rPr lang="ja-JP" altLang="en-US" b="1" dirty="0" smtClean="0">
                <a:solidFill>
                  <a:srgbClr val="FF0000"/>
                </a:solidFill>
              </a:rPr>
              <a:t>分</a:t>
            </a:r>
            <a:endParaRPr lang="en-US" altLang="ja-JP" b="1" dirty="0" smtClean="0">
              <a:solidFill>
                <a:srgbClr val="FF0000"/>
              </a:solidFill>
            </a:endParaRPr>
          </a:p>
          <a:p>
            <a:r>
              <a:rPr lang="ja-JP" altLang="en-US" dirty="0" smtClean="0">
                <a:solidFill>
                  <a:schemeClr val="tx1"/>
                </a:solidFill>
              </a:rPr>
              <a:t>　（小型ロケットで十分可）</a:t>
            </a:r>
            <a:endParaRPr lang="en-US" altLang="ja-JP" dirty="0" smtClean="0">
              <a:solidFill>
                <a:schemeClr val="tx1"/>
              </a:solidFill>
            </a:endParaRPr>
          </a:p>
          <a:p>
            <a:r>
              <a:rPr lang="ja-JP" altLang="en-US" dirty="0" smtClean="0">
                <a:solidFill>
                  <a:schemeClr val="tx1"/>
                </a:solidFill>
              </a:rPr>
              <a:t>　　　</a:t>
            </a:r>
            <a:r>
              <a:rPr lang="ja-JP" altLang="en-US" b="1" dirty="0" smtClean="0">
                <a:solidFill>
                  <a:srgbClr val="0070C0"/>
                </a:solidFill>
              </a:rPr>
              <a:t>↓</a:t>
            </a:r>
            <a:endParaRPr lang="en-US" altLang="ja-JP" b="1" dirty="0" smtClean="0">
              <a:solidFill>
                <a:srgbClr val="0070C0"/>
              </a:solidFill>
            </a:endParaRPr>
          </a:p>
          <a:p>
            <a:r>
              <a:rPr lang="en-US" altLang="ja-JP" dirty="0" err="1" smtClean="0">
                <a:solidFill>
                  <a:schemeClr val="tx1"/>
                </a:solidFill>
                <a:latin typeface="+mn-ea"/>
              </a:rPr>
              <a:t>C</a:t>
            </a:r>
            <a:r>
              <a:rPr lang="en-US" altLang="ja-JP" dirty="0" err="1" smtClean="0">
                <a:solidFill>
                  <a:schemeClr val="tx1"/>
                </a:solidFill>
                <a:latin typeface="Symbol" panose="05050102010706020507" pitchFamily="18" charset="2"/>
              </a:rPr>
              <a:t>n</a:t>
            </a:r>
            <a:r>
              <a:rPr lang="en-US" altLang="ja-JP" dirty="0" err="1" smtClean="0">
                <a:solidFill>
                  <a:schemeClr val="tx1"/>
                </a:solidFill>
                <a:latin typeface="+mn-ea"/>
              </a:rPr>
              <a:t>B</a:t>
            </a:r>
            <a:r>
              <a:rPr lang="ja-JP" altLang="en-US" dirty="0" smtClean="0">
                <a:solidFill>
                  <a:schemeClr val="tx1"/>
                </a:solidFill>
              </a:rPr>
              <a:t>崩壊光子のスペクトル</a:t>
            </a:r>
            <a:endParaRPr lang="en-US" altLang="ja-JP" dirty="0" smtClean="0">
              <a:solidFill>
                <a:schemeClr val="tx1"/>
              </a:solidFill>
              <a:latin typeface="Symbol" panose="05050102010706020507" pitchFamily="18" charset="2"/>
            </a:endParaRPr>
          </a:p>
          <a:p>
            <a:r>
              <a:rPr lang="ja-JP" altLang="en-US" dirty="0" smtClean="0">
                <a:solidFill>
                  <a:schemeClr val="tx1"/>
                </a:solidFill>
                <a:latin typeface="Symbol" panose="05050102010706020507" pitchFamily="18" charset="2"/>
              </a:rPr>
              <a:t>　（</a:t>
            </a:r>
            <a:r>
              <a:rPr lang="en-US" altLang="ja-JP" dirty="0" smtClean="0">
                <a:solidFill>
                  <a:schemeClr val="tx1"/>
                </a:solidFill>
                <a:latin typeface="Symbol" panose="05050102010706020507" pitchFamily="18" charset="2"/>
              </a:rPr>
              <a:t>l</a:t>
            </a:r>
            <a:r>
              <a:rPr lang="en-US" altLang="ja-JP" dirty="0" smtClean="0">
                <a:solidFill>
                  <a:schemeClr val="tx1"/>
                </a:solidFill>
              </a:rPr>
              <a:t> = </a:t>
            </a:r>
            <a:r>
              <a:rPr lang="en-US" altLang="ja-JP" dirty="0" smtClean="0">
                <a:solidFill>
                  <a:schemeClr val="tx1"/>
                </a:solidFill>
                <a:latin typeface="+mn-ea"/>
              </a:rPr>
              <a:t>50 </a:t>
            </a:r>
            <a:r>
              <a:rPr lang="en-US" altLang="ja-JP" dirty="0" smtClean="0">
                <a:solidFill>
                  <a:schemeClr val="tx1"/>
                </a:solidFill>
                <a:latin typeface="Symbol" panose="05050102010706020507" pitchFamily="18" charset="2"/>
              </a:rPr>
              <a:t>m</a:t>
            </a:r>
            <a:r>
              <a:rPr lang="en-US" altLang="ja-JP" dirty="0" smtClean="0">
                <a:solidFill>
                  <a:schemeClr val="tx1"/>
                </a:solidFill>
                <a:latin typeface="+mn-ea"/>
              </a:rPr>
              <a:t>m</a:t>
            </a:r>
            <a:r>
              <a:rPr lang="ja-JP" altLang="en-US" dirty="0" smtClean="0">
                <a:solidFill>
                  <a:schemeClr val="tx1"/>
                </a:solidFill>
              </a:rPr>
              <a:t>＋赤方偏移）</a:t>
            </a:r>
            <a:endParaRPr lang="en-US" altLang="ja-JP" dirty="0" smtClean="0">
              <a:solidFill>
                <a:schemeClr val="tx1"/>
              </a:solidFill>
            </a:endParaRPr>
          </a:p>
          <a:p>
            <a:r>
              <a:rPr kumimoji="1" lang="ja-JP" altLang="en-US" dirty="0" smtClean="0">
                <a:solidFill>
                  <a:schemeClr val="tx1"/>
                </a:solidFill>
              </a:rPr>
              <a:t>が黄道放射の上に</a:t>
            </a:r>
            <a:r>
              <a:rPr kumimoji="1" lang="en-US" altLang="ja-JP" dirty="0" smtClean="0">
                <a:solidFill>
                  <a:schemeClr val="tx1"/>
                </a:solidFill>
                <a:latin typeface="+mn-ea"/>
              </a:rPr>
              <a:t>5</a:t>
            </a:r>
            <a:r>
              <a:rPr kumimoji="1" lang="en-US" altLang="ja-JP" dirty="0" smtClean="0">
                <a:solidFill>
                  <a:schemeClr val="tx1"/>
                </a:solidFill>
                <a:latin typeface="Symbol" panose="05050102010706020507" pitchFamily="18" charset="2"/>
              </a:rPr>
              <a:t>s</a:t>
            </a:r>
            <a:r>
              <a:rPr kumimoji="1" lang="ja-JP" altLang="en-US" dirty="0" smtClean="0">
                <a:solidFill>
                  <a:schemeClr val="tx1"/>
                </a:solidFill>
              </a:rPr>
              <a:t>以上の</a:t>
            </a:r>
            <a:endParaRPr kumimoji="1" lang="en-US" altLang="ja-JP" dirty="0" smtClean="0">
              <a:solidFill>
                <a:schemeClr val="tx1"/>
              </a:solidFill>
            </a:endParaRPr>
          </a:p>
          <a:p>
            <a:r>
              <a:rPr kumimoji="1" lang="ja-JP" altLang="en-US" dirty="0" smtClean="0">
                <a:solidFill>
                  <a:schemeClr val="tx1"/>
                </a:solidFill>
              </a:rPr>
              <a:t>有意度で観測可（右上図）</a:t>
            </a:r>
            <a:endParaRPr kumimoji="1" lang="en-US" altLang="ja-JP" dirty="0" smtClean="0">
              <a:solidFill>
                <a:schemeClr val="tx1"/>
              </a:solidFill>
            </a:endParaRPr>
          </a:p>
          <a:p>
            <a:endParaRPr lang="en-US" altLang="ja-JP" dirty="0" smtClean="0">
              <a:solidFill>
                <a:schemeClr val="tx1"/>
              </a:solidFill>
            </a:endParaRPr>
          </a:p>
          <a:p>
            <a:pPr>
              <a:spcBef>
                <a:spcPts val="600"/>
              </a:spcBef>
            </a:pPr>
            <a:r>
              <a:rPr lang="en-US" altLang="ja-JP" dirty="0" smtClean="0">
                <a:latin typeface="Symbol" panose="05050102010706020507" pitchFamily="18" charset="2"/>
              </a:rPr>
              <a:t>n</a:t>
            </a:r>
            <a:r>
              <a:rPr lang="en-US" altLang="ja-JP" baseline="-25000" dirty="0" smtClean="0"/>
              <a:t>3</a:t>
            </a:r>
            <a:r>
              <a:rPr lang="ja-JP" altLang="en-US" dirty="0" smtClean="0"/>
              <a:t>の</a:t>
            </a:r>
            <a:r>
              <a:rPr lang="ja-JP" altLang="en-US" b="1" dirty="0" smtClean="0">
                <a:solidFill>
                  <a:srgbClr val="FF0000"/>
                </a:solidFill>
              </a:rPr>
              <a:t>寿命</a:t>
            </a:r>
            <a:r>
              <a:rPr lang="en-US" altLang="ja-JP" b="1" dirty="0" smtClean="0">
                <a:solidFill>
                  <a:srgbClr val="FF0000"/>
                </a:solidFill>
                <a:latin typeface="Symbol" panose="05050102010706020507" pitchFamily="18" charset="2"/>
              </a:rPr>
              <a:t>t </a:t>
            </a:r>
            <a:r>
              <a:rPr lang="en-US" altLang="ja-JP" b="1" dirty="0" smtClean="0">
                <a:solidFill>
                  <a:srgbClr val="FF0000"/>
                </a:solidFill>
              </a:rPr>
              <a:t>= 1×10</a:t>
            </a:r>
            <a:r>
              <a:rPr lang="en-US" altLang="ja-JP" b="1" baseline="46000" dirty="0" smtClean="0">
                <a:solidFill>
                  <a:srgbClr val="FF0000"/>
                </a:solidFill>
              </a:rPr>
              <a:t>17</a:t>
            </a:r>
            <a:r>
              <a:rPr lang="ja-JP" altLang="en-US" b="1" dirty="0" smtClean="0">
                <a:solidFill>
                  <a:srgbClr val="FF0000"/>
                </a:solidFill>
              </a:rPr>
              <a:t>年</a:t>
            </a:r>
            <a:r>
              <a:rPr lang="ja-JP" altLang="en-US" dirty="0" smtClean="0">
                <a:solidFill>
                  <a:schemeClr val="tx1"/>
                </a:solidFill>
              </a:rPr>
              <a:t>の場合、</a:t>
            </a:r>
            <a:endParaRPr lang="en-US" altLang="ja-JP" dirty="0" smtClean="0">
              <a:solidFill>
                <a:schemeClr val="tx1"/>
              </a:solidFill>
            </a:endParaRPr>
          </a:p>
          <a:p>
            <a:pPr>
              <a:spcBef>
                <a:spcPts val="600"/>
              </a:spcBef>
            </a:pPr>
            <a:r>
              <a:rPr lang="ja-JP" altLang="en-US" dirty="0" smtClean="0">
                <a:solidFill>
                  <a:schemeClr val="tx1"/>
                </a:solidFill>
              </a:rPr>
              <a:t>同程度の統計精度を得るには、</a:t>
            </a:r>
            <a:endParaRPr lang="en-US" altLang="ja-JP" dirty="0" smtClean="0">
              <a:solidFill>
                <a:schemeClr val="tx1"/>
              </a:solidFill>
            </a:endParaRPr>
          </a:p>
          <a:p>
            <a:r>
              <a:rPr lang="ja-JP" altLang="en-US" b="1" dirty="0" smtClean="0">
                <a:solidFill>
                  <a:srgbClr val="FF0000"/>
                </a:solidFill>
              </a:rPr>
              <a:t>１００</a:t>
            </a:r>
            <a:r>
              <a:rPr kumimoji="1" lang="ja-JP" altLang="en-US" b="1" dirty="0" smtClean="0">
                <a:solidFill>
                  <a:srgbClr val="FF0000"/>
                </a:solidFill>
              </a:rPr>
              <a:t>日程度</a:t>
            </a:r>
            <a:r>
              <a:rPr kumimoji="1" lang="ja-JP" altLang="en-US" dirty="0" smtClean="0">
                <a:solidFill>
                  <a:schemeClr val="tx1"/>
                </a:solidFill>
              </a:rPr>
              <a:t>の観測が必要</a:t>
            </a:r>
            <a:endParaRPr kumimoji="1" lang="en-US" altLang="ja-JP" dirty="0" smtClean="0">
              <a:solidFill>
                <a:schemeClr val="tx1"/>
              </a:solidFill>
            </a:endParaRPr>
          </a:p>
          <a:p>
            <a:r>
              <a:rPr lang="ja-JP" altLang="en-US" dirty="0" smtClean="0">
                <a:solidFill>
                  <a:schemeClr val="tx1"/>
                </a:solidFill>
              </a:rPr>
              <a:t>（</a:t>
            </a:r>
            <a:r>
              <a:rPr lang="en-US" altLang="ja-JP" dirty="0" err="1" smtClean="0">
                <a:solidFill>
                  <a:schemeClr val="tx1"/>
                </a:solidFill>
                <a:latin typeface="+mn-ea"/>
              </a:rPr>
              <a:t>Hf</a:t>
            </a:r>
            <a:r>
              <a:rPr lang="en-US" altLang="ja-JP" dirty="0" smtClean="0">
                <a:solidFill>
                  <a:schemeClr val="tx1"/>
                </a:solidFill>
                <a:latin typeface="+mn-ea"/>
              </a:rPr>
              <a:t>-STJ</a:t>
            </a:r>
            <a:r>
              <a:rPr lang="en-US" altLang="ja-JP" dirty="0" smtClean="0">
                <a:solidFill>
                  <a:schemeClr val="tx1"/>
                </a:solidFill>
              </a:rPr>
              <a:t>, </a:t>
            </a:r>
            <a:r>
              <a:rPr lang="ja-JP" altLang="en-US" dirty="0" smtClean="0">
                <a:solidFill>
                  <a:schemeClr val="tx1"/>
                </a:solidFill>
              </a:rPr>
              <a:t>回折格子なし→視野角</a:t>
            </a:r>
            <a:r>
              <a:rPr lang="en-US" altLang="ja-JP" dirty="0" smtClean="0">
                <a:solidFill>
                  <a:schemeClr val="tx1"/>
                </a:solidFill>
                <a:latin typeface="+mn-ea"/>
              </a:rPr>
              <a:t>70</a:t>
            </a:r>
            <a:r>
              <a:rPr lang="ja-JP" altLang="en-US" dirty="0" smtClean="0">
                <a:solidFill>
                  <a:schemeClr val="tx1"/>
                </a:solidFill>
              </a:rPr>
              <a:t>倍に）</a:t>
            </a:r>
            <a:r>
              <a:rPr kumimoji="1" lang="ja-JP" altLang="en-US" dirty="0" smtClean="0">
                <a:solidFill>
                  <a:schemeClr val="tx1"/>
                </a:solidFill>
              </a:rPr>
              <a:t> </a:t>
            </a:r>
            <a:endParaRPr kumimoji="1" lang="en-US" altLang="ja-JP" dirty="0" smtClean="0">
              <a:solidFill>
                <a:schemeClr val="tx1"/>
              </a:solidFill>
            </a:endParaRPr>
          </a:p>
          <a:p>
            <a:r>
              <a:rPr lang="ja-JP" altLang="en-US" dirty="0">
                <a:solidFill>
                  <a:schemeClr val="tx1"/>
                </a:solidFill>
              </a:rPr>
              <a:t>　</a:t>
            </a:r>
            <a:r>
              <a:rPr lang="ja-JP" altLang="en-US" dirty="0" smtClean="0">
                <a:solidFill>
                  <a:schemeClr val="tx1"/>
                </a:solidFill>
              </a:rPr>
              <a:t>　　</a:t>
            </a:r>
            <a:r>
              <a:rPr lang="ja-JP" altLang="en-US" b="1" dirty="0" smtClean="0">
                <a:solidFill>
                  <a:srgbClr val="0070C0"/>
                </a:solidFill>
              </a:rPr>
              <a:t>↓</a:t>
            </a:r>
            <a:endParaRPr lang="en-US" altLang="ja-JP" b="1" dirty="0" smtClean="0">
              <a:solidFill>
                <a:srgbClr val="0070C0"/>
              </a:solidFill>
            </a:endParaRPr>
          </a:p>
          <a:p>
            <a:r>
              <a:rPr kumimoji="1" lang="ja-JP" altLang="en-US" dirty="0" smtClean="0">
                <a:solidFill>
                  <a:schemeClr val="tx1"/>
                </a:solidFill>
              </a:rPr>
              <a:t>人工衛星を用いる必要あり。</a:t>
            </a:r>
          </a:p>
        </p:txBody>
      </p:sp>
      <p:pic>
        <p:nvPicPr>
          <p:cNvPr id="3" name="図 2"/>
          <p:cNvPicPr/>
          <p:nvPr/>
        </p:nvPicPr>
        <p:blipFill>
          <a:blip r:embed="rId3" cstate="print">
            <a:grayscl/>
            <a:extLst>
              <a:ext uri="{28A0092B-C50C-407E-A947-70E740481C1C}">
                <a14:useLocalDpi xmlns:a14="http://schemas.microsoft.com/office/drawing/2010/main" val="0"/>
              </a:ext>
            </a:extLst>
          </a:blip>
          <a:srcRect/>
          <a:stretch>
            <a:fillRect/>
          </a:stretch>
        </p:blipFill>
        <p:spPr bwMode="auto">
          <a:xfrm>
            <a:off x="3893108" y="846668"/>
            <a:ext cx="5138003" cy="2480204"/>
          </a:xfrm>
          <a:prstGeom prst="rect">
            <a:avLst/>
          </a:prstGeom>
          <a:noFill/>
          <a:ln>
            <a:noFill/>
          </a:ln>
        </p:spPr>
      </p:pic>
      <p:sp>
        <p:nvSpPr>
          <p:cNvPr id="10" name="正方形/長方形 9"/>
          <p:cNvSpPr/>
          <p:nvPr/>
        </p:nvSpPr>
        <p:spPr>
          <a:xfrm>
            <a:off x="395111" y="1648182"/>
            <a:ext cx="3497997" cy="1378047"/>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正方形/長方形 11"/>
          <p:cNvSpPr/>
          <p:nvPr/>
        </p:nvSpPr>
        <p:spPr>
          <a:xfrm>
            <a:off x="163938" y="681756"/>
            <a:ext cx="4471096" cy="400110"/>
          </a:xfrm>
          <a:prstGeom prst="rect">
            <a:avLst/>
          </a:prstGeom>
        </p:spPr>
        <p:txBody>
          <a:bodyPr wrap="none">
            <a:spAutoFit/>
          </a:bodyPr>
          <a:lstStyle/>
          <a:p>
            <a:r>
              <a:rPr lang="ja-JP" altLang="en-US" sz="2000" dirty="0">
                <a:latin typeface="Symbol" panose="05050102010706020507" pitchFamily="18" charset="2"/>
              </a:rPr>
              <a:t>（</a:t>
            </a:r>
            <a:r>
              <a:rPr lang="ja-JP" altLang="en-US" sz="2000" dirty="0" smtClean="0">
                <a:latin typeface="Symbol" panose="05050102010706020507" pitchFamily="18" charset="2"/>
              </a:rPr>
              <a:t>現在、</a:t>
            </a:r>
            <a:r>
              <a:rPr lang="en-US" altLang="ja-JP" sz="2000" dirty="0" smtClean="0">
                <a:latin typeface="Symbol" panose="05050102010706020507" pitchFamily="18" charset="2"/>
              </a:rPr>
              <a:t>n</a:t>
            </a:r>
            <a:r>
              <a:rPr lang="en-US" altLang="ja-JP" sz="2000" baseline="-25000" dirty="0" smtClean="0"/>
              <a:t>3</a:t>
            </a:r>
            <a:r>
              <a:rPr lang="ja-JP" altLang="en-US" sz="2000" dirty="0"/>
              <a:t>の寿命</a:t>
            </a:r>
            <a:r>
              <a:rPr lang="en-US" altLang="ja-JP" sz="2000" dirty="0" smtClean="0">
                <a:latin typeface="Symbol" panose="05050102010706020507" pitchFamily="18" charset="2"/>
              </a:rPr>
              <a:t>t</a:t>
            </a:r>
            <a:r>
              <a:rPr lang="ja-JP" altLang="en-US" sz="2000" dirty="0" smtClean="0"/>
              <a:t>の下限値：</a:t>
            </a:r>
            <a:r>
              <a:rPr lang="en-US" altLang="ja-JP" sz="2000" dirty="0" smtClean="0"/>
              <a:t>3×10</a:t>
            </a:r>
            <a:r>
              <a:rPr lang="en-US" altLang="ja-JP" sz="2000" baseline="46000" dirty="0" smtClean="0"/>
              <a:t>12</a:t>
            </a:r>
            <a:r>
              <a:rPr lang="ja-JP" altLang="en-US" sz="2000" dirty="0" smtClean="0"/>
              <a:t>年）</a:t>
            </a:r>
            <a:endParaRPr lang="ja-JP" altLang="en-US" sz="2000" dirty="0"/>
          </a:p>
        </p:txBody>
      </p:sp>
      <p:grpSp>
        <p:nvGrpSpPr>
          <p:cNvPr id="17" name="グループ化 16"/>
          <p:cNvGrpSpPr/>
          <p:nvPr/>
        </p:nvGrpSpPr>
        <p:grpSpPr>
          <a:xfrm>
            <a:off x="7411421" y="3771111"/>
            <a:ext cx="1293944" cy="923330"/>
            <a:chOff x="4795287" y="3673311"/>
            <a:chExt cx="1293944" cy="923330"/>
          </a:xfrm>
        </p:grpSpPr>
        <p:sp>
          <p:nvSpPr>
            <p:cNvPr id="14" name="正方形/長方形 13"/>
            <p:cNvSpPr/>
            <p:nvPr/>
          </p:nvSpPr>
          <p:spPr>
            <a:xfrm>
              <a:off x="4795287" y="3673311"/>
              <a:ext cx="1293944" cy="923330"/>
            </a:xfrm>
            <a:prstGeom prst="rect">
              <a:avLst/>
            </a:prstGeom>
          </p:spPr>
          <p:txBody>
            <a:bodyPr wrap="none">
              <a:spAutoFit/>
            </a:bodyPr>
            <a:lstStyle/>
            <a:p>
              <a:r>
                <a:rPr lang="en-US" altLang="ja-JP" kern="100" dirty="0" smtClean="0">
                  <a:latin typeface="+mn-ea"/>
                  <a:cs typeface="Times New Roman" panose="02020603050405020304" pitchFamily="18" charset="0"/>
                </a:rPr>
                <a:t>A</a:t>
              </a:r>
              <a:r>
                <a:rPr lang="ja-JP" altLang="ja-JP" kern="100" dirty="0" smtClean="0">
                  <a:latin typeface="+mn-ea"/>
                  <a:cs typeface="Times New Roman" panose="02020603050405020304" pitchFamily="18" charset="0"/>
                </a:rPr>
                <a:t>点</a:t>
              </a:r>
              <a:endParaRPr lang="en-US" altLang="ja-JP" kern="100" dirty="0" smtClean="0">
                <a:latin typeface="+mn-ea"/>
                <a:cs typeface="Times New Roman" panose="02020603050405020304" pitchFamily="18" charset="0"/>
              </a:endParaRPr>
            </a:p>
            <a:p>
              <a:r>
                <a:rPr lang="en-US" altLang="ja-JP" kern="100" dirty="0" smtClean="0">
                  <a:latin typeface="+mn-ea"/>
                  <a:cs typeface="Times New Roman" panose="02020603050405020304" pitchFamily="18" charset="0"/>
                </a:rPr>
                <a:t> </a:t>
              </a:r>
              <a:r>
                <a:rPr lang="ja-JP" altLang="ja-JP" kern="100" dirty="0" smtClean="0">
                  <a:latin typeface="+mn-ea"/>
                  <a:cs typeface="Times New Roman" panose="02020603050405020304" pitchFamily="18" charset="0"/>
                </a:rPr>
                <a:t>銀緯</a:t>
              </a:r>
              <a:r>
                <a:rPr lang="en-US" altLang="ja-JP" kern="100" dirty="0">
                  <a:latin typeface="+mn-ea"/>
                  <a:cs typeface="Times New Roman" panose="02020603050405020304" pitchFamily="18" charset="0"/>
                </a:rPr>
                <a:t>52</a:t>
              </a:r>
              <a:r>
                <a:rPr lang="ja-JP" altLang="ja-JP" kern="100" dirty="0" smtClean="0">
                  <a:latin typeface="+mn-ea"/>
                  <a:cs typeface="Times New Roman" panose="02020603050405020304" pitchFamily="18" charset="0"/>
                </a:rPr>
                <a:t>°</a:t>
              </a:r>
              <a:endParaRPr lang="en-US" altLang="ja-JP" kern="100" dirty="0" smtClean="0">
                <a:latin typeface="+mn-ea"/>
                <a:cs typeface="Times New Roman" panose="02020603050405020304" pitchFamily="18" charset="0"/>
              </a:endParaRPr>
            </a:p>
            <a:p>
              <a:r>
                <a:rPr lang="en-US" altLang="ja-JP" kern="100" dirty="0" smtClean="0">
                  <a:latin typeface="+mn-ea"/>
                  <a:cs typeface="Times New Roman" panose="02020603050405020304" pitchFamily="18" charset="0"/>
                </a:rPr>
                <a:t> </a:t>
              </a:r>
              <a:r>
                <a:rPr lang="ja-JP" altLang="ja-JP" kern="100" dirty="0" smtClean="0">
                  <a:latin typeface="+mn-ea"/>
                  <a:cs typeface="Times New Roman" panose="02020603050405020304" pitchFamily="18" charset="0"/>
                </a:rPr>
                <a:t>銀</a:t>
              </a:r>
              <a:r>
                <a:rPr lang="ja-JP" altLang="ja-JP" kern="100" dirty="0">
                  <a:latin typeface="+mn-ea"/>
                  <a:cs typeface="Times New Roman" panose="02020603050405020304" pitchFamily="18" charset="0"/>
                </a:rPr>
                <a:t>経</a:t>
              </a:r>
              <a:r>
                <a:rPr lang="en-US" altLang="ja-JP" kern="100" dirty="0">
                  <a:latin typeface="+mn-ea"/>
                  <a:cs typeface="Times New Roman" panose="02020603050405020304" pitchFamily="18" charset="0"/>
                </a:rPr>
                <a:t>151</a:t>
              </a:r>
              <a:r>
                <a:rPr lang="ja-JP" altLang="ja-JP" kern="100" dirty="0" smtClean="0">
                  <a:latin typeface="+mn-ea"/>
                  <a:cs typeface="Times New Roman" panose="02020603050405020304" pitchFamily="18" charset="0"/>
                </a:rPr>
                <a:t>°</a:t>
              </a:r>
              <a:endParaRPr lang="ja-JP" altLang="en-US" dirty="0">
                <a:latin typeface="+mn-ea"/>
              </a:endParaRPr>
            </a:p>
          </p:txBody>
        </p:sp>
        <p:sp>
          <p:nvSpPr>
            <p:cNvPr id="16" name="大かっこ 15"/>
            <p:cNvSpPr/>
            <p:nvPr/>
          </p:nvSpPr>
          <p:spPr>
            <a:xfrm>
              <a:off x="4876800" y="4007556"/>
              <a:ext cx="1038578" cy="564444"/>
            </a:xfrm>
            <a:prstGeom prst="bracketPair">
              <a:avLst>
                <a:gd name="adj" fmla="val 14445"/>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grpSp>
      <p:cxnSp>
        <p:nvCxnSpPr>
          <p:cNvPr id="19" name="直線矢印コネクタ 18"/>
          <p:cNvCxnSpPr/>
          <p:nvPr/>
        </p:nvCxnSpPr>
        <p:spPr>
          <a:xfrm flipH="1">
            <a:off x="5479751" y="3996267"/>
            <a:ext cx="1965679" cy="165100"/>
          </a:xfrm>
          <a:prstGeom prst="straightConnector1">
            <a:avLst/>
          </a:prstGeom>
          <a:ln w="28575">
            <a:solidFill>
              <a:srgbClr val="FF0000"/>
            </a:solidFill>
            <a:headEnd type="none" w="med" len="med"/>
            <a:tailEnd type="arrow" w="lg" len="lg"/>
          </a:ln>
        </p:spPr>
        <p:style>
          <a:lnRef idx="1">
            <a:schemeClr val="accent1"/>
          </a:lnRef>
          <a:fillRef idx="0">
            <a:schemeClr val="accent1"/>
          </a:fillRef>
          <a:effectRef idx="0">
            <a:schemeClr val="accent1"/>
          </a:effectRef>
          <a:fontRef idx="minor">
            <a:schemeClr val="tx1"/>
          </a:fontRef>
        </p:style>
      </p:cxnSp>
      <p:sp>
        <p:nvSpPr>
          <p:cNvPr id="27" name="正方形/長方形 26"/>
          <p:cNvSpPr/>
          <p:nvPr/>
        </p:nvSpPr>
        <p:spPr>
          <a:xfrm>
            <a:off x="4400160" y="3470112"/>
            <a:ext cx="4264309" cy="369332"/>
          </a:xfrm>
          <a:prstGeom prst="rect">
            <a:avLst/>
          </a:prstGeom>
        </p:spPr>
        <p:txBody>
          <a:bodyPr wrap="none">
            <a:spAutoFit/>
          </a:bodyPr>
          <a:lstStyle/>
          <a:p>
            <a:r>
              <a:rPr lang="ja-JP" altLang="en-US" dirty="0" smtClean="0"/>
              <a:t>バックグラウンドの少ない（暗い）方角：</a:t>
            </a:r>
            <a:r>
              <a:rPr lang="en-US" altLang="ja-JP" dirty="0" smtClean="0">
                <a:latin typeface="+mn-ea"/>
              </a:rPr>
              <a:t>A</a:t>
            </a:r>
            <a:r>
              <a:rPr lang="ja-JP" altLang="en-US" dirty="0" smtClean="0">
                <a:latin typeface="+mn-ea"/>
              </a:rPr>
              <a:t>点</a:t>
            </a:r>
            <a:endParaRPr lang="en-US" altLang="ja-JP" dirty="0" smtClean="0">
              <a:latin typeface="+mn-ea"/>
            </a:endParaRPr>
          </a:p>
        </p:txBody>
      </p:sp>
      <p:sp>
        <p:nvSpPr>
          <p:cNvPr id="30" name="テキスト ボックス 29"/>
          <p:cNvSpPr txBox="1"/>
          <p:nvPr/>
        </p:nvSpPr>
        <p:spPr>
          <a:xfrm>
            <a:off x="6694312" y="2488880"/>
            <a:ext cx="1968809" cy="307777"/>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none" rtlCol="0">
            <a:spAutoFit/>
          </a:bodyPr>
          <a:lstStyle/>
          <a:p>
            <a:r>
              <a:rPr lang="ja-JP" altLang="en-US" sz="1400" dirty="0" smtClean="0"/>
              <a:t>差し引き後のスペクトル</a:t>
            </a:r>
            <a:endParaRPr kumimoji="1" lang="ja-JP" altLang="en-US" sz="1400" dirty="0" smtClean="0"/>
          </a:p>
        </p:txBody>
      </p:sp>
      <p:grpSp>
        <p:nvGrpSpPr>
          <p:cNvPr id="26" name="グループ化 25"/>
          <p:cNvGrpSpPr/>
          <p:nvPr/>
        </p:nvGrpSpPr>
        <p:grpSpPr>
          <a:xfrm>
            <a:off x="7203408" y="5160394"/>
            <a:ext cx="1828800" cy="1427292"/>
            <a:chOff x="4447825" y="4504261"/>
            <a:chExt cx="1828800" cy="1427292"/>
          </a:xfrm>
        </p:grpSpPr>
        <p:sp>
          <p:nvSpPr>
            <p:cNvPr id="5" name="円/楕円 4"/>
            <p:cNvSpPr/>
            <p:nvPr/>
          </p:nvSpPr>
          <p:spPr>
            <a:xfrm>
              <a:off x="4447825" y="4967106"/>
              <a:ext cx="1828800" cy="14675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円/楕円 17"/>
            <p:cNvSpPr/>
            <p:nvPr/>
          </p:nvSpPr>
          <p:spPr>
            <a:xfrm>
              <a:off x="5147737" y="4899371"/>
              <a:ext cx="383822" cy="259646"/>
            </a:xfrm>
            <a:prstGeom prst="ellipse">
              <a:avLst/>
            </a:prstGeom>
            <a:gradFill flip="none" rotWithShape="1">
              <a:gsLst>
                <a:gs pos="0">
                  <a:srgbClr val="FFFF00"/>
                </a:gs>
                <a:gs pos="39000">
                  <a:schemeClr val="accent1">
                    <a:lumMod val="45000"/>
                    <a:lumOff val="55000"/>
                  </a:schemeClr>
                </a:gs>
                <a:gs pos="65000">
                  <a:srgbClr val="00B0F0"/>
                </a:gs>
                <a:gs pos="100000">
                  <a:srgbClr val="00B0F0"/>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円/楕円 19"/>
            <p:cNvSpPr/>
            <p:nvPr/>
          </p:nvSpPr>
          <p:spPr>
            <a:xfrm>
              <a:off x="4831647" y="5000969"/>
              <a:ext cx="67733" cy="67733"/>
            </a:xfrm>
            <a:prstGeom prst="ellipse">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22" name="直線矢印コネクタ 21"/>
            <p:cNvCxnSpPr/>
            <p:nvPr/>
          </p:nvCxnSpPr>
          <p:spPr>
            <a:xfrm flipH="1" flipV="1">
              <a:off x="4492981" y="4504261"/>
              <a:ext cx="372532" cy="519290"/>
            </a:xfrm>
            <a:prstGeom prst="straightConnector1">
              <a:avLst/>
            </a:prstGeom>
            <a:ln>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24" name="テキスト ボックス 23"/>
            <p:cNvSpPr txBox="1"/>
            <p:nvPr/>
          </p:nvSpPr>
          <p:spPr>
            <a:xfrm>
              <a:off x="5125155" y="5192889"/>
              <a:ext cx="903111" cy="738664"/>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square" rtlCol="0">
              <a:spAutoFit/>
            </a:bodyPr>
            <a:lstStyle/>
            <a:p>
              <a:r>
                <a:rPr lang="ja-JP" altLang="en-US" sz="1400" dirty="0" smtClean="0"/>
                <a:t>銀河</a:t>
              </a:r>
              <a:endParaRPr lang="en-US" altLang="ja-JP" sz="1400" dirty="0" smtClean="0"/>
            </a:p>
            <a:p>
              <a:r>
                <a:rPr lang="ja-JP" altLang="en-US" sz="1400" dirty="0" smtClean="0"/>
                <a:t>中心</a:t>
              </a:r>
              <a:endParaRPr lang="en-US" altLang="ja-JP" sz="1400" dirty="0" smtClean="0"/>
            </a:p>
            <a:p>
              <a:r>
                <a:rPr kumimoji="1" lang="ja-JP" altLang="en-US" sz="1400" dirty="0" smtClean="0"/>
                <a:t>（明るい</a:t>
              </a:r>
              <a:r>
                <a:rPr kumimoji="1" lang="ja-JP" altLang="en-US" sz="1400" dirty="0"/>
                <a:t>）</a:t>
              </a:r>
              <a:endParaRPr kumimoji="1" lang="ja-JP" altLang="en-US" sz="1400" dirty="0" smtClean="0"/>
            </a:p>
          </p:txBody>
        </p:sp>
        <p:sp>
          <p:nvSpPr>
            <p:cNvPr id="25" name="テキスト ボックス 24"/>
            <p:cNvSpPr txBox="1"/>
            <p:nvPr/>
          </p:nvSpPr>
          <p:spPr>
            <a:xfrm>
              <a:off x="4696178" y="5102578"/>
              <a:ext cx="364202" cy="523220"/>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none" rtlCol="0">
              <a:spAutoFit/>
            </a:bodyPr>
            <a:lstStyle/>
            <a:p>
              <a:r>
                <a:rPr kumimoji="1" lang="ja-JP" altLang="en-US" sz="1400" dirty="0" smtClean="0"/>
                <a:t>太</a:t>
              </a:r>
              <a:endParaRPr kumimoji="1" lang="en-US" altLang="ja-JP" sz="1400" dirty="0" smtClean="0"/>
            </a:p>
            <a:p>
              <a:r>
                <a:rPr kumimoji="1" lang="ja-JP" altLang="en-US" sz="1400" dirty="0" smtClean="0"/>
                <a:t>陽</a:t>
              </a:r>
            </a:p>
          </p:txBody>
        </p:sp>
      </p:grpSp>
      <p:sp>
        <p:nvSpPr>
          <p:cNvPr id="32" name="テキスト ボックス 31"/>
          <p:cNvSpPr txBox="1"/>
          <p:nvPr/>
        </p:nvSpPr>
        <p:spPr>
          <a:xfrm>
            <a:off x="5310418" y="3856566"/>
            <a:ext cx="309700" cy="338554"/>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none" rtlCol="0">
            <a:spAutoFit/>
          </a:bodyPr>
          <a:lstStyle/>
          <a:p>
            <a:r>
              <a:rPr kumimoji="1" lang="en-US" altLang="ja-JP" sz="1600" b="1" dirty="0" smtClean="0">
                <a:solidFill>
                  <a:srgbClr val="FF0000"/>
                </a:solidFill>
              </a:rPr>
              <a:t>A</a:t>
            </a:r>
            <a:endParaRPr kumimoji="1" lang="ja-JP" altLang="en-US" sz="1600" b="1" dirty="0" smtClean="0">
              <a:solidFill>
                <a:srgbClr val="FF0000"/>
              </a:solidFill>
            </a:endParaRPr>
          </a:p>
        </p:txBody>
      </p:sp>
      <p:sp>
        <p:nvSpPr>
          <p:cNvPr id="33" name="正方形/長方形 32"/>
          <p:cNvSpPr/>
          <p:nvPr/>
        </p:nvSpPr>
        <p:spPr>
          <a:xfrm>
            <a:off x="6993758" y="4860483"/>
            <a:ext cx="936475" cy="307777"/>
          </a:xfrm>
          <a:prstGeom prst="rect">
            <a:avLst/>
          </a:prstGeom>
        </p:spPr>
        <p:txBody>
          <a:bodyPr wrap="none">
            <a:spAutoFit/>
          </a:bodyPr>
          <a:lstStyle/>
          <a:p>
            <a:r>
              <a:rPr lang="en-US" altLang="ja-JP" sz="1400" kern="100" dirty="0" smtClean="0">
                <a:latin typeface="+mn-ea"/>
                <a:cs typeface="Times New Roman" panose="02020603050405020304" pitchFamily="18" charset="0"/>
              </a:rPr>
              <a:t>A</a:t>
            </a:r>
            <a:r>
              <a:rPr lang="ja-JP" altLang="ja-JP" sz="1400" kern="100" dirty="0" smtClean="0">
                <a:latin typeface="+mn-ea"/>
                <a:cs typeface="Times New Roman" panose="02020603050405020304" pitchFamily="18" charset="0"/>
              </a:rPr>
              <a:t>点</a:t>
            </a:r>
            <a:r>
              <a:rPr lang="en-US" altLang="ja-JP" sz="1400" kern="100" dirty="0" smtClean="0">
                <a:latin typeface="+mn-ea"/>
                <a:cs typeface="Times New Roman" panose="02020603050405020304" pitchFamily="18" charset="0"/>
              </a:rPr>
              <a:t>(</a:t>
            </a:r>
            <a:r>
              <a:rPr lang="ja-JP" altLang="en-US" sz="1400" kern="100" dirty="0" smtClean="0">
                <a:latin typeface="+mn-ea"/>
                <a:cs typeface="Times New Roman" panose="02020603050405020304" pitchFamily="18" charset="0"/>
              </a:rPr>
              <a:t>暗い</a:t>
            </a:r>
            <a:r>
              <a:rPr lang="en-US" altLang="ja-JP" sz="1400" kern="100" dirty="0" smtClean="0">
                <a:latin typeface="+mn-ea"/>
                <a:cs typeface="Times New Roman" panose="02020603050405020304" pitchFamily="18" charset="0"/>
              </a:rPr>
              <a:t>)</a:t>
            </a:r>
            <a:endParaRPr lang="en-US" altLang="ja-JP" sz="1400" kern="100" dirty="0">
              <a:latin typeface="+mn-ea"/>
              <a:cs typeface="Times New Roman" panose="02020603050405020304" pitchFamily="18" charset="0"/>
            </a:endParaRPr>
          </a:p>
        </p:txBody>
      </p:sp>
      <p:sp>
        <p:nvSpPr>
          <p:cNvPr id="15" name="正方形/長方形 14"/>
          <p:cNvSpPr/>
          <p:nvPr/>
        </p:nvSpPr>
        <p:spPr>
          <a:xfrm>
            <a:off x="5485043" y="6610350"/>
            <a:ext cx="1028700" cy="1714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solidFill>
            </a:endParaRPr>
          </a:p>
        </p:txBody>
      </p:sp>
      <p:sp>
        <p:nvSpPr>
          <p:cNvPr id="9" name="テキスト ボックス 8"/>
          <p:cNvSpPr txBox="1"/>
          <p:nvPr/>
        </p:nvSpPr>
        <p:spPr>
          <a:xfrm>
            <a:off x="6247043" y="6550223"/>
            <a:ext cx="543739" cy="307777"/>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none" rtlCol="0">
            <a:spAutoFit/>
          </a:bodyPr>
          <a:lstStyle/>
          <a:p>
            <a:r>
              <a:rPr kumimoji="1" lang="ja-JP" altLang="en-US" sz="1400" dirty="0" smtClean="0"/>
              <a:t>銀経</a:t>
            </a:r>
          </a:p>
        </p:txBody>
      </p:sp>
      <p:sp>
        <p:nvSpPr>
          <p:cNvPr id="29" name="テキスト ボックス 28"/>
          <p:cNvSpPr txBox="1"/>
          <p:nvPr/>
        </p:nvSpPr>
        <p:spPr>
          <a:xfrm rot="16200000">
            <a:off x="4380144" y="4045148"/>
            <a:ext cx="543739" cy="307777"/>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none" rtlCol="0">
            <a:spAutoFit/>
          </a:bodyPr>
          <a:lstStyle/>
          <a:p>
            <a:r>
              <a:rPr kumimoji="1" lang="ja-JP" altLang="en-US" sz="1400" dirty="0" smtClean="0"/>
              <a:t>銀緯</a:t>
            </a:r>
          </a:p>
        </p:txBody>
      </p:sp>
      <p:cxnSp>
        <p:nvCxnSpPr>
          <p:cNvPr id="23" name="直線矢印コネクタ 22"/>
          <p:cNvCxnSpPr/>
          <p:nvPr/>
        </p:nvCxnSpPr>
        <p:spPr>
          <a:xfrm flipV="1">
            <a:off x="3265714" y="3189515"/>
            <a:ext cx="925286" cy="892628"/>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11" name="正方形/長方形 10"/>
          <p:cNvSpPr/>
          <p:nvPr/>
        </p:nvSpPr>
        <p:spPr>
          <a:xfrm>
            <a:off x="395110" y="4612320"/>
            <a:ext cx="4239923" cy="1309509"/>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正方形/長方形 20"/>
          <p:cNvSpPr/>
          <p:nvPr/>
        </p:nvSpPr>
        <p:spPr>
          <a:xfrm>
            <a:off x="7285055" y="1004835"/>
            <a:ext cx="683288" cy="1909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テキスト ボックス 33"/>
          <p:cNvSpPr txBox="1"/>
          <p:nvPr/>
        </p:nvSpPr>
        <p:spPr>
          <a:xfrm>
            <a:off x="7185240" y="933063"/>
            <a:ext cx="1350050" cy="338554"/>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none" rtlCol="0">
            <a:spAutoFit/>
          </a:bodyPr>
          <a:lstStyle/>
          <a:p>
            <a:r>
              <a:rPr lang="ja-JP" altLang="en-US" sz="1600" dirty="0" smtClean="0"/>
              <a:t>による超過分</a:t>
            </a:r>
            <a:endParaRPr kumimoji="1" lang="ja-JP" altLang="en-US" sz="1600" dirty="0" smtClean="0"/>
          </a:p>
        </p:txBody>
      </p:sp>
    </p:spTree>
    <p:extLst>
      <p:ext uri="{BB962C8B-B14F-4D97-AF65-F5344CB8AC3E}">
        <p14:creationId xmlns:p14="http://schemas.microsoft.com/office/powerpoint/2010/main" val="245223304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a:xfrm>
            <a:off x="520160" y="306579"/>
            <a:ext cx="5238582" cy="543707"/>
          </a:xfrm>
        </p:spPr>
        <p:txBody>
          <a:bodyPr>
            <a:normAutofit/>
          </a:bodyPr>
          <a:lstStyle/>
          <a:p>
            <a:r>
              <a:rPr lang="ja-JP" altLang="en-US" sz="2400" dirty="0">
                <a:solidFill>
                  <a:schemeClr val="bg2">
                    <a:lumMod val="50000"/>
                  </a:schemeClr>
                </a:solidFill>
                <a:latin typeface="ＭＳ Ｐゴシック" panose="020B0600070205080204" pitchFamily="50" charset="-128"/>
                <a:ea typeface="ＭＳ Ｐゴシック" panose="020B0600070205080204" pitchFamily="50" charset="-128"/>
              </a:rPr>
              <a:t>崩壊現象観測可能性の検討</a:t>
            </a:r>
          </a:p>
        </p:txBody>
      </p:sp>
      <p:graphicFrame>
        <p:nvGraphicFramePr>
          <p:cNvPr id="6" name="コンテンツ プレースホルダー 5"/>
          <p:cNvGraphicFramePr>
            <a:graphicFrameLocks noGrp="1"/>
          </p:cNvGraphicFramePr>
          <p:nvPr>
            <p:ph idx="1"/>
            <p:extLst/>
          </p:nvPr>
        </p:nvGraphicFramePr>
        <p:xfrm>
          <a:off x="1231999" y="5155660"/>
          <a:ext cx="2043857" cy="764358"/>
        </p:xfrm>
        <a:graphic>
          <a:graphicData uri="http://schemas.openxmlformats.org/drawingml/2006/table">
            <a:tbl>
              <a:tblPr>
                <a:tableStyleId>{69C7853C-536D-4A76-A0AE-DD22124D55A5}</a:tableStyleId>
              </a:tblPr>
              <a:tblGrid>
                <a:gridCol w="1171680">
                  <a:extLst>
                    <a:ext uri="{9D8B030D-6E8A-4147-A177-3AD203B41FA5}">
                      <a16:colId xmlns="" xmlns:a16="http://schemas.microsoft.com/office/drawing/2014/main" val="20000"/>
                    </a:ext>
                  </a:extLst>
                </a:gridCol>
                <a:gridCol w="872177">
                  <a:extLst>
                    <a:ext uri="{9D8B030D-6E8A-4147-A177-3AD203B41FA5}">
                      <a16:colId xmlns="" xmlns:a16="http://schemas.microsoft.com/office/drawing/2014/main" val="20001"/>
                    </a:ext>
                  </a:extLst>
                </a:gridCol>
              </a:tblGrid>
              <a:tr h="194286">
                <a:tc>
                  <a:txBody>
                    <a:bodyPr/>
                    <a:lstStyle/>
                    <a:p>
                      <a:pPr algn="ctr" fontAlgn="ctr"/>
                      <a:r>
                        <a:rPr lang="ja-JP" altLang="en-US" sz="1200" u="none" strike="noStrike" dirty="0">
                          <a:effectLst/>
                        </a:rPr>
                        <a:t>観測時間</a:t>
                      </a:r>
                      <a:endParaRPr lang="ja-JP" altLang="en-US" sz="1200" b="1" i="0" u="none" strike="noStrike" dirty="0">
                        <a:solidFill>
                          <a:srgbClr val="000000"/>
                        </a:solidFill>
                        <a:effectLst/>
                        <a:latin typeface="ＭＳ Ｐゴシック"/>
                      </a:endParaRPr>
                    </a:p>
                  </a:txBody>
                  <a:tcPr marL="7144" marR="7144" marT="7144" marB="0" anchor="ctr"/>
                </a:tc>
                <a:tc>
                  <a:txBody>
                    <a:bodyPr/>
                    <a:lstStyle/>
                    <a:p>
                      <a:pPr algn="ctr" fontAlgn="ctr"/>
                      <a:r>
                        <a:rPr lang="ja-JP" altLang="en-US" sz="1200" u="none" strike="noStrike" dirty="0" smtClean="0">
                          <a:effectLst/>
                        </a:rPr>
                        <a:t>１８９日</a:t>
                      </a:r>
                      <a:endParaRPr lang="ja-JP" altLang="en-US" sz="1200" b="1" i="0" u="none" strike="noStrike" dirty="0">
                        <a:solidFill>
                          <a:srgbClr val="000000"/>
                        </a:solidFill>
                        <a:effectLst/>
                        <a:latin typeface="ＭＳ Ｐゴシック"/>
                      </a:endParaRPr>
                    </a:p>
                  </a:txBody>
                  <a:tcPr marL="7144" marR="7144" marT="7144" marB="0" anchor="ctr"/>
                </a:tc>
                <a:extLst>
                  <a:ext uri="{0D108BD9-81ED-4DB2-BD59-A6C34878D82A}">
                    <a16:rowId xmlns="" xmlns:a16="http://schemas.microsoft.com/office/drawing/2014/main" val="10000"/>
                  </a:ext>
                </a:extLst>
              </a:tr>
              <a:tr h="190024">
                <a:tc>
                  <a:txBody>
                    <a:bodyPr/>
                    <a:lstStyle/>
                    <a:p>
                      <a:pPr algn="ctr" fontAlgn="ctr"/>
                      <a:r>
                        <a:rPr lang="ja-JP" altLang="en-US" sz="1200" u="none" strike="noStrike" dirty="0">
                          <a:effectLst/>
                        </a:rPr>
                        <a:t>検出器の大きさ</a:t>
                      </a:r>
                      <a:endParaRPr lang="ja-JP" altLang="en-US" sz="1200" b="1" i="0" u="none" strike="noStrike" dirty="0">
                        <a:solidFill>
                          <a:srgbClr val="000000"/>
                        </a:solidFill>
                        <a:effectLst/>
                        <a:latin typeface="ＭＳ Ｐゴシック"/>
                      </a:endParaRPr>
                    </a:p>
                  </a:txBody>
                  <a:tcPr marL="7144" marR="7144" marT="7144" marB="0" anchor="ctr"/>
                </a:tc>
                <a:tc>
                  <a:txBody>
                    <a:bodyPr/>
                    <a:lstStyle/>
                    <a:p>
                      <a:pPr algn="ctr" fontAlgn="ctr"/>
                      <a:r>
                        <a:rPr lang="ja-JP" altLang="en-US" sz="1200" u="none" strike="noStrike" dirty="0">
                          <a:effectLst/>
                        </a:rPr>
                        <a:t>直径２０</a:t>
                      </a:r>
                      <a:r>
                        <a:rPr lang="en-US" sz="1200" u="none" strike="noStrike" dirty="0">
                          <a:effectLst/>
                        </a:rPr>
                        <a:t>cm</a:t>
                      </a:r>
                      <a:endParaRPr lang="en-US" sz="1200" b="1" i="0" u="none" strike="noStrike" dirty="0">
                        <a:solidFill>
                          <a:srgbClr val="000000"/>
                        </a:solidFill>
                        <a:effectLst/>
                        <a:latin typeface="ＭＳ Ｐゴシック"/>
                      </a:endParaRPr>
                    </a:p>
                  </a:txBody>
                  <a:tcPr marL="7144" marR="7144" marT="7144" marB="0" anchor="ctr"/>
                </a:tc>
                <a:extLst>
                  <a:ext uri="{0D108BD9-81ED-4DB2-BD59-A6C34878D82A}">
                    <a16:rowId xmlns="" xmlns:a16="http://schemas.microsoft.com/office/drawing/2014/main" val="10001"/>
                  </a:ext>
                </a:extLst>
              </a:tr>
              <a:tr h="190024">
                <a:tc>
                  <a:txBody>
                    <a:bodyPr/>
                    <a:lstStyle/>
                    <a:p>
                      <a:pPr algn="ctr" fontAlgn="ctr"/>
                      <a:r>
                        <a:rPr lang="ja-JP" altLang="en-US" sz="1200" u="none" strike="noStrike" dirty="0">
                          <a:effectLst/>
                        </a:rPr>
                        <a:t>検出器の視野角</a:t>
                      </a:r>
                      <a:endParaRPr lang="ja-JP" altLang="en-US" sz="1200" b="1" i="0" u="none" strike="noStrike" dirty="0">
                        <a:solidFill>
                          <a:srgbClr val="000000"/>
                        </a:solidFill>
                        <a:effectLst/>
                        <a:latin typeface="ＭＳ Ｐゴシック"/>
                      </a:endParaRPr>
                    </a:p>
                  </a:txBody>
                  <a:tcPr marL="7144" marR="7144" marT="7144" marB="0" anchor="ctr"/>
                </a:tc>
                <a:tc>
                  <a:txBody>
                    <a:bodyPr/>
                    <a:lstStyle/>
                    <a:p>
                      <a:pPr algn="ctr" fontAlgn="ctr"/>
                      <a:r>
                        <a:rPr lang="en-US" altLang="ja-JP" sz="1200" u="none" strike="noStrike" dirty="0" smtClean="0">
                          <a:effectLst/>
                          <a:latin typeface="+mn-ea"/>
                          <a:ea typeface="+mn-ea"/>
                        </a:rPr>
                        <a:t>0.5</a:t>
                      </a:r>
                      <a:r>
                        <a:rPr lang="en-US" altLang="ja-JP" sz="1200" u="none" strike="noStrike" dirty="0" smtClean="0">
                          <a:effectLst/>
                        </a:rPr>
                        <a:t>°</a:t>
                      </a:r>
                      <a:endParaRPr lang="en-US" altLang="ja-JP" sz="1200" b="1" i="0" u="none" strike="noStrike" dirty="0">
                        <a:solidFill>
                          <a:srgbClr val="000000"/>
                        </a:solidFill>
                        <a:effectLst/>
                        <a:latin typeface="ＭＳ Ｐゴシック"/>
                      </a:endParaRPr>
                    </a:p>
                  </a:txBody>
                  <a:tcPr marL="7144" marR="7144" marT="7144" marB="0" anchor="ctr"/>
                </a:tc>
                <a:extLst>
                  <a:ext uri="{0D108BD9-81ED-4DB2-BD59-A6C34878D82A}">
                    <a16:rowId xmlns="" xmlns:a16="http://schemas.microsoft.com/office/drawing/2014/main" val="10002"/>
                  </a:ext>
                </a:extLst>
              </a:tr>
              <a:tr h="190024">
                <a:tc>
                  <a:txBody>
                    <a:bodyPr/>
                    <a:lstStyle/>
                    <a:p>
                      <a:pPr algn="ctr" fontAlgn="ctr"/>
                      <a:r>
                        <a:rPr lang="ja-JP" altLang="en-US" sz="1200" u="none" strike="noStrike">
                          <a:effectLst/>
                        </a:rPr>
                        <a:t>検出器の分解能</a:t>
                      </a:r>
                      <a:endParaRPr lang="ja-JP" altLang="en-US" sz="1200" b="1" i="0" u="none" strike="noStrike">
                        <a:solidFill>
                          <a:srgbClr val="000000"/>
                        </a:solidFill>
                        <a:effectLst/>
                        <a:latin typeface="ＭＳ Ｐゴシック"/>
                      </a:endParaRPr>
                    </a:p>
                  </a:txBody>
                  <a:tcPr marL="7144" marR="7144" marT="7144" marB="0" anchor="ctr"/>
                </a:tc>
                <a:tc>
                  <a:txBody>
                    <a:bodyPr/>
                    <a:lstStyle/>
                    <a:p>
                      <a:pPr algn="ctr" fontAlgn="ctr"/>
                      <a:r>
                        <a:rPr lang="en-US" altLang="ja-JP" sz="1200" u="none" strike="noStrike" dirty="0">
                          <a:effectLst/>
                          <a:latin typeface="+mn-ea"/>
                          <a:ea typeface="+mn-ea"/>
                        </a:rPr>
                        <a:t>1.7</a:t>
                      </a:r>
                      <a:r>
                        <a:rPr lang="en-US" altLang="ja-JP" sz="1200" u="none" strike="noStrike" dirty="0" smtClean="0">
                          <a:effectLst/>
                        </a:rPr>
                        <a:t>%</a:t>
                      </a:r>
                      <a:r>
                        <a:rPr lang="ja-JP" altLang="en-US" sz="1200" u="none" strike="noStrike" dirty="0" smtClean="0">
                          <a:effectLst/>
                        </a:rPr>
                        <a:t>ｒｍｓ</a:t>
                      </a:r>
                      <a:endParaRPr lang="en-US" altLang="ja-JP" sz="1200" b="1" i="0" u="none" strike="noStrike" dirty="0">
                        <a:solidFill>
                          <a:srgbClr val="000000"/>
                        </a:solidFill>
                        <a:effectLst/>
                        <a:latin typeface="ＭＳ Ｐゴシック"/>
                      </a:endParaRPr>
                    </a:p>
                  </a:txBody>
                  <a:tcPr marL="7144" marR="7144" marT="7144" marB="0" anchor="ctr"/>
                </a:tc>
                <a:extLst>
                  <a:ext uri="{0D108BD9-81ED-4DB2-BD59-A6C34878D82A}">
                    <a16:rowId xmlns="" xmlns:a16="http://schemas.microsoft.com/office/drawing/2014/main" val="10003"/>
                  </a:ext>
                </a:extLst>
              </a:tr>
            </a:tbl>
          </a:graphicData>
        </a:graphic>
      </p:graphicFrame>
      <p:sp>
        <p:nvSpPr>
          <p:cNvPr id="8" name="スライド番号プレースホルダー 7"/>
          <p:cNvSpPr>
            <a:spLocks noGrp="1"/>
          </p:cNvSpPr>
          <p:nvPr>
            <p:ph type="sldNum" sz="quarter" idx="12"/>
          </p:nvPr>
        </p:nvSpPr>
        <p:spPr/>
        <p:txBody>
          <a:bodyPr/>
          <a:lstStyle/>
          <a:p>
            <a:fld id="{229E64B3-8784-468B-8F01-8F8E0278E570}" type="slidenum">
              <a:rPr altLang="en-US" smtClean="0"/>
              <a:pPr/>
              <a:t>26</a:t>
            </a:fld>
            <a:endParaRPr altLang="en-US"/>
          </a:p>
        </p:txBody>
      </p:sp>
      <p:sp>
        <p:nvSpPr>
          <p:cNvPr id="4" name="テキスト ボックス 3"/>
          <p:cNvSpPr txBox="1"/>
          <p:nvPr/>
        </p:nvSpPr>
        <p:spPr>
          <a:xfrm>
            <a:off x="1277635" y="4828357"/>
            <a:ext cx="1656223" cy="461665"/>
          </a:xfrm>
          <a:prstGeom prst="rect">
            <a:avLst/>
          </a:prstGeom>
          <a:noFill/>
        </p:spPr>
        <p:txBody>
          <a:bodyPr wrap="none" rtlCol="0">
            <a:spAutoFit/>
          </a:bodyPr>
          <a:lstStyle/>
          <a:p>
            <a:pPr defTabSz="457200"/>
            <a:r>
              <a:rPr kumimoji="0" lang="ja-JP" altLang="en-US" sz="1350" dirty="0">
                <a:solidFill>
                  <a:srgbClr val="FFC000"/>
                </a:solidFill>
              </a:rPr>
              <a:t>シミュレーション</a:t>
            </a:r>
            <a:r>
              <a:rPr lang="ja-JP" altLang="en-US" sz="1350" dirty="0">
                <a:solidFill>
                  <a:srgbClr val="FFC000"/>
                </a:solidFill>
              </a:rPr>
              <a:t>条件</a:t>
            </a:r>
            <a:endParaRPr lang="en-US" altLang="ja-JP" sz="1350" dirty="0">
              <a:solidFill>
                <a:srgbClr val="FFC000"/>
              </a:solidFill>
            </a:endParaRPr>
          </a:p>
          <a:p>
            <a:pPr defTabSz="457200"/>
            <a:endParaRPr lang="ja-JP" altLang="en-US" sz="1050" dirty="0">
              <a:solidFill>
                <a:prstClr val="black"/>
              </a:solidFill>
            </a:endParaRPr>
          </a:p>
        </p:txBody>
      </p:sp>
      <mc:AlternateContent xmlns:mc="http://schemas.openxmlformats.org/markup-compatibility/2006" xmlns:a14="http://schemas.microsoft.com/office/drawing/2010/main">
        <mc:Choice Requires="a14">
          <p:sp>
            <p:nvSpPr>
              <p:cNvPr id="23" name="テキスト ボックス 22"/>
              <p:cNvSpPr txBox="1"/>
              <p:nvPr/>
            </p:nvSpPr>
            <p:spPr>
              <a:xfrm>
                <a:off x="3496117" y="5115921"/>
                <a:ext cx="4525250" cy="939873"/>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algn="ctr" defTabSz="457200"/>
                <a:r>
                  <a:rPr kumimoji="0" lang="ja-JP" altLang="en-US" sz="1350" dirty="0">
                    <a:solidFill>
                      <a:srgbClr val="00B050"/>
                    </a:solidFill>
                  </a:rPr>
                  <a:t>エッジの部分（</a:t>
                </a:r>
                <a:r>
                  <a:rPr kumimoji="0" lang="en-US" altLang="ja-JP" sz="1350" dirty="0">
                    <a:solidFill>
                      <a:srgbClr val="00B050"/>
                    </a:solidFill>
                  </a:rPr>
                  <a:t> </a:t>
                </a:r>
                <a14:m>
                  <m:oMath xmlns:m="http://schemas.openxmlformats.org/officeDocument/2006/math">
                    <m:sSub>
                      <m:sSubPr>
                        <m:ctrlPr>
                          <a:rPr kumimoji="0" lang="en-US" altLang="ja-JP" sz="1350" i="1">
                            <a:solidFill>
                              <a:srgbClr val="00B050"/>
                            </a:solidFill>
                            <a:latin typeface="Cambria Math" panose="02040503050406030204" pitchFamily="18" charset="0"/>
                          </a:rPr>
                        </m:ctrlPr>
                      </m:sSubPr>
                      <m:e>
                        <m:r>
                          <a:rPr kumimoji="0" lang="en-US" altLang="ja-JP" sz="1350" i="1">
                            <a:solidFill>
                              <a:srgbClr val="00B050"/>
                            </a:solidFill>
                            <a:latin typeface="Cambria Math"/>
                          </a:rPr>
                          <m:t>𝐸</m:t>
                        </m:r>
                      </m:e>
                      <m:sub>
                        <m:r>
                          <a:rPr kumimoji="0" lang="ja-JP" altLang="en-US" sz="1350" i="1">
                            <a:solidFill>
                              <a:srgbClr val="00B050"/>
                            </a:solidFill>
                            <a:latin typeface="Cambria Math"/>
                          </a:rPr>
                          <m:t>𝛾</m:t>
                        </m:r>
                      </m:sub>
                    </m:sSub>
                  </m:oMath>
                </a14:m>
                <a:r>
                  <a:rPr kumimoji="0" lang="ja-JP" altLang="en-US" sz="1350" dirty="0">
                    <a:solidFill>
                      <a:srgbClr val="00B050"/>
                    </a:solidFill>
                  </a:rPr>
                  <a:t>）</a:t>
                </a:r>
                <a:r>
                  <a:rPr kumimoji="0" lang="ja-JP" altLang="en-US" sz="1350" dirty="0">
                    <a:solidFill>
                      <a:prstClr val="black"/>
                    </a:solidFill>
                  </a:rPr>
                  <a:t>で傾きが大きくなったことを確認</a:t>
                </a:r>
                <a:endParaRPr kumimoji="0" lang="en-US" altLang="ja-JP" sz="1350" dirty="0">
                  <a:solidFill>
                    <a:prstClr val="black"/>
                  </a:solidFill>
                </a:endParaRPr>
              </a:p>
              <a:p>
                <a:pPr algn="ctr" defTabSz="457200"/>
                <a:r>
                  <a:rPr kumimoji="0" lang="ja-JP" altLang="en-US" sz="1350" dirty="0">
                    <a:solidFill>
                      <a:prstClr val="black"/>
                    </a:solidFill>
                  </a:rPr>
                  <a:t>↓</a:t>
                </a:r>
                <a:endParaRPr kumimoji="0" lang="en-US" altLang="ja-JP" sz="1350" dirty="0">
                  <a:solidFill>
                    <a:prstClr val="black"/>
                  </a:solidFill>
                </a:endParaRPr>
              </a:p>
              <a:p>
                <a:pPr algn="ctr" defTabSz="457200"/>
                <a:r>
                  <a:rPr lang="ja-JP" altLang="en-US" sz="1350" dirty="0">
                    <a:solidFill>
                      <a:srgbClr val="FF0000"/>
                    </a:solidFill>
                  </a:rPr>
                  <a:t>シミュレーション条件において</a:t>
                </a:r>
                <a:endParaRPr lang="en-US" altLang="ja-JP" sz="1350" dirty="0">
                  <a:solidFill>
                    <a:srgbClr val="FF0000"/>
                  </a:solidFill>
                </a:endParaRPr>
              </a:p>
              <a:p>
                <a:pPr algn="ctr" defTabSz="457200"/>
                <a:r>
                  <a:rPr lang="ja-JP" altLang="en-US" sz="1350" dirty="0">
                    <a:solidFill>
                      <a:srgbClr val="FF0000"/>
                    </a:solidFill>
                  </a:rPr>
                  <a:t>崩壊現象の観測</a:t>
                </a:r>
                <a:r>
                  <a:rPr kumimoji="0" lang="ja-JP" altLang="en-US" sz="1350" dirty="0">
                    <a:solidFill>
                      <a:srgbClr val="FF0000"/>
                    </a:solidFill>
                  </a:rPr>
                  <a:t>は可能である</a:t>
                </a:r>
                <a:endParaRPr kumimoji="0" lang="en-US" altLang="ja-JP" sz="1350" dirty="0">
                  <a:solidFill>
                    <a:srgbClr val="FF0000"/>
                  </a:solidFill>
                </a:endParaRPr>
              </a:p>
            </p:txBody>
          </p:sp>
        </mc:Choice>
        <mc:Fallback xmlns="">
          <p:sp>
            <p:nvSpPr>
              <p:cNvPr id="23" name="テキスト ボックス 22"/>
              <p:cNvSpPr txBox="1">
                <a:spLocks noRot="1" noChangeAspect="1" noMove="1" noResize="1" noEditPoints="1" noAdjustHandles="1" noChangeArrowheads="1" noChangeShapeType="1" noTextEdit="1"/>
              </p:cNvSpPr>
              <p:nvPr/>
            </p:nvSpPr>
            <p:spPr>
              <a:xfrm>
                <a:off x="3496117" y="5115921"/>
                <a:ext cx="4525250" cy="939873"/>
              </a:xfrm>
              <a:prstGeom prst="rect">
                <a:avLst/>
              </a:prstGeom>
              <a:blipFill rotWithShape="0">
                <a:blip r:embed="rId2"/>
                <a:stretch>
                  <a:fillRect t="-1274" b="-4459"/>
                </a:stretch>
              </a:blipFill>
            </p:spPr>
            <p:txBody>
              <a:bodyPr/>
              <a:lstStyle/>
              <a:p>
                <a:r>
                  <a:rPr lang="ja-JP" altLang="en-US">
                    <a:noFill/>
                  </a:rPr>
                  <a:t> </a:t>
                </a:r>
              </a:p>
            </p:txBody>
          </p:sp>
        </mc:Fallback>
      </mc:AlternateContent>
      <p:grpSp>
        <p:nvGrpSpPr>
          <p:cNvPr id="9" name="グループ化 8"/>
          <p:cNvGrpSpPr/>
          <p:nvPr/>
        </p:nvGrpSpPr>
        <p:grpSpPr>
          <a:xfrm>
            <a:off x="886691" y="1369298"/>
            <a:ext cx="7472218" cy="3412189"/>
            <a:chOff x="2141730" y="1646802"/>
            <a:chExt cx="5292588" cy="2811583"/>
          </a:xfrm>
        </p:grpSpPr>
        <p:graphicFrame>
          <p:nvGraphicFramePr>
            <p:cNvPr id="13" name="グラフ 12"/>
            <p:cNvGraphicFramePr/>
            <p:nvPr>
              <p:extLst/>
            </p:nvPr>
          </p:nvGraphicFramePr>
          <p:xfrm>
            <a:off x="2141730" y="1646802"/>
            <a:ext cx="5292588" cy="2808312"/>
          </p:xfrm>
          <a:graphic>
            <a:graphicData uri="http://schemas.openxmlformats.org/drawingml/2006/chart">
              <c:chart xmlns:c="http://schemas.openxmlformats.org/drawingml/2006/chart" xmlns:r="http://schemas.openxmlformats.org/officeDocument/2006/relationships" r:id="rId3"/>
            </a:graphicData>
          </a:graphic>
        </p:graphicFrame>
        <p:sp>
          <p:nvSpPr>
            <p:cNvPr id="2" name="円/楕円 1"/>
            <p:cNvSpPr/>
            <p:nvPr/>
          </p:nvSpPr>
          <p:spPr>
            <a:xfrm>
              <a:off x="4521417" y="2054111"/>
              <a:ext cx="486054" cy="450280"/>
            </a:xfrm>
            <a:prstGeom prst="ellipse">
              <a:avLst/>
            </a:prstGeom>
            <a:noFill/>
            <a:ln>
              <a:solidFill>
                <a:srgbClr val="F945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ja-JP" altLang="en-US" sz="1350">
                <a:solidFill>
                  <a:prstClr val="white"/>
                </a:solidFill>
              </a:endParaRPr>
            </a:p>
          </p:txBody>
        </p:sp>
        <p:cxnSp>
          <p:nvCxnSpPr>
            <p:cNvPr id="16" name="直線コネクタ 15"/>
            <p:cNvCxnSpPr/>
            <p:nvPr/>
          </p:nvCxnSpPr>
          <p:spPr>
            <a:xfrm>
              <a:off x="4788024" y="2504387"/>
              <a:ext cx="0" cy="1720475"/>
            </a:xfrm>
            <a:prstGeom prst="line">
              <a:avLst/>
            </a:prstGeom>
            <a:ln w="25400">
              <a:solidFill>
                <a:srgbClr val="00B050"/>
              </a:solidFill>
              <a:prstDash val="dash"/>
            </a:ln>
          </p:spPr>
          <p:style>
            <a:lnRef idx="1">
              <a:schemeClr val="accent1"/>
            </a:lnRef>
            <a:fillRef idx="0">
              <a:schemeClr val="accent1"/>
            </a:fillRef>
            <a:effectRef idx="0">
              <a:schemeClr val="accent1"/>
            </a:effectRef>
            <a:fontRef idx="minor">
              <a:schemeClr val="tx1"/>
            </a:fontRef>
          </p:style>
        </p:cxnSp>
        <p:sp>
          <p:nvSpPr>
            <p:cNvPr id="20" name="テキスト ボックス 19"/>
            <p:cNvSpPr txBox="1"/>
            <p:nvPr/>
          </p:nvSpPr>
          <p:spPr>
            <a:xfrm>
              <a:off x="4594250" y="4181386"/>
              <a:ext cx="622286" cy="276999"/>
            </a:xfrm>
            <a:prstGeom prst="rect">
              <a:avLst/>
            </a:prstGeom>
            <a:noFill/>
          </p:spPr>
          <p:txBody>
            <a:bodyPr wrap="none" rtlCol="0">
              <a:spAutoFit/>
            </a:bodyPr>
            <a:lstStyle/>
            <a:p>
              <a:pPr defTabSz="457200"/>
              <a:r>
                <a:rPr lang="en-US" altLang="ja-JP" sz="1200" dirty="0">
                  <a:solidFill>
                    <a:srgbClr val="00B050"/>
                  </a:solidFill>
                </a:rPr>
                <a:t>24meV</a:t>
              </a:r>
              <a:endParaRPr lang="ja-JP" altLang="en-US" sz="1200" dirty="0">
                <a:solidFill>
                  <a:srgbClr val="00B050"/>
                </a:solidFill>
              </a:endParaRPr>
            </a:p>
          </p:txBody>
        </p:sp>
        <p:sp>
          <p:nvSpPr>
            <p:cNvPr id="5" name="テキスト ボックス 4"/>
            <p:cNvSpPr txBox="1"/>
            <p:nvPr/>
          </p:nvSpPr>
          <p:spPr>
            <a:xfrm>
              <a:off x="4926193" y="1849756"/>
              <a:ext cx="1770036" cy="276999"/>
            </a:xfrm>
            <a:prstGeom prst="rect">
              <a:avLst/>
            </a:prstGeom>
          </p:spPr>
          <p:style>
            <a:lnRef idx="1">
              <a:schemeClr val="accent3"/>
            </a:lnRef>
            <a:fillRef idx="2">
              <a:schemeClr val="accent3"/>
            </a:fillRef>
            <a:effectRef idx="1">
              <a:schemeClr val="accent3"/>
            </a:effectRef>
            <a:fontRef idx="minor">
              <a:schemeClr val="dk1"/>
            </a:fontRef>
          </p:style>
          <p:txBody>
            <a:bodyPr wrap="none" rtlCol="0">
              <a:spAutoFit/>
            </a:bodyPr>
            <a:lstStyle/>
            <a:p>
              <a:pPr defTabSz="457200"/>
              <a:r>
                <a:rPr kumimoji="0" lang="ja-JP" altLang="en-US" sz="1200" dirty="0">
                  <a:solidFill>
                    <a:prstClr val="black"/>
                  </a:solidFill>
                </a:rPr>
                <a:t>信号の立ち上がりを確認</a:t>
              </a:r>
              <a:endParaRPr lang="ja-JP" altLang="en-US" sz="1200" dirty="0">
                <a:solidFill>
                  <a:prstClr val="black"/>
                </a:solidFill>
              </a:endParaRPr>
            </a:p>
          </p:txBody>
        </p:sp>
        <p:sp>
          <p:nvSpPr>
            <p:cNvPr id="7" name="テキスト ボックス 6"/>
            <p:cNvSpPr txBox="1"/>
            <p:nvPr/>
          </p:nvSpPr>
          <p:spPr>
            <a:xfrm>
              <a:off x="5054632" y="2179529"/>
              <a:ext cx="1819184" cy="329684"/>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defTabSz="457200"/>
              <a:r>
                <a:rPr lang="ja-JP" altLang="en-US" sz="2000" dirty="0">
                  <a:solidFill>
                    <a:srgbClr val="F945EC"/>
                  </a:solidFill>
                </a:rPr>
                <a:t>シグニフィカンス</a:t>
              </a:r>
              <a:r>
                <a:rPr lang="en-US" altLang="ja-JP" sz="2000" dirty="0">
                  <a:solidFill>
                    <a:srgbClr val="F945EC"/>
                  </a:solidFill>
                </a:rPr>
                <a:t>6.8σ</a:t>
              </a:r>
              <a:endParaRPr lang="ja-JP" altLang="en-US" sz="2000" dirty="0">
                <a:solidFill>
                  <a:srgbClr val="F945EC"/>
                </a:solidFill>
              </a:endParaRPr>
            </a:p>
          </p:txBody>
        </p:sp>
      </p:grpSp>
    </p:spTree>
    <p:extLst>
      <p:ext uri="{BB962C8B-B14F-4D97-AF65-F5344CB8AC3E}">
        <p14:creationId xmlns:p14="http://schemas.microsoft.com/office/powerpoint/2010/main" val="4209955822"/>
      </p:ext>
    </p:extLst>
  </p:cSld>
  <p:clrMapOvr>
    <a:masterClrMapping/>
  </p:clrMapOvr>
  <mc:AlternateContent xmlns:mc="http://schemas.openxmlformats.org/markup-compatibility/2006" xmlns:p14="http://schemas.microsoft.com/office/powerpoint/2010/main">
    <mc:Choice Requires="p14">
      <p:transition spd="slow" p14:dur="325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 name="図 53"/>
          <p:cNvPicPr>
            <a:picLocks noChangeAspect="1"/>
          </p:cNvPicPr>
          <p:nvPr/>
        </p:nvPicPr>
        <p:blipFill>
          <a:blip r:embed="rId3"/>
          <a:stretch>
            <a:fillRect/>
          </a:stretch>
        </p:blipFill>
        <p:spPr>
          <a:xfrm>
            <a:off x="684392" y="930486"/>
            <a:ext cx="3596123" cy="2866670"/>
          </a:xfrm>
          <a:prstGeom prst="rect">
            <a:avLst/>
          </a:prstGeom>
        </p:spPr>
      </p:pic>
      <p:sp>
        <p:nvSpPr>
          <p:cNvPr id="6" name="スライド番号プレースホルダー 5"/>
          <p:cNvSpPr>
            <a:spLocks noGrp="1"/>
          </p:cNvSpPr>
          <p:nvPr>
            <p:ph type="sldNum" sz="quarter" idx="12"/>
          </p:nvPr>
        </p:nvSpPr>
        <p:spPr>
          <a:xfrm>
            <a:off x="6916260" y="6492875"/>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A1E0F8F-2434-4713-A169-073C142DAA93}" type="slidenum">
              <a:rPr kumimoji="1" lang="ja-JP" altLang="en-US" sz="1200" b="0" i="0" u="none" strike="noStrike" kern="1200" cap="none" spc="0" normalizeH="0" baseline="0" noProof="0" smtClean="0">
                <a:ln>
                  <a:noFill/>
                </a:ln>
                <a:solidFill>
                  <a:prstClr val="black">
                    <a:tint val="75000"/>
                  </a:prstClr>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1" lang="ja-JP" altLang="en-US" sz="1200" b="0" i="0" u="none" strike="noStrike" kern="1200" cap="none" spc="0" normalizeH="0" baseline="0" noProof="0" dirty="0">
              <a:ln>
                <a:noFill/>
              </a:ln>
              <a:solidFill>
                <a:prstClr val="black">
                  <a:tint val="75000"/>
                </a:prstClr>
              </a:solidFill>
              <a:effectLst/>
              <a:uLnTx/>
              <a:uFillTx/>
              <a:latin typeface="Calibri"/>
              <a:ea typeface="ＭＳ Ｐゴシック" panose="020B0600070205080204" pitchFamily="50" charset="-128"/>
              <a:cs typeface="+mn-cs"/>
            </a:endParaRPr>
          </a:p>
        </p:txBody>
      </p:sp>
      <p:sp>
        <p:nvSpPr>
          <p:cNvPr id="14" name="タイトル 1"/>
          <p:cNvSpPr txBox="1">
            <a:spLocks/>
          </p:cNvSpPr>
          <p:nvPr/>
        </p:nvSpPr>
        <p:spPr>
          <a:xfrm>
            <a:off x="493712" y="112083"/>
            <a:ext cx="4620617" cy="79407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1" lang="en-US" altLang="ja-JP" sz="2400" b="0" i="0" u="none" strike="noStrike" kern="1200" cap="none" spc="0" normalizeH="0" baseline="0" noProof="0" dirty="0" err="1"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j-cs"/>
              </a:rPr>
              <a:t>Nb</a:t>
            </a:r>
            <a:r>
              <a:rPr kumimoji="1" lang="en-US" altLang="ja-JP" sz="24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j-cs"/>
              </a:rPr>
              <a:t>/Al</a:t>
            </a:r>
            <a:r>
              <a:rPr kumimoji="1" lang="en-US" altLang="ja-JP" sz="8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j-cs"/>
              </a:rPr>
              <a:t> </a:t>
            </a:r>
            <a:r>
              <a:rPr kumimoji="1" lang="en-US" altLang="ja-JP" sz="24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j-cs"/>
              </a:rPr>
              <a:t>-</a:t>
            </a:r>
            <a:r>
              <a:rPr kumimoji="1" lang="en-US" altLang="ja-JP" sz="8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j-cs"/>
              </a:rPr>
              <a:t> </a:t>
            </a:r>
            <a:r>
              <a:rPr kumimoji="1" lang="en-US" altLang="ja-JP" sz="24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j-cs"/>
              </a:rPr>
              <a:t>STJ</a:t>
            </a:r>
            <a:r>
              <a:rPr kumimoji="1" lang="ja-JP" altLang="en-US" sz="24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j-cs"/>
              </a:rPr>
              <a:t>の性能評価実験結果</a:t>
            </a:r>
            <a:endParaRPr kumimoji="1" lang="ja-JP" altLang="en-US" sz="24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j-cs"/>
            </a:endParaRPr>
          </a:p>
        </p:txBody>
      </p:sp>
      <p:sp>
        <p:nvSpPr>
          <p:cNvPr id="18" name="テキスト ボックス 17"/>
          <p:cNvSpPr txBox="1"/>
          <p:nvPr/>
        </p:nvSpPr>
        <p:spPr>
          <a:xfrm>
            <a:off x="2600153" y="934029"/>
            <a:ext cx="103586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1.7K</a:t>
            </a:r>
            <a:r>
              <a:rPr kumimoji="1" lang="ja-JP" altLang="en-US" sz="14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で測定</a:t>
            </a:r>
            <a:endParaRPr kumimoji="1" lang="ja-JP" altLang="en-US" sz="14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p:txBody>
      </p:sp>
      <p:sp>
        <p:nvSpPr>
          <p:cNvPr id="19" name="テキスト ボックス 18"/>
          <p:cNvSpPr txBox="1"/>
          <p:nvPr/>
        </p:nvSpPr>
        <p:spPr>
          <a:xfrm>
            <a:off x="93039" y="4388204"/>
            <a:ext cx="5421936" cy="1477328"/>
          </a:xfrm>
          <a:prstGeom prst="rect">
            <a:avLst/>
          </a:prstGeom>
          <a:noFill/>
        </p:spPr>
        <p:txBody>
          <a:bodyPr wrap="square" rtlCol="0">
            <a:spAutoFit/>
          </a:bodyPr>
          <a:lstStyle/>
          <a:p>
            <a:pPr marL="285750" marR="0" lvl="0" indent="-1800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600" b="0" i="0" u="none" strike="noStrike" kern="1200" cap="none" spc="0" normalizeH="0" baseline="0" noProof="0" dirty="0" smtClean="0">
                <a:ln>
                  <a:noFill/>
                </a:ln>
                <a:solidFill>
                  <a:prstClr val="black"/>
                </a:solidFill>
                <a:effectLst/>
                <a:uLnTx/>
                <a:uFillTx/>
                <a:latin typeface="Calibri"/>
                <a:ea typeface="ＭＳ Ｐゴシック" panose="020B0600070205080204" pitchFamily="50" charset="-128"/>
                <a:cs typeface="+mn-cs"/>
              </a:rPr>
              <a:t>照射パワー：</a:t>
            </a:r>
            <a:r>
              <a:rPr kumimoji="1" lang="en-US" altLang="ja-JP" sz="16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 </a:t>
            </a:r>
            <a:r>
              <a:rPr kumimoji="1" lang="ja-JP" altLang="en-US" sz="1600" b="0" i="0" u="none" strike="noStrike" kern="1200" cap="none" spc="0" normalizeH="0" baseline="0" noProof="0" dirty="0" smtClean="0">
                <a:ln>
                  <a:noFill/>
                </a:ln>
                <a:solidFill>
                  <a:srgbClr val="FF0000"/>
                </a:solidFill>
                <a:effectLst/>
                <a:uLnTx/>
                <a:uFillTx/>
                <a:latin typeface="Calibri"/>
                <a:ea typeface="ＭＳ Ｐゴシック" panose="020B0600070205080204" pitchFamily="50" charset="-128"/>
                <a:cs typeface="+mn-cs"/>
              </a:rPr>
              <a:t>～</a:t>
            </a:r>
            <a:r>
              <a:rPr kumimoji="1" lang="en-US" altLang="ja-JP" sz="1600" b="0" i="0" u="none" strike="noStrike" kern="1200" cap="none" spc="0" normalizeH="0" baseline="0" noProof="0" dirty="0" smtClean="0">
                <a:ln>
                  <a:noFill/>
                </a:ln>
                <a:solidFill>
                  <a:srgbClr val="FF0000"/>
                </a:solidFill>
                <a:effectLst/>
                <a:uLnTx/>
                <a:uFillTx/>
                <a:latin typeface="ＭＳ Ｐゴシック" panose="020B0600070205080204" pitchFamily="50" charset="-128"/>
                <a:ea typeface="ＭＳ Ｐゴシック" panose="020B0600070205080204" pitchFamily="50" charset="-128"/>
                <a:cs typeface="+mn-cs"/>
              </a:rPr>
              <a:t>8</a:t>
            </a:r>
            <a:r>
              <a:rPr kumimoji="1" lang="en-US" altLang="ja-JP" sz="1050" b="0" i="0" u="none" strike="noStrike" kern="1200" cap="none" spc="0" normalizeH="0" baseline="0" noProof="0" dirty="0" smtClean="0">
                <a:ln>
                  <a:noFill/>
                </a:ln>
                <a:solidFill>
                  <a:srgbClr val="FF0000"/>
                </a:solidFill>
                <a:effectLst/>
                <a:uLnTx/>
                <a:uFillTx/>
                <a:latin typeface="ＭＳ Ｐゴシック" panose="020B0600070205080204" pitchFamily="50" charset="-128"/>
                <a:ea typeface="ＭＳ Ｐゴシック" panose="020B0600070205080204" pitchFamily="50" charset="-128"/>
                <a:cs typeface="+mn-cs"/>
              </a:rPr>
              <a:t> </a:t>
            </a:r>
            <a:r>
              <a:rPr kumimoji="1" lang="en-US" altLang="ja-JP" sz="1600" b="0" i="0" u="none" strike="noStrike" kern="1200" cap="none" spc="0" normalizeH="0" baseline="0" noProof="0" dirty="0" err="1" smtClean="0">
                <a:ln>
                  <a:noFill/>
                </a:ln>
                <a:solidFill>
                  <a:srgbClr val="FF0000"/>
                </a:solidFill>
                <a:effectLst/>
                <a:uLnTx/>
                <a:uFillTx/>
                <a:latin typeface="ＭＳ Ｐゴシック" panose="020B0600070205080204" pitchFamily="50" charset="-128"/>
                <a:ea typeface="ＭＳ Ｐゴシック" panose="020B0600070205080204" pitchFamily="50" charset="-128"/>
                <a:cs typeface="+mn-cs"/>
              </a:rPr>
              <a:t>nW</a:t>
            </a:r>
            <a:r>
              <a:rPr kumimoji="1" lang="en-US" altLang="ja-JP" sz="1600" b="0" i="0" u="none" strike="noStrike" kern="1200" cap="none" spc="0" normalizeH="0" baseline="0" noProof="0" dirty="0" smtClean="0">
                <a:ln>
                  <a:noFill/>
                </a:ln>
                <a:solidFill>
                  <a:srgbClr val="FF0000"/>
                </a:solidFill>
                <a:effectLst/>
                <a:uLnTx/>
                <a:uFillTx/>
                <a:latin typeface="ＭＳ Ｐゴシック" panose="020B0600070205080204" pitchFamily="50" charset="-128"/>
                <a:ea typeface="ＭＳ Ｐゴシック" panose="020B0600070205080204" pitchFamily="50" charset="-128"/>
                <a:cs typeface="+mn-cs"/>
              </a:rPr>
              <a:t>/200</a:t>
            </a:r>
            <a:r>
              <a:rPr kumimoji="1" lang="en-US" altLang="ja-JP" sz="900" b="0" i="0" u="none" strike="noStrike" kern="1200" cap="none" spc="0" normalizeH="0" baseline="0" noProof="0" dirty="0" smtClean="0">
                <a:ln>
                  <a:noFill/>
                </a:ln>
                <a:solidFill>
                  <a:srgbClr val="FF0000"/>
                </a:solidFill>
                <a:effectLst/>
                <a:uLnTx/>
                <a:uFillTx/>
                <a:latin typeface="ＭＳ Ｐゴシック" panose="020B0600070205080204" pitchFamily="50" charset="-128"/>
                <a:ea typeface="ＭＳ Ｐゴシック" panose="020B0600070205080204" pitchFamily="50" charset="-128"/>
                <a:cs typeface="+mn-cs"/>
              </a:rPr>
              <a:t> </a:t>
            </a:r>
            <a:r>
              <a:rPr kumimoji="1" lang="en-US" altLang="ja-JP" sz="1600" b="0" i="0" u="none" strike="noStrike" kern="1200" cap="none" spc="0" normalizeH="0" baseline="0" noProof="0" dirty="0" smtClean="0">
                <a:ln>
                  <a:noFill/>
                </a:ln>
                <a:solidFill>
                  <a:srgbClr val="FF0000"/>
                </a:solidFill>
                <a:effectLst/>
                <a:uLnTx/>
                <a:uFillTx/>
                <a:latin typeface="Symbol" panose="05050102010706020507" pitchFamily="18" charset="2"/>
                <a:ea typeface="ＭＳ Ｐゴシック" panose="020B0600070205080204" pitchFamily="50" charset="-128"/>
                <a:cs typeface="+mn-cs"/>
              </a:rPr>
              <a:t>m</a:t>
            </a:r>
            <a:r>
              <a:rPr kumimoji="1" lang="en-US" altLang="ja-JP" sz="1600" b="0" i="0" u="none" strike="noStrike" kern="1200" cap="none" spc="0" normalizeH="0" baseline="0" noProof="0" dirty="0" smtClean="0">
                <a:ln>
                  <a:noFill/>
                </a:ln>
                <a:solidFill>
                  <a:srgbClr val="FF0000"/>
                </a:solidFill>
                <a:effectLst/>
                <a:uLnTx/>
                <a:uFillTx/>
                <a:latin typeface="ＭＳ Ｐゴシック" panose="020B0600070205080204" pitchFamily="50" charset="-128"/>
                <a:ea typeface="ＭＳ Ｐゴシック" panose="020B0600070205080204" pitchFamily="50" charset="-128"/>
                <a:cs typeface="+mn-cs"/>
              </a:rPr>
              <a:t>m</a:t>
            </a:r>
            <a:r>
              <a:rPr kumimoji="1" lang="ja-JP" altLang="en-US" sz="1600" b="0" i="0" u="none" strike="noStrike" kern="1200" cap="none" spc="0" normalizeH="0" baseline="0" noProof="0" dirty="0" smtClean="0">
                <a:ln>
                  <a:noFill/>
                </a:ln>
                <a:solidFill>
                  <a:srgbClr val="FF0000"/>
                </a:solidFill>
                <a:effectLst/>
                <a:uLnTx/>
                <a:uFillTx/>
                <a:latin typeface="ＭＳ Ｐゴシック" panose="020B0600070205080204" pitchFamily="50" charset="-128"/>
                <a:ea typeface="ＭＳ Ｐゴシック" panose="020B0600070205080204" pitchFamily="50" charset="-128"/>
                <a:cs typeface="+mn-cs"/>
              </a:rPr>
              <a:t>角</a:t>
            </a:r>
            <a:endParaRPr kumimoji="1" lang="en-US" altLang="ja-JP" sz="1600" b="0" i="0" u="none" strike="noStrike" kern="1200" cap="none" spc="0" normalizeH="0" baseline="0" noProof="0" dirty="0">
              <a:ln>
                <a:noFill/>
              </a:ln>
              <a:solidFill>
                <a:srgbClr val="FF0000"/>
              </a:solidFill>
              <a:effectLst/>
              <a:uLnTx/>
              <a:uFillTx/>
              <a:latin typeface="ＭＳ Ｐゴシック" panose="020B0600070205080204" pitchFamily="50" charset="-128"/>
              <a:ea typeface="ＭＳ Ｐゴシック" panose="020B0600070205080204" pitchFamily="50" charset="-128"/>
              <a:cs typeface="+mn-cs"/>
            </a:endParaRPr>
          </a:p>
          <a:p>
            <a:pPr marL="10575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smtClean="0">
                <a:ln>
                  <a:noFill/>
                </a:ln>
                <a:solidFill>
                  <a:srgbClr val="FF0000"/>
                </a:solidFill>
                <a:effectLst/>
                <a:uLnTx/>
                <a:uFillTx/>
                <a:latin typeface="ＭＳ Ｐゴシック" panose="020B0600070205080204" pitchFamily="50" charset="-128"/>
                <a:ea typeface="ＭＳ Ｐゴシック" panose="020B0600070205080204" pitchFamily="50" charset="-128"/>
                <a:cs typeface="+mn-cs"/>
              </a:rPr>
              <a:t>　 </a:t>
            </a:r>
            <a:r>
              <a:rPr kumimoji="1" lang="ja-JP" altLang="en-US" sz="16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（波長</a:t>
            </a:r>
            <a:r>
              <a:rPr kumimoji="1" lang="en-US" altLang="ja-JP" sz="16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57.2</a:t>
            </a:r>
            <a:r>
              <a:rPr kumimoji="1" lang="en-US" altLang="ja-JP" sz="1600" b="0" i="0" u="none" strike="noStrike" kern="1200" cap="none" spc="0" normalizeH="0" baseline="0" noProof="0" dirty="0" smtClean="0">
                <a:ln>
                  <a:noFill/>
                </a:ln>
                <a:solidFill>
                  <a:prstClr val="black"/>
                </a:solidFill>
                <a:effectLst/>
                <a:uLnTx/>
                <a:uFillTx/>
                <a:latin typeface="Symbol" panose="05050102010706020507" pitchFamily="18" charset="2"/>
                <a:ea typeface="ＭＳ Ｐゴシック" panose="020B0600070205080204" pitchFamily="50" charset="-128"/>
                <a:cs typeface="+mn-cs"/>
              </a:rPr>
              <a:t>m</a:t>
            </a:r>
            <a:r>
              <a:rPr kumimoji="1" lang="en-US" altLang="ja-JP" sz="16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m</a:t>
            </a:r>
            <a:r>
              <a:rPr kumimoji="1" lang="ja-JP" altLang="en-US" sz="1600" b="0" i="0" u="none" strike="noStrike" kern="1200" cap="none" spc="0" normalizeH="0" baseline="0" noProof="0" dirty="0" err="1"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t>
            </a:r>
            <a:r>
              <a:rPr kumimoji="1" lang="en-US" altLang="ja-JP" sz="1600" b="0" i="1" u="none" strike="noStrike" kern="1200" cap="none" spc="0" normalizeH="0" baseline="0" noProof="0" dirty="0" err="1" smtClean="0">
                <a:ln>
                  <a:noFill/>
                </a:ln>
                <a:solidFill>
                  <a:prstClr val="black"/>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t>E</a:t>
            </a:r>
            <a:r>
              <a:rPr kumimoji="1" lang="en-US" altLang="ja-JP" sz="1600" b="0" i="0" u="none" strike="noStrike" kern="1200" cap="none" spc="0" normalizeH="0" baseline="-25000" noProof="0" dirty="0" err="1" smtClean="0">
                <a:ln>
                  <a:noFill/>
                </a:ln>
                <a:solidFill>
                  <a:prstClr val="black"/>
                </a:solidFill>
                <a:effectLst/>
                <a:uLnTx/>
                <a:uFillTx/>
                <a:latin typeface="Symbol" panose="05050102010706020507" pitchFamily="18" charset="2"/>
                <a:ea typeface="ＭＳ Ｐゴシック" panose="020B0600070205080204" pitchFamily="50" charset="-128"/>
                <a:cs typeface="+mn-cs"/>
              </a:rPr>
              <a:t>g</a:t>
            </a:r>
            <a:r>
              <a:rPr kumimoji="1" lang="en-US" altLang="ja-JP" sz="1600" b="0" i="0" u="none" strike="noStrike" kern="1200" cap="none" spc="0" normalizeH="0" baseline="0" noProof="0" dirty="0" smtClean="0">
                <a:ln>
                  <a:noFill/>
                </a:ln>
                <a:solidFill>
                  <a:prstClr val="black"/>
                </a:solidFill>
                <a:effectLst/>
                <a:uLnTx/>
                <a:uFillTx/>
                <a:latin typeface="Symbol" panose="05050102010706020507" pitchFamily="18" charset="2"/>
                <a:ea typeface="ＭＳ Ｐゴシック" panose="020B0600070205080204" pitchFamily="50" charset="-128"/>
                <a:cs typeface="+mn-cs"/>
              </a:rPr>
              <a:t>=</a:t>
            </a:r>
            <a:r>
              <a:rPr kumimoji="1" lang="en-US" altLang="ja-JP" sz="1100" b="0" i="0" u="none" strike="noStrike" kern="1200" cap="none" spc="0" normalizeH="0" baseline="0" noProof="0" dirty="0" smtClean="0">
                <a:ln>
                  <a:noFill/>
                </a:ln>
                <a:solidFill>
                  <a:prstClr val="black"/>
                </a:solidFill>
                <a:effectLst/>
                <a:uLnTx/>
                <a:uFillTx/>
                <a:latin typeface="Symbol" panose="05050102010706020507" pitchFamily="18" charset="2"/>
                <a:ea typeface="ＭＳ Ｐゴシック" panose="020B0600070205080204" pitchFamily="50" charset="-128"/>
                <a:cs typeface="+mn-cs"/>
              </a:rPr>
              <a:t> </a:t>
            </a:r>
            <a:r>
              <a:rPr kumimoji="1" lang="en-US" altLang="ja-JP" sz="16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22</a:t>
            </a:r>
            <a:r>
              <a:rPr kumimoji="1" lang="en-US" altLang="ja-JP" sz="105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 </a:t>
            </a:r>
            <a:r>
              <a:rPr kumimoji="1" lang="en-US" altLang="ja-JP" sz="1600" b="0" i="0" u="none" strike="noStrike" kern="1200" cap="none" spc="0" normalizeH="0" baseline="0" noProof="0" dirty="0" err="1"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meV</a:t>
            </a:r>
            <a:r>
              <a:rPr kumimoji="1" lang="ja-JP" altLang="en-US" sz="16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の光子</a:t>
            </a:r>
            <a:r>
              <a:rPr kumimoji="1" lang="en-US" altLang="ja-JP" sz="16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2.4×10</a:t>
            </a:r>
            <a:r>
              <a:rPr kumimoji="1" lang="en-US" altLang="ja-JP" sz="1600" b="0" i="0" u="none" strike="noStrike" kern="1200" cap="none" spc="0" normalizeH="0" baseline="4400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12</a:t>
            </a:r>
            <a:r>
              <a:rPr kumimoji="1" lang="ja-JP" altLang="en-US" sz="16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個</a:t>
            </a:r>
            <a:r>
              <a:rPr kumimoji="1" lang="en-US" altLang="ja-JP" sz="16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/s</a:t>
            </a:r>
            <a:r>
              <a:rPr kumimoji="1" lang="ja-JP" altLang="en-US" sz="16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に相当）</a:t>
            </a:r>
            <a:endParaRPr kumimoji="1" lang="en-US" altLang="ja-JP" sz="16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p>
            <a:pPr marL="285750" marR="0" lvl="0" indent="-18000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1" lang="ja-JP" altLang="en-US" sz="1600" b="0" i="0" u="none" strike="noStrike" kern="1200" cap="none" spc="0" normalizeH="0" baseline="0" noProof="0" dirty="0" smtClean="0">
                <a:ln>
                  <a:noFill/>
                </a:ln>
                <a:solidFill>
                  <a:prstClr val="black"/>
                </a:solidFill>
                <a:effectLst/>
                <a:uLnTx/>
                <a:uFillTx/>
                <a:latin typeface="Calibri"/>
                <a:ea typeface="ＭＳ Ｐゴシック" panose="020B0600070205080204" pitchFamily="50" charset="-128"/>
                <a:cs typeface="+mn-cs"/>
              </a:rPr>
              <a:t>予想される電流変化</a:t>
            </a:r>
            <a:r>
              <a:rPr kumimoji="1" lang="ja-JP" altLang="en-US" sz="16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 ～</a:t>
            </a:r>
            <a:r>
              <a:rPr kumimoji="1" lang="en-US" altLang="ja-JP" sz="16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30</a:t>
            </a:r>
            <a:r>
              <a:rPr kumimoji="1" lang="en-US" altLang="ja-JP" sz="105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 </a:t>
            </a:r>
            <a:r>
              <a:rPr kumimoji="1" lang="en-US" altLang="ja-JP" sz="1600" b="0" i="0" u="none" strike="noStrike" kern="1200" cap="none" spc="0" normalizeH="0" baseline="0" noProof="0" dirty="0" smtClean="0">
                <a:ln>
                  <a:noFill/>
                </a:ln>
                <a:solidFill>
                  <a:prstClr val="black"/>
                </a:solidFill>
                <a:effectLst/>
                <a:uLnTx/>
                <a:uFillTx/>
                <a:latin typeface="Symbol" panose="05050102010706020507" pitchFamily="18" charset="2"/>
                <a:ea typeface="ＭＳ Ｐゴシック" panose="020B0600070205080204" pitchFamily="50" charset="-128"/>
                <a:cs typeface="+mn-cs"/>
              </a:rPr>
              <a:t>m</a:t>
            </a:r>
            <a:r>
              <a:rPr kumimoji="1" lang="en-US" altLang="ja-JP" sz="16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rPr>
              <a:t>　</a:t>
            </a:r>
            <a:r>
              <a:rPr kumimoji="1" lang="ja-JP" altLang="en-US" sz="1600" b="0" i="0" u="none" strike="noStrike" kern="1200" cap="none" spc="0" normalizeH="0" baseline="0" noProof="0" dirty="0" smtClean="0">
                <a:ln>
                  <a:noFill/>
                </a:ln>
                <a:solidFill>
                  <a:prstClr val="black"/>
                </a:solidFill>
                <a:effectLst/>
                <a:uLnTx/>
                <a:uFillTx/>
                <a:latin typeface="Calibri"/>
                <a:ea typeface="ＭＳ Ｐゴシック" panose="020B0600070205080204" pitchFamily="50" charset="-128"/>
                <a:cs typeface="+mn-cs"/>
              </a:rPr>
              <a:t>　 （検出効率：</a:t>
            </a:r>
            <a:r>
              <a:rPr kumimoji="1" lang="en-US" altLang="ja-JP" sz="1600" b="0" i="0" u="none" strike="noStrike" kern="1200" cap="none" spc="0" normalizeH="0" baseline="0" noProof="0" dirty="0" smtClean="0">
                <a:ln>
                  <a:noFill/>
                </a:ln>
                <a:solidFill>
                  <a:prstClr val="black"/>
                </a:solidFill>
                <a:effectLst/>
                <a:uLnTx/>
                <a:uFillTx/>
                <a:latin typeface="Calibri"/>
                <a:ea typeface="ＭＳ Ｐゴシック" panose="020B0600070205080204" pitchFamily="50" charset="-128"/>
                <a:cs typeface="+mn-cs"/>
              </a:rPr>
              <a:t>100%</a:t>
            </a:r>
            <a:r>
              <a:rPr kumimoji="1" lang="ja-JP" altLang="en-US" sz="1600" b="0" i="0" u="none" strike="noStrike" kern="1200" cap="none" spc="0" normalizeH="0" baseline="0" noProof="0" dirty="0" smtClean="0">
                <a:ln>
                  <a:noFill/>
                </a:ln>
                <a:solidFill>
                  <a:prstClr val="black"/>
                </a:solidFill>
                <a:effectLst/>
                <a:uLnTx/>
                <a:uFillTx/>
                <a:latin typeface="Calibri"/>
                <a:ea typeface="ＭＳ Ｐゴシック" panose="020B0600070205080204" pitchFamily="50" charset="-128"/>
                <a:cs typeface="+mn-cs"/>
              </a:rPr>
              <a:t>として）</a:t>
            </a:r>
            <a:endParaRPr kumimoji="1" lang="en-US" altLang="ja-JP" sz="1600" b="0" i="0" u="none" strike="noStrike" kern="1200" cap="none" spc="0" normalizeH="0" baseline="0" noProof="0" dirty="0" smtClean="0">
              <a:ln>
                <a:noFill/>
              </a:ln>
              <a:solidFill>
                <a:prstClr val="black"/>
              </a:solidFill>
              <a:effectLst/>
              <a:uLnTx/>
              <a:uFillTx/>
              <a:latin typeface="Calibri"/>
              <a:ea typeface="ＭＳ Ｐゴシック" panose="020B0600070205080204" pitchFamily="50" charset="-128"/>
              <a:cs typeface="+mn-cs"/>
            </a:endParaRPr>
          </a:p>
          <a:p>
            <a:pPr marL="285750" marR="0" lvl="0" indent="-18000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1" lang="ja-JP" altLang="en-US" sz="1600" b="0" i="0" u="none" strike="noStrike" kern="1200" cap="none" spc="0" normalizeH="0" baseline="0" noProof="0" dirty="0" smtClean="0">
                <a:ln>
                  <a:noFill/>
                </a:ln>
                <a:solidFill>
                  <a:prstClr val="black"/>
                </a:solidFill>
                <a:effectLst/>
                <a:uLnTx/>
                <a:uFillTx/>
                <a:latin typeface="Calibri"/>
                <a:ea typeface="ＭＳ Ｐゴシック" panose="020B0600070205080204" pitchFamily="50" charset="-128"/>
                <a:cs typeface="+mn-cs"/>
              </a:rPr>
              <a:t>測定された電流変化： </a:t>
            </a:r>
            <a:r>
              <a:rPr kumimoji="1" lang="en-US" altLang="ja-JP" sz="1600" b="0" i="0" u="none" strike="noStrike" kern="1200" cap="none" spc="0" normalizeH="0" baseline="0" noProof="0" dirty="0" smtClean="0">
                <a:ln>
                  <a:noFill/>
                </a:ln>
                <a:solidFill>
                  <a:prstClr val="black"/>
                </a:solidFill>
                <a:effectLst/>
                <a:uLnTx/>
                <a:uFillTx/>
                <a:latin typeface="Calibri"/>
                <a:ea typeface="ＭＳ Ｐゴシック" panose="020B0600070205080204" pitchFamily="50" charset="-128"/>
                <a:cs typeface="+mn-cs"/>
              </a:rPr>
              <a:t>100 </a:t>
            </a:r>
            <a:r>
              <a:rPr kumimoji="1" lang="en-US" altLang="ja-JP" sz="1600" b="0" i="0" u="none" strike="noStrike" kern="1200" cap="none" spc="0" normalizeH="0" baseline="0" noProof="0" dirty="0" err="1" smtClean="0">
                <a:ln>
                  <a:noFill/>
                </a:ln>
                <a:solidFill>
                  <a:prstClr val="black"/>
                </a:solidFill>
                <a:effectLst/>
                <a:uLnTx/>
                <a:uFillTx/>
                <a:latin typeface="Calibri"/>
                <a:ea typeface="ＭＳ Ｐゴシック" panose="020B0600070205080204" pitchFamily="50" charset="-128"/>
                <a:cs typeface="+mn-cs"/>
              </a:rPr>
              <a:t>nA</a:t>
            </a:r>
            <a:endParaRPr kumimoji="1" lang="en-US" altLang="ja-JP" sz="1600" b="0" i="0" u="none" strike="noStrike" kern="1200" cap="none" spc="0" normalizeH="0" baseline="0" noProof="0" dirty="0" smtClean="0">
              <a:ln>
                <a:noFill/>
              </a:ln>
              <a:solidFill>
                <a:prstClr val="black"/>
              </a:solidFill>
              <a:effectLst/>
              <a:uLnTx/>
              <a:uFillTx/>
              <a:latin typeface="Calibri"/>
              <a:ea typeface="ＭＳ Ｐゴシック" panose="020B0600070205080204" pitchFamily="50" charset="-128"/>
              <a:cs typeface="+mn-cs"/>
            </a:endParaRPr>
          </a:p>
        </p:txBody>
      </p:sp>
      <p:sp>
        <p:nvSpPr>
          <p:cNvPr id="21" name="テキスト ボックス 20"/>
          <p:cNvSpPr txBox="1"/>
          <p:nvPr/>
        </p:nvSpPr>
        <p:spPr>
          <a:xfrm>
            <a:off x="2724773" y="2899940"/>
            <a:ext cx="1551952"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smtClean="0">
                <a:ln>
                  <a:noFill/>
                </a:ln>
                <a:solidFill>
                  <a:srgbClr val="FF0000"/>
                </a:solidFill>
                <a:effectLst/>
                <a:uLnTx/>
                <a:uFillTx/>
                <a:latin typeface="Calibri"/>
                <a:ea typeface="ＭＳ Ｐゴシック" panose="020B0600070205080204" pitchFamily="50" charset="-128"/>
                <a:cs typeface="+mn-cs"/>
              </a:rPr>
              <a:t>照射</a:t>
            </a:r>
            <a:r>
              <a:rPr kumimoji="1" lang="en-US" altLang="ja-JP" sz="1800" b="0" i="0" u="none" strike="noStrike" kern="1200" cap="none" spc="0" normalizeH="0" baseline="0" noProof="0" dirty="0" smtClean="0">
                <a:ln>
                  <a:noFill/>
                </a:ln>
                <a:solidFill>
                  <a:srgbClr val="FF0000"/>
                </a:solidFill>
                <a:effectLst/>
                <a:uLnTx/>
                <a:uFillTx/>
                <a:latin typeface="Calibri"/>
                <a:ea typeface="ＭＳ Ｐゴシック" panose="020B0600070205080204" pitchFamily="50" charset="-128"/>
                <a:cs typeface="+mn-cs"/>
              </a:rPr>
              <a:t>(</a:t>
            </a:r>
            <a:r>
              <a:rPr kumimoji="1" lang="en-US" altLang="ja-JP" sz="1800" b="0" i="0" u="none" strike="noStrike" kern="1200" cap="none" spc="0" normalizeH="0" baseline="0" noProof="0" dirty="0">
                <a:ln>
                  <a:noFill/>
                </a:ln>
                <a:solidFill>
                  <a:srgbClr val="FF0000"/>
                </a:solidFill>
                <a:effectLst/>
                <a:uLnTx/>
                <a:uFillTx/>
                <a:latin typeface="Calibri"/>
                <a:ea typeface="ＭＳ Ｐゴシック" panose="020B0600070205080204" pitchFamily="50" charset="-128"/>
                <a:cs typeface="+mn-cs"/>
              </a:rPr>
              <a:t>57.2</a:t>
            </a:r>
            <a:r>
              <a:rPr kumimoji="1" lang="en-US" altLang="ja-JP" sz="800" b="0" i="0" u="none" strike="noStrike" kern="1200" cap="none" spc="0" normalizeH="0" baseline="0" noProof="0" dirty="0">
                <a:ln>
                  <a:noFill/>
                </a:ln>
                <a:solidFill>
                  <a:srgbClr val="FF0000"/>
                </a:solidFill>
                <a:effectLst/>
                <a:uLnTx/>
                <a:uFillTx/>
                <a:latin typeface="Calibri"/>
                <a:ea typeface="ＭＳ Ｐゴシック" panose="020B0600070205080204" pitchFamily="50" charset="-128"/>
                <a:cs typeface="+mn-cs"/>
              </a:rPr>
              <a:t> </a:t>
            </a:r>
            <a:r>
              <a:rPr kumimoji="1" lang="en-US" altLang="ja-JP" sz="1800" b="0" i="0" u="none" strike="noStrike" kern="1200" cap="none" spc="0" normalizeH="0" baseline="0" noProof="0" dirty="0">
                <a:ln>
                  <a:noFill/>
                </a:ln>
                <a:solidFill>
                  <a:srgbClr val="FF0000"/>
                </a:solidFill>
                <a:effectLst/>
                <a:uLnTx/>
                <a:uFillTx/>
                <a:latin typeface="Symbol" panose="05050102010706020507" pitchFamily="18" charset="2"/>
                <a:ea typeface="ＭＳ Ｐゴシック" panose="020B0600070205080204" pitchFamily="50" charset="-128"/>
                <a:cs typeface="+mn-cs"/>
              </a:rPr>
              <a:t>m</a:t>
            </a:r>
            <a:r>
              <a:rPr kumimoji="1" lang="en-US" altLang="ja-JP" sz="1800" b="0" i="0" u="none" strike="noStrike" kern="1200" cap="none" spc="0" normalizeH="0" baseline="0" noProof="0" dirty="0">
                <a:ln>
                  <a:noFill/>
                </a:ln>
                <a:solidFill>
                  <a:srgbClr val="FF0000"/>
                </a:solidFill>
                <a:effectLst/>
                <a:uLnTx/>
                <a:uFillTx/>
                <a:latin typeface="Calibri"/>
                <a:ea typeface="ＭＳ Ｐゴシック" panose="020B0600070205080204" pitchFamily="50" charset="-128"/>
                <a:cs typeface="+mn-cs"/>
              </a:rPr>
              <a:t>m</a:t>
            </a:r>
            <a:r>
              <a:rPr kumimoji="1" lang="en-US" altLang="ja-JP" sz="1800" b="0" i="0" u="none" strike="noStrike" kern="1200" cap="none" spc="0" normalizeH="0" baseline="0" noProof="0" dirty="0" smtClean="0">
                <a:ln>
                  <a:noFill/>
                </a:ln>
                <a:solidFill>
                  <a:srgbClr val="FF0000"/>
                </a:solidFill>
                <a:effectLst/>
                <a:uLnTx/>
                <a:uFillTx/>
                <a:latin typeface="Calibri"/>
                <a:ea typeface="ＭＳ Ｐゴシック" panose="020B0600070205080204" pitchFamily="50" charset="-128"/>
                <a:cs typeface="+mn-cs"/>
              </a:rPr>
              <a:t>)</a:t>
            </a:r>
            <a:endParaRPr kumimoji="1" lang="ja-JP" altLang="en-US" sz="1800" b="0" i="0" u="none" strike="noStrike" kern="1200" cap="none" spc="0" normalizeH="0" baseline="0" noProof="0" dirty="0">
              <a:ln>
                <a:noFill/>
              </a:ln>
              <a:solidFill>
                <a:srgbClr val="FF0000"/>
              </a:solidFill>
              <a:effectLst/>
              <a:uLnTx/>
              <a:uFillTx/>
              <a:latin typeface="Calibri"/>
              <a:ea typeface="ＭＳ Ｐゴシック" panose="020B0600070205080204" pitchFamily="50" charset="-128"/>
              <a:cs typeface="+mn-cs"/>
            </a:endParaRPr>
          </a:p>
        </p:txBody>
      </p:sp>
      <mc:AlternateContent xmlns:mc="http://schemas.openxmlformats.org/markup-compatibility/2006" xmlns:a14="http://schemas.microsoft.com/office/drawing/2010/main">
        <mc:Choice Requires="a14">
          <p:graphicFrame>
            <p:nvGraphicFramePr>
              <p:cNvPr id="4" name="表 3"/>
              <p:cNvGraphicFramePr>
                <a:graphicFrameLocks noGrp="1"/>
              </p:cNvGraphicFramePr>
              <p:nvPr>
                <p:extLst/>
              </p:nvPr>
            </p:nvGraphicFramePr>
            <p:xfrm>
              <a:off x="4768912" y="3021826"/>
              <a:ext cx="3948979" cy="1112520"/>
            </p:xfrm>
            <a:graphic>
              <a:graphicData uri="http://schemas.openxmlformats.org/drawingml/2006/table">
                <a:tbl>
                  <a:tblPr firstRow="1" bandRow="1">
                    <a:tableStyleId>{93296810-A885-4BE3-A3E7-6D5BEEA58F35}</a:tableStyleId>
                  </a:tblPr>
                  <a:tblGrid>
                    <a:gridCol w="2523379">
                      <a:extLst>
                        <a:ext uri="{9D8B030D-6E8A-4147-A177-3AD203B41FA5}">
                          <a16:colId xmlns="" xmlns:a16="http://schemas.microsoft.com/office/drawing/2014/main" val="20000"/>
                        </a:ext>
                      </a:extLst>
                    </a:gridCol>
                    <a:gridCol w="712413">
                      <a:extLst>
                        <a:ext uri="{9D8B030D-6E8A-4147-A177-3AD203B41FA5}">
                          <a16:colId xmlns="" xmlns:a16="http://schemas.microsoft.com/office/drawing/2014/main" val="20001"/>
                        </a:ext>
                      </a:extLst>
                    </a:gridCol>
                    <a:gridCol w="713187">
                      <a:extLst>
                        <a:ext uri="{9D8B030D-6E8A-4147-A177-3AD203B41FA5}">
                          <a16:colId xmlns="" xmlns:a16="http://schemas.microsoft.com/office/drawing/2014/main" val="20002"/>
                        </a:ext>
                      </a:extLst>
                    </a:gridCol>
                  </a:tblGrid>
                  <a:tr h="370840">
                    <a:tc>
                      <a:txBody>
                        <a:bodyPr/>
                        <a:lstStyle/>
                        <a:p>
                          <a:endParaRPr kumimoji="1" lang="ja-JP" altLang="en-US" dirty="0"/>
                        </a:p>
                      </a:txBody>
                      <a:tcPr/>
                    </a:tc>
                    <a:tc>
                      <a:txBody>
                        <a:bodyPr/>
                        <a:lstStyle/>
                        <a:p>
                          <a:pPr/>
                          <a14:m>
                            <m:oMathPara xmlns:m="http://schemas.openxmlformats.org/officeDocument/2006/math">
                              <m:oMathParaPr>
                                <m:jc m:val="centerGroup"/>
                              </m:oMathParaPr>
                              <m:oMath xmlns:m="http://schemas.openxmlformats.org/officeDocument/2006/math">
                                <m:r>
                                  <a:rPr kumimoji="1" lang="en-US" altLang="ja-JP" sz="1600" b="1" i="1" dirty="0" smtClean="0">
                                    <a:latin typeface="Cambria Math" panose="02040503050406030204" pitchFamily="18" charset="0"/>
                                  </a:rPr>
                                  <m:t>𝐍𝐛</m:t>
                                </m:r>
                              </m:oMath>
                            </m:oMathPara>
                          </a14:m>
                          <a:endParaRPr kumimoji="1" lang="ja-JP" altLang="en-US" sz="1600" b="1" i="0" dirty="0"/>
                        </a:p>
                      </a:txBody>
                      <a:tcPr/>
                    </a:tc>
                    <a:tc>
                      <a:txBody>
                        <a:bodyPr/>
                        <a:lstStyle/>
                        <a:p>
                          <a:pPr/>
                          <a14:m>
                            <m:oMathPara xmlns:m="http://schemas.openxmlformats.org/officeDocument/2006/math">
                              <m:oMathParaPr>
                                <m:jc m:val="centerGroup"/>
                              </m:oMathParaPr>
                              <m:oMath xmlns:m="http://schemas.openxmlformats.org/officeDocument/2006/math">
                                <m:r>
                                  <a:rPr kumimoji="1" lang="en-US" altLang="ja-JP" sz="1600" b="1" i="1" dirty="0" smtClean="0">
                                    <a:latin typeface="Cambria Math" panose="02040503050406030204" pitchFamily="18" charset="0"/>
                                  </a:rPr>
                                  <m:t>𝐀𝐥</m:t>
                                </m:r>
                              </m:oMath>
                            </m:oMathPara>
                          </a14:m>
                          <a:endParaRPr kumimoji="1" lang="ja-JP" altLang="en-US" sz="1600" b="1" i="0" dirty="0"/>
                        </a:p>
                      </a:txBody>
                      <a:tcPr/>
                    </a:tc>
                    <a:extLst>
                      <a:ext uri="{0D108BD9-81ED-4DB2-BD59-A6C34878D82A}">
                        <a16:rowId xmlns="" xmlns:a16="http://schemas.microsoft.com/office/drawing/2014/main" val="10000"/>
                      </a:ext>
                    </a:extLst>
                  </a:tr>
                  <a:tr h="370840">
                    <a:tc>
                      <a:txBody>
                        <a:bodyPr/>
                        <a:lstStyle/>
                        <a:p>
                          <a:pPr algn="ctr"/>
                          <a:r>
                            <a:rPr kumimoji="1" lang="ja-JP" altLang="en-US" sz="1600" dirty="0" smtClean="0"/>
                            <a:t>転移温度</a:t>
                          </a:r>
                          <a:r>
                            <a:rPr kumimoji="1" lang="ja-JP" altLang="en-US" sz="1600" baseline="0" dirty="0" smtClean="0"/>
                            <a:t> </a:t>
                          </a:r>
                          <a14:m>
                            <m:oMath xmlns:m="http://schemas.openxmlformats.org/officeDocument/2006/math">
                              <m:sSub>
                                <m:sSubPr>
                                  <m:ctrlPr>
                                    <a:rPr kumimoji="1" lang="en-US" altLang="ja-JP" sz="1600" i="1" smtClean="0">
                                      <a:latin typeface="Cambria Math" panose="02040503050406030204" pitchFamily="18" charset="0"/>
                                    </a:rPr>
                                  </m:ctrlPr>
                                </m:sSubPr>
                                <m:e>
                                  <m:r>
                                    <a:rPr kumimoji="1" lang="en-US" altLang="ja-JP" sz="1600" smtClean="0">
                                      <a:latin typeface="Cambria Math" panose="02040503050406030204" pitchFamily="18" charset="0"/>
                                    </a:rPr>
                                    <m:t>𝑇</m:t>
                                  </m:r>
                                </m:e>
                                <m:sub>
                                  <m:r>
                                    <a:rPr kumimoji="1" lang="en-US" altLang="ja-JP" sz="1600" smtClean="0">
                                      <a:latin typeface="Cambria Math" panose="02040503050406030204" pitchFamily="18" charset="0"/>
                                    </a:rPr>
                                    <m:t>𝑐</m:t>
                                  </m:r>
                                </m:sub>
                              </m:sSub>
                              <m:r>
                                <a:rPr kumimoji="1" lang="en-US" altLang="ja-JP" sz="1600" smtClean="0">
                                  <a:latin typeface="Cambria Math" panose="02040503050406030204" pitchFamily="18" charset="0"/>
                                </a:rPr>
                                <m:t>(</m:t>
                              </m:r>
                              <m:r>
                                <m:rPr>
                                  <m:sty m:val="p"/>
                                </m:rPr>
                                <a:rPr kumimoji="1" lang="en-US" altLang="ja-JP" sz="1600" i="0" smtClean="0">
                                  <a:latin typeface="Cambria Math" panose="02040503050406030204" pitchFamily="18" charset="0"/>
                                </a:rPr>
                                <m:t>K</m:t>
                              </m:r>
                              <m:r>
                                <a:rPr kumimoji="1" lang="en-US" altLang="ja-JP" sz="1600" smtClean="0">
                                  <a:latin typeface="Cambria Math" panose="02040503050406030204" pitchFamily="18" charset="0"/>
                                </a:rPr>
                                <m:t>)</m:t>
                              </m:r>
                            </m:oMath>
                          </a14:m>
                          <a:endParaRPr kumimoji="1" lang="ja-JP" altLang="en-US" sz="1600" dirty="0"/>
                        </a:p>
                      </a:txBody>
                      <a:tcPr/>
                    </a:tc>
                    <a:tc>
                      <a:txBody>
                        <a:bodyPr/>
                        <a:lstStyle/>
                        <a:p>
                          <a:pPr/>
                          <a14:m>
                            <m:oMathPara xmlns:m="http://schemas.openxmlformats.org/officeDocument/2006/math">
                              <m:oMathParaPr>
                                <m:jc m:val="centerGroup"/>
                              </m:oMathParaPr>
                              <m:oMath xmlns:m="http://schemas.openxmlformats.org/officeDocument/2006/math">
                                <m:r>
                                  <a:rPr kumimoji="1" lang="en-US" altLang="ja-JP" sz="1600" dirty="0" smtClean="0">
                                    <a:latin typeface="Cambria Math" panose="02040503050406030204" pitchFamily="18" charset="0"/>
                                  </a:rPr>
                                  <m:t>9.23</m:t>
                                </m:r>
                              </m:oMath>
                            </m:oMathPara>
                          </a14:m>
                          <a:endParaRPr kumimoji="1" lang="en-US" altLang="ja-JP" sz="1600" dirty="0" smtClean="0"/>
                        </a:p>
                      </a:txBody>
                      <a:tcPr/>
                    </a:tc>
                    <a:tc>
                      <a:txBody>
                        <a:bodyPr/>
                        <a:lstStyle/>
                        <a:p>
                          <a:pPr/>
                          <a14:m>
                            <m:oMathPara xmlns:m="http://schemas.openxmlformats.org/officeDocument/2006/math">
                              <m:oMathParaPr>
                                <m:jc m:val="centerGroup"/>
                              </m:oMathParaPr>
                              <m:oMath xmlns:m="http://schemas.openxmlformats.org/officeDocument/2006/math">
                                <m:r>
                                  <a:rPr kumimoji="1" lang="en-US" altLang="ja-JP" sz="1600" dirty="0" smtClean="0">
                                    <a:latin typeface="Cambria Math" panose="02040503050406030204" pitchFamily="18" charset="0"/>
                                  </a:rPr>
                                  <m:t>1.20</m:t>
                                </m:r>
                              </m:oMath>
                            </m:oMathPara>
                          </a14:m>
                          <a:endParaRPr kumimoji="1" lang="en-US" altLang="ja-JP" sz="1600" dirty="0" smtClean="0"/>
                        </a:p>
                      </a:txBody>
                      <a:tcPr/>
                    </a:tc>
                    <a:extLst>
                      <a:ext uri="{0D108BD9-81ED-4DB2-BD59-A6C34878D82A}">
                        <a16:rowId xmlns="" xmlns:a16="http://schemas.microsoft.com/office/drawing/2014/main" val="10001"/>
                      </a:ext>
                    </a:extLst>
                  </a:tr>
                  <a:tr h="370840">
                    <a:tc>
                      <a:txBody>
                        <a:bodyPr/>
                        <a:lstStyle/>
                        <a:p>
                          <a:r>
                            <a:rPr kumimoji="1" lang="ja-JP" altLang="en-US" sz="1600" dirty="0" smtClean="0"/>
                            <a:t>エネルギーギャップ</a:t>
                          </a:r>
                          <a14:m>
                            <m:oMath xmlns:m="http://schemas.openxmlformats.org/officeDocument/2006/math">
                              <m:r>
                                <a:rPr kumimoji="1" lang="ja-JP" altLang="en-US" sz="1600" i="0" smtClean="0">
                                  <a:latin typeface="Cambria Math" panose="02040503050406030204" pitchFamily="18" charset="0"/>
                                </a:rPr>
                                <m:t>∆</m:t>
                              </m:r>
                              <m:r>
                                <a:rPr kumimoji="1" lang="en-US" altLang="ja-JP" sz="1600" smtClean="0">
                                  <a:latin typeface="Cambria Math" panose="02040503050406030204" pitchFamily="18" charset="0"/>
                                </a:rPr>
                                <m:t>(</m:t>
                              </m:r>
                              <m:r>
                                <m:rPr>
                                  <m:sty m:val="p"/>
                                </m:rPr>
                                <a:rPr kumimoji="1" lang="en-US" altLang="ja-JP" sz="1600" smtClean="0">
                                  <a:latin typeface="Cambria Math" panose="02040503050406030204" pitchFamily="18" charset="0"/>
                                </a:rPr>
                                <m:t>meV</m:t>
                              </m:r>
                              <m:r>
                                <a:rPr kumimoji="1" lang="en-US" altLang="ja-JP" sz="1600" smtClean="0">
                                  <a:latin typeface="Cambria Math" panose="02040503050406030204" pitchFamily="18" charset="0"/>
                                </a:rPr>
                                <m:t>)</m:t>
                              </m:r>
                            </m:oMath>
                          </a14:m>
                          <a:endParaRPr kumimoji="1" lang="ja-JP" altLang="en-US" sz="1600" i="0" dirty="0"/>
                        </a:p>
                      </a:txBody>
                      <a:tcPr/>
                    </a:tc>
                    <a:tc>
                      <a:txBody>
                        <a:bodyPr/>
                        <a:lstStyle/>
                        <a:p>
                          <a:pPr/>
                          <a14:m>
                            <m:oMathPara xmlns:m="http://schemas.openxmlformats.org/officeDocument/2006/math">
                              <m:oMathParaPr>
                                <m:jc m:val="centerGroup"/>
                              </m:oMathParaPr>
                              <m:oMath xmlns:m="http://schemas.openxmlformats.org/officeDocument/2006/math">
                                <m:r>
                                  <a:rPr kumimoji="1" lang="en-US" altLang="ja-JP" sz="1600" dirty="0" smtClean="0">
                                    <a:latin typeface="Cambria Math" panose="02040503050406030204" pitchFamily="18" charset="0"/>
                                  </a:rPr>
                                  <m:t>1.550</m:t>
                                </m:r>
                              </m:oMath>
                            </m:oMathPara>
                          </a14:m>
                          <a:endParaRPr kumimoji="1" lang="ja-JP" altLang="en-US" sz="1600" dirty="0"/>
                        </a:p>
                      </a:txBody>
                      <a:tcPr/>
                    </a:tc>
                    <a:tc>
                      <a:txBody>
                        <a:bodyPr/>
                        <a:lstStyle/>
                        <a:p>
                          <a:pPr/>
                          <a14:m>
                            <m:oMathPara xmlns:m="http://schemas.openxmlformats.org/officeDocument/2006/math">
                              <m:oMathParaPr>
                                <m:jc m:val="centerGroup"/>
                              </m:oMathParaPr>
                              <m:oMath xmlns:m="http://schemas.openxmlformats.org/officeDocument/2006/math">
                                <m:r>
                                  <a:rPr kumimoji="1" lang="en-US" altLang="ja-JP" sz="1600" dirty="0" smtClean="0">
                                    <a:latin typeface="Cambria Math" panose="02040503050406030204" pitchFamily="18" charset="0"/>
                                  </a:rPr>
                                  <m:t>0.172</m:t>
                                </m:r>
                              </m:oMath>
                            </m:oMathPara>
                          </a14:m>
                          <a:endParaRPr kumimoji="1" lang="ja-JP" altLang="en-US" sz="1600" dirty="0"/>
                        </a:p>
                      </a:txBody>
                      <a:tcPr/>
                    </a:tc>
                    <a:extLst>
                      <a:ext uri="{0D108BD9-81ED-4DB2-BD59-A6C34878D82A}">
                        <a16:rowId xmlns="" xmlns:a16="http://schemas.microsoft.com/office/drawing/2014/main" val="10002"/>
                      </a:ext>
                    </a:extLst>
                  </a:tr>
                </a:tbl>
              </a:graphicData>
            </a:graphic>
          </p:graphicFrame>
        </mc:Choice>
        <mc:Fallback xmlns="">
          <p:graphicFrame>
            <p:nvGraphicFramePr>
              <p:cNvPr id="4" name="表 3"/>
              <p:cNvGraphicFramePr>
                <a:graphicFrameLocks noGrp="1"/>
              </p:cNvGraphicFramePr>
              <p:nvPr>
                <p:extLst>
                  <p:ext uri="{D42A27DB-BD31-4B8C-83A1-F6EECF244321}">
                    <p14:modId xmlns:p14="http://schemas.microsoft.com/office/powerpoint/2010/main" val="3252079167"/>
                  </p:ext>
                </p:extLst>
              </p:nvPr>
            </p:nvGraphicFramePr>
            <p:xfrm>
              <a:off x="4768912" y="3021826"/>
              <a:ext cx="3948979" cy="1112520"/>
            </p:xfrm>
            <a:graphic>
              <a:graphicData uri="http://schemas.openxmlformats.org/drawingml/2006/table">
                <a:tbl>
                  <a:tblPr firstRow="1" bandRow="1">
                    <a:tableStyleId>{93296810-A885-4BE3-A3E7-6D5BEEA58F35}</a:tableStyleId>
                  </a:tblPr>
                  <a:tblGrid>
                    <a:gridCol w="2523379"/>
                    <a:gridCol w="712413"/>
                    <a:gridCol w="713187"/>
                  </a:tblGrid>
                  <a:tr h="370840">
                    <a:tc>
                      <a:txBody>
                        <a:bodyPr/>
                        <a:lstStyle/>
                        <a:p>
                          <a:endParaRPr kumimoji="1" lang="ja-JP" altLang="en-US" dirty="0"/>
                        </a:p>
                      </a:txBody>
                      <a:tcPr/>
                    </a:tc>
                    <a:tc>
                      <a:txBody>
                        <a:bodyPr/>
                        <a:lstStyle/>
                        <a:p>
                          <a:endParaRPr lang="ja-JP"/>
                        </a:p>
                      </a:txBody>
                      <a:tcPr>
                        <a:blipFill rotWithShape="0">
                          <a:blip r:embed="rId4"/>
                          <a:stretch>
                            <a:fillRect l="-355556" t="-1639" r="-103419" b="-208197"/>
                          </a:stretch>
                        </a:blipFill>
                      </a:tcPr>
                    </a:tc>
                    <a:tc>
                      <a:txBody>
                        <a:bodyPr/>
                        <a:lstStyle/>
                        <a:p>
                          <a:endParaRPr lang="ja-JP"/>
                        </a:p>
                      </a:txBody>
                      <a:tcPr>
                        <a:blipFill rotWithShape="0">
                          <a:blip r:embed="rId4"/>
                          <a:stretch>
                            <a:fillRect l="-455556" t="-1639" r="-3419" b="-208197"/>
                          </a:stretch>
                        </a:blipFill>
                      </a:tcPr>
                    </a:tc>
                  </a:tr>
                  <a:tr h="370840">
                    <a:tc>
                      <a:txBody>
                        <a:bodyPr/>
                        <a:lstStyle/>
                        <a:p>
                          <a:endParaRPr lang="ja-JP"/>
                        </a:p>
                      </a:txBody>
                      <a:tcPr>
                        <a:blipFill rotWithShape="0">
                          <a:blip r:embed="rId4"/>
                          <a:stretch>
                            <a:fillRect l="-241" t="-100000" r="-57349" b="-104839"/>
                          </a:stretch>
                        </a:blipFill>
                      </a:tcPr>
                    </a:tc>
                    <a:tc>
                      <a:txBody>
                        <a:bodyPr/>
                        <a:lstStyle/>
                        <a:p>
                          <a:endParaRPr lang="ja-JP"/>
                        </a:p>
                      </a:txBody>
                      <a:tcPr>
                        <a:blipFill rotWithShape="0">
                          <a:blip r:embed="rId4"/>
                          <a:stretch>
                            <a:fillRect l="-355556" t="-100000" r="-103419" b="-104839"/>
                          </a:stretch>
                        </a:blipFill>
                      </a:tcPr>
                    </a:tc>
                    <a:tc>
                      <a:txBody>
                        <a:bodyPr/>
                        <a:lstStyle/>
                        <a:p>
                          <a:endParaRPr lang="ja-JP"/>
                        </a:p>
                      </a:txBody>
                      <a:tcPr>
                        <a:blipFill rotWithShape="0">
                          <a:blip r:embed="rId4"/>
                          <a:stretch>
                            <a:fillRect l="-455556" t="-100000" r="-3419" b="-104839"/>
                          </a:stretch>
                        </a:blipFill>
                      </a:tcPr>
                    </a:tc>
                  </a:tr>
                  <a:tr h="370840">
                    <a:tc>
                      <a:txBody>
                        <a:bodyPr/>
                        <a:lstStyle/>
                        <a:p>
                          <a:endParaRPr lang="ja-JP"/>
                        </a:p>
                      </a:txBody>
                      <a:tcPr>
                        <a:blipFill rotWithShape="0">
                          <a:blip r:embed="rId4"/>
                          <a:stretch>
                            <a:fillRect l="-241" t="-203279" r="-57349" b="-6557"/>
                          </a:stretch>
                        </a:blipFill>
                      </a:tcPr>
                    </a:tc>
                    <a:tc>
                      <a:txBody>
                        <a:bodyPr/>
                        <a:lstStyle/>
                        <a:p>
                          <a:endParaRPr lang="ja-JP"/>
                        </a:p>
                      </a:txBody>
                      <a:tcPr>
                        <a:blipFill rotWithShape="0">
                          <a:blip r:embed="rId4"/>
                          <a:stretch>
                            <a:fillRect l="-355556" t="-203279" r="-103419" b="-6557"/>
                          </a:stretch>
                        </a:blipFill>
                      </a:tcPr>
                    </a:tc>
                    <a:tc>
                      <a:txBody>
                        <a:bodyPr/>
                        <a:lstStyle/>
                        <a:p>
                          <a:endParaRPr lang="ja-JP"/>
                        </a:p>
                      </a:txBody>
                      <a:tcPr>
                        <a:blipFill rotWithShape="0">
                          <a:blip r:embed="rId4"/>
                          <a:stretch>
                            <a:fillRect l="-455556" t="-203279" r="-3419" b="-6557"/>
                          </a:stretch>
                        </a:blipFill>
                      </a:tcPr>
                    </a:tc>
                  </a:tr>
                </a:tbl>
              </a:graphicData>
            </a:graphic>
          </p:graphicFrame>
        </mc:Fallback>
      </mc:AlternateContent>
      <p:sp>
        <p:nvSpPr>
          <p:cNvPr id="15" name="テキスト ボックス 14"/>
          <p:cNvSpPr txBox="1"/>
          <p:nvPr/>
        </p:nvSpPr>
        <p:spPr>
          <a:xfrm>
            <a:off x="5422436" y="4378419"/>
            <a:ext cx="3626314"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この光子</a:t>
            </a:r>
            <a:r>
              <a:rPr kumimoji="1" lang="en-US" altLang="ja-JP" sz="16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1</a:t>
            </a:r>
            <a:r>
              <a:rPr kumimoji="1" lang="ja-JP" altLang="en-US" sz="16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個が</a:t>
            </a:r>
            <a:r>
              <a:rPr kumimoji="1" lang="en-US" altLang="ja-JP" sz="16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STJ</a:t>
            </a:r>
            <a:r>
              <a:rPr kumimoji="1" lang="ja-JP" altLang="en-US" sz="16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内</a:t>
            </a:r>
            <a:r>
              <a:rPr kumimoji="1" lang="ja-JP" altLang="en-US" sz="16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で</a:t>
            </a:r>
            <a:r>
              <a:rPr kumimoji="1" lang="ja-JP" altLang="en-US" sz="16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生成する電子数</a:t>
            </a:r>
            <a:endParaRPr kumimoji="1" lang="ja-JP" altLang="en-US" sz="16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p:txBody>
      </p:sp>
      <p:sp>
        <p:nvSpPr>
          <p:cNvPr id="3" name="テキスト ボックス 2"/>
          <p:cNvSpPr txBox="1"/>
          <p:nvPr/>
        </p:nvSpPr>
        <p:spPr>
          <a:xfrm>
            <a:off x="7368763" y="1126817"/>
            <a:ext cx="490840" cy="400110"/>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000" b="1" i="0" u="none" strike="noStrike" kern="1200" cap="none" spc="0" normalizeH="0" baseline="0" noProof="0" dirty="0" err="1" smtClean="0">
                <a:ln>
                  <a:solidFill>
                    <a:srgbClr val="008000"/>
                  </a:solidFill>
                </a:ln>
                <a:solidFill>
                  <a:srgbClr val="00B050"/>
                </a:solidFill>
                <a:effectLst/>
                <a:uLnTx/>
                <a:uFillTx/>
                <a:latin typeface="Calibri"/>
                <a:ea typeface="ＭＳ Ｐゴシック" panose="020B0600070205080204" pitchFamily="50" charset="-128"/>
                <a:cs typeface="+mn-cs"/>
              </a:rPr>
              <a:t>Nb</a:t>
            </a:r>
            <a:endParaRPr kumimoji="1" lang="ja-JP" altLang="en-US" sz="2000" b="1" i="0" u="none" strike="noStrike" kern="1200" cap="none" spc="0" normalizeH="0" baseline="0" noProof="0" dirty="0" smtClean="0">
              <a:ln>
                <a:solidFill>
                  <a:srgbClr val="008000"/>
                </a:solidFill>
              </a:ln>
              <a:solidFill>
                <a:srgbClr val="00B050"/>
              </a:solidFill>
              <a:effectLst/>
              <a:uLnTx/>
              <a:uFillTx/>
              <a:latin typeface="Calibri"/>
              <a:ea typeface="ＭＳ Ｐゴシック" panose="020B0600070205080204" pitchFamily="50" charset="-128"/>
              <a:cs typeface="+mn-cs"/>
            </a:endParaRPr>
          </a:p>
        </p:txBody>
      </p:sp>
      <p:sp>
        <p:nvSpPr>
          <p:cNvPr id="30" name="テキスト ボックス 29"/>
          <p:cNvSpPr txBox="1"/>
          <p:nvPr/>
        </p:nvSpPr>
        <p:spPr>
          <a:xfrm>
            <a:off x="7423565" y="1479744"/>
            <a:ext cx="402674" cy="400110"/>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000" b="1" i="0" u="none" strike="noStrike" kern="1200" cap="none" spc="0" normalizeH="0" baseline="0" noProof="0" dirty="0" smtClean="0">
                <a:ln>
                  <a:solidFill>
                    <a:prstClr val="black"/>
                  </a:solidFill>
                </a:ln>
                <a:solidFill>
                  <a:srgbClr val="FFFF00"/>
                </a:solidFill>
                <a:effectLst/>
                <a:uLnTx/>
                <a:uFillTx/>
                <a:latin typeface="Calibri"/>
                <a:ea typeface="ＭＳ Ｐゴシック" panose="020B0600070205080204" pitchFamily="50" charset="-128"/>
                <a:cs typeface="+mn-cs"/>
              </a:rPr>
              <a:t>Al</a:t>
            </a:r>
            <a:endParaRPr kumimoji="1" lang="ja-JP" altLang="en-US" sz="2000" b="1" i="0" u="none" strike="noStrike" kern="1200" cap="none" spc="0" normalizeH="0" baseline="0" noProof="0" dirty="0" smtClean="0">
              <a:ln>
                <a:solidFill>
                  <a:prstClr val="black"/>
                </a:solidFill>
              </a:ln>
              <a:solidFill>
                <a:srgbClr val="FFFF00"/>
              </a:solidFill>
              <a:effectLst/>
              <a:uLnTx/>
              <a:uFillTx/>
              <a:latin typeface="Calibri"/>
              <a:ea typeface="ＭＳ Ｐゴシック" panose="020B0600070205080204" pitchFamily="50" charset="-128"/>
              <a:cs typeface="+mn-cs"/>
            </a:endParaRPr>
          </a:p>
        </p:txBody>
      </p:sp>
      <p:sp>
        <p:nvSpPr>
          <p:cNvPr id="31" name="テキスト ボックス 30"/>
          <p:cNvSpPr txBox="1"/>
          <p:nvPr/>
        </p:nvSpPr>
        <p:spPr>
          <a:xfrm>
            <a:off x="7300942" y="1779349"/>
            <a:ext cx="748923" cy="400110"/>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000" b="1" i="0" u="none" strike="noStrike" kern="1200" cap="none" spc="0" normalizeH="0" baseline="0" noProof="0" dirty="0" smtClean="0">
                <a:ln>
                  <a:noFill/>
                </a:ln>
                <a:solidFill>
                  <a:prstClr val="black"/>
                </a:solidFill>
                <a:effectLst/>
                <a:uLnTx/>
                <a:uFillTx/>
                <a:latin typeface="Calibri"/>
                <a:ea typeface="ＭＳ Ｐゴシック" panose="020B0600070205080204" pitchFamily="50" charset="-128"/>
                <a:cs typeface="+mn-cs"/>
              </a:rPr>
              <a:t>Al</a:t>
            </a:r>
            <a:r>
              <a:rPr kumimoji="1" lang="en-US" altLang="ja-JP" sz="2000" b="1" i="0" u="none" strike="noStrike" kern="1200" cap="none" spc="0" normalizeH="0" baseline="-25000" noProof="0" dirty="0" smtClean="0">
                <a:ln>
                  <a:noFill/>
                </a:ln>
                <a:solidFill>
                  <a:prstClr val="black"/>
                </a:solidFill>
                <a:effectLst/>
                <a:uLnTx/>
                <a:uFillTx/>
                <a:latin typeface="Calibri"/>
                <a:ea typeface="ＭＳ Ｐゴシック" panose="020B0600070205080204" pitchFamily="50" charset="-128"/>
                <a:cs typeface="+mn-cs"/>
              </a:rPr>
              <a:t>2</a:t>
            </a:r>
            <a:r>
              <a:rPr kumimoji="1" lang="en-US" altLang="ja-JP" sz="2000" b="1" i="0" u="none" strike="noStrike" kern="1200" cap="none" spc="0" normalizeH="0" baseline="0" noProof="0" dirty="0" smtClean="0">
                <a:ln>
                  <a:noFill/>
                </a:ln>
                <a:solidFill>
                  <a:prstClr val="black"/>
                </a:solidFill>
                <a:effectLst/>
                <a:uLnTx/>
                <a:uFillTx/>
                <a:latin typeface="Calibri"/>
                <a:ea typeface="ＭＳ Ｐゴシック" panose="020B0600070205080204" pitchFamily="50" charset="-128"/>
                <a:cs typeface="+mn-cs"/>
              </a:rPr>
              <a:t>O</a:t>
            </a:r>
            <a:r>
              <a:rPr kumimoji="1" lang="en-US" altLang="ja-JP" sz="2000" b="1" i="0" u="none" strike="noStrike" kern="1200" cap="none" spc="0" normalizeH="0" baseline="-25000" noProof="0" dirty="0" smtClean="0">
                <a:ln>
                  <a:noFill/>
                </a:ln>
                <a:solidFill>
                  <a:prstClr val="black"/>
                </a:solidFill>
                <a:effectLst/>
                <a:uLnTx/>
                <a:uFillTx/>
                <a:latin typeface="Calibri"/>
                <a:ea typeface="ＭＳ Ｐゴシック" panose="020B0600070205080204" pitchFamily="50" charset="-128"/>
                <a:cs typeface="+mn-cs"/>
              </a:rPr>
              <a:t>3</a:t>
            </a:r>
            <a:endParaRPr kumimoji="1" lang="ja-JP" altLang="en-US" sz="2000" b="1" i="0" u="none" strike="noStrike" kern="1200" cap="none" spc="0" normalizeH="0" baseline="-25000" noProof="0" dirty="0" smtClean="0">
              <a:ln>
                <a:noFill/>
              </a:ln>
              <a:solidFill>
                <a:prstClr val="black"/>
              </a:solidFill>
              <a:effectLst/>
              <a:uLnTx/>
              <a:uFillTx/>
              <a:latin typeface="Calibri"/>
              <a:ea typeface="ＭＳ Ｐゴシック" panose="020B0600070205080204" pitchFamily="50" charset="-128"/>
              <a:cs typeface="+mn-cs"/>
            </a:endParaRPr>
          </a:p>
        </p:txBody>
      </p:sp>
      <p:sp>
        <p:nvSpPr>
          <p:cNvPr id="44" name="角丸四角形 14"/>
          <p:cNvSpPr>
            <a:spLocks noChangeArrowheads="1"/>
          </p:cNvSpPr>
          <p:nvPr/>
        </p:nvSpPr>
        <p:spPr bwMode="auto">
          <a:xfrm>
            <a:off x="508614" y="226630"/>
            <a:ext cx="4479672" cy="500537"/>
          </a:xfrm>
          <a:prstGeom prst="roundRect">
            <a:avLst>
              <a:gd name="adj" fmla="val 16667"/>
            </a:avLst>
          </a:prstGeom>
          <a:noFill/>
          <a:ln w="28575" algn="ctr">
            <a:solidFill>
              <a:srgbClr val="3333FF"/>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7" name="テキスト ボックス 6"/>
          <p:cNvSpPr txBox="1"/>
          <p:nvPr/>
        </p:nvSpPr>
        <p:spPr>
          <a:xfrm>
            <a:off x="6289842" y="655441"/>
            <a:ext cx="2565126" cy="400110"/>
          </a:xfrm>
          <a:prstGeom prst="rect">
            <a:avLst/>
          </a:prstGeom>
          <a:ln>
            <a:noFill/>
          </a:ln>
        </p:spPr>
        <p:style>
          <a:lnRef idx="2">
            <a:schemeClr val="accent2"/>
          </a:lnRef>
          <a:fillRef idx="1">
            <a:schemeClr val="lt1"/>
          </a:fillRef>
          <a:effectRef idx="0">
            <a:schemeClr val="accent2"/>
          </a:effectRef>
          <a:fontRef idx="minor">
            <a:schemeClr val="dk1"/>
          </a:fontRef>
        </p:style>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0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200</a:t>
            </a:r>
            <a:r>
              <a:rPr kumimoji="1" lang="en-US" altLang="ja-JP" sz="10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 </a:t>
            </a:r>
            <a:r>
              <a:rPr kumimoji="1" lang="en-US" altLang="ja-JP" sz="2000" b="0" i="0" u="none" strike="noStrike" kern="1200" cap="none" spc="0" normalizeH="0" baseline="0" noProof="0" dirty="0" smtClean="0">
                <a:ln>
                  <a:noFill/>
                </a:ln>
                <a:solidFill>
                  <a:prstClr val="black"/>
                </a:solidFill>
                <a:effectLst/>
                <a:uLnTx/>
                <a:uFillTx/>
                <a:latin typeface="Symbol" panose="05050102010706020507" pitchFamily="18" charset="2"/>
                <a:ea typeface="ＭＳ Ｐゴシック" panose="020B0600070205080204" pitchFamily="50" charset="-128"/>
                <a:cs typeface="+mn-cs"/>
              </a:rPr>
              <a:t>m</a:t>
            </a:r>
            <a:r>
              <a:rPr kumimoji="1" lang="en-US" altLang="ja-JP" sz="20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m</a:t>
            </a:r>
            <a:r>
              <a:rPr kumimoji="1" lang="ja-JP" altLang="en-US" sz="20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角 </a:t>
            </a:r>
            <a:r>
              <a:rPr kumimoji="1" lang="en-US" altLang="ja-JP" sz="2000" b="0" i="0" u="none" strike="noStrike" kern="1200" cap="none" spc="0" normalizeH="0" baseline="0" noProof="0" dirty="0" err="1"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Nb</a:t>
            </a:r>
            <a:r>
              <a:rPr kumimoji="1" lang="en-US" altLang="ja-JP" sz="20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/Al</a:t>
            </a:r>
            <a:r>
              <a:rPr kumimoji="1" lang="en-US" altLang="ja-JP" sz="10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 </a:t>
            </a:r>
            <a:r>
              <a:rPr kumimoji="1" lang="en-US" altLang="ja-JP" sz="20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t>
            </a:r>
            <a:r>
              <a:rPr kumimoji="1" lang="en-US" altLang="ja-JP" sz="10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 </a:t>
            </a:r>
            <a:r>
              <a:rPr kumimoji="1" lang="en-US" altLang="ja-JP" sz="20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STJ</a:t>
            </a:r>
          </a:p>
        </p:txBody>
      </p:sp>
      <p:sp>
        <p:nvSpPr>
          <p:cNvPr id="45" name="テキスト ボックス 44"/>
          <p:cNvSpPr txBox="1"/>
          <p:nvPr/>
        </p:nvSpPr>
        <p:spPr>
          <a:xfrm>
            <a:off x="7779092" y="1124970"/>
            <a:ext cx="1002197"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t>
            </a:r>
            <a:r>
              <a:rPr kumimoji="1" lang="en-US" altLang="ja-JP" sz="18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100</a:t>
            </a:r>
            <a:r>
              <a:rPr kumimoji="1" lang="en-US" altLang="ja-JP" sz="105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 </a:t>
            </a:r>
            <a:r>
              <a:rPr kumimoji="1" lang="en-US" altLang="ja-JP" sz="18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nm</a:t>
            </a:r>
            <a:endParaRPr kumimoji="1" lang="ja-JP" altLang="en-US" sz="18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p:txBody>
      </p:sp>
      <p:sp>
        <p:nvSpPr>
          <p:cNvPr id="46" name="テキスト ボックス 45"/>
          <p:cNvSpPr txBox="1"/>
          <p:nvPr/>
        </p:nvSpPr>
        <p:spPr>
          <a:xfrm>
            <a:off x="7784629" y="1475508"/>
            <a:ext cx="981359"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smtClean="0">
                <a:ln>
                  <a:noFill/>
                </a:ln>
                <a:solidFill>
                  <a:prstClr val="black"/>
                </a:solidFill>
                <a:effectLst/>
                <a:uLnTx/>
                <a:uFillTx/>
                <a:latin typeface="Calibri"/>
                <a:ea typeface="ＭＳ Ｐゴシック" panose="020B0600070205080204" pitchFamily="50" charset="-128"/>
                <a:cs typeface="+mn-cs"/>
              </a:rPr>
              <a:t>：  </a:t>
            </a:r>
            <a:r>
              <a:rPr kumimoji="1" lang="en-US" altLang="ja-JP" sz="1800" b="0" i="0" u="none" strike="noStrike" kern="1200" cap="none" spc="0" normalizeH="0" baseline="0" noProof="0" dirty="0" smtClean="0">
                <a:ln>
                  <a:noFill/>
                </a:ln>
                <a:solidFill>
                  <a:prstClr val="black"/>
                </a:solidFill>
                <a:effectLst/>
                <a:uLnTx/>
                <a:uFillTx/>
                <a:latin typeface="Calibri"/>
                <a:ea typeface="ＭＳ Ｐゴシック" panose="020B0600070205080204" pitchFamily="50" charset="-128"/>
                <a:cs typeface="+mn-cs"/>
              </a:rPr>
              <a:t>70</a:t>
            </a:r>
            <a:r>
              <a:rPr kumimoji="1" lang="en-US" altLang="ja-JP" sz="1200" b="0" i="0" u="none" strike="noStrike" kern="1200" cap="none" spc="0" normalizeH="0" baseline="0" noProof="0" dirty="0" smtClean="0">
                <a:ln>
                  <a:noFill/>
                </a:ln>
                <a:solidFill>
                  <a:prstClr val="black"/>
                </a:solidFill>
                <a:effectLst/>
                <a:uLnTx/>
                <a:uFillTx/>
                <a:latin typeface="Calibri"/>
                <a:ea typeface="ＭＳ Ｐゴシック" panose="020B0600070205080204" pitchFamily="50" charset="-128"/>
                <a:cs typeface="+mn-cs"/>
              </a:rPr>
              <a:t> </a:t>
            </a:r>
            <a:r>
              <a:rPr kumimoji="1" lang="en-US" altLang="ja-JP" sz="1800" b="0" i="0" u="none" strike="noStrike" kern="1200" cap="none" spc="0" normalizeH="0" baseline="0" noProof="0" dirty="0" smtClean="0">
                <a:ln>
                  <a:noFill/>
                </a:ln>
                <a:solidFill>
                  <a:prstClr val="black"/>
                </a:solidFill>
                <a:effectLst/>
                <a:uLnTx/>
                <a:uFillTx/>
                <a:latin typeface="Calibri"/>
                <a:ea typeface="ＭＳ Ｐゴシック" panose="020B0600070205080204" pitchFamily="50" charset="-128"/>
                <a:cs typeface="+mn-cs"/>
              </a:rPr>
              <a:t>nm</a:t>
            </a:r>
            <a:endParaRPr kumimoji="1" lang="ja-JP" altLang="en-US" sz="1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47" name="テキスト ボックス 46"/>
          <p:cNvSpPr txBox="1"/>
          <p:nvPr/>
        </p:nvSpPr>
        <p:spPr>
          <a:xfrm>
            <a:off x="7897679" y="1802676"/>
            <a:ext cx="1103187"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smtClean="0">
                <a:ln>
                  <a:noFill/>
                </a:ln>
                <a:solidFill>
                  <a:prstClr val="black"/>
                </a:solidFill>
                <a:effectLst/>
                <a:uLnTx/>
                <a:uFillTx/>
                <a:latin typeface="Calibri"/>
                <a:ea typeface="ＭＳ Ｐゴシック" panose="020B0600070205080204" pitchFamily="50" charset="-128"/>
                <a:cs typeface="+mn-cs"/>
              </a:rPr>
              <a:t>：</a:t>
            </a:r>
            <a:r>
              <a:rPr kumimoji="1" lang="en-US" altLang="ja-JP" sz="1800" b="0" i="0" u="none" strike="noStrike" kern="1200" cap="none" spc="0" normalizeH="0" baseline="0" noProof="0" dirty="0" smtClean="0">
                <a:ln>
                  <a:noFill/>
                </a:ln>
                <a:solidFill>
                  <a:prstClr val="black"/>
                </a:solidFill>
                <a:effectLst/>
                <a:uLnTx/>
                <a:uFillTx/>
                <a:latin typeface="Calibri"/>
                <a:ea typeface="ＭＳ Ｐゴシック" panose="020B0600070205080204" pitchFamily="50" charset="-128"/>
                <a:cs typeface="+mn-cs"/>
              </a:rPr>
              <a:t>1</a:t>
            </a:r>
            <a:r>
              <a:rPr kumimoji="1" lang="ja-JP" altLang="en-US" sz="1800" b="0" i="0" u="none" strike="noStrike" kern="1200" cap="none" spc="0" normalizeH="0" baseline="0" noProof="0" dirty="0" smtClean="0">
                <a:ln>
                  <a:noFill/>
                </a:ln>
                <a:solidFill>
                  <a:prstClr val="black"/>
                </a:solidFill>
                <a:effectLst/>
                <a:uLnTx/>
                <a:uFillTx/>
                <a:latin typeface="Calibri"/>
                <a:ea typeface="ＭＳ Ｐゴシック" panose="020B0600070205080204" pitchFamily="50" charset="-128"/>
                <a:cs typeface="+mn-cs"/>
              </a:rPr>
              <a:t>～</a:t>
            </a:r>
            <a:r>
              <a:rPr kumimoji="1" lang="en-US" altLang="ja-JP" sz="1800" b="0" i="0" u="none" strike="noStrike" kern="1200" cap="none" spc="0" normalizeH="0" baseline="0" noProof="0" dirty="0" smtClean="0">
                <a:ln>
                  <a:noFill/>
                </a:ln>
                <a:solidFill>
                  <a:prstClr val="black"/>
                </a:solidFill>
                <a:effectLst/>
                <a:uLnTx/>
                <a:uFillTx/>
                <a:latin typeface="Calibri"/>
                <a:ea typeface="ＭＳ Ｐゴシック" panose="020B0600070205080204" pitchFamily="50" charset="-128"/>
                <a:cs typeface="+mn-cs"/>
              </a:rPr>
              <a:t>5</a:t>
            </a:r>
            <a:r>
              <a:rPr kumimoji="1" lang="en-US" altLang="ja-JP" sz="1100" b="0" i="0" u="none" strike="noStrike" kern="1200" cap="none" spc="0" normalizeH="0" baseline="0" noProof="0" dirty="0" smtClean="0">
                <a:ln>
                  <a:noFill/>
                </a:ln>
                <a:solidFill>
                  <a:prstClr val="black"/>
                </a:solidFill>
                <a:effectLst/>
                <a:uLnTx/>
                <a:uFillTx/>
                <a:latin typeface="Calibri"/>
                <a:ea typeface="ＭＳ Ｐゴシック" panose="020B0600070205080204" pitchFamily="50" charset="-128"/>
                <a:cs typeface="+mn-cs"/>
              </a:rPr>
              <a:t> </a:t>
            </a:r>
            <a:r>
              <a:rPr kumimoji="1" lang="en-US" altLang="ja-JP" sz="1800" b="0" i="0" u="none" strike="noStrike" kern="1200" cap="none" spc="0" normalizeH="0" baseline="0" noProof="0" dirty="0" smtClean="0">
                <a:ln>
                  <a:noFill/>
                </a:ln>
                <a:solidFill>
                  <a:prstClr val="black"/>
                </a:solidFill>
                <a:effectLst/>
                <a:uLnTx/>
                <a:uFillTx/>
                <a:latin typeface="Calibri"/>
                <a:ea typeface="ＭＳ Ｐゴシック" panose="020B0600070205080204" pitchFamily="50" charset="-128"/>
                <a:cs typeface="+mn-cs"/>
              </a:rPr>
              <a:t>nm</a:t>
            </a:r>
            <a:endParaRPr kumimoji="1" lang="ja-JP" altLang="en-US" sz="18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cxnSp>
        <p:nvCxnSpPr>
          <p:cNvPr id="120" name="直線コネクタ 119"/>
          <p:cNvCxnSpPr/>
          <p:nvPr/>
        </p:nvCxnSpPr>
        <p:spPr>
          <a:xfrm flipV="1">
            <a:off x="6162750" y="2489023"/>
            <a:ext cx="0" cy="33356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1" name="グループ化 10"/>
          <p:cNvGrpSpPr/>
          <p:nvPr/>
        </p:nvGrpSpPr>
        <p:grpSpPr>
          <a:xfrm>
            <a:off x="5748369" y="1321680"/>
            <a:ext cx="1413839" cy="1164875"/>
            <a:chOff x="5748369" y="1321680"/>
            <a:chExt cx="1413839" cy="1164875"/>
          </a:xfrm>
        </p:grpSpPr>
        <p:sp>
          <p:nvSpPr>
            <p:cNvPr id="58" name="直方体 57"/>
            <p:cNvSpPr/>
            <p:nvPr/>
          </p:nvSpPr>
          <p:spPr>
            <a:xfrm>
              <a:off x="5750495" y="1921650"/>
              <a:ext cx="1411712" cy="564905"/>
            </a:xfrm>
            <a:prstGeom prst="cube">
              <a:avLst>
                <a:gd name="adj" fmla="val 54578"/>
              </a:avLst>
            </a:prstGeom>
            <a:solidFill>
              <a:srgbClr val="00B05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57" name="直方体 56"/>
            <p:cNvSpPr/>
            <p:nvPr/>
          </p:nvSpPr>
          <p:spPr>
            <a:xfrm>
              <a:off x="5751178" y="1761198"/>
              <a:ext cx="1411029" cy="471130"/>
            </a:xfrm>
            <a:prstGeom prst="cube">
              <a:avLst>
                <a:gd name="adj" fmla="val 66335"/>
              </a:avLst>
            </a:prstGeom>
            <a:solidFill>
              <a:srgbClr val="FFFF0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38" name="直方体 37"/>
            <p:cNvSpPr/>
            <p:nvPr/>
          </p:nvSpPr>
          <p:spPr>
            <a:xfrm>
              <a:off x="5749062" y="1734714"/>
              <a:ext cx="1413146" cy="340600"/>
            </a:xfrm>
            <a:prstGeom prst="cube">
              <a:avLst>
                <a:gd name="adj" fmla="val 91991"/>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42" name="直方体 41"/>
            <p:cNvSpPr/>
            <p:nvPr/>
          </p:nvSpPr>
          <p:spPr>
            <a:xfrm>
              <a:off x="5749051" y="1578266"/>
              <a:ext cx="1413156" cy="464017"/>
            </a:xfrm>
            <a:prstGeom prst="cube">
              <a:avLst>
                <a:gd name="adj" fmla="val 66335"/>
              </a:avLst>
            </a:prstGeom>
            <a:solidFill>
              <a:srgbClr val="FFFF0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43" name="直方体 42"/>
            <p:cNvSpPr/>
            <p:nvPr/>
          </p:nvSpPr>
          <p:spPr>
            <a:xfrm>
              <a:off x="5748369" y="1321680"/>
              <a:ext cx="1413838" cy="565888"/>
            </a:xfrm>
            <a:prstGeom prst="cube">
              <a:avLst>
                <a:gd name="adj" fmla="val 54578"/>
              </a:avLst>
            </a:prstGeom>
            <a:solidFill>
              <a:srgbClr val="00B05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grpSp>
      <p:cxnSp>
        <p:nvCxnSpPr>
          <p:cNvPr id="23" name="直線コネクタ 22"/>
          <p:cNvCxnSpPr/>
          <p:nvPr/>
        </p:nvCxnSpPr>
        <p:spPr>
          <a:xfrm flipV="1">
            <a:off x="6145954" y="955624"/>
            <a:ext cx="0" cy="41748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直線コネクタ 51"/>
          <p:cNvCxnSpPr/>
          <p:nvPr/>
        </p:nvCxnSpPr>
        <p:spPr>
          <a:xfrm flipH="1">
            <a:off x="5143500" y="960353"/>
            <a:ext cx="101018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直線コネクタ 63"/>
          <p:cNvCxnSpPr/>
          <p:nvPr/>
        </p:nvCxnSpPr>
        <p:spPr>
          <a:xfrm flipH="1">
            <a:off x="5142998" y="2816036"/>
            <a:ext cx="102299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75" name="グループ化 74"/>
          <p:cNvGrpSpPr/>
          <p:nvPr/>
        </p:nvGrpSpPr>
        <p:grpSpPr>
          <a:xfrm>
            <a:off x="5467102" y="733186"/>
            <a:ext cx="400050" cy="424392"/>
            <a:chOff x="5033973" y="1318683"/>
            <a:chExt cx="400050" cy="424392"/>
          </a:xfrm>
        </p:grpSpPr>
        <p:sp>
          <p:nvSpPr>
            <p:cNvPr id="56" name="円/楕円 55"/>
            <p:cNvSpPr/>
            <p:nvPr/>
          </p:nvSpPr>
          <p:spPr>
            <a:xfrm>
              <a:off x="5033973" y="1343025"/>
              <a:ext cx="400050" cy="400050"/>
            </a:xfrm>
            <a:prstGeom prst="ellipse">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74" name="テキスト ボックス 73"/>
            <p:cNvSpPr txBox="1"/>
            <p:nvPr/>
          </p:nvSpPr>
          <p:spPr>
            <a:xfrm>
              <a:off x="5054812" y="1318683"/>
              <a:ext cx="346570" cy="400110"/>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0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a:t>
              </a:r>
              <a:endParaRPr kumimoji="1" lang="ja-JP" altLang="en-US" sz="20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p:txBody>
        </p:sp>
      </p:grpSp>
      <p:sp>
        <p:nvSpPr>
          <p:cNvPr id="94" name="テキスト ボックス 93"/>
          <p:cNvSpPr txBox="1"/>
          <p:nvPr/>
        </p:nvSpPr>
        <p:spPr>
          <a:xfrm>
            <a:off x="4416554" y="1426852"/>
            <a:ext cx="543739" cy="307777"/>
          </a:xfrm>
          <a:prstGeom prst="rect">
            <a:avLst/>
          </a:prstGeom>
          <a:ln>
            <a:noFill/>
          </a:ln>
        </p:spPr>
        <p:style>
          <a:lnRef idx="2">
            <a:schemeClr val="accent2"/>
          </a:lnRef>
          <a:fillRef idx="1">
            <a:schemeClr val="lt1"/>
          </a:fillRef>
          <a:effectRef idx="0">
            <a:schemeClr val="accent2"/>
          </a:effectRef>
          <a:fontRef idx="minor">
            <a:schemeClr val="dk1"/>
          </a:fontRef>
        </p:style>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smtClean="0">
                <a:ln>
                  <a:noFill/>
                </a:ln>
                <a:solidFill>
                  <a:prstClr val="black"/>
                </a:solidFill>
                <a:effectLst/>
                <a:uLnTx/>
                <a:uFillTx/>
                <a:latin typeface="Calibri"/>
                <a:ea typeface="ＭＳ Ｐゴシック" panose="020B0600070205080204" pitchFamily="50" charset="-128"/>
                <a:cs typeface="+mn-cs"/>
              </a:rPr>
              <a:t>電圧</a:t>
            </a:r>
            <a:endParaRPr kumimoji="1" lang="ja-JP" altLang="en-US" sz="18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p:txBody>
      </p:sp>
      <p:cxnSp>
        <p:nvCxnSpPr>
          <p:cNvPr id="96" name="直線矢印コネクタ 95"/>
          <p:cNvCxnSpPr/>
          <p:nvPr/>
        </p:nvCxnSpPr>
        <p:spPr>
          <a:xfrm>
            <a:off x="600075" y="3913310"/>
            <a:ext cx="495300" cy="0"/>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7" name="直線矢印コネクタ 96"/>
          <p:cNvCxnSpPr/>
          <p:nvPr/>
        </p:nvCxnSpPr>
        <p:spPr>
          <a:xfrm rot="16200000">
            <a:off x="371998" y="3694234"/>
            <a:ext cx="495300" cy="0"/>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02" name="テキスト ボックス 101"/>
          <p:cNvSpPr txBox="1"/>
          <p:nvPr/>
        </p:nvSpPr>
        <p:spPr>
          <a:xfrm>
            <a:off x="1029536" y="3751489"/>
            <a:ext cx="1867563" cy="369332"/>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smtClean="0">
                <a:ln>
                  <a:noFill/>
                </a:ln>
                <a:solidFill>
                  <a:prstClr val="black"/>
                </a:solidFill>
                <a:effectLst/>
                <a:uLnTx/>
                <a:uFillTx/>
                <a:latin typeface="Calibri"/>
                <a:ea typeface="ＭＳ Ｐゴシック" panose="020B0600070205080204" pitchFamily="50" charset="-128"/>
                <a:cs typeface="+mn-cs"/>
              </a:rPr>
              <a:t>電圧 </a:t>
            </a:r>
            <a:r>
              <a:rPr kumimoji="1" lang="en-US" altLang="ja-JP" sz="1800" b="0" i="0" u="none" strike="noStrike" kern="1200" cap="none" spc="0" normalizeH="0" baseline="0" noProof="0" dirty="0" smtClean="0">
                <a:ln>
                  <a:noFill/>
                </a:ln>
                <a:solidFill>
                  <a:prstClr val="black"/>
                </a:solidFill>
                <a:effectLst/>
                <a:uLnTx/>
                <a:uFillTx/>
                <a:latin typeface="Calibri"/>
                <a:ea typeface="ＭＳ Ｐゴシック" panose="020B0600070205080204" pitchFamily="50" charset="-128"/>
                <a:cs typeface="+mn-cs"/>
              </a:rPr>
              <a:t>V</a:t>
            </a:r>
            <a:r>
              <a:rPr kumimoji="1" lang="ja-JP" altLang="en-US" sz="1400" b="0" i="0" u="none" strike="noStrike" kern="1200" cap="none" spc="0" normalizeH="0" baseline="0" noProof="0" dirty="0" smtClean="0">
                <a:ln>
                  <a:noFill/>
                </a:ln>
                <a:solidFill>
                  <a:prstClr val="black"/>
                </a:solidFill>
                <a:effectLst/>
                <a:uLnTx/>
                <a:uFillTx/>
                <a:latin typeface="Calibri"/>
                <a:ea typeface="ＭＳ Ｐゴシック" panose="020B0600070205080204" pitchFamily="50" charset="-128"/>
                <a:cs typeface="+mn-cs"/>
              </a:rPr>
              <a:t> </a:t>
            </a:r>
            <a:r>
              <a:rPr kumimoji="1" lang="en-US" altLang="ja-JP" sz="1400" b="0" i="0" u="none" strike="noStrike" kern="1200" cap="none" spc="0" normalizeH="0" baseline="0" noProof="0" dirty="0" smtClean="0">
                <a:ln>
                  <a:noFill/>
                </a:ln>
                <a:solidFill>
                  <a:prstClr val="black"/>
                </a:solidFill>
                <a:effectLst/>
                <a:uLnTx/>
                <a:uFillTx/>
                <a:latin typeface="Calibri"/>
                <a:ea typeface="ＭＳ Ｐゴシック" panose="020B0600070205080204" pitchFamily="50" charset="-128"/>
                <a:cs typeface="+mn-cs"/>
              </a:rPr>
              <a:t>(</a:t>
            </a:r>
            <a:r>
              <a:rPr kumimoji="1" lang="en-US" altLang="ja-JP" sz="1600" b="0" i="0" u="none" strike="noStrike" kern="1200" cap="none" spc="0" normalizeH="0" baseline="0" noProof="0" dirty="0" smtClean="0">
                <a:ln>
                  <a:noFill/>
                </a:ln>
                <a:solidFill>
                  <a:prstClr val="black"/>
                </a:solidFill>
                <a:effectLst/>
                <a:uLnTx/>
                <a:uFillTx/>
                <a:latin typeface="Calibri"/>
                <a:ea typeface="ＭＳ Ｐゴシック" panose="020B0600070205080204" pitchFamily="50" charset="-128"/>
                <a:cs typeface="+mn-cs"/>
              </a:rPr>
              <a:t>100</a:t>
            </a:r>
            <a:r>
              <a:rPr kumimoji="1" lang="en-US" altLang="ja-JP" sz="1400" b="0" i="0" u="none" strike="noStrike" kern="1200" cap="none" spc="0" normalizeH="0" baseline="0" noProof="0" dirty="0" smtClean="0">
                <a:ln>
                  <a:noFill/>
                </a:ln>
                <a:solidFill>
                  <a:prstClr val="black"/>
                </a:solidFill>
                <a:effectLst/>
                <a:uLnTx/>
                <a:uFillTx/>
                <a:latin typeface="Calibri"/>
                <a:ea typeface="ＭＳ Ｐゴシック" panose="020B0600070205080204" pitchFamily="50" charset="-128"/>
                <a:cs typeface="+mn-cs"/>
              </a:rPr>
              <a:t> </a:t>
            </a:r>
            <a:r>
              <a:rPr kumimoji="1" lang="en-US" altLang="ja-JP" sz="1600" b="0" i="0" u="none" strike="noStrike" kern="1200" cap="none" spc="0" normalizeH="0" baseline="0" noProof="0" dirty="0" smtClean="0">
                <a:ln>
                  <a:noFill/>
                </a:ln>
                <a:solidFill>
                  <a:prstClr val="black"/>
                </a:solidFill>
                <a:effectLst/>
                <a:uLnTx/>
                <a:uFillTx/>
                <a:latin typeface="Symbol" panose="05050102010706020507" pitchFamily="18" charset="2"/>
                <a:ea typeface="ＭＳ Ｐゴシック" panose="020B0600070205080204" pitchFamily="50" charset="-128"/>
                <a:cs typeface="+mn-cs"/>
              </a:rPr>
              <a:t>m</a:t>
            </a:r>
            <a:r>
              <a:rPr kumimoji="1" lang="en-US" altLang="ja-JP" sz="1600" b="0" i="0" u="none" strike="noStrike" kern="1200" cap="none" spc="0" normalizeH="0" baseline="0" noProof="0" dirty="0" smtClean="0">
                <a:ln>
                  <a:noFill/>
                </a:ln>
                <a:solidFill>
                  <a:prstClr val="black"/>
                </a:solidFill>
                <a:effectLst/>
                <a:uLnTx/>
                <a:uFillTx/>
                <a:latin typeface="Calibri"/>
                <a:ea typeface="ＭＳ Ｐゴシック" panose="020B0600070205080204" pitchFamily="50" charset="-128"/>
                <a:cs typeface="+mn-cs"/>
              </a:rPr>
              <a:t>V/div.)</a:t>
            </a:r>
            <a:endParaRPr kumimoji="1" lang="ja-JP" altLang="en-US" sz="1600" b="0" i="0" u="none" strike="noStrike" kern="1200" cap="none" spc="0" normalizeH="0" baseline="0" noProof="0" dirty="0" smtClean="0">
              <a:ln>
                <a:noFill/>
              </a:ln>
              <a:solidFill>
                <a:prstClr val="black"/>
              </a:solidFill>
              <a:effectLst/>
              <a:uLnTx/>
              <a:uFillTx/>
              <a:latin typeface="Calibri"/>
              <a:ea typeface="ＭＳ Ｐゴシック" panose="020B0600070205080204" pitchFamily="50" charset="-128"/>
              <a:cs typeface="+mn-cs"/>
            </a:endParaRPr>
          </a:p>
        </p:txBody>
      </p:sp>
      <p:sp>
        <p:nvSpPr>
          <p:cNvPr id="103" name="テキスト ボックス 102"/>
          <p:cNvSpPr txBox="1"/>
          <p:nvPr/>
        </p:nvSpPr>
        <p:spPr>
          <a:xfrm rot="16200000">
            <a:off x="-319042" y="2420498"/>
            <a:ext cx="1794850" cy="369332"/>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smtClean="0">
                <a:ln>
                  <a:noFill/>
                </a:ln>
                <a:solidFill>
                  <a:prstClr val="black"/>
                </a:solidFill>
                <a:effectLst/>
                <a:uLnTx/>
                <a:uFillTx/>
                <a:latin typeface="Calibri"/>
                <a:ea typeface="ＭＳ Ｐゴシック" panose="020B0600070205080204" pitchFamily="50" charset="-128"/>
                <a:cs typeface="+mn-cs"/>
              </a:rPr>
              <a:t>電流</a:t>
            </a:r>
            <a:r>
              <a:rPr kumimoji="1" lang="en-US" altLang="ja-JP" sz="1800" b="0" i="0" u="none" strike="noStrike" kern="1200" cap="none" spc="0" normalizeH="0" baseline="0" noProof="0" dirty="0" smtClean="0">
                <a:ln>
                  <a:noFill/>
                </a:ln>
                <a:solidFill>
                  <a:prstClr val="black"/>
                </a:solidFill>
                <a:effectLst/>
                <a:uLnTx/>
                <a:uFillTx/>
                <a:latin typeface="Calibri"/>
                <a:ea typeface="ＭＳ Ｐゴシック" panose="020B0600070205080204" pitchFamily="50" charset="-128"/>
                <a:cs typeface="+mn-cs"/>
              </a:rPr>
              <a:t>A (</a:t>
            </a:r>
            <a:r>
              <a:rPr kumimoji="1" lang="ja-JP" altLang="en-US" sz="1400" b="0" i="0" u="none" strike="noStrike" kern="1200" cap="none" spc="0" normalizeH="0" baseline="0" noProof="0" dirty="0" smtClean="0">
                <a:ln>
                  <a:noFill/>
                </a:ln>
                <a:solidFill>
                  <a:prstClr val="black"/>
                </a:solidFill>
                <a:effectLst/>
                <a:uLnTx/>
                <a:uFillTx/>
                <a:latin typeface="Calibri"/>
                <a:ea typeface="ＭＳ Ｐゴシック" panose="020B0600070205080204" pitchFamily="50" charset="-128"/>
                <a:cs typeface="+mn-cs"/>
              </a:rPr>
              <a:t> </a:t>
            </a:r>
            <a:r>
              <a:rPr kumimoji="1" lang="en-US" altLang="ja-JP" sz="1600" b="0" i="0" u="none" strike="noStrike" kern="1200" cap="none" spc="0" normalizeH="0" baseline="0" noProof="0" dirty="0" smtClean="0">
                <a:ln>
                  <a:noFill/>
                </a:ln>
                <a:solidFill>
                  <a:prstClr val="black"/>
                </a:solidFill>
                <a:effectLst/>
                <a:uLnTx/>
                <a:uFillTx/>
                <a:latin typeface="Calibri"/>
                <a:ea typeface="ＭＳ Ｐゴシック" panose="020B0600070205080204" pitchFamily="50" charset="-128"/>
                <a:cs typeface="+mn-cs"/>
              </a:rPr>
              <a:t>50 </a:t>
            </a:r>
            <a:r>
              <a:rPr kumimoji="1" lang="en-US" altLang="ja-JP" sz="1600" b="0" i="0" u="none" strike="noStrike" kern="1200" cap="none" spc="0" normalizeH="0" baseline="0" noProof="0" dirty="0" err="1" smtClean="0">
                <a:ln>
                  <a:noFill/>
                </a:ln>
                <a:solidFill>
                  <a:prstClr val="black"/>
                </a:solidFill>
                <a:effectLst/>
                <a:uLnTx/>
                <a:uFillTx/>
                <a:latin typeface="Calibri"/>
                <a:ea typeface="ＭＳ Ｐゴシック" panose="020B0600070205080204" pitchFamily="50" charset="-128"/>
                <a:cs typeface="+mn-cs"/>
              </a:rPr>
              <a:t>nA</a:t>
            </a:r>
            <a:r>
              <a:rPr kumimoji="1" lang="en-US" altLang="ja-JP" sz="1600" b="0" i="0" u="none" strike="noStrike" kern="1200" cap="none" spc="0" normalizeH="0" baseline="0" noProof="0" dirty="0" smtClean="0">
                <a:ln>
                  <a:noFill/>
                </a:ln>
                <a:solidFill>
                  <a:prstClr val="black"/>
                </a:solidFill>
                <a:effectLst/>
                <a:uLnTx/>
                <a:uFillTx/>
                <a:latin typeface="Calibri"/>
                <a:ea typeface="ＭＳ Ｐゴシック" panose="020B0600070205080204" pitchFamily="50" charset="-128"/>
                <a:cs typeface="+mn-cs"/>
              </a:rPr>
              <a:t>/div.)</a:t>
            </a:r>
            <a:endParaRPr kumimoji="1" lang="ja-JP" altLang="en-US" sz="1600" b="0" i="0" u="none" strike="noStrike" kern="1200" cap="none" spc="0" normalizeH="0" baseline="0" noProof="0" dirty="0" smtClean="0">
              <a:ln>
                <a:noFill/>
              </a:ln>
              <a:solidFill>
                <a:prstClr val="black"/>
              </a:solidFill>
              <a:effectLst/>
              <a:uLnTx/>
              <a:uFillTx/>
              <a:latin typeface="Calibri"/>
              <a:ea typeface="ＭＳ Ｐゴシック" panose="020B0600070205080204" pitchFamily="50" charset="-128"/>
              <a:cs typeface="+mn-cs"/>
            </a:endParaRPr>
          </a:p>
        </p:txBody>
      </p:sp>
      <p:cxnSp>
        <p:nvCxnSpPr>
          <p:cNvPr id="107" name="直線コネクタ 106"/>
          <p:cNvCxnSpPr/>
          <p:nvPr/>
        </p:nvCxnSpPr>
        <p:spPr>
          <a:xfrm flipV="1">
            <a:off x="5151517" y="961364"/>
            <a:ext cx="0" cy="8640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17" name="テキスト ボックス 116"/>
          <p:cNvSpPr txBox="1"/>
          <p:nvPr/>
        </p:nvSpPr>
        <p:spPr>
          <a:xfrm>
            <a:off x="5405149" y="1136089"/>
            <a:ext cx="543739" cy="307777"/>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smtClean="0">
                <a:ln>
                  <a:noFill/>
                </a:ln>
                <a:solidFill>
                  <a:prstClr val="black"/>
                </a:solidFill>
                <a:effectLst/>
                <a:uLnTx/>
                <a:uFillTx/>
                <a:latin typeface="Calibri"/>
                <a:ea typeface="ＭＳ Ｐゴシック" panose="020B0600070205080204" pitchFamily="50" charset="-128"/>
                <a:cs typeface="+mn-cs"/>
              </a:rPr>
              <a:t>電流</a:t>
            </a:r>
          </a:p>
        </p:txBody>
      </p:sp>
      <p:sp>
        <p:nvSpPr>
          <p:cNvPr id="123" name="正方形/長方形 122"/>
          <p:cNvSpPr/>
          <p:nvPr/>
        </p:nvSpPr>
        <p:spPr>
          <a:xfrm>
            <a:off x="1759948" y="1544996"/>
            <a:ext cx="1153886" cy="36933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smtClean="0">
                <a:ln>
                  <a:noFill/>
                </a:ln>
                <a:solidFill>
                  <a:srgbClr val="001F5F"/>
                </a:solidFill>
                <a:effectLst/>
                <a:uLnTx/>
                <a:uFillTx/>
                <a:latin typeface="ＭＳ Ｐゴシック" panose="020B0600070205080204" pitchFamily="50" charset="-128"/>
                <a:ea typeface="ＭＳ Ｐゴシック" panose="020B0600070205080204" pitchFamily="50" charset="-128"/>
                <a:cs typeface="+mn-cs"/>
              </a:rPr>
              <a:t>照射</a:t>
            </a:r>
            <a:r>
              <a:rPr kumimoji="1" lang="ja-JP" altLang="en-US" sz="1800" b="1" i="0" u="none" strike="noStrike" kern="1200" cap="none" spc="0" normalizeH="0" baseline="0" noProof="0" dirty="0">
                <a:ln>
                  <a:noFill/>
                </a:ln>
                <a:solidFill>
                  <a:srgbClr val="001F5F"/>
                </a:solidFill>
                <a:effectLst/>
                <a:uLnTx/>
                <a:uFillTx/>
                <a:latin typeface="ＭＳ Ｐゴシック" panose="020B0600070205080204" pitchFamily="50" charset="-128"/>
                <a:ea typeface="ＭＳ Ｐゴシック" panose="020B0600070205080204" pitchFamily="50" charset="-128"/>
                <a:cs typeface="+mn-cs"/>
              </a:rPr>
              <a:t>なし</a:t>
            </a:r>
            <a:endParaRPr kumimoji="1" lang="ja-JP" altLang="en-US" sz="18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p:txBody>
      </p:sp>
      <p:cxnSp>
        <p:nvCxnSpPr>
          <p:cNvPr id="125" name="直線矢印コネクタ 124"/>
          <p:cNvCxnSpPr/>
          <p:nvPr/>
        </p:nvCxnSpPr>
        <p:spPr>
          <a:xfrm>
            <a:off x="2712720" y="2097404"/>
            <a:ext cx="0" cy="661852"/>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27" name="正方形/長方形 126"/>
          <p:cNvSpPr/>
          <p:nvPr/>
        </p:nvSpPr>
        <p:spPr>
          <a:xfrm>
            <a:off x="2751909" y="2410413"/>
            <a:ext cx="1632857" cy="36933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dirty="0" smtClean="0">
                <a:ln>
                  <a:noFill/>
                </a:ln>
                <a:solidFill>
                  <a:srgbClr val="FF0000"/>
                </a:solidFill>
                <a:effectLst/>
                <a:uLnTx/>
                <a:uFillTx/>
                <a:latin typeface="ＭＳ Ｐゴシック" panose="020B0600070205080204" pitchFamily="50" charset="-128"/>
                <a:ea typeface="ＭＳ Ｐゴシック" panose="020B0600070205080204" pitchFamily="50" charset="-128"/>
                <a:cs typeface="+mn-cs"/>
              </a:rPr>
              <a:t>100nA</a:t>
            </a:r>
            <a:r>
              <a:rPr kumimoji="1" lang="ja-JP" altLang="en-US" sz="1800" b="1" i="0" u="none" strike="noStrike" kern="1200" cap="none" spc="0" normalizeH="0" baseline="0" noProof="0" dirty="0">
                <a:ln>
                  <a:noFill/>
                </a:ln>
                <a:solidFill>
                  <a:srgbClr val="FF0000"/>
                </a:solidFill>
                <a:effectLst/>
                <a:uLnTx/>
                <a:uFillTx/>
                <a:latin typeface="ＭＳ Ｐゴシック" panose="020B0600070205080204" pitchFamily="50" charset="-128"/>
                <a:ea typeface="ＭＳ Ｐゴシック" panose="020B0600070205080204" pitchFamily="50" charset="-128"/>
                <a:cs typeface="+mn-cs"/>
              </a:rPr>
              <a:t>増加</a:t>
            </a:r>
            <a:endParaRPr kumimoji="1" lang="ja-JP" altLang="en-US" sz="18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p:txBody>
      </p:sp>
      <p:sp>
        <p:nvSpPr>
          <p:cNvPr id="130" name="正方形/長方形 129"/>
          <p:cNvSpPr/>
          <p:nvPr/>
        </p:nvSpPr>
        <p:spPr>
          <a:xfrm>
            <a:off x="704850" y="948689"/>
            <a:ext cx="3557588" cy="2851785"/>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17" name="テキスト ボックス 16"/>
          <p:cNvSpPr txBox="1"/>
          <p:nvPr/>
        </p:nvSpPr>
        <p:spPr>
          <a:xfrm>
            <a:off x="408509" y="918899"/>
            <a:ext cx="2262572" cy="584775"/>
          </a:xfrm>
          <a:prstGeom prst="rect">
            <a:avLst/>
          </a:prstGeom>
          <a:solidFill>
            <a:schemeClr val="bg1"/>
          </a:solidFill>
          <a:ln>
            <a:solidFill>
              <a:schemeClr val="tx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遠赤外レーザー連続光</a:t>
            </a:r>
            <a:endParaRPr kumimoji="1" lang="en-US" altLang="ja-JP" sz="16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6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ON/OFF</a:t>
            </a:r>
            <a:r>
              <a:rPr kumimoji="1" lang="ja-JP" altLang="en-US" sz="16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時の</a:t>
            </a:r>
            <a:r>
              <a:rPr kumimoji="1" lang="ja-JP" altLang="en-US" sz="12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 </a:t>
            </a:r>
            <a:r>
              <a:rPr kumimoji="1" lang="en-US" altLang="ja-JP" sz="16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I-V</a:t>
            </a:r>
            <a:r>
              <a:rPr kumimoji="1" lang="ja-JP" altLang="en-US" sz="16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曲線</a:t>
            </a:r>
          </a:p>
        </p:txBody>
      </p:sp>
      <p:sp>
        <p:nvSpPr>
          <p:cNvPr id="131" name="テキスト ボックス 130"/>
          <p:cNvSpPr txBox="1"/>
          <p:nvPr/>
        </p:nvSpPr>
        <p:spPr>
          <a:xfrm>
            <a:off x="371475" y="5936523"/>
            <a:ext cx="3273653" cy="369332"/>
          </a:xfrm>
          <a:prstGeom prst="rect">
            <a:avLst/>
          </a:prstGeom>
          <a:ln>
            <a:noFill/>
          </a:ln>
        </p:spPr>
        <p:style>
          <a:lnRef idx="2">
            <a:schemeClr val="accent2"/>
          </a:lnRef>
          <a:fillRef idx="1">
            <a:schemeClr val="lt1"/>
          </a:fillRef>
          <a:effectRef idx="0">
            <a:schemeClr val="accent2"/>
          </a:effectRef>
          <a:fontRef idx="minor">
            <a:schemeClr val="dk1"/>
          </a:fontRef>
        </p:style>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検出効率： </a:t>
            </a:r>
            <a:r>
              <a:rPr kumimoji="1" lang="en-US" altLang="ja-JP" sz="1800" b="0" i="0" u="none" strike="noStrike" kern="1200" cap="none" spc="0" normalizeH="0" baseline="0" noProof="0" dirty="0" smtClean="0">
                <a:ln>
                  <a:noFill/>
                </a:ln>
                <a:solidFill>
                  <a:prstClr val="black"/>
                </a:solidFill>
                <a:effectLst/>
                <a:uLnTx/>
                <a:uFillTx/>
                <a:latin typeface="Calibri"/>
                <a:ea typeface="ＭＳ Ｐゴシック" panose="020B0600070205080204" pitchFamily="50" charset="-128"/>
                <a:cs typeface="+mn-cs"/>
              </a:rPr>
              <a:t>100</a:t>
            </a:r>
            <a:r>
              <a:rPr kumimoji="1" lang="en-US" altLang="ja-JP" sz="10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 </a:t>
            </a:r>
            <a:r>
              <a:rPr kumimoji="1" lang="en-US" altLang="ja-JP" sz="1600" b="0" i="0" u="none" strike="noStrike" kern="1200" cap="none" spc="0" normalizeH="0" baseline="0" noProof="0" dirty="0" err="1"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nA</a:t>
            </a:r>
            <a:r>
              <a:rPr kumimoji="1" lang="en-US" altLang="ja-JP" sz="16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t>
            </a:r>
            <a:r>
              <a:rPr kumimoji="1" lang="en-US" altLang="ja-JP" sz="1800" b="0" i="0" u="none" strike="noStrike" kern="1200" cap="none" spc="0" normalizeH="0" baseline="0" noProof="0" dirty="0" smtClean="0">
                <a:ln>
                  <a:noFill/>
                </a:ln>
                <a:solidFill>
                  <a:prstClr val="black"/>
                </a:solidFill>
                <a:effectLst/>
                <a:uLnTx/>
                <a:uFillTx/>
                <a:latin typeface="Calibri"/>
                <a:ea typeface="ＭＳ Ｐゴシック" panose="020B0600070205080204" pitchFamily="50" charset="-128"/>
                <a:cs typeface="+mn-cs"/>
              </a:rPr>
              <a:t>30</a:t>
            </a:r>
            <a:r>
              <a:rPr kumimoji="1" lang="en-US" altLang="ja-JP" sz="8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 </a:t>
            </a:r>
            <a:r>
              <a:rPr kumimoji="1" lang="en-US" altLang="ja-JP" sz="1600" b="0" i="0" u="none" strike="noStrike" kern="1200" cap="none" spc="0" normalizeH="0" baseline="0" noProof="0" dirty="0" smtClean="0">
                <a:ln>
                  <a:noFill/>
                </a:ln>
                <a:solidFill>
                  <a:prstClr val="black"/>
                </a:solidFill>
                <a:effectLst/>
                <a:uLnTx/>
                <a:uFillTx/>
                <a:latin typeface="Symbol" panose="05050102010706020507" pitchFamily="18" charset="2"/>
                <a:ea typeface="ＭＳ Ｐゴシック" panose="020B0600070205080204" pitchFamily="50" charset="-128"/>
                <a:cs typeface="+mn-cs"/>
              </a:rPr>
              <a:t>m</a:t>
            </a:r>
            <a:r>
              <a:rPr kumimoji="1" lang="en-US" altLang="ja-JP" sz="16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m</a:t>
            </a:r>
            <a:r>
              <a:rPr kumimoji="1" lang="ja-JP" altLang="en-US" sz="16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 ＝ </a:t>
            </a:r>
            <a:r>
              <a:rPr kumimoji="1" lang="en-US" altLang="ja-JP" sz="1800" b="0" i="0" u="none" strike="noStrike" kern="1200" cap="none" spc="0" normalizeH="0" baseline="0" noProof="0" dirty="0" smtClean="0">
                <a:ln>
                  <a:noFill/>
                </a:ln>
                <a:solidFill>
                  <a:prstClr val="black"/>
                </a:solidFill>
                <a:effectLst/>
                <a:uLnTx/>
                <a:uFillTx/>
                <a:latin typeface="Calibri"/>
                <a:ea typeface="ＭＳ Ｐゴシック" panose="020B0600070205080204" pitchFamily="50" charset="-128"/>
                <a:cs typeface="+mn-cs"/>
              </a:rPr>
              <a:t>0.3</a:t>
            </a:r>
            <a:r>
              <a:rPr kumimoji="1" lang="ja-JP" altLang="en-US" sz="16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t>
            </a:r>
            <a:endParaRPr kumimoji="1" lang="en-US" altLang="ja-JP" sz="16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p:txBody>
      </p:sp>
      <p:sp>
        <p:nvSpPr>
          <p:cNvPr id="132" name="下矢印 131"/>
          <p:cNvSpPr/>
          <p:nvPr/>
        </p:nvSpPr>
        <p:spPr>
          <a:xfrm>
            <a:off x="945698" y="5856243"/>
            <a:ext cx="123824" cy="1524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133" name="テキスト ボックス 132"/>
          <p:cNvSpPr txBox="1"/>
          <p:nvPr/>
        </p:nvSpPr>
        <p:spPr>
          <a:xfrm>
            <a:off x="3590924" y="5961508"/>
            <a:ext cx="5553076" cy="584775"/>
          </a:xfrm>
          <a:prstGeom prst="rect">
            <a:avLst/>
          </a:prstGeom>
          <a:ln>
            <a:noFill/>
          </a:ln>
        </p:spPr>
        <p:style>
          <a:lnRef idx="2">
            <a:schemeClr val="accent2"/>
          </a:lnRef>
          <a:fillRef idx="1">
            <a:schemeClr val="lt1"/>
          </a:fillRef>
          <a:effectRef idx="0">
            <a:schemeClr val="accent2"/>
          </a:effectRef>
          <a:fontRef idx="minor">
            <a:schemeClr val="dk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低い</a:t>
            </a:r>
            <a:r>
              <a:rPr kumimoji="1" lang="ja-JP" altLang="en-US" sz="1600" b="0" i="1"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t>
            </a:r>
            <a:r>
              <a:rPr kumimoji="1" lang="ja-JP" altLang="en-US" sz="16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　透過や反射が大きいか？</a:t>
            </a:r>
            <a:r>
              <a:rPr kumimoji="1" lang="en-US" altLang="ja-JP" sz="16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 </a:t>
            </a:r>
            <a:endParaRPr kumimoji="1" lang="en-US" altLang="ja-JP" sz="16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検出効率の向上を図るべ</a:t>
            </a:r>
            <a:r>
              <a:rPr kumimoji="1" lang="ja-JP" altLang="en-US" sz="16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し</a:t>
            </a:r>
            <a:r>
              <a:rPr kumimoji="1" lang="ja-JP" altLang="en-US" sz="16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。ノイズ</a:t>
            </a:r>
            <a:r>
              <a:rPr kumimoji="1" lang="ja-JP" altLang="en-US" sz="16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も</a:t>
            </a:r>
            <a:r>
              <a:rPr kumimoji="1" lang="ja-JP" altLang="en-US" sz="16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低減させるべし。</a:t>
            </a:r>
            <a:endParaRPr kumimoji="1" lang="en-US" altLang="ja-JP" sz="1600" b="0" i="0" u="none" strike="noStrike" kern="1200" cap="none" spc="0" normalizeH="0" baseline="0" noProof="0" dirty="0" smtClean="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p:txBody>
      </p:sp>
      <mc:AlternateContent xmlns:mc="http://schemas.openxmlformats.org/markup-compatibility/2006" xmlns:a14="http://schemas.microsoft.com/office/drawing/2010/main">
        <mc:Choice Requires="a14">
          <p:sp>
            <p:nvSpPr>
              <p:cNvPr id="136" name="正方形/長方形 135"/>
              <p:cNvSpPr/>
              <p:nvPr/>
            </p:nvSpPr>
            <p:spPr>
              <a:xfrm>
                <a:off x="5489706" y="4653146"/>
                <a:ext cx="3591048" cy="823239"/>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 xmlns:m="http://schemas.openxmlformats.org/officeDocument/2006/math">
                    <m:f>
                      <m:fPr>
                        <m:ctrlPr>
                          <a:rPr kumimoji="1" lang="ja-JP" altLang="en-US" sz="1800" b="0" i="1" u="none" strike="noStrike" kern="1200" cap="none" spc="0" normalizeH="0" baseline="0" noProof="0" smtClean="0">
                            <a:ln>
                              <a:noFill/>
                            </a:ln>
                            <a:solidFill>
                              <a:prstClr val="black"/>
                            </a:solidFill>
                            <a:effectLst/>
                            <a:uLnTx/>
                            <a:uFillTx/>
                            <a:latin typeface="Cambria Math" panose="02040503050406030204" pitchFamily="18" charset="0"/>
                            <a:cs typeface="+mn-cs"/>
                          </a:rPr>
                        </m:ctrlPr>
                      </m:fPr>
                      <m:num>
                        <m:sSub>
                          <m:sSubPr>
                            <m:ctrlPr>
                              <a:rPr kumimoji="1" lang="ja-JP" altLang="en-US" sz="1800" b="0" i="1" u="none" strike="noStrike" kern="1200" cap="none" spc="0" normalizeH="0" baseline="0" noProof="0" smtClean="0">
                                <a:ln>
                                  <a:noFill/>
                                </a:ln>
                                <a:solidFill>
                                  <a:prstClr val="black"/>
                                </a:solidFill>
                                <a:effectLst/>
                                <a:uLnTx/>
                                <a:uFillTx/>
                                <a:latin typeface="Cambria Math" panose="02040503050406030204" pitchFamily="18" charset="0"/>
                                <a:cs typeface="+mn-cs"/>
                              </a:rPr>
                            </m:ctrlPr>
                          </m:sSubPr>
                          <m:e>
                            <m:r>
                              <a:rPr kumimoji="1" lang="ja-JP" altLang="en-US" sz="1800" b="0" i="1" u="none" strike="noStrike" kern="1200" cap="none" spc="0" normalizeH="0" baseline="0" noProof="0">
                                <a:ln>
                                  <a:noFill/>
                                </a:ln>
                                <a:solidFill>
                                  <a:prstClr val="black"/>
                                </a:solidFill>
                                <a:effectLst/>
                                <a:uLnTx/>
                                <a:uFillTx/>
                                <a:latin typeface="Cambria Math" panose="02040503050406030204" pitchFamily="18" charset="0"/>
                                <a:cs typeface="+mn-cs"/>
                              </a:rPr>
                              <m:t>𝐸</m:t>
                            </m:r>
                          </m:e>
                          <m:sub>
                            <m:r>
                              <a:rPr kumimoji="1" lang="ja-JP" altLang="en-US" sz="1800" b="0" i="1" u="none" strike="noStrike" kern="1200" cap="none" spc="0" normalizeH="0" baseline="0" noProof="0">
                                <a:ln>
                                  <a:noFill/>
                                </a:ln>
                                <a:solidFill>
                                  <a:prstClr val="black"/>
                                </a:solidFill>
                                <a:effectLst/>
                                <a:uLnTx/>
                                <a:uFillTx/>
                                <a:latin typeface="Cambria Math" panose="02040503050406030204" pitchFamily="18" charset="0"/>
                                <a:cs typeface="+mn-cs"/>
                              </a:rPr>
                              <m:t>𝛾</m:t>
                            </m:r>
                          </m:sub>
                        </m:sSub>
                        <m:r>
                          <a:rPr kumimoji="1" lang="ja-JP" altLang="en-US" sz="1800" b="0" i="0" u="none" strike="noStrike" kern="1200" cap="none" spc="0" normalizeH="0" baseline="0" noProof="0">
                            <a:ln>
                              <a:noFill/>
                            </a:ln>
                            <a:solidFill>
                              <a:prstClr val="black"/>
                            </a:solidFill>
                            <a:effectLst/>
                            <a:uLnTx/>
                            <a:uFillTx/>
                            <a:latin typeface="Cambria Math" panose="02040503050406030204" pitchFamily="18" charset="0"/>
                            <a:cs typeface="+mn-cs"/>
                          </a:rPr>
                          <m:t> </m:t>
                        </m:r>
                      </m:num>
                      <m:den>
                        <m:r>
                          <a:rPr kumimoji="1" lang="ja-JP" altLang="en-US" sz="1800" b="0" i="0" u="none" strike="noStrike" kern="1200" cap="none" spc="0" normalizeH="0" baseline="0" noProof="0">
                            <a:ln>
                              <a:noFill/>
                            </a:ln>
                            <a:solidFill>
                              <a:prstClr val="black"/>
                            </a:solidFill>
                            <a:effectLst/>
                            <a:uLnTx/>
                            <a:uFillTx/>
                            <a:latin typeface="Cambria Math" panose="02040503050406030204" pitchFamily="18" charset="0"/>
                            <a:cs typeface="+mn-cs"/>
                          </a:rPr>
                          <m:t>1.7</m:t>
                        </m:r>
                        <m:r>
                          <m:rPr>
                            <m:sty m:val="p"/>
                          </m:rPr>
                          <a:rPr kumimoji="1" lang="ja-JP" altLang="en-US" sz="1800" b="0" i="0" u="none" strike="noStrike" kern="1200" cap="none" spc="0" normalizeH="0" baseline="0" noProof="0">
                            <a:ln>
                              <a:noFill/>
                            </a:ln>
                            <a:solidFill>
                              <a:prstClr val="black"/>
                            </a:solidFill>
                            <a:effectLst/>
                            <a:uLnTx/>
                            <a:uFillTx/>
                            <a:latin typeface="Cambria Math" panose="02040503050406030204" pitchFamily="18" charset="0"/>
                            <a:cs typeface="+mn-cs"/>
                          </a:rPr>
                          <m:t>Δ</m:t>
                        </m:r>
                      </m:den>
                    </m:f>
                    <m:r>
                      <a:rPr kumimoji="1" lang="ja-JP" altLang="en-US" sz="1800" b="0" i="0" u="none" strike="noStrike" kern="1200" cap="none" spc="0" normalizeH="0" baseline="0" noProof="0">
                        <a:ln>
                          <a:noFill/>
                        </a:ln>
                        <a:solidFill>
                          <a:prstClr val="black"/>
                        </a:solidFill>
                        <a:effectLst/>
                        <a:uLnTx/>
                        <a:uFillTx/>
                        <a:latin typeface="Cambria Math" panose="02040503050406030204" pitchFamily="18" charset="0"/>
                        <a:cs typeface="+mn-cs"/>
                      </a:rPr>
                      <m:t>=</m:t>
                    </m:r>
                    <m:f>
                      <m:fPr>
                        <m:ctrlPr>
                          <a:rPr kumimoji="1" lang="ja-JP" altLang="en-US" sz="1800" b="0" i="1" u="none" strike="noStrike" kern="1200" cap="none" spc="0" normalizeH="0" baseline="0" noProof="0">
                            <a:ln>
                              <a:noFill/>
                            </a:ln>
                            <a:solidFill>
                              <a:prstClr val="black"/>
                            </a:solidFill>
                            <a:effectLst/>
                            <a:uLnTx/>
                            <a:uFillTx/>
                            <a:latin typeface="Cambria Math" panose="02040503050406030204" pitchFamily="18" charset="0"/>
                            <a:cs typeface="+mn-cs"/>
                          </a:rPr>
                        </m:ctrlPr>
                      </m:fPr>
                      <m:num>
                        <m:r>
                          <a:rPr kumimoji="1" lang="ja-JP" altLang="en-US" sz="1800" b="0" i="0" u="none" strike="noStrike" kern="1200" cap="none" spc="0" normalizeH="0" baseline="0" noProof="0">
                            <a:ln>
                              <a:noFill/>
                            </a:ln>
                            <a:solidFill>
                              <a:prstClr val="black"/>
                            </a:solidFill>
                            <a:effectLst/>
                            <a:uLnTx/>
                            <a:uFillTx/>
                            <a:latin typeface="Cambria Math" panose="02040503050406030204" pitchFamily="18" charset="0"/>
                            <a:cs typeface="+mn-cs"/>
                          </a:rPr>
                          <m:t>2</m:t>
                        </m:r>
                        <m:r>
                          <a:rPr kumimoji="1" lang="en-US" altLang="ja-JP" sz="1800" b="0" i="0" u="none" strike="noStrike" kern="1200" cap="none" spc="0" normalizeH="0" baseline="0" noProof="0" smtClean="0">
                            <a:ln>
                              <a:noFill/>
                            </a:ln>
                            <a:solidFill>
                              <a:prstClr val="black"/>
                            </a:solidFill>
                            <a:effectLst/>
                            <a:uLnTx/>
                            <a:uFillTx/>
                            <a:latin typeface="Cambria Math" panose="02040503050406030204" pitchFamily="18" charset="0"/>
                            <a:cs typeface="+mn-cs"/>
                          </a:rPr>
                          <m:t>2 </m:t>
                        </m:r>
                        <m:r>
                          <m:rPr>
                            <m:sty m:val="p"/>
                          </m:rPr>
                          <a:rPr kumimoji="1" lang="ja-JP" altLang="en-US" sz="1800" b="0" i="0" u="none" strike="noStrike" kern="1200" cap="none" spc="0" normalizeH="0" baseline="0" noProof="0">
                            <a:ln>
                              <a:noFill/>
                            </a:ln>
                            <a:solidFill>
                              <a:prstClr val="black"/>
                            </a:solidFill>
                            <a:effectLst/>
                            <a:uLnTx/>
                            <a:uFillTx/>
                            <a:latin typeface="Cambria Math" panose="02040503050406030204" pitchFamily="18" charset="0"/>
                            <a:cs typeface="+mn-cs"/>
                          </a:rPr>
                          <m:t>meV</m:t>
                        </m:r>
                      </m:num>
                      <m:den>
                        <m:r>
                          <a:rPr kumimoji="1" lang="ja-JP" altLang="en-US" sz="1800" b="0" i="0" u="none" strike="noStrike" kern="1200" cap="none" spc="0" normalizeH="0" baseline="0" noProof="0">
                            <a:ln>
                              <a:noFill/>
                            </a:ln>
                            <a:solidFill>
                              <a:prstClr val="black"/>
                            </a:solidFill>
                            <a:effectLst/>
                            <a:uLnTx/>
                            <a:uFillTx/>
                            <a:latin typeface="Cambria Math" panose="02040503050406030204" pitchFamily="18" charset="0"/>
                            <a:cs typeface="+mn-cs"/>
                          </a:rPr>
                          <m:t>1.7×0.172</m:t>
                        </m:r>
                        <m:r>
                          <a:rPr kumimoji="1" lang="en-US" altLang="ja-JP" sz="1800" b="0" i="0" u="none" strike="noStrike" kern="1200" cap="none" spc="0" normalizeH="0" baseline="0" noProof="0" smtClean="0">
                            <a:ln>
                              <a:noFill/>
                            </a:ln>
                            <a:solidFill>
                              <a:prstClr val="black"/>
                            </a:solidFill>
                            <a:effectLst/>
                            <a:uLnTx/>
                            <a:uFillTx/>
                            <a:latin typeface="Cambria Math" panose="02040503050406030204" pitchFamily="18" charset="0"/>
                            <a:cs typeface="+mn-cs"/>
                          </a:rPr>
                          <m:t> </m:t>
                        </m:r>
                        <m:r>
                          <m:rPr>
                            <m:sty m:val="p"/>
                          </m:rPr>
                          <a:rPr kumimoji="1" lang="ja-JP" altLang="en-US" sz="1800" b="0" i="0" u="none" strike="noStrike" kern="1200" cap="none" spc="0" normalizeH="0" baseline="0" noProof="0">
                            <a:ln>
                              <a:noFill/>
                            </a:ln>
                            <a:solidFill>
                              <a:prstClr val="black"/>
                            </a:solidFill>
                            <a:effectLst/>
                            <a:uLnTx/>
                            <a:uFillTx/>
                            <a:latin typeface="Cambria Math" panose="02040503050406030204" pitchFamily="18" charset="0"/>
                            <a:cs typeface="+mn-cs"/>
                          </a:rPr>
                          <m:t>meV</m:t>
                        </m:r>
                      </m:den>
                    </m:f>
                    <m:r>
                      <a:rPr kumimoji="1" lang="ja-JP" altLang="en-US" sz="1800" b="0" i="0" u="none" strike="noStrike" kern="1200" cap="none" spc="0" normalizeH="0" baseline="0" noProof="0">
                        <a:ln>
                          <a:noFill/>
                        </a:ln>
                        <a:solidFill>
                          <a:prstClr val="black"/>
                        </a:solidFill>
                        <a:effectLst/>
                        <a:uLnTx/>
                        <a:uFillTx/>
                        <a:latin typeface="Cambria Math" panose="02040503050406030204" pitchFamily="18" charset="0"/>
                        <a:cs typeface="+mn-cs"/>
                      </a:rPr>
                      <m:t>=</m:t>
                    </m:r>
                  </m:oMath>
                </a14:m>
                <a:r>
                  <a:rPr kumimoji="1" lang="en-US" altLang="ja-JP" sz="1600" b="0" i="0" u="none" strike="noStrike" kern="1200" cap="none" spc="0" normalizeH="0" baseline="0" noProof="0" dirty="0" smtClean="0">
                    <a:ln>
                      <a:noFill/>
                    </a:ln>
                    <a:solidFill>
                      <a:prstClr val="black"/>
                    </a:solidFill>
                    <a:effectLst/>
                    <a:uLnTx/>
                    <a:uFillTx/>
                    <a:latin typeface="Calibri"/>
                    <a:ea typeface="ＭＳ Ｐゴシック" panose="020B0600070205080204" pitchFamily="50" charset="-128"/>
                    <a:cs typeface="+mn-cs"/>
                  </a:rPr>
                  <a:t> 75</a:t>
                </a:r>
                <a:r>
                  <a:rPr kumimoji="1" lang="ja-JP" altLang="en-US" sz="1600" b="0" i="0" u="none" strike="noStrike" kern="1200" cap="none" spc="0" normalizeH="0" baseline="0" noProof="0" dirty="0" smtClean="0">
                    <a:ln>
                      <a:noFill/>
                    </a:ln>
                    <a:solidFill>
                      <a:prstClr val="black"/>
                    </a:solidFill>
                    <a:effectLst/>
                    <a:uLnTx/>
                    <a:uFillTx/>
                    <a:latin typeface="Calibri"/>
                    <a:ea typeface="ＭＳ Ｐゴシック" panose="020B0600070205080204" pitchFamily="50" charset="-128"/>
                    <a:cs typeface="+mn-cs"/>
                  </a:rPr>
                  <a:t>個</a:t>
                </a:r>
                <a:endParaRPr kumimoji="1" lang="en-US" altLang="ja-JP" sz="1600" b="0" i="0" u="none" strike="noStrike" kern="1200" cap="none" spc="0" normalizeH="0" baseline="0" noProof="0" dirty="0" smtClean="0">
                  <a:ln>
                    <a:noFill/>
                  </a:ln>
                  <a:solidFill>
                    <a:prstClr val="black"/>
                  </a:solidFill>
                  <a:effectLst/>
                  <a:uLnTx/>
                  <a:uFillTx/>
                  <a:latin typeface="Calibri"/>
                  <a:ea typeface="ＭＳ Ｐゴシック" panose="020B0600070205080204" pitchFamily="50" charset="-128"/>
                  <a:cs typeface="+mn-cs"/>
                </a:endParaRPr>
              </a:p>
              <a:p>
                <a:pPr marL="0" marR="0" lvl="0" indent="0" algn="l" defTabSz="914400" rtl="0" eaLnBrk="1" fontAlgn="auto" latinLnBrk="0" hangingPunct="1">
                  <a:lnSpc>
                    <a:spcPct val="100000"/>
                  </a:lnSpc>
                  <a:spcBef>
                    <a:spcPts val="600"/>
                  </a:spcBef>
                  <a:spcAft>
                    <a:spcPts val="0"/>
                  </a:spcAft>
                  <a:buClrTx/>
                  <a:buSzTx/>
                  <a:buFontTx/>
                  <a:buNone/>
                  <a:tabLst/>
                  <a:defRPr/>
                </a:pPr>
                <a:r>
                  <a:rPr kumimoji="1" lang="ja-JP" altLang="en-US" sz="1600" b="0" i="0" u="none" strike="noStrike" kern="1200" cap="none" spc="0" normalizeH="0" baseline="0" noProof="0" dirty="0" smtClean="0">
                    <a:ln>
                      <a:noFill/>
                    </a:ln>
                    <a:solidFill>
                      <a:prstClr val="black"/>
                    </a:solidFill>
                    <a:effectLst/>
                    <a:uLnTx/>
                    <a:uFillTx/>
                    <a:latin typeface="Calibri"/>
                    <a:ea typeface="ＭＳ Ｐゴシック" panose="020B0600070205080204" pitchFamily="50" charset="-128"/>
                    <a:cs typeface="+mn-cs"/>
                  </a:rPr>
                  <a:t>（エネルギー</a:t>
                </a:r>
                <a:r>
                  <a:rPr kumimoji="1" lang="en-US" altLang="ja-JP" sz="1600" b="0" i="0" u="none" strike="noStrike" kern="1200" cap="none" spc="0" normalizeH="0" baseline="0" noProof="0" dirty="0" smtClean="0">
                    <a:ln>
                      <a:noFill/>
                    </a:ln>
                    <a:solidFill>
                      <a:prstClr val="black"/>
                    </a:solidFill>
                    <a:effectLst/>
                    <a:uLnTx/>
                    <a:uFillTx/>
                    <a:latin typeface="Calibri"/>
                    <a:ea typeface="ＭＳ Ｐゴシック" panose="020B0600070205080204" pitchFamily="50" charset="-128"/>
                    <a:cs typeface="+mn-cs"/>
                  </a:rPr>
                  <a:t>1.7</a:t>
                </a:r>
                <a14:m>
                  <m:oMath xmlns:m="http://schemas.openxmlformats.org/officeDocument/2006/math">
                    <m:r>
                      <m:rPr>
                        <m:sty m:val="p"/>
                      </m:rPr>
                      <a:rPr kumimoji="1" lang="ja-JP" altLang="en-US" sz="1600" b="0" i="0" u="none" strike="noStrike" kern="1200" cap="none" spc="0" normalizeH="0" baseline="0" noProof="0">
                        <a:ln>
                          <a:noFill/>
                        </a:ln>
                        <a:solidFill>
                          <a:prstClr val="black"/>
                        </a:solidFill>
                        <a:effectLst/>
                        <a:uLnTx/>
                        <a:uFillTx/>
                        <a:latin typeface="Cambria Math" panose="02040503050406030204" pitchFamily="18" charset="0"/>
                        <a:cs typeface="+mn-cs"/>
                      </a:rPr>
                      <m:t>Δ</m:t>
                    </m:r>
                    <m:r>
                      <a:rPr kumimoji="1" lang="ja-JP" altLang="en-US" sz="1600" b="0" i="1" u="none" strike="noStrike" kern="1200" cap="none" spc="0" normalizeH="0" baseline="0" noProof="0" smtClean="0">
                        <a:ln>
                          <a:noFill/>
                        </a:ln>
                        <a:solidFill>
                          <a:prstClr val="black"/>
                        </a:solidFill>
                        <a:effectLst/>
                        <a:uLnTx/>
                        <a:uFillTx/>
                        <a:latin typeface="Cambria Math" panose="02040503050406030204" pitchFamily="18" charset="0"/>
                        <a:cs typeface="+mn-cs"/>
                      </a:rPr>
                      <m:t>あ</m:t>
                    </m:r>
                    <m:r>
                      <a:rPr kumimoji="1" lang="ja-JP" altLang="en-US" sz="1600" b="0" i="1" u="none" strike="noStrike" kern="1200" cap="none" spc="0" normalizeH="0" baseline="0" noProof="0" dirty="0" smtClean="0">
                        <a:ln>
                          <a:noFill/>
                        </a:ln>
                        <a:solidFill>
                          <a:prstClr val="black"/>
                        </a:solidFill>
                        <a:effectLst/>
                        <a:uLnTx/>
                        <a:uFillTx/>
                        <a:latin typeface="Cambria Math" panose="02040503050406030204" pitchFamily="18" charset="0"/>
                        <a:cs typeface="+mn-cs"/>
                      </a:rPr>
                      <m:t>たり</m:t>
                    </m:r>
                  </m:oMath>
                </a14:m>
                <a:r>
                  <a:rPr kumimoji="1" lang="ja-JP" altLang="en-US" sz="1600" b="0" i="0" u="none" strike="noStrike" kern="1200" cap="none" spc="0" normalizeH="0" baseline="0" noProof="0" dirty="0" smtClean="0">
                    <a:ln>
                      <a:noFill/>
                    </a:ln>
                    <a:solidFill>
                      <a:prstClr val="black"/>
                    </a:solidFill>
                    <a:effectLst/>
                    <a:uLnTx/>
                    <a:uFillTx/>
                    <a:latin typeface="Calibri"/>
                    <a:ea typeface="ＭＳ Ｐゴシック" panose="020B0600070205080204" pitchFamily="50" charset="-128"/>
                    <a:cs typeface="+mn-cs"/>
                  </a:rPr>
                  <a:t>電子を</a:t>
                </a:r>
                <a:r>
                  <a:rPr kumimoji="1" lang="en-US" altLang="ja-JP" sz="1600" b="0" i="0" u="none" strike="noStrike" kern="1200" cap="none" spc="0" normalizeH="0" baseline="0" noProof="0" dirty="0" smtClean="0">
                    <a:ln>
                      <a:noFill/>
                    </a:ln>
                    <a:solidFill>
                      <a:prstClr val="black"/>
                    </a:solidFill>
                    <a:effectLst/>
                    <a:uLnTx/>
                    <a:uFillTx/>
                    <a:latin typeface="Calibri"/>
                    <a:ea typeface="ＭＳ Ｐゴシック" panose="020B0600070205080204" pitchFamily="50" charset="-128"/>
                    <a:cs typeface="+mn-cs"/>
                  </a:rPr>
                  <a:t>1</a:t>
                </a:r>
                <a:r>
                  <a:rPr kumimoji="1" lang="ja-JP" altLang="en-US" sz="1600" b="0" i="0" u="none" strike="noStrike" kern="1200" cap="none" spc="0" normalizeH="0" baseline="0" noProof="0" dirty="0" smtClean="0">
                    <a:ln>
                      <a:noFill/>
                    </a:ln>
                    <a:solidFill>
                      <a:prstClr val="black"/>
                    </a:solidFill>
                    <a:effectLst/>
                    <a:uLnTx/>
                    <a:uFillTx/>
                    <a:latin typeface="Calibri"/>
                    <a:ea typeface="ＭＳ Ｐゴシック" panose="020B0600070205080204" pitchFamily="50" charset="-128"/>
                    <a:cs typeface="+mn-cs"/>
                  </a:rPr>
                  <a:t>個生成）</a:t>
                </a:r>
                <a:endParaRPr kumimoji="1" lang="ja-JP" altLang="en-US" sz="16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mc:Choice>
        <mc:Fallback xmlns="">
          <p:sp>
            <p:nvSpPr>
              <p:cNvPr id="136" name="正方形/長方形 135"/>
              <p:cNvSpPr>
                <a:spLocks noRot="1" noChangeAspect="1" noMove="1" noResize="1" noEditPoints="1" noAdjustHandles="1" noChangeArrowheads="1" noChangeShapeType="1" noTextEdit="1"/>
              </p:cNvSpPr>
              <p:nvPr/>
            </p:nvSpPr>
            <p:spPr>
              <a:xfrm>
                <a:off x="5489706" y="4653146"/>
                <a:ext cx="3591048" cy="823239"/>
              </a:xfrm>
              <a:prstGeom prst="rect">
                <a:avLst/>
              </a:prstGeom>
              <a:blipFill rotWithShape="0">
                <a:blip r:embed="rId5"/>
                <a:stretch>
                  <a:fillRect l="-1019" b="-9630"/>
                </a:stretch>
              </a:blipFill>
            </p:spPr>
            <p:txBody>
              <a:bodyPr/>
              <a:lstStyle/>
              <a:p>
                <a:r>
                  <a:rPr lang="ja-JP" altLang="en-US">
                    <a:noFill/>
                  </a:rPr>
                  <a:t> </a:t>
                </a:r>
              </a:p>
            </p:txBody>
          </p:sp>
        </mc:Fallback>
      </mc:AlternateContent>
      <p:sp>
        <p:nvSpPr>
          <p:cNvPr id="137" name="角丸四角形 136"/>
          <p:cNvSpPr/>
          <p:nvPr/>
        </p:nvSpPr>
        <p:spPr>
          <a:xfrm>
            <a:off x="5438775" y="4371975"/>
            <a:ext cx="3629024" cy="1133476"/>
          </a:xfrm>
          <a:prstGeom prst="roundRect">
            <a:avLst>
              <a:gd name="adj" fmla="val 9944"/>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138" name="下矢印 137"/>
          <p:cNvSpPr/>
          <p:nvPr/>
        </p:nvSpPr>
        <p:spPr>
          <a:xfrm rot="16200000">
            <a:off x="5229227" y="4714875"/>
            <a:ext cx="133350" cy="19049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139" name="下矢印 138"/>
          <p:cNvSpPr/>
          <p:nvPr/>
        </p:nvSpPr>
        <p:spPr>
          <a:xfrm rot="5400000" flipH="1">
            <a:off x="4324350" y="4162424"/>
            <a:ext cx="171450" cy="196215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cxnSp>
        <p:nvCxnSpPr>
          <p:cNvPr id="5" name="直線コネクタ 4"/>
          <p:cNvCxnSpPr/>
          <p:nvPr/>
        </p:nvCxnSpPr>
        <p:spPr>
          <a:xfrm>
            <a:off x="4834094" y="1823775"/>
            <a:ext cx="6480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直線コネクタ 54"/>
          <p:cNvCxnSpPr/>
          <p:nvPr/>
        </p:nvCxnSpPr>
        <p:spPr>
          <a:xfrm>
            <a:off x="4986494" y="1981199"/>
            <a:ext cx="3240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直線コネクタ 58"/>
          <p:cNvCxnSpPr/>
          <p:nvPr/>
        </p:nvCxnSpPr>
        <p:spPr>
          <a:xfrm flipV="1">
            <a:off x="5140631" y="1991323"/>
            <a:ext cx="0" cy="8280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テキスト ボックス 8"/>
          <p:cNvSpPr txBox="1"/>
          <p:nvPr/>
        </p:nvSpPr>
        <p:spPr>
          <a:xfrm>
            <a:off x="4819650" y="1409700"/>
            <a:ext cx="330540" cy="369332"/>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V</a:t>
            </a:r>
            <a:endParaRPr kumimoji="1" lang="ja-JP" altLang="en-US" sz="1800" b="0" i="0" u="none" strike="noStrike" kern="1200" cap="none" spc="0" normalizeH="0" baseline="0" noProof="0" dirty="0" smtClean="0">
              <a:ln>
                <a:noFill/>
              </a:ln>
              <a:solidFill>
                <a:prstClr val="black"/>
              </a:solidFill>
              <a:effectLst/>
              <a:uLnTx/>
              <a:uFillTx/>
              <a:latin typeface="Calibri"/>
              <a:ea typeface="ＭＳ Ｐゴシック" panose="020B0600070205080204" pitchFamily="50" charset="-128"/>
              <a:cs typeface="+mn-cs"/>
            </a:endParaRPr>
          </a:p>
        </p:txBody>
      </p:sp>
    </p:spTree>
    <p:extLst>
      <p:ext uri="{BB962C8B-B14F-4D97-AF65-F5344CB8AC3E}">
        <p14:creationId xmlns:p14="http://schemas.microsoft.com/office/powerpoint/2010/main" val="259500079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p:cNvSpPr txBox="1"/>
          <p:nvPr/>
        </p:nvSpPr>
        <p:spPr>
          <a:xfrm>
            <a:off x="438876" y="536990"/>
            <a:ext cx="1415772" cy="461665"/>
          </a:xfrm>
          <a:prstGeom prst="rect">
            <a:avLst/>
          </a:prstGeom>
          <a:noFill/>
        </p:spPr>
        <p:txBody>
          <a:bodyPr wrap="none" rtlCol="0">
            <a:spAutoFit/>
          </a:bodyPr>
          <a:lstStyle/>
          <a:p>
            <a:pPr defTabSz="457200"/>
            <a:r>
              <a:rPr kumimoji="0" lang="ja-JP" altLang="en-US" sz="2400" u="sng" dirty="0">
                <a:solidFill>
                  <a:srgbClr val="DEDEDE">
                    <a:lumMod val="50000"/>
                  </a:srgbClr>
                </a:solidFill>
                <a:effectLst>
                  <a:outerShdw blurRad="38100" dist="38100" dir="2700000" algn="tl">
                    <a:srgbClr val="000000">
                      <a:alpha val="43137"/>
                    </a:srgbClr>
                  </a:outerShdw>
                </a:effectLst>
                <a:latin typeface="ＭＳ Ｐゴシック"/>
                <a:ea typeface="ＭＳ Ｐゴシック"/>
              </a:rPr>
              <a:t>検出原理</a:t>
            </a:r>
            <a:endParaRPr lang="ja-JP" altLang="en-US" sz="2400" u="sng" dirty="0">
              <a:solidFill>
                <a:srgbClr val="DEDEDE">
                  <a:lumMod val="50000"/>
                </a:srgbClr>
              </a:solidFill>
              <a:effectLst>
                <a:outerShdw blurRad="38100" dist="38100" dir="2700000" algn="tl">
                  <a:srgbClr val="000000">
                    <a:alpha val="43137"/>
                  </a:srgbClr>
                </a:outerShdw>
              </a:effectLst>
              <a:latin typeface="ＭＳ Ｐゴシック"/>
              <a:ea typeface="ＭＳ Ｐゴシック"/>
            </a:endParaRPr>
          </a:p>
        </p:txBody>
      </p:sp>
      <p:sp>
        <p:nvSpPr>
          <p:cNvPr id="13" name="テキスト ボックス 12"/>
          <p:cNvSpPr txBox="1"/>
          <p:nvPr/>
        </p:nvSpPr>
        <p:spPr>
          <a:xfrm>
            <a:off x="1440840" y="1258351"/>
            <a:ext cx="5767926" cy="646331"/>
          </a:xfrm>
          <a:prstGeom prst="rect">
            <a:avLst/>
          </a:prstGeom>
        </p:spPr>
        <p:style>
          <a:lnRef idx="2">
            <a:schemeClr val="accent5"/>
          </a:lnRef>
          <a:fillRef idx="1">
            <a:schemeClr val="lt1"/>
          </a:fillRef>
          <a:effectRef idx="0">
            <a:schemeClr val="accent5"/>
          </a:effectRef>
          <a:fontRef idx="minor">
            <a:schemeClr val="dk1"/>
          </a:fontRef>
        </p:style>
        <p:txBody>
          <a:bodyPr wrap="none" rtlCol="0">
            <a:spAutoFit/>
          </a:bodyPr>
          <a:lstStyle/>
          <a:p>
            <a:pPr defTabSz="457200"/>
            <a:r>
              <a:rPr kumimoji="0" lang="ja-JP" altLang="en-US" dirty="0">
                <a:solidFill>
                  <a:prstClr val="black"/>
                </a:solidFill>
                <a:latin typeface="メイリオ" panose="020B0604030504040204" pitchFamily="50" charset="-128"/>
                <a:ea typeface="メイリオ" panose="020B0604030504040204" pitchFamily="50" charset="-128"/>
              </a:rPr>
              <a:t>ニュートリノ崩壊光子のエネルギーと</a:t>
            </a:r>
            <a:endParaRPr kumimoji="0" lang="en-US" altLang="ja-JP" dirty="0">
              <a:solidFill>
                <a:prstClr val="black"/>
              </a:solidFill>
              <a:latin typeface="メイリオ" panose="020B0604030504040204" pitchFamily="50" charset="-128"/>
              <a:ea typeface="メイリオ" panose="020B0604030504040204" pitchFamily="50" charset="-128"/>
            </a:endParaRPr>
          </a:p>
          <a:p>
            <a:pPr defTabSz="457200"/>
            <a:r>
              <a:rPr kumimoji="0" lang="ja-JP" altLang="en-US" dirty="0">
                <a:solidFill>
                  <a:prstClr val="black"/>
                </a:solidFill>
                <a:latin typeface="メイリオ" panose="020B0604030504040204" pitchFamily="50" charset="-128"/>
                <a:ea typeface="メイリオ" panose="020B0604030504040204" pitchFamily="50" charset="-128"/>
              </a:rPr>
              <a:t>バックグラウンド（</a:t>
            </a:r>
            <a:r>
              <a:rPr kumimoji="0" lang="en-US" altLang="ja-JP" dirty="0">
                <a:solidFill>
                  <a:prstClr val="black"/>
                </a:solidFill>
                <a:latin typeface="メイリオ" panose="020B0604030504040204" pitchFamily="50" charset="-128"/>
                <a:ea typeface="メイリオ" panose="020B0604030504040204" pitchFamily="50" charset="-128"/>
              </a:rPr>
              <a:t>CIB)</a:t>
            </a:r>
            <a:r>
              <a:rPr kumimoji="0" lang="ja-JP" altLang="en-US" dirty="0">
                <a:solidFill>
                  <a:prstClr val="black"/>
                </a:solidFill>
                <a:latin typeface="メイリオ" panose="020B0604030504040204" pitchFamily="50" charset="-128"/>
                <a:ea typeface="メイリオ" panose="020B0604030504040204" pitchFamily="50" charset="-128"/>
              </a:rPr>
              <a:t>を足し合わせたヒストグラム</a:t>
            </a:r>
            <a:endParaRPr lang="ja-JP" altLang="en-US" dirty="0">
              <a:solidFill>
                <a:prstClr val="black"/>
              </a:solidFill>
              <a:latin typeface="メイリオ" panose="020B0604030504040204" pitchFamily="50" charset="-128"/>
              <a:ea typeface="メイリオ" panose="020B0604030504040204" pitchFamily="50" charset="-128"/>
            </a:endParaRPr>
          </a:p>
        </p:txBody>
      </p:sp>
      <mc:AlternateContent xmlns:mc="http://schemas.openxmlformats.org/markup-compatibility/2006" xmlns:a14="http://schemas.microsoft.com/office/drawing/2010/main">
        <mc:Choice Requires="a14">
          <p:sp>
            <p:nvSpPr>
              <p:cNvPr id="30" name="テキスト ボックス 29"/>
              <p:cNvSpPr txBox="1"/>
              <p:nvPr/>
            </p:nvSpPr>
            <p:spPr>
              <a:xfrm>
                <a:off x="5636036" y="4249562"/>
                <a:ext cx="3368361" cy="2607509"/>
              </a:xfrm>
              <a:prstGeom prst="rect">
                <a:avLst/>
              </a:prstGeom>
              <a:ln>
                <a:noFill/>
              </a:ln>
            </p:spPr>
            <p:style>
              <a:lnRef idx="2">
                <a:schemeClr val="accent2"/>
              </a:lnRef>
              <a:fillRef idx="1">
                <a:schemeClr val="lt1"/>
              </a:fillRef>
              <a:effectRef idx="0">
                <a:schemeClr val="accent2"/>
              </a:effectRef>
              <a:fontRef idx="minor">
                <a:schemeClr val="dk1"/>
              </a:fontRef>
            </p:style>
            <p:txBody>
              <a:bodyPr wrap="square" rtlCol="0">
                <a:spAutoFit/>
              </a:bodyPr>
              <a:lstStyle/>
              <a:p>
                <a:pPr defTabSz="457200"/>
                <a:r>
                  <a:rPr kumimoji="0" lang="ja-JP" altLang="en-US" dirty="0" smtClean="0">
                    <a:solidFill>
                      <a:prstClr val="black"/>
                    </a:solidFill>
                    <a:latin typeface="メイリオ" panose="020B0604030504040204" pitchFamily="50" charset="-128"/>
                    <a:ea typeface="メイリオ" panose="020B0604030504040204" pitchFamily="50" charset="-128"/>
                  </a:rPr>
                  <a:t>・ヒストグラムをエネルギー</a:t>
                </a:r>
                <a:endParaRPr kumimoji="0" lang="en-US" altLang="ja-JP" dirty="0" smtClean="0">
                  <a:solidFill>
                    <a:prstClr val="black"/>
                  </a:solidFill>
                  <a:latin typeface="メイリオ" panose="020B0604030504040204" pitchFamily="50" charset="-128"/>
                  <a:ea typeface="メイリオ" panose="020B0604030504040204" pitchFamily="50" charset="-128"/>
                </a:endParaRPr>
              </a:p>
              <a:p>
                <a:pPr defTabSz="457200"/>
                <a:r>
                  <a:rPr kumimoji="0" lang="ja-JP" altLang="en-US" dirty="0">
                    <a:solidFill>
                      <a:prstClr val="black"/>
                    </a:solidFill>
                    <a:latin typeface="メイリオ" panose="020B0604030504040204" pitchFamily="50" charset="-128"/>
                    <a:ea typeface="メイリオ" panose="020B0604030504040204" pitchFamily="50" charset="-128"/>
                  </a:rPr>
                  <a:t>　</a:t>
                </a:r>
                <a:r>
                  <a:rPr kumimoji="0" lang="ja-JP" altLang="en-US" dirty="0" smtClean="0">
                    <a:solidFill>
                      <a:prstClr val="black"/>
                    </a:solidFill>
                    <a:latin typeface="メイリオ" panose="020B0604030504040204" pitchFamily="50" charset="-128"/>
                    <a:ea typeface="メイリオ" panose="020B0604030504040204" pitchFamily="50" charset="-128"/>
                  </a:rPr>
                  <a:t>で</a:t>
                </a:r>
                <a:r>
                  <a:rPr kumimoji="0" lang="ja-JP" altLang="en-US" dirty="0">
                    <a:solidFill>
                      <a:prstClr val="black"/>
                    </a:solidFill>
                    <a:latin typeface="メイリオ" panose="020B0604030504040204" pitchFamily="50" charset="-128"/>
                    <a:ea typeface="メイリオ" panose="020B0604030504040204" pitchFamily="50" charset="-128"/>
                  </a:rPr>
                  <a:t>微分する</a:t>
                </a:r>
                <a:r>
                  <a:rPr kumimoji="0" lang="ja-JP" altLang="en-US" dirty="0" smtClean="0">
                    <a:solidFill>
                      <a:prstClr val="black"/>
                    </a:solidFill>
                    <a:latin typeface="メイリオ" panose="020B0604030504040204" pitchFamily="50" charset="-128"/>
                    <a:ea typeface="メイリオ" panose="020B0604030504040204" pitchFamily="50" charset="-128"/>
                  </a:rPr>
                  <a:t>ことで、</a:t>
                </a:r>
                <a:endParaRPr kumimoji="0" lang="en-US" altLang="ja-JP" dirty="0" smtClean="0">
                  <a:solidFill>
                    <a:prstClr val="black"/>
                  </a:solidFill>
                  <a:latin typeface="メイリオ" panose="020B0604030504040204" pitchFamily="50" charset="-128"/>
                  <a:ea typeface="メイリオ" panose="020B0604030504040204" pitchFamily="50" charset="-128"/>
                </a:endParaRPr>
              </a:p>
              <a:p>
                <a:pPr defTabSz="457200"/>
                <a:r>
                  <a:rPr lang="ja-JP" altLang="en-US" dirty="0">
                    <a:solidFill>
                      <a:srgbClr val="FF0000"/>
                    </a:solidFill>
                    <a:latin typeface="メイリオ" panose="020B0604030504040204" pitchFamily="50" charset="-128"/>
                    <a:ea typeface="メイリオ" panose="020B0604030504040204" pitchFamily="50" charset="-128"/>
                  </a:rPr>
                  <a:t>　</a:t>
                </a:r>
                <a:r>
                  <a:rPr lang="ja-JP" altLang="en-US" dirty="0" smtClean="0">
                    <a:solidFill>
                      <a:srgbClr val="FF0000"/>
                    </a:solidFill>
                    <a:latin typeface="メイリオ" panose="020B0604030504040204" pitchFamily="50" charset="-128"/>
                    <a:ea typeface="メイリオ" panose="020B0604030504040204" pitchFamily="50" charset="-128"/>
                  </a:rPr>
                  <a:t>傾き</a:t>
                </a:r>
                <a:r>
                  <a:rPr lang="ja-JP" altLang="en-US" dirty="0">
                    <a:solidFill>
                      <a:prstClr val="black"/>
                    </a:solidFill>
                    <a:latin typeface="メイリオ" panose="020B0604030504040204" pitchFamily="50" charset="-128"/>
                    <a:ea typeface="メイリオ" panose="020B0604030504040204" pitchFamily="50" charset="-128"/>
                  </a:rPr>
                  <a:t>を求める。</a:t>
                </a:r>
                <a:endParaRPr lang="en-US" altLang="ja-JP" dirty="0">
                  <a:solidFill>
                    <a:prstClr val="black"/>
                  </a:solidFill>
                  <a:latin typeface="メイリオ" panose="020B0604030504040204" pitchFamily="50" charset="-128"/>
                  <a:ea typeface="メイリオ" panose="020B0604030504040204" pitchFamily="50" charset="-128"/>
                </a:endParaRPr>
              </a:p>
              <a:p>
                <a:pPr defTabSz="457200"/>
                <a:endParaRPr lang="en-US" altLang="ja-JP" dirty="0">
                  <a:solidFill>
                    <a:prstClr val="black"/>
                  </a:solidFill>
                  <a:latin typeface="メイリオ" panose="020B0604030504040204" pitchFamily="50" charset="-128"/>
                  <a:ea typeface="メイリオ" panose="020B0604030504040204" pitchFamily="50" charset="-128"/>
                </a:endParaRPr>
              </a:p>
              <a:p>
                <a:pPr defTabSz="457200"/>
                <a:r>
                  <a:rPr lang="ja-JP" altLang="en-US" dirty="0">
                    <a:solidFill>
                      <a:prstClr val="black"/>
                    </a:solidFill>
                    <a:latin typeface="メイリオ" panose="020B0604030504040204" pitchFamily="50" charset="-128"/>
                    <a:ea typeface="メイリオ" panose="020B0604030504040204" pitchFamily="50" charset="-128"/>
                  </a:rPr>
                  <a:t>・</a:t>
                </a:r>
                <a:r>
                  <a:rPr lang="ja-JP" altLang="en-US" dirty="0">
                    <a:solidFill>
                      <a:srgbClr val="00B050"/>
                    </a:solidFill>
                    <a:latin typeface="メイリオ" panose="020B0604030504040204" pitchFamily="50" charset="-128"/>
                    <a:ea typeface="メイリオ" panose="020B0604030504040204" pitchFamily="50" charset="-128"/>
                  </a:rPr>
                  <a:t>エッジの部分（</a:t>
                </a:r>
                <a:r>
                  <a:rPr kumimoji="0" lang="en-US" altLang="ja-JP" dirty="0">
                    <a:solidFill>
                      <a:srgbClr val="00B050"/>
                    </a:solidFill>
                    <a:latin typeface="メイリオ" panose="020B0604030504040204" pitchFamily="50" charset="-128"/>
                    <a:ea typeface="メイリオ" panose="020B0604030504040204" pitchFamily="50" charset="-128"/>
                  </a:rPr>
                  <a:t> </a:t>
                </a:r>
                <a14:m>
                  <m:oMath xmlns:m="http://schemas.openxmlformats.org/officeDocument/2006/math">
                    <m:sSub>
                      <m:sSubPr>
                        <m:ctrlPr>
                          <a:rPr kumimoji="0" lang="en-US" altLang="ja-JP" i="1">
                            <a:solidFill>
                              <a:srgbClr val="00B050"/>
                            </a:solidFill>
                            <a:latin typeface="Cambria Math" panose="02040503050406030204" pitchFamily="18" charset="0"/>
                          </a:rPr>
                        </m:ctrlPr>
                      </m:sSubPr>
                      <m:e>
                        <m:r>
                          <a:rPr kumimoji="0" lang="en-US" altLang="ja-JP" i="1">
                            <a:solidFill>
                              <a:srgbClr val="00B050"/>
                            </a:solidFill>
                            <a:latin typeface="Cambria Math"/>
                          </a:rPr>
                          <m:t>𝐸</m:t>
                        </m:r>
                      </m:e>
                      <m:sub>
                        <m:r>
                          <a:rPr kumimoji="0" lang="ja-JP" altLang="en-US" i="1">
                            <a:solidFill>
                              <a:srgbClr val="00B050"/>
                            </a:solidFill>
                            <a:latin typeface="Cambria Math"/>
                          </a:rPr>
                          <m:t>𝛾</m:t>
                        </m:r>
                      </m:sub>
                    </m:sSub>
                  </m:oMath>
                </a14:m>
                <a:r>
                  <a:rPr lang="ja-JP" altLang="en-US" dirty="0">
                    <a:solidFill>
                      <a:srgbClr val="00B050"/>
                    </a:solidFill>
                    <a:latin typeface="メイリオ" panose="020B0604030504040204" pitchFamily="50" charset="-128"/>
                    <a:ea typeface="メイリオ" panose="020B0604030504040204" pitchFamily="50" charset="-128"/>
                  </a:rPr>
                  <a:t>）</a:t>
                </a:r>
                <a:r>
                  <a:rPr kumimoji="0" lang="ja-JP" altLang="en-US" dirty="0">
                    <a:solidFill>
                      <a:prstClr val="black"/>
                    </a:solidFill>
                    <a:latin typeface="メイリオ" panose="020B0604030504040204" pitchFamily="50" charset="-128"/>
                    <a:ea typeface="メイリオ" panose="020B0604030504040204" pitchFamily="50" charset="-128"/>
                  </a:rPr>
                  <a:t>で傾き </a:t>
                </a:r>
                <a:endParaRPr kumimoji="0" lang="en-US" altLang="ja-JP" dirty="0">
                  <a:solidFill>
                    <a:prstClr val="black"/>
                  </a:solidFill>
                  <a:latin typeface="メイリオ" panose="020B0604030504040204" pitchFamily="50" charset="-128"/>
                  <a:ea typeface="メイリオ" panose="020B0604030504040204" pitchFamily="50" charset="-128"/>
                </a:endParaRPr>
              </a:p>
              <a:p>
                <a:pPr defTabSz="457200"/>
                <a:r>
                  <a:rPr kumimoji="0" lang="en-US" altLang="ja-JP" dirty="0">
                    <a:solidFill>
                      <a:prstClr val="black"/>
                    </a:solidFill>
                    <a:latin typeface="メイリオ" panose="020B0604030504040204" pitchFamily="50" charset="-128"/>
                    <a:ea typeface="メイリオ" panose="020B0604030504040204" pitchFamily="50" charset="-128"/>
                  </a:rPr>
                  <a:t>    </a:t>
                </a:r>
                <a:r>
                  <a:rPr kumimoji="0" lang="ja-JP" altLang="en-US" dirty="0">
                    <a:solidFill>
                      <a:prstClr val="black"/>
                    </a:solidFill>
                    <a:latin typeface="メイリオ" panose="020B0604030504040204" pitchFamily="50" charset="-128"/>
                    <a:ea typeface="メイリオ" panose="020B0604030504040204" pitchFamily="50" charset="-128"/>
                  </a:rPr>
                  <a:t>が急に大きくなる。</a:t>
                </a:r>
                <a:endParaRPr kumimoji="0" lang="en-US" altLang="ja-JP" dirty="0">
                  <a:solidFill>
                    <a:prstClr val="black"/>
                  </a:solidFill>
                  <a:latin typeface="メイリオ" panose="020B0604030504040204" pitchFamily="50" charset="-128"/>
                  <a:ea typeface="メイリオ" panose="020B0604030504040204" pitchFamily="50" charset="-128"/>
                </a:endParaRPr>
              </a:p>
              <a:p>
                <a:pPr defTabSz="457200"/>
                <a:endParaRPr kumimoji="0" lang="en-US" altLang="ja-JP" dirty="0">
                  <a:solidFill>
                    <a:prstClr val="black"/>
                  </a:solidFill>
                  <a:latin typeface="メイリオ" panose="020B0604030504040204" pitchFamily="50" charset="-128"/>
                  <a:ea typeface="メイリオ" panose="020B0604030504040204" pitchFamily="50" charset="-128"/>
                </a:endParaRPr>
              </a:p>
              <a:p>
                <a:pPr defTabSz="457200"/>
                <a:r>
                  <a:rPr lang="ja-JP" altLang="en-US" dirty="0">
                    <a:solidFill>
                      <a:prstClr val="black"/>
                    </a:solidFill>
                    <a:latin typeface="メイリオ" panose="020B0604030504040204" pitchFamily="50" charset="-128"/>
                    <a:ea typeface="メイリオ" panose="020B0604030504040204" pitchFamily="50" charset="-128"/>
                  </a:rPr>
                  <a:t>・崩壊現象の有無を確認。</a:t>
                </a:r>
                <a:endParaRPr lang="en-US" altLang="ja-JP" dirty="0">
                  <a:solidFill>
                    <a:prstClr val="black"/>
                  </a:solidFill>
                  <a:latin typeface="メイリオ" panose="020B0604030504040204" pitchFamily="50" charset="-128"/>
                  <a:ea typeface="メイリオ" panose="020B0604030504040204" pitchFamily="50" charset="-128"/>
                </a:endParaRPr>
              </a:p>
              <a:p>
                <a:pPr defTabSz="457200"/>
                <a:endParaRPr lang="ja-JP" altLang="en-US" dirty="0">
                  <a:solidFill>
                    <a:prstClr val="black"/>
                  </a:solidFill>
                  <a:latin typeface="メイリオ" panose="020B0604030504040204" pitchFamily="50" charset="-128"/>
                  <a:ea typeface="メイリオ" panose="020B0604030504040204" pitchFamily="50" charset="-128"/>
                </a:endParaRPr>
              </a:p>
            </p:txBody>
          </p:sp>
        </mc:Choice>
        <mc:Fallback xmlns="">
          <p:sp>
            <p:nvSpPr>
              <p:cNvPr id="30" name="テキスト ボックス 29"/>
              <p:cNvSpPr txBox="1">
                <a:spLocks noRot="1" noChangeAspect="1" noMove="1" noResize="1" noEditPoints="1" noAdjustHandles="1" noChangeArrowheads="1" noChangeShapeType="1" noTextEdit="1"/>
              </p:cNvSpPr>
              <p:nvPr/>
            </p:nvSpPr>
            <p:spPr>
              <a:xfrm>
                <a:off x="5636036" y="4249562"/>
                <a:ext cx="3368361" cy="2607509"/>
              </a:xfrm>
              <a:prstGeom prst="rect">
                <a:avLst/>
              </a:prstGeom>
              <a:blipFill rotWithShape="0">
                <a:blip r:embed="rId2"/>
                <a:stretch>
                  <a:fillRect l="-1630" t="-935"/>
                </a:stretch>
              </a:blipFill>
              <a:ln>
                <a:noFill/>
              </a:ln>
            </p:spPr>
            <p:txBody>
              <a:bodyPr/>
              <a:lstStyle/>
              <a:p>
                <a:r>
                  <a:rPr lang="ja-JP" altLang="en-US">
                    <a:noFill/>
                  </a:rPr>
                  <a:t> </a:t>
                </a:r>
              </a:p>
            </p:txBody>
          </p:sp>
        </mc:Fallback>
      </mc:AlternateContent>
      <p:sp>
        <p:nvSpPr>
          <p:cNvPr id="21" name="テキスト ボックス 20"/>
          <p:cNvSpPr txBox="1"/>
          <p:nvPr/>
        </p:nvSpPr>
        <p:spPr>
          <a:xfrm>
            <a:off x="5689001" y="2155318"/>
            <a:ext cx="3262432" cy="830997"/>
          </a:xfrm>
          <a:prstGeom prst="rect">
            <a:avLst/>
          </a:prstGeom>
          <a:noFill/>
        </p:spPr>
        <p:txBody>
          <a:bodyPr wrap="none" rtlCol="0">
            <a:spAutoFit/>
          </a:bodyPr>
          <a:lstStyle/>
          <a:p>
            <a:pPr defTabSz="457200"/>
            <a:r>
              <a:rPr lang="ja-JP" altLang="en-US" sz="2400" dirty="0">
                <a:solidFill>
                  <a:srgbClr val="FFC000"/>
                </a:solidFill>
                <a:latin typeface="メイリオ" panose="020B0604030504040204" pitchFamily="50" charset="-128"/>
                <a:ea typeface="メイリオ" panose="020B0604030504040204" pitchFamily="50" charset="-128"/>
              </a:rPr>
              <a:t>シミュレーション条件</a:t>
            </a:r>
            <a:endParaRPr lang="en-US" altLang="ja-JP" sz="2400" dirty="0">
              <a:solidFill>
                <a:srgbClr val="FFC000"/>
              </a:solidFill>
              <a:latin typeface="メイリオ" panose="020B0604030504040204" pitchFamily="50" charset="-128"/>
              <a:ea typeface="メイリオ" panose="020B0604030504040204" pitchFamily="50" charset="-128"/>
            </a:endParaRPr>
          </a:p>
          <a:p>
            <a:pPr defTabSz="457200"/>
            <a:endParaRPr lang="ja-JP" altLang="en-US" sz="2400" dirty="0">
              <a:solidFill>
                <a:prstClr val="black"/>
              </a:solidFill>
              <a:latin typeface="メイリオ" panose="020B0604030504040204" pitchFamily="50" charset="-128"/>
              <a:ea typeface="メイリオ" panose="020B0604030504040204" pitchFamily="50" charset="-128"/>
            </a:endParaRPr>
          </a:p>
        </p:txBody>
      </p:sp>
      <p:graphicFrame>
        <p:nvGraphicFramePr>
          <p:cNvPr id="22" name="コンテンツ プレースホルダー 5"/>
          <p:cNvGraphicFramePr>
            <a:graphicFrameLocks noGrp="1"/>
          </p:cNvGraphicFramePr>
          <p:nvPr>
            <p:ph idx="1"/>
            <p:extLst/>
          </p:nvPr>
        </p:nvGraphicFramePr>
        <p:xfrm>
          <a:off x="5442882" y="2898556"/>
          <a:ext cx="3680645" cy="1125856"/>
        </p:xfrm>
        <a:graphic>
          <a:graphicData uri="http://schemas.openxmlformats.org/drawingml/2006/table">
            <a:tbl>
              <a:tblPr>
                <a:tableStyleId>{69C7853C-536D-4A76-A0AE-DD22124D55A5}</a:tableStyleId>
              </a:tblPr>
              <a:tblGrid>
                <a:gridCol w="2218137">
                  <a:extLst>
                    <a:ext uri="{9D8B030D-6E8A-4147-A177-3AD203B41FA5}">
                      <a16:colId xmlns="" xmlns:a16="http://schemas.microsoft.com/office/drawing/2014/main" val="20000"/>
                    </a:ext>
                  </a:extLst>
                </a:gridCol>
                <a:gridCol w="1462508">
                  <a:extLst>
                    <a:ext uri="{9D8B030D-6E8A-4147-A177-3AD203B41FA5}">
                      <a16:colId xmlns="" xmlns:a16="http://schemas.microsoft.com/office/drawing/2014/main" val="20001"/>
                    </a:ext>
                  </a:extLst>
                </a:gridCol>
              </a:tblGrid>
              <a:tr h="256529">
                <a:tc>
                  <a:txBody>
                    <a:bodyPr/>
                    <a:lstStyle/>
                    <a:p>
                      <a:pPr algn="ctr" fontAlgn="ctr"/>
                      <a:r>
                        <a:rPr lang="ja-JP" altLang="en-US" sz="1800" u="none" strike="noStrike" dirty="0">
                          <a:effectLst/>
                          <a:latin typeface="メイリオ" panose="020B0604030504040204" pitchFamily="50" charset="-128"/>
                          <a:ea typeface="メイリオ" panose="020B0604030504040204" pitchFamily="50" charset="-128"/>
                        </a:rPr>
                        <a:t>観測時間</a:t>
                      </a:r>
                      <a:endParaRPr lang="ja-JP" altLang="en-US" sz="1800" b="1" i="0" u="none" strike="noStrike" dirty="0">
                        <a:solidFill>
                          <a:srgbClr val="000000"/>
                        </a:solidFill>
                        <a:effectLst/>
                        <a:latin typeface="メイリオ" panose="020B0604030504040204" pitchFamily="50" charset="-128"/>
                        <a:ea typeface="メイリオ" panose="020B0604030504040204" pitchFamily="50" charset="-128"/>
                      </a:endParaRPr>
                    </a:p>
                  </a:txBody>
                  <a:tcPr marL="7144" marR="7144" marT="7144" marB="0" anchor="ctr"/>
                </a:tc>
                <a:tc>
                  <a:txBody>
                    <a:bodyPr/>
                    <a:lstStyle/>
                    <a:p>
                      <a:pPr algn="ctr" fontAlgn="ctr"/>
                      <a:r>
                        <a:rPr lang="en-US" altLang="ja-JP" sz="1800" u="none" strike="noStrike" dirty="0" smtClean="0">
                          <a:effectLst/>
                          <a:latin typeface="メイリオ" panose="020B0604030504040204" pitchFamily="50" charset="-128"/>
                          <a:ea typeface="メイリオ" panose="020B0604030504040204" pitchFamily="50" charset="-128"/>
                        </a:rPr>
                        <a:t>189</a:t>
                      </a:r>
                      <a:r>
                        <a:rPr lang="ja-JP" altLang="en-US" sz="1800" u="none" strike="noStrike" dirty="0" smtClean="0">
                          <a:effectLst/>
                          <a:latin typeface="メイリオ" panose="020B0604030504040204" pitchFamily="50" charset="-128"/>
                          <a:ea typeface="メイリオ" panose="020B0604030504040204" pitchFamily="50" charset="-128"/>
                        </a:rPr>
                        <a:t>日</a:t>
                      </a:r>
                      <a:endParaRPr lang="ja-JP" altLang="en-US" sz="1800" b="1" i="0" u="none" strike="noStrike" dirty="0">
                        <a:solidFill>
                          <a:srgbClr val="000000"/>
                        </a:solidFill>
                        <a:effectLst/>
                        <a:latin typeface="メイリオ" panose="020B0604030504040204" pitchFamily="50" charset="-128"/>
                        <a:ea typeface="メイリオ" panose="020B0604030504040204" pitchFamily="50" charset="-128"/>
                      </a:endParaRPr>
                    </a:p>
                  </a:txBody>
                  <a:tcPr marL="7144" marR="7144" marT="7144" marB="0" anchor="ctr"/>
                </a:tc>
                <a:extLst>
                  <a:ext uri="{0D108BD9-81ED-4DB2-BD59-A6C34878D82A}">
                    <a16:rowId xmlns="" xmlns:a16="http://schemas.microsoft.com/office/drawing/2014/main" val="10000"/>
                  </a:ext>
                </a:extLst>
              </a:tr>
              <a:tr h="202523">
                <a:tc>
                  <a:txBody>
                    <a:bodyPr/>
                    <a:lstStyle/>
                    <a:p>
                      <a:pPr algn="ctr" fontAlgn="ctr"/>
                      <a:r>
                        <a:rPr lang="ja-JP" altLang="en-US" sz="1800" u="none" strike="noStrike" dirty="0">
                          <a:effectLst/>
                          <a:latin typeface="メイリオ" panose="020B0604030504040204" pitchFamily="50" charset="-128"/>
                          <a:ea typeface="メイリオ" panose="020B0604030504040204" pitchFamily="50" charset="-128"/>
                        </a:rPr>
                        <a:t>検出器の大きさ</a:t>
                      </a:r>
                      <a:endParaRPr lang="ja-JP" altLang="en-US" sz="1800" b="1" i="0" u="none" strike="noStrike" dirty="0">
                        <a:solidFill>
                          <a:srgbClr val="000000"/>
                        </a:solidFill>
                        <a:effectLst/>
                        <a:latin typeface="メイリオ" panose="020B0604030504040204" pitchFamily="50" charset="-128"/>
                        <a:ea typeface="メイリオ" panose="020B0604030504040204" pitchFamily="50" charset="-128"/>
                      </a:endParaRPr>
                    </a:p>
                  </a:txBody>
                  <a:tcPr marL="7144" marR="7144" marT="7144" marB="0" anchor="ctr"/>
                </a:tc>
                <a:tc>
                  <a:txBody>
                    <a:bodyPr/>
                    <a:lstStyle/>
                    <a:p>
                      <a:pPr algn="ctr" fontAlgn="ctr"/>
                      <a:r>
                        <a:rPr lang="ja-JP" altLang="en-US" sz="1800" u="none" strike="noStrike" dirty="0">
                          <a:effectLst/>
                          <a:latin typeface="メイリオ" panose="020B0604030504040204" pitchFamily="50" charset="-128"/>
                          <a:ea typeface="メイリオ" panose="020B0604030504040204" pitchFamily="50" charset="-128"/>
                        </a:rPr>
                        <a:t>直径２０</a:t>
                      </a:r>
                      <a:r>
                        <a:rPr lang="en-US" sz="1800" u="none" strike="noStrike" dirty="0">
                          <a:effectLst/>
                          <a:latin typeface="メイリオ" panose="020B0604030504040204" pitchFamily="50" charset="-128"/>
                          <a:ea typeface="メイリオ" panose="020B0604030504040204" pitchFamily="50" charset="-128"/>
                        </a:rPr>
                        <a:t>cm</a:t>
                      </a:r>
                      <a:endParaRPr lang="en-US" sz="1800" b="1" i="0" u="none" strike="noStrike" dirty="0">
                        <a:solidFill>
                          <a:srgbClr val="000000"/>
                        </a:solidFill>
                        <a:effectLst/>
                        <a:latin typeface="メイリオ" panose="020B0604030504040204" pitchFamily="50" charset="-128"/>
                        <a:ea typeface="メイリオ" panose="020B0604030504040204" pitchFamily="50" charset="-128"/>
                      </a:endParaRPr>
                    </a:p>
                  </a:txBody>
                  <a:tcPr marL="7144" marR="7144" marT="7144" marB="0" anchor="ctr"/>
                </a:tc>
                <a:extLst>
                  <a:ext uri="{0D108BD9-81ED-4DB2-BD59-A6C34878D82A}">
                    <a16:rowId xmlns="" xmlns:a16="http://schemas.microsoft.com/office/drawing/2014/main" val="10001"/>
                  </a:ext>
                </a:extLst>
              </a:tr>
              <a:tr h="202523">
                <a:tc>
                  <a:txBody>
                    <a:bodyPr/>
                    <a:lstStyle/>
                    <a:p>
                      <a:pPr algn="ctr" fontAlgn="ctr"/>
                      <a:r>
                        <a:rPr lang="ja-JP" altLang="en-US" sz="1800" u="none" strike="noStrike" dirty="0">
                          <a:effectLst/>
                          <a:latin typeface="メイリオ" panose="020B0604030504040204" pitchFamily="50" charset="-128"/>
                          <a:ea typeface="メイリオ" panose="020B0604030504040204" pitchFamily="50" charset="-128"/>
                        </a:rPr>
                        <a:t>検出器の視野角</a:t>
                      </a:r>
                      <a:endParaRPr lang="ja-JP" altLang="en-US" sz="1800" b="1" i="0" u="none" strike="noStrike" dirty="0">
                        <a:solidFill>
                          <a:srgbClr val="000000"/>
                        </a:solidFill>
                        <a:effectLst/>
                        <a:latin typeface="メイリオ" panose="020B0604030504040204" pitchFamily="50" charset="-128"/>
                        <a:ea typeface="メイリオ" panose="020B0604030504040204" pitchFamily="50" charset="-128"/>
                      </a:endParaRPr>
                    </a:p>
                  </a:txBody>
                  <a:tcPr marL="7144" marR="7144" marT="7144" marB="0" anchor="ctr"/>
                </a:tc>
                <a:tc>
                  <a:txBody>
                    <a:bodyPr/>
                    <a:lstStyle/>
                    <a:p>
                      <a:pPr algn="ctr" fontAlgn="ctr"/>
                      <a:r>
                        <a:rPr lang="en-US" altLang="ja-JP" sz="1800" u="none" strike="noStrike" dirty="0" smtClean="0">
                          <a:effectLst/>
                          <a:latin typeface="メイリオ" panose="020B0604030504040204" pitchFamily="50" charset="-128"/>
                          <a:ea typeface="メイリオ" panose="020B0604030504040204" pitchFamily="50" charset="-128"/>
                        </a:rPr>
                        <a:t>0.5°</a:t>
                      </a:r>
                      <a:endParaRPr lang="en-US" altLang="ja-JP" sz="1800" b="1" i="0" u="none" strike="noStrike" dirty="0">
                        <a:solidFill>
                          <a:srgbClr val="000000"/>
                        </a:solidFill>
                        <a:effectLst/>
                        <a:latin typeface="メイリオ" panose="020B0604030504040204" pitchFamily="50" charset="-128"/>
                        <a:ea typeface="メイリオ" panose="020B0604030504040204" pitchFamily="50" charset="-128"/>
                      </a:endParaRPr>
                    </a:p>
                  </a:txBody>
                  <a:tcPr marL="7144" marR="7144" marT="7144" marB="0" anchor="ctr"/>
                </a:tc>
                <a:extLst>
                  <a:ext uri="{0D108BD9-81ED-4DB2-BD59-A6C34878D82A}">
                    <a16:rowId xmlns="" xmlns:a16="http://schemas.microsoft.com/office/drawing/2014/main" val="10002"/>
                  </a:ext>
                </a:extLst>
              </a:tr>
              <a:tr h="202523">
                <a:tc>
                  <a:txBody>
                    <a:bodyPr/>
                    <a:lstStyle/>
                    <a:p>
                      <a:pPr algn="ctr" fontAlgn="ctr"/>
                      <a:r>
                        <a:rPr lang="ja-JP" altLang="en-US" sz="1800" u="none" strike="noStrike">
                          <a:effectLst/>
                          <a:latin typeface="メイリオ" panose="020B0604030504040204" pitchFamily="50" charset="-128"/>
                          <a:ea typeface="メイリオ" panose="020B0604030504040204" pitchFamily="50" charset="-128"/>
                        </a:rPr>
                        <a:t>検出器の分解能</a:t>
                      </a:r>
                      <a:endParaRPr lang="ja-JP" altLang="en-US" sz="1800" b="1" i="0" u="none" strike="noStrike">
                        <a:solidFill>
                          <a:srgbClr val="000000"/>
                        </a:solidFill>
                        <a:effectLst/>
                        <a:latin typeface="メイリオ" panose="020B0604030504040204" pitchFamily="50" charset="-128"/>
                        <a:ea typeface="メイリオ" panose="020B0604030504040204" pitchFamily="50" charset="-128"/>
                      </a:endParaRPr>
                    </a:p>
                  </a:txBody>
                  <a:tcPr marL="7144" marR="7144" marT="7144" marB="0" anchor="ctr"/>
                </a:tc>
                <a:tc>
                  <a:txBody>
                    <a:bodyPr/>
                    <a:lstStyle/>
                    <a:p>
                      <a:pPr algn="ctr" fontAlgn="ctr"/>
                      <a:r>
                        <a:rPr lang="en-US" altLang="ja-JP" sz="1800" u="none" strike="noStrike" dirty="0" smtClean="0">
                          <a:effectLst/>
                          <a:latin typeface="メイリオ" panose="020B0604030504040204" pitchFamily="50" charset="-128"/>
                          <a:ea typeface="メイリオ" panose="020B0604030504040204" pitchFamily="50" charset="-128"/>
                        </a:rPr>
                        <a:t>1.7%</a:t>
                      </a:r>
                      <a:r>
                        <a:rPr lang="ja-JP" altLang="en-US" sz="1800" u="none" strike="noStrike" dirty="0" smtClean="0">
                          <a:effectLst/>
                          <a:latin typeface="メイリオ" panose="020B0604030504040204" pitchFamily="50" charset="-128"/>
                          <a:ea typeface="メイリオ" panose="020B0604030504040204" pitchFamily="50" charset="-128"/>
                        </a:rPr>
                        <a:t>ｒｍｓ</a:t>
                      </a:r>
                      <a:endParaRPr lang="en-US" altLang="ja-JP" sz="1800" b="1" i="0" u="none" strike="noStrike" dirty="0">
                        <a:solidFill>
                          <a:srgbClr val="000000"/>
                        </a:solidFill>
                        <a:effectLst/>
                        <a:latin typeface="メイリオ" panose="020B0604030504040204" pitchFamily="50" charset="-128"/>
                        <a:ea typeface="メイリオ" panose="020B0604030504040204" pitchFamily="50" charset="-128"/>
                      </a:endParaRPr>
                    </a:p>
                  </a:txBody>
                  <a:tcPr marL="7144" marR="7144" marT="7144" marB="0" anchor="ctr"/>
                </a:tc>
                <a:extLst>
                  <a:ext uri="{0D108BD9-81ED-4DB2-BD59-A6C34878D82A}">
                    <a16:rowId xmlns="" xmlns:a16="http://schemas.microsoft.com/office/drawing/2014/main" val="10003"/>
                  </a:ext>
                </a:extLst>
              </a:tr>
            </a:tbl>
          </a:graphicData>
        </a:graphic>
      </p:graphicFrame>
      <p:sp>
        <p:nvSpPr>
          <p:cNvPr id="3" name="スライド番号プレースホルダー 2"/>
          <p:cNvSpPr>
            <a:spLocks noGrp="1"/>
          </p:cNvSpPr>
          <p:nvPr>
            <p:ph type="sldNum" sz="quarter" idx="12"/>
          </p:nvPr>
        </p:nvSpPr>
        <p:spPr/>
        <p:txBody>
          <a:bodyPr/>
          <a:lstStyle/>
          <a:p>
            <a:fld id="{229E64B3-8784-468B-8F01-8F8E0278E570}" type="slidenum">
              <a:rPr altLang="en-US" smtClean="0"/>
              <a:pPr/>
              <a:t>28</a:t>
            </a:fld>
            <a:endParaRPr altLang="en-US"/>
          </a:p>
        </p:txBody>
      </p:sp>
      <p:grpSp>
        <p:nvGrpSpPr>
          <p:cNvPr id="5" name="グループ化 4"/>
          <p:cNvGrpSpPr/>
          <p:nvPr/>
        </p:nvGrpSpPr>
        <p:grpSpPr>
          <a:xfrm>
            <a:off x="138545" y="2570529"/>
            <a:ext cx="5562735" cy="4052299"/>
            <a:chOff x="1243509" y="2570529"/>
            <a:chExt cx="4457771" cy="3138523"/>
          </a:xfrm>
        </p:grpSpPr>
        <p:pic>
          <p:nvPicPr>
            <p:cNvPr id="8195" name="Picture 3" descr="C:\Users\yoshida\hirose\komura-san\E=24meV-Hf\bunkai0%@24meV.png"/>
            <p:cNvPicPr>
              <a:picLocks noChangeAspect="1" noChangeArrowheads="1"/>
            </p:cNvPicPr>
            <p:nvPr/>
          </p:nvPicPr>
          <p:blipFill rotWithShape="1">
            <a:blip r:embed="rId3">
              <a:extLst>
                <a:ext uri="{28A0092B-C50C-407E-A947-70E740481C1C}">
                  <a14:useLocalDpi xmlns:a14="http://schemas.microsoft.com/office/drawing/2010/main" val="0"/>
                </a:ext>
              </a:extLst>
            </a:blip>
            <a:srcRect t="381" r="2526"/>
            <a:stretch/>
          </p:blipFill>
          <p:spPr bwMode="auto">
            <a:xfrm>
              <a:off x="1243509" y="2570529"/>
              <a:ext cx="4457771" cy="3126725"/>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18" name="右矢印 17"/>
            <p:cNvSpPr/>
            <p:nvPr/>
          </p:nvSpPr>
          <p:spPr>
            <a:xfrm rot="5560307">
              <a:off x="2739900" y="3279142"/>
              <a:ext cx="485732" cy="22875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ja-JP" altLang="en-US">
                <a:solidFill>
                  <a:prstClr val="white"/>
                </a:solidFill>
                <a:latin typeface="メイリオ" panose="020B0604030504040204" pitchFamily="50" charset="-128"/>
                <a:ea typeface="メイリオ" panose="020B0604030504040204" pitchFamily="50" charset="-128"/>
              </a:endParaRPr>
            </a:p>
          </p:txBody>
        </p:sp>
        <p:sp>
          <p:nvSpPr>
            <p:cNvPr id="7" name="テキスト ボックス 6"/>
            <p:cNvSpPr txBox="1"/>
            <p:nvPr/>
          </p:nvSpPr>
          <p:spPr>
            <a:xfrm>
              <a:off x="3694945" y="4450053"/>
              <a:ext cx="1985960" cy="500586"/>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defTabSz="457200"/>
              <a:r>
                <a:rPr kumimoji="0" lang="ja-JP" altLang="en-US" dirty="0">
                  <a:solidFill>
                    <a:prstClr val="black"/>
                  </a:solidFill>
                  <a:latin typeface="メイリオ" panose="020B0604030504040204" pitchFamily="50" charset="-128"/>
                  <a:ea typeface="メイリオ" panose="020B0604030504040204" pitchFamily="50" charset="-128"/>
                </a:rPr>
                <a:t>宇宙背景赤外幅射</a:t>
              </a:r>
              <a:r>
                <a:rPr kumimoji="0" lang="en-US" altLang="ja-JP" dirty="0">
                  <a:solidFill>
                    <a:prstClr val="black"/>
                  </a:solidFill>
                  <a:latin typeface="メイリオ" panose="020B0604030504040204" pitchFamily="50" charset="-128"/>
                  <a:ea typeface="メイリオ" panose="020B0604030504040204" pitchFamily="50" charset="-128"/>
                </a:rPr>
                <a:t>(CIB)</a:t>
              </a:r>
              <a:endParaRPr lang="ja-JP" altLang="en-US" dirty="0">
                <a:solidFill>
                  <a:prstClr val="black"/>
                </a:solidFill>
                <a:latin typeface="メイリオ" panose="020B0604030504040204" pitchFamily="50" charset="-128"/>
                <a:ea typeface="メイリオ" panose="020B0604030504040204" pitchFamily="50" charset="-128"/>
              </a:endParaRPr>
            </a:p>
          </p:txBody>
        </p:sp>
        <p:grpSp>
          <p:nvGrpSpPr>
            <p:cNvPr id="2" name="グループ化 1"/>
            <p:cNvGrpSpPr/>
            <p:nvPr/>
          </p:nvGrpSpPr>
          <p:grpSpPr>
            <a:xfrm>
              <a:off x="2965082" y="3754110"/>
              <a:ext cx="1135812" cy="1954942"/>
              <a:chOff x="7143195" y="2237673"/>
              <a:chExt cx="1049279" cy="1393999"/>
            </a:xfrm>
          </p:grpSpPr>
          <p:cxnSp>
            <p:nvCxnSpPr>
              <p:cNvPr id="20" name="直線コネクタ 19"/>
              <p:cNvCxnSpPr/>
              <p:nvPr/>
            </p:nvCxnSpPr>
            <p:spPr>
              <a:xfrm>
                <a:off x="7143195" y="2237673"/>
                <a:ext cx="504056" cy="0"/>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6" name="直線コネクタ 25"/>
              <p:cNvCxnSpPr/>
              <p:nvPr/>
            </p:nvCxnSpPr>
            <p:spPr>
              <a:xfrm>
                <a:off x="7760426" y="2517718"/>
                <a:ext cx="432048" cy="0"/>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7" name="直線コネクタ 26"/>
              <p:cNvCxnSpPr/>
              <p:nvPr/>
            </p:nvCxnSpPr>
            <p:spPr>
              <a:xfrm flipH="1" flipV="1">
                <a:off x="7668344" y="2237673"/>
                <a:ext cx="72009" cy="307819"/>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sp>
            <p:nvSpPr>
              <p:cNvPr id="28" name="テキスト ボックス 27"/>
              <p:cNvSpPr txBox="1"/>
              <p:nvPr/>
            </p:nvSpPr>
            <p:spPr>
              <a:xfrm>
                <a:off x="7332260" y="3427701"/>
                <a:ext cx="726510" cy="203971"/>
              </a:xfrm>
              <a:prstGeom prst="rect">
                <a:avLst/>
              </a:prstGeom>
              <a:noFill/>
            </p:spPr>
            <p:txBody>
              <a:bodyPr wrap="none" rtlCol="0">
                <a:spAutoFit/>
              </a:bodyPr>
              <a:lstStyle/>
              <a:p>
                <a:pPr defTabSz="457200"/>
                <a:r>
                  <a:rPr lang="en-US" altLang="ja-JP" dirty="0">
                    <a:solidFill>
                      <a:srgbClr val="00B050"/>
                    </a:solidFill>
                    <a:latin typeface="メイリオ" panose="020B0604030504040204" pitchFamily="50" charset="-128"/>
                    <a:ea typeface="メイリオ" panose="020B0604030504040204" pitchFamily="50" charset="-128"/>
                  </a:rPr>
                  <a:t>24meV</a:t>
                </a:r>
                <a:endParaRPr lang="ja-JP" altLang="en-US" dirty="0">
                  <a:solidFill>
                    <a:srgbClr val="00B050"/>
                  </a:solidFill>
                  <a:latin typeface="メイリオ" panose="020B0604030504040204" pitchFamily="50" charset="-128"/>
                  <a:ea typeface="メイリオ" panose="020B0604030504040204" pitchFamily="50" charset="-128"/>
                </a:endParaRPr>
              </a:p>
            </p:txBody>
          </p:sp>
          <p:cxnSp>
            <p:nvCxnSpPr>
              <p:cNvPr id="25" name="直線コネクタ 24"/>
              <p:cNvCxnSpPr/>
              <p:nvPr/>
            </p:nvCxnSpPr>
            <p:spPr>
              <a:xfrm flipV="1">
                <a:off x="7668344" y="2382037"/>
                <a:ext cx="0" cy="1045664"/>
              </a:xfrm>
              <a:prstGeom prst="line">
                <a:avLst/>
              </a:prstGeom>
              <a:ln w="25400">
                <a:solidFill>
                  <a:srgbClr val="00B050"/>
                </a:solidFill>
                <a:prstDash val="sysDot"/>
              </a:ln>
            </p:spPr>
            <p:style>
              <a:lnRef idx="1">
                <a:schemeClr val="accent1"/>
              </a:lnRef>
              <a:fillRef idx="0">
                <a:schemeClr val="accent1"/>
              </a:fillRef>
              <a:effectRef idx="0">
                <a:schemeClr val="accent1"/>
              </a:effectRef>
              <a:fontRef idx="minor">
                <a:schemeClr val="tx1"/>
              </a:fontRef>
            </p:style>
          </p:cxnSp>
        </p:grpSp>
        <p:sp>
          <p:nvSpPr>
            <p:cNvPr id="10" name="テキスト ボックス 9"/>
            <p:cNvSpPr txBox="1"/>
            <p:nvPr/>
          </p:nvSpPr>
          <p:spPr>
            <a:xfrm>
              <a:off x="2237959" y="2750833"/>
              <a:ext cx="2449965" cy="405236"/>
            </a:xfrm>
            <a:prstGeom prst="rect">
              <a:avLst/>
            </a:prstGeom>
          </p:spPr>
          <p:style>
            <a:lnRef idx="1">
              <a:schemeClr val="accent6"/>
            </a:lnRef>
            <a:fillRef idx="2">
              <a:schemeClr val="accent6"/>
            </a:fillRef>
            <a:effectRef idx="1">
              <a:schemeClr val="accent6"/>
            </a:effectRef>
            <a:fontRef idx="minor">
              <a:schemeClr val="dk1"/>
            </a:fontRef>
          </p:style>
          <p:txBody>
            <a:bodyPr wrap="none" rtlCol="0">
              <a:spAutoFit/>
            </a:bodyPr>
            <a:lstStyle/>
            <a:p>
              <a:pPr defTabSz="457200"/>
              <a:r>
                <a:rPr kumimoji="0" lang="ja-JP" altLang="en-US" sz="1400" dirty="0">
                  <a:solidFill>
                    <a:prstClr val="black"/>
                  </a:solidFill>
                  <a:latin typeface="メイリオ" panose="020B0604030504040204" pitchFamily="50" charset="-128"/>
                  <a:ea typeface="メイリオ" panose="020B0604030504040204" pitchFamily="50" charset="-128"/>
                </a:rPr>
                <a:t>ニュートリノ崩壊光子のエネルギー</a:t>
              </a:r>
              <a:endParaRPr kumimoji="0" lang="en-US" altLang="ja-JP" sz="1400" dirty="0">
                <a:solidFill>
                  <a:prstClr val="black"/>
                </a:solidFill>
                <a:latin typeface="メイリオ" panose="020B0604030504040204" pitchFamily="50" charset="-128"/>
                <a:ea typeface="メイリオ" panose="020B0604030504040204" pitchFamily="50" charset="-128"/>
              </a:endParaRPr>
            </a:p>
            <a:p>
              <a:pPr defTabSz="457200"/>
              <a:r>
                <a:rPr lang="en-US" altLang="ja-JP" sz="1400" dirty="0">
                  <a:solidFill>
                    <a:prstClr val="black"/>
                  </a:solidFill>
                  <a:latin typeface="メイリオ" panose="020B0604030504040204" pitchFamily="50" charset="-128"/>
                  <a:ea typeface="メイリオ" panose="020B0604030504040204" pitchFamily="50" charset="-128"/>
                </a:rPr>
                <a:t>	</a:t>
              </a:r>
              <a:r>
                <a:rPr lang="ja-JP" altLang="en-US" sz="1400" dirty="0">
                  <a:solidFill>
                    <a:prstClr val="black"/>
                  </a:solidFill>
                  <a:latin typeface="メイリオ" panose="020B0604030504040204" pitchFamily="50" charset="-128"/>
                  <a:ea typeface="メイリオ" panose="020B0604030504040204" pitchFamily="50" charset="-128"/>
                </a:rPr>
                <a:t>（分解能</a:t>
              </a:r>
              <a:r>
                <a:rPr lang="en-US" altLang="ja-JP" sz="1400" dirty="0">
                  <a:solidFill>
                    <a:prstClr val="black"/>
                  </a:solidFill>
                  <a:latin typeface="メイリオ" panose="020B0604030504040204" pitchFamily="50" charset="-128"/>
                  <a:ea typeface="メイリオ" panose="020B0604030504040204" pitchFamily="50" charset="-128"/>
                </a:rPr>
                <a:t>1.7%</a:t>
              </a:r>
              <a:r>
                <a:rPr lang="ja-JP" altLang="en-US" sz="1400" dirty="0">
                  <a:solidFill>
                    <a:prstClr val="black"/>
                  </a:solidFill>
                  <a:latin typeface="メイリオ" panose="020B0604030504040204" pitchFamily="50" charset="-128"/>
                  <a:ea typeface="メイリオ" panose="020B0604030504040204" pitchFamily="50" charset="-128"/>
                </a:rPr>
                <a:t>ｒｍｓ</a:t>
              </a:r>
              <a:r>
                <a:rPr lang="en-US" altLang="ja-JP" sz="1400" dirty="0" smtClean="0">
                  <a:solidFill>
                    <a:prstClr val="black"/>
                  </a:solidFill>
                  <a:latin typeface="メイリオ" panose="020B0604030504040204" pitchFamily="50" charset="-128"/>
                  <a:ea typeface="メイリオ" panose="020B0604030504040204" pitchFamily="50" charset="-128"/>
                </a:rPr>
                <a:t>)</a:t>
              </a:r>
              <a:endParaRPr lang="en-US" altLang="ja-JP" sz="1400" dirty="0">
                <a:solidFill>
                  <a:prstClr val="black"/>
                </a:solidFill>
                <a:latin typeface="メイリオ" panose="020B0604030504040204" pitchFamily="50" charset="-128"/>
                <a:ea typeface="メイリオ" panose="020B0604030504040204" pitchFamily="50" charset="-128"/>
              </a:endParaRPr>
            </a:p>
          </p:txBody>
        </p:sp>
        <p:sp>
          <p:nvSpPr>
            <p:cNvPr id="19" name="テキスト ボックス 18"/>
            <p:cNvSpPr txBox="1"/>
            <p:nvPr/>
          </p:nvSpPr>
          <p:spPr>
            <a:xfrm>
              <a:off x="4212252" y="5435498"/>
              <a:ext cx="1052334" cy="202618"/>
            </a:xfrm>
            <a:prstGeom prst="rect">
              <a:avLst/>
            </a:prstGeom>
            <a:noFill/>
          </p:spPr>
          <p:txBody>
            <a:bodyPr wrap="none" rtlCol="0">
              <a:spAutoFit/>
            </a:bodyPr>
            <a:lstStyle/>
            <a:p>
              <a:pPr defTabSz="457200"/>
              <a:r>
                <a:rPr lang="ja-JP" altLang="en-US" sz="1100" dirty="0">
                  <a:solidFill>
                    <a:prstClr val="black"/>
                  </a:solidFill>
                  <a:latin typeface="メイリオ" panose="020B0604030504040204" pitchFamily="50" charset="-128"/>
                  <a:ea typeface="メイリオ" panose="020B0604030504040204" pitchFamily="50" charset="-128"/>
                </a:rPr>
                <a:t>光子のエネルギー</a:t>
              </a:r>
            </a:p>
          </p:txBody>
        </p:sp>
        <p:sp>
          <p:nvSpPr>
            <p:cNvPr id="6" name="テキスト ボックス 5"/>
            <p:cNvSpPr txBox="1"/>
            <p:nvPr/>
          </p:nvSpPr>
          <p:spPr>
            <a:xfrm>
              <a:off x="3654670" y="3753037"/>
              <a:ext cx="517946" cy="286049"/>
            </a:xfrm>
            <a:prstGeom prst="rect">
              <a:avLst/>
            </a:prstGeom>
            <a:noFill/>
          </p:spPr>
          <p:txBody>
            <a:bodyPr wrap="none" rtlCol="0">
              <a:spAutoFit/>
            </a:bodyPr>
            <a:lstStyle/>
            <a:p>
              <a:pPr defTabSz="457200"/>
              <a:r>
                <a:rPr lang="ja-JP" altLang="en-US" dirty="0">
                  <a:solidFill>
                    <a:srgbClr val="FF0000"/>
                  </a:solidFill>
                  <a:latin typeface="メイリオ" panose="020B0604030504040204" pitchFamily="50" charset="-128"/>
                  <a:ea typeface="メイリオ" panose="020B0604030504040204" pitchFamily="50" charset="-128"/>
                </a:rPr>
                <a:t>傾き</a:t>
              </a:r>
            </a:p>
          </p:txBody>
        </p:sp>
      </p:grpSp>
    </p:spTree>
    <p:extLst>
      <p:ext uri="{BB962C8B-B14F-4D97-AF65-F5344CB8AC3E}">
        <p14:creationId xmlns:p14="http://schemas.microsoft.com/office/powerpoint/2010/main" val="1294264525"/>
      </p:ext>
    </p:extLst>
  </p:cSld>
  <p:clrMapOvr>
    <a:masterClrMapping/>
  </p:clrMapOvr>
  <mc:AlternateContent xmlns:mc="http://schemas.openxmlformats.org/markup-compatibility/2006" xmlns:p14="http://schemas.microsoft.com/office/powerpoint/2010/main">
    <mc:Choice Requires="p14">
      <p:transition spd="slow" p14:dur="325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47676" y="4756792"/>
            <a:ext cx="2770374" cy="20257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 t="6332" r="3039" b="9464"/>
          <a:stretch/>
        </p:blipFill>
        <p:spPr bwMode="auto">
          <a:xfrm>
            <a:off x="434725" y="5128530"/>
            <a:ext cx="2477335" cy="16140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0" name="角丸四角形 14"/>
          <p:cNvSpPr>
            <a:spLocks noChangeArrowheads="1"/>
          </p:cNvSpPr>
          <p:nvPr/>
        </p:nvSpPr>
        <p:spPr bwMode="auto">
          <a:xfrm>
            <a:off x="176603" y="202402"/>
            <a:ext cx="6167607" cy="461665"/>
          </a:xfrm>
          <a:prstGeom prst="roundRect">
            <a:avLst>
              <a:gd name="adj" fmla="val 16667"/>
            </a:avLst>
          </a:prstGeom>
          <a:noFill/>
          <a:ln w="28575" algn="ctr">
            <a:solidFill>
              <a:srgbClr val="3333FF"/>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p>
            <a:endParaRPr lang="ja-JP" altLang="en-US">
              <a:solidFill>
                <a:prstClr val="black"/>
              </a:solidFill>
            </a:endParaRPr>
          </a:p>
        </p:txBody>
      </p:sp>
      <p:sp>
        <p:nvSpPr>
          <p:cNvPr id="19" name="スライド番号プレースホルダー 18"/>
          <p:cNvSpPr>
            <a:spLocks noGrp="1"/>
          </p:cNvSpPr>
          <p:nvPr>
            <p:ph type="sldNum" sz="quarter" idx="12"/>
          </p:nvPr>
        </p:nvSpPr>
        <p:spPr>
          <a:xfrm>
            <a:off x="6886575" y="6492875"/>
            <a:ext cx="2133600" cy="365125"/>
          </a:xfrm>
        </p:spPr>
        <p:txBody>
          <a:bodyPr/>
          <a:lstStyle/>
          <a:p>
            <a:fld id="{229E64B3-8784-468B-8F01-8F8E0278E570}" type="slidenum">
              <a:rPr lang="ja-JP" altLang="en-US" smtClean="0">
                <a:solidFill>
                  <a:prstClr val="black">
                    <a:tint val="75000"/>
                  </a:prstClr>
                </a:solidFill>
              </a:rPr>
              <a:pPr/>
              <a:t>29</a:t>
            </a:fld>
            <a:endParaRPr lang="ja-JP" altLang="en-US" dirty="0">
              <a:solidFill>
                <a:prstClr val="black">
                  <a:tint val="75000"/>
                </a:prstClr>
              </a:solidFill>
            </a:endParaRPr>
          </a:p>
        </p:txBody>
      </p:sp>
      <p:sp>
        <p:nvSpPr>
          <p:cNvPr id="98" name="タイトル 1"/>
          <p:cNvSpPr txBox="1">
            <a:spLocks/>
          </p:cNvSpPr>
          <p:nvPr/>
        </p:nvSpPr>
        <p:spPr>
          <a:xfrm>
            <a:off x="174427" y="216239"/>
            <a:ext cx="6134166" cy="418058"/>
          </a:xfrm>
          <a:prstGeom prst="rect">
            <a:avLst/>
          </a:prstGeom>
        </p:spPr>
        <p:txBody>
          <a:bodyPr>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pPr algn="l"/>
            <a:r>
              <a:rPr lang="ja-JP" altLang="en-US" sz="2000" dirty="0" smtClean="0">
                <a:solidFill>
                  <a:prstClr val="black"/>
                </a:solidFill>
                <a:latin typeface="ＭＳ Ｐゴシック" panose="020B0600070205080204" pitchFamily="50" charset="-128"/>
              </a:rPr>
              <a:t>遠赤外分子レーザーによる</a:t>
            </a:r>
            <a:r>
              <a:rPr lang="en-US" altLang="ja-JP" sz="2000" dirty="0" smtClean="0">
                <a:solidFill>
                  <a:prstClr val="black"/>
                </a:solidFill>
                <a:latin typeface="ＭＳ Ｐゴシック" panose="020B0600070205080204" pitchFamily="50" charset="-128"/>
              </a:rPr>
              <a:t>STJ</a:t>
            </a:r>
            <a:r>
              <a:rPr lang="ja-JP" altLang="en-US" sz="2000" dirty="0" smtClean="0">
                <a:solidFill>
                  <a:prstClr val="black"/>
                </a:solidFill>
                <a:latin typeface="ＭＳ Ｐゴシック" panose="020B0600070205080204" pitchFamily="50" charset="-128"/>
              </a:rPr>
              <a:t>検出器の性能評価実験</a:t>
            </a:r>
            <a:endParaRPr lang="ja-JP" altLang="en-US" sz="2000" dirty="0">
              <a:solidFill>
                <a:prstClr val="black"/>
              </a:solidFill>
              <a:latin typeface="ＭＳ Ｐゴシック" panose="020B0600070205080204" pitchFamily="50" charset="-128"/>
            </a:endParaRPr>
          </a:p>
        </p:txBody>
      </p:sp>
      <p:grpSp>
        <p:nvGrpSpPr>
          <p:cNvPr id="3" name="グループ化 2"/>
          <p:cNvGrpSpPr/>
          <p:nvPr/>
        </p:nvGrpSpPr>
        <p:grpSpPr>
          <a:xfrm>
            <a:off x="306454" y="726675"/>
            <a:ext cx="8389871" cy="4011113"/>
            <a:chOff x="306454" y="806577"/>
            <a:chExt cx="8389871" cy="4011113"/>
          </a:xfrm>
        </p:grpSpPr>
        <p:cxnSp>
          <p:nvCxnSpPr>
            <p:cNvPr id="101" name="直線矢印コネクタ 100"/>
            <p:cNvCxnSpPr/>
            <p:nvPr/>
          </p:nvCxnSpPr>
          <p:spPr>
            <a:xfrm>
              <a:off x="692150" y="2668247"/>
              <a:ext cx="1926081" cy="0"/>
            </a:xfrm>
            <a:prstGeom prst="straightConnector1">
              <a:avLst/>
            </a:prstGeom>
            <a:ln w="28575">
              <a:solidFill>
                <a:srgbClr val="FF0000"/>
              </a:solidFill>
              <a:headEnd type="none" w="sm" len="med"/>
              <a:tailEnd type="stealth" w="med" len="med"/>
            </a:ln>
          </p:spPr>
          <p:style>
            <a:lnRef idx="1">
              <a:schemeClr val="accent1"/>
            </a:lnRef>
            <a:fillRef idx="0">
              <a:schemeClr val="accent1"/>
            </a:fillRef>
            <a:effectRef idx="0">
              <a:schemeClr val="accent1"/>
            </a:effectRef>
            <a:fontRef idx="minor">
              <a:schemeClr val="tx1"/>
            </a:fontRef>
          </p:style>
        </p:cxnSp>
        <p:sp>
          <p:nvSpPr>
            <p:cNvPr id="14" name="正方形/長方形 13"/>
            <p:cNvSpPr/>
            <p:nvPr/>
          </p:nvSpPr>
          <p:spPr>
            <a:xfrm>
              <a:off x="4106677" y="3186286"/>
              <a:ext cx="261841" cy="792088"/>
            </a:xfrm>
            <a:prstGeom prst="rect">
              <a:avLst/>
            </a:prstGeom>
            <a:solidFill>
              <a:srgbClr val="CC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6" name="正方形/長方形 15"/>
            <p:cNvSpPr/>
            <p:nvPr/>
          </p:nvSpPr>
          <p:spPr>
            <a:xfrm>
              <a:off x="713581" y="4366296"/>
              <a:ext cx="5642048" cy="234280"/>
            </a:xfrm>
            <a:prstGeom prst="rect">
              <a:avLst/>
            </a:prstGeom>
            <a:pattFill prst="ltUpDiag">
              <a:fgClr>
                <a:schemeClr val="tx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ja-JP" altLang="en-US" sz="1050">
                <a:solidFill>
                  <a:prstClr val="white"/>
                </a:solidFill>
              </a:endParaRPr>
            </a:p>
          </p:txBody>
        </p:sp>
        <p:cxnSp>
          <p:nvCxnSpPr>
            <p:cNvPr id="5" name="直線コネクタ 4"/>
            <p:cNvCxnSpPr/>
            <p:nvPr/>
          </p:nvCxnSpPr>
          <p:spPr>
            <a:xfrm>
              <a:off x="733037" y="4359303"/>
              <a:ext cx="561286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角丸四角形 5"/>
            <p:cNvSpPr/>
            <p:nvPr/>
          </p:nvSpPr>
          <p:spPr>
            <a:xfrm>
              <a:off x="3938094" y="1665959"/>
              <a:ext cx="598251" cy="2445292"/>
            </a:xfrm>
            <a:prstGeom prst="roundRect">
              <a:avLst>
                <a:gd name="adj" fmla="val 30082"/>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ja-JP" altLang="en-US" sz="1050">
                <a:solidFill>
                  <a:prstClr val="white"/>
                </a:solidFill>
              </a:endParaRPr>
            </a:p>
          </p:txBody>
        </p:sp>
        <p:sp>
          <p:nvSpPr>
            <p:cNvPr id="9" name="正方形/長方形 8"/>
            <p:cNvSpPr/>
            <p:nvPr/>
          </p:nvSpPr>
          <p:spPr>
            <a:xfrm>
              <a:off x="2532856" y="3442920"/>
              <a:ext cx="393970" cy="912172"/>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ja-JP" altLang="en-US" sz="1050">
                <a:solidFill>
                  <a:prstClr val="white"/>
                </a:solidFill>
              </a:endParaRPr>
            </a:p>
          </p:txBody>
        </p:sp>
        <p:sp>
          <p:nvSpPr>
            <p:cNvPr id="7" name="正方形/長方形 6"/>
            <p:cNvSpPr/>
            <p:nvPr/>
          </p:nvSpPr>
          <p:spPr>
            <a:xfrm>
              <a:off x="713581" y="2975543"/>
              <a:ext cx="2640859" cy="490639"/>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ja-JP" altLang="en-US" sz="1050" dirty="0">
                <a:solidFill>
                  <a:prstClr val="white"/>
                </a:solidFill>
              </a:endParaRPr>
            </a:p>
          </p:txBody>
        </p:sp>
        <p:sp>
          <p:nvSpPr>
            <p:cNvPr id="11" name="正方形/長方形 10"/>
            <p:cNvSpPr/>
            <p:nvPr/>
          </p:nvSpPr>
          <p:spPr>
            <a:xfrm>
              <a:off x="3770113" y="4158670"/>
              <a:ext cx="933856" cy="72956"/>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ja-JP" altLang="en-US" sz="1050">
                <a:solidFill>
                  <a:prstClr val="white"/>
                </a:solidFill>
              </a:endParaRPr>
            </a:p>
          </p:txBody>
        </p:sp>
        <p:sp>
          <p:nvSpPr>
            <p:cNvPr id="12" name="円/楕円 11"/>
            <p:cNvSpPr/>
            <p:nvPr/>
          </p:nvSpPr>
          <p:spPr>
            <a:xfrm>
              <a:off x="3879731" y="4217374"/>
              <a:ext cx="134636" cy="134636"/>
            </a:xfrm>
            <a:prstGeom prst="ellipse">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ja-JP" altLang="en-US" sz="1050">
                <a:solidFill>
                  <a:prstClr val="white"/>
                </a:solidFill>
              </a:endParaRPr>
            </a:p>
          </p:txBody>
        </p:sp>
        <p:sp>
          <p:nvSpPr>
            <p:cNvPr id="13" name="円/楕円 12"/>
            <p:cNvSpPr/>
            <p:nvPr/>
          </p:nvSpPr>
          <p:spPr>
            <a:xfrm>
              <a:off x="4453662" y="4221029"/>
              <a:ext cx="135844" cy="135844"/>
            </a:xfrm>
            <a:prstGeom prst="ellipse">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ja-JP" altLang="en-US" sz="1050">
                <a:solidFill>
                  <a:prstClr val="white"/>
                </a:solidFill>
              </a:endParaRPr>
            </a:p>
          </p:txBody>
        </p:sp>
        <p:sp>
          <p:nvSpPr>
            <p:cNvPr id="15" name="正方形/長方形 14"/>
            <p:cNvSpPr/>
            <p:nvPr/>
          </p:nvSpPr>
          <p:spPr>
            <a:xfrm>
              <a:off x="4105896" y="1362577"/>
              <a:ext cx="277238" cy="4377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ja-JP" altLang="en-US" sz="1050">
                <a:solidFill>
                  <a:prstClr val="white"/>
                </a:solidFill>
              </a:endParaRPr>
            </a:p>
          </p:txBody>
        </p:sp>
        <p:sp>
          <p:nvSpPr>
            <p:cNvPr id="18" name="円弧 17"/>
            <p:cNvSpPr/>
            <p:nvPr/>
          </p:nvSpPr>
          <p:spPr>
            <a:xfrm>
              <a:off x="3386768" y="806577"/>
              <a:ext cx="857922" cy="857922"/>
            </a:xfrm>
            <a:prstGeom prst="arc">
              <a:avLst>
                <a:gd name="adj1" fmla="val 10776147"/>
                <a:gd name="adj2" fmla="val 0"/>
              </a:avLst>
            </a:prstGeom>
            <a:ln w="38100">
              <a:solidFill>
                <a:srgbClr val="008000"/>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ja-JP" altLang="en-US" sz="1050">
                <a:solidFill>
                  <a:prstClr val="black"/>
                </a:solidFill>
              </a:endParaRPr>
            </a:p>
          </p:txBody>
        </p:sp>
        <p:cxnSp>
          <p:nvCxnSpPr>
            <p:cNvPr id="21" name="直線コネクタ 20"/>
            <p:cNvCxnSpPr/>
            <p:nvPr/>
          </p:nvCxnSpPr>
          <p:spPr>
            <a:xfrm>
              <a:off x="3386210" y="1230225"/>
              <a:ext cx="0" cy="971550"/>
            </a:xfrm>
            <a:prstGeom prst="line">
              <a:avLst/>
            </a:prstGeom>
            <a:ln w="38100">
              <a:solidFill>
                <a:srgbClr val="008000"/>
              </a:solidFill>
            </a:ln>
          </p:spPr>
          <p:style>
            <a:lnRef idx="1">
              <a:schemeClr val="accent1"/>
            </a:lnRef>
            <a:fillRef idx="0">
              <a:schemeClr val="accent1"/>
            </a:fillRef>
            <a:effectRef idx="0">
              <a:schemeClr val="accent1"/>
            </a:effectRef>
            <a:fontRef idx="minor">
              <a:schemeClr val="tx1"/>
            </a:fontRef>
          </p:style>
        </p:cxnSp>
        <p:cxnSp>
          <p:nvCxnSpPr>
            <p:cNvPr id="27" name="直線コネクタ 26"/>
            <p:cNvCxnSpPr/>
            <p:nvPr/>
          </p:nvCxnSpPr>
          <p:spPr>
            <a:xfrm flipH="1">
              <a:off x="4244690" y="1230386"/>
              <a:ext cx="1" cy="102831"/>
            </a:xfrm>
            <a:prstGeom prst="line">
              <a:avLst/>
            </a:prstGeom>
            <a:ln w="381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 name="直線コネクタ 30"/>
            <p:cNvCxnSpPr/>
            <p:nvPr/>
          </p:nvCxnSpPr>
          <p:spPr>
            <a:xfrm>
              <a:off x="2762240" y="2668673"/>
              <a:ext cx="159902" cy="0"/>
            </a:xfrm>
            <a:prstGeom prst="line">
              <a:avLst/>
            </a:prstGeom>
            <a:ln w="38100">
              <a:solidFill>
                <a:srgbClr val="008000"/>
              </a:solidFill>
            </a:ln>
          </p:spPr>
          <p:style>
            <a:lnRef idx="1">
              <a:schemeClr val="accent1"/>
            </a:lnRef>
            <a:fillRef idx="0">
              <a:schemeClr val="accent1"/>
            </a:fillRef>
            <a:effectRef idx="0">
              <a:schemeClr val="accent1"/>
            </a:effectRef>
            <a:fontRef idx="minor">
              <a:schemeClr val="tx1"/>
            </a:fontRef>
          </p:style>
        </p:cxnSp>
        <p:sp>
          <p:nvSpPr>
            <p:cNvPr id="32" name="正方形/長方形 31"/>
            <p:cNvSpPr/>
            <p:nvPr/>
          </p:nvSpPr>
          <p:spPr>
            <a:xfrm>
              <a:off x="4217698" y="1287632"/>
              <a:ext cx="53473" cy="74335"/>
            </a:xfrm>
            <a:prstGeom prst="rect">
              <a:avLst/>
            </a:prstGeom>
            <a:solidFill>
              <a:schemeClr val="bg1">
                <a:lumMod val="6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ja-JP" altLang="en-US" sz="1050">
                <a:solidFill>
                  <a:prstClr val="white"/>
                </a:solidFill>
              </a:endParaRPr>
            </a:p>
          </p:txBody>
        </p:sp>
        <p:sp>
          <p:nvSpPr>
            <p:cNvPr id="33" name="正方形/長方形 32"/>
            <p:cNvSpPr/>
            <p:nvPr/>
          </p:nvSpPr>
          <p:spPr>
            <a:xfrm rot="16200000">
              <a:off x="2700741" y="2631080"/>
              <a:ext cx="53473" cy="74335"/>
            </a:xfrm>
            <a:prstGeom prst="rect">
              <a:avLst/>
            </a:prstGeom>
            <a:solidFill>
              <a:schemeClr val="bg1">
                <a:lumMod val="6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ja-JP" altLang="en-US" sz="1050">
                <a:solidFill>
                  <a:prstClr val="white"/>
                </a:solidFill>
              </a:endParaRPr>
            </a:p>
          </p:txBody>
        </p:sp>
        <p:cxnSp>
          <p:nvCxnSpPr>
            <p:cNvPr id="40" name="直線矢印コネクタ 39"/>
            <p:cNvCxnSpPr/>
            <p:nvPr/>
          </p:nvCxnSpPr>
          <p:spPr>
            <a:xfrm flipH="1" flipV="1">
              <a:off x="3579864" y="886463"/>
              <a:ext cx="226016" cy="332737"/>
            </a:xfrm>
            <a:prstGeom prst="straightConnector1">
              <a:avLst/>
            </a:prstGeom>
            <a:ln w="3175">
              <a:solidFill>
                <a:schemeClr val="tx1"/>
              </a:solidFill>
              <a:prstDash val="solid"/>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42" name="直線コネクタ 41"/>
            <p:cNvCxnSpPr/>
            <p:nvPr/>
          </p:nvCxnSpPr>
          <p:spPr>
            <a:xfrm>
              <a:off x="2921898" y="2194553"/>
              <a:ext cx="437602" cy="0"/>
            </a:xfrm>
            <a:prstGeom prst="line">
              <a:avLst/>
            </a:prstGeom>
            <a:ln w="3175">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3" name="直線コネクタ 42"/>
            <p:cNvCxnSpPr/>
            <p:nvPr/>
          </p:nvCxnSpPr>
          <p:spPr>
            <a:xfrm flipV="1">
              <a:off x="2916174" y="2197532"/>
              <a:ext cx="0" cy="441608"/>
            </a:xfrm>
            <a:prstGeom prst="line">
              <a:avLst/>
            </a:prstGeom>
            <a:ln w="3175">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48" name="円弧 47"/>
            <p:cNvSpPr/>
            <p:nvPr/>
          </p:nvSpPr>
          <p:spPr>
            <a:xfrm rot="5400000">
              <a:off x="2455646" y="1738992"/>
              <a:ext cx="930158" cy="930158"/>
            </a:xfrm>
            <a:prstGeom prst="arc">
              <a:avLst>
                <a:gd name="adj1" fmla="val 16153308"/>
                <a:gd name="adj2" fmla="val 0"/>
              </a:avLst>
            </a:prstGeom>
            <a:ln w="38100">
              <a:solidFill>
                <a:srgbClr val="008000"/>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ja-JP" altLang="en-US" sz="1050">
                <a:solidFill>
                  <a:prstClr val="black"/>
                </a:solidFill>
              </a:endParaRPr>
            </a:p>
          </p:txBody>
        </p:sp>
        <p:sp>
          <p:nvSpPr>
            <p:cNvPr id="50" name="テキスト ボックス 49"/>
            <p:cNvSpPr txBox="1"/>
            <p:nvPr/>
          </p:nvSpPr>
          <p:spPr>
            <a:xfrm>
              <a:off x="3337976" y="1192245"/>
              <a:ext cx="819455" cy="253916"/>
            </a:xfrm>
            <a:prstGeom prst="rect">
              <a:avLst/>
            </a:prstGeom>
            <a:noFill/>
          </p:spPr>
          <p:txBody>
            <a:bodyPr wrap="none" rtlCol="0">
              <a:spAutoFit/>
            </a:bodyPr>
            <a:lstStyle/>
            <a:p>
              <a:r>
                <a:rPr lang="en-US" altLang="ja-JP" sz="1050" dirty="0" smtClean="0">
                  <a:solidFill>
                    <a:prstClr val="black"/>
                  </a:solidFill>
                  <a:latin typeface="Cambria Math" panose="02040503050406030204" pitchFamily="18" charset="0"/>
                  <a:ea typeface="Cambria Math" panose="02040503050406030204" pitchFamily="18" charset="0"/>
                </a:rPr>
                <a:t>R=200mm</a:t>
              </a:r>
              <a:endParaRPr lang="ja-JP" altLang="en-US" sz="1050" dirty="0">
                <a:solidFill>
                  <a:prstClr val="black"/>
                </a:solidFill>
                <a:latin typeface="Cambria Math" panose="02040503050406030204" pitchFamily="18" charset="0"/>
              </a:endParaRPr>
            </a:p>
          </p:txBody>
        </p:sp>
        <p:sp>
          <p:nvSpPr>
            <p:cNvPr id="53" name="テキスト ボックス 52"/>
            <p:cNvSpPr txBox="1"/>
            <p:nvPr/>
          </p:nvSpPr>
          <p:spPr>
            <a:xfrm>
              <a:off x="3143850" y="2475598"/>
              <a:ext cx="819455" cy="253916"/>
            </a:xfrm>
            <a:prstGeom prst="rect">
              <a:avLst/>
            </a:prstGeom>
            <a:noFill/>
          </p:spPr>
          <p:txBody>
            <a:bodyPr wrap="none" rtlCol="0">
              <a:spAutoFit/>
            </a:bodyPr>
            <a:lstStyle/>
            <a:p>
              <a:r>
                <a:rPr lang="en-US" altLang="ja-JP" sz="1050" dirty="0" smtClean="0">
                  <a:solidFill>
                    <a:prstClr val="black"/>
                  </a:solidFill>
                  <a:latin typeface="Cambria Math" panose="02040503050406030204" pitchFamily="18" charset="0"/>
                  <a:ea typeface="Cambria Math" panose="02040503050406030204" pitchFamily="18" charset="0"/>
                </a:rPr>
                <a:t>R=200mm</a:t>
              </a:r>
              <a:endParaRPr lang="ja-JP" altLang="en-US" sz="1050" dirty="0">
                <a:solidFill>
                  <a:prstClr val="black"/>
                </a:solidFill>
                <a:latin typeface="Cambria Math" panose="02040503050406030204" pitchFamily="18" charset="0"/>
              </a:endParaRPr>
            </a:p>
          </p:txBody>
        </p:sp>
        <p:cxnSp>
          <p:nvCxnSpPr>
            <p:cNvPr id="41" name="直線矢印コネクタ 40"/>
            <p:cNvCxnSpPr/>
            <p:nvPr/>
          </p:nvCxnSpPr>
          <p:spPr>
            <a:xfrm>
              <a:off x="2921354" y="2196519"/>
              <a:ext cx="315261" cy="326916"/>
            </a:xfrm>
            <a:prstGeom prst="straightConnector1">
              <a:avLst/>
            </a:prstGeom>
            <a:ln w="3175">
              <a:solidFill>
                <a:schemeClr val="tx1"/>
              </a:solidFill>
              <a:prstDash val="solid"/>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91" name="テキスト ボックス 90"/>
            <p:cNvSpPr txBox="1"/>
            <p:nvPr/>
          </p:nvSpPr>
          <p:spPr>
            <a:xfrm>
              <a:off x="4568380" y="1426404"/>
              <a:ext cx="1207264" cy="738664"/>
            </a:xfrm>
            <a:prstGeom prst="rect">
              <a:avLst/>
            </a:prstGeom>
            <a:noFill/>
          </p:spPr>
          <p:txBody>
            <a:bodyPr wrap="square" rtlCol="0">
              <a:spAutoFit/>
            </a:bodyPr>
            <a:lstStyle/>
            <a:p>
              <a:r>
                <a:rPr lang="en-US" altLang="ja-JP" sz="1400" dirty="0" smtClean="0">
                  <a:solidFill>
                    <a:prstClr val="black"/>
                  </a:solidFill>
                  <a:latin typeface="ＭＳ Ｐゴシック" panose="020B0600070205080204" pitchFamily="50" charset="-128"/>
                </a:rPr>
                <a:t>L</a:t>
              </a:r>
              <a:r>
                <a:rPr lang="en-US" altLang="ja-JP" sz="1400" baseline="30000" dirty="0" smtClean="0">
                  <a:solidFill>
                    <a:prstClr val="black"/>
                  </a:solidFill>
                  <a:latin typeface="ＭＳ Ｐゴシック" panose="020B0600070205080204" pitchFamily="50" charset="-128"/>
                </a:rPr>
                <a:t>4</a:t>
              </a:r>
              <a:r>
                <a:rPr lang="en-US" altLang="ja-JP" sz="1400" dirty="0" smtClean="0">
                  <a:solidFill>
                    <a:prstClr val="black"/>
                  </a:solidFill>
                  <a:latin typeface="ＭＳ Ｐゴシック" panose="020B0600070205080204" pitchFamily="50" charset="-128"/>
                </a:rPr>
                <a:t>He</a:t>
              </a:r>
              <a:r>
                <a:rPr lang="ja-JP" altLang="en-US" sz="1400" dirty="0" smtClean="0">
                  <a:solidFill>
                    <a:prstClr val="black"/>
                  </a:solidFill>
                  <a:latin typeface="ＭＳ Ｐゴシック" panose="020B0600070205080204" pitchFamily="50" charset="-128"/>
                </a:rPr>
                <a:t>減圧</a:t>
              </a:r>
              <a:endParaRPr lang="en-US" altLang="ja-JP" sz="1400" dirty="0" smtClean="0">
                <a:solidFill>
                  <a:prstClr val="black"/>
                </a:solidFill>
                <a:latin typeface="ＭＳ Ｐゴシック" panose="020B0600070205080204" pitchFamily="50" charset="-128"/>
              </a:endParaRPr>
            </a:p>
            <a:p>
              <a:r>
                <a:rPr lang="ja-JP" altLang="en-US" sz="1400" dirty="0" smtClean="0">
                  <a:solidFill>
                    <a:prstClr val="black"/>
                  </a:solidFill>
                  <a:latin typeface="ＭＳ Ｐゴシック" panose="020B0600070205080204" pitchFamily="50" charset="-128"/>
                </a:rPr>
                <a:t>冷凍機</a:t>
              </a:r>
              <a:endParaRPr lang="en-US" altLang="ja-JP" sz="1400" dirty="0" smtClean="0">
                <a:solidFill>
                  <a:prstClr val="black"/>
                </a:solidFill>
                <a:latin typeface="ＭＳ Ｐゴシック" panose="020B0600070205080204" pitchFamily="50" charset="-128"/>
              </a:endParaRPr>
            </a:p>
            <a:p>
              <a:r>
                <a:rPr lang="ja-JP" altLang="en-US" sz="1400" dirty="0">
                  <a:solidFill>
                    <a:prstClr val="black"/>
                  </a:solidFill>
                  <a:latin typeface="ＭＳ Ｐゴシック" panose="020B0600070205080204" pitchFamily="50" charset="-128"/>
                </a:rPr>
                <a:t>（</a:t>
              </a:r>
              <a:r>
                <a:rPr lang="en-US" altLang="ja-JP" sz="1400" dirty="0" smtClean="0">
                  <a:solidFill>
                    <a:prstClr val="black"/>
                  </a:solidFill>
                  <a:latin typeface="ＭＳ Ｐゴシック" panose="020B0600070205080204" pitchFamily="50" charset="-128"/>
                </a:rPr>
                <a:t>1.6 K</a:t>
              </a:r>
              <a:r>
                <a:rPr lang="ja-JP" altLang="en-US" sz="1400" dirty="0" smtClean="0">
                  <a:solidFill>
                    <a:prstClr val="black"/>
                  </a:solidFill>
                  <a:latin typeface="ＭＳ Ｐゴシック" panose="020B0600070205080204" pitchFamily="50" charset="-128"/>
                </a:rPr>
                <a:t>）</a:t>
              </a:r>
              <a:endParaRPr lang="ja-JP" altLang="en-US" sz="1400" dirty="0">
                <a:solidFill>
                  <a:prstClr val="black"/>
                </a:solidFill>
                <a:latin typeface="ＭＳ Ｐゴシック" panose="020B0600070205080204" pitchFamily="50" charset="-128"/>
              </a:endParaRPr>
            </a:p>
          </p:txBody>
        </p:sp>
        <p:sp>
          <p:nvSpPr>
            <p:cNvPr id="93" name="テキスト ボックス 92"/>
            <p:cNvSpPr txBox="1"/>
            <p:nvPr/>
          </p:nvSpPr>
          <p:spPr>
            <a:xfrm>
              <a:off x="1736607" y="3084979"/>
              <a:ext cx="1510350" cy="253916"/>
            </a:xfrm>
            <a:prstGeom prst="rect">
              <a:avLst/>
            </a:prstGeom>
            <a:noFill/>
          </p:spPr>
          <p:txBody>
            <a:bodyPr wrap="none" rtlCol="0">
              <a:spAutoFit/>
            </a:bodyPr>
            <a:lstStyle/>
            <a:p>
              <a:r>
                <a:rPr lang="ja-JP" altLang="en-US" sz="1050" dirty="0" smtClean="0">
                  <a:solidFill>
                    <a:prstClr val="black"/>
                  </a:solidFill>
                  <a:latin typeface="AR P丸ゴシック体M" panose="020B0600010101010101" pitchFamily="50" charset="-128"/>
                  <a:ea typeface="AR P丸ゴシック体M" panose="020B0600010101010101" pitchFamily="50" charset="-128"/>
                </a:rPr>
                <a:t>レーザー装置用除振台</a:t>
              </a:r>
              <a:endParaRPr lang="ja-JP" altLang="en-US" sz="1050" dirty="0">
                <a:solidFill>
                  <a:prstClr val="black"/>
                </a:solidFill>
                <a:latin typeface="AR P丸ゴシック体M" panose="020B0600010101010101" pitchFamily="50" charset="-128"/>
                <a:ea typeface="AR P丸ゴシック体M" panose="020B0600010101010101" pitchFamily="50" charset="-128"/>
              </a:endParaRPr>
            </a:p>
          </p:txBody>
        </p:sp>
        <p:sp>
          <p:nvSpPr>
            <p:cNvPr id="8" name="テキスト ボックス 7"/>
            <p:cNvSpPr txBox="1"/>
            <p:nvPr/>
          </p:nvSpPr>
          <p:spPr>
            <a:xfrm>
              <a:off x="2016023" y="4133274"/>
              <a:ext cx="319318" cy="253916"/>
            </a:xfrm>
            <a:prstGeom prst="rect">
              <a:avLst/>
            </a:prstGeom>
            <a:noFill/>
          </p:spPr>
          <p:txBody>
            <a:bodyPr wrap="none" rtlCol="0">
              <a:spAutoFit/>
            </a:bodyPr>
            <a:lstStyle/>
            <a:p>
              <a:r>
                <a:rPr lang="ja-JP" altLang="en-US" sz="1050" dirty="0" smtClean="0">
                  <a:solidFill>
                    <a:prstClr val="black"/>
                  </a:solidFill>
                  <a:latin typeface="AR P丸ゴシック体M" panose="020B0600010101010101" pitchFamily="50" charset="-128"/>
                  <a:ea typeface="AR P丸ゴシック体M" panose="020B0600010101010101" pitchFamily="50" charset="-128"/>
                </a:rPr>
                <a:t>床</a:t>
              </a:r>
              <a:endParaRPr lang="ja-JP" altLang="en-US" sz="1050" dirty="0">
                <a:solidFill>
                  <a:prstClr val="black"/>
                </a:solidFill>
                <a:latin typeface="AR P丸ゴシック体M" panose="020B0600010101010101" pitchFamily="50" charset="-128"/>
                <a:ea typeface="AR P丸ゴシック体M" panose="020B0600010101010101" pitchFamily="50" charset="-128"/>
              </a:endParaRPr>
            </a:p>
          </p:txBody>
        </p:sp>
        <p:sp>
          <p:nvSpPr>
            <p:cNvPr id="2" name="テキスト ボックス 1"/>
            <p:cNvSpPr txBox="1"/>
            <p:nvPr/>
          </p:nvSpPr>
          <p:spPr>
            <a:xfrm>
              <a:off x="4877054" y="814225"/>
              <a:ext cx="1798890" cy="523220"/>
            </a:xfrm>
            <a:prstGeom prst="rect">
              <a:avLst/>
            </a:prstGeom>
            <a:noFill/>
          </p:spPr>
          <p:txBody>
            <a:bodyPr wrap="none" rtlCol="0">
              <a:spAutoFit/>
            </a:bodyPr>
            <a:lstStyle/>
            <a:p>
              <a:r>
                <a:rPr lang="ja-JP" altLang="en-US" sz="1400" dirty="0" smtClean="0">
                  <a:solidFill>
                    <a:prstClr val="black"/>
                  </a:solidFill>
                  <a:latin typeface="ＭＳ Ｐゴシック" panose="020B0600070205080204" pitchFamily="50" charset="-128"/>
                </a:rPr>
                <a:t>真空用フィードスルー</a:t>
              </a:r>
              <a:endParaRPr lang="en-US" altLang="ja-JP" sz="1400" dirty="0" smtClean="0">
                <a:solidFill>
                  <a:prstClr val="black"/>
                </a:solidFill>
                <a:latin typeface="ＭＳ Ｐゴシック" panose="020B0600070205080204" pitchFamily="50" charset="-128"/>
              </a:endParaRPr>
            </a:p>
            <a:p>
              <a:r>
                <a:rPr lang="ja-JP" altLang="en-US" sz="1400" dirty="0" smtClean="0">
                  <a:solidFill>
                    <a:prstClr val="black"/>
                  </a:solidFill>
                  <a:latin typeface="ＭＳ Ｐゴシック" panose="020B0600070205080204" pitchFamily="50" charset="-128"/>
                </a:rPr>
                <a:t>伝送効率</a:t>
              </a:r>
              <a:r>
                <a:rPr lang="en-US" altLang="ja-JP" sz="1400" dirty="0" smtClean="0">
                  <a:solidFill>
                    <a:prstClr val="black"/>
                  </a:solidFill>
                  <a:latin typeface="ＭＳ Ｐゴシック" panose="020B0600070205080204" pitchFamily="50" charset="-128"/>
                </a:rPr>
                <a:t>78% </a:t>
              </a:r>
              <a:r>
                <a:rPr lang="ja-JP" altLang="en-US" sz="1400" dirty="0" smtClean="0">
                  <a:solidFill>
                    <a:prstClr val="black"/>
                  </a:solidFill>
                  <a:latin typeface="ＭＳ Ｐゴシック" panose="020B0600070205080204" pitchFamily="50" charset="-128"/>
                </a:rPr>
                <a:t>（</a:t>
              </a:r>
              <a:r>
                <a:rPr lang="en-US" altLang="ja-JP" sz="1400" dirty="0" smtClean="0">
                  <a:solidFill>
                    <a:prstClr val="black"/>
                  </a:solidFill>
                  <a:latin typeface="ＭＳ Ｐゴシック" panose="020B0600070205080204" pitchFamily="50" charset="-128"/>
                </a:rPr>
                <a:t>TPX</a:t>
              </a:r>
              <a:r>
                <a:rPr lang="ja-JP" altLang="en-US" sz="1400" dirty="0" smtClean="0">
                  <a:solidFill>
                    <a:prstClr val="black"/>
                  </a:solidFill>
                  <a:latin typeface="ＭＳ Ｐゴシック" panose="020B0600070205080204" pitchFamily="50" charset="-128"/>
                </a:rPr>
                <a:t>）</a:t>
              </a:r>
              <a:endParaRPr lang="ja-JP" altLang="en-US" sz="1400" dirty="0">
                <a:solidFill>
                  <a:prstClr val="black"/>
                </a:solidFill>
                <a:latin typeface="ＭＳ Ｐゴシック" panose="020B0600070205080204" pitchFamily="50" charset="-128"/>
              </a:endParaRPr>
            </a:p>
          </p:txBody>
        </p:sp>
        <p:cxnSp>
          <p:nvCxnSpPr>
            <p:cNvPr id="4" name="直線矢印コネクタ 3"/>
            <p:cNvCxnSpPr/>
            <p:nvPr/>
          </p:nvCxnSpPr>
          <p:spPr>
            <a:xfrm>
              <a:off x="2667000" y="1257300"/>
              <a:ext cx="704850" cy="34290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6" name="直線矢印コネクタ 55"/>
            <p:cNvCxnSpPr>
              <a:stCxn id="2" idx="1"/>
            </p:cNvCxnSpPr>
            <p:nvPr/>
          </p:nvCxnSpPr>
          <p:spPr>
            <a:xfrm flipH="1">
              <a:off x="4264175" y="1075835"/>
              <a:ext cx="612879" cy="21986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0" name="直線コネクタ 29"/>
            <p:cNvCxnSpPr/>
            <p:nvPr/>
          </p:nvCxnSpPr>
          <p:spPr>
            <a:xfrm rot="16200000">
              <a:off x="4236432" y="3616020"/>
              <a:ext cx="0" cy="172649"/>
            </a:xfrm>
            <a:prstGeom prst="line">
              <a:avLst/>
            </a:prstGeom>
            <a:ln w="28575">
              <a:solidFill>
                <a:srgbClr val="002060"/>
              </a:solidFill>
            </a:ln>
          </p:spPr>
          <p:style>
            <a:lnRef idx="1">
              <a:schemeClr val="accent1"/>
            </a:lnRef>
            <a:fillRef idx="0">
              <a:schemeClr val="accent1"/>
            </a:fillRef>
            <a:effectRef idx="0">
              <a:schemeClr val="accent1"/>
            </a:effectRef>
            <a:fontRef idx="minor">
              <a:schemeClr val="tx1"/>
            </a:fontRef>
          </p:style>
        </p:cxnSp>
        <p:sp>
          <p:nvSpPr>
            <p:cNvPr id="82" name="テキスト ボックス 81"/>
            <p:cNvSpPr txBox="1"/>
            <p:nvPr/>
          </p:nvSpPr>
          <p:spPr>
            <a:xfrm>
              <a:off x="4876800" y="2266412"/>
              <a:ext cx="1441338" cy="954107"/>
            </a:xfrm>
            <a:prstGeom prst="rect">
              <a:avLst/>
            </a:prstGeom>
            <a:noFill/>
          </p:spPr>
          <p:txBody>
            <a:bodyPr wrap="square" rtlCol="0">
              <a:spAutoFit/>
            </a:bodyPr>
            <a:lstStyle/>
            <a:p>
              <a:r>
                <a:rPr lang="ja-JP" altLang="en-US" sz="1400" dirty="0">
                  <a:solidFill>
                    <a:prstClr val="black"/>
                  </a:solidFill>
                  <a:latin typeface="ＭＳ Ｐゴシック" panose="020B0600070205080204" pitchFamily="50" charset="-128"/>
                </a:rPr>
                <a:t>　</a:t>
              </a:r>
              <a:r>
                <a:rPr lang="ja-JP" altLang="en-US" sz="1400" dirty="0" smtClean="0">
                  <a:solidFill>
                    <a:prstClr val="black"/>
                  </a:solidFill>
                  <a:latin typeface="ＭＳ Ｐゴシック" panose="020B0600070205080204" pitchFamily="50" charset="-128"/>
                </a:rPr>
                <a:t>アルミパイプ</a:t>
              </a:r>
              <a:endParaRPr lang="en-US" altLang="ja-JP" sz="1400" dirty="0" smtClean="0">
                <a:solidFill>
                  <a:prstClr val="black"/>
                </a:solidFill>
                <a:latin typeface="ＭＳ Ｐゴシック" panose="020B0600070205080204" pitchFamily="50" charset="-128"/>
              </a:endParaRPr>
            </a:p>
            <a:p>
              <a:r>
                <a:rPr lang="ja-JP" altLang="en-US" sz="1400" dirty="0" smtClean="0">
                  <a:solidFill>
                    <a:prstClr val="black"/>
                  </a:solidFill>
                  <a:latin typeface="ＭＳ Ｐゴシック" panose="020B0600070205080204" pitchFamily="50" charset="-128"/>
                </a:rPr>
                <a:t>　長さ</a:t>
              </a:r>
              <a:r>
                <a:rPr lang="en-US" altLang="ja-JP" sz="1400" dirty="0" smtClean="0">
                  <a:solidFill>
                    <a:prstClr val="black"/>
                  </a:solidFill>
                  <a:latin typeface="ＭＳ Ｐゴシック" panose="020B0600070205080204" pitchFamily="50" charset="-128"/>
                </a:rPr>
                <a:t>1200mm, </a:t>
              </a:r>
            </a:p>
            <a:p>
              <a:r>
                <a:rPr lang="ja-JP" altLang="en-US" sz="1400" dirty="0" smtClean="0">
                  <a:solidFill>
                    <a:prstClr val="black"/>
                  </a:solidFill>
                  <a:latin typeface="ＭＳ Ｐゴシック" panose="020B0600070205080204" pitchFamily="50" charset="-128"/>
                </a:rPr>
                <a:t>　内径</a:t>
              </a:r>
              <a:r>
                <a:rPr lang="en-US" altLang="ja-JP" sz="1400" dirty="0" smtClean="0">
                  <a:solidFill>
                    <a:prstClr val="black"/>
                  </a:solidFill>
                  <a:latin typeface="ＭＳ Ｐゴシック" panose="020B0600070205080204" pitchFamily="50" charset="-128"/>
                </a:rPr>
                <a:t>11mm,</a:t>
              </a:r>
            </a:p>
            <a:p>
              <a:r>
                <a:rPr lang="ja-JP" altLang="en-US" sz="1400" dirty="0" smtClean="0">
                  <a:solidFill>
                    <a:prstClr val="black"/>
                  </a:solidFill>
                  <a:latin typeface="ＭＳ Ｐゴシック" panose="020B0600070205080204" pitchFamily="50" charset="-128"/>
                </a:rPr>
                <a:t>　伝送</a:t>
              </a:r>
              <a:r>
                <a:rPr lang="ja-JP" altLang="en-US" sz="1400" dirty="0">
                  <a:solidFill>
                    <a:prstClr val="black"/>
                  </a:solidFill>
                  <a:latin typeface="ＭＳ Ｐゴシック" panose="020B0600070205080204" pitchFamily="50" charset="-128"/>
                </a:rPr>
                <a:t>効率</a:t>
              </a:r>
              <a:r>
                <a:rPr lang="en-US" altLang="ja-JP" sz="1400" dirty="0" smtClean="0">
                  <a:solidFill>
                    <a:prstClr val="black"/>
                  </a:solidFill>
                  <a:latin typeface="ＭＳ Ｐゴシック" panose="020B0600070205080204" pitchFamily="50" charset="-128"/>
                </a:rPr>
                <a:t>36%</a:t>
              </a:r>
            </a:p>
          </p:txBody>
        </p:sp>
        <p:cxnSp>
          <p:nvCxnSpPr>
            <p:cNvPr id="83" name="直線矢印コネクタ 82"/>
            <p:cNvCxnSpPr/>
            <p:nvPr/>
          </p:nvCxnSpPr>
          <p:spPr>
            <a:xfrm flipH="1">
              <a:off x="4269576" y="2448633"/>
              <a:ext cx="746561" cy="2642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7" name="テキスト ボックス 86"/>
            <p:cNvSpPr txBox="1"/>
            <p:nvPr/>
          </p:nvSpPr>
          <p:spPr>
            <a:xfrm>
              <a:off x="5114817" y="3441231"/>
              <a:ext cx="1029661" cy="523220"/>
            </a:xfrm>
            <a:prstGeom prst="rect">
              <a:avLst/>
            </a:prstGeom>
            <a:noFill/>
          </p:spPr>
          <p:txBody>
            <a:bodyPr wrap="square" rtlCol="0">
              <a:spAutoFit/>
            </a:bodyPr>
            <a:lstStyle/>
            <a:p>
              <a:r>
                <a:rPr lang="en-US" altLang="ja-JP" sz="1400" dirty="0" smtClean="0">
                  <a:solidFill>
                    <a:prstClr val="black"/>
                  </a:solidFill>
                  <a:latin typeface="ＭＳ Ｐゴシック" panose="020B0600070205080204" pitchFamily="50" charset="-128"/>
                </a:rPr>
                <a:t>STJ</a:t>
              </a:r>
              <a:r>
                <a:rPr lang="ja-JP" altLang="en-US" sz="1400" dirty="0" smtClean="0">
                  <a:solidFill>
                    <a:prstClr val="black"/>
                  </a:solidFill>
                  <a:latin typeface="ＭＳ Ｐゴシック" panose="020B0600070205080204" pitchFamily="50" charset="-128"/>
                </a:rPr>
                <a:t>検出器</a:t>
              </a:r>
              <a:endParaRPr lang="en-US" altLang="ja-JP" sz="1400" dirty="0" smtClean="0">
                <a:solidFill>
                  <a:prstClr val="black"/>
                </a:solidFill>
                <a:latin typeface="ＭＳ Ｐゴシック" panose="020B0600070205080204" pitchFamily="50" charset="-128"/>
              </a:endParaRPr>
            </a:p>
            <a:p>
              <a:r>
                <a:rPr lang="ja-JP" altLang="en-US" sz="1400" dirty="0" smtClean="0">
                  <a:solidFill>
                    <a:prstClr val="black"/>
                  </a:solidFill>
                  <a:latin typeface="ＭＳ Ｐゴシック" panose="020B0600070205080204" pitchFamily="50" charset="-128"/>
                </a:rPr>
                <a:t>（</a:t>
              </a:r>
              <a:r>
                <a:rPr lang="en-US" altLang="ja-JP" sz="1400" dirty="0" err="1" smtClean="0">
                  <a:solidFill>
                    <a:prstClr val="black"/>
                  </a:solidFill>
                  <a:latin typeface="ＭＳ Ｐゴシック" panose="020B0600070205080204" pitchFamily="50" charset="-128"/>
                </a:rPr>
                <a:t>Nb</a:t>
              </a:r>
              <a:r>
                <a:rPr lang="en-US" altLang="ja-JP" sz="1400" dirty="0" smtClean="0">
                  <a:solidFill>
                    <a:prstClr val="black"/>
                  </a:solidFill>
                  <a:latin typeface="ＭＳ Ｐゴシック" panose="020B0600070205080204" pitchFamily="50" charset="-128"/>
                </a:rPr>
                <a:t>/Al</a:t>
              </a:r>
              <a:r>
                <a:rPr lang="ja-JP" altLang="en-US" sz="1400" dirty="0" smtClean="0">
                  <a:solidFill>
                    <a:prstClr val="black"/>
                  </a:solidFill>
                  <a:latin typeface="ＭＳ Ｐゴシック" panose="020B0600070205080204" pitchFamily="50" charset="-128"/>
                </a:rPr>
                <a:t>）</a:t>
              </a:r>
              <a:endParaRPr lang="ja-JP" altLang="en-US" sz="1400" dirty="0">
                <a:solidFill>
                  <a:prstClr val="black"/>
                </a:solidFill>
                <a:latin typeface="ＭＳ Ｐゴシック" panose="020B0600070205080204" pitchFamily="50" charset="-128"/>
              </a:endParaRPr>
            </a:p>
          </p:txBody>
        </p:sp>
        <p:cxnSp>
          <p:nvCxnSpPr>
            <p:cNvPr id="88" name="直線矢印コネクタ 87"/>
            <p:cNvCxnSpPr/>
            <p:nvPr/>
          </p:nvCxnSpPr>
          <p:spPr>
            <a:xfrm flipV="1">
              <a:off x="3688916" y="3426693"/>
              <a:ext cx="408238" cy="7200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5" name="テキスト ボックス 94"/>
            <p:cNvSpPr txBox="1"/>
            <p:nvPr/>
          </p:nvSpPr>
          <p:spPr>
            <a:xfrm>
              <a:off x="4041696" y="3906366"/>
              <a:ext cx="415498" cy="253916"/>
            </a:xfrm>
            <a:prstGeom prst="rect">
              <a:avLst/>
            </a:prstGeom>
            <a:noFill/>
          </p:spPr>
          <p:txBody>
            <a:bodyPr wrap="none" rtlCol="0">
              <a:spAutoFit/>
            </a:bodyPr>
            <a:lstStyle/>
            <a:p>
              <a:r>
                <a:rPr lang="en-US" altLang="ja-JP" sz="1050" dirty="0" err="1" smtClean="0">
                  <a:solidFill>
                    <a:prstClr val="black"/>
                  </a:solidFill>
                  <a:latin typeface="Cambria Math" panose="02040503050406030204" pitchFamily="18" charset="0"/>
                  <a:ea typeface="Cambria Math" panose="02040503050406030204" pitchFamily="18" charset="0"/>
                </a:rPr>
                <a:t>LHe</a:t>
              </a:r>
              <a:endParaRPr lang="en-US" altLang="ja-JP" sz="1050" dirty="0" smtClean="0">
                <a:solidFill>
                  <a:prstClr val="black"/>
                </a:solidFill>
                <a:latin typeface="Cambria Math" panose="02040503050406030204" pitchFamily="18" charset="0"/>
                <a:ea typeface="Cambria Math" panose="02040503050406030204" pitchFamily="18" charset="0"/>
              </a:endParaRPr>
            </a:p>
          </p:txBody>
        </p:sp>
        <p:sp>
          <p:nvSpPr>
            <p:cNvPr id="74" name="テキスト ボックス 73"/>
            <p:cNvSpPr txBox="1"/>
            <p:nvPr/>
          </p:nvSpPr>
          <p:spPr>
            <a:xfrm>
              <a:off x="3045198" y="3361255"/>
              <a:ext cx="763351" cy="400110"/>
            </a:xfrm>
            <a:prstGeom prst="rect">
              <a:avLst/>
            </a:prstGeom>
            <a:noFill/>
          </p:spPr>
          <p:txBody>
            <a:bodyPr wrap="none" rtlCol="0">
              <a:spAutoFit/>
            </a:bodyPr>
            <a:lstStyle/>
            <a:p>
              <a:pPr>
                <a:lnSpc>
                  <a:spcPts val="1200"/>
                </a:lnSpc>
              </a:pPr>
              <a:r>
                <a:rPr lang="ja-JP" altLang="en-US" sz="1050" dirty="0" smtClean="0">
                  <a:solidFill>
                    <a:prstClr val="black"/>
                  </a:solidFill>
                  <a:latin typeface="Cambria Math" panose="02040503050406030204" pitchFamily="18" charset="0"/>
                  <a:ea typeface="AR P丸ゴシック体M" panose="020B0600010101010101" pitchFamily="50" charset="-128"/>
                </a:rPr>
                <a:t>　　銅製</a:t>
              </a:r>
              <a:endParaRPr lang="en-US" altLang="ja-JP" sz="1050" dirty="0" smtClean="0">
                <a:solidFill>
                  <a:prstClr val="black"/>
                </a:solidFill>
                <a:latin typeface="Cambria Math" panose="02040503050406030204" pitchFamily="18" charset="0"/>
                <a:ea typeface="Cambria Math" panose="02040503050406030204" pitchFamily="18" charset="0"/>
              </a:endParaRPr>
            </a:p>
            <a:p>
              <a:pPr>
                <a:lnSpc>
                  <a:spcPts val="1200"/>
                </a:lnSpc>
              </a:pPr>
              <a:r>
                <a:rPr lang="en-US" altLang="ja-JP" sz="1050" dirty="0" smtClean="0">
                  <a:solidFill>
                    <a:prstClr val="black"/>
                  </a:solidFill>
                  <a:latin typeface="Cambria Math" panose="02040503050406030204" pitchFamily="18" charset="0"/>
                  <a:ea typeface="Cambria Math" panose="02040503050406030204" pitchFamily="18" charset="0"/>
                </a:rPr>
                <a:t>Cold Plate</a:t>
              </a:r>
            </a:p>
          </p:txBody>
        </p:sp>
        <p:sp>
          <p:nvSpPr>
            <p:cNvPr id="97" name="角丸四角形 96"/>
            <p:cNvSpPr/>
            <p:nvPr/>
          </p:nvSpPr>
          <p:spPr>
            <a:xfrm>
              <a:off x="3889580" y="1619544"/>
              <a:ext cx="698268" cy="2533270"/>
            </a:xfrm>
            <a:prstGeom prst="roundRect">
              <a:avLst>
                <a:gd name="adj" fmla="val 30082"/>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ja-JP" altLang="en-US" sz="1050">
                <a:solidFill>
                  <a:prstClr val="white"/>
                </a:solidFill>
              </a:endParaRPr>
            </a:p>
          </p:txBody>
        </p:sp>
        <p:sp>
          <p:nvSpPr>
            <p:cNvPr id="109" name="正方形/長方形 108"/>
            <p:cNvSpPr/>
            <p:nvPr/>
          </p:nvSpPr>
          <p:spPr>
            <a:xfrm>
              <a:off x="4150997" y="1575540"/>
              <a:ext cx="192881" cy="146713"/>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ja-JP" altLang="en-US" sz="1050">
                <a:solidFill>
                  <a:prstClr val="white"/>
                </a:solidFill>
              </a:endParaRPr>
            </a:p>
          </p:txBody>
        </p:sp>
        <p:cxnSp>
          <p:nvCxnSpPr>
            <p:cNvPr id="17" name="直線コネクタ 16"/>
            <p:cNvCxnSpPr/>
            <p:nvPr/>
          </p:nvCxnSpPr>
          <p:spPr>
            <a:xfrm>
              <a:off x="4235507" y="1490325"/>
              <a:ext cx="0" cy="2045131"/>
            </a:xfrm>
            <a:prstGeom prst="line">
              <a:avLst/>
            </a:prstGeom>
            <a:ln w="571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57" name="正方形/長方形 56"/>
            <p:cNvSpPr/>
            <p:nvPr/>
          </p:nvSpPr>
          <p:spPr>
            <a:xfrm>
              <a:off x="4207727" y="1407756"/>
              <a:ext cx="70928" cy="82569"/>
            </a:xfrm>
            <a:prstGeom prst="rect">
              <a:avLst/>
            </a:prstGeom>
            <a:solidFill>
              <a:schemeClr val="bg1">
                <a:lumMod val="6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ja-JP" altLang="en-US" sz="1050">
                <a:solidFill>
                  <a:prstClr val="white"/>
                </a:solidFill>
              </a:endParaRPr>
            </a:p>
          </p:txBody>
        </p:sp>
        <p:cxnSp>
          <p:nvCxnSpPr>
            <p:cNvPr id="106" name="直線コネクタ 105"/>
            <p:cNvCxnSpPr/>
            <p:nvPr/>
          </p:nvCxnSpPr>
          <p:spPr>
            <a:xfrm>
              <a:off x="4148615" y="1404020"/>
              <a:ext cx="0" cy="27146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2" name="直線コネクタ 111"/>
            <p:cNvCxnSpPr/>
            <p:nvPr/>
          </p:nvCxnSpPr>
          <p:spPr>
            <a:xfrm>
              <a:off x="4343878" y="1404020"/>
              <a:ext cx="0" cy="27146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9" name="テキスト ボックス 78"/>
            <p:cNvSpPr txBox="1"/>
            <p:nvPr/>
          </p:nvSpPr>
          <p:spPr>
            <a:xfrm>
              <a:off x="526440" y="1916740"/>
              <a:ext cx="2263761" cy="523220"/>
            </a:xfrm>
            <a:prstGeom prst="rect">
              <a:avLst/>
            </a:prstGeom>
            <a:noFill/>
          </p:spPr>
          <p:txBody>
            <a:bodyPr wrap="none" rtlCol="0">
              <a:spAutoFit/>
            </a:bodyPr>
            <a:lstStyle/>
            <a:p>
              <a:r>
                <a:rPr lang="ja-JP" altLang="en-US" sz="1400" dirty="0" smtClean="0">
                  <a:solidFill>
                    <a:prstClr val="black"/>
                  </a:solidFill>
                  <a:latin typeface="ＭＳ Ｐゴシック" panose="020B0600070205080204" pitchFamily="50" charset="-128"/>
                </a:rPr>
                <a:t>遠赤外分子レーザービーム</a:t>
              </a:r>
              <a:endParaRPr lang="en-US" altLang="ja-JP" sz="1400" dirty="0" smtClean="0">
                <a:solidFill>
                  <a:prstClr val="black"/>
                </a:solidFill>
                <a:latin typeface="ＭＳ Ｐゴシック" panose="020B0600070205080204" pitchFamily="50" charset="-128"/>
              </a:endParaRPr>
            </a:p>
            <a:p>
              <a:r>
                <a:rPr lang="ja-JP" altLang="en-US" sz="1400" dirty="0" smtClean="0">
                  <a:solidFill>
                    <a:prstClr val="black"/>
                  </a:solidFill>
                  <a:latin typeface="ＭＳ Ｐゴシック" panose="020B0600070205080204" pitchFamily="50" charset="-128"/>
                </a:rPr>
                <a:t>波長 </a:t>
              </a:r>
              <a:r>
                <a:rPr lang="en-US" altLang="ja-JP" sz="1400" dirty="0" smtClean="0">
                  <a:solidFill>
                    <a:prstClr val="black"/>
                  </a:solidFill>
                  <a:latin typeface="ＭＳ Ｐゴシック" panose="020B0600070205080204" pitchFamily="50" charset="-128"/>
                </a:rPr>
                <a:t>57.2 </a:t>
              </a:r>
              <a:r>
                <a:rPr lang="en-US" altLang="ja-JP" sz="1400" dirty="0" smtClean="0">
                  <a:solidFill>
                    <a:prstClr val="black"/>
                  </a:solidFill>
                  <a:latin typeface="Symbol" panose="05050102010706020507" pitchFamily="18" charset="2"/>
                </a:rPr>
                <a:t>m</a:t>
              </a:r>
              <a:r>
                <a:rPr lang="en-US" altLang="ja-JP" sz="1400" dirty="0" smtClean="0">
                  <a:solidFill>
                    <a:prstClr val="black"/>
                  </a:solidFill>
                  <a:latin typeface="ＭＳ Ｐゴシック" panose="020B0600070205080204" pitchFamily="50" charset="-128"/>
                </a:rPr>
                <a:t>m</a:t>
              </a:r>
              <a:r>
                <a:rPr lang="ja-JP" altLang="en-US" sz="1400" dirty="0" err="1" smtClean="0">
                  <a:solidFill>
                    <a:prstClr val="black"/>
                  </a:solidFill>
                  <a:latin typeface="ＭＳ Ｐゴシック" panose="020B0600070205080204" pitchFamily="50" charset="-128"/>
                </a:rPr>
                <a:t>、</a:t>
              </a:r>
              <a:r>
                <a:rPr lang="en-US" altLang="ja-JP" sz="1400" dirty="0" smtClean="0">
                  <a:solidFill>
                    <a:prstClr val="black"/>
                  </a:solidFill>
                  <a:latin typeface="ＭＳ Ｐゴシック" panose="020B0600070205080204" pitchFamily="50" charset="-128"/>
                </a:rPr>
                <a:t>50</a:t>
              </a:r>
              <a:r>
                <a:rPr lang="en-US" altLang="ja-JP" sz="900" dirty="0" smtClean="0">
                  <a:solidFill>
                    <a:prstClr val="black"/>
                  </a:solidFill>
                  <a:latin typeface="ＭＳ Ｐゴシック" panose="020B0600070205080204" pitchFamily="50" charset="-128"/>
                </a:rPr>
                <a:t> </a:t>
              </a:r>
              <a:r>
                <a:rPr lang="en-US" altLang="ja-JP" sz="1400" dirty="0" err="1" smtClean="0">
                  <a:solidFill>
                    <a:prstClr val="black"/>
                  </a:solidFill>
                  <a:latin typeface="ＭＳ Ｐゴシック" panose="020B0600070205080204" pitchFamily="50" charset="-128"/>
                </a:rPr>
                <a:t>mW</a:t>
              </a:r>
              <a:endParaRPr lang="ja-JP" altLang="en-US" sz="1400" dirty="0">
                <a:solidFill>
                  <a:prstClr val="black"/>
                </a:solidFill>
                <a:latin typeface="ＭＳ Ｐゴシック" panose="020B0600070205080204" pitchFamily="50" charset="-128"/>
              </a:endParaRPr>
            </a:p>
          </p:txBody>
        </p:sp>
        <p:sp>
          <p:nvSpPr>
            <p:cNvPr id="28" name="正方形/長方形 27"/>
            <p:cNvSpPr/>
            <p:nvPr/>
          </p:nvSpPr>
          <p:spPr>
            <a:xfrm>
              <a:off x="4048956" y="3716631"/>
              <a:ext cx="396044" cy="45720"/>
            </a:xfrm>
            <a:prstGeom prst="rect">
              <a:avLst/>
            </a:prstGeom>
            <a:solidFill>
              <a:srgbClr val="CC99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26" name="台形 125"/>
            <p:cNvSpPr/>
            <p:nvPr/>
          </p:nvSpPr>
          <p:spPr>
            <a:xfrm>
              <a:off x="4203070" y="3540042"/>
              <a:ext cx="72009" cy="144016"/>
            </a:xfrm>
            <a:prstGeom prst="trapezoid">
              <a:avLst>
                <a:gd name="adj" fmla="val 35671"/>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27" name="正方形/長方形 126"/>
            <p:cNvSpPr/>
            <p:nvPr/>
          </p:nvSpPr>
          <p:spPr>
            <a:xfrm rot="16200000" flipV="1">
              <a:off x="3923875" y="3682881"/>
              <a:ext cx="261391" cy="41563"/>
            </a:xfrm>
            <a:prstGeom prst="rect">
              <a:avLst/>
            </a:prstGeom>
            <a:solidFill>
              <a:srgbClr val="CC99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28" name="正方形/長方形 127"/>
            <p:cNvSpPr/>
            <p:nvPr/>
          </p:nvSpPr>
          <p:spPr>
            <a:xfrm rot="16200000" flipV="1">
              <a:off x="4303336" y="3690803"/>
              <a:ext cx="261391" cy="41563"/>
            </a:xfrm>
            <a:prstGeom prst="rect">
              <a:avLst/>
            </a:prstGeom>
            <a:solidFill>
              <a:srgbClr val="CC99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cxnSp>
          <p:nvCxnSpPr>
            <p:cNvPr id="78" name="直線矢印コネクタ 77"/>
            <p:cNvCxnSpPr>
              <a:stCxn id="87" idx="1"/>
            </p:cNvCxnSpPr>
            <p:nvPr/>
          </p:nvCxnSpPr>
          <p:spPr>
            <a:xfrm flipH="1" flipV="1">
              <a:off x="4323467" y="3698027"/>
              <a:ext cx="791350" cy="4814"/>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29" name="テキスト ボックス 128"/>
            <p:cNvSpPr txBox="1"/>
            <p:nvPr/>
          </p:nvSpPr>
          <p:spPr>
            <a:xfrm>
              <a:off x="2968836" y="3823181"/>
              <a:ext cx="785793" cy="577081"/>
            </a:xfrm>
            <a:prstGeom prst="rect">
              <a:avLst/>
            </a:prstGeom>
            <a:noFill/>
          </p:spPr>
          <p:txBody>
            <a:bodyPr wrap="none" rtlCol="0">
              <a:spAutoFit/>
            </a:bodyPr>
            <a:lstStyle/>
            <a:p>
              <a:r>
                <a:rPr lang="ja-JP" altLang="en-US" sz="1050" dirty="0" smtClean="0">
                  <a:solidFill>
                    <a:prstClr val="black"/>
                  </a:solidFill>
                  <a:latin typeface="AR P丸ゴシック体M"/>
                </a:rPr>
                <a:t>水平磁場</a:t>
              </a:r>
              <a:endParaRPr lang="en-US" altLang="ja-JP" sz="1050" dirty="0" smtClean="0">
                <a:solidFill>
                  <a:prstClr val="black"/>
                </a:solidFill>
                <a:latin typeface="AR P丸ゴシック体M"/>
              </a:endParaRPr>
            </a:p>
            <a:p>
              <a:r>
                <a:rPr lang="ja-JP" altLang="en-US" sz="1050" dirty="0" smtClean="0">
                  <a:solidFill>
                    <a:prstClr val="black"/>
                  </a:solidFill>
                  <a:latin typeface="AR P丸ゴシック体M"/>
                </a:rPr>
                <a:t>コイル付き</a:t>
              </a:r>
              <a:endParaRPr lang="en-US" altLang="ja-JP" sz="1050" dirty="0" smtClean="0">
                <a:solidFill>
                  <a:prstClr val="black"/>
                </a:solidFill>
                <a:latin typeface="AR P丸ゴシック体M"/>
              </a:endParaRPr>
            </a:p>
            <a:p>
              <a:r>
                <a:rPr lang="ja-JP" altLang="en-US" sz="1050" dirty="0" smtClean="0">
                  <a:solidFill>
                    <a:prstClr val="black"/>
                  </a:solidFill>
                  <a:latin typeface="AR P丸ゴシック体M"/>
                </a:rPr>
                <a:t>ステージ</a:t>
              </a:r>
              <a:endParaRPr lang="ja-JP" altLang="en-US" sz="1050" dirty="0">
                <a:solidFill>
                  <a:prstClr val="black"/>
                </a:solidFill>
                <a:latin typeface="AR P丸ゴシック体M"/>
              </a:endParaRPr>
            </a:p>
          </p:txBody>
        </p:sp>
        <p:cxnSp>
          <p:nvCxnSpPr>
            <p:cNvPr id="130" name="直線矢印コネクタ 129"/>
            <p:cNvCxnSpPr/>
            <p:nvPr/>
          </p:nvCxnSpPr>
          <p:spPr>
            <a:xfrm flipV="1">
              <a:off x="3616908" y="3762350"/>
              <a:ext cx="432048" cy="21602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5" name="正方形/長方形 24"/>
            <p:cNvSpPr/>
            <p:nvPr/>
          </p:nvSpPr>
          <p:spPr>
            <a:xfrm>
              <a:off x="3946845" y="2689937"/>
              <a:ext cx="591670" cy="1106776"/>
            </a:xfrm>
            <a:prstGeom prst="rect">
              <a:avLst/>
            </a:prstGeom>
            <a:solidFill>
              <a:srgbClr val="00B0F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66" name="フリーフォーム 65"/>
            <p:cNvSpPr/>
            <p:nvPr/>
          </p:nvSpPr>
          <p:spPr>
            <a:xfrm>
              <a:off x="3938126" y="3787476"/>
              <a:ext cx="614886" cy="334913"/>
            </a:xfrm>
            <a:custGeom>
              <a:avLst/>
              <a:gdLst>
                <a:gd name="connsiteX0" fmla="*/ 11177 w 603067"/>
                <a:gd name="connsiteY0" fmla="*/ 8736 h 288298"/>
                <a:gd name="connsiteX1" fmla="*/ 8265 w 603067"/>
                <a:gd name="connsiteY1" fmla="*/ 32033 h 288298"/>
                <a:gd name="connsiteX2" fmla="*/ 2441 w 603067"/>
                <a:gd name="connsiteY2" fmla="*/ 72802 h 288298"/>
                <a:gd name="connsiteX3" fmla="*/ 5353 w 603067"/>
                <a:gd name="connsiteY3" fmla="*/ 131044 h 288298"/>
                <a:gd name="connsiteX4" fmla="*/ 14089 w 603067"/>
                <a:gd name="connsiteY4" fmla="*/ 195111 h 288298"/>
                <a:gd name="connsiteX5" fmla="*/ 17001 w 603067"/>
                <a:gd name="connsiteY5" fmla="*/ 203847 h 288298"/>
                <a:gd name="connsiteX6" fmla="*/ 22826 w 603067"/>
                <a:gd name="connsiteY6" fmla="*/ 209671 h 288298"/>
                <a:gd name="connsiteX7" fmla="*/ 28650 w 603067"/>
                <a:gd name="connsiteY7" fmla="*/ 218407 h 288298"/>
                <a:gd name="connsiteX8" fmla="*/ 54859 w 603067"/>
                <a:gd name="connsiteY8" fmla="*/ 230056 h 288298"/>
                <a:gd name="connsiteX9" fmla="*/ 75243 w 603067"/>
                <a:gd name="connsiteY9" fmla="*/ 235880 h 288298"/>
                <a:gd name="connsiteX10" fmla="*/ 81068 w 603067"/>
                <a:gd name="connsiteY10" fmla="*/ 241704 h 288298"/>
                <a:gd name="connsiteX11" fmla="*/ 104364 w 603067"/>
                <a:gd name="connsiteY11" fmla="*/ 247528 h 288298"/>
                <a:gd name="connsiteX12" fmla="*/ 116013 w 603067"/>
                <a:gd name="connsiteY12" fmla="*/ 253353 h 288298"/>
                <a:gd name="connsiteX13" fmla="*/ 133485 w 603067"/>
                <a:gd name="connsiteY13" fmla="*/ 256265 h 288298"/>
                <a:gd name="connsiteX14" fmla="*/ 171343 w 603067"/>
                <a:gd name="connsiteY14" fmla="*/ 265001 h 288298"/>
                <a:gd name="connsiteX15" fmla="*/ 203376 w 603067"/>
                <a:gd name="connsiteY15" fmla="*/ 276649 h 288298"/>
                <a:gd name="connsiteX16" fmla="*/ 215024 w 603067"/>
                <a:gd name="connsiteY16" fmla="*/ 279562 h 288298"/>
                <a:gd name="connsiteX17" fmla="*/ 223761 w 603067"/>
                <a:gd name="connsiteY17" fmla="*/ 282474 h 288298"/>
                <a:gd name="connsiteX18" fmla="*/ 334420 w 603067"/>
                <a:gd name="connsiteY18" fmla="*/ 288298 h 288298"/>
                <a:gd name="connsiteX19" fmla="*/ 424696 w 603067"/>
                <a:gd name="connsiteY19" fmla="*/ 285386 h 288298"/>
                <a:gd name="connsiteX20" fmla="*/ 436344 w 603067"/>
                <a:gd name="connsiteY20" fmla="*/ 279562 h 288298"/>
                <a:gd name="connsiteX21" fmla="*/ 450904 w 603067"/>
                <a:gd name="connsiteY21" fmla="*/ 276649 h 288298"/>
                <a:gd name="connsiteX22" fmla="*/ 462553 w 603067"/>
                <a:gd name="connsiteY22" fmla="*/ 270825 h 288298"/>
                <a:gd name="connsiteX23" fmla="*/ 471289 w 603067"/>
                <a:gd name="connsiteY23" fmla="*/ 267913 h 288298"/>
                <a:gd name="connsiteX24" fmla="*/ 480026 w 603067"/>
                <a:gd name="connsiteY24" fmla="*/ 262089 h 288298"/>
                <a:gd name="connsiteX25" fmla="*/ 500410 w 603067"/>
                <a:gd name="connsiteY25" fmla="*/ 256265 h 288298"/>
                <a:gd name="connsiteX26" fmla="*/ 509147 w 603067"/>
                <a:gd name="connsiteY26" fmla="*/ 250441 h 288298"/>
                <a:gd name="connsiteX27" fmla="*/ 526619 w 603067"/>
                <a:gd name="connsiteY27" fmla="*/ 241704 h 288298"/>
                <a:gd name="connsiteX28" fmla="*/ 552828 w 603067"/>
                <a:gd name="connsiteY28" fmla="*/ 209671 h 288298"/>
                <a:gd name="connsiteX29" fmla="*/ 561564 w 603067"/>
                <a:gd name="connsiteY29" fmla="*/ 192198 h 288298"/>
                <a:gd name="connsiteX30" fmla="*/ 570301 w 603067"/>
                <a:gd name="connsiteY30" fmla="*/ 177638 h 288298"/>
                <a:gd name="connsiteX31" fmla="*/ 579037 w 603067"/>
                <a:gd name="connsiteY31" fmla="*/ 157253 h 288298"/>
                <a:gd name="connsiteX32" fmla="*/ 587773 w 603067"/>
                <a:gd name="connsiteY32" fmla="*/ 128132 h 288298"/>
                <a:gd name="connsiteX33" fmla="*/ 599422 w 603067"/>
                <a:gd name="connsiteY33" fmla="*/ 107748 h 288298"/>
                <a:gd name="connsiteX34" fmla="*/ 602334 w 603067"/>
                <a:gd name="connsiteY34" fmla="*/ 99011 h 288298"/>
                <a:gd name="connsiteX35" fmla="*/ 462553 w 603067"/>
                <a:gd name="connsiteY35" fmla="*/ 8736 h 288298"/>
                <a:gd name="connsiteX36" fmla="*/ 325684 w 603067"/>
                <a:gd name="connsiteY36" fmla="*/ 2912 h 288298"/>
                <a:gd name="connsiteX37" fmla="*/ 296563 w 603067"/>
                <a:gd name="connsiteY37" fmla="*/ 0 h 288298"/>
                <a:gd name="connsiteX38" fmla="*/ 194640 w 603067"/>
                <a:gd name="connsiteY38" fmla="*/ 2912 h 288298"/>
                <a:gd name="connsiteX39" fmla="*/ 150958 w 603067"/>
                <a:gd name="connsiteY39" fmla="*/ 5824 h 288298"/>
                <a:gd name="connsiteX40" fmla="*/ 11177 w 603067"/>
                <a:gd name="connsiteY40" fmla="*/ 8736 h 288298"/>
                <a:gd name="connsiteX0" fmla="*/ 11177 w 603067"/>
                <a:gd name="connsiteY0" fmla="*/ 8736 h 288298"/>
                <a:gd name="connsiteX1" fmla="*/ 8265 w 603067"/>
                <a:gd name="connsiteY1" fmla="*/ 32033 h 288298"/>
                <a:gd name="connsiteX2" fmla="*/ 2441 w 603067"/>
                <a:gd name="connsiteY2" fmla="*/ 72802 h 288298"/>
                <a:gd name="connsiteX3" fmla="*/ 5353 w 603067"/>
                <a:gd name="connsiteY3" fmla="*/ 131044 h 288298"/>
                <a:gd name="connsiteX4" fmla="*/ 14089 w 603067"/>
                <a:gd name="connsiteY4" fmla="*/ 195111 h 288298"/>
                <a:gd name="connsiteX5" fmla="*/ 17001 w 603067"/>
                <a:gd name="connsiteY5" fmla="*/ 203847 h 288298"/>
                <a:gd name="connsiteX6" fmla="*/ 22826 w 603067"/>
                <a:gd name="connsiteY6" fmla="*/ 209671 h 288298"/>
                <a:gd name="connsiteX7" fmla="*/ 35793 w 603067"/>
                <a:gd name="connsiteY7" fmla="*/ 216026 h 288298"/>
                <a:gd name="connsiteX8" fmla="*/ 54859 w 603067"/>
                <a:gd name="connsiteY8" fmla="*/ 230056 h 288298"/>
                <a:gd name="connsiteX9" fmla="*/ 75243 w 603067"/>
                <a:gd name="connsiteY9" fmla="*/ 235880 h 288298"/>
                <a:gd name="connsiteX10" fmla="*/ 81068 w 603067"/>
                <a:gd name="connsiteY10" fmla="*/ 241704 h 288298"/>
                <a:gd name="connsiteX11" fmla="*/ 104364 w 603067"/>
                <a:gd name="connsiteY11" fmla="*/ 247528 h 288298"/>
                <a:gd name="connsiteX12" fmla="*/ 116013 w 603067"/>
                <a:gd name="connsiteY12" fmla="*/ 253353 h 288298"/>
                <a:gd name="connsiteX13" fmla="*/ 133485 w 603067"/>
                <a:gd name="connsiteY13" fmla="*/ 256265 h 288298"/>
                <a:gd name="connsiteX14" fmla="*/ 171343 w 603067"/>
                <a:gd name="connsiteY14" fmla="*/ 265001 h 288298"/>
                <a:gd name="connsiteX15" fmla="*/ 203376 w 603067"/>
                <a:gd name="connsiteY15" fmla="*/ 276649 h 288298"/>
                <a:gd name="connsiteX16" fmla="*/ 215024 w 603067"/>
                <a:gd name="connsiteY16" fmla="*/ 279562 h 288298"/>
                <a:gd name="connsiteX17" fmla="*/ 223761 w 603067"/>
                <a:gd name="connsiteY17" fmla="*/ 282474 h 288298"/>
                <a:gd name="connsiteX18" fmla="*/ 334420 w 603067"/>
                <a:gd name="connsiteY18" fmla="*/ 288298 h 288298"/>
                <a:gd name="connsiteX19" fmla="*/ 424696 w 603067"/>
                <a:gd name="connsiteY19" fmla="*/ 285386 h 288298"/>
                <a:gd name="connsiteX20" fmla="*/ 436344 w 603067"/>
                <a:gd name="connsiteY20" fmla="*/ 279562 h 288298"/>
                <a:gd name="connsiteX21" fmla="*/ 450904 w 603067"/>
                <a:gd name="connsiteY21" fmla="*/ 276649 h 288298"/>
                <a:gd name="connsiteX22" fmla="*/ 462553 w 603067"/>
                <a:gd name="connsiteY22" fmla="*/ 270825 h 288298"/>
                <a:gd name="connsiteX23" fmla="*/ 471289 w 603067"/>
                <a:gd name="connsiteY23" fmla="*/ 267913 h 288298"/>
                <a:gd name="connsiteX24" fmla="*/ 480026 w 603067"/>
                <a:gd name="connsiteY24" fmla="*/ 262089 h 288298"/>
                <a:gd name="connsiteX25" fmla="*/ 500410 w 603067"/>
                <a:gd name="connsiteY25" fmla="*/ 256265 h 288298"/>
                <a:gd name="connsiteX26" fmla="*/ 509147 w 603067"/>
                <a:gd name="connsiteY26" fmla="*/ 250441 h 288298"/>
                <a:gd name="connsiteX27" fmla="*/ 526619 w 603067"/>
                <a:gd name="connsiteY27" fmla="*/ 241704 h 288298"/>
                <a:gd name="connsiteX28" fmla="*/ 552828 w 603067"/>
                <a:gd name="connsiteY28" fmla="*/ 209671 h 288298"/>
                <a:gd name="connsiteX29" fmla="*/ 561564 w 603067"/>
                <a:gd name="connsiteY29" fmla="*/ 192198 h 288298"/>
                <a:gd name="connsiteX30" fmla="*/ 570301 w 603067"/>
                <a:gd name="connsiteY30" fmla="*/ 177638 h 288298"/>
                <a:gd name="connsiteX31" fmla="*/ 579037 w 603067"/>
                <a:gd name="connsiteY31" fmla="*/ 157253 h 288298"/>
                <a:gd name="connsiteX32" fmla="*/ 587773 w 603067"/>
                <a:gd name="connsiteY32" fmla="*/ 128132 h 288298"/>
                <a:gd name="connsiteX33" fmla="*/ 599422 w 603067"/>
                <a:gd name="connsiteY33" fmla="*/ 107748 h 288298"/>
                <a:gd name="connsiteX34" fmla="*/ 602334 w 603067"/>
                <a:gd name="connsiteY34" fmla="*/ 99011 h 288298"/>
                <a:gd name="connsiteX35" fmla="*/ 462553 w 603067"/>
                <a:gd name="connsiteY35" fmla="*/ 8736 h 288298"/>
                <a:gd name="connsiteX36" fmla="*/ 325684 w 603067"/>
                <a:gd name="connsiteY36" fmla="*/ 2912 h 288298"/>
                <a:gd name="connsiteX37" fmla="*/ 296563 w 603067"/>
                <a:gd name="connsiteY37" fmla="*/ 0 h 288298"/>
                <a:gd name="connsiteX38" fmla="*/ 194640 w 603067"/>
                <a:gd name="connsiteY38" fmla="*/ 2912 h 288298"/>
                <a:gd name="connsiteX39" fmla="*/ 150958 w 603067"/>
                <a:gd name="connsiteY39" fmla="*/ 5824 h 288298"/>
                <a:gd name="connsiteX40" fmla="*/ 11177 w 603067"/>
                <a:gd name="connsiteY40" fmla="*/ 8736 h 288298"/>
                <a:gd name="connsiteX0" fmla="*/ 11177 w 603067"/>
                <a:gd name="connsiteY0" fmla="*/ 8736 h 288298"/>
                <a:gd name="connsiteX1" fmla="*/ 8265 w 603067"/>
                <a:gd name="connsiteY1" fmla="*/ 32033 h 288298"/>
                <a:gd name="connsiteX2" fmla="*/ 2441 w 603067"/>
                <a:gd name="connsiteY2" fmla="*/ 72802 h 288298"/>
                <a:gd name="connsiteX3" fmla="*/ 5353 w 603067"/>
                <a:gd name="connsiteY3" fmla="*/ 131044 h 288298"/>
                <a:gd name="connsiteX4" fmla="*/ 14089 w 603067"/>
                <a:gd name="connsiteY4" fmla="*/ 195111 h 288298"/>
                <a:gd name="connsiteX5" fmla="*/ 17001 w 603067"/>
                <a:gd name="connsiteY5" fmla="*/ 203847 h 288298"/>
                <a:gd name="connsiteX6" fmla="*/ 37114 w 603067"/>
                <a:gd name="connsiteY6" fmla="*/ 204909 h 288298"/>
                <a:gd name="connsiteX7" fmla="*/ 35793 w 603067"/>
                <a:gd name="connsiteY7" fmla="*/ 216026 h 288298"/>
                <a:gd name="connsiteX8" fmla="*/ 54859 w 603067"/>
                <a:gd name="connsiteY8" fmla="*/ 230056 h 288298"/>
                <a:gd name="connsiteX9" fmla="*/ 75243 w 603067"/>
                <a:gd name="connsiteY9" fmla="*/ 235880 h 288298"/>
                <a:gd name="connsiteX10" fmla="*/ 81068 w 603067"/>
                <a:gd name="connsiteY10" fmla="*/ 241704 h 288298"/>
                <a:gd name="connsiteX11" fmla="*/ 104364 w 603067"/>
                <a:gd name="connsiteY11" fmla="*/ 247528 h 288298"/>
                <a:gd name="connsiteX12" fmla="*/ 116013 w 603067"/>
                <a:gd name="connsiteY12" fmla="*/ 253353 h 288298"/>
                <a:gd name="connsiteX13" fmla="*/ 133485 w 603067"/>
                <a:gd name="connsiteY13" fmla="*/ 256265 h 288298"/>
                <a:gd name="connsiteX14" fmla="*/ 171343 w 603067"/>
                <a:gd name="connsiteY14" fmla="*/ 265001 h 288298"/>
                <a:gd name="connsiteX15" fmla="*/ 203376 w 603067"/>
                <a:gd name="connsiteY15" fmla="*/ 276649 h 288298"/>
                <a:gd name="connsiteX16" fmla="*/ 215024 w 603067"/>
                <a:gd name="connsiteY16" fmla="*/ 279562 h 288298"/>
                <a:gd name="connsiteX17" fmla="*/ 223761 w 603067"/>
                <a:gd name="connsiteY17" fmla="*/ 282474 h 288298"/>
                <a:gd name="connsiteX18" fmla="*/ 334420 w 603067"/>
                <a:gd name="connsiteY18" fmla="*/ 288298 h 288298"/>
                <a:gd name="connsiteX19" fmla="*/ 424696 w 603067"/>
                <a:gd name="connsiteY19" fmla="*/ 285386 h 288298"/>
                <a:gd name="connsiteX20" fmla="*/ 436344 w 603067"/>
                <a:gd name="connsiteY20" fmla="*/ 279562 h 288298"/>
                <a:gd name="connsiteX21" fmla="*/ 450904 w 603067"/>
                <a:gd name="connsiteY21" fmla="*/ 276649 h 288298"/>
                <a:gd name="connsiteX22" fmla="*/ 462553 w 603067"/>
                <a:gd name="connsiteY22" fmla="*/ 270825 h 288298"/>
                <a:gd name="connsiteX23" fmla="*/ 471289 w 603067"/>
                <a:gd name="connsiteY23" fmla="*/ 267913 h 288298"/>
                <a:gd name="connsiteX24" fmla="*/ 480026 w 603067"/>
                <a:gd name="connsiteY24" fmla="*/ 262089 h 288298"/>
                <a:gd name="connsiteX25" fmla="*/ 500410 w 603067"/>
                <a:gd name="connsiteY25" fmla="*/ 256265 h 288298"/>
                <a:gd name="connsiteX26" fmla="*/ 509147 w 603067"/>
                <a:gd name="connsiteY26" fmla="*/ 250441 h 288298"/>
                <a:gd name="connsiteX27" fmla="*/ 526619 w 603067"/>
                <a:gd name="connsiteY27" fmla="*/ 241704 h 288298"/>
                <a:gd name="connsiteX28" fmla="*/ 552828 w 603067"/>
                <a:gd name="connsiteY28" fmla="*/ 209671 h 288298"/>
                <a:gd name="connsiteX29" fmla="*/ 561564 w 603067"/>
                <a:gd name="connsiteY29" fmla="*/ 192198 h 288298"/>
                <a:gd name="connsiteX30" fmla="*/ 570301 w 603067"/>
                <a:gd name="connsiteY30" fmla="*/ 177638 h 288298"/>
                <a:gd name="connsiteX31" fmla="*/ 579037 w 603067"/>
                <a:gd name="connsiteY31" fmla="*/ 157253 h 288298"/>
                <a:gd name="connsiteX32" fmla="*/ 587773 w 603067"/>
                <a:gd name="connsiteY32" fmla="*/ 128132 h 288298"/>
                <a:gd name="connsiteX33" fmla="*/ 599422 w 603067"/>
                <a:gd name="connsiteY33" fmla="*/ 107748 h 288298"/>
                <a:gd name="connsiteX34" fmla="*/ 602334 w 603067"/>
                <a:gd name="connsiteY34" fmla="*/ 99011 h 288298"/>
                <a:gd name="connsiteX35" fmla="*/ 462553 w 603067"/>
                <a:gd name="connsiteY35" fmla="*/ 8736 h 288298"/>
                <a:gd name="connsiteX36" fmla="*/ 325684 w 603067"/>
                <a:gd name="connsiteY36" fmla="*/ 2912 h 288298"/>
                <a:gd name="connsiteX37" fmla="*/ 296563 w 603067"/>
                <a:gd name="connsiteY37" fmla="*/ 0 h 288298"/>
                <a:gd name="connsiteX38" fmla="*/ 194640 w 603067"/>
                <a:gd name="connsiteY38" fmla="*/ 2912 h 288298"/>
                <a:gd name="connsiteX39" fmla="*/ 150958 w 603067"/>
                <a:gd name="connsiteY39" fmla="*/ 5824 h 288298"/>
                <a:gd name="connsiteX40" fmla="*/ 11177 w 603067"/>
                <a:gd name="connsiteY40" fmla="*/ 8736 h 288298"/>
                <a:gd name="connsiteX0" fmla="*/ 11177 w 603067"/>
                <a:gd name="connsiteY0" fmla="*/ 8736 h 288298"/>
                <a:gd name="connsiteX1" fmla="*/ 8265 w 603067"/>
                <a:gd name="connsiteY1" fmla="*/ 32033 h 288298"/>
                <a:gd name="connsiteX2" fmla="*/ 2441 w 603067"/>
                <a:gd name="connsiteY2" fmla="*/ 72802 h 288298"/>
                <a:gd name="connsiteX3" fmla="*/ 5353 w 603067"/>
                <a:gd name="connsiteY3" fmla="*/ 131044 h 288298"/>
                <a:gd name="connsiteX4" fmla="*/ 14089 w 603067"/>
                <a:gd name="connsiteY4" fmla="*/ 195111 h 288298"/>
                <a:gd name="connsiteX5" fmla="*/ 31288 w 603067"/>
                <a:gd name="connsiteY5" fmla="*/ 191940 h 288298"/>
                <a:gd name="connsiteX6" fmla="*/ 37114 w 603067"/>
                <a:gd name="connsiteY6" fmla="*/ 204909 h 288298"/>
                <a:gd name="connsiteX7" fmla="*/ 35793 w 603067"/>
                <a:gd name="connsiteY7" fmla="*/ 216026 h 288298"/>
                <a:gd name="connsiteX8" fmla="*/ 54859 w 603067"/>
                <a:gd name="connsiteY8" fmla="*/ 230056 h 288298"/>
                <a:gd name="connsiteX9" fmla="*/ 75243 w 603067"/>
                <a:gd name="connsiteY9" fmla="*/ 235880 h 288298"/>
                <a:gd name="connsiteX10" fmla="*/ 81068 w 603067"/>
                <a:gd name="connsiteY10" fmla="*/ 241704 h 288298"/>
                <a:gd name="connsiteX11" fmla="*/ 104364 w 603067"/>
                <a:gd name="connsiteY11" fmla="*/ 247528 h 288298"/>
                <a:gd name="connsiteX12" fmla="*/ 116013 w 603067"/>
                <a:gd name="connsiteY12" fmla="*/ 253353 h 288298"/>
                <a:gd name="connsiteX13" fmla="*/ 133485 w 603067"/>
                <a:gd name="connsiteY13" fmla="*/ 256265 h 288298"/>
                <a:gd name="connsiteX14" fmla="*/ 171343 w 603067"/>
                <a:gd name="connsiteY14" fmla="*/ 265001 h 288298"/>
                <a:gd name="connsiteX15" fmla="*/ 203376 w 603067"/>
                <a:gd name="connsiteY15" fmla="*/ 276649 h 288298"/>
                <a:gd name="connsiteX16" fmla="*/ 215024 w 603067"/>
                <a:gd name="connsiteY16" fmla="*/ 279562 h 288298"/>
                <a:gd name="connsiteX17" fmla="*/ 223761 w 603067"/>
                <a:gd name="connsiteY17" fmla="*/ 282474 h 288298"/>
                <a:gd name="connsiteX18" fmla="*/ 334420 w 603067"/>
                <a:gd name="connsiteY18" fmla="*/ 288298 h 288298"/>
                <a:gd name="connsiteX19" fmla="*/ 424696 w 603067"/>
                <a:gd name="connsiteY19" fmla="*/ 285386 h 288298"/>
                <a:gd name="connsiteX20" fmla="*/ 436344 w 603067"/>
                <a:gd name="connsiteY20" fmla="*/ 279562 h 288298"/>
                <a:gd name="connsiteX21" fmla="*/ 450904 w 603067"/>
                <a:gd name="connsiteY21" fmla="*/ 276649 h 288298"/>
                <a:gd name="connsiteX22" fmla="*/ 462553 w 603067"/>
                <a:gd name="connsiteY22" fmla="*/ 270825 h 288298"/>
                <a:gd name="connsiteX23" fmla="*/ 471289 w 603067"/>
                <a:gd name="connsiteY23" fmla="*/ 267913 h 288298"/>
                <a:gd name="connsiteX24" fmla="*/ 480026 w 603067"/>
                <a:gd name="connsiteY24" fmla="*/ 262089 h 288298"/>
                <a:gd name="connsiteX25" fmla="*/ 500410 w 603067"/>
                <a:gd name="connsiteY25" fmla="*/ 256265 h 288298"/>
                <a:gd name="connsiteX26" fmla="*/ 509147 w 603067"/>
                <a:gd name="connsiteY26" fmla="*/ 250441 h 288298"/>
                <a:gd name="connsiteX27" fmla="*/ 526619 w 603067"/>
                <a:gd name="connsiteY27" fmla="*/ 241704 h 288298"/>
                <a:gd name="connsiteX28" fmla="*/ 552828 w 603067"/>
                <a:gd name="connsiteY28" fmla="*/ 209671 h 288298"/>
                <a:gd name="connsiteX29" fmla="*/ 561564 w 603067"/>
                <a:gd name="connsiteY29" fmla="*/ 192198 h 288298"/>
                <a:gd name="connsiteX30" fmla="*/ 570301 w 603067"/>
                <a:gd name="connsiteY30" fmla="*/ 177638 h 288298"/>
                <a:gd name="connsiteX31" fmla="*/ 579037 w 603067"/>
                <a:gd name="connsiteY31" fmla="*/ 157253 h 288298"/>
                <a:gd name="connsiteX32" fmla="*/ 587773 w 603067"/>
                <a:gd name="connsiteY32" fmla="*/ 128132 h 288298"/>
                <a:gd name="connsiteX33" fmla="*/ 599422 w 603067"/>
                <a:gd name="connsiteY33" fmla="*/ 107748 h 288298"/>
                <a:gd name="connsiteX34" fmla="*/ 602334 w 603067"/>
                <a:gd name="connsiteY34" fmla="*/ 99011 h 288298"/>
                <a:gd name="connsiteX35" fmla="*/ 462553 w 603067"/>
                <a:gd name="connsiteY35" fmla="*/ 8736 h 288298"/>
                <a:gd name="connsiteX36" fmla="*/ 325684 w 603067"/>
                <a:gd name="connsiteY36" fmla="*/ 2912 h 288298"/>
                <a:gd name="connsiteX37" fmla="*/ 296563 w 603067"/>
                <a:gd name="connsiteY37" fmla="*/ 0 h 288298"/>
                <a:gd name="connsiteX38" fmla="*/ 194640 w 603067"/>
                <a:gd name="connsiteY38" fmla="*/ 2912 h 288298"/>
                <a:gd name="connsiteX39" fmla="*/ 150958 w 603067"/>
                <a:gd name="connsiteY39" fmla="*/ 5824 h 288298"/>
                <a:gd name="connsiteX40" fmla="*/ 11177 w 603067"/>
                <a:gd name="connsiteY40" fmla="*/ 8736 h 288298"/>
                <a:gd name="connsiteX0" fmla="*/ 11177 w 603067"/>
                <a:gd name="connsiteY0" fmla="*/ 8736 h 288298"/>
                <a:gd name="connsiteX1" fmla="*/ 8265 w 603067"/>
                <a:gd name="connsiteY1" fmla="*/ 32033 h 288298"/>
                <a:gd name="connsiteX2" fmla="*/ 2441 w 603067"/>
                <a:gd name="connsiteY2" fmla="*/ 72802 h 288298"/>
                <a:gd name="connsiteX3" fmla="*/ 5353 w 603067"/>
                <a:gd name="connsiteY3" fmla="*/ 131044 h 288298"/>
                <a:gd name="connsiteX4" fmla="*/ 18851 w 603067"/>
                <a:gd name="connsiteY4" fmla="*/ 183204 h 288298"/>
                <a:gd name="connsiteX5" fmla="*/ 31288 w 603067"/>
                <a:gd name="connsiteY5" fmla="*/ 191940 h 288298"/>
                <a:gd name="connsiteX6" fmla="*/ 37114 w 603067"/>
                <a:gd name="connsiteY6" fmla="*/ 204909 h 288298"/>
                <a:gd name="connsiteX7" fmla="*/ 35793 w 603067"/>
                <a:gd name="connsiteY7" fmla="*/ 216026 h 288298"/>
                <a:gd name="connsiteX8" fmla="*/ 54859 w 603067"/>
                <a:gd name="connsiteY8" fmla="*/ 230056 h 288298"/>
                <a:gd name="connsiteX9" fmla="*/ 75243 w 603067"/>
                <a:gd name="connsiteY9" fmla="*/ 235880 h 288298"/>
                <a:gd name="connsiteX10" fmla="*/ 81068 w 603067"/>
                <a:gd name="connsiteY10" fmla="*/ 241704 h 288298"/>
                <a:gd name="connsiteX11" fmla="*/ 104364 w 603067"/>
                <a:gd name="connsiteY11" fmla="*/ 247528 h 288298"/>
                <a:gd name="connsiteX12" fmla="*/ 116013 w 603067"/>
                <a:gd name="connsiteY12" fmla="*/ 253353 h 288298"/>
                <a:gd name="connsiteX13" fmla="*/ 133485 w 603067"/>
                <a:gd name="connsiteY13" fmla="*/ 256265 h 288298"/>
                <a:gd name="connsiteX14" fmla="*/ 171343 w 603067"/>
                <a:gd name="connsiteY14" fmla="*/ 265001 h 288298"/>
                <a:gd name="connsiteX15" fmla="*/ 203376 w 603067"/>
                <a:gd name="connsiteY15" fmla="*/ 276649 h 288298"/>
                <a:gd name="connsiteX16" fmla="*/ 215024 w 603067"/>
                <a:gd name="connsiteY16" fmla="*/ 279562 h 288298"/>
                <a:gd name="connsiteX17" fmla="*/ 223761 w 603067"/>
                <a:gd name="connsiteY17" fmla="*/ 282474 h 288298"/>
                <a:gd name="connsiteX18" fmla="*/ 334420 w 603067"/>
                <a:gd name="connsiteY18" fmla="*/ 288298 h 288298"/>
                <a:gd name="connsiteX19" fmla="*/ 424696 w 603067"/>
                <a:gd name="connsiteY19" fmla="*/ 285386 h 288298"/>
                <a:gd name="connsiteX20" fmla="*/ 436344 w 603067"/>
                <a:gd name="connsiteY20" fmla="*/ 279562 h 288298"/>
                <a:gd name="connsiteX21" fmla="*/ 450904 w 603067"/>
                <a:gd name="connsiteY21" fmla="*/ 276649 h 288298"/>
                <a:gd name="connsiteX22" fmla="*/ 462553 w 603067"/>
                <a:gd name="connsiteY22" fmla="*/ 270825 h 288298"/>
                <a:gd name="connsiteX23" fmla="*/ 471289 w 603067"/>
                <a:gd name="connsiteY23" fmla="*/ 267913 h 288298"/>
                <a:gd name="connsiteX24" fmla="*/ 480026 w 603067"/>
                <a:gd name="connsiteY24" fmla="*/ 262089 h 288298"/>
                <a:gd name="connsiteX25" fmla="*/ 500410 w 603067"/>
                <a:gd name="connsiteY25" fmla="*/ 256265 h 288298"/>
                <a:gd name="connsiteX26" fmla="*/ 509147 w 603067"/>
                <a:gd name="connsiteY26" fmla="*/ 250441 h 288298"/>
                <a:gd name="connsiteX27" fmla="*/ 526619 w 603067"/>
                <a:gd name="connsiteY27" fmla="*/ 241704 h 288298"/>
                <a:gd name="connsiteX28" fmla="*/ 552828 w 603067"/>
                <a:gd name="connsiteY28" fmla="*/ 209671 h 288298"/>
                <a:gd name="connsiteX29" fmla="*/ 561564 w 603067"/>
                <a:gd name="connsiteY29" fmla="*/ 192198 h 288298"/>
                <a:gd name="connsiteX30" fmla="*/ 570301 w 603067"/>
                <a:gd name="connsiteY30" fmla="*/ 177638 h 288298"/>
                <a:gd name="connsiteX31" fmla="*/ 579037 w 603067"/>
                <a:gd name="connsiteY31" fmla="*/ 157253 h 288298"/>
                <a:gd name="connsiteX32" fmla="*/ 587773 w 603067"/>
                <a:gd name="connsiteY32" fmla="*/ 128132 h 288298"/>
                <a:gd name="connsiteX33" fmla="*/ 599422 w 603067"/>
                <a:gd name="connsiteY33" fmla="*/ 107748 h 288298"/>
                <a:gd name="connsiteX34" fmla="*/ 602334 w 603067"/>
                <a:gd name="connsiteY34" fmla="*/ 99011 h 288298"/>
                <a:gd name="connsiteX35" fmla="*/ 462553 w 603067"/>
                <a:gd name="connsiteY35" fmla="*/ 8736 h 288298"/>
                <a:gd name="connsiteX36" fmla="*/ 325684 w 603067"/>
                <a:gd name="connsiteY36" fmla="*/ 2912 h 288298"/>
                <a:gd name="connsiteX37" fmla="*/ 296563 w 603067"/>
                <a:gd name="connsiteY37" fmla="*/ 0 h 288298"/>
                <a:gd name="connsiteX38" fmla="*/ 194640 w 603067"/>
                <a:gd name="connsiteY38" fmla="*/ 2912 h 288298"/>
                <a:gd name="connsiteX39" fmla="*/ 150958 w 603067"/>
                <a:gd name="connsiteY39" fmla="*/ 5824 h 288298"/>
                <a:gd name="connsiteX40" fmla="*/ 11177 w 603067"/>
                <a:gd name="connsiteY40" fmla="*/ 8736 h 288298"/>
                <a:gd name="connsiteX0" fmla="*/ 11177 w 603067"/>
                <a:gd name="connsiteY0" fmla="*/ 8736 h 288298"/>
                <a:gd name="connsiteX1" fmla="*/ 8265 w 603067"/>
                <a:gd name="connsiteY1" fmla="*/ 32033 h 288298"/>
                <a:gd name="connsiteX2" fmla="*/ 2441 w 603067"/>
                <a:gd name="connsiteY2" fmla="*/ 72802 h 288298"/>
                <a:gd name="connsiteX3" fmla="*/ 5353 w 603067"/>
                <a:gd name="connsiteY3" fmla="*/ 131044 h 288298"/>
                <a:gd name="connsiteX4" fmla="*/ 18851 w 603067"/>
                <a:gd name="connsiteY4" fmla="*/ 183204 h 288298"/>
                <a:gd name="connsiteX5" fmla="*/ 31288 w 603067"/>
                <a:gd name="connsiteY5" fmla="*/ 191940 h 288298"/>
                <a:gd name="connsiteX6" fmla="*/ 34733 w 603067"/>
                <a:gd name="connsiteY6" fmla="*/ 204909 h 288298"/>
                <a:gd name="connsiteX7" fmla="*/ 35793 w 603067"/>
                <a:gd name="connsiteY7" fmla="*/ 216026 h 288298"/>
                <a:gd name="connsiteX8" fmla="*/ 54859 w 603067"/>
                <a:gd name="connsiteY8" fmla="*/ 230056 h 288298"/>
                <a:gd name="connsiteX9" fmla="*/ 75243 w 603067"/>
                <a:gd name="connsiteY9" fmla="*/ 235880 h 288298"/>
                <a:gd name="connsiteX10" fmla="*/ 81068 w 603067"/>
                <a:gd name="connsiteY10" fmla="*/ 241704 h 288298"/>
                <a:gd name="connsiteX11" fmla="*/ 104364 w 603067"/>
                <a:gd name="connsiteY11" fmla="*/ 247528 h 288298"/>
                <a:gd name="connsiteX12" fmla="*/ 116013 w 603067"/>
                <a:gd name="connsiteY12" fmla="*/ 253353 h 288298"/>
                <a:gd name="connsiteX13" fmla="*/ 133485 w 603067"/>
                <a:gd name="connsiteY13" fmla="*/ 256265 h 288298"/>
                <a:gd name="connsiteX14" fmla="*/ 171343 w 603067"/>
                <a:gd name="connsiteY14" fmla="*/ 265001 h 288298"/>
                <a:gd name="connsiteX15" fmla="*/ 203376 w 603067"/>
                <a:gd name="connsiteY15" fmla="*/ 276649 h 288298"/>
                <a:gd name="connsiteX16" fmla="*/ 215024 w 603067"/>
                <a:gd name="connsiteY16" fmla="*/ 279562 h 288298"/>
                <a:gd name="connsiteX17" fmla="*/ 223761 w 603067"/>
                <a:gd name="connsiteY17" fmla="*/ 282474 h 288298"/>
                <a:gd name="connsiteX18" fmla="*/ 334420 w 603067"/>
                <a:gd name="connsiteY18" fmla="*/ 288298 h 288298"/>
                <a:gd name="connsiteX19" fmla="*/ 424696 w 603067"/>
                <a:gd name="connsiteY19" fmla="*/ 285386 h 288298"/>
                <a:gd name="connsiteX20" fmla="*/ 436344 w 603067"/>
                <a:gd name="connsiteY20" fmla="*/ 279562 h 288298"/>
                <a:gd name="connsiteX21" fmla="*/ 450904 w 603067"/>
                <a:gd name="connsiteY21" fmla="*/ 276649 h 288298"/>
                <a:gd name="connsiteX22" fmla="*/ 462553 w 603067"/>
                <a:gd name="connsiteY22" fmla="*/ 270825 h 288298"/>
                <a:gd name="connsiteX23" fmla="*/ 471289 w 603067"/>
                <a:gd name="connsiteY23" fmla="*/ 267913 h 288298"/>
                <a:gd name="connsiteX24" fmla="*/ 480026 w 603067"/>
                <a:gd name="connsiteY24" fmla="*/ 262089 h 288298"/>
                <a:gd name="connsiteX25" fmla="*/ 500410 w 603067"/>
                <a:gd name="connsiteY25" fmla="*/ 256265 h 288298"/>
                <a:gd name="connsiteX26" fmla="*/ 509147 w 603067"/>
                <a:gd name="connsiteY26" fmla="*/ 250441 h 288298"/>
                <a:gd name="connsiteX27" fmla="*/ 526619 w 603067"/>
                <a:gd name="connsiteY27" fmla="*/ 241704 h 288298"/>
                <a:gd name="connsiteX28" fmla="*/ 552828 w 603067"/>
                <a:gd name="connsiteY28" fmla="*/ 209671 h 288298"/>
                <a:gd name="connsiteX29" fmla="*/ 561564 w 603067"/>
                <a:gd name="connsiteY29" fmla="*/ 192198 h 288298"/>
                <a:gd name="connsiteX30" fmla="*/ 570301 w 603067"/>
                <a:gd name="connsiteY30" fmla="*/ 177638 h 288298"/>
                <a:gd name="connsiteX31" fmla="*/ 579037 w 603067"/>
                <a:gd name="connsiteY31" fmla="*/ 157253 h 288298"/>
                <a:gd name="connsiteX32" fmla="*/ 587773 w 603067"/>
                <a:gd name="connsiteY32" fmla="*/ 128132 h 288298"/>
                <a:gd name="connsiteX33" fmla="*/ 599422 w 603067"/>
                <a:gd name="connsiteY33" fmla="*/ 107748 h 288298"/>
                <a:gd name="connsiteX34" fmla="*/ 602334 w 603067"/>
                <a:gd name="connsiteY34" fmla="*/ 99011 h 288298"/>
                <a:gd name="connsiteX35" fmla="*/ 462553 w 603067"/>
                <a:gd name="connsiteY35" fmla="*/ 8736 h 288298"/>
                <a:gd name="connsiteX36" fmla="*/ 325684 w 603067"/>
                <a:gd name="connsiteY36" fmla="*/ 2912 h 288298"/>
                <a:gd name="connsiteX37" fmla="*/ 296563 w 603067"/>
                <a:gd name="connsiteY37" fmla="*/ 0 h 288298"/>
                <a:gd name="connsiteX38" fmla="*/ 194640 w 603067"/>
                <a:gd name="connsiteY38" fmla="*/ 2912 h 288298"/>
                <a:gd name="connsiteX39" fmla="*/ 150958 w 603067"/>
                <a:gd name="connsiteY39" fmla="*/ 5824 h 288298"/>
                <a:gd name="connsiteX40" fmla="*/ 11177 w 603067"/>
                <a:gd name="connsiteY40" fmla="*/ 8736 h 288298"/>
                <a:gd name="connsiteX0" fmla="*/ 11177 w 603067"/>
                <a:gd name="connsiteY0" fmla="*/ 8736 h 288298"/>
                <a:gd name="connsiteX1" fmla="*/ 8265 w 603067"/>
                <a:gd name="connsiteY1" fmla="*/ 32033 h 288298"/>
                <a:gd name="connsiteX2" fmla="*/ 2441 w 603067"/>
                <a:gd name="connsiteY2" fmla="*/ 72802 h 288298"/>
                <a:gd name="connsiteX3" fmla="*/ 5353 w 603067"/>
                <a:gd name="connsiteY3" fmla="*/ 131044 h 288298"/>
                <a:gd name="connsiteX4" fmla="*/ 18851 w 603067"/>
                <a:gd name="connsiteY4" fmla="*/ 183204 h 288298"/>
                <a:gd name="connsiteX5" fmla="*/ 31288 w 603067"/>
                <a:gd name="connsiteY5" fmla="*/ 191940 h 288298"/>
                <a:gd name="connsiteX6" fmla="*/ 34733 w 603067"/>
                <a:gd name="connsiteY6" fmla="*/ 204909 h 288298"/>
                <a:gd name="connsiteX7" fmla="*/ 40556 w 603067"/>
                <a:gd name="connsiteY7" fmla="*/ 216026 h 288298"/>
                <a:gd name="connsiteX8" fmla="*/ 54859 w 603067"/>
                <a:gd name="connsiteY8" fmla="*/ 230056 h 288298"/>
                <a:gd name="connsiteX9" fmla="*/ 75243 w 603067"/>
                <a:gd name="connsiteY9" fmla="*/ 235880 h 288298"/>
                <a:gd name="connsiteX10" fmla="*/ 81068 w 603067"/>
                <a:gd name="connsiteY10" fmla="*/ 241704 h 288298"/>
                <a:gd name="connsiteX11" fmla="*/ 104364 w 603067"/>
                <a:gd name="connsiteY11" fmla="*/ 247528 h 288298"/>
                <a:gd name="connsiteX12" fmla="*/ 116013 w 603067"/>
                <a:gd name="connsiteY12" fmla="*/ 253353 h 288298"/>
                <a:gd name="connsiteX13" fmla="*/ 133485 w 603067"/>
                <a:gd name="connsiteY13" fmla="*/ 256265 h 288298"/>
                <a:gd name="connsiteX14" fmla="*/ 171343 w 603067"/>
                <a:gd name="connsiteY14" fmla="*/ 265001 h 288298"/>
                <a:gd name="connsiteX15" fmla="*/ 203376 w 603067"/>
                <a:gd name="connsiteY15" fmla="*/ 276649 h 288298"/>
                <a:gd name="connsiteX16" fmla="*/ 215024 w 603067"/>
                <a:gd name="connsiteY16" fmla="*/ 279562 h 288298"/>
                <a:gd name="connsiteX17" fmla="*/ 223761 w 603067"/>
                <a:gd name="connsiteY17" fmla="*/ 282474 h 288298"/>
                <a:gd name="connsiteX18" fmla="*/ 334420 w 603067"/>
                <a:gd name="connsiteY18" fmla="*/ 288298 h 288298"/>
                <a:gd name="connsiteX19" fmla="*/ 424696 w 603067"/>
                <a:gd name="connsiteY19" fmla="*/ 285386 h 288298"/>
                <a:gd name="connsiteX20" fmla="*/ 436344 w 603067"/>
                <a:gd name="connsiteY20" fmla="*/ 279562 h 288298"/>
                <a:gd name="connsiteX21" fmla="*/ 450904 w 603067"/>
                <a:gd name="connsiteY21" fmla="*/ 276649 h 288298"/>
                <a:gd name="connsiteX22" fmla="*/ 462553 w 603067"/>
                <a:gd name="connsiteY22" fmla="*/ 270825 h 288298"/>
                <a:gd name="connsiteX23" fmla="*/ 471289 w 603067"/>
                <a:gd name="connsiteY23" fmla="*/ 267913 h 288298"/>
                <a:gd name="connsiteX24" fmla="*/ 480026 w 603067"/>
                <a:gd name="connsiteY24" fmla="*/ 262089 h 288298"/>
                <a:gd name="connsiteX25" fmla="*/ 500410 w 603067"/>
                <a:gd name="connsiteY25" fmla="*/ 256265 h 288298"/>
                <a:gd name="connsiteX26" fmla="*/ 509147 w 603067"/>
                <a:gd name="connsiteY26" fmla="*/ 250441 h 288298"/>
                <a:gd name="connsiteX27" fmla="*/ 526619 w 603067"/>
                <a:gd name="connsiteY27" fmla="*/ 241704 h 288298"/>
                <a:gd name="connsiteX28" fmla="*/ 552828 w 603067"/>
                <a:gd name="connsiteY28" fmla="*/ 209671 h 288298"/>
                <a:gd name="connsiteX29" fmla="*/ 561564 w 603067"/>
                <a:gd name="connsiteY29" fmla="*/ 192198 h 288298"/>
                <a:gd name="connsiteX30" fmla="*/ 570301 w 603067"/>
                <a:gd name="connsiteY30" fmla="*/ 177638 h 288298"/>
                <a:gd name="connsiteX31" fmla="*/ 579037 w 603067"/>
                <a:gd name="connsiteY31" fmla="*/ 157253 h 288298"/>
                <a:gd name="connsiteX32" fmla="*/ 587773 w 603067"/>
                <a:gd name="connsiteY32" fmla="*/ 128132 h 288298"/>
                <a:gd name="connsiteX33" fmla="*/ 599422 w 603067"/>
                <a:gd name="connsiteY33" fmla="*/ 107748 h 288298"/>
                <a:gd name="connsiteX34" fmla="*/ 602334 w 603067"/>
                <a:gd name="connsiteY34" fmla="*/ 99011 h 288298"/>
                <a:gd name="connsiteX35" fmla="*/ 462553 w 603067"/>
                <a:gd name="connsiteY35" fmla="*/ 8736 h 288298"/>
                <a:gd name="connsiteX36" fmla="*/ 325684 w 603067"/>
                <a:gd name="connsiteY36" fmla="*/ 2912 h 288298"/>
                <a:gd name="connsiteX37" fmla="*/ 296563 w 603067"/>
                <a:gd name="connsiteY37" fmla="*/ 0 h 288298"/>
                <a:gd name="connsiteX38" fmla="*/ 194640 w 603067"/>
                <a:gd name="connsiteY38" fmla="*/ 2912 h 288298"/>
                <a:gd name="connsiteX39" fmla="*/ 150958 w 603067"/>
                <a:gd name="connsiteY39" fmla="*/ 5824 h 288298"/>
                <a:gd name="connsiteX40" fmla="*/ 11177 w 603067"/>
                <a:gd name="connsiteY40" fmla="*/ 8736 h 288298"/>
                <a:gd name="connsiteX0" fmla="*/ 11177 w 603067"/>
                <a:gd name="connsiteY0" fmla="*/ 8736 h 285395"/>
                <a:gd name="connsiteX1" fmla="*/ 8265 w 603067"/>
                <a:gd name="connsiteY1" fmla="*/ 32033 h 285395"/>
                <a:gd name="connsiteX2" fmla="*/ 2441 w 603067"/>
                <a:gd name="connsiteY2" fmla="*/ 72802 h 285395"/>
                <a:gd name="connsiteX3" fmla="*/ 5353 w 603067"/>
                <a:gd name="connsiteY3" fmla="*/ 131044 h 285395"/>
                <a:gd name="connsiteX4" fmla="*/ 18851 w 603067"/>
                <a:gd name="connsiteY4" fmla="*/ 183204 h 285395"/>
                <a:gd name="connsiteX5" fmla="*/ 31288 w 603067"/>
                <a:gd name="connsiteY5" fmla="*/ 191940 h 285395"/>
                <a:gd name="connsiteX6" fmla="*/ 34733 w 603067"/>
                <a:gd name="connsiteY6" fmla="*/ 204909 h 285395"/>
                <a:gd name="connsiteX7" fmla="*/ 40556 w 603067"/>
                <a:gd name="connsiteY7" fmla="*/ 216026 h 285395"/>
                <a:gd name="connsiteX8" fmla="*/ 54859 w 603067"/>
                <a:gd name="connsiteY8" fmla="*/ 230056 h 285395"/>
                <a:gd name="connsiteX9" fmla="*/ 75243 w 603067"/>
                <a:gd name="connsiteY9" fmla="*/ 235880 h 285395"/>
                <a:gd name="connsiteX10" fmla="*/ 81068 w 603067"/>
                <a:gd name="connsiteY10" fmla="*/ 241704 h 285395"/>
                <a:gd name="connsiteX11" fmla="*/ 104364 w 603067"/>
                <a:gd name="connsiteY11" fmla="*/ 247528 h 285395"/>
                <a:gd name="connsiteX12" fmla="*/ 116013 w 603067"/>
                <a:gd name="connsiteY12" fmla="*/ 253353 h 285395"/>
                <a:gd name="connsiteX13" fmla="*/ 133485 w 603067"/>
                <a:gd name="connsiteY13" fmla="*/ 256265 h 285395"/>
                <a:gd name="connsiteX14" fmla="*/ 171343 w 603067"/>
                <a:gd name="connsiteY14" fmla="*/ 265001 h 285395"/>
                <a:gd name="connsiteX15" fmla="*/ 203376 w 603067"/>
                <a:gd name="connsiteY15" fmla="*/ 276649 h 285395"/>
                <a:gd name="connsiteX16" fmla="*/ 215024 w 603067"/>
                <a:gd name="connsiteY16" fmla="*/ 279562 h 285395"/>
                <a:gd name="connsiteX17" fmla="*/ 223761 w 603067"/>
                <a:gd name="connsiteY17" fmla="*/ 282474 h 285395"/>
                <a:gd name="connsiteX18" fmla="*/ 334420 w 603067"/>
                <a:gd name="connsiteY18" fmla="*/ 281154 h 285395"/>
                <a:gd name="connsiteX19" fmla="*/ 424696 w 603067"/>
                <a:gd name="connsiteY19" fmla="*/ 285386 h 285395"/>
                <a:gd name="connsiteX20" fmla="*/ 436344 w 603067"/>
                <a:gd name="connsiteY20" fmla="*/ 279562 h 285395"/>
                <a:gd name="connsiteX21" fmla="*/ 450904 w 603067"/>
                <a:gd name="connsiteY21" fmla="*/ 276649 h 285395"/>
                <a:gd name="connsiteX22" fmla="*/ 462553 w 603067"/>
                <a:gd name="connsiteY22" fmla="*/ 270825 h 285395"/>
                <a:gd name="connsiteX23" fmla="*/ 471289 w 603067"/>
                <a:gd name="connsiteY23" fmla="*/ 267913 h 285395"/>
                <a:gd name="connsiteX24" fmla="*/ 480026 w 603067"/>
                <a:gd name="connsiteY24" fmla="*/ 262089 h 285395"/>
                <a:gd name="connsiteX25" fmla="*/ 500410 w 603067"/>
                <a:gd name="connsiteY25" fmla="*/ 256265 h 285395"/>
                <a:gd name="connsiteX26" fmla="*/ 509147 w 603067"/>
                <a:gd name="connsiteY26" fmla="*/ 250441 h 285395"/>
                <a:gd name="connsiteX27" fmla="*/ 526619 w 603067"/>
                <a:gd name="connsiteY27" fmla="*/ 241704 h 285395"/>
                <a:gd name="connsiteX28" fmla="*/ 552828 w 603067"/>
                <a:gd name="connsiteY28" fmla="*/ 209671 h 285395"/>
                <a:gd name="connsiteX29" fmla="*/ 561564 w 603067"/>
                <a:gd name="connsiteY29" fmla="*/ 192198 h 285395"/>
                <a:gd name="connsiteX30" fmla="*/ 570301 w 603067"/>
                <a:gd name="connsiteY30" fmla="*/ 177638 h 285395"/>
                <a:gd name="connsiteX31" fmla="*/ 579037 w 603067"/>
                <a:gd name="connsiteY31" fmla="*/ 157253 h 285395"/>
                <a:gd name="connsiteX32" fmla="*/ 587773 w 603067"/>
                <a:gd name="connsiteY32" fmla="*/ 128132 h 285395"/>
                <a:gd name="connsiteX33" fmla="*/ 599422 w 603067"/>
                <a:gd name="connsiteY33" fmla="*/ 107748 h 285395"/>
                <a:gd name="connsiteX34" fmla="*/ 602334 w 603067"/>
                <a:gd name="connsiteY34" fmla="*/ 99011 h 285395"/>
                <a:gd name="connsiteX35" fmla="*/ 462553 w 603067"/>
                <a:gd name="connsiteY35" fmla="*/ 8736 h 285395"/>
                <a:gd name="connsiteX36" fmla="*/ 325684 w 603067"/>
                <a:gd name="connsiteY36" fmla="*/ 2912 h 285395"/>
                <a:gd name="connsiteX37" fmla="*/ 296563 w 603067"/>
                <a:gd name="connsiteY37" fmla="*/ 0 h 285395"/>
                <a:gd name="connsiteX38" fmla="*/ 194640 w 603067"/>
                <a:gd name="connsiteY38" fmla="*/ 2912 h 285395"/>
                <a:gd name="connsiteX39" fmla="*/ 150958 w 603067"/>
                <a:gd name="connsiteY39" fmla="*/ 5824 h 285395"/>
                <a:gd name="connsiteX40" fmla="*/ 11177 w 603067"/>
                <a:gd name="connsiteY40" fmla="*/ 8736 h 285395"/>
                <a:gd name="connsiteX0" fmla="*/ 11177 w 603067"/>
                <a:gd name="connsiteY0" fmla="*/ 8736 h 285438"/>
                <a:gd name="connsiteX1" fmla="*/ 8265 w 603067"/>
                <a:gd name="connsiteY1" fmla="*/ 32033 h 285438"/>
                <a:gd name="connsiteX2" fmla="*/ 2441 w 603067"/>
                <a:gd name="connsiteY2" fmla="*/ 72802 h 285438"/>
                <a:gd name="connsiteX3" fmla="*/ 5353 w 603067"/>
                <a:gd name="connsiteY3" fmla="*/ 131044 h 285438"/>
                <a:gd name="connsiteX4" fmla="*/ 18851 w 603067"/>
                <a:gd name="connsiteY4" fmla="*/ 183204 h 285438"/>
                <a:gd name="connsiteX5" fmla="*/ 31288 w 603067"/>
                <a:gd name="connsiteY5" fmla="*/ 191940 h 285438"/>
                <a:gd name="connsiteX6" fmla="*/ 34733 w 603067"/>
                <a:gd name="connsiteY6" fmla="*/ 204909 h 285438"/>
                <a:gd name="connsiteX7" fmla="*/ 40556 w 603067"/>
                <a:gd name="connsiteY7" fmla="*/ 216026 h 285438"/>
                <a:gd name="connsiteX8" fmla="*/ 54859 w 603067"/>
                <a:gd name="connsiteY8" fmla="*/ 230056 h 285438"/>
                <a:gd name="connsiteX9" fmla="*/ 75243 w 603067"/>
                <a:gd name="connsiteY9" fmla="*/ 235880 h 285438"/>
                <a:gd name="connsiteX10" fmla="*/ 81068 w 603067"/>
                <a:gd name="connsiteY10" fmla="*/ 241704 h 285438"/>
                <a:gd name="connsiteX11" fmla="*/ 104364 w 603067"/>
                <a:gd name="connsiteY11" fmla="*/ 247528 h 285438"/>
                <a:gd name="connsiteX12" fmla="*/ 116013 w 603067"/>
                <a:gd name="connsiteY12" fmla="*/ 253353 h 285438"/>
                <a:gd name="connsiteX13" fmla="*/ 133485 w 603067"/>
                <a:gd name="connsiteY13" fmla="*/ 256265 h 285438"/>
                <a:gd name="connsiteX14" fmla="*/ 171343 w 603067"/>
                <a:gd name="connsiteY14" fmla="*/ 265001 h 285438"/>
                <a:gd name="connsiteX15" fmla="*/ 203376 w 603067"/>
                <a:gd name="connsiteY15" fmla="*/ 276649 h 285438"/>
                <a:gd name="connsiteX16" fmla="*/ 215024 w 603067"/>
                <a:gd name="connsiteY16" fmla="*/ 279562 h 285438"/>
                <a:gd name="connsiteX17" fmla="*/ 223761 w 603067"/>
                <a:gd name="connsiteY17" fmla="*/ 282474 h 285438"/>
                <a:gd name="connsiteX18" fmla="*/ 334420 w 603067"/>
                <a:gd name="connsiteY18" fmla="*/ 281154 h 285438"/>
                <a:gd name="connsiteX19" fmla="*/ 424696 w 603067"/>
                <a:gd name="connsiteY19" fmla="*/ 285386 h 285438"/>
                <a:gd name="connsiteX20" fmla="*/ 433963 w 603067"/>
                <a:gd name="connsiteY20" fmla="*/ 277181 h 285438"/>
                <a:gd name="connsiteX21" fmla="*/ 450904 w 603067"/>
                <a:gd name="connsiteY21" fmla="*/ 276649 h 285438"/>
                <a:gd name="connsiteX22" fmla="*/ 462553 w 603067"/>
                <a:gd name="connsiteY22" fmla="*/ 270825 h 285438"/>
                <a:gd name="connsiteX23" fmla="*/ 471289 w 603067"/>
                <a:gd name="connsiteY23" fmla="*/ 267913 h 285438"/>
                <a:gd name="connsiteX24" fmla="*/ 480026 w 603067"/>
                <a:gd name="connsiteY24" fmla="*/ 262089 h 285438"/>
                <a:gd name="connsiteX25" fmla="*/ 500410 w 603067"/>
                <a:gd name="connsiteY25" fmla="*/ 256265 h 285438"/>
                <a:gd name="connsiteX26" fmla="*/ 509147 w 603067"/>
                <a:gd name="connsiteY26" fmla="*/ 250441 h 285438"/>
                <a:gd name="connsiteX27" fmla="*/ 526619 w 603067"/>
                <a:gd name="connsiteY27" fmla="*/ 241704 h 285438"/>
                <a:gd name="connsiteX28" fmla="*/ 552828 w 603067"/>
                <a:gd name="connsiteY28" fmla="*/ 209671 h 285438"/>
                <a:gd name="connsiteX29" fmla="*/ 561564 w 603067"/>
                <a:gd name="connsiteY29" fmla="*/ 192198 h 285438"/>
                <a:gd name="connsiteX30" fmla="*/ 570301 w 603067"/>
                <a:gd name="connsiteY30" fmla="*/ 177638 h 285438"/>
                <a:gd name="connsiteX31" fmla="*/ 579037 w 603067"/>
                <a:gd name="connsiteY31" fmla="*/ 157253 h 285438"/>
                <a:gd name="connsiteX32" fmla="*/ 587773 w 603067"/>
                <a:gd name="connsiteY32" fmla="*/ 128132 h 285438"/>
                <a:gd name="connsiteX33" fmla="*/ 599422 w 603067"/>
                <a:gd name="connsiteY33" fmla="*/ 107748 h 285438"/>
                <a:gd name="connsiteX34" fmla="*/ 602334 w 603067"/>
                <a:gd name="connsiteY34" fmla="*/ 99011 h 285438"/>
                <a:gd name="connsiteX35" fmla="*/ 462553 w 603067"/>
                <a:gd name="connsiteY35" fmla="*/ 8736 h 285438"/>
                <a:gd name="connsiteX36" fmla="*/ 325684 w 603067"/>
                <a:gd name="connsiteY36" fmla="*/ 2912 h 285438"/>
                <a:gd name="connsiteX37" fmla="*/ 296563 w 603067"/>
                <a:gd name="connsiteY37" fmla="*/ 0 h 285438"/>
                <a:gd name="connsiteX38" fmla="*/ 194640 w 603067"/>
                <a:gd name="connsiteY38" fmla="*/ 2912 h 285438"/>
                <a:gd name="connsiteX39" fmla="*/ 150958 w 603067"/>
                <a:gd name="connsiteY39" fmla="*/ 5824 h 285438"/>
                <a:gd name="connsiteX40" fmla="*/ 11177 w 603067"/>
                <a:gd name="connsiteY40" fmla="*/ 8736 h 285438"/>
                <a:gd name="connsiteX0" fmla="*/ 11177 w 603067"/>
                <a:gd name="connsiteY0" fmla="*/ 6354 h 283056"/>
                <a:gd name="connsiteX1" fmla="*/ 8265 w 603067"/>
                <a:gd name="connsiteY1" fmla="*/ 29651 h 283056"/>
                <a:gd name="connsiteX2" fmla="*/ 2441 w 603067"/>
                <a:gd name="connsiteY2" fmla="*/ 70420 h 283056"/>
                <a:gd name="connsiteX3" fmla="*/ 5353 w 603067"/>
                <a:gd name="connsiteY3" fmla="*/ 128662 h 283056"/>
                <a:gd name="connsiteX4" fmla="*/ 18851 w 603067"/>
                <a:gd name="connsiteY4" fmla="*/ 180822 h 283056"/>
                <a:gd name="connsiteX5" fmla="*/ 31288 w 603067"/>
                <a:gd name="connsiteY5" fmla="*/ 189558 h 283056"/>
                <a:gd name="connsiteX6" fmla="*/ 34733 w 603067"/>
                <a:gd name="connsiteY6" fmla="*/ 202527 h 283056"/>
                <a:gd name="connsiteX7" fmla="*/ 40556 w 603067"/>
                <a:gd name="connsiteY7" fmla="*/ 213644 h 283056"/>
                <a:gd name="connsiteX8" fmla="*/ 54859 w 603067"/>
                <a:gd name="connsiteY8" fmla="*/ 227674 h 283056"/>
                <a:gd name="connsiteX9" fmla="*/ 75243 w 603067"/>
                <a:gd name="connsiteY9" fmla="*/ 233498 h 283056"/>
                <a:gd name="connsiteX10" fmla="*/ 81068 w 603067"/>
                <a:gd name="connsiteY10" fmla="*/ 239322 h 283056"/>
                <a:gd name="connsiteX11" fmla="*/ 104364 w 603067"/>
                <a:gd name="connsiteY11" fmla="*/ 245146 h 283056"/>
                <a:gd name="connsiteX12" fmla="*/ 116013 w 603067"/>
                <a:gd name="connsiteY12" fmla="*/ 250971 h 283056"/>
                <a:gd name="connsiteX13" fmla="*/ 133485 w 603067"/>
                <a:gd name="connsiteY13" fmla="*/ 253883 h 283056"/>
                <a:gd name="connsiteX14" fmla="*/ 171343 w 603067"/>
                <a:gd name="connsiteY14" fmla="*/ 262619 h 283056"/>
                <a:gd name="connsiteX15" fmla="*/ 203376 w 603067"/>
                <a:gd name="connsiteY15" fmla="*/ 274267 h 283056"/>
                <a:gd name="connsiteX16" fmla="*/ 215024 w 603067"/>
                <a:gd name="connsiteY16" fmla="*/ 277180 h 283056"/>
                <a:gd name="connsiteX17" fmla="*/ 223761 w 603067"/>
                <a:gd name="connsiteY17" fmla="*/ 280092 h 283056"/>
                <a:gd name="connsiteX18" fmla="*/ 334420 w 603067"/>
                <a:gd name="connsiteY18" fmla="*/ 278772 h 283056"/>
                <a:gd name="connsiteX19" fmla="*/ 424696 w 603067"/>
                <a:gd name="connsiteY19" fmla="*/ 283004 h 283056"/>
                <a:gd name="connsiteX20" fmla="*/ 433963 w 603067"/>
                <a:gd name="connsiteY20" fmla="*/ 274799 h 283056"/>
                <a:gd name="connsiteX21" fmla="*/ 450904 w 603067"/>
                <a:gd name="connsiteY21" fmla="*/ 274267 h 283056"/>
                <a:gd name="connsiteX22" fmla="*/ 462553 w 603067"/>
                <a:gd name="connsiteY22" fmla="*/ 268443 h 283056"/>
                <a:gd name="connsiteX23" fmla="*/ 471289 w 603067"/>
                <a:gd name="connsiteY23" fmla="*/ 265531 h 283056"/>
                <a:gd name="connsiteX24" fmla="*/ 480026 w 603067"/>
                <a:gd name="connsiteY24" fmla="*/ 259707 h 283056"/>
                <a:gd name="connsiteX25" fmla="*/ 500410 w 603067"/>
                <a:gd name="connsiteY25" fmla="*/ 253883 h 283056"/>
                <a:gd name="connsiteX26" fmla="*/ 509147 w 603067"/>
                <a:gd name="connsiteY26" fmla="*/ 248059 h 283056"/>
                <a:gd name="connsiteX27" fmla="*/ 526619 w 603067"/>
                <a:gd name="connsiteY27" fmla="*/ 239322 h 283056"/>
                <a:gd name="connsiteX28" fmla="*/ 552828 w 603067"/>
                <a:gd name="connsiteY28" fmla="*/ 207289 h 283056"/>
                <a:gd name="connsiteX29" fmla="*/ 561564 w 603067"/>
                <a:gd name="connsiteY29" fmla="*/ 189816 h 283056"/>
                <a:gd name="connsiteX30" fmla="*/ 570301 w 603067"/>
                <a:gd name="connsiteY30" fmla="*/ 175256 h 283056"/>
                <a:gd name="connsiteX31" fmla="*/ 579037 w 603067"/>
                <a:gd name="connsiteY31" fmla="*/ 154871 h 283056"/>
                <a:gd name="connsiteX32" fmla="*/ 587773 w 603067"/>
                <a:gd name="connsiteY32" fmla="*/ 125750 h 283056"/>
                <a:gd name="connsiteX33" fmla="*/ 599422 w 603067"/>
                <a:gd name="connsiteY33" fmla="*/ 105366 h 283056"/>
                <a:gd name="connsiteX34" fmla="*/ 602334 w 603067"/>
                <a:gd name="connsiteY34" fmla="*/ 96629 h 283056"/>
                <a:gd name="connsiteX35" fmla="*/ 462553 w 603067"/>
                <a:gd name="connsiteY35" fmla="*/ 6354 h 283056"/>
                <a:gd name="connsiteX36" fmla="*/ 325684 w 603067"/>
                <a:gd name="connsiteY36" fmla="*/ 530 h 283056"/>
                <a:gd name="connsiteX37" fmla="*/ 296563 w 603067"/>
                <a:gd name="connsiteY37" fmla="*/ 0 h 283056"/>
                <a:gd name="connsiteX38" fmla="*/ 194640 w 603067"/>
                <a:gd name="connsiteY38" fmla="*/ 530 h 283056"/>
                <a:gd name="connsiteX39" fmla="*/ 150958 w 603067"/>
                <a:gd name="connsiteY39" fmla="*/ 3442 h 283056"/>
                <a:gd name="connsiteX40" fmla="*/ 11177 w 603067"/>
                <a:gd name="connsiteY40" fmla="*/ 6354 h 283056"/>
                <a:gd name="connsiteX0" fmla="*/ 11177 w 603067"/>
                <a:gd name="connsiteY0" fmla="*/ 6354 h 283056"/>
                <a:gd name="connsiteX1" fmla="*/ 8265 w 603067"/>
                <a:gd name="connsiteY1" fmla="*/ 29651 h 283056"/>
                <a:gd name="connsiteX2" fmla="*/ 2441 w 603067"/>
                <a:gd name="connsiteY2" fmla="*/ 70420 h 283056"/>
                <a:gd name="connsiteX3" fmla="*/ 5353 w 603067"/>
                <a:gd name="connsiteY3" fmla="*/ 128662 h 283056"/>
                <a:gd name="connsiteX4" fmla="*/ 18851 w 603067"/>
                <a:gd name="connsiteY4" fmla="*/ 180822 h 283056"/>
                <a:gd name="connsiteX5" fmla="*/ 31288 w 603067"/>
                <a:gd name="connsiteY5" fmla="*/ 189558 h 283056"/>
                <a:gd name="connsiteX6" fmla="*/ 34733 w 603067"/>
                <a:gd name="connsiteY6" fmla="*/ 202527 h 283056"/>
                <a:gd name="connsiteX7" fmla="*/ 40556 w 603067"/>
                <a:gd name="connsiteY7" fmla="*/ 213644 h 283056"/>
                <a:gd name="connsiteX8" fmla="*/ 54859 w 603067"/>
                <a:gd name="connsiteY8" fmla="*/ 227674 h 283056"/>
                <a:gd name="connsiteX9" fmla="*/ 75243 w 603067"/>
                <a:gd name="connsiteY9" fmla="*/ 233498 h 283056"/>
                <a:gd name="connsiteX10" fmla="*/ 81068 w 603067"/>
                <a:gd name="connsiteY10" fmla="*/ 239322 h 283056"/>
                <a:gd name="connsiteX11" fmla="*/ 104364 w 603067"/>
                <a:gd name="connsiteY11" fmla="*/ 245146 h 283056"/>
                <a:gd name="connsiteX12" fmla="*/ 116013 w 603067"/>
                <a:gd name="connsiteY12" fmla="*/ 250971 h 283056"/>
                <a:gd name="connsiteX13" fmla="*/ 126342 w 603067"/>
                <a:gd name="connsiteY13" fmla="*/ 265789 h 283056"/>
                <a:gd name="connsiteX14" fmla="*/ 171343 w 603067"/>
                <a:gd name="connsiteY14" fmla="*/ 262619 h 283056"/>
                <a:gd name="connsiteX15" fmla="*/ 203376 w 603067"/>
                <a:gd name="connsiteY15" fmla="*/ 274267 h 283056"/>
                <a:gd name="connsiteX16" fmla="*/ 215024 w 603067"/>
                <a:gd name="connsiteY16" fmla="*/ 277180 h 283056"/>
                <a:gd name="connsiteX17" fmla="*/ 223761 w 603067"/>
                <a:gd name="connsiteY17" fmla="*/ 280092 h 283056"/>
                <a:gd name="connsiteX18" fmla="*/ 334420 w 603067"/>
                <a:gd name="connsiteY18" fmla="*/ 278772 h 283056"/>
                <a:gd name="connsiteX19" fmla="*/ 424696 w 603067"/>
                <a:gd name="connsiteY19" fmla="*/ 283004 h 283056"/>
                <a:gd name="connsiteX20" fmla="*/ 433963 w 603067"/>
                <a:gd name="connsiteY20" fmla="*/ 274799 h 283056"/>
                <a:gd name="connsiteX21" fmla="*/ 450904 w 603067"/>
                <a:gd name="connsiteY21" fmla="*/ 274267 h 283056"/>
                <a:gd name="connsiteX22" fmla="*/ 462553 w 603067"/>
                <a:gd name="connsiteY22" fmla="*/ 268443 h 283056"/>
                <a:gd name="connsiteX23" fmla="*/ 471289 w 603067"/>
                <a:gd name="connsiteY23" fmla="*/ 265531 h 283056"/>
                <a:gd name="connsiteX24" fmla="*/ 480026 w 603067"/>
                <a:gd name="connsiteY24" fmla="*/ 259707 h 283056"/>
                <a:gd name="connsiteX25" fmla="*/ 500410 w 603067"/>
                <a:gd name="connsiteY25" fmla="*/ 253883 h 283056"/>
                <a:gd name="connsiteX26" fmla="*/ 509147 w 603067"/>
                <a:gd name="connsiteY26" fmla="*/ 248059 h 283056"/>
                <a:gd name="connsiteX27" fmla="*/ 526619 w 603067"/>
                <a:gd name="connsiteY27" fmla="*/ 239322 h 283056"/>
                <a:gd name="connsiteX28" fmla="*/ 552828 w 603067"/>
                <a:gd name="connsiteY28" fmla="*/ 207289 h 283056"/>
                <a:gd name="connsiteX29" fmla="*/ 561564 w 603067"/>
                <a:gd name="connsiteY29" fmla="*/ 189816 h 283056"/>
                <a:gd name="connsiteX30" fmla="*/ 570301 w 603067"/>
                <a:gd name="connsiteY30" fmla="*/ 175256 h 283056"/>
                <a:gd name="connsiteX31" fmla="*/ 579037 w 603067"/>
                <a:gd name="connsiteY31" fmla="*/ 154871 h 283056"/>
                <a:gd name="connsiteX32" fmla="*/ 587773 w 603067"/>
                <a:gd name="connsiteY32" fmla="*/ 125750 h 283056"/>
                <a:gd name="connsiteX33" fmla="*/ 599422 w 603067"/>
                <a:gd name="connsiteY33" fmla="*/ 105366 h 283056"/>
                <a:gd name="connsiteX34" fmla="*/ 602334 w 603067"/>
                <a:gd name="connsiteY34" fmla="*/ 96629 h 283056"/>
                <a:gd name="connsiteX35" fmla="*/ 462553 w 603067"/>
                <a:gd name="connsiteY35" fmla="*/ 6354 h 283056"/>
                <a:gd name="connsiteX36" fmla="*/ 325684 w 603067"/>
                <a:gd name="connsiteY36" fmla="*/ 530 h 283056"/>
                <a:gd name="connsiteX37" fmla="*/ 296563 w 603067"/>
                <a:gd name="connsiteY37" fmla="*/ 0 h 283056"/>
                <a:gd name="connsiteX38" fmla="*/ 194640 w 603067"/>
                <a:gd name="connsiteY38" fmla="*/ 530 h 283056"/>
                <a:gd name="connsiteX39" fmla="*/ 150958 w 603067"/>
                <a:gd name="connsiteY39" fmla="*/ 3442 h 283056"/>
                <a:gd name="connsiteX40" fmla="*/ 11177 w 603067"/>
                <a:gd name="connsiteY40" fmla="*/ 6354 h 283056"/>
                <a:gd name="connsiteX0" fmla="*/ 11177 w 603067"/>
                <a:gd name="connsiteY0" fmla="*/ 6354 h 283056"/>
                <a:gd name="connsiteX1" fmla="*/ 8265 w 603067"/>
                <a:gd name="connsiteY1" fmla="*/ 29651 h 283056"/>
                <a:gd name="connsiteX2" fmla="*/ 2441 w 603067"/>
                <a:gd name="connsiteY2" fmla="*/ 70420 h 283056"/>
                <a:gd name="connsiteX3" fmla="*/ 5353 w 603067"/>
                <a:gd name="connsiteY3" fmla="*/ 128662 h 283056"/>
                <a:gd name="connsiteX4" fmla="*/ 18851 w 603067"/>
                <a:gd name="connsiteY4" fmla="*/ 180822 h 283056"/>
                <a:gd name="connsiteX5" fmla="*/ 31288 w 603067"/>
                <a:gd name="connsiteY5" fmla="*/ 189558 h 283056"/>
                <a:gd name="connsiteX6" fmla="*/ 34733 w 603067"/>
                <a:gd name="connsiteY6" fmla="*/ 202527 h 283056"/>
                <a:gd name="connsiteX7" fmla="*/ 40556 w 603067"/>
                <a:gd name="connsiteY7" fmla="*/ 213644 h 283056"/>
                <a:gd name="connsiteX8" fmla="*/ 54859 w 603067"/>
                <a:gd name="connsiteY8" fmla="*/ 227674 h 283056"/>
                <a:gd name="connsiteX9" fmla="*/ 75243 w 603067"/>
                <a:gd name="connsiteY9" fmla="*/ 233498 h 283056"/>
                <a:gd name="connsiteX10" fmla="*/ 81068 w 603067"/>
                <a:gd name="connsiteY10" fmla="*/ 239322 h 283056"/>
                <a:gd name="connsiteX11" fmla="*/ 104364 w 603067"/>
                <a:gd name="connsiteY11" fmla="*/ 245146 h 283056"/>
                <a:gd name="connsiteX12" fmla="*/ 116013 w 603067"/>
                <a:gd name="connsiteY12" fmla="*/ 250971 h 283056"/>
                <a:gd name="connsiteX13" fmla="*/ 126342 w 603067"/>
                <a:gd name="connsiteY13" fmla="*/ 265789 h 283056"/>
                <a:gd name="connsiteX14" fmla="*/ 171343 w 603067"/>
                <a:gd name="connsiteY14" fmla="*/ 269763 h 283056"/>
                <a:gd name="connsiteX15" fmla="*/ 203376 w 603067"/>
                <a:gd name="connsiteY15" fmla="*/ 274267 h 283056"/>
                <a:gd name="connsiteX16" fmla="*/ 215024 w 603067"/>
                <a:gd name="connsiteY16" fmla="*/ 277180 h 283056"/>
                <a:gd name="connsiteX17" fmla="*/ 223761 w 603067"/>
                <a:gd name="connsiteY17" fmla="*/ 280092 h 283056"/>
                <a:gd name="connsiteX18" fmla="*/ 334420 w 603067"/>
                <a:gd name="connsiteY18" fmla="*/ 278772 h 283056"/>
                <a:gd name="connsiteX19" fmla="*/ 424696 w 603067"/>
                <a:gd name="connsiteY19" fmla="*/ 283004 h 283056"/>
                <a:gd name="connsiteX20" fmla="*/ 433963 w 603067"/>
                <a:gd name="connsiteY20" fmla="*/ 274799 h 283056"/>
                <a:gd name="connsiteX21" fmla="*/ 450904 w 603067"/>
                <a:gd name="connsiteY21" fmla="*/ 274267 h 283056"/>
                <a:gd name="connsiteX22" fmla="*/ 462553 w 603067"/>
                <a:gd name="connsiteY22" fmla="*/ 268443 h 283056"/>
                <a:gd name="connsiteX23" fmla="*/ 471289 w 603067"/>
                <a:gd name="connsiteY23" fmla="*/ 265531 h 283056"/>
                <a:gd name="connsiteX24" fmla="*/ 480026 w 603067"/>
                <a:gd name="connsiteY24" fmla="*/ 259707 h 283056"/>
                <a:gd name="connsiteX25" fmla="*/ 500410 w 603067"/>
                <a:gd name="connsiteY25" fmla="*/ 253883 h 283056"/>
                <a:gd name="connsiteX26" fmla="*/ 509147 w 603067"/>
                <a:gd name="connsiteY26" fmla="*/ 248059 h 283056"/>
                <a:gd name="connsiteX27" fmla="*/ 526619 w 603067"/>
                <a:gd name="connsiteY27" fmla="*/ 239322 h 283056"/>
                <a:gd name="connsiteX28" fmla="*/ 552828 w 603067"/>
                <a:gd name="connsiteY28" fmla="*/ 207289 h 283056"/>
                <a:gd name="connsiteX29" fmla="*/ 561564 w 603067"/>
                <a:gd name="connsiteY29" fmla="*/ 189816 h 283056"/>
                <a:gd name="connsiteX30" fmla="*/ 570301 w 603067"/>
                <a:gd name="connsiteY30" fmla="*/ 175256 h 283056"/>
                <a:gd name="connsiteX31" fmla="*/ 579037 w 603067"/>
                <a:gd name="connsiteY31" fmla="*/ 154871 h 283056"/>
                <a:gd name="connsiteX32" fmla="*/ 587773 w 603067"/>
                <a:gd name="connsiteY32" fmla="*/ 125750 h 283056"/>
                <a:gd name="connsiteX33" fmla="*/ 599422 w 603067"/>
                <a:gd name="connsiteY33" fmla="*/ 105366 h 283056"/>
                <a:gd name="connsiteX34" fmla="*/ 602334 w 603067"/>
                <a:gd name="connsiteY34" fmla="*/ 96629 h 283056"/>
                <a:gd name="connsiteX35" fmla="*/ 462553 w 603067"/>
                <a:gd name="connsiteY35" fmla="*/ 6354 h 283056"/>
                <a:gd name="connsiteX36" fmla="*/ 325684 w 603067"/>
                <a:gd name="connsiteY36" fmla="*/ 530 h 283056"/>
                <a:gd name="connsiteX37" fmla="*/ 296563 w 603067"/>
                <a:gd name="connsiteY37" fmla="*/ 0 h 283056"/>
                <a:gd name="connsiteX38" fmla="*/ 194640 w 603067"/>
                <a:gd name="connsiteY38" fmla="*/ 530 h 283056"/>
                <a:gd name="connsiteX39" fmla="*/ 150958 w 603067"/>
                <a:gd name="connsiteY39" fmla="*/ 3442 h 283056"/>
                <a:gd name="connsiteX40" fmla="*/ 11177 w 603067"/>
                <a:gd name="connsiteY40" fmla="*/ 6354 h 283056"/>
                <a:gd name="connsiteX0" fmla="*/ 11177 w 603067"/>
                <a:gd name="connsiteY0" fmla="*/ 6354 h 283056"/>
                <a:gd name="connsiteX1" fmla="*/ 8265 w 603067"/>
                <a:gd name="connsiteY1" fmla="*/ 29651 h 283056"/>
                <a:gd name="connsiteX2" fmla="*/ 2441 w 603067"/>
                <a:gd name="connsiteY2" fmla="*/ 70420 h 283056"/>
                <a:gd name="connsiteX3" fmla="*/ 5353 w 603067"/>
                <a:gd name="connsiteY3" fmla="*/ 128662 h 283056"/>
                <a:gd name="connsiteX4" fmla="*/ 18851 w 603067"/>
                <a:gd name="connsiteY4" fmla="*/ 180822 h 283056"/>
                <a:gd name="connsiteX5" fmla="*/ 31288 w 603067"/>
                <a:gd name="connsiteY5" fmla="*/ 189558 h 283056"/>
                <a:gd name="connsiteX6" fmla="*/ 34733 w 603067"/>
                <a:gd name="connsiteY6" fmla="*/ 202527 h 283056"/>
                <a:gd name="connsiteX7" fmla="*/ 40556 w 603067"/>
                <a:gd name="connsiteY7" fmla="*/ 213644 h 283056"/>
                <a:gd name="connsiteX8" fmla="*/ 54859 w 603067"/>
                <a:gd name="connsiteY8" fmla="*/ 227674 h 283056"/>
                <a:gd name="connsiteX9" fmla="*/ 75243 w 603067"/>
                <a:gd name="connsiteY9" fmla="*/ 233498 h 283056"/>
                <a:gd name="connsiteX10" fmla="*/ 81068 w 603067"/>
                <a:gd name="connsiteY10" fmla="*/ 239322 h 283056"/>
                <a:gd name="connsiteX11" fmla="*/ 104364 w 603067"/>
                <a:gd name="connsiteY11" fmla="*/ 245146 h 283056"/>
                <a:gd name="connsiteX12" fmla="*/ 116013 w 603067"/>
                <a:gd name="connsiteY12" fmla="*/ 250971 h 283056"/>
                <a:gd name="connsiteX13" fmla="*/ 126342 w 603067"/>
                <a:gd name="connsiteY13" fmla="*/ 265789 h 283056"/>
                <a:gd name="connsiteX14" fmla="*/ 171343 w 603067"/>
                <a:gd name="connsiteY14" fmla="*/ 269763 h 283056"/>
                <a:gd name="connsiteX15" fmla="*/ 203376 w 603067"/>
                <a:gd name="connsiteY15" fmla="*/ 274267 h 283056"/>
                <a:gd name="connsiteX16" fmla="*/ 215024 w 603067"/>
                <a:gd name="connsiteY16" fmla="*/ 277180 h 283056"/>
                <a:gd name="connsiteX17" fmla="*/ 230905 w 603067"/>
                <a:gd name="connsiteY17" fmla="*/ 275330 h 283056"/>
                <a:gd name="connsiteX18" fmla="*/ 334420 w 603067"/>
                <a:gd name="connsiteY18" fmla="*/ 278772 h 283056"/>
                <a:gd name="connsiteX19" fmla="*/ 424696 w 603067"/>
                <a:gd name="connsiteY19" fmla="*/ 283004 h 283056"/>
                <a:gd name="connsiteX20" fmla="*/ 433963 w 603067"/>
                <a:gd name="connsiteY20" fmla="*/ 274799 h 283056"/>
                <a:gd name="connsiteX21" fmla="*/ 450904 w 603067"/>
                <a:gd name="connsiteY21" fmla="*/ 274267 h 283056"/>
                <a:gd name="connsiteX22" fmla="*/ 462553 w 603067"/>
                <a:gd name="connsiteY22" fmla="*/ 268443 h 283056"/>
                <a:gd name="connsiteX23" fmla="*/ 471289 w 603067"/>
                <a:gd name="connsiteY23" fmla="*/ 265531 h 283056"/>
                <a:gd name="connsiteX24" fmla="*/ 480026 w 603067"/>
                <a:gd name="connsiteY24" fmla="*/ 259707 h 283056"/>
                <a:gd name="connsiteX25" fmla="*/ 500410 w 603067"/>
                <a:gd name="connsiteY25" fmla="*/ 253883 h 283056"/>
                <a:gd name="connsiteX26" fmla="*/ 509147 w 603067"/>
                <a:gd name="connsiteY26" fmla="*/ 248059 h 283056"/>
                <a:gd name="connsiteX27" fmla="*/ 526619 w 603067"/>
                <a:gd name="connsiteY27" fmla="*/ 239322 h 283056"/>
                <a:gd name="connsiteX28" fmla="*/ 552828 w 603067"/>
                <a:gd name="connsiteY28" fmla="*/ 207289 h 283056"/>
                <a:gd name="connsiteX29" fmla="*/ 561564 w 603067"/>
                <a:gd name="connsiteY29" fmla="*/ 189816 h 283056"/>
                <a:gd name="connsiteX30" fmla="*/ 570301 w 603067"/>
                <a:gd name="connsiteY30" fmla="*/ 175256 h 283056"/>
                <a:gd name="connsiteX31" fmla="*/ 579037 w 603067"/>
                <a:gd name="connsiteY31" fmla="*/ 154871 h 283056"/>
                <a:gd name="connsiteX32" fmla="*/ 587773 w 603067"/>
                <a:gd name="connsiteY32" fmla="*/ 125750 h 283056"/>
                <a:gd name="connsiteX33" fmla="*/ 599422 w 603067"/>
                <a:gd name="connsiteY33" fmla="*/ 105366 h 283056"/>
                <a:gd name="connsiteX34" fmla="*/ 602334 w 603067"/>
                <a:gd name="connsiteY34" fmla="*/ 96629 h 283056"/>
                <a:gd name="connsiteX35" fmla="*/ 462553 w 603067"/>
                <a:gd name="connsiteY35" fmla="*/ 6354 h 283056"/>
                <a:gd name="connsiteX36" fmla="*/ 325684 w 603067"/>
                <a:gd name="connsiteY36" fmla="*/ 530 h 283056"/>
                <a:gd name="connsiteX37" fmla="*/ 296563 w 603067"/>
                <a:gd name="connsiteY37" fmla="*/ 0 h 283056"/>
                <a:gd name="connsiteX38" fmla="*/ 194640 w 603067"/>
                <a:gd name="connsiteY38" fmla="*/ 530 h 283056"/>
                <a:gd name="connsiteX39" fmla="*/ 150958 w 603067"/>
                <a:gd name="connsiteY39" fmla="*/ 3442 h 283056"/>
                <a:gd name="connsiteX40" fmla="*/ 11177 w 603067"/>
                <a:gd name="connsiteY40" fmla="*/ 6354 h 283056"/>
                <a:gd name="connsiteX0" fmla="*/ 11177 w 603067"/>
                <a:gd name="connsiteY0" fmla="*/ 6354 h 283056"/>
                <a:gd name="connsiteX1" fmla="*/ 8265 w 603067"/>
                <a:gd name="connsiteY1" fmla="*/ 29651 h 283056"/>
                <a:gd name="connsiteX2" fmla="*/ 2441 w 603067"/>
                <a:gd name="connsiteY2" fmla="*/ 70420 h 283056"/>
                <a:gd name="connsiteX3" fmla="*/ 5353 w 603067"/>
                <a:gd name="connsiteY3" fmla="*/ 128662 h 283056"/>
                <a:gd name="connsiteX4" fmla="*/ 18851 w 603067"/>
                <a:gd name="connsiteY4" fmla="*/ 180822 h 283056"/>
                <a:gd name="connsiteX5" fmla="*/ 31288 w 603067"/>
                <a:gd name="connsiteY5" fmla="*/ 189558 h 283056"/>
                <a:gd name="connsiteX6" fmla="*/ 34733 w 603067"/>
                <a:gd name="connsiteY6" fmla="*/ 202527 h 283056"/>
                <a:gd name="connsiteX7" fmla="*/ 40556 w 603067"/>
                <a:gd name="connsiteY7" fmla="*/ 213644 h 283056"/>
                <a:gd name="connsiteX8" fmla="*/ 54859 w 603067"/>
                <a:gd name="connsiteY8" fmla="*/ 227674 h 283056"/>
                <a:gd name="connsiteX9" fmla="*/ 75243 w 603067"/>
                <a:gd name="connsiteY9" fmla="*/ 233498 h 283056"/>
                <a:gd name="connsiteX10" fmla="*/ 81068 w 603067"/>
                <a:gd name="connsiteY10" fmla="*/ 239322 h 283056"/>
                <a:gd name="connsiteX11" fmla="*/ 104364 w 603067"/>
                <a:gd name="connsiteY11" fmla="*/ 245146 h 283056"/>
                <a:gd name="connsiteX12" fmla="*/ 106488 w 603067"/>
                <a:gd name="connsiteY12" fmla="*/ 260496 h 283056"/>
                <a:gd name="connsiteX13" fmla="*/ 126342 w 603067"/>
                <a:gd name="connsiteY13" fmla="*/ 265789 h 283056"/>
                <a:gd name="connsiteX14" fmla="*/ 171343 w 603067"/>
                <a:gd name="connsiteY14" fmla="*/ 269763 h 283056"/>
                <a:gd name="connsiteX15" fmla="*/ 203376 w 603067"/>
                <a:gd name="connsiteY15" fmla="*/ 274267 h 283056"/>
                <a:gd name="connsiteX16" fmla="*/ 215024 w 603067"/>
                <a:gd name="connsiteY16" fmla="*/ 277180 h 283056"/>
                <a:gd name="connsiteX17" fmla="*/ 230905 w 603067"/>
                <a:gd name="connsiteY17" fmla="*/ 275330 h 283056"/>
                <a:gd name="connsiteX18" fmla="*/ 334420 w 603067"/>
                <a:gd name="connsiteY18" fmla="*/ 278772 h 283056"/>
                <a:gd name="connsiteX19" fmla="*/ 424696 w 603067"/>
                <a:gd name="connsiteY19" fmla="*/ 283004 h 283056"/>
                <a:gd name="connsiteX20" fmla="*/ 433963 w 603067"/>
                <a:gd name="connsiteY20" fmla="*/ 274799 h 283056"/>
                <a:gd name="connsiteX21" fmla="*/ 450904 w 603067"/>
                <a:gd name="connsiteY21" fmla="*/ 274267 h 283056"/>
                <a:gd name="connsiteX22" fmla="*/ 462553 w 603067"/>
                <a:gd name="connsiteY22" fmla="*/ 268443 h 283056"/>
                <a:gd name="connsiteX23" fmla="*/ 471289 w 603067"/>
                <a:gd name="connsiteY23" fmla="*/ 265531 h 283056"/>
                <a:gd name="connsiteX24" fmla="*/ 480026 w 603067"/>
                <a:gd name="connsiteY24" fmla="*/ 259707 h 283056"/>
                <a:gd name="connsiteX25" fmla="*/ 500410 w 603067"/>
                <a:gd name="connsiteY25" fmla="*/ 253883 h 283056"/>
                <a:gd name="connsiteX26" fmla="*/ 509147 w 603067"/>
                <a:gd name="connsiteY26" fmla="*/ 248059 h 283056"/>
                <a:gd name="connsiteX27" fmla="*/ 526619 w 603067"/>
                <a:gd name="connsiteY27" fmla="*/ 239322 h 283056"/>
                <a:gd name="connsiteX28" fmla="*/ 552828 w 603067"/>
                <a:gd name="connsiteY28" fmla="*/ 207289 h 283056"/>
                <a:gd name="connsiteX29" fmla="*/ 561564 w 603067"/>
                <a:gd name="connsiteY29" fmla="*/ 189816 h 283056"/>
                <a:gd name="connsiteX30" fmla="*/ 570301 w 603067"/>
                <a:gd name="connsiteY30" fmla="*/ 175256 h 283056"/>
                <a:gd name="connsiteX31" fmla="*/ 579037 w 603067"/>
                <a:gd name="connsiteY31" fmla="*/ 154871 h 283056"/>
                <a:gd name="connsiteX32" fmla="*/ 587773 w 603067"/>
                <a:gd name="connsiteY32" fmla="*/ 125750 h 283056"/>
                <a:gd name="connsiteX33" fmla="*/ 599422 w 603067"/>
                <a:gd name="connsiteY33" fmla="*/ 105366 h 283056"/>
                <a:gd name="connsiteX34" fmla="*/ 602334 w 603067"/>
                <a:gd name="connsiteY34" fmla="*/ 96629 h 283056"/>
                <a:gd name="connsiteX35" fmla="*/ 462553 w 603067"/>
                <a:gd name="connsiteY35" fmla="*/ 6354 h 283056"/>
                <a:gd name="connsiteX36" fmla="*/ 325684 w 603067"/>
                <a:gd name="connsiteY36" fmla="*/ 530 h 283056"/>
                <a:gd name="connsiteX37" fmla="*/ 296563 w 603067"/>
                <a:gd name="connsiteY37" fmla="*/ 0 h 283056"/>
                <a:gd name="connsiteX38" fmla="*/ 194640 w 603067"/>
                <a:gd name="connsiteY38" fmla="*/ 530 h 283056"/>
                <a:gd name="connsiteX39" fmla="*/ 150958 w 603067"/>
                <a:gd name="connsiteY39" fmla="*/ 3442 h 283056"/>
                <a:gd name="connsiteX40" fmla="*/ 11177 w 603067"/>
                <a:gd name="connsiteY40" fmla="*/ 6354 h 283056"/>
                <a:gd name="connsiteX0" fmla="*/ 11177 w 603067"/>
                <a:gd name="connsiteY0" fmla="*/ 6354 h 283056"/>
                <a:gd name="connsiteX1" fmla="*/ 8265 w 603067"/>
                <a:gd name="connsiteY1" fmla="*/ 29651 h 283056"/>
                <a:gd name="connsiteX2" fmla="*/ 2441 w 603067"/>
                <a:gd name="connsiteY2" fmla="*/ 70420 h 283056"/>
                <a:gd name="connsiteX3" fmla="*/ 5353 w 603067"/>
                <a:gd name="connsiteY3" fmla="*/ 128662 h 283056"/>
                <a:gd name="connsiteX4" fmla="*/ 18851 w 603067"/>
                <a:gd name="connsiteY4" fmla="*/ 180822 h 283056"/>
                <a:gd name="connsiteX5" fmla="*/ 31288 w 603067"/>
                <a:gd name="connsiteY5" fmla="*/ 189558 h 283056"/>
                <a:gd name="connsiteX6" fmla="*/ 34733 w 603067"/>
                <a:gd name="connsiteY6" fmla="*/ 202527 h 283056"/>
                <a:gd name="connsiteX7" fmla="*/ 40556 w 603067"/>
                <a:gd name="connsiteY7" fmla="*/ 213644 h 283056"/>
                <a:gd name="connsiteX8" fmla="*/ 54859 w 603067"/>
                <a:gd name="connsiteY8" fmla="*/ 227674 h 283056"/>
                <a:gd name="connsiteX9" fmla="*/ 75243 w 603067"/>
                <a:gd name="connsiteY9" fmla="*/ 233498 h 283056"/>
                <a:gd name="connsiteX10" fmla="*/ 81068 w 603067"/>
                <a:gd name="connsiteY10" fmla="*/ 239322 h 283056"/>
                <a:gd name="connsiteX11" fmla="*/ 87696 w 603067"/>
                <a:gd name="connsiteY11" fmla="*/ 252290 h 283056"/>
                <a:gd name="connsiteX12" fmla="*/ 106488 w 603067"/>
                <a:gd name="connsiteY12" fmla="*/ 260496 h 283056"/>
                <a:gd name="connsiteX13" fmla="*/ 126342 w 603067"/>
                <a:gd name="connsiteY13" fmla="*/ 265789 h 283056"/>
                <a:gd name="connsiteX14" fmla="*/ 171343 w 603067"/>
                <a:gd name="connsiteY14" fmla="*/ 269763 h 283056"/>
                <a:gd name="connsiteX15" fmla="*/ 203376 w 603067"/>
                <a:gd name="connsiteY15" fmla="*/ 274267 h 283056"/>
                <a:gd name="connsiteX16" fmla="*/ 215024 w 603067"/>
                <a:gd name="connsiteY16" fmla="*/ 277180 h 283056"/>
                <a:gd name="connsiteX17" fmla="*/ 230905 w 603067"/>
                <a:gd name="connsiteY17" fmla="*/ 275330 h 283056"/>
                <a:gd name="connsiteX18" fmla="*/ 334420 w 603067"/>
                <a:gd name="connsiteY18" fmla="*/ 278772 h 283056"/>
                <a:gd name="connsiteX19" fmla="*/ 424696 w 603067"/>
                <a:gd name="connsiteY19" fmla="*/ 283004 h 283056"/>
                <a:gd name="connsiteX20" fmla="*/ 433963 w 603067"/>
                <a:gd name="connsiteY20" fmla="*/ 274799 h 283056"/>
                <a:gd name="connsiteX21" fmla="*/ 450904 w 603067"/>
                <a:gd name="connsiteY21" fmla="*/ 274267 h 283056"/>
                <a:gd name="connsiteX22" fmla="*/ 462553 w 603067"/>
                <a:gd name="connsiteY22" fmla="*/ 268443 h 283056"/>
                <a:gd name="connsiteX23" fmla="*/ 471289 w 603067"/>
                <a:gd name="connsiteY23" fmla="*/ 265531 h 283056"/>
                <a:gd name="connsiteX24" fmla="*/ 480026 w 603067"/>
                <a:gd name="connsiteY24" fmla="*/ 259707 h 283056"/>
                <a:gd name="connsiteX25" fmla="*/ 500410 w 603067"/>
                <a:gd name="connsiteY25" fmla="*/ 253883 h 283056"/>
                <a:gd name="connsiteX26" fmla="*/ 509147 w 603067"/>
                <a:gd name="connsiteY26" fmla="*/ 248059 h 283056"/>
                <a:gd name="connsiteX27" fmla="*/ 526619 w 603067"/>
                <a:gd name="connsiteY27" fmla="*/ 239322 h 283056"/>
                <a:gd name="connsiteX28" fmla="*/ 552828 w 603067"/>
                <a:gd name="connsiteY28" fmla="*/ 207289 h 283056"/>
                <a:gd name="connsiteX29" fmla="*/ 561564 w 603067"/>
                <a:gd name="connsiteY29" fmla="*/ 189816 h 283056"/>
                <a:gd name="connsiteX30" fmla="*/ 570301 w 603067"/>
                <a:gd name="connsiteY30" fmla="*/ 175256 h 283056"/>
                <a:gd name="connsiteX31" fmla="*/ 579037 w 603067"/>
                <a:gd name="connsiteY31" fmla="*/ 154871 h 283056"/>
                <a:gd name="connsiteX32" fmla="*/ 587773 w 603067"/>
                <a:gd name="connsiteY32" fmla="*/ 125750 h 283056"/>
                <a:gd name="connsiteX33" fmla="*/ 599422 w 603067"/>
                <a:gd name="connsiteY33" fmla="*/ 105366 h 283056"/>
                <a:gd name="connsiteX34" fmla="*/ 602334 w 603067"/>
                <a:gd name="connsiteY34" fmla="*/ 96629 h 283056"/>
                <a:gd name="connsiteX35" fmla="*/ 462553 w 603067"/>
                <a:gd name="connsiteY35" fmla="*/ 6354 h 283056"/>
                <a:gd name="connsiteX36" fmla="*/ 325684 w 603067"/>
                <a:gd name="connsiteY36" fmla="*/ 530 h 283056"/>
                <a:gd name="connsiteX37" fmla="*/ 296563 w 603067"/>
                <a:gd name="connsiteY37" fmla="*/ 0 h 283056"/>
                <a:gd name="connsiteX38" fmla="*/ 194640 w 603067"/>
                <a:gd name="connsiteY38" fmla="*/ 530 h 283056"/>
                <a:gd name="connsiteX39" fmla="*/ 150958 w 603067"/>
                <a:gd name="connsiteY39" fmla="*/ 3442 h 283056"/>
                <a:gd name="connsiteX40" fmla="*/ 11177 w 603067"/>
                <a:gd name="connsiteY40" fmla="*/ 6354 h 283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03067" h="283056">
                  <a:moveTo>
                    <a:pt x="11177" y="6354"/>
                  </a:moveTo>
                  <a:cubicBezTo>
                    <a:pt x="-12605" y="10722"/>
                    <a:pt x="9084" y="21868"/>
                    <a:pt x="8265" y="29651"/>
                  </a:cubicBezTo>
                  <a:cubicBezTo>
                    <a:pt x="4339" y="66949"/>
                    <a:pt x="8954" y="50880"/>
                    <a:pt x="2441" y="70420"/>
                  </a:cubicBezTo>
                  <a:cubicBezTo>
                    <a:pt x="3412" y="89834"/>
                    <a:pt x="2618" y="110262"/>
                    <a:pt x="5353" y="128662"/>
                  </a:cubicBezTo>
                  <a:cubicBezTo>
                    <a:pt x="8088" y="147062"/>
                    <a:pt x="14529" y="170673"/>
                    <a:pt x="18851" y="180822"/>
                  </a:cubicBezTo>
                  <a:cubicBezTo>
                    <a:pt x="23173" y="190971"/>
                    <a:pt x="28641" y="185940"/>
                    <a:pt x="31288" y="189558"/>
                  </a:cubicBezTo>
                  <a:cubicBezTo>
                    <a:pt x="33935" y="193176"/>
                    <a:pt x="33188" y="198513"/>
                    <a:pt x="34733" y="202527"/>
                  </a:cubicBezTo>
                  <a:cubicBezTo>
                    <a:pt x="36278" y="206541"/>
                    <a:pt x="37202" y="209453"/>
                    <a:pt x="40556" y="213644"/>
                  </a:cubicBezTo>
                  <a:cubicBezTo>
                    <a:pt x="43910" y="217835"/>
                    <a:pt x="49078" y="224365"/>
                    <a:pt x="54859" y="227674"/>
                  </a:cubicBezTo>
                  <a:cubicBezTo>
                    <a:pt x="60640" y="230983"/>
                    <a:pt x="60615" y="229841"/>
                    <a:pt x="75243" y="233498"/>
                  </a:cubicBezTo>
                  <a:cubicBezTo>
                    <a:pt x="77185" y="235439"/>
                    <a:pt x="78993" y="236190"/>
                    <a:pt x="81068" y="239322"/>
                  </a:cubicBezTo>
                  <a:cubicBezTo>
                    <a:pt x="83143" y="242454"/>
                    <a:pt x="83459" y="248761"/>
                    <a:pt x="87696" y="252290"/>
                  </a:cubicBezTo>
                  <a:cubicBezTo>
                    <a:pt x="91933" y="255819"/>
                    <a:pt x="100047" y="258246"/>
                    <a:pt x="106488" y="260496"/>
                  </a:cubicBezTo>
                  <a:cubicBezTo>
                    <a:pt x="112929" y="262746"/>
                    <a:pt x="115533" y="264245"/>
                    <a:pt x="126342" y="265789"/>
                  </a:cubicBezTo>
                  <a:cubicBezTo>
                    <a:pt x="137151" y="267333"/>
                    <a:pt x="158504" y="268350"/>
                    <a:pt x="171343" y="269763"/>
                  </a:cubicBezTo>
                  <a:cubicBezTo>
                    <a:pt x="184182" y="271176"/>
                    <a:pt x="196096" y="273031"/>
                    <a:pt x="203376" y="274267"/>
                  </a:cubicBezTo>
                  <a:cubicBezTo>
                    <a:pt x="210656" y="275503"/>
                    <a:pt x="210436" y="277003"/>
                    <a:pt x="215024" y="277180"/>
                  </a:cubicBezTo>
                  <a:cubicBezTo>
                    <a:pt x="219612" y="277357"/>
                    <a:pt x="211006" y="275065"/>
                    <a:pt x="230905" y="275330"/>
                  </a:cubicBezTo>
                  <a:cubicBezTo>
                    <a:pt x="250804" y="275595"/>
                    <a:pt x="314908" y="278049"/>
                    <a:pt x="334420" y="278772"/>
                  </a:cubicBezTo>
                  <a:cubicBezTo>
                    <a:pt x="364512" y="277801"/>
                    <a:pt x="408106" y="283666"/>
                    <a:pt x="424696" y="283004"/>
                  </a:cubicBezTo>
                  <a:cubicBezTo>
                    <a:pt x="441286" y="282342"/>
                    <a:pt x="429845" y="276172"/>
                    <a:pt x="433963" y="274799"/>
                  </a:cubicBezTo>
                  <a:cubicBezTo>
                    <a:pt x="438658" y="273234"/>
                    <a:pt x="446051" y="275238"/>
                    <a:pt x="450904" y="274267"/>
                  </a:cubicBezTo>
                  <a:cubicBezTo>
                    <a:pt x="454787" y="272326"/>
                    <a:pt x="458563" y="270153"/>
                    <a:pt x="462553" y="268443"/>
                  </a:cubicBezTo>
                  <a:cubicBezTo>
                    <a:pt x="465374" y="267234"/>
                    <a:pt x="468544" y="266904"/>
                    <a:pt x="471289" y="265531"/>
                  </a:cubicBezTo>
                  <a:cubicBezTo>
                    <a:pt x="474420" y="263966"/>
                    <a:pt x="476809" y="261086"/>
                    <a:pt x="480026" y="259707"/>
                  </a:cubicBezTo>
                  <a:cubicBezTo>
                    <a:pt x="493090" y="254108"/>
                    <a:pt x="489075" y="259550"/>
                    <a:pt x="500410" y="253883"/>
                  </a:cubicBezTo>
                  <a:cubicBezTo>
                    <a:pt x="503541" y="252318"/>
                    <a:pt x="506016" y="249624"/>
                    <a:pt x="509147" y="248059"/>
                  </a:cubicBezTo>
                  <a:cubicBezTo>
                    <a:pt x="521058" y="242103"/>
                    <a:pt x="515494" y="249056"/>
                    <a:pt x="526619" y="239322"/>
                  </a:cubicBezTo>
                  <a:cubicBezTo>
                    <a:pt x="534286" y="232614"/>
                    <a:pt x="549452" y="217418"/>
                    <a:pt x="552828" y="207289"/>
                  </a:cubicBezTo>
                  <a:cubicBezTo>
                    <a:pt x="560147" y="185332"/>
                    <a:pt x="550274" y="212397"/>
                    <a:pt x="561564" y="189816"/>
                  </a:cubicBezTo>
                  <a:cubicBezTo>
                    <a:pt x="569123" y="174697"/>
                    <a:pt x="558925" y="186630"/>
                    <a:pt x="570301" y="175256"/>
                  </a:cubicBezTo>
                  <a:cubicBezTo>
                    <a:pt x="577130" y="154769"/>
                    <a:pt x="568242" y="180060"/>
                    <a:pt x="579037" y="154871"/>
                  </a:cubicBezTo>
                  <a:cubicBezTo>
                    <a:pt x="583057" y="145491"/>
                    <a:pt x="583753" y="135130"/>
                    <a:pt x="587773" y="125750"/>
                  </a:cubicBezTo>
                  <a:cubicBezTo>
                    <a:pt x="592207" y="115404"/>
                    <a:pt x="593572" y="114140"/>
                    <a:pt x="599422" y="105366"/>
                  </a:cubicBezTo>
                  <a:cubicBezTo>
                    <a:pt x="600393" y="102454"/>
                    <a:pt x="602334" y="99699"/>
                    <a:pt x="602334" y="96629"/>
                  </a:cubicBezTo>
                  <a:cubicBezTo>
                    <a:pt x="602334" y="-36832"/>
                    <a:pt x="621611" y="10653"/>
                    <a:pt x="462553" y="6354"/>
                  </a:cubicBezTo>
                  <a:cubicBezTo>
                    <a:pt x="437162" y="5668"/>
                    <a:pt x="353349" y="1589"/>
                    <a:pt x="325684" y="530"/>
                  </a:cubicBezTo>
                  <a:cubicBezTo>
                    <a:pt x="298019" y="-529"/>
                    <a:pt x="306270" y="971"/>
                    <a:pt x="296563" y="0"/>
                  </a:cubicBezTo>
                  <a:lnTo>
                    <a:pt x="194640" y="530"/>
                  </a:lnTo>
                  <a:cubicBezTo>
                    <a:pt x="180059" y="1113"/>
                    <a:pt x="165549" y="3210"/>
                    <a:pt x="150958" y="3442"/>
                  </a:cubicBezTo>
                  <a:lnTo>
                    <a:pt x="11177" y="6354"/>
                  </a:lnTo>
                  <a:close/>
                </a:path>
              </a:pathLst>
            </a:custGeom>
            <a:solidFill>
              <a:srgbClr val="00B0F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050">
                <a:solidFill>
                  <a:prstClr val="white"/>
                </a:solidFill>
              </a:endParaRPr>
            </a:p>
          </p:txBody>
        </p:sp>
        <p:sp>
          <p:nvSpPr>
            <p:cNvPr id="102" name="円弧 101"/>
            <p:cNvSpPr/>
            <p:nvPr/>
          </p:nvSpPr>
          <p:spPr>
            <a:xfrm rot="2653722">
              <a:off x="1446306" y="2406029"/>
              <a:ext cx="504000" cy="504000"/>
            </a:xfrm>
            <a:prstGeom prst="arc">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a:solidFill>
                  <a:prstClr val="black"/>
                </a:solidFill>
              </a:endParaRPr>
            </a:p>
          </p:txBody>
        </p:sp>
        <p:sp>
          <p:nvSpPr>
            <p:cNvPr id="104" name="円弧 103"/>
            <p:cNvSpPr/>
            <p:nvPr/>
          </p:nvSpPr>
          <p:spPr>
            <a:xfrm rot="13533900">
              <a:off x="1806021" y="2405486"/>
              <a:ext cx="504000" cy="504000"/>
            </a:xfrm>
            <a:prstGeom prst="arc">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a:solidFill>
                  <a:prstClr val="black"/>
                </a:solidFill>
              </a:endParaRPr>
            </a:p>
          </p:txBody>
        </p:sp>
        <p:sp>
          <p:nvSpPr>
            <p:cNvPr id="113" name="正方形/長方形 112"/>
            <p:cNvSpPr/>
            <p:nvPr/>
          </p:nvSpPr>
          <p:spPr>
            <a:xfrm>
              <a:off x="542758" y="2518203"/>
              <a:ext cx="379913" cy="300686"/>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0" name="正方形/長方形 9"/>
            <p:cNvSpPr/>
            <p:nvPr/>
          </p:nvSpPr>
          <p:spPr>
            <a:xfrm>
              <a:off x="306454" y="2398219"/>
              <a:ext cx="430306" cy="24194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ja-JP" altLang="en-US" sz="1050">
                <a:solidFill>
                  <a:prstClr val="white"/>
                </a:solidFill>
              </a:endParaRPr>
            </a:p>
          </p:txBody>
        </p:sp>
        <p:sp>
          <p:nvSpPr>
            <p:cNvPr id="115" name="テキスト ボックス 114"/>
            <p:cNvSpPr txBox="1"/>
            <p:nvPr/>
          </p:nvSpPr>
          <p:spPr>
            <a:xfrm>
              <a:off x="1349898" y="2756769"/>
              <a:ext cx="1473480" cy="253916"/>
            </a:xfrm>
            <a:prstGeom prst="rect">
              <a:avLst/>
            </a:prstGeom>
            <a:noFill/>
          </p:spPr>
          <p:txBody>
            <a:bodyPr wrap="none" rtlCol="0">
              <a:spAutoFit/>
            </a:bodyPr>
            <a:lstStyle/>
            <a:p>
              <a:r>
                <a:rPr lang="en-US" altLang="ja-JP" sz="1050" i="1" dirty="0" smtClean="0">
                  <a:solidFill>
                    <a:prstClr val="black"/>
                  </a:solidFill>
                  <a:latin typeface="Times New Roman" panose="02020603050405020304" pitchFamily="18" charset="0"/>
                  <a:ea typeface="Cambria Math" panose="02040503050406030204" pitchFamily="18" charset="0"/>
                  <a:cs typeface="Times New Roman" panose="02020603050405020304" pitchFamily="18" charset="0"/>
                </a:rPr>
                <a:t>f</a:t>
              </a:r>
              <a:r>
                <a:rPr lang="en-US" altLang="ja-JP" sz="1050" dirty="0" smtClean="0">
                  <a:solidFill>
                    <a:prstClr val="black"/>
                  </a:solidFill>
                  <a:latin typeface="Cambria Math" panose="02040503050406030204" pitchFamily="18" charset="0"/>
                  <a:ea typeface="Cambria Math" panose="02040503050406030204" pitchFamily="18" charset="0"/>
                </a:rPr>
                <a:t>=20cm</a:t>
              </a:r>
              <a:r>
                <a:rPr lang="ja-JP" altLang="en-US" sz="1050" dirty="0" smtClean="0">
                  <a:solidFill>
                    <a:prstClr val="black"/>
                  </a:solidFill>
                  <a:latin typeface="ＭＳ Ｐゴシック" panose="020B0600070205080204" pitchFamily="50" charset="-128"/>
                </a:rPr>
                <a:t>凸レンズ</a:t>
              </a:r>
              <a:r>
                <a:rPr lang="en-US" altLang="ja-JP" sz="1050" dirty="0" smtClean="0">
                  <a:solidFill>
                    <a:prstClr val="black"/>
                  </a:solidFill>
                  <a:latin typeface="ＭＳ Ｐゴシック" panose="020B0600070205080204" pitchFamily="50" charset="-128"/>
                </a:rPr>
                <a:t>(TPX)</a:t>
              </a:r>
              <a:endParaRPr lang="ja-JP" altLang="en-US" sz="1050" dirty="0">
                <a:solidFill>
                  <a:prstClr val="black"/>
                </a:solidFill>
                <a:latin typeface="ＭＳ Ｐゴシック" panose="020B0600070205080204" pitchFamily="50" charset="-128"/>
              </a:endParaRPr>
            </a:p>
          </p:txBody>
        </p:sp>
        <p:pic>
          <p:nvPicPr>
            <p:cNvPr id="39" name="図 38"/>
            <p:cNvPicPr>
              <a:picLocks noChangeAspect="1"/>
            </p:cNvPicPr>
            <p:nvPr/>
          </p:nvPicPr>
          <p:blipFill rotWithShape="1">
            <a:blip r:embed="rId5"/>
            <a:srcRect r="12324" b="13253"/>
            <a:stretch/>
          </p:blipFill>
          <p:spPr>
            <a:xfrm>
              <a:off x="6508493" y="1406079"/>
              <a:ext cx="2187832" cy="2860801"/>
            </a:xfrm>
            <a:prstGeom prst="rect">
              <a:avLst/>
            </a:prstGeom>
          </p:spPr>
        </p:pic>
        <p:cxnSp>
          <p:nvCxnSpPr>
            <p:cNvPr id="116" name="直線矢印コネクタ 115"/>
            <p:cNvCxnSpPr/>
            <p:nvPr/>
          </p:nvCxnSpPr>
          <p:spPr>
            <a:xfrm flipV="1">
              <a:off x="6181817" y="3386562"/>
              <a:ext cx="1314404" cy="182261"/>
            </a:xfrm>
            <a:prstGeom prst="straightConnector1">
              <a:avLst/>
            </a:prstGeom>
            <a:ln w="127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21" name="直線矢印コネクタ 120"/>
            <p:cNvCxnSpPr/>
            <p:nvPr/>
          </p:nvCxnSpPr>
          <p:spPr>
            <a:xfrm flipV="1">
              <a:off x="6069874" y="2219326"/>
              <a:ext cx="1321526" cy="22059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2" name="直線矢印コネクタ 131"/>
            <p:cNvCxnSpPr/>
            <p:nvPr/>
          </p:nvCxnSpPr>
          <p:spPr>
            <a:xfrm flipV="1">
              <a:off x="6087122" y="3524332"/>
              <a:ext cx="426129" cy="59288"/>
            </a:xfrm>
            <a:prstGeom prst="straightConnector1">
              <a:avLst/>
            </a:prstGeom>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35" name="テキスト ボックス 134"/>
            <p:cNvSpPr txBox="1"/>
            <p:nvPr/>
          </p:nvSpPr>
          <p:spPr>
            <a:xfrm>
              <a:off x="1466850" y="964348"/>
              <a:ext cx="1714500" cy="523220"/>
            </a:xfrm>
            <a:prstGeom prst="rect">
              <a:avLst/>
            </a:prstGeom>
            <a:noFill/>
          </p:spPr>
          <p:txBody>
            <a:bodyPr wrap="square" rtlCol="0">
              <a:spAutoFit/>
            </a:bodyPr>
            <a:lstStyle/>
            <a:p>
              <a:r>
                <a:rPr lang="ja-JP" altLang="en-US" sz="1400" dirty="0" smtClean="0">
                  <a:solidFill>
                    <a:prstClr val="black"/>
                  </a:solidFill>
                  <a:latin typeface="ＭＳ Ｐゴシック" panose="020B0600070205080204" pitchFamily="50" charset="-128"/>
                </a:rPr>
                <a:t>中空</a:t>
              </a:r>
              <a:r>
                <a:rPr lang="en-US" altLang="ja-JP" sz="1400" dirty="0" smtClean="0">
                  <a:solidFill>
                    <a:prstClr val="black"/>
                  </a:solidFill>
                  <a:latin typeface="ＭＳ Ｐゴシック" panose="020B0600070205080204" pitchFamily="50" charset="-128"/>
                </a:rPr>
                <a:t>THz</a:t>
              </a:r>
              <a:r>
                <a:rPr lang="ja-JP" altLang="en-US" sz="1400" dirty="0" smtClean="0">
                  <a:solidFill>
                    <a:prstClr val="black"/>
                  </a:solidFill>
                  <a:latin typeface="ＭＳ Ｐゴシック" panose="020B0600070205080204" pitchFamily="50" charset="-128"/>
                </a:rPr>
                <a:t>ファイバー</a:t>
              </a:r>
              <a:endParaRPr lang="en-US" altLang="ja-JP" sz="1400" dirty="0" smtClean="0">
                <a:solidFill>
                  <a:prstClr val="black"/>
                </a:solidFill>
                <a:latin typeface="ＭＳ Ｐゴシック" panose="020B0600070205080204" pitchFamily="50" charset="-128"/>
              </a:endParaRPr>
            </a:p>
            <a:p>
              <a:r>
                <a:rPr lang="en-US" altLang="ja-JP" sz="1400" dirty="0" smtClean="0">
                  <a:solidFill>
                    <a:prstClr val="black"/>
                  </a:solidFill>
                  <a:latin typeface="ＭＳ Ｐゴシック" panose="020B0600070205080204" pitchFamily="50" charset="-128"/>
                </a:rPr>
                <a:t>(1.6</a:t>
              </a:r>
              <a:r>
                <a:rPr lang="en-US" altLang="ja-JP" sz="900" dirty="0" smtClean="0">
                  <a:solidFill>
                    <a:prstClr val="black"/>
                  </a:solidFill>
                  <a:latin typeface="ＭＳ Ｐゴシック" panose="020B0600070205080204" pitchFamily="50" charset="-128"/>
                </a:rPr>
                <a:t> </a:t>
              </a:r>
              <a:r>
                <a:rPr lang="en-US" altLang="ja-JP" sz="1400" dirty="0" smtClean="0">
                  <a:solidFill>
                    <a:prstClr val="black"/>
                  </a:solidFill>
                  <a:latin typeface="ＭＳ Ｐゴシック" panose="020B0600070205080204" pitchFamily="50" charset="-128"/>
                </a:rPr>
                <a:t>m</a:t>
              </a:r>
              <a:r>
                <a:rPr lang="ja-JP" altLang="en-US" sz="1400" dirty="0" smtClean="0">
                  <a:solidFill>
                    <a:prstClr val="black"/>
                  </a:solidFill>
                  <a:latin typeface="ＭＳ Ｐゴシック" panose="020B0600070205080204" pitchFamily="50" charset="-128"/>
                </a:rPr>
                <a:t>長</a:t>
              </a:r>
              <a:r>
                <a:rPr lang="en-US" altLang="ja-JP" sz="1400" dirty="0" smtClean="0">
                  <a:solidFill>
                    <a:prstClr val="black"/>
                  </a:solidFill>
                  <a:latin typeface="ＭＳ Ｐゴシック" panose="020B0600070205080204" pitchFamily="50" charset="-128"/>
                </a:rPr>
                <a:t>)</a:t>
              </a:r>
              <a:endParaRPr lang="ja-JP" altLang="en-US" sz="1400" dirty="0">
                <a:solidFill>
                  <a:prstClr val="black"/>
                </a:solidFill>
                <a:latin typeface="ＭＳ Ｐゴシック" panose="020B0600070205080204" pitchFamily="50" charset="-128"/>
              </a:endParaRPr>
            </a:p>
          </p:txBody>
        </p:sp>
        <p:cxnSp>
          <p:nvCxnSpPr>
            <p:cNvPr id="136" name="直線コネクタ 135"/>
            <p:cNvCxnSpPr/>
            <p:nvPr/>
          </p:nvCxnSpPr>
          <p:spPr>
            <a:xfrm>
              <a:off x="3179073" y="1232528"/>
              <a:ext cx="1221477" cy="0"/>
            </a:xfrm>
            <a:prstGeom prst="line">
              <a:avLst/>
            </a:prstGeom>
            <a:ln w="3175">
              <a:solidFill>
                <a:schemeClr val="tx1"/>
              </a:solidFill>
              <a:prstDash val="dash"/>
            </a:ln>
          </p:spPr>
          <p:style>
            <a:lnRef idx="1">
              <a:schemeClr val="accent1"/>
            </a:lnRef>
            <a:fillRef idx="0">
              <a:schemeClr val="accent1"/>
            </a:fillRef>
            <a:effectRef idx="0">
              <a:schemeClr val="accent1"/>
            </a:effectRef>
            <a:fontRef idx="minor">
              <a:schemeClr val="tx1"/>
            </a:fontRef>
          </p:style>
        </p:cxnSp>
      </p:grpSp>
      <p:sp>
        <p:nvSpPr>
          <p:cNvPr id="92" name="テキスト ボックス 91"/>
          <p:cNvSpPr txBox="1"/>
          <p:nvPr/>
        </p:nvSpPr>
        <p:spPr>
          <a:xfrm>
            <a:off x="198213" y="4622353"/>
            <a:ext cx="4311643" cy="523220"/>
          </a:xfrm>
          <a:prstGeom prst="rect">
            <a:avLst/>
          </a:prstGeom>
          <a:noFill/>
        </p:spPr>
        <p:txBody>
          <a:bodyPr wrap="square" rtlCol="0">
            <a:spAutoFit/>
          </a:bodyPr>
          <a:lstStyle/>
          <a:p>
            <a:r>
              <a:rPr lang="ja-JP" altLang="en-US" sz="1400" dirty="0" smtClean="0">
                <a:solidFill>
                  <a:prstClr val="black"/>
                </a:solidFill>
                <a:latin typeface="ＭＳ Ｐゴシック" panose="020B0600070205080204" pitchFamily="50" charset="-128"/>
              </a:rPr>
              <a:t>中空</a:t>
            </a:r>
            <a:r>
              <a:rPr lang="en-US" altLang="ja-JP" sz="1400" dirty="0" smtClean="0">
                <a:solidFill>
                  <a:prstClr val="black"/>
                </a:solidFill>
                <a:latin typeface="ＭＳ Ｐゴシック" panose="020B0600070205080204" pitchFamily="50" charset="-128"/>
              </a:rPr>
              <a:t>THz</a:t>
            </a:r>
            <a:r>
              <a:rPr lang="ja-JP" altLang="en-US" sz="1400" dirty="0" smtClean="0">
                <a:solidFill>
                  <a:prstClr val="black"/>
                </a:solidFill>
                <a:latin typeface="ＭＳ Ｐゴシック" panose="020B0600070205080204" pitchFamily="50" charset="-128"/>
              </a:rPr>
              <a:t>ファイバー、</a:t>
            </a:r>
            <a:r>
              <a:rPr lang="en-US" altLang="ja-JP" sz="1400" dirty="0" err="1" smtClean="0">
                <a:solidFill>
                  <a:prstClr val="black"/>
                </a:solidFill>
                <a:latin typeface="ＭＳ Ｐゴシック" panose="020B0600070205080204" pitchFamily="50" charset="-128"/>
              </a:rPr>
              <a:t>Opto</a:t>
            </a:r>
            <a:r>
              <a:rPr lang="en-US" altLang="ja-JP" sz="1400" dirty="0" smtClean="0">
                <a:solidFill>
                  <a:prstClr val="black"/>
                </a:solidFill>
                <a:latin typeface="ＭＳ Ｐゴシック" panose="020B0600070205080204" pitchFamily="50" charset="-128"/>
              </a:rPr>
              <a:t> </a:t>
            </a:r>
            <a:r>
              <a:rPr lang="en-US" altLang="ja-JP" sz="1400" dirty="0">
                <a:solidFill>
                  <a:prstClr val="black"/>
                </a:solidFill>
                <a:latin typeface="ＭＳ Ｐゴシック" panose="020B0600070205080204" pitchFamily="50" charset="-128"/>
              </a:rPr>
              <a:t>Knowledge Systems</a:t>
            </a:r>
            <a:r>
              <a:rPr lang="ja-JP" altLang="en-US" sz="1400" dirty="0" smtClean="0">
                <a:solidFill>
                  <a:prstClr val="black"/>
                </a:solidFill>
                <a:latin typeface="ＭＳ Ｐゴシック" panose="020B0600070205080204" pitchFamily="50" charset="-128"/>
              </a:rPr>
              <a:t>社製</a:t>
            </a:r>
            <a:endParaRPr lang="en-US" altLang="ja-JP" sz="1400" dirty="0" smtClean="0">
              <a:solidFill>
                <a:prstClr val="black"/>
              </a:solidFill>
              <a:latin typeface="ＭＳ Ｐゴシック" panose="020B0600070205080204" pitchFamily="50" charset="-128"/>
            </a:endParaRPr>
          </a:p>
          <a:p>
            <a:r>
              <a:rPr lang="ja-JP" altLang="en-US" sz="1400" dirty="0" smtClean="0">
                <a:solidFill>
                  <a:prstClr val="black"/>
                </a:solidFill>
                <a:latin typeface="ＭＳ Ｐゴシック" panose="020B0600070205080204" pitchFamily="50" charset="-128"/>
              </a:rPr>
              <a:t>（長さ</a:t>
            </a:r>
            <a:r>
              <a:rPr lang="en-US" altLang="ja-JP" sz="1400" dirty="0" smtClean="0">
                <a:solidFill>
                  <a:prstClr val="black"/>
                </a:solidFill>
                <a:latin typeface="ＭＳ Ｐゴシック" panose="020B0600070205080204" pitchFamily="50" charset="-128"/>
              </a:rPr>
              <a:t>1.6</a:t>
            </a:r>
            <a:r>
              <a:rPr lang="en-US" altLang="ja-JP" sz="500" dirty="0" smtClean="0">
                <a:solidFill>
                  <a:prstClr val="black"/>
                </a:solidFill>
                <a:latin typeface="ＭＳ Ｐゴシック" panose="020B0600070205080204" pitchFamily="50" charset="-128"/>
              </a:rPr>
              <a:t> </a:t>
            </a:r>
            <a:r>
              <a:rPr lang="en-US" altLang="ja-JP" sz="1400" dirty="0" smtClean="0">
                <a:solidFill>
                  <a:prstClr val="black"/>
                </a:solidFill>
                <a:latin typeface="ＭＳ Ｐゴシック" panose="020B0600070205080204" pitchFamily="50" charset="-128"/>
              </a:rPr>
              <a:t>m, </a:t>
            </a:r>
            <a:r>
              <a:rPr lang="ja-JP" altLang="en-US" sz="1400" dirty="0" smtClean="0">
                <a:solidFill>
                  <a:prstClr val="black"/>
                </a:solidFill>
                <a:latin typeface="ＭＳ Ｐゴシック" panose="020B0600070205080204" pitchFamily="50" charset="-128"/>
              </a:rPr>
              <a:t>内径</a:t>
            </a:r>
            <a:r>
              <a:rPr lang="en-US" altLang="ja-JP" sz="1400" dirty="0" smtClean="0">
                <a:solidFill>
                  <a:prstClr val="black"/>
                </a:solidFill>
                <a:latin typeface="ＭＳ Ｐゴシック" panose="020B0600070205080204" pitchFamily="50" charset="-128"/>
              </a:rPr>
              <a:t>0.75</a:t>
            </a:r>
            <a:r>
              <a:rPr lang="en-US" altLang="ja-JP" sz="600" dirty="0" smtClean="0">
                <a:solidFill>
                  <a:prstClr val="black"/>
                </a:solidFill>
                <a:latin typeface="ＭＳ Ｐゴシック" panose="020B0600070205080204" pitchFamily="50" charset="-128"/>
              </a:rPr>
              <a:t> </a:t>
            </a:r>
            <a:r>
              <a:rPr lang="en-US" altLang="ja-JP" sz="1400" dirty="0" smtClean="0">
                <a:solidFill>
                  <a:prstClr val="black"/>
                </a:solidFill>
                <a:latin typeface="ＭＳ Ｐゴシック" panose="020B0600070205080204" pitchFamily="50" charset="-128"/>
              </a:rPr>
              <a:t>mm, </a:t>
            </a:r>
            <a:r>
              <a:rPr lang="ja-JP" altLang="en-US" sz="1400" dirty="0" smtClean="0">
                <a:solidFill>
                  <a:prstClr val="black"/>
                </a:solidFill>
                <a:latin typeface="ＭＳ Ｐゴシック" panose="020B0600070205080204" pitchFamily="50" charset="-128"/>
              </a:rPr>
              <a:t>最小曲げ半径</a:t>
            </a:r>
            <a:r>
              <a:rPr lang="en-US" altLang="ja-JP" sz="1400" dirty="0" smtClean="0">
                <a:solidFill>
                  <a:prstClr val="black"/>
                </a:solidFill>
                <a:latin typeface="ＭＳ Ｐゴシック" panose="020B0600070205080204" pitchFamily="50" charset="-128"/>
              </a:rPr>
              <a:t>200</a:t>
            </a:r>
            <a:r>
              <a:rPr lang="en-US" altLang="ja-JP" sz="700" dirty="0" smtClean="0">
                <a:solidFill>
                  <a:prstClr val="black"/>
                </a:solidFill>
                <a:latin typeface="ＭＳ Ｐゴシック" panose="020B0600070205080204" pitchFamily="50" charset="-128"/>
              </a:rPr>
              <a:t> </a:t>
            </a:r>
            <a:r>
              <a:rPr lang="en-US" altLang="ja-JP" sz="1400" dirty="0" smtClean="0">
                <a:solidFill>
                  <a:prstClr val="black"/>
                </a:solidFill>
                <a:latin typeface="ＭＳ Ｐゴシック" panose="020B0600070205080204" pitchFamily="50" charset="-128"/>
              </a:rPr>
              <a:t>mm</a:t>
            </a:r>
            <a:r>
              <a:rPr lang="ja-JP" altLang="en-US" sz="1400" dirty="0" smtClean="0">
                <a:solidFill>
                  <a:prstClr val="black"/>
                </a:solidFill>
                <a:latin typeface="ＭＳ Ｐゴシック" panose="020B0600070205080204" pitchFamily="50" charset="-128"/>
              </a:rPr>
              <a:t>）</a:t>
            </a:r>
            <a:endParaRPr lang="ja-JP" altLang="en-US" sz="1400" dirty="0">
              <a:solidFill>
                <a:prstClr val="black"/>
              </a:solidFill>
              <a:latin typeface="ＭＳ Ｐゴシック" panose="020B0600070205080204" pitchFamily="50" charset="-128"/>
            </a:endParaRPr>
          </a:p>
        </p:txBody>
      </p:sp>
      <p:sp>
        <p:nvSpPr>
          <p:cNvPr id="73" name="角丸四角形 72"/>
          <p:cNvSpPr/>
          <p:nvPr/>
        </p:nvSpPr>
        <p:spPr>
          <a:xfrm>
            <a:off x="192071" y="4580876"/>
            <a:ext cx="8667843" cy="2250489"/>
          </a:xfrm>
          <a:prstGeom prst="roundRect">
            <a:avLst>
              <a:gd name="adj" fmla="val 9944"/>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20" name="テキスト ボックス 19"/>
          <p:cNvSpPr txBox="1"/>
          <p:nvPr/>
        </p:nvSpPr>
        <p:spPr>
          <a:xfrm>
            <a:off x="5637319" y="4634144"/>
            <a:ext cx="3204839" cy="1831271"/>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altLang="ja-JP" sz="1400" dirty="0" smtClean="0">
                <a:solidFill>
                  <a:prstClr val="black"/>
                </a:solidFill>
                <a:latin typeface="ＭＳ Ｐゴシック" panose="020B0600070205080204" pitchFamily="50" charset="-128"/>
              </a:rPr>
              <a:t>Flexible</a:t>
            </a:r>
            <a:r>
              <a:rPr lang="ja-JP" altLang="en-US" sz="1400" dirty="0" smtClean="0">
                <a:solidFill>
                  <a:prstClr val="black"/>
                </a:solidFill>
                <a:latin typeface="ＭＳ Ｐゴシック" panose="020B0600070205080204" pitchFamily="50" charset="-128"/>
              </a:rPr>
              <a:t>だが、</a:t>
            </a:r>
            <a:endParaRPr lang="en-US" altLang="ja-JP" sz="1400" dirty="0" smtClean="0">
              <a:solidFill>
                <a:prstClr val="black"/>
              </a:solidFill>
              <a:latin typeface="ＭＳ Ｐゴシック" panose="020B0600070205080204" pitchFamily="50" charset="-128"/>
            </a:endParaRPr>
          </a:p>
          <a:p>
            <a:pPr>
              <a:spcBef>
                <a:spcPts val="600"/>
              </a:spcBef>
            </a:pPr>
            <a:r>
              <a:rPr lang="ja-JP" altLang="en-US" sz="1400" dirty="0">
                <a:solidFill>
                  <a:prstClr val="black"/>
                </a:solidFill>
                <a:latin typeface="ＭＳ Ｐゴシック" panose="020B0600070205080204" pitchFamily="50" charset="-128"/>
              </a:rPr>
              <a:t>①</a:t>
            </a:r>
            <a:r>
              <a:rPr lang="ja-JP" altLang="en-US" sz="1400" dirty="0" smtClean="0">
                <a:solidFill>
                  <a:prstClr val="black"/>
                </a:solidFill>
                <a:latin typeface="ＭＳ Ｐゴシック" panose="020B0600070205080204" pitchFamily="50" charset="-128"/>
              </a:rPr>
              <a:t>レーザービームを内径</a:t>
            </a:r>
            <a:r>
              <a:rPr lang="en-US" altLang="ja-JP" sz="1400" dirty="0" smtClean="0">
                <a:solidFill>
                  <a:prstClr val="black"/>
                </a:solidFill>
                <a:latin typeface="ＭＳ Ｐゴシック" panose="020B0600070205080204" pitchFamily="50" charset="-128"/>
              </a:rPr>
              <a:t>0.75mm</a:t>
            </a:r>
            <a:r>
              <a:rPr lang="ja-JP" altLang="en-US" sz="1400" dirty="0" smtClean="0">
                <a:solidFill>
                  <a:prstClr val="black"/>
                </a:solidFill>
                <a:latin typeface="ＭＳ Ｐゴシック" panose="020B0600070205080204" pitchFamily="50" charset="-128"/>
              </a:rPr>
              <a:t>まで</a:t>
            </a:r>
            <a:endParaRPr lang="en-US" altLang="ja-JP" sz="1400" dirty="0" smtClean="0">
              <a:solidFill>
                <a:prstClr val="black"/>
              </a:solidFill>
              <a:latin typeface="ＭＳ Ｐゴシック" panose="020B0600070205080204" pitchFamily="50" charset="-128"/>
            </a:endParaRPr>
          </a:p>
          <a:p>
            <a:r>
              <a:rPr lang="ja-JP" altLang="en-US" sz="1400" dirty="0">
                <a:solidFill>
                  <a:prstClr val="black"/>
                </a:solidFill>
                <a:latin typeface="ＭＳ Ｐゴシック" panose="020B0600070205080204" pitchFamily="50" charset="-128"/>
              </a:rPr>
              <a:t>　</a:t>
            </a:r>
            <a:r>
              <a:rPr lang="ja-JP" altLang="en-US" sz="1400" dirty="0" smtClean="0">
                <a:solidFill>
                  <a:prstClr val="black"/>
                </a:solidFill>
                <a:latin typeface="ＭＳ Ｐゴシック" panose="020B0600070205080204" pitchFamily="50" charset="-128"/>
              </a:rPr>
              <a:t> 絞りきれず（～</a:t>
            </a:r>
            <a:r>
              <a:rPr lang="en-US" altLang="ja-JP" sz="1400" dirty="0" smtClean="0">
                <a:solidFill>
                  <a:prstClr val="black"/>
                </a:solidFill>
                <a:latin typeface="ＭＳ Ｐゴシック" panose="020B0600070205080204" pitchFamily="50" charset="-128"/>
              </a:rPr>
              <a:t>2.5mmφ</a:t>
            </a:r>
            <a:r>
              <a:rPr lang="ja-JP" altLang="en-US" sz="1400" dirty="0" smtClean="0">
                <a:solidFill>
                  <a:prstClr val="black"/>
                </a:solidFill>
                <a:latin typeface="ＭＳ Ｐゴシック" panose="020B0600070205080204" pitchFamily="50" charset="-128"/>
              </a:rPr>
              <a:t>が限度）。</a:t>
            </a:r>
            <a:endParaRPr lang="en-US" altLang="ja-JP" sz="1400" dirty="0" smtClean="0">
              <a:solidFill>
                <a:prstClr val="black"/>
              </a:solidFill>
              <a:latin typeface="ＭＳ Ｐゴシック" panose="020B0600070205080204" pitchFamily="50" charset="-128"/>
            </a:endParaRPr>
          </a:p>
          <a:p>
            <a:r>
              <a:rPr lang="ja-JP" altLang="en-US" sz="1400" dirty="0" smtClean="0">
                <a:solidFill>
                  <a:prstClr val="black"/>
                </a:solidFill>
                <a:latin typeface="ＭＳ Ｐゴシック" panose="020B0600070205080204" pitchFamily="50" charset="-128"/>
              </a:rPr>
              <a:t>　 入射効率～</a:t>
            </a:r>
            <a:r>
              <a:rPr lang="en-US" altLang="ja-JP" sz="1400" dirty="0" smtClean="0">
                <a:solidFill>
                  <a:prstClr val="black"/>
                </a:solidFill>
                <a:latin typeface="ＭＳ Ｐゴシック" panose="020B0600070205080204" pitchFamily="50" charset="-128"/>
              </a:rPr>
              <a:t>(0.75/2.5)</a:t>
            </a:r>
            <a:r>
              <a:rPr lang="en-US" altLang="ja-JP" sz="1400" baseline="46000" dirty="0" smtClean="0">
                <a:solidFill>
                  <a:prstClr val="black"/>
                </a:solidFill>
                <a:latin typeface="ＭＳ Ｐゴシック" panose="020B0600070205080204" pitchFamily="50" charset="-128"/>
              </a:rPr>
              <a:t>2</a:t>
            </a:r>
            <a:r>
              <a:rPr lang="en-US" altLang="ja-JP" sz="1400" dirty="0" smtClean="0">
                <a:solidFill>
                  <a:prstClr val="black"/>
                </a:solidFill>
                <a:latin typeface="ＭＳ Ｐゴシック" panose="020B0600070205080204" pitchFamily="50" charset="-128"/>
              </a:rPr>
              <a:t> = 9%</a:t>
            </a:r>
          </a:p>
          <a:p>
            <a:pPr>
              <a:spcBef>
                <a:spcPts val="600"/>
              </a:spcBef>
            </a:pPr>
            <a:r>
              <a:rPr lang="ja-JP" altLang="en-US" sz="1400" dirty="0">
                <a:solidFill>
                  <a:prstClr val="black"/>
                </a:solidFill>
                <a:latin typeface="ＭＳ Ｐゴシック" panose="020B0600070205080204" pitchFamily="50" charset="-128"/>
              </a:rPr>
              <a:t>②</a:t>
            </a:r>
            <a:r>
              <a:rPr lang="ja-JP" altLang="en-US" sz="1400" dirty="0" smtClean="0">
                <a:solidFill>
                  <a:prstClr val="black"/>
                </a:solidFill>
                <a:latin typeface="ＭＳ Ｐゴシック" panose="020B0600070205080204" pitchFamily="50" charset="-128"/>
              </a:rPr>
              <a:t>ファイバーに入射したビームの</a:t>
            </a:r>
            <a:endParaRPr lang="en-US" altLang="ja-JP" sz="1400" dirty="0" smtClean="0">
              <a:solidFill>
                <a:prstClr val="black"/>
              </a:solidFill>
              <a:latin typeface="ＭＳ Ｐゴシック" panose="020B0600070205080204" pitchFamily="50" charset="-128"/>
            </a:endParaRPr>
          </a:p>
          <a:p>
            <a:r>
              <a:rPr lang="ja-JP" altLang="en-US" sz="1400" dirty="0">
                <a:solidFill>
                  <a:prstClr val="black"/>
                </a:solidFill>
                <a:latin typeface="ＭＳ Ｐゴシック" panose="020B0600070205080204" pitchFamily="50" charset="-128"/>
              </a:rPr>
              <a:t>　 </a:t>
            </a:r>
            <a:r>
              <a:rPr lang="ja-JP" altLang="en-US" sz="1400" dirty="0" smtClean="0">
                <a:solidFill>
                  <a:prstClr val="black"/>
                </a:solidFill>
                <a:latin typeface="ＭＳ Ｐゴシック" panose="020B0600070205080204" pitchFamily="50" charset="-128"/>
              </a:rPr>
              <a:t>伝送効率</a:t>
            </a:r>
            <a:r>
              <a:rPr lang="ja-JP" altLang="en-US" sz="1400" dirty="0">
                <a:solidFill>
                  <a:prstClr val="black"/>
                </a:solidFill>
                <a:latin typeface="ＭＳ Ｐゴシック" panose="020B0600070205080204" pitchFamily="50" charset="-128"/>
              </a:rPr>
              <a:t>～</a:t>
            </a:r>
            <a:r>
              <a:rPr lang="en-US" altLang="ja-JP" sz="1400" dirty="0" smtClean="0">
                <a:solidFill>
                  <a:prstClr val="black"/>
                </a:solidFill>
                <a:latin typeface="ＭＳ Ｐゴシック" panose="020B0600070205080204" pitchFamily="50" charset="-128"/>
              </a:rPr>
              <a:t>1.6%</a:t>
            </a:r>
            <a:r>
              <a:rPr lang="ja-JP" altLang="en-US" sz="1400" dirty="0" smtClean="0">
                <a:solidFill>
                  <a:prstClr val="black"/>
                </a:solidFill>
                <a:latin typeface="ＭＳ Ｐゴシック" panose="020B0600070205080204" pitchFamily="50" charset="-128"/>
              </a:rPr>
              <a:t>（実測）</a:t>
            </a:r>
            <a:endParaRPr lang="en-US" altLang="ja-JP" sz="1400" dirty="0" smtClean="0">
              <a:solidFill>
                <a:prstClr val="black"/>
              </a:solidFill>
              <a:latin typeface="ＭＳ Ｐゴシック" panose="020B0600070205080204" pitchFamily="50" charset="-128"/>
            </a:endParaRPr>
          </a:p>
          <a:p>
            <a:pPr>
              <a:spcBef>
                <a:spcPts val="600"/>
              </a:spcBef>
            </a:pPr>
            <a:r>
              <a:rPr lang="ja-JP" altLang="en-US" sz="1400" dirty="0" smtClean="0">
                <a:solidFill>
                  <a:prstClr val="black"/>
                </a:solidFill>
                <a:latin typeface="ＭＳ Ｐゴシック" panose="020B0600070205080204" pitchFamily="50" charset="-128"/>
              </a:rPr>
              <a:t>結果、入射効率</a:t>
            </a:r>
            <a:r>
              <a:rPr lang="en-US" altLang="ja-JP" sz="1400" dirty="0" smtClean="0">
                <a:solidFill>
                  <a:prstClr val="black"/>
                </a:solidFill>
                <a:latin typeface="ＭＳ Ｐゴシック" panose="020B0600070205080204" pitchFamily="50" charset="-128"/>
              </a:rPr>
              <a:t>×</a:t>
            </a:r>
            <a:r>
              <a:rPr lang="ja-JP" altLang="en-US" sz="1400" dirty="0" smtClean="0">
                <a:solidFill>
                  <a:prstClr val="black"/>
                </a:solidFill>
                <a:latin typeface="ＭＳ Ｐゴシック" panose="020B0600070205080204" pitchFamily="50" charset="-128"/>
              </a:rPr>
              <a:t>伝送効率＝</a:t>
            </a:r>
            <a:r>
              <a:rPr lang="en-US" altLang="ja-JP" sz="1400" dirty="0" smtClean="0">
                <a:solidFill>
                  <a:prstClr val="black"/>
                </a:solidFill>
                <a:latin typeface="ＭＳ Ｐゴシック" panose="020B0600070205080204" pitchFamily="50" charset="-128"/>
              </a:rPr>
              <a:t>0.14%</a:t>
            </a:r>
          </a:p>
        </p:txBody>
      </p:sp>
      <p:sp>
        <p:nvSpPr>
          <p:cNvPr id="24" name="大かっこ 23"/>
          <p:cNvSpPr/>
          <p:nvPr/>
        </p:nvSpPr>
        <p:spPr>
          <a:xfrm>
            <a:off x="5033554" y="2481943"/>
            <a:ext cx="1062446" cy="653143"/>
          </a:xfrm>
          <a:prstGeom prst="bracketPair">
            <a:avLst>
              <a:gd name="adj" fmla="val 1000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a:solidFill>
                <a:prstClr val="black"/>
              </a:solidFill>
            </a:endParaRPr>
          </a:p>
        </p:txBody>
      </p:sp>
      <p:sp>
        <p:nvSpPr>
          <p:cNvPr id="22" name="正方形/長方形 21"/>
          <p:cNvSpPr/>
          <p:nvPr/>
        </p:nvSpPr>
        <p:spPr>
          <a:xfrm rot="16200000">
            <a:off x="3853093" y="2621595"/>
            <a:ext cx="466794" cy="261610"/>
          </a:xfrm>
          <a:prstGeom prst="rect">
            <a:avLst/>
          </a:prstGeom>
        </p:spPr>
        <p:txBody>
          <a:bodyPr wrap="none">
            <a:spAutoFit/>
          </a:bodyPr>
          <a:lstStyle/>
          <a:p>
            <a:r>
              <a:rPr lang="en-US" altLang="ja-JP" sz="1100" dirty="0">
                <a:solidFill>
                  <a:prstClr val="black"/>
                </a:solidFill>
                <a:latin typeface="ＭＳ Ｐゴシック" panose="020B0600070205080204" pitchFamily="50" charset="-128"/>
              </a:rPr>
              <a:t>L</a:t>
            </a:r>
            <a:r>
              <a:rPr lang="en-US" altLang="ja-JP" sz="1100" baseline="30000" dirty="0">
                <a:solidFill>
                  <a:prstClr val="black"/>
                </a:solidFill>
                <a:latin typeface="ＭＳ Ｐゴシック" panose="020B0600070205080204" pitchFamily="50" charset="-128"/>
              </a:rPr>
              <a:t>4</a:t>
            </a:r>
            <a:r>
              <a:rPr lang="en-US" altLang="ja-JP" sz="1100" dirty="0">
                <a:solidFill>
                  <a:prstClr val="black"/>
                </a:solidFill>
                <a:latin typeface="ＭＳ Ｐゴシック" panose="020B0600070205080204" pitchFamily="50" charset="-128"/>
              </a:rPr>
              <a:t>He</a:t>
            </a:r>
            <a:endParaRPr lang="ja-JP" altLang="en-US" sz="1100" dirty="0">
              <a:solidFill>
                <a:prstClr val="black"/>
              </a:solidFill>
            </a:endParaRPr>
          </a:p>
        </p:txBody>
      </p:sp>
    </p:spTree>
    <p:extLst>
      <p:ext uri="{BB962C8B-B14F-4D97-AF65-F5344CB8AC3E}">
        <p14:creationId xmlns:p14="http://schemas.microsoft.com/office/powerpoint/2010/main" val="299150713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a:xfrm>
            <a:off x="564768" y="181640"/>
            <a:ext cx="7886700" cy="661828"/>
          </a:xfrm>
        </p:spPr>
        <p:txBody>
          <a:bodyPr>
            <a:normAutofit/>
          </a:bodyPr>
          <a:lstStyle/>
          <a:p>
            <a:r>
              <a:rPr kumimoji="1" lang="ja-JP" altLang="en-US" sz="2800" u="none" dirty="0" smtClean="0"/>
              <a:t>超伝導トンネル接合素子（</a:t>
            </a:r>
            <a:r>
              <a:rPr kumimoji="1" lang="en-US" altLang="ja-JP" sz="2800" u="none" dirty="0" smtClean="0"/>
              <a:t>STJ</a:t>
            </a:r>
            <a:r>
              <a:rPr kumimoji="1" lang="ja-JP" altLang="en-US" sz="2800" u="none" dirty="0" smtClean="0"/>
              <a:t>）検出器</a:t>
            </a:r>
            <a:endParaRPr kumimoji="1" lang="ja-JP" altLang="en-US" sz="2800" u="none" dirty="0"/>
          </a:p>
        </p:txBody>
      </p:sp>
      <p:sp>
        <p:nvSpPr>
          <p:cNvPr id="71" name="正方形/長方形 70"/>
          <p:cNvSpPr/>
          <p:nvPr/>
        </p:nvSpPr>
        <p:spPr>
          <a:xfrm>
            <a:off x="122882" y="1000205"/>
            <a:ext cx="8770473" cy="338554"/>
          </a:xfrm>
          <a:prstGeom prst="rect">
            <a:avLst/>
          </a:prstGeom>
        </p:spPr>
        <p:txBody>
          <a:bodyPr wrap="square">
            <a:spAutoFit/>
          </a:bodyPr>
          <a:lstStyle/>
          <a:p>
            <a:r>
              <a:rPr lang="en-US" altLang="ja-JP" sz="1600" dirty="0" smtClean="0">
                <a:latin typeface="AR P丸ゴシック体M" panose="020B0600010101010101" pitchFamily="50" charset="-128"/>
                <a:ea typeface="AR P丸ゴシック体M" panose="020B0600010101010101" pitchFamily="50" charset="-128"/>
              </a:rPr>
              <a:t>COBAND</a:t>
            </a:r>
            <a:r>
              <a:rPr lang="ja-JP" altLang="en-US" sz="1600" dirty="0" smtClean="0">
                <a:latin typeface="AR P丸ゴシック体M" panose="020B0600010101010101" pitchFamily="50" charset="-128"/>
                <a:ea typeface="AR P丸ゴシック体M" panose="020B0600010101010101" pitchFamily="50" charset="-128"/>
              </a:rPr>
              <a:t>実験で用いる検出器として</a:t>
            </a:r>
            <a:r>
              <a:rPr lang="ja-JP" altLang="en-US" sz="1600" dirty="0" smtClean="0">
                <a:solidFill>
                  <a:srgbClr val="FF0000"/>
                </a:solidFill>
                <a:latin typeface="AR P丸ゴシック体M" panose="020B0600010101010101" pitchFamily="50" charset="-128"/>
                <a:ea typeface="AR P丸ゴシック体M" panose="020B0600010101010101" pitchFamily="50" charset="-128"/>
              </a:rPr>
              <a:t>超伝導</a:t>
            </a:r>
            <a:r>
              <a:rPr lang="ja-JP" altLang="en-US" sz="1600" dirty="0">
                <a:solidFill>
                  <a:srgbClr val="FF0000"/>
                </a:solidFill>
                <a:latin typeface="AR P丸ゴシック体M" panose="020B0600010101010101" pitchFamily="50" charset="-128"/>
                <a:ea typeface="AR P丸ゴシック体M" panose="020B0600010101010101" pitchFamily="50" charset="-128"/>
              </a:rPr>
              <a:t>トンネル接合素子</a:t>
            </a:r>
            <a:r>
              <a:rPr lang="en-US" altLang="ja-JP" sz="1600" dirty="0">
                <a:solidFill>
                  <a:srgbClr val="FF0000"/>
                </a:solidFill>
                <a:latin typeface="Cambria Math" panose="02040503050406030204" pitchFamily="18" charset="0"/>
                <a:ea typeface="Cambria Math" panose="02040503050406030204" pitchFamily="18" charset="0"/>
              </a:rPr>
              <a:t>(STJ)</a:t>
            </a:r>
            <a:r>
              <a:rPr lang="ja-JP" altLang="en-US" sz="1600" dirty="0" smtClean="0">
                <a:solidFill>
                  <a:srgbClr val="FF0000"/>
                </a:solidFill>
                <a:latin typeface="AR P丸ゴシック体M" panose="020B0600010101010101" pitchFamily="50" charset="-128"/>
                <a:ea typeface="AR P丸ゴシック体M" panose="020B0600010101010101" pitchFamily="50" charset="-128"/>
              </a:rPr>
              <a:t>検出器</a:t>
            </a:r>
            <a:r>
              <a:rPr lang="ja-JP" altLang="en-US" sz="1600" dirty="0" smtClean="0">
                <a:latin typeface="AR P丸ゴシック体M" panose="020B0600010101010101" pitchFamily="50" charset="-128"/>
                <a:ea typeface="AR P丸ゴシック体M" panose="020B0600010101010101" pitchFamily="50" charset="-128"/>
              </a:rPr>
              <a:t>を用いることにした</a:t>
            </a:r>
            <a:endParaRPr lang="en-US" altLang="ja-JP" sz="1600" dirty="0">
              <a:latin typeface="AR P丸ゴシック体M" panose="020B0600010101010101" pitchFamily="50" charset="-128"/>
              <a:ea typeface="AR P丸ゴシック体M" panose="020B0600010101010101" pitchFamily="50" charset="-128"/>
            </a:endParaRPr>
          </a:p>
        </p:txBody>
      </p:sp>
      <p:sp>
        <p:nvSpPr>
          <p:cNvPr id="89" name="正方形/長方形 88"/>
          <p:cNvSpPr/>
          <p:nvPr/>
        </p:nvSpPr>
        <p:spPr>
          <a:xfrm>
            <a:off x="456684" y="6231432"/>
            <a:ext cx="6266316" cy="338554"/>
          </a:xfrm>
          <a:prstGeom prst="rect">
            <a:avLst/>
          </a:prstGeom>
          <a:ln>
            <a:solidFill>
              <a:schemeClr val="tx1"/>
            </a:solidFill>
          </a:ln>
        </p:spPr>
        <p:txBody>
          <a:bodyPr wrap="square">
            <a:spAutoFit/>
          </a:bodyPr>
          <a:lstStyle/>
          <a:p>
            <a:r>
              <a:rPr lang="ja-JP" altLang="en-US" sz="1600" dirty="0">
                <a:latin typeface="Cambria Math" panose="02040503050406030204" pitchFamily="18" charset="0"/>
                <a:ea typeface="AR P丸ゴシック体M" panose="020B0600010101010101" pitchFamily="50" charset="-128"/>
              </a:rPr>
              <a:t> </a:t>
            </a:r>
            <a:r>
              <a:rPr lang="en-US" altLang="ja-JP" sz="1600" dirty="0">
                <a:latin typeface="Cambria Math" panose="02040503050406030204" pitchFamily="18" charset="0"/>
                <a:ea typeface="AR P丸ゴシック体M" panose="020B0600010101010101" pitchFamily="50" charset="-128"/>
              </a:rPr>
              <a:t>STJ</a:t>
            </a:r>
            <a:r>
              <a:rPr lang="ja-JP" altLang="en-US" sz="1600" dirty="0">
                <a:latin typeface="Cambria Math" panose="02040503050406030204" pitchFamily="18" charset="0"/>
                <a:ea typeface="AR P丸ゴシック体M" panose="020B0600010101010101" pitchFamily="50" charset="-128"/>
              </a:rPr>
              <a:t>検出器は開発段階である為、その性能を評価する必要がある</a:t>
            </a:r>
            <a:endParaRPr lang="en-US" altLang="ja-JP" sz="1600" dirty="0">
              <a:latin typeface="Cambria Math" panose="02040503050406030204" pitchFamily="18" charset="0"/>
              <a:ea typeface="AR P丸ゴシック体M" panose="020B0600010101010101" pitchFamily="50" charset="-128"/>
            </a:endParaRPr>
          </a:p>
        </p:txBody>
      </p:sp>
      <p:grpSp>
        <p:nvGrpSpPr>
          <p:cNvPr id="2" name="グループ化 1"/>
          <p:cNvGrpSpPr/>
          <p:nvPr/>
        </p:nvGrpSpPr>
        <p:grpSpPr>
          <a:xfrm>
            <a:off x="-70913" y="1510893"/>
            <a:ext cx="7321510" cy="2691322"/>
            <a:chOff x="397643" y="1938278"/>
            <a:chExt cx="7321510" cy="2691322"/>
          </a:xfrm>
        </p:grpSpPr>
        <p:grpSp>
          <p:nvGrpSpPr>
            <p:cNvPr id="80" name="グループ化 79"/>
            <p:cNvGrpSpPr/>
            <p:nvPr/>
          </p:nvGrpSpPr>
          <p:grpSpPr>
            <a:xfrm>
              <a:off x="397643" y="1938278"/>
              <a:ext cx="7321510" cy="2691322"/>
              <a:chOff x="194878" y="2684295"/>
              <a:chExt cx="7321510" cy="2691322"/>
            </a:xfrm>
          </p:grpSpPr>
          <p:grpSp>
            <p:nvGrpSpPr>
              <p:cNvPr id="5" name="グループ化 4"/>
              <p:cNvGrpSpPr>
                <a:grpSpLocks noChangeAspect="1"/>
              </p:cNvGrpSpPr>
              <p:nvPr/>
            </p:nvGrpSpPr>
            <p:grpSpPr>
              <a:xfrm>
                <a:off x="194878" y="2684295"/>
                <a:ext cx="7321510" cy="2691322"/>
                <a:chOff x="-855994" y="1795609"/>
                <a:chExt cx="12078542" cy="4439966"/>
              </a:xfrm>
            </p:grpSpPr>
            <p:sp>
              <p:nvSpPr>
                <p:cNvPr id="6" name="正方形/長方形 5"/>
                <p:cNvSpPr/>
                <p:nvPr/>
              </p:nvSpPr>
              <p:spPr>
                <a:xfrm>
                  <a:off x="1330312" y="3146845"/>
                  <a:ext cx="4320479" cy="900001"/>
                </a:xfrm>
                <a:prstGeom prst="rect">
                  <a:avLst/>
                </a:prstGeom>
                <a:solidFill>
                  <a:schemeClr val="accent1">
                    <a:lumMod val="60000"/>
                    <a:lumOff val="40000"/>
                  </a:schemeClr>
                </a:solidFill>
                <a:ln w="25400" cap="flat" cmpd="sng" algn="ctr">
                  <a:solidFill>
                    <a:schemeClr val="accent5">
                      <a:lumMod val="50000"/>
                    </a:scheme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600" b="0" i="0" u="none" strike="noStrike" kern="0" cap="none" spc="0" normalizeH="0" baseline="0" noProof="0" smtClean="0">
                    <a:ln>
                      <a:noFill/>
                    </a:ln>
                    <a:solidFill>
                      <a:prstClr val="white"/>
                    </a:solidFill>
                    <a:effectLst/>
                    <a:uLnTx/>
                    <a:uFillTx/>
                    <a:latin typeface="Calibri"/>
                    <a:ea typeface="ＭＳ Ｐゴシック"/>
                    <a:cs typeface="+mn-cs"/>
                  </a:endParaRPr>
                </a:p>
              </p:txBody>
            </p:sp>
            <p:sp>
              <p:nvSpPr>
                <p:cNvPr id="7" name="正方形/長方形 6"/>
                <p:cNvSpPr/>
                <p:nvPr/>
              </p:nvSpPr>
              <p:spPr>
                <a:xfrm>
                  <a:off x="1330792" y="4053771"/>
                  <a:ext cx="4320000" cy="108000"/>
                </a:xfrm>
                <a:prstGeom prst="rect">
                  <a:avLst/>
                </a:prstGeom>
                <a:solidFill>
                  <a:sysClr val="window" lastClr="FFFFFF">
                    <a:lumMod val="85000"/>
                  </a:sysClr>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600" b="0" i="0" u="none" strike="noStrike" kern="0" cap="none" spc="0" normalizeH="0" baseline="0" noProof="0" smtClean="0">
                    <a:ln>
                      <a:noFill/>
                    </a:ln>
                    <a:solidFill>
                      <a:prstClr val="white"/>
                    </a:solidFill>
                    <a:effectLst/>
                    <a:uLnTx/>
                    <a:uFillTx/>
                    <a:latin typeface="Calibri"/>
                    <a:ea typeface="ＭＳ Ｐゴシック"/>
                    <a:cs typeface="+mn-cs"/>
                  </a:endParaRPr>
                </a:p>
              </p:txBody>
            </p:sp>
            <mc:AlternateContent xmlns:mc="http://schemas.openxmlformats.org/markup-compatibility/2006" xmlns:a14="http://schemas.microsoft.com/office/drawing/2010/main">
              <mc:Choice Requires="a14">
                <p:sp>
                  <p:nvSpPr>
                    <p:cNvPr id="8" name="テキスト ボックス 7"/>
                    <p:cNvSpPr txBox="1"/>
                    <p:nvPr/>
                  </p:nvSpPr>
                  <p:spPr>
                    <a:xfrm>
                      <a:off x="-855994" y="1795609"/>
                      <a:ext cx="6850449" cy="590894"/>
                    </a:xfrm>
                    <a:prstGeom prst="rect">
                      <a:avLst/>
                    </a:prstGeom>
                    <a:noFill/>
                  </p:spPr>
                  <p:txBody>
                    <a:bodyPr wrap="square" rtlCol="0">
                      <a:spAutoFit/>
                    </a:bodyPr>
                    <a:lstStyle/>
                    <a:p>
                      <a:pPr lvl="0">
                        <a:defRPr/>
                      </a:pPr>
                      <a:r>
                        <a:rPr kumimoji="0" lang="ja-JP" altLang="en-US" sz="1600" b="0" i="0" u="none" strike="noStrike" kern="0" cap="none" spc="0" normalizeH="0" baseline="0" noProof="0" dirty="0" smtClean="0">
                          <a:ln>
                            <a:noFill/>
                          </a:ln>
                          <a:solidFill>
                            <a:prstClr val="black"/>
                          </a:solidFill>
                          <a:effectLst/>
                          <a:uLnTx/>
                          <a:uFillTx/>
                          <a:latin typeface="AR P丸ゴシック体M" panose="020B0600010101010101" pitchFamily="50" charset="-128"/>
                          <a:ea typeface="AR P丸ゴシック体M" panose="020B0600010101010101" pitchFamily="50" charset="-128"/>
                        </a:rPr>
                        <a:t>ニュートリノ崩壊光子</a:t>
                      </a:r>
                      <a14:m>
                        <m:oMath xmlns:m="http://schemas.openxmlformats.org/officeDocument/2006/math">
                          <m:sSub>
                            <m:sSubPr>
                              <m:ctrlPr>
                                <a:rPr lang="en-US" altLang="ja-JP" sz="1600" i="1">
                                  <a:latin typeface="Cambria Math" panose="02040503050406030204" pitchFamily="18" charset="0"/>
                                  <a:ea typeface="Cambria Math" panose="02040503050406030204" pitchFamily="18" charset="0"/>
                                </a:rPr>
                              </m:ctrlPr>
                            </m:sSubPr>
                            <m:e>
                              <m:r>
                                <a:rPr lang="en-US" altLang="ja-JP" sz="1600" b="0" i="1" smtClean="0">
                                  <a:latin typeface="Cambria Math" panose="02040503050406030204" pitchFamily="18" charset="0"/>
                                  <a:ea typeface="Cambria Math" panose="02040503050406030204" pitchFamily="18" charset="0"/>
                                </a:rPr>
                                <m:t>(</m:t>
                              </m:r>
                              <m:r>
                                <a:rPr lang="en-US" altLang="ja-JP" sz="1600" i="1">
                                  <a:latin typeface="Cambria Math" panose="02040503050406030204" pitchFamily="18" charset="0"/>
                                  <a:ea typeface="Cambria Math" panose="02040503050406030204" pitchFamily="18" charset="0"/>
                                </a:rPr>
                                <m:t>𝐸</m:t>
                              </m:r>
                            </m:e>
                            <m:sub>
                              <m:r>
                                <a:rPr lang="ja-JP" altLang="en-US" sz="1600" i="1">
                                  <a:latin typeface="Cambria Math" panose="02040503050406030204" pitchFamily="18" charset="0"/>
                                </a:rPr>
                                <m:t>𝛾</m:t>
                              </m:r>
                            </m:sub>
                          </m:sSub>
                          <m:r>
                            <a:rPr lang="en-US" altLang="ja-JP" sz="1600" i="1">
                              <a:latin typeface="Cambria Math" panose="02040503050406030204" pitchFamily="18" charset="0"/>
                              <a:ea typeface="Cambria Math" panose="02040503050406030204" pitchFamily="18" charset="0"/>
                            </a:rPr>
                            <m:t>=15 ~ 25 </m:t>
                          </m:r>
                          <m:r>
                            <m:rPr>
                              <m:sty m:val="p"/>
                            </m:rPr>
                            <a:rPr lang="en-US" altLang="ja-JP" sz="1600">
                              <a:latin typeface="Cambria Math" panose="02040503050406030204" pitchFamily="18" charset="0"/>
                              <a:ea typeface="Cambria Math" panose="02040503050406030204" pitchFamily="18" charset="0"/>
                            </a:rPr>
                            <m:t>meV</m:t>
                          </m:r>
                          <m:r>
                            <a:rPr lang="en-US" altLang="ja-JP" sz="1600" b="0" i="0" smtClean="0">
                              <a:latin typeface="Cambria Math" panose="02040503050406030204" pitchFamily="18" charset="0"/>
                              <a:ea typeface="Cambria Math" panose="02040503050406030204" pitchFamily="18" charset="0"/>
                            </a:rPr>
                            <m:t>)</m:t>
                          </m:r>
                        </m:oMath>
                      </a14:m>
                      <a:endParaRPr kumimoji="0" lang="ja-JP" altLang="en-US" sz="1600" b="0" i="0" u="none" strike="noStrike" kern="0" cap="none" spc="0" normalizeH="0" baseline="0" noProof="0" dirty="0" smtClean="0">
                        <a:ln>
                          <a:noFill/>
                        </a:ln>
                        <a:solidFill>
                          <a:prstClr val="black"/>
                        </a:solidFill>
                        <a:effectLst/>
                        <a:uLnTx/>
                        <a:uFillTx/>
                        <a:latin typeface="AR P丸ゴシック体M" panose="020B0600010101010101" pitchFamily="50" charset="-128"/>
                        <a:ea typeface="AR P丸ゴシック体M" panose="020B0600010101010101" pitchFamily="50" charset="-128"/>
                      </a:endParaRPr>
                    </a:p>
                  </p:txBody>
                </p:sp>
              </mc:Choice>
              <mc:Fallback xmlns="">
                <p:sp>
                  <p:nvSpPr>
                    <p:cNvPr id="8" name="テキスト ボックス 7"/>
                    <p:cNvSpPr txBox="1">
                      <a:spLocks noRot="1" noChangeAspect="1" noMove="1" noResize="1" noEditPoints="1" noAdjustHandles="1" noChangeArrowheads="1" noChangeShapeType="1" noTextEdit="1"/>
                    </p:cNvSpPr>
                    <p:nvPr/>
                  </p:nvSpPr>
                  <p:spPr>
                    <a:xfrm>
                      <a:off x="-855994" y="1795609"/>
                      <a:ext cx="6850449" cy="590894"/>
                    </a:xfrm>
                    <a:prstGeom prst="rect">
                      <a:avLst/>
                    </a:prstGeom>
                    <a:blipFill rotWithShape="0">
                      <a:blip r:embed="rId2"/>
                      <a:stretch>
                        <a:fillRect l="-733" t="-8475" b="-11864"/>
                      </a:stretch>
                    </a:blipFill>
                  </p:spPr>
                  <p:txBody>
                    <a:bodyPr/>
                    <a:lstStyle/>
                    <a:p>
                      <a:r>
                        <a:rPr lang="ja-JP" altLang="en-US">
                          <a:noFill/>
                        </a:rPr>
                        <a:t> </a:t>
                      </a:r>
                    </a:p>
                  </p:txBody>
                </p:sp>
              </mc:Fallback>
            </mc:AlternateContent>
            <p:sp>
              <p:nvSpPr>
                <p:cNvPr id="9" name="テキスト ボックス 8"/>
                <p:cNvSpPr txBox="1"/>
                <p:nvPr/>
              </p:nvSpPr>
              <p:spPr>
                <a:xfrm>
                  <a:off x="1858212" y="2493392"/>
                  <a:ext cx="3448434" cy="55852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smtClean="0">
                      <a:ln>
                        <a:noFill/>
                      </a:ln>
                      <a:solidFill>
                        <a:prstClr val="black"/>
                      </a:solidFill>
                      <a:effectLst/>
                      <a:uLnTx/>
                      <a:uFillTx/>
                      <a:latin typeface="AR P丸ゴシック体M" panose="020B0600010101010101" pitchFamily="50" charset="-128"/>
                      <a:ea typeface="AR P丸ゴシック体M" panose="020B0600010101010101" pitchFamily="50" charset="-128"/>
                    </a:rPr>
                    <a:t>クーパー対を破壊</a:t>
                  </a:r>
                </a:p>
              </p:txBody>
            </p:sp>
            <p:sp>
              <p:nvSpPr>
                <p:cNvPr id="10" name="テキスト ボックス 9"/>
                <p:cNvSpPr txBox="1"/>
                <p:nvPr/>
              </p:nvSpPr>
              <p:spPr>
                <a:xfrm>
                  <a:off x="3766639" y="3478338"/>
                  <a:ext cx="2194596" cy="55852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smtClean="0">
                      <a:ln>
                        <a:noFill/>
                      </a:ln>
                      <a:solidFill>
                        <a:prstClr val="black"/>
                      </a:solidFill>
                      <a:effectLst/>
                      <a:uLnTx/>
                      <a:uFillTx/>
                      <a:latin typeface="AR P丸ゴシック体M" panose="020B0600010101010101" pitchFamily="50" charset="-128"/>
                      <a:ea typeface="AR P丸ゴシック体M" panose="020B0600010101010101" pitchFamily="50" charset="-128"/>
                    </a:rPr>
                    <a:t>電子が</a:t>
                  </a:r>
                  <a:r>
                    <a:rPr kumimoji="0" lang="ja-JP" altLang="en-US" sz="1600" kern="0" dirty="0">
                      <a:solidFill>
                        <a:prstClr val="black"/>
                      </a:solidFill>
                      <a:latin typeface="AR P丸ゴシック体M" panose="020B0600010101010101" pitchFamily="50" charset="-128"/>
                      <a:ea typeface="AR P丸ゴシック体M" panose="020B0600010101010101" pitchFamily="50" charset="-128"/>
                    </a:rPr>
                    <a:t>増殖</a:t>
                  </a:r>
                  <a:endParaRPr kumimoji="0" lang="ja-JP" altLang="en-US" sz="1600" b="0" i="0" u="none" strike="noStrike" kern="0" cap="none" spc="0" normalizeH="0" baseline="0" noProof="0" dirty="0" smtClean="0">
                    <a:ln>
                      <a:noFill/>
                    </a:ln>
                    <a:solidFill>
                      <a:prstClr val="black"/>
                    </a:solidFill>
                    <a:effectLst/>
                    <a:uLnTx/>
                    <a:uFillTx/>
                    <a:latin typeface="AR P丸ゴシック体M" panose="020B0600010101010101" pitchFamily="50" charset="-128"/>
                    <a:ea typeface="AR P丸ゴシック体M" panose="020B0600010101010101" pitchFamily="50" charset="-128"/>
                  </a:endParaRPr>
                </a:p>
              </p:txBody>
            </p:sp>
            <mc:AlternateContent xmlns:mc="http://schemas.openxmlformats.org/markup-compatibility/2006" xmlns:a14="http://schemas.microsoft.com/office/drawing/2010/main">
              <mc:Choice Requires="a14">
                <p:sp>
                  <p:nvSpPr>
                    <p:cNvPr id="12" name="テキスト ボックス 11"/>
                    <p:cNvSpPr txBox="1"/>
                    <p:nvPr/>
                  </p:nvSpPr>
                  <p:spPr>
                    <a:xfrm>
                      <a:off x="6143186" y="4688499"/>
                      <a:ext cx="3864340" cy="964723"/>
                    </a:xfrm>
                    <a:prstGeom prst="rect">
                      <a:avLst/>
                    </a:prstGeom>
                    <a:noFill/>
                  </p:spPr>
                  <p:txBody>
                    <a:bodyPr wrap="square" rtlCol="0">
                      <a:spAutoFit/>
                    </a:bodyPr>
                    <a:lstStyle/>
                    <a:p>
                      <a:pPr>
                        <a:defRPr/>
                      </a:pPr>
                      <a14:m>
                        <m:oMathPara xmlns:m="http://schemas.openxmlformats.org/officeDocument/2006/math">
                          <m:oMathParaPr>
                            <m:jc m:val="left"/>
                          </m:oMathParaPr>
                          <m:oMath xmlns:m="http://schemas.openxmlformats.org/officeDocument/2006/math">
                            <m:r>
                              <m:rPr>
                                <m:nor/>
                              </m:rPr>
                              <a:rPr kumimoji="0" lang="ja-JP" altLang="en-US" sz="1600" kern="0" dirty="0">
                                <a:solidFill>
                                  <a:prstClr val="black"/>
                                </a:solidFill>
                                <a:latin typeface="AR P丸ゴシック体M" panose="020B0600010101010101" pitchFamily="50" charset="-128"/>
                                <a:ea typeface="AR P丸ゴシック体M" panose="020B0600010101010101" pitchFamily="50" charset="-128"/>
                              </a:rPr>
                              <m:t>超伝導膜</m:t>
                            </m:r>
                            <m:d>
                              <m:dPr>
                                <m:ctrlPr>
                                  <a:rPr kumimoji="0" lang="en-US" altLang="ja-JP" sz="1600" i="1" kern="0">
                                    <a:solidFill>
                                      <a:prstClr val="black"/>
                                    </a:solidFill>
                                    <a:latin typeface="Cambria Math" panose="02040503050406030204" pitchFamily="18" charset="0"/>
                                    <a:ea typeface="AR P丸ゴシック体M" panose="020B0600010101010101" pitchFamily="50" charset="-128"/>
                                  </a:rPr>
                                </m:ctrlPr>
                              </m:dPr>
                              <m:e>
                                <m:r>
                                  <m:rPr>
                                    <m:sty m:val="p"/>
                                  </m:rPr>
                                  <a:rPr kumimoji="0" lang="en-US" altLang="ja-JP" sz="1600" kern="0">
                                    <a:solidFill>
                                      <a:prstClr val="black"/>
                                    </a:solidFill>
                                    <a:latin typeface="Cambria Math"/>
                                    <a:ea typeface="AR P丸ゴシック体M" panose="020B0600010101010101" pitchFamily="50" charset="-128"/>
                                  </a:rPr>
                                  <m:t>Nb</m:t>
                                </m:r>
                                <m:r>
                                  <a:rPr kumimoji="0" lang="en-US" altLang="ja-JP" sz="1600" kern="0">
                                    <a:solidFill>
                                      <a:prstClr val="black"/>
                                    </a:solidFill>
                                    <a:latin typeface="Cambria Math"/>
                                    <a:ea typeface="AR P丸ゴシック体M" panose="020B0600010101010101" pitchFamily="50" charset="-128"/>
                                  </a:rPr>
                                  <m:t>,</m:t>
                                </m:r>
                                <m:r>
                                  <m:rPr>
                                    <m:sty m:val="p"/>
                                  </m:rPr>
                                  <a:rPr kumimoji="0" lang="en-US" altLang="ja-JP" sz="1600" kern="0">
                                    <a:solidFill>
                                      <a:prstClr val="black"/>
                                    </a:solidFill>
                                    <a:latin typeface="Cambria Math"/>
                                    <a:ea typeface="AR P丸ゴシック体M" panose="020B0600010101010101" pitchFamily="50" charset="-128"/>
                                  </a:rPr>
                                  <m:t>Al</m:t>
                                </m:r>
                                <m:r>
                                  <a:rPr kumimoji="0" lang="en-US" altLang="ja-JP" sz="1600" kern="0">
                                    <a:solidFill>
                                      <a:prstClr val="black"/>
                                    </a:solidFill>
                                    <a:latin typeface="Cambria Math"/>
                                    <a:ea typeface="AR P丸ゴシック体M" panose="020B0600010101010101" pitchFamily="50" charset="-128"/>
                                  </a:rPr>
                                  <m:t>,</m:t>
                                </m:r>
                                <m:r>
                                  <m:rPr>
                                    <m:sty m:val="p"/>
                                  </m:rPr>
                                  <a:rPr kumimoji="0" lang="en-US" altLang="ja-JP" sz="1600" kern="0">
                                    <a:solidFill>
                                      <a:prstClr val="black"/>
                                    </a:solidFill>
                                    <a:latin typeface="Cambria Math"/>
                                    <a:ea typeface="AR P丸ゴシック体M" panose="020B0600010101010101" pitchFamily="50" charset="-128"/>
                                  </a:rPr>
                                  <m:t>Hf</m:t>
                                </m:r>
                                <m:r>
                                  <a:rPr kumimoji="0" lang="ja-JP" altLang="en-US" sz="1600" i="1" kern="0">
                                    <a:solidFill>
                                      <a:prstClr val="black"/>
                                    </a:solidFill>
                                    <a:latin typeface="Cambria Math"/>
                                    <a:ea typeface="AR P丸ゴシック体M" panose="020B0600010101010101" pitchFamily="50" charset="-128"/>
                                  </a:rPr>
                                  <m:t>等</m:t>
                                </m:r>
                              </m:e>
                            </m:d>
                          </m:oMath>
                        </m:oMathPara>
                      </a14:m>
                      <a:endParaRPr kumimoji="0" lang="en-US" altLang="ja-JP" sz="1600" b="0" i="0" u="none" strike="noStrike" kern="0" cap="none" spc="0" normalizeH="0" baseline="0" noProof="0" dirty="0" smtClean="0">
                        <a:ln>
                          <a:noFill/>
                        </a:ln>
                        <a:solidFill>
                          <a:prstClr val="black"/>
                        </a:solidFill>
                        <a:effectLst/>
                        <a:uLnTx/>
                        <a:uFillTx/>
                        <a:latin typeface="AR P丸ゴシック体M" panose="020B0600010101010101" pitchFamily="50" charset="-128"/>
                        <a:ea typeface="AR P丸ゴシック体M" panose="020B0600010101010101" pitchFamily="50" charset="-128"/>
                      </a:endParaRPr>
                    </a:p>
                    <a:p>
                      <a:pPr>
                        <a:defRPr/>
                      </a:pPr>
                      <a:r>
                        <a:rPr kumimoji="0" lang="ja-JP" altLang="en-US" sz="1600" b="0" i="0" u="none" strike="noStrike" kern="0" cap="none" spc="0" normalizeH="0" baseline="0" noProof="0" dirty="0" smtClean="0">
                          <a:ln>
                            <a:noFill/>
                          </a:ln>
                          <a:solidFill>
                            <a:prstClr val="black"/>
                          </a:solidFill>
                          <a:effectLst/>
                          <a:uLnTx/>
                          <a:uFillTx/>
                          <a:latin typeface="AR P丸ゴシック体M" panose="020B0600010101010101" pitchFamily="50" charset="-128"/>
                          <a:ea typeface="AR P丸ゴシック体M" panose="020B0600010101010101" pitchFamily="50" charset="-128"/>
                        </a:rPr>
                        <a:t>厚</a:t>
                      </a:r>
                      <a14:m>
                        <m:oMath xmlns:m="http://schemas.openxmlformats.org/officeDocument/2006/math">
                          <m:r>
                            <a:rPr kumimoji="0" lang="ja-JP" altLang="en-US" sz="1600" i="1" kern="0" smtClean="0">
                              <a:solidFill>
                                <a:prstClr val="black"/>
                              </a:solidFill>
                              <a:latin typeface="Cambria Math"/>
                              <a:ea typeface="AR P丸ゴシック体M" panose="020B0600010101010101" pitchFamily="50" charset="-128"/>
                            </a:rPr>
                            <m:t>さ</m:t>
                          </m:r>
                          <m:r>
                            <a:rPr kumimoji="0" lang="en-US" altLang="ja-JP" sz="1600" i="1" kern="0">
                              <a:solidFill>
                                <a:prstClr val="black"/>
                              </a:solidFill>
                              <a:latin typeface="Cambria Math"/>
                              <a:ea typeface="AR P丸ゴシック体M" panose="020B0600010101010101" pitchFamily="50" charset="-128"/>
                            </a:rPr>
                            <m:t>100</m:t>
                          </m:r>
                          <m:r>
                            <a:rPr kumimoji="0" lang="en-US" altLang="ja-JP" sz="1600" i="1" kern="0">
                              <a:solidFill>
                                <a:prstClr val="black"/>
                              </a:solidFill>
                              <a:latin typeface="Cambria Math"/>
                              <a:ea typeface="Cambria Math"/>
                            </a:rPr>
                            <m:t>~200</m:t>
                          </m:r>
                          <m:r>
                            <m:rPr>
                              <m:sty m:val="p"/>
                            </m:rPr>
                            <a:rPr kumimoji="0" lang="en-US" altLang="ja-JP" sz="1600" kern="0">
                              <a:solidFill>
                                <a:prstClr val="black"/>
                              </a:solidFill>
                              <a:latin typeface="Cambria Math"/>
                              <a:ea typeface="Cambria Math"/>
                            </a:rPr>
                            <m:t>nm</m:t>
                          </m:r>
                        </m:oMath>
                      </a14:m>
                      <a:endParaRPr kumimoji="0" lang="en-US" altLang="ja-JP" sz="1600" b="0" i="0" u="none" strike="noStrike" kern="0" cap="none" spc="0" normalizeH="0" baseline="0" noProof="0" dirty="0" smtClean="0">
                        <a:ln>
                          <a:noFill/>
                        </a:ln>
                        <a:solidFill>
                          <a:prstClr val="black"/>
                        </a:solidFill>
                        <a:effectLst/>
                        <a:uLnTx/>
                        <a:uFillTx/>
                        <a:latin typeface="AR P丸ゴシック体M" panose="020B0600010101010101" pitchFamily="50" charset="-128"/>
                        <a:ea typeface="AR P丸ゴシック体M" panose="020B0600010101010101" pitchFamily="50" charset="-128"/>
                      </a:endParaRPr>
                    </a:p>
                  </p:txBody>
                </p:sp>
              </mc:Choice>
              <mc:Fallback xmlns="">
                <p:sp>
                  <p:nvSpPr>
                    <p:cNvPr id="12" name="テキスト ボックス 11"/>
                    <p:cNvSpPr txBox="1">
                      <a:spLocks noRot="1" noChangeAspect="1" noMove="1" noResize="1" noEditPoints="1" noAdjustHandles="1" noChangeArrowheads="1" noChangeShapeType="1" noTextEdit="1"/>
                    </p:cNvSpPr>
                    <p:nvPr/>
                  </p:nvSpPr>
                  <p:spPr>
                    <a:xfrm>
                      <a:off x="6143186" y="4688499"/>
                      <a:ext cx="3864340" cy="964723"/>
                    </a:xfrm>
                    <a:prstGeom prst="rect">
                      <a:avLst/>
                    </a:prstGeom>
                    <a:blipFill rotWithShape="0">
                      <a:blip r:embed="rId3"/>
                      <a:stretch>
                        <a:fillRect l="-1563" b="-12632"/>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13" name="テキスト ボックス 12"/>
                    <p:cNvSpPr txBox="1"/>
                    <p:nvPr/>
                  </p:nvSpPr>
                  <p:spPr>
                    <a:xfrm>
                      <a:off x="6143186" y="3478338"/>
                      <a:ext cx="5079362" cy="964723"/>
                    </a:xfrm>
                    <a:prstGeom prst="rect">
                      <a:avLst/>
                    </a:prstGeom>
                    <a:noFill/>
                  </p:spPr>
                  <p:txBody>
                    <a:bodyPr wrap="square" rtlCol="0">
                      <a:spAutoFit/>
                    </a:bodyPr>
                    <a:lstStyle/>
                    <a:p>
                      <a:pPr>
                        <a:defRPr/>
                      </a:pPr>
                      <a:r>
                        <a:rPr kumimoji="0" lang="ja-JP" altLang="en-US" sz="1600" b="0" i="0" u="none" strike="noStrike" kern="0" cap="none" spc="0" normalizeH="0" baseline="0" noProof="0" dirty="0" smtClean="0">
                          <a:ln>
                            <a:noFill/>
                          </a:ln>
                          <a:solidFill>
                            <a:prstClr val="black"/>
                          </a:solidFill>
                          <a:effectLst/>
                          <a:uLnTx/>
                          <a:uFillTx/>
                          <a:latin typeface="AR P丸ゴシック体M" panose="020B0600010101010101" pitchFamily="50" charset="-128"/>
                          <a:ea typeface="AR P丸ゴシック体M" panose="020B0600010101010101" pitchFamily="50" charset="-128"/>
                        </a:rPr>
                        <a:t>絶縁膜 </a:t>
                      </a:r>
                      <a14:m>
                        <m:oMath xmlns:m="http://schemas.openxmlformats.org/officeDocument/2006/math">
                          <m:d>
                            <m:dPr>
                              <m:ctrlPr>
                                <a:rPr kumimoji="0" lang="en-US" altLang="ja-JP" sz="1600" b="0" i="1" u="none" strike="noStrike" kern="0" cap="none" spc="0" normalizeH="0" baseline="0" noProof="0" smtClean="0">
                                  <a:ln>
                                    <a:noFill/>
                                  </a:ln>
                                  <a:solidFill>
                                    <a:prstClr val="black"/>
                                  </a:solidFill>
                                  <a:effectLst/>
                                  <a:uLnTx/>
                                  <a:uFillTx/>
                                  <a:latin typeface="Cambria Math" panose="02040503050406030204" pitchFamily="18" charset="0"/>
                                  <a:ea typeface="AR P丸ゴシック体M" panose="020B0600010101010101" pitchFamily="50" charset="-128"/>
                                </a:rPr>
                              </m:ctrlPr>
                            </m:dPr>
                            <m:e>
                              <m:r>
                                <m:rPr>
                                  <m:sty m:val="p"/>
                                </m:rPr>
                                <a:rPr kumimoji="0" lang="en-US" altLang="ja-JP" sz="1600" b="0" i="0" u="none" strike="noStrike" kern="0" cap="none" spc="0" normalizeH="0" baseline="0" noProof="0" smtClean="0">
                                  <a:ln>
                                    <a:noFill/>
                                  </a:ln>
                                  <a:solidFill>
                                    <a:prstClr val="black"/>
                                  </a:solidFill>
                                  <a:effectLst/>
                                  <a:uLnTx/>
                                  <a:uFillTx/>
                                  <a:latin typeface="Cambria Math"/>
                                  <a:ea typeface="AR P丸ゴシック体M" panose="020B0600010101010101" pitchFamily="50" charset="-128"/>
                                </a:rPr>
                                <m:t>Al</m:t>
                              </m:r>
                              <m:sSub>
                                <m:sSubPr>
                                  <m:ctrlPr>
                                    <a:rPr kumimoji="0" lang="en-US" altLang="ja-JP" sz="1600" b="0" i="1" u="none" strike="noStrike" kern="0" cap="none" spc="0" normalizeH="0" baseline="0" noProof="0" smtClean="0">
                                      <a:ln>
                                        <a:noFill/>
                                      </a:ln>
                                      <a:solidFill>
                                        <a:prstClr val="black"/>
                                      </a:solidFill>
                                      <a:effectLst/>
                                      <a:uLnTx/>
                                      <a:uFillTx/>
                                      <a:latin typeface="Cambria Math" panose="02040503050406030204" pitchFamily="18" charset="0"/>
                                      <a:ea typeface="AR P丸ゴシック体M" panose="020B0600010101010101" pitchFamily="50" charset="-128"/>
                                    </a:rPr>
                                  </m:ctrlPr>
                                </m:sSubPr>
                                <m:e>
                                  <m:r>
                                    <m:rPr>
                                      <m:sty m:val="p"/>
                                    </m:rPr>
                                    <a:rPr kumimoji="0" lang="en-US" altLang="ja-JP" sz="1600" b="0" i="0" u="none" strike="noStrike" kern="0" cap="none" spc="0" normalizeH="0" baseline="0" noProof="0" smtClean="0">
                                      <a:ln>
                                        <a:noFill/>
                                      </a:ln>
                                      <a:solidFill>
                                        <a:prstClr val="black"/>
                                      </a:solidFill>
                                      <a:effectLst/>
                                      <a:uLnTx/>
                                      <a:uFillTx/>
                                      <a:latin typeface="Cambria Math"/>
                                      <a:ea typeface="AR P丸ゴシック体M" panose="020B0600010101010101" pitchFamily="50" charset="-128"/>
                                    </a:rPr>
                                    <m:t>O</m:t>
                                  </m:r>
                                </m:e>
                                <m:sub>
                                  <m:r>
                                    <m:rPr>
                                      <m:sty m:val="p"/>
                                    </m:rPr>
                                    <a:rPr kumimoji="0" lang="en-US" altLang="ja-JP" sz="1600" b="0" i="0" u="none" strike="noStrike" kern="0" cap="none" spc="0" normalizeH="0" baseline="0" noProof="0" smtClean="0">
                                      <a:ln>
                                        <a:noFill/>
                                      </a:ln>
                                      <a:solidFill>
                                        <a:prstClr val="black"/>
                                      </a:solidFill>
                                      <a:effectLst/>
                                      <a:uLnTx/>
                                      <a:uFillTx/>
                                      <a:latin typeface="Cambria Math"/>
                                      <a:ea typeface="AR P丸ゴシック体M" panose="020B0600010101010101" pitchFamily="50" charset="-128"/>
                                    </a:rPr>
                                    <m:t>x</m:t>
                                  </m:r>
                                </m:sub>
                              </m:sSub>
                              <m:r>
                                <a:rPr kumimoji="0" lang="en-US" altLang="ja-JP" sz="1600" b="0" i="0" u="none" strike="noStrike" kern="0" cap="none" spc="0" normalizeH="0" baseline="0" noProof="0" smtClean="0">
                                  <a:ln>
                                    <a:noFill/>
                                  </a:ln>
                                  <a:solidFill>
                                    <a:prstClr val="black"/>
                                  </a:solidFill>
                                  <a:effectLst/>
                                  <a:uLnTx/>
                                  <a:uFillTx/>
                                  <a:latin typeface="Cambria Math"/>
                                  <a:ea typeface="AR P丸ゴシック体M" panose="020B0600010101010101" pitchFamily="50" charset="-128"/>
                                </a:rPr>
                                <m:t>,</m:t>
                              </m:r>
                              <m:r>
                                <m:rPr>
                                  <m:sty m:val="p"/>
                                </m:rPr>
                                <a:rPr kumimoji="0" lang="en-US" altLang="ja-JP" sz="1600" b="0" i="0" u="none" strike="noStrike" kern="0" cap="none" spc="0" normalizeH="0" baseline="0" noProof="0" smtClean="0">
                                  <a:ln>
                                    <a:noFill/>
                                  </a:ln>
                                  <a:solidFill>
                                    <a:prstClr val="black"/>
                                  </a:solidFill>
                                  <a:effectLst/>
                                  <a:uLnTx/>
                                  <a:uFillTx/>
                                  <a:latin typeface="Cambria Math"/>
                                  <a:ea typeface="AR P丸ゴシック体M" panose="020B0600010101010101" pitchFamily="50" charset="-128"/>
                                </a:rPr>
                                <m:t>Hf</m:t>
                              </m:r>
                              <m:sSub>
                                <m:sSubPr>
                                  <m:ctrlPr>
                                    <a:rPr kumimoji="0" lang="en-US" altLang="ja-JP" sz="1600" b="0" i="1" u="none" strike="noStrike" kern="0" cap="none" spc="0" normalizeH="0" baseline="0" noProof="0" smtClean="0">
                                      <a:ln>
                                        <a:noFill/>
                                      </a:ln>
                                      <a:solidFill>
                                        <a:prstClr val="black"/>
                                      </a:solidFill>
                                      <a:effectLst/>
                                      <a:uLnTx/>
                                      <a:uFillTx/>
                                      <a:latin typeface="Cambria Math" panose="02040503050406030204" pitchFamily="18" charset="0"/>
                                      <a:ea typeface="AR P丸ゴシック体M" panose="020B0600010101010101" pitchFamily="50" charset="-128"/>
                                    </a:rPr>
                                  </m:ctrlPr>
                                </m:sSubPr>
                                <m:e>
                                  <m:r>
                                    <m:rPr>
                                      <m:sty m:val="p"/>
                                    </m:rPr>
                                    <a:rPr kumimoji="0" lang="en-US" altLang="ja-JP" sz="1600" b="0" i="0" u="none" strike="noStrike" kern="0" cap="none" spc="0" normalizeH="0" baseline="0" noProof="0" smtClean="0">
                                      <a:ln>
                                        <a:noFill/>
                                      </a:ln>
                                      <a:solidFill>
                                        <a:prstClr val="black"/>
                                      </a:solidFill>
                                      <a:effectLst/>
                                      <a:uLnTx/>
                                      <a:uFillTx/>
                                      <a:latin typeface="Cambria Math"/>
                                      <a:ea typeface="AR P丸ゴシック体M" panose="020B0600010101010101" pitchFamily="50" charset="-128"/>
                                    </a:rPr>
                                    <m:t>O</m:t>
                                  </m:r>
                                </m:e>
                                <m:sub>
                                  <m:r>
                                    <m:rPr>
                                      <m:sty m:val="p"/>
                                    </m:rPr>
                                    <a:rPr kumimoji="0" lang="en-US" altLang="ja-JP" sz="1600" b="0" i="0" u="none" strike="noStrike" kern="0" cap="none" spc="0" normalizeH="0" baseline="0" noProof="0" smtClean="0">
                                      <a:ln>
                                        <a:noFill/>
                                      </a:ln>
                                      <a:solidFill>
                                        <a:prstClr val="black"/>
                                      </a:solidFill>
                                      <a:effectLst/>
                                      <a:uLnTx/>
                                      <a:uFillTx/>
                                      <a:latin typeface="Cambria Math"/>
                                      <a:ea typeface="AR P丸ゴシック体M" panose="020B0600010101010101" pitchFamily="50" charset="-128"/>
                                    </a:rPr>
                                    <m:t>x</m:t>
                                  </m:r>
                                </m:sub>
                              </m:sSub>
                              <m:r>
                                <a:rPr kumimoji="0" lang="ja-JP" altLang="en-US" sz="1600" b="0" i="1" u="none" strike="noStrike" kern="0" cap="none" spc="0" normalizeH="0" baseline="0" noProof="0" smtClean="0">
                                  <a:ln>
                                    <a:noFill/>
                                  </a:ln>
                                  <a:solidFill>
                                    <a:prstClr val="black"/>
                                  </a:solidFill>
                                  <a:effectLst/>
                                  <a:uLnTx/>
                                  <a:uFillTx/>
                                  <a:latin typeface="Cambria Math"/>
                                  <a:ea typeface="AR P丸ゴシック体M" panose="020B0600010101010101" pitchFamily="50" charset="-128"/>
                                </a:rPr>
                                <m:t>等</m:t>
                              </m:r>
                            </m:e>
                          </m:d>
                        </m:oMath>
                      </a14:m>
                      <a:endParaRPr kumimoji="0" lang="en-US" altLang="ja-JP" sz="1600" b="0" i="1" u="none" strike="noStrike" kern="0" cap="none" spc="0" normalizeH="0" baseline="0" noProof="0" dirty="0" smtClean="0">
                        <a:ln>
                          <a:noFill/>
                        </a:ln>
                        <a:solidFill>
                          <a:prstClr val="black"/>
                        </a:solidFill>
                        <a:effectLst/>
                        <a:uLnTx/>
                        <a:uFillTx/>
                        <a:latin typeface="Cambria Math" panose="02040503050406030204" pitchFamily="18" charset="0"/>
                        <a:ea typeface="AR P丸ゴシック体M" panose="020B0600010101010101" pitchFamily="50" charset="-128"/>
                      </a:endParaRPr>
                    </a:p>
                    <a:p>
                      <a:pPr>
                        <a:defRPr/>
                      </a:pPr>
                      <a14:m>
                        <m:oMath xmlns:m="http://schemas.openxmlformats.org/officeDocument/2006/math">
                          <m:r>
                            <a:rPr kumimoji="0" lang="en-US" altLang="ja-JP" sz="1600" i="1" kern="0" smtClean="0">
                              <a:solidFill>
                                <a:prstClr val="black"/>
                              </a:solidFill>
                              <a:latin typeface="Cambria Math"/>
                              <a:ea typeface="AR P丸ゴシック体M" panose="020B0600010101010101" pitchFamily="50" charset="-128"/>
                            </a:rPr>
                            <m:t>1</m:t>
                          </m:r>
                          <m:r>
                            <a:rPr kumimoji="0" lang="en-US" altLang="ja-JP" sz="1600" i="1" kern="0">
                              <a:solidFill>
                                <a:prstClr val="black"/>
                              </a:solidFill>
                              <a:latin typeface="Cambria Math"/>
                              <a:ea typeface="Cambria Math"/>
                            </a:rPr>
                            <m:t>~2</m:t>
                          </m:r>
                          <m:r>
                            <m:rPr>
                              <m:sty m:val="p"/>
                            </m:rPr>
                            <a:rPr kumimoji="0" lang="en-US" altLang="ja-JP" sz="1600" kern="0">
                              <a:solidFill>
                                <a:prstClr val="black"/>
                              </a:solidFill>
                              <a:latin typeface="Cambria Math"/>
                              <a:ea typeface="Cambria Math"/>
                            </a:rPr>
                            <m:t>nm</m:t>
                          </m:r>
                        </m:oMath>
                      </a14:m>
                      <a:r>
                        <a:rPr kumimoji="0" lang="ja-JP" altLang="en-US" sz="1600" kern="0" dirty="0">
                          <a:solidFill>
                            <a:prstClr val="black"/>
                          </a:solidFill>
                          <a:latin typeface="AR P丸ゴシック体M" panose="020B0600010101010101" pitchFamily="50" charset="-128"/>
                          <a:ea typeface="AR P丸ゴシック体M" panose="020B0600010101010101" pitchFamily="50" charset="-128"/>
                        </a:rPr>
                        <a:t>厚</a:t>
                      </a:r>
                      <a:endParaRPr kumimoji="0" lang="en-US" altLang="ja-JP" sz="1600" b="0" i="0" u="none" strike="noStrike" kern="0" cap="none" spc="0" normalizeH="0" baseline="0" noProof="0" dirty="0" smtClean="0">
                        <a:ln>
                          <a:noFill/>
                        </a:ln>
                        <a:solidFill>
                          <a:prstClr val="black"/>
                        </a:solidFill>
                        <a:effectLst/>
                        <a:uLnTx/>
                        <a:uFillTx/>
                        <a:latin typeface="AR P丸ゴシック体M" panose="020B0600010101010101" pitchFamily="50" charset="-128"/>
                        <a:ea typeface="AR P丸ゴシック体M" panose="020B0600010101010101" pitchFamily="50" charset="-128"/>
                      </a:endParaRPr>
                    </a:p>
                  </p:txBody>
                </p:sp>
              </mc:Choice>
              <mc:Fallback xmlns="">
                <p:sp>
                  <p:nvSpPr>
                    <p:cNvPr id="13" name="テキスト ボックス 12"/>
                    <p:cNvSpPr txBox="1">
                      <a:spLocks noRot="1" noChangeAspect="1" noMove="1" noResize="1" noEditPoints="1" noAdjustHandles="1" noChangeArrowheads="1" noChangeShapeType="1" noTextEdit="1"/>
                    </p:cNvSpPr>
                    <p:nvPr/>
                  </p:nvSpPr>
                  <p:spPr>
                    <a:xfrm>
                      <a:off x="6143186" y="3478338"/>
                      <a:ext cx="5079362" cy="964723"/>
                    </a:xfrm>
                    <a:prstGeom prst="rect">
                      <a:avLst/>
                    </a:prstGeom>
                    <a:blipFill rotWithShape="0">
                      <a:blip r:embed="rId4"/>
                      <a:stretch>
                        <a:fillRect l="-1188" t="-4167" b="-11458"/>
                      </a:stretch>
                    </a:blipFill>
                  </p:spPr>
                  <p:txBody>
                    <a:bodyPr/>
                    <a:lstStyle/>
                    <a:p>
                      <a:r>
                        <a:rPr lang="ja-JP" altLang="en-US">
                          <a:noFill/>
                        </a:rPr>
                        <a:t> </a:t>
                      </a:r>
                    </a:p>
                  </p:txBody>
                </p:sp>
              </mc:Fallback>
            </mc:AlternateContent>
            <p:grpSp>
              <p:nvGrpSpPr>
                <p:cNvPr id="14" name="グループ化 13"/>
                <p:cNvGrpSpPr>
                  <a:grpSpLocks noChangeAspect="1"/>
                </p:cNvGrpSpPr>
                <p:nvPr/>
              </p:nvGrpSpPr>
              <p:grpSpPr>
                <a:xfrm>
                  <a:off x="1474808" y="3179873"/>
                  <a:ext cx="391815" cy="229355"/>
                  <a:chOff x="683568" y="2204864"/>
                  <a:chExt cx="1476000" cy="864000"/>
                </a:xfrm>
              </p:grpSpPr>
              <p:sp>
                <p:nvSpPr>
                  <p:cNvPr id="68" name="円/楕円 67"/>
                  <p:cNvSpPr/>
                  <p:nvPr/>
                </p:nvSpPr>
                <p:spPr>
                  <a:xfrm>
                    <a:off x="683568" y="2204864"/>
                    <a:ext cx="1476000" cy="864000"/>
                  </a:xfrm>
                  <a:prstGeom prst="ellipse">
                    <a:avLst/>
                  </a:prstGeom>
                  <a:solidFill>
                    <a:srgbClr val="92D050"/>
                  </a:solidFill>
                  <a:ln w="25400" cap="flat" cmpd="sng" algn="ctr">
                    <a:solidFill>
                      <a:srgbClr val="00B05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600" b="0" i="0" u="none" strike="noStrike" kern="0" cap="none" spc="0" normalizeH="0" baseline="0" noProof="0" smtClean="0">
                      <a:ln>
                        <a:noFill/>
                      </a:ln>
                      <a:solidFill>
                        <a:prstClr val="white"/>
                      </a:solidFill>
                      <a:effectLst/>
                      <a:uLnTx/>
                      <a:uFillTx/>
                      <a:latin typeface="Calibri"/>
                      <a:ea typeface="ＭＳ Ｐゴシック"/>
                      <a:cs typeface="+mn-cs"/>
                    </a:endParaRPr>
                  </a:p>
                </p:txBody>
              </p:sp>
              <p:sp>
                <p:nvSpPr>
                  <p:cNvPr id="69" name="円/楕円 68"/>
                  <p:cNvSpPr>
                    <a:spLocks noChangeAspect="1"/>
                  </p:cNvSpPr>
                  <p:nvPr/>
                </p:nvSpPr>
                <p:spPr>
                  <a:xfrm>
                    <a:off x="1547631" y="2463679"/>
                    <a:ext cx="345937" cy="346369"/>
                  </a:xfrm>
                  <a:prstGeom prst="ellipse">
                    <a:avLst/>
                  </a:prstGeom>
                  <a:solidFill>
                    <a:srgbClr val="DF3E2D"/>
                  </a:solidFill>
                  <a:ln w="25400" cap="flat" cmpd="sng" algn="ctr">
                    <a:solidFill>
                      <a:srgbClr val="FF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600" b="0" i="0" u="none" strike="noStrike" kern="0" cap="none" spc="0" normalizeH="0" baseline="0" noProof="0" smtClean="0">
                      <a:ln>
                        <a:noFill/>
                      </a:ln>
                      <a:solidFill>
                        <a:prstClr val="white"/>
                      </a:solidFill>
                      <a:effectLst/>
                      <a:uLnTx/>
                      <a:uFillTx/>
                      <a:latin typeface="Calibri"/>
                      <a:ea typeface="ＭＳ Ｐゴシック"/>
                      <a:cs typeface="+mn-cs"/>
                    </a:endParaRPr>
                  </a:p>
                </p:txBody>
              </p:sp>
              <p:sp>
                <p:nvSpPr>
                  <p:cNvPr id="70" name="円/楕円 69"/>
                  <p:cNvSpPr>
                    <a:spLocks noChangeAspect="1"/>
                  </p:cNvSpPr>
                  <p:nvPr/>
                </p:nvSpPr>
                <p:spPr>
                  <a:xfrm>
                    <a:off x="955439" y="2463678"/>
                    <a:ext cx="345937" cy="346369"/>
                  </a:xfrm>
                  <a:prstGeom prst="ellipse">
                    <a:avLst/>
                  </a:prstGeom>
                  <a:solidFill>
                    <a:srgbClr val="DF3E2D"/>
                  </a:solidFill>
                  <a:ln w="25400" cap="flat" cmpd="sng" algn="ctr">
                    <a:solidFill>
                      <a:srgbClr val="FF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600" b="0" i="0" u="none" strike="noStrike" kern="0" cap="none" spc="0" normalizeH="0" baseline="0" noProof="0" smtClean="0">
                      <a:ln>
                        <a:noFill/>
                      </a:ln>
                      <a:solidFill>
                        <a:prstClr val="white"/>
                      </a:solidFill>
                      <a:effectLst/>
                      <a:uLnTx/>
                      <a:uFillTx/>
                      <a:latin typeface="Calibri"/>
                      <a:ea typeface="ＭＳ Ｐゴシック"/>
                      <a:cs typeface="+mn-cs"/>
                    </a:endParaRPr>
                  </a:p>
                </p:txBody>
              </p:sp>
            </p:grpSp>
            <p:sp>
              <p:nvSpPr>
                <p:cNvPr id="15" name="正方形/長方形 14"/>
                <p:cNvSpPr/>
                <p:nvPr/>
              </p:nvSpPr>
              <p:spPr>
                <a:xfrm>
                  <a:off x="1345465" y="4105418"/>
                  <a:ext cx="4320479" cy="900001"/>
                </a:xfrm>
                <a:prstGeom prst="rect">
                  <a:avLst/>
                </a:prstGeom>
                <a:solidFill>
                  <a:schemeClr val="accent1">
                    <a:lumMod val="60000"/>
                    <a:lumOff val="40000"/>
                  </a:schemeClr>
                </a:solidFill>
                <a:ln w="25400" cap="flat" cmpd="sng" algn="ctr">
                  <a:solidFill>
                    <a:schemeClr val="accent5">
                      <a:lumMod val="50000"/>
                    </a:scheme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600" b="0" i="0" u="none" strike="noStrike" kern="0" cap="none" spc="0" normalizeH="0" baseline="0" noProof="0" smtClean="0">
                    <a:ln>
                      <a:noFill/>
                    </a:ln>
                    <a:solidFill>
                      <a:prstClr val="white"/>
                    </a:solidFill>
                    <a:effectLst/>
                    <a:uLnTx/>
                    <a:uFillTx/>
                    <a:latin typeface="Calibri"/>
                    <a:ea typeface="ＭＳ Ｐゴシック"/>
                    <a:cs typeface="+mn-cs"/>
                  </a:endParaRPr>
                </a:p>
              </p:txBody>
            </p:sp>
            <p:sp>
              <p:nvSpPr>
                <p:cNvPr id="18" name="テキスト ボックス 17"/>
                <p:cNvSpPr txBox="1"/>
                <p:nvPr/>
              </p:nvSpPr>
              <p:spPr>
                <a:xfrm>
                  <a:off x="4571153" y="4291228"/>
                  <a:ext cx="1232683" cy="55852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smtClean="0">
                      <a:ln>
                        <a:noFill/>
                      </a:ln>
                      <a:solidFill>
                        <a:prstClr val="black"/>
                      </a:solidFill>
                      <a:effectLst/>
                      <a:uLnTx/>
                      <a:uFillTx/>
                      <a:latin typeface="AR P丸ゴシック体M" panose="020B0600010101010101" pitchFamily="50" charset="-128"/>
                      <a:ea typeface="AR P丸ゴシック体M" panose="020B0600010101010101" pitchFamily="50" charset="-128"/>
                    </a:rPr>
                    <a:t>信号</a:t>
                  </a:r>
                </a:p>
              </p:txBody>
            </p:sp>
            <p:grpSp>
              <p:nvGrpSpPr>
                <p:cNvPr id="19" name="グループ化 18"/>
                <p:cNvGrpSpPr>
                  <a:grpSpLocks noChangeAspect="1"/>
                </p:cNvGrpSpPr>
                <p:nvPr/>
              </p:nvGrpSpPr>
              <p:grpSpPr>
                <a:xfrm>
                  <a:off x="3459257" y="3179873"/>
                  <a:ext cx="391815" cy="229355"/>
                  <a:chOff x="683568" y="2204864"/>
                  <a:chExt cx="1476000" cy="864000"/>
                </a:xfrm>
              </p:grpSpPr>
              <p:sp>
                <p:nvSpPr>
                  <p:cNvPr id="65" name="円/楕円 64"/>
                  <p:cNvSpPr/>
                  <p:nvPr/>
                </p:nvSpPr>
                <p:spPr>
                  <a:xfrm>
                    <a:off x="683568" y="2204864"/>
                    <a:ext cx="1476000" cy="864000"/>
                  </a:xfrm>
                  <a:prstGeom prst="ellipse">
                    <a:avLst/>
                  </a:prstGeom>
                  <a:solidFill>
                    <a:srgbClr val="92D050"/>
                  </a:solidFill>
                  <a:ln w="25400" cap="flat" cmpd="sng" algn="ctr">
                    <a:solidFill>
                      <a:srgbClr val="00B05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600" b="0" i="0" u="none" strike="noStrike" kern="0" cap="none" spc="0" normalizeH="0" baseline="0" noProof="0" smtClean="0">
                      <a:ln>
                        <a:noFill/>
                      </a:ln>
                      <a:solidFill>
                        <a:prstClr val="white"/>
                      </a:solidFill>
                      <a:effectLst/>
                      <a:uLnTx/>
                      <a:uFillTx/>
                      <a:latin typeface="Calibri"/>
                      <a:ea typeface="ＭＳ Ｐゴシック"/>
                      <a:cs typeface="+mn-cs"/>
                    </a:endParaRPr>
                  </a:p>
                </p:txBody>
              </p:sp>
              <p:sp>
                <p:nvSpPr>
                  <p:cNvPr id="66" name="円/楕円 65"/>
                  <p:cNvSpPr>
                    <a:spLocks noChangeAspect="1"/>
                  </p:cNvSpPr>
                  <p:nvPr/>
                </p:nvSpPr>
                <p:spPr>
                  <a:xfrm>
                    <a:off x="1547631" y="2463679"/>
                    <a:ext cx="345937" cy="346369"/>
                  </a:xfrm>
                  <a:prstGeom prst="ellipse">
                    <a:avLst/>
                  </a:prstGeom>
                  <a:solidFill>
                    <a:srgbClr val="DF3E2D"/>
                  </a:solidFill>
                  <a:ln w="25400" cap="flat" cmpd="sng" algn="ctr">
                    <a:solidFill>
                      <a:srgbClr val="FF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600" b="0" i="0" u="none" strike="noStrike" kern="0" cap="none" spc="0" normalizeH="0" baseline="0" noProof="0" smtClean="0">
                      <a:ln>
                        <a:noFill/>
                      </a:ln>
                      <a:solidFill>
                        <a:prstClr val="white"/>
                      </a:solidFill>
                      <a:effectLst/>
                      <a:uLnTx/>
                      <a:uFillTx/>
                      <a:latin typeface="Calibri"/>
                      <a:ea typeface="ＭＳ Ｐゴシック"/>
                      <a:cs typeface="+mn-cs"/>
                    </a:endParaRPr>
                  </a:p>
                </p:txBody>
              </p:sp>
              <p:sp>
                <p:nvSpPr>
                  <p:cNvPr id="67" name="円/楕円 66"/>
                  <p:cNvSpPr>
                    <a:spLocks noChangeAspect="1"/>
                  </p:cNvSpPr>
                  <p:nvPr/>
                </p:nvSpPr>
                <p:spPr>
                  <a:xfrm>
                    <a:off x="955439" y="2463678"/>
                    <a:ext cx="345937" cy="346369"/>
                  </a:xfrm>
                  <a:prstGeom prst="ellipse">
                    <a:avLst/>
                  </a:prstGeom>
                  <a:solidFill>
                    <a:srgbClr val="DF3E2D"/>
                  </a:solidFill>
                  <a:ln w="25400" cap="flat" cmpd="sng" algn="ctr">
                    <a:solidFill>
                      <a:srgbClr val="FF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600" b="0" i="0" u="none" strike="noStrike" kern="0" cap="none" spc="0" normalizeH="0" baseline="0" noProof="0" smtClean="0">
                      <a:ln>
                        <a:noFill/>
                      </a:ln>
                      <a:solidFill>
                        <a:prstClr val="white"/>
                      </a:solidFill>
                      <a:effectLst/>
                      <a:uLnTx/>
                      <a:uFillTx/>
                      <a:latin typeface="Calibri"/>
                      <a:ea typeface="ＭＳ Ｐゴシック"/>
                      <a:cs typeface="+mn-cs"/>
                    </a:endParaRPr>
                  </a:p>
                </p:txBody>
              </p:sp>
            </p:grpSp>
            <p:grpSp>
              <p:nvGrpSpPr>
                <p:cNvPr id="20" name="グループ化 19"/>
                <p:cNvGrpSpPr>
                  <a:grpSpLocks noChangeAspect="1"/>
                </p:cNvGrpSpPr>
                <p:nvPr/>
              </p:nvGrpSpPr>
              <p:grpSpPr>
                <a:xfrm>
                  <a:off x="2007129" y="3490523"/>
                  <a:ext cx="391815" cy="229354"/>
                  <a:chOff x="909745" y="3371622"/>
                  <a:chExt cx="1476000" cy="863988"/>
                </a:xfrm>
              </p:grpSpPr>
              <p:sp>
                <p:nvSpPr>
                  <p:cNvPr id="62" name="円/楕円 61"/>
                  <p:cNvSpPr/>
                  <p:nvPr/>
                </p:nvSpPr>
                <p:spPr>
                  <a:xfrm>
                    <a:off x="909745" y="3371622"/>
                    <a:ext cx="1476000" cy="863988"/>
                  </a:xfrm>
                  <a:prstGeom prst="ellipse">
                    <a:avLst/>
                  </a:prstGeom>
                  <a:solidFill>
                    <a:srgbClr val="92D050"/>
                  </a:solidFill>
                  <a:ln w="25400" cap="flat" cmpd="sng" algn="ctr">
                    <a:solidFill>
                      <a:srgbClr val="00B05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600" b="0" i="0" u="none" strike="noStrike" kern="0" cap="none" spc="0" normalizeH="0" baseline="0" noProof="0" smtClean="0">
                      <a:ln>
                        <a:noFill/>
                      </a:ln>
                      <a:solidFill>
                        <a:prstClr val="white"/>
                      </a:solidFill>
                      <a:effectLst/>
                      <a:uLnTx/>
                      <a:uFillTx/>
                      <a:latin typeface="Calibri"/>
                      <a:ea typeface="ＭＳ Ｐゴシック"/>
                      <a:cs typeface="+mn-cs"/>
                    </a:endParaRPr>
                  </a:p>
                </p:txBody>
              </p:sp>
              <p:sp>
                <p:nvSpPr>
                  <p:cNvPr id="63" name="円/楕円 62"/>
                  <p:cNvSpPr>
                    <a:spLocks noChangeAspect="1"/>
                  </p:cNvSpPr>
                  <p:nvPr/>
                </p:nvSpPr>
                <p:spPr>
                  <a:xfrm>
                    <a:off x="1766197" y="3556457"/>
                    <a:ext cx="345934" cy="346366"/>
                  </a:xfrm>
                  <a:prstGeom prst="ellipse">
                    <a:avLst/>
                  </a:prstGeom>
                  <a:solidFill>
                    <a:srgbClr val="DF3E2D"/>
                  </a:solidFill>
                  <a:ln w="25400" cap="flat" cmpd="sng" algn="ctr">
                    <a:solidFill>
                      <a:srgbClr val="FF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600" b="0" i="0" u="none" strike="noStrike" kern="0" cap="none" spc="0" normalizeH="0" baseline="0" noProof="0" smtClean="0">
                      <a:ln>
                        <a:noFill/>
                      </a:ln>
                      <a:solidFill>
                        <a:prstClr val="white"/>
                      </a:solidFill>
                      <a:effectLst/>
                      <a:uLnTx/>
                      <a:uFillTx/>
                      <a:latin typeface="Calibri"/>
                      <a:ea typeface="ＭＳ Ｐゴシック"/>
                      <a:cs typeface="+mn-cs"/>
                    </a:endParaRPr>
                  </a:p>
                </p:txBody>
              </p:sp>
              <p:sp>
                <p:nvSpPr>
                  <p:cNvPr id="64" name="円/楕円 63"/>
                  <p:cNvSpPr>
                    <a:spLocks noChangeAspect="1"/>
                  </p:cNvSpPr>
                  <p:nvPr/>
                </p:nvSpPr>
                <p:spPr>
                  <a:xfrm>
                    <a:off x="1174006" y="3556457"/>
                    <a:ext cx="345934" cy="346366"/>
                  </a:xfrm>
                  <a:prstGeom prst="ellipse">
                    <a:avLst/>
                  </a:prstGeom>
                  <a:solidFill>
                    <a:srgbClr val="DF3E2D"/>
                  </a:solidFill>
                  <a:ln w="25400" cap="flat" cmpd="sng" algn="ctr">
                    <a:solidFill>
                      <a:srgbClr val="FF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600" b="0" i="0" u="none" strike="noStrike" kern="0" cap="none" spc="0" normalizeH="0" baseline="0" noProof="0" smtClean="0">
                      <a:ln>
                        <a:noFill/>
                      </a:ln>
                      <a:solidFill>
                        <a:prstClr val="white"/>
                      </a:solidFill>
                      <a:effectLst/>
                      <a:uLnTx/>
                      <a:uFillTx/>
                      <a:latin typeface="Calibri"/>
                      <a:ea typeface="ＭＳ Ｐゴシック"/>
                      <a:cs typeface="+mn-cs"/>
                    </a:endParaRPr>
                  </a:p>
                </p:txBody>
              </p:sp>
            </p:grpSp>
            <p:grpSp>
              <p:nvGrpSpPr>
                <p:cNvPr id="21" name="グループ化 20"/>
                <p:cNvGrpSpPr>
                  <a:grpSpLocks noChangeAspect="1"/>
                </p:cNvGrpSpPr>
                <p:nvPr/>
              </p:nvGrpSpPr>
              <p:grpSpPr>
                <a:xfrm>
                  <a:off x="3148601" y="3489313"/>
                  <a:ext cx="391815" cy="229355"/>
                  <a:chOff x="1412118" y="3370538"/>
                  <a:chExt cx="1476000" cy="864000"/>
                </a:xfrm>
              </p:grpSpPr>
              <p:sp>
                <p:nvSpPr>
                  <p:cNvPr id="59" name="円/楕円 58"/>
                  <p:cNvSpPr/>
                  <p:nvPr/>
                </p:nvSpPr>
                <p:spPr>
                  <a:xfrm>
                    <a:off x="1412118" y="3370538"/>
                    <a:ext cx="1476000" cy="864000"/>
                  </a:xfrm>
                  <a:prstGeom prst="ellipse">
                    <a:avLst/>
                  </a:prstGeom>
                  <a:solidFill>
                    <a:srgbClr val="92D050"/>
                  </a:solidFill>
                  <a:ln w="25400" cap="flat" cmpd="sng" algn="ctr">
                    <a:solidFill>
                      <a:srgbClr val="00B05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600" b="0" i="0" u="none" strike="noStrike" kern="0" cap="none" spc="0" normalizeH="0" baseline="0" noProof="0" smtClean="0">
                      <a:ln>
                        <a:noFill/>
                      </a:ln>
                      <a:solidFill>
                        <a:prstClr val="white"/>
                      </a:solidFill>
                      <a:effectLst/>
                      <a:uLnTx/>
                      <a:uFillTx/>
                      <a:latin typeface="Calibri"/>
                      <a:ea typeface="ＭＳ Ｐゴシック"/>
                      <a:cs typeface="+mn-cs"/>
                    </a:endParaRPr>
                  </a:p>
                </p:txBody>
              </p:sp>
              <p:sp>
                <p:nvSpPr>
                  <p:cNvPr id="60" name="円/楕円 59"/>
                  <p:cNvSpPr>
                    <a:spLocks noChangeAspect="1"/>
                  </p:cNvSpPr>
                  <p:nvPr/>
                </p:nvSpPr>
                <p:spPr>
                  <a:xfrm>
                    <a:off x="2276183" y="3629356"/>
                    <a:ext cx="345934" cy="346371"/>
                  </a:xfrm>
                  <a:prstGeom prst="ellipse">
                    <a:avLst/>
                  </a:prstGeom>
                  <a:solidFill>
                    <a:srgbClr val="DF3E2D"/>
                  </a:solidFill>
                  <a:ln w="25400" cap="flat" cmpd="sng" algn="ctr">
                    <a:solidFill>
                      <a:srgbClr val="FF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600" b="0" i="0" u="none" strike="noStrike" kern="0" cap="none" spc="0" normalizeH="0" baseline="0" noProof="0" smtClean="0">
                      <a:ln>
                        <a:noFill/>
                      </a:ln>
                      <a:solidFill>
                        <a:prstClr val="white"/>
                      </a:solidFill>
                      <a:effectLst/>
                      <a:uLnTx/>
                      <a:uFillTx/>
                      <a:latin typeface="Calibri"/>
                      <a:ea typeface="ＭＳ Ｐゴシック"/>
                      <a:cs typeface="+mn-cs"/>
                    </a:endParaRPr>
                  </a:p>
                </p:txBody>
              </p:sp>
              <p:sp>
                <p:nvSpPr>
                  <p:cNvPr id="61" name="円/楕円 60"/>
                  <p:cNvSpPr>
                    <a:spLocks noChangeAspect="1"/>
                  </p:cNvSpPr>
                  <p:nvPr/>
                </p:nvSpPr>
                <p:spPr>
                  <a:xfrm>
                    <a:off x="1683992" y="3629350"/>
                    <a:ext cx="345934" cy="346371"/>
                  </a:xfrm>
                  <a:prstGeom prst="ellipse">
                    <a:avLst/>
                  </a:prstGeom>
                  <a:solidFill>
                    <a:srgbClr val="DF3E2D"/>
                  </a:solidFill>
                  <a:ln w="25400" cap="flat" cmpd="sng" algn="ctr">
                    <a:solidFill>
                      <a:srgbClr val="FF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600" b="0" i="0" u="none" strike="noStrike" kern="0" cap="none" spc="0" normalizeH="0" baseline="0" noProof="0" smtClean="0">
                      <a:ln>
                        <a:noFill/>
                      </a:ln>
                      <a:solidFill>
                        <a:prstClr val="white"/>
                      </a:solidFill>
                      <a:effectLst/>
                      <a:uLnTx/>
                      <a:uFillTx/>
                      <a:latin typeface="Calibri"/>
                      <a:ea typeface="ＭＳ Ｐゴシック"/>
                      <a:cs typeface="+mn-cs"/>
                    </a:endParaRPr>
                  </a:p>
                </p:txBody>
              </p:sp>
            </p:grpSp>
            <p:grpSp>
              <p:nvGrpSpPr>
                <p:cNvPr id="22" name="グループ化 21"/>
                <p:cNvGrpSpPr>
                  <a:grpSpLocks noChangeAspect="1"/>
                </p:cNvGrpSpPr>
                <p:nvPr/>
              </p:nvGrpSpPr>
              <p:grpSpPr>
                <a:xfrm>
                  <a:off x="2451145" y="3179872"/>
                  <a:ext cx="391815" cy="229355"/>
                  <a:chOff x="683568" y="2204864"/>
                  <a:chExt cx="1476000" cy="864000"/>
                </a:xfrm>
              </p:grpSpPr>
              <p:sp>
                <p:nvSpPr>
                  <p:cNvPr id="56" name="円/楕円 55"/>
                  <p:cNvSpPr/>
                  <p:nvPr/>
                </p:nvSpPr>
                <p:spPr>
                  <a:xfrm>
                    <a:off x="683568" y="2204864"/>
                    <a:ext cx="1476000" cy="864000"/>
                  </a:xfrm>
                  <a:prstGeom prst="ellipse">
                    <a:avLst/>
                  </a:prstGeom>
                  <a:solidFill>
                    <a:srgbClr val="92D050"/>
                  </a:solidFill>
                  <a:ln w="25400" cap="flat" cmpd="sng" algn="ctr">
                    <a:solidFill>
                      <a:srgbClr val="00B05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600" b="0" i="0" u="none" strike="noStrike" kern="0" cap="none" spc="0" normalizeH="0" baseline="0" noProof="0" smtClean="0">
                      <a:ln>
                        <a:noFill/>
                      </a:ln>
                      <a:solidFill>
                        <a:prstClr val="white"/>
                      </a:solidFill>
                      <a:effectLst/>
                      <a:uLnTx/>
                      <a:uFillTx/>
                      <a:latin typeface="Calibri"/>
                      <a:ea typeface="ＭＳ Ｐゴシック"/>
                      <a:cs typeface="+mn-cs"/>
                    </a:endParaRPr>
                  </a:p>
                </p:txBody>
              </p:sp>
              <p:sp>
                <p:nvSpPr>
                  <p:cNvPr id="57" name="円/楕円 56"/>
                  <p:cNvSpPr>
                    <a:spLocks noChangeAspect="1"/>
                  </p:cNvSpPr>
                  <p:nvPr/>
                </p:nvSpPr>
                <p:spPr>
                  <a:xfrm>
                    <a:off x="1547631" y="2463679"/>
                    <a:ext cx="345937" cy="346369"/>
                  </a:xfrm>
                  <a:prstGeom prst="ellipse">
                    <a:avLst/>
                  </a:prstGeom>
                  <a:solidFill>
                    <a:srgbClr val="DF3E2D"/>
                  </a:solidFill>
                  <a:ln w="25400" cap="flat" cmpd="sng" algn="ctr">
                    <a:solidFill>
                      <a:srgbClr val="FF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600" b="0" i="0" u="none" strike="noStrike" kern="0" cap="none" spc="0" normalizeH="0" baseline="0" noProof="0" smtClean="0">
                      <a:ln>
                        <a:noFill/>
                      </a:ln>
                      <a:solidFill>
                        <a:prstClr val="white"/>
                      </a:solidFill>
                      <a:effectLst/>
                      <a:uLnTx/>
                      <a:uFillTx/>
                      <a:latin typeface="Calibri"/>
                      <a:ea typeface="ＭＳ Ｐゴシック"/>
                      <a:cs typeface="+mn-cs"/>
                    </a:endParaRPr>
                  </a:p>
                </p:txBody>
              </p:sp>
              <p:sp>
                <p:nvSpPr>
                  <p:cNvPr id="58" name="円/楕円 57"/>
                  <p:cNvSpPr>
                    <a:spLocks noChangeAspect="1"/>
                  </p:cNvSpPr>
                  <p:nvPr/>
                </p:nvSpPr>
                <p:spPr>
                  <a:xfrm>
                    <a:off x="955439" y="2463678"/>
                    <a:ext cx="345937" cy="346369"/>
                  </a:xfrm>
                  <a:prstGeom prst="ellipse">
                    <a:avLst/>
                  </a:prstGeom>
                  <a:solidFill>
                    <a:srgbClr val="DF3E2D"/>
                  </a:solidFill>
                  <a:ln w="25400" cap="flat" cmpd="sng" algn="ctr">
                    <a:solidFill>
                      <a:srgbClr val="FF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600" b="0" i="0" u="none" strike="noStrike" kern="0" cap="none" spc="0" normalizeH="0" baseline="0" noProof="0" smtClean="0">
                      <a:ln>
                        <a:noFill/>
                      </a:ln>
                      <a:solidFill>
                        <a:prstClr val="white"/>
                      </a:solidFill>
                      <a:effectLst/>
                      <a:uLnTx/>
                      <a:uFillTx/>
                      <a:latin typeface="Calibri"/>
                      <a:ea typeface="ＭＳ Ｐゴシック"/>
                      <a:cs typeface="+mn-cs"/>
                    </a:endParaRPr>
                  </a:p>
                </p:txBody>
              </p:sp>
            </p:grpSp>
            <p:grpSp>
              <p:nvGrpSpPr>
                <p:cNvPr id="23" name="グループ化 22"/>
                <p:cNvGrpSpPr>
                  <a:grpSpLocks noChangeAspect="1"/>
                </p:cNvGrpSpPr>
                <p:nvPr/>
              </p:nvGrpSpPr>
              <p:grpSpPr>
                <a:xfrm>
                  <a:off x="3963313" y="3179871"/>
                  <a:ext cx="391815" cy="229355"/>
                  <a:chOff x="683568" y="2204864"/>
                  <a:chExt cx="1476000" cy="864000"/>
                </a:xfrm>
              </p:grpSpPr>
              <p:sp>
                <p:nvSpPr>
                  <p:cNvPr id="53" name="円/楕円 52"/>
                  <p:cNvSpPr/>
                  <p:nvPr/>
                </p:nvSpPr>
                <p:spPr>
                  <a:xfrm>
                    <a:off x="683568" y="2204864"/>
                    <a:ext cx="1476000" cy="864000"/>
                  </a:xfrm>
                  <a:prstGeom prst="ellipse">
                    <a:avLst/>
                  </a:prstGeom>
                  <a:solidFill>
                    <a:srgbClr val="92D050"/>
                  </a:solidFill>
                  <a:ln w="25400" cap="flat" cmpd="sng" algn="ctr">
                    <a:solidFill>
                      <a:srgbClr val="00B05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600" b="0" i="0" u="none" strike="noStrike" kern="0" cap="none" spc="0" normalizeH="0" baseline="0" noProof="0" smtClean="0">
                      <a:ln>
                        <a:noFill/>
                      </a:ln>
                      <a:solidFill>
                        <a:prstClr val="white"/>
                      </a:solidFill>
                      <a:effectLst/>
                      <a:uLnTx/>
                      <a:uFillTx/>
                      <a:latin typeface="Calibri"/>
                      <a:ea typeface="ＭＳ Ｐゴシック"/>
                      <a:cs typeface="+mn-cs"/>
                    </a:endParaRPr>
                  </a:p>
                </p:txBody>
              </p:sp>
              <p:sp>
                <p:nvSpPr>
                  <p:cNvPr id="54" name="円/楕円 53"/>
                  <p:cNvSpPr>
                    <a:spLocks noChangeAspect="1"/>
                  </p:cNvSpPr>
                  <p:nvPr/>
                </p:nvSpPr>
                <p:spPr>
                  <a:xfrm>
                    <a:off x="1547631" y="2463679"/>
                    <a:ext cx="345937" cy="346369"/>
                  </a:xfrm>
                  <a:prstGeom prst="ellipse">
                    <a:avLst/>
                  </a:prstGeom>
                  <a:solidFill>
                    <a:srgbClr val="DF3E2D"/>
                  </a:solidFill>
                  <a:ln w="25400" cap="flat" cmpd="sng" algn="ctr">
                    <a:solidFill>
                      <a:srgbClr val="FF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600" b="0" i="0" u="none" strike="noStrike" kern="0" cap="none" spc="0" normalizeH="0" baseline="0" noProof="0" smtClean="0">
                      <a:ln>
                        <a:noFill/>
                      </a:ln>
                      <a:solidFill>
                        <a:prstClr val="white"/>
                      </a:solidFill>
                      <a:effectLst/>
                      <a:uLnTx/>
                      <a:uFillTx/>
                      <a:latin typeface="Calibri"/>
                      <a:ea typeface="ＭＳ Ｐゴシック"/>
                      <a:cs typeface="+mn-cs"/>
                    </a:endParaRPr>
                  </a:p>
                </p:txBody>
              </p:sp>
              <p:sp>
                <p:nvSpPr>
                  <p:cNvPr id="55" name="円/楕円 54"/>
                  <p:cNvSpPr>
                    <a:spLocks noChangeAspect="1"/>
                  </p:cNvSpPr>
                  <p:nvPr/>
                </p:nvSpPr>
                <p:spPr>
                  <a:xfrm>
                    <a:off x="955439" y="2463678"/>
                    <a:ext cx="345937" cy="346369"/>
                  </a:xfrm>
                  <a:prstGeom prst="ellipse">
                    <a:avLst/>
                  </a:prstGeom>
                  <a:solidFill>
                    <a:srgbClr val="DF3E2D"/>
                  </a:solidFill>
                  <a:ln w="25400" cap="flat" cmpd="sng" algn="ctr">
                    <a:solidFill>
                      <a:srgbClr val="FF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600" b="0" i="0" u="none" strike="noStrike" kern="0" cap="none" spc="0" normalizeH="0" baseline="0" noProof="0" smtClean="0">
                      <a:ln>
                        <a:noFill/>
                      </a:ln>
                      <a:solidFill>
                        <a:prstClr val="white"/>
                      </a:solidFill>
                      <a:effectLst/>
                      <a:uLnTx/>
                      <a:uFillTx/>
                      <a:latin typeface="Calibri"/>
                      <a:ea typeface="ＭＳ Ｐゴシック"/>
                      <a:cs typeface="+mn-cs"/>
                    </a:endParaRPr>
                  </a:p>
                </p:txBody>
              </p:sp>
            </p:grpSp>
            <p:grpSp>
              <p:nvGrpSpPr>
                <p:cNvPr id="24" name="グループ化 23"/>
                <p:cNvGrpSpPr>
                  <a:grpSpLocks noChangeAspect="1"/>
                </p:cNvGrpSpPr>
                <p:nvPr/>
              </p:nvGrpSpPr>
              <p:grpSpPr>
                <a:xfrm>
                  <a:off x="4680109" y="3296826"/>
                  <a:ext cx="391815" cy="229355"/>
                  <a:chOff x="1484970" y="2641994"/>
                  <a:chExt cx="1476000" cy="864000"/>
                </a:xfrm>
              </p:grpSpPr>
              <p:sp>
                <p:nvSpPr>
                  <p:cNvPr id="50" name="円/楕円 49"/>
                  <p:cNvSpPr/>
                  <p:nvPr/>
                </p:nvSpPr>
                <p:spPr>
                  <a:xfrm>
                    <a:off x="1484970" y="2641994"/>
                    <a:ext cx="1476000" cy="864000"/>
                  </a:xfrm>
                  <a:prstGeom prst="ellipse">
                    <a:avLst/>
                  </a:prstGeom>
                  <a:solidFill>
                    <a:srgbClr val="92D050"/>
                  </a:solidFill>
                  <a:ln w="25400" cap="flat" cmpd="sng" algn="ctr">
                    <a:solidFill>
                      <a:srgbClr val="00B05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600" b="0" i="0" u="none" strike="noStrike" kern="0" cap="none" spc="0" normalizeH="0" baseline="0" noProof="0" smtClean="0">
                      <a:ln>
                        <a:noFill/>
                      </a:ln>
                      <a:solidFill>
                        <a:prstClr val="white"/>
                      </a:solidFill>
                      <a:effectLst/>
                      <a:uLnTx/>
                      <a:uFillTx/>
                      <a:latin typeface="Calibri"/>
                      <a:ea typeface="ＭＳ Ｐゴシック"/>
                      <a:cs typeface="+mn-cs"/>
                    </a:endParaRPr>
                  </a:p>
                </p:txBody>
              </p:sp>
              <p:sp>
                <p:nvSpPr>
                  <p:cNvPr id="51" name="円/楕円 50"/>
                  <p:cNvSpPr>
                    <a:spLocks noChangeAspect="1"/>
                  </p:cNvSpPr>
                  <p:nvPr/>
                </p:nvSpPr>
                <p:spPr>
                  <a:xfrm>
                    <a:off x="2349035" y="2900812"/>
                    <a:ext cx="345934" cy="346371"/>
                  </a:xfrm>
                  <a:prstGeom prst="ellipse">
                    <a:avLst/>
                  </a:prstGeom>
                  <a:solidFill>
                    <a:srgbClr val="DF3E2D"/>
                  </a:solidFill>
                  <a:ln w="25400" cap="flat" cmpd="sng" algn="ctr">
                    <a:solidFill>
                      <a:srgbClr val="FF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600" b="0" i="0" u="none" strike="noStrike" kern="0" cap="none" spc="0" normalizeH="0" baseline="0" noProof="0" smtClean="0">
                      <a:ln>
                        <a:noFill/>
                      </a:ln>
                      <a:solidFill>
                        <a:prstClr val="white"/>
                      </a:solidFill>
                      <a:effectLst/>
                      <a:uLnTx/>
                      <a:uFillTx/>
                      <a:latin typeface="Calibri"/>
                      <a:ea typeface="ＭＳ Ｐゴシック"/>
                      <a:cs typeface="+mn-cs"/>
                    </a:endParaRPr>
                  </a:p>
                </p:txBody>
              </p:sp>
              <p:sp>
                <p:nvSpPr>
                  <p:cNvPr id="52" name="円/楕円 51"/>
                  <p:cNvSpPr>
                    <a:spLocks noChangeAspect="1"/>
                  </p:cNvSpPr>
                  <p:nvPr/>
                </p:nvSpPr>
                <p:spPr>
                  <a:xfrm>
                    <a:off x="1755035" y="2829063"/>
                    <a:ext cx="345934" cy="346371"/>
                  </a:xfrm>
                  <a:prstGeom prst="ellipse">
                    <a:avLst/>
                  </a:prstGeom>
                  <a:solidFill>
                    <a:srgbClr val="DF3E2D"/>
                  </a:solidFill>
                  <a:ln w="25400" cap="flat" cmpd="sng" algn="ctr">
                    <a:solidFill>
                      <a:srgbClr val="FF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600" b="0" i="0" u="none" strike="noStrike" kern="0" cap="none" spc="0" normalizeH="0" baseline="0" noProof="0" smtClean="0">
                      <a:ln>
                        <a:noFill/>
                      </a:ln>
                      <a:solidFill>
                        <a:prstClr val="white"/>
                      </a:solidFill>
                      <a:effectLst/>
                      <a:uLnTx/>
                      <a:uFillTx/>
                      <a:latin typeface="Calibri"/>
                      <a:ea typeface="ＭＳ Ｐゴシック"/>
                      <a:cs typeface="+mn-cs"/>
                    </a:endParaRPr>
                  </a:p>
                </p:txBody>
              </p:sp>
            </p:grpSp>
            <p:sp>
              <p:nvSpPr>
                <p:cNvPr id="25" name="円/楕円 24"/>
                <p:cNvSpPr>
                  <a:spLocks noChangeAspect="1"/>
                </p:cNvSpPr>
                <p:nvPr/>
              </p:nvSpPr>
              <p:spPr>
                <a:xfrm>
                  <a:off x="1731356" y="3897814"/>
                  <a:ext cx="91832" cy="91946"/>
                </a:xfrm>
                <a:prstGeom prst="ellipse">
                  <a:avLst/>
                </a:prstGeom>
                <a:solidFill>
                  <a:srgbClr val="DF3E2D"/>
                </a:solidFill>
                <a:ln w="25400" cap="flat" cmpd="sng" algn="ctr">
                  <a:solidFill>
                    <a:srgbClr val="FF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600" b="0" i="0" u="none" strike="noStrike" kern="0" cap="none" spc="0" normalizeH="0" baseline="0" noProof="0" smtClean="0">
                    <a:ln>
                      <a:noFill/>
                    </a:ln>
                    <a:solidFill>
                      <a:prstClr val="white"/>
                    </a:solidFill>
                    <a:effectLst/>
                    <a:uLnTx/>
                    <a:uFillTx/>
                    <a:latin typeface="Calibri"/>
                    <a:ea typeface="ＭＳ Ｐゴシック"/>
                    <a:cs typeface="+mn-cs"/>
                  </a:endParaRPr>
                </a:p>
              </p:txBody>
            </p:sp>
            <p:sp>
              <p:nvSpPr>
                <p:cNvPr id="26" name="円/楕円 25"/>
                <p:cNvSpPr>
                  <a:spLocks noChangeAspect="1"/>
                </p:cNvSpPr>
                <p:nvPr/>
              </p:nvSpPr>
              <p:spPr>
                <a:xfrm>
                  <a:off x="3750569" y="3822375"/>
                  <a:ext cx="91832" cy="91946"/>
                </a:xfrm>
                <a:prstGeom prst="ellipse">
                  <a:avLst/>
                </a:prstGeom>
                <a:solidFill>
                  <a:srgbClr val="DF3E2D"/>
                </a:solidFill>
                <a:ln w="25400" cap="flat" cmpd="sng" algn="ctr">
                  <a:solidFill>
                    <a:srgbClr val="FF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600" b="0" i="0" u="none" strike="noStrike" kern="0" cap="none" spc="0" normalizeH="0" baseline="0" noProof="0" smtClean="0">
                    <a:ln>
                      <a:noFill/>
                    </a:ln>
                    <a:solidFill>
                      <a:prstClr val="white"/>
                    </a:solidFill>
                    <a:effectLst/>
                    <a:uLnTx/>
                    <a:uFillTx/>
                    <a:latin typeface="Calibri"/>
                    <a:ea typeface="ＭＳ Ｐゴシック"/>
                    <a:cs typeface="+mn-cs"/>
                  </a:endParaRPr>
                </a:p>
              </p:txBody>
            </p:sp>
            <p:sp>
              <p:nvSpPr>
                <p:cNvPr id="28" name="円/楕円 27"/>
                <p:cNvSpPr>
                  <a:spLocks noChangeAspect="1"/>
                </p:cNvSpPr>
                <p:nvPr/>
              </p:nvSpPr>
              <p:spPr>
                <a:xfrm>
                  <a:off x="2783803" y="3887112"/>
                  <a:ext cx="91832" cy="91946"/>
                </a:xfrm>
                <a:prstGeom prst="ellipse">
                  <a:avLst/>
                </a:prstGeom>
                <a:solidFill>
                  <a:srgbClr val="DF3E2D"/>
                </a:solidFill>
                <a:ln w="25400" cap="flat" cmpd="sng" algn="ctr">
                  <a:solidFill>
                    <a:srgbClr val="FF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600" b="0" i="0" u="none" strike="noStrike" kern="0" cap="none" spc="0" normalizeH="0" baseline="0" noProof="0" smtClean="0">
                    <a:ln>
                      <a:noFill/>
                    </a:ln>
                    <a:solidFill>
                      <a:prstClr val="white"/>
                    </a:solidFill>
                    <a:effectLst/>
                    <a:uLnTx/>
                    <a:uFillTx/>
                    <a:latin typeface="Calibri"/>
                    <a:ea typeface="ＭＳ Ｐゴシック"/>
                    <a:cs typeface="+mn-cs"/>
                  </a:endParaRPr>
                </a:p>
              </p:txBody>
            </p:sp>
            <p:sp>
              <p:nvSpPr>
                <p:cNvPr id="30" name="円/楕円 29"/>
                <p:cNvSpPr>
                  <a:spLocks noChangeAspect="1"/>
                </p:cNvSpPr>
                <p:nvPr/>
              </p:nvSpPr>
              <p:spPr>
                <a:xfrm>
                  <a:off x="1891580" y="4548365"/>
                  <a:ext cx="95025" cy="95143"/>
                </a:xfrm>
                <a:prstGeom prst="ellipse">
                  <a:avLst/>
                </a:prstGeom>
                <a:solidFill>
                  <a:srgbClr val="DF3E2D"/>
                </a:solidFill>
                <a:ln w="25400" cap="flat" cmpd="sng" algn="ctr">
                  <a:solidFill>
                    <a:srgbClr val="FF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600" b="0" i="0" u="none" strike="noStrike" kern="0" cap="none" spc="0" normalizeH="0" baseline="0" noProof="0" smtClean="0">
                    <a:ln>
                      <a:noFill/>
                    </a:ln>
                    <a:solidFill>
                      <a:prstClr val="white"/>
                    </a:solidFill>
                    <a:effectLst/>
                    <a:uLnTx/>
                    <a:uFillTx/>
                    <a:latin typeface="Calibri"/>
                    <a:ea typeface="ＭＳ Ｐゴシック"/>
                    <a:cs typeface="+mn-cs"/>
                  </a:endParaRPr>
                </a:p>
              </p:txBody>
            </p:sp>
            <p:sp>
              <p:nvSpPr>
                <p:cNvPr id="31" name="円/楕円 30"/>
                <p:cNvSpPr>
                  <a:spLocks noChangeAspect="1"/>
                </p:cNvSpPr>
                <p:nvPr/>
              </p:nvSpPr>
              <p:spPr>
                <a:xfrm>
                  <a:off x="3625931" y="4583663"/>
                  <a:ext cx="91832" cy="91946"/>
                </a:xfrm>
                <a:prstGeom prst="ellipse">
                  <a:avLst/>
                </a:prstGeom>
                <a:solidFill>
                  <a:srgbClr val="DF3E2D"/>
                </a:solidFill>
                <a:ln w="25400" cap="flat" cmpd="sng" algn="ctr">
                  <a:solidFill>
                    <a:srgbClr val="FF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600" b="0" i="0" u="none" strike="noStrike" kern="0" cap="none" spc="0" normalizeH="0" baseline="0" noProof="0" smtClean="0">
                    <a:ln>
                      <a:noFill/>
                    </a:ln>
                    <a:solidFill>
                      <a:prstClr val="white"/>
                    </a:solidFill>
                    <a:effectLst/>
                    <a:uLnTx/>
                    <a:uFillTx/>
                    <a:latin typeface="Calibri"/>
                    <a:ea typeface="ＭＳ Ｐゴシック"/>
                    <a:cs typeface="+mn-cs"/>
                  </a:endParaRPr>
                </a:p>
              </p:txBody>
            </p:sp>
            <p:sp>
              <p:nvSpPr>
                <p:cNvPr id="32" name="円/楕円 31"/>
                <p:cNvSpPr>
                  <a:spLocks noChangeAspect="1"/>
                </p:cNvSpPr>
                <p:nvPr/>
              </p:nvSpPr>
              <p:spPr>
                <a:xfrm>
                  <a:off x="2683506" y="4745393"/>
                  <a:ext cx="91832" cy="91946"/>
                </a:xfrm>
                <a:prstGeom prst="ellipse">
                  <a:avLst/>
                </a:prstGeom>
                <a:solidFill>
                  <a:srgbClr val="DF3E2D"/>
                </a:solidFill>
                <a:ln w="25400" cap="flat" cmpd="sng" algn="ctr">
                  <a:solidFill>
                    <a:srgbClr val="FF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600" b="0" i="0" u="none" strike="noStrike" kern="0" cap="none" spc="0" normalizeH="0" baseline="0" noProof="0" smtClean="0">
                    <a:ln>
                      <a:noFill/>
                    </a:ln>
                    <a:solidFill>
                      <a:prstClr val="white"/>
                    </a:solidFill>
                    <a:effectLst/>
                    <a:uLnTx/>
                    <a:uFillTx/>
                    <a:latin typeface="Calibri"/>
                    <a:ea typeface="ＭＳ Ｐゴシック"/>
                    <a:cs typeface="+mn-cs"/>
                  </a:endParaRPr>
                </a:p>
              </p:txBody>
            </p:sp>
            <p:sp>
              <p:nvSpPr>
                <p:cNvPr id="34" name="円/楕円 33"/>
                <p:cNvSpPr>
                  <a:spLocks noChangeAspect="1"/>
                </p:cNvSpPr>
                <p:nvPr/>
              </p:nvSpPr>
              <p:spPr>
                <a:xfrm>
                  <a:off x="3075770" y="3880485"/>
                  <a:ext cx="91832" cy="91946"/>
                </a:xfrm>
                <a:prstGeom prst="ellipse">
                  <a:avLst/>
                </a:prstGeom>
                <a:solidFill>
                  <a:srgbClr val="DF3E2D"/>
                </a:solidFill>
                <a:ln w="25400" cap="flat" cmpd="sng" algn="ctr">
                  <a:solidFill>
                    <a:srgbClr val="FF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600" b="0" i="0" u="none" strike="noStrike" kern="0" cap="none" spc="0" normalizeH="0" baseline="0" noProof="0" smtClean="0">
                    <a:ln>
                      <a:noFill/>
                    </a:ln>
                    <a:solidFill>
                      <a:prstClr val="white"/>
                    </a:solidFill>
                    <a:effectLst/>
                    <a:uLnTx/>
                    <a:uFillTx/>
                    <a:latin typeface="Calibri"/>
                    <a:ea typeface="ＭＳ Ｐゴシック"/>
                    <a:cs typeface="+mn-cs"/>
                  </a:endParaRPr>
                </a:p>
              </p:txBody>
            </p:sp>
            <p:sp>
              <p:nvSpPr>
                <p:cNvPr id="41" name="右矢印 40"/>
                <p:cNvSpPr>
                  <a:spLocks noChangeAspect="1"/>
                </p:cNvSpPr>
                <p:nvPr/>
              </p:nvSpPr>
              <p:spPr>
                <a:xfrm>
                  <a:off x="4067096" y="4376731"/>
                  <a:ext cx="525741" cy="390898"/>
                </a:xfrm>
                <a:prstGeom prst="rightArrow">
                  <a:avLst>
                    <a:gd name="adj1" fmla="val 38827"/>
                    <a:gd name="adj2" fmla="val 76070"/>
                  </a:avLst>
                </a:prstGeom>
                <a:solidFill>
                  <a:schemeClr val="tx2"/>
                </a:solidFill>
                <a:ln w="25400" cap="flat" cmpd="sng" algn="ctr">
                  <a:solidFill>
                    <a:schemeClr val="tx2"/>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600" b="0" i="0" u="none" strike="noStrike" kern="0" cap="none" spc="0" normalizeH="0" baseline="0" noProof="0" smtClean="0">
                    <a:ln>
                      <a:noFill/>
                    </a:ln>
                    <a:solidFill>
                      <a:prstClr val="white"/>
                    </a:solidFill>
                    <a:effectLst/>
                    <a:uLnTx/>
                    <a:uFillTx/>
                    <a:latin typeface="Calibri"/>
                    <a:ea typeface="ＭＳ Ｐゴシック"/>
                    <a:cs typeface="+mn-cs"/>
                  </a:endParaRPr>
                </a:p>
              </p:txBody>
            </p:sp>
            <p:grpSp>
              <p:nvGrpSpPr>
                <p:cNvPr id="42" name="グループ化 41"/>
                <p:cNvGrpSpPr/>
                <p:nvPr/>
              </p:nvGrpSpPr>
              <p:grpSpPr>
                <a:xfrm rot="3405302">
                  <a:off x="1150134" y="2685175"/>
                  <a:ext cx="715870" cy="196841"/>
                  <a:chOff x="3636798" y="-2369471"/>
                  <a:chExt cx="5755382" cy="3093849"/>
                </a:xfrm>
              </p:grpSpPr>
              <p:sp>
                <p:nvSpPr>
                  <p:cNvPr id="48" name="フリーフォーム 47"/>
                  <p:cNvSpPr/>
                  <p:nvPr/>
                </p:nvSpPr>
                <p:spPr>
                  <a:xfrm rot="1236870">
                    <a:off x="3636798" y="-2369471"/>
                    <a:ext cx="4185313" cy="1301251"/>
                  </a:xfrm>
                  <a:custGeom>
                    <a:avLst/>
                    <a:gdLst>
                      <a:gd name="connsiteX0" fmla="*/ 0 w 4676775"/>
                      <a:gd name="connsiteY0" fmla="*/ 18725 h 733102"/>
                      <a:gd name="connsiteX1" fmla="*/ 723900 w 4676775"/>
                      <a:gd name="connsiteY1" fmla="*/ 733100 h 733102"/>
                      <a:gd name="connsiteX2" fmla="*/ 1447800 w 4676775"/>
                      <a:gd name="connsiteY2" fmla="*/ 18725 h 733102"/>
                      <a:gd name="connsiteX3" fmla="*/ 2171700 w 4676775"/>
                      <a:gd name="connsiteY3" fmla="*/ 733100 h 733102"/>
                      <a:gd name="connsiteX4" fmla="*/ 2886075 w 4676775"/>
                      <a:gd name="connsiteY4" fmla="*/ 9200 h 733102"/>
                      <a:gd name="connsiteX5" fmla="*/ 3609975 w 4676775"/>
                      <a:gd name="connsiteY5" fmla="*/ 733100 h 733102"/>
                      <a:gd name="connsiteX6" fmla="*/ 4314825 w 4676775"/>
                      <a:gd name="connsiteY6" fmla="*/ 9200 h 733102"/>
                      <a:gd name="connsiteX7" fmla="*/ 4676775 w 4676775"/>
                      <a:gd name="connsiteY7" fmla="*/ 390200 h 733102"/>
                      <a:gd name="connsiteX0" fmla="*/ 0 w 4533900"/>
                      <a:gd name="connsiteY0" fmla="*/ 23049 h 737426"/>
                      <a:gd name="connsiteX1" fmla="*/ 723900 w 4533900"/>
                      <a:gd name="connsiteY1" fmla="*/ 737424 h 737426"/>
                      <a:gd name="connsiteX2" fmla="*/ 1447800 w 4533900"/>
                      <a:gd name="connsiteY2" fmla="*/ 23049 h 737426"/>
                      <a:gd name="connsiteX3" fmla="*/ 2171700 w 4533900"/>
                      <a:gd name="connsiteY3" fmla="*/ 737424 h 737426"/>
                      <a:gd name="connsiteX4" fmla="*/ 2886075 w 4533900"/>
                      <a:gd name="connsiteY4" fmla="*/ 13524 h 737426"/>
                      <a:gd name="connsiteX5" fmla="*/ 3609975 w 4533900"/>
                      <a:gd name="connsiteY5" fmla="*/ 737424 h 737426"/>
                      <a:gd name="connsiteX6" fmla="*/ 4314825 w 4533900"/>
                      <a:gd name="connsiteY6" fmla="*/ 13524 h 737426"/>
                      <a:gd name="connsiteX7" fmla="*/ 4533900 w 4533900"/>
                      <a:gd name="connsiteY7" fmla="*/ 346899 h 737426"/>
                      <a:gd name="connsiteX0" fmla="*/ 0 w 4667250"/>
                      <a:gd name="connsiteY0" fmla="*/ 18726 h 733103"/>
                      <a:gd name="connsiteX1" fmla="*/ 723900 w 4667250"/>
                      <a:gd name="connsiteY1" fmla="*/ 733101 h 733103"/>
                      <a:gd name="connsiteX2" fmla="*/ 1447800 w 4667250"/>
                      <a:gd name="connsiteY2" fmla="*/ 18726 h 733103"/>
                      <a:gd name="connsiteX3" fmla="*/ 2171700 w 4667250"/>
                      <a:gd name="connsiteY3" fmla="*/ 733101 h 733103"/>
                      <a:gd name="connsiteX4" fmla="*/ 2886075 w 4667250"/>
                      <a:gd name="connsiteY4" fmla="*/ 9201 h 733103"/>
                      <a:gd name="connsiteX5" fmla="*/ 3609975 w 4667250"/>
                      <a:gd name="connsiteY5" fmla="*/ 733101 h 733103"/>
                      <a:gd name="connsiteX6" fmla="*/ 4314825 w 4667250"/>
                      <a:gd name="connsiteY6" fmla="*/ 9201 h 733103"/>
                      <a:gd name="connsiteX7" fmla="*/ 4667250 w 4667250"/>
                      <a:gd name="connsiteY7" fmla="*/ 390201 h 733103"/>
                      <a:gd name="connsiteX0" fmla="*/ 0 w 4667250"/>
                      <a:gd name="connsiteY0" fmla="*/ 22067 h 736444"/>
                      <a:gd name="connsiteX1" fmla="*/ 723900 w 4667250"/>
                      <a:gd name="connsiteY1" fmla="*/ 736442 h 736444"/>
                      <a:gd name="connsiteX2" fmla="*/ 1447800 w 4667250"/>
                      <a:gd name="connsiteY2" fmla="*/ 22067 h 736444"/>
                      <a:gd name="connsiteX3" fmla="*/ 2171700 w 4667250"/>
                      <a:gd name="connsiteY3" fmla="*/ 736442 h 736444"/>
                      <a:gd name="connsiteX4" fmla="*/ 2886075 w 4667250"/>
                      <a:gd name="connsiteY4" fmla="*/ 12542 h 736444"/>
                      <a:gd name="connsiteX5" fmla="*/ 3609975 w 4667250"/>
                      <a:gd name="connsiteY5" fmla="*/ 736442 h 736444"/>
                      <a:gd name="connsiteX6" fmla="*/ 4314825 w 4667250"/>
                      <a:gd name="connsiteY6" fmla="*/ 12542 h 736444"/>
                      <a:gd name="connsiteX7" fmla="*/ 4667250 w 4667250"/>
                      <a:gd name="connsiteY7" fmla="*/ 355442 h 736444"/>
                      <a:gd name="connsiteX0" fmla="*/ 0 w 4694411"/>
                      <a:gd name="connsiteY0" fmla="*/ 19978 h 734355"/>
                      <a:gd name="connsiteX1" fmla="*/ 723900 w 4694411"/>
                      <a:gd name="connsiteY1" fmla="*/ 734353 h 734355"/>
                      <a:gd name="connsiteX2" fmla="*/ 1447800 w 4694411"/>
                      <a:gd name="connsiteY2" fmla="*/ 19978 h 734355"/>
                      <a:gd name="connsiteX3" fmla="*/ 2171700 w 4694411"/>
                      <a:gd name="connsiteY3" fmla="*/ 734353 h 734355"/>
                      <a:gd name="connsiteX4" fmla="*/ 2886075 w 4694411"/>
                      <a:gd name="connsiteY4" fmla="*/ 10453 h 734355"/>
                      <a:gd name="connsiteX5" fmla="*/ 3609975 w 4694411"/>
                      <a:gd name="connsiteY5" fmla="*/ 734353 h 734355"/>
                      <a:gd name="connsiteX6" fmla="*/ 4314825 w 4694411"/>
                      <a:gd name="connsiteY6" fmla="*/ 10453 h 734355"/>
                      <a:gd name="connsiteX7" fmla="*/ 4694411 w 4694411"/>
                      <a:gd name="connsiteY7" fmla="*/ 375986 h 734355"/>
                      <a:gd name="connsiteX0" fmla="*/ 0 w 4698938"/>
                      <a:gd name="connsiteY0" fmla="*/ 22067 h 736444"/>
                      <a:gd name="connsiteX1" fmla="*/ 723900 w 4698938"/>
                      <a:gd name="connsiteY1" fmla="*/ 736442 h 736444"/>
                      <a:gd name="connsiteX2" fmla="*/ 1447800 w 4698938"/>
                      <a:gd name="connsiteY2" fmla="*/ 22067 h 736444"/>
                      <a:gd name="connsiteX3" fmla="*/ 2171700 w 4698938"/>
                      <a:gd name="connsiteY3" fmla="*/ 736442 h 736444"/>
                      <a:gd name="connsiteX4" fmla="*/ 2886075 w 4698938"/>
                      <a:gd name="connsiteY4" fmla="*/ 12542 h 736444"/>
                      <a:gd name="connsiteX5" fmla="*/ 3609975 w 4698938"/>
                      <a:gd name="connsiteY5" fmla="*/ 736442 h 736444"/>
                      <a:gd name="connsiteX6" fmla="*/ 4314825 w 4698938"/>
                      <a:gd name="connsiteY6" fmla="*/ 12542 h 736444"/>
                      <a:gd name="connsiteX7" fmla="*/ 4698938 w 4698938"/>
                      <a:gd name="connsiteY7" fmla="*/ 355441 h 736444"/>
                      <a:gd name="connsiteX0" fmla="*/ 0 w 4698938"/>
                      <a:gd name="connsiteY0" fmla="*/ 20370 h 734747"/>
                      <a:gd name="connsiteX1" fmla="*/ 723900 w 4698938"/>
                      <a:gd name="connsiteY1" fmla="*/ 734745 h 734747"/>
                      <a:gd name="connsiteX2" fmla="*/ 1447800 w 4698938"/>
                      <a:gd name="connsiteY2" fmla="*/ 20370 h 734747"/>
                      <a:gd name="connsiteX3" fmla="*/ 2171700 w 4698938"/>
                      <a:gd name="connsiteY3" fmla="*/ 734745 h 734747"/>
                      <a:gd name="connsiteX4" fmla="*/ 2886075 w 4698938"/>
                      <a:gd name="connsiteY4" fmla="*/ 10845 h 734747"/>
                      <a:gd name="connsiteX5" fmla="*/ 3609975 w 4698938"/>
                      <a:gd name="connsiteY5" fmla="*/ 734745 h 734747"/>
                      <a:gd name="connsiteX6" fmla="*/ 4314825 w 4698938"/>
                      <a:gd name="connsiteY6" fmla="*/ 10845 h 734747"/>
                      <a:gd name="connsiteX7" fmla="*/ 4698938 w 4698938"/>
                      <a:gd name="connsiteY7" fmla="*/ 371851 h 734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98938" h="734747">
                        <a:moveTo>
                          <a:pt x="0" y="20370"/>
                        </a:moveTo>
                        <a:cubicBezTo>
                          <a:pt x="241300" y="377557"/>
                          <a:pt x="482600" y="734745"/>
                          <a:pt x="723900" y="734745"/>
                        </a:cubicBezTo>
                        <a:cubicBezTo>
                          <a:pt x="965200" y="734745"/>
                          <a:pt x="1206500" y="20370"/>
                          <a:pt x="1447800" y="20370"/>
                        </a:cubicBezTo>
                        <a:cubicBezTo>
                          <a:pt x="1689100" y="20370"/>
                          <a:pt x="1931988" y="736332"/>
                          <a:pt x="2171700" y="734745"/>
                        </a:cubicBezTo>
                        <a:cubicBezTo>
                          <a:pt x="2411412" y="733158"/>
                          <a:pt x="2646363" y="10845"/>
                          <a:pt x="2886075" y="10845"/>
                        </a:cubicBezTo>
                        <a:cubicBezTo>
                          <a:pt x="3125787" y="10845"/>
                          <a:pt x="3371850" y="734745"/>
                          <a:pt x="3609975" y="734745"/>
                        </a:cubicBezTo>
                        <a:cubicBezTo>
                          <a:pt x="3848100" y="734745"/>
                          <a:pt x="4133331" y="71327"/>
                          <a:pt x="4314825" y="10845"/>
                        </a:cubicBezTo>
                        <a:cubicBezTo>
                          <a:pt x="4496319" y="-49637"/>
                          <a:pt x="4606863" y="152776"/>
                          <a:pt x="4698938" y="371851"/>
                        </a:cubicBezTo>
                      </a:path>
                    </a:pathLst>
                  </a:custGeom>
                  <a:noFill/>
                  <a:ln w="14605" cap="flat" cmpd="sng" algn="ctr">
                    <a:solidFill>
                      <a:sysClr val="windowText" lastClr="000000">
                        <a:shade val="95000"/>
                        <a:satMod val="10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600" b="0" i="0" u="none" strike="noStrike" kern="0" cap="none" spc="0" normalizeH="0" baseline="0" noProof="0" smtClean="0">
                      <a:ln>
                        <a:noFill/>
                      </a:ln>
                      <a:solidFill>
                        <a:prstClr val="black"/>
                      </a:solidFill>
                      <a:effectLst/>
                      <a:uLnTx/>
                      <a:uFillTx/>
                      <a:latin typeface="Calibri"/>
                      <a:ea typeface="ＭＳ Ｐゴシック"/>
                      <a:cs typeface="+mn-cs"/>
                    </a:endParaRPr>
                  </a:p>
                </p:txBody>
              </p:sp>
              <p:cxnSp>
                <p:nvCxnSpPr>
                  <p:cNvPr id="49" name="直線コネクタ 48"/>
                  <p:cNvCxnSpPr>
                    <a:stCxn id="48" idx="7"/>
                  </p:cNvCxnSpPr>
                  <p:nvPr/>
                </p:nvCxnSpPr>
                <p:spPr>
                  <a:xfrm rot="18194698">
                    <a:off x="8048342" y="-619460"/>
                    <a:ext cx="979807" cy="1707869"/>
                  </a:xfrm>
                  <a:prstGeom prst="line">
                    <a:avLst/>
                  </a:prstGeom>
                  <a:noFill/>
                  <a:ln w="14605" cap="flat" cmpd="sng" algn="ctr">
                    <a:solidFill>
                      <a:sysClr val="windowText" lastClr="000000">
                        <a:shade val="95000"/>
                        <a:satMod val="105000"/>
                      </a:sysClr>
                    </a:solidFill>
                    <a:prstDash val="solid"/>
                    <a:tailEnd type="stealth" w="lg" len="lg"/>
                  </a:ln>
                  <a:effectLst/>
                </p:spPr>
              </p:cxnSp>
            </p:grpSp>
            <p:cxnSp>
              <p:nvCxnSpPr>
                <p:cNvPr id="43" name="直線矢印コネクタ 42"/>
                <p:cNvCxnSpPr/>
                <p:nvPr/>
              </p:nvCxnSpPr>
              <p:spPr>
                <a:xfrm flipH="1">
                  <a:off x="5651907" y="2978180"/>
                  <a:ext cx="472794" cy="475054"/>
                </a:xfrm>
                <a:prstGeom prst="straightConnector1">
                  <a:avLst/>
                </a:prstGeom>
                <a:noFill/>
                <a:ln w="19050" cap="flat" cmpd="sng" algn="ctr">
                  <a:solidFill>
                    <a:sysClr val="windowText" lastClr="000000"/>
                  </a:solidFill>
                  <a:prstDash val="solid"/>
                  <a:tailEnd type="arrow"/>
                </a:ln>
                <a:effectLst/>
              </p:spPr>
            </p:cxnSp>
            <p:cxnSp>
              <p:nvCxnSpPr>
                <p:cNvPr id="44" name="直線矢印コネクタ 43"/>
                <p:cNvCxnSpPr/>
                <p:nvPr/>
              </p:nvCxnSpPr>
              <p:spPr>
                <a:xfrm flipH="1" flipV="1">
                  <a:off x="5665945" y="4709851"/>
                  <a:ext cx="504058" cy="384281"/>
                </a:xfrm>
                <a:prstGeom prst="straightConnector1">
                  <a:avLst/>
                </a:prstGeom>
                <a:noFill/>
                <a:ln w="19050" cap="flat" cmpd="sng" algn="ctr">
                  <a:solidFill>
                    <a:sysClr val="windowText" lastClr="000000"/>
                  </a:solidFill>
                  <a:prstDash val="solid"/>
                  <a:tailEnd type="arrow"/>
                </a:ln>
                <a:effectLst/>
              </p:spPr>
            </p:cxnSp>
            <p:cxnSp>
              <p:nvCxnSpPr>
                <p:cNvPr id="45" name="直線矢印コネクタ 44"/>
                <p:cNvCxnSpPr>
                  <a:endCxn id="7" idx="3"/>
                </p:cNvCxnSpPr>
                <p:nvPr/>
              </p:nvCxnSpPr>
              <p:spPr>
                <a:xfrm flipH="1">
                  <a:off x="5650792" y="4030072"/>
                  <a:ext cx="459603" cy="77701"/>
                </a:xfrm>
                <a:prstGeom prst="straightConnector1">
                  <a:avLst/>
                </a:prstGeom>
                <a:noFill/>
                <a:ln w="19050" cap="flat" cmpd="sng" algn="ctr">
                  <a:solidFill>
                    <a:sysClr val="windowText" lastClr="000000"/>
                  </a:solidFill>
                  <a:prstDash val="solid"/>
                  <a:tailEnd type="arrow"/>
                </a:ln>
                <a:effectLst/>
              </p:spPr>
            </p:cxnSp>
            <p:sp>
              <p:nvSpPr>
                <p:cNvPr id="46" name="テキスト ボックス 45"/>
                <p:cNvSpPr txBox="1"/>
                <p:nvPr/>
              </p:nvSpPr>
              <p:spPr>
                <a:xfrm>
                  <a:off x="-616588" y="5270852"/>
                  <a:ext cx="6127885" cy="96472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smtClean="0">
                      <a:ln>
                        <a:noFill/>
                      </a:ln>
                      <a:solidFill>
                        <a:prstClr val="black"/>
                      </a:solidFill>
                      <a:effectLst/>
                      <a:uLnTx/>
                      <a:uFillTx/>
                      <a:latin typeface="AR P丸ゴシック体M" panose="020B0600010101010101" pitchFamily="50" charset="-128"/>
                      <a:ea typeface="AR P丸ゴシック体M" panose="020B0600010101010101" pitchFamily="50" charset="-128"/>
                    </a:rPr>
                    <a:t>トンネル効果で絶縁膜を透過した電子</a:t>
                  </a:r>
                  <a:endParaRPr kumimoji="0" lang="en-US" altLang="ja-JP" sz="1600" b="0" i="0" u="none" strike="noStrike" kern="0" cap="none" spc="0" normalizeH="0" baseline="0" noProof="0" dirty="0" smtClean="0">
                    <a:ln>
                      <a:noFill/>
                    </a:ln>
                    <a:solidFill>
                      <a:prstClr val="black"/>
                    </a:solidFill>
                    <a:effectLst/>
                    <a:uLnTx/>
                    <a:uFillTx/>
                    <a:latin typeface="AR P丸ゴシック体M" panose="020B0600010101010101" pitchFamily="50" charset="-128"/>
                    <a:ea typeface="AR P丸ゴシック体M" panose="020B0600010101010101" pitchFamily="50" charset="-128"/>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kern="0" dirty="0">
                      <a:solidFill>
                        <a:prstClr val="black"/>
                      </a:solidFill>
                      <a:latin typeface="AR P丸ゴシック体M" panose="020B0600010101010101" pitchFamily="50" charset="-128"/>
                      <a:ea typeface="AR P丸ゴシック体M" panose="020B0600010101010101" pitchFamily="50" charset="-128"/>
                    </a:rPr>
                    <a:t>　</a:t>
                  </a:r>
                  <a:r>
                    <a:rPr kumimoji="0" lang="ja-JP" altLang="en-US" sz="1600" kern="0" dirty="0" smtClean="0">
                      <a:solidFill>
                        <a:prstClr val="black"/>
                      </a:solidFill>
                      <a:latin typeface="AR P丸ゴシック体M" panose="020B0600010101010101" pitchFamily="50" charset="-128"/>
                      <a:ea typeface="AR P丸ゴシック体M" panose="020B0600010101010101" pitchFamily="50" charset="-128"/>
                    </a:rPr>
                    <a:t>　その数∝光子のエネルギー</a:t>
                  </a:r>
                  <a:endParaRPr kumimoji="0" lang="ja-JP" altLang="en-US" sz="1600" b="0" i="0" u="none" strike="noStrike" kern="0" cap="none" spc="0" normalizeH="0" baseline="0" noProof="0" dirty="0" smtClean="0">
                    <a:ln>
                      <a:noFill/>
                    </a:ln>
                    <a:solidFill>
                      <a:prstClr val="black"/>
                    </a:solidFill>
                    <a:effectLst/>
                    <a:uLnTx/>
                    <a:uFillTx/>
                    <a:latin typeface="AR P丸ゴシック体M" panose="020B0600010101010101" pitchFamily="50" charset="-128"/>
                    <a:ea typeface="AR P丸ゴシック体M" panose="020B0600010101010101" pitchFamily="50" charset="-128"/>
                  </a:endParaRPr>
                </a:p>
              </p:txBody>
            </p:sp>
            <p:cxnSp>
              <p:nvCxnSpPr>
                <p:cNvPr id="47" name="直線矢印コネクタ 46"/>
                <p:cNvCxnSpPr/>
                <p:nvPr/>
              </p:nvCxnSpPr>
              <p:spPr>
                <a:xfrm flipV="1">
                  <a:off x="2326311" y="4916652"/>
                  <a:ext cx="354206" cy="346586"/>
                </a:xfrm>
                <a:prstGeom prst="straightConnector1">
                  <a:avLst/>
                </a:prstGeom>
                <a:noFill/>
                <a:ln w="19050" cap="flat" cmpd="sng" algn="ctr">
                  <a:solidFill>
                    <a:sysClr val="windowText" lastClr="000000"/>
                  </a:solidFill>
                  <a:prstDash val="solid"/>
                  <a:tailEnd type="arrow"/>
                </a:ln>
                <a:effectLst/>
              </p:spPr>
            </p:cxnSp>
          </p:grpSp>
          <mc:AlternateContent xmlns:mc="http://schemas.openxmlformats.org/markup-compatibility/2006" xmlns:a14="http://schemas.microsoft.com/office/drawing/2010/main">
            <mc:Choice Requires="a14">
              <p:sp>
                <p:nvSpPr>
                  <p:cNvPr id="75" name="テキスト ボックス 74"/>
                  <p:cNvSpPr txBox="1"/>
                  <p:nvPr/>
                </p:nvSpPr>
                <p:spPr>
                  <a:xfrm>
                    <a:off x="4317981" y="2840574"/>
                    <a:ext cx="2342402" cy="584775"/>
                  </a:xfrm>
                  <a:prstGeom prst="rect">
                    <a:avLst/>
                  </a:prstGeom>
                  <a:noFill/>
                </p:spPr>
                <p:txBody>
                  <a:bodyPr wrap="square" rtlCol="0">
                    <a:spAutoFit/>
                  </a:bodyPr>
                  <a:lstStyle/>
                  <a:p>
                    <a:pPr>
                      <a:defRPr/>
                    </a:pPr>
                    <a14:m>
                      <m:oMathPara xmlns:m="http://schemas.openxmlformats.org/officeDocument/2006/math">
                        <m:oMathParaPr>
                          <m:jc m:val="left"/>
                        </m:oMathParaPr>
                        <m:oMath xmlns:m="http://schemas.openxmlformats.org/officeDocument/2006/math">
                          <m:r>
                            <m:rPr>
                              <m:nor/>
                            </m:rPr>
                            <a:rPr kumimoji="0" lang="ja-JP" altLang="en-US" sz="1600" kern="0" dirty="0">
                              <a:solidFill>
                                <a:prstClr val="black"/>
                              </a:solidFill>
                              <a:latin typeface="AR P丸ゴシック体M" panose="020B0600010101010101" pitchFamily="50" charset="-128"/>
                              <a:ea typeface="AR P丸ゴシック体M" panose="020B0600010101010101" pitchFamily="50" charset="-128"/>
                            </a:rPr>
                            <m:t>超伝導膜</m:t>
                          </m:r>
                          <m:d>
                            <m:dPr>
                              <m:ctrlPr>
                                <a:rPr kumimoji="0" lang="en-US" altLang="ja-JP" sz="1600" i="1" kern="0">
                                  <a:solidFill>
                                    <a:prstClr val="black"/>
                                  </a:solidFill>
                                  <a:latin typeface="Cambria Math" panose="02040503050406030204" pitchFamily="18" charset="0"/>
                                  <a:ea typeface="AR P丸ゴシック体M" panose="020B0600010101010101" pitchFamily="50" charset="-128"/>
                                </a:rPr>
                              </m:ctrlPr>
                            </m:dPr>
                            <m:e>
                              <m:r>
                                <m:rPr>
                                  <m:sty m:val="p"/>
                                </m:rPr>
                                <a:rPr kumimoji="0" lang="en-US" altLang="ja-JP" sz="1600" kern="0">
                                  <a:solidFill>
                                    <a:prstClr val="black"/>
                                  </a:solidFill>
                                  <a:latin typeface="Cambria Math"/>
                                  <a:ea typeface="AR P丸ゴシック体M" panose="020B0600010101010101" pitchFamily="50" charset="-128"/>
                                </a:rPr>
                                <m:t>Nb</m:t>
                              </m:r>
                              <m:r>
                                <a:rPr kumimoji="0" lang="en-US" altLang="ja-JP" sz="1600" kern="0">
                                  <a:solidFill>
                                    <a:prstClr val="black"/>
                                  </a:solidFill>
                                  <a:latin typeface="Cambria Math"/>
                                  <a:ea typeface="AR P丸ゴシック体M" panose="020B0600010101010101" pitchFamily="50" charset="-128"/>
                                </a:rPr>
                                <m:t>,</m:t>
                              </m:r>
                              <m:r>
                                <m:rPr>
                                  <m:sty m:val="p"/>
                                </m:rPr>
                                <a:rPr kumimoji="0" lang="en-US" altLang="ja-JP" sz="1600" kern="0">
                                  <a:solidFill>
                                    <a:prstClr val="black"/>
                                  </a:solidFill>
                                  <a:latin typeface="Cambria Math"/>
                                  <a:ea typeface="AR P丸ゴシック体M" panose="020B0600010101010101" pitchFamily="50" charset="-128"/>
                                </a:rPr>
                                <m:t>Al</m:t>
                              </m:r>
                              <m:r>
                                <a:rPr kumimoji="0" lang="en-US" altLang="ja-JP" sz="1600" kern="0">
                                  <a:solidFill>
                                    <a:prstClr val="black"/>
                                  </a:solidFill>
                                  <a:latin typeface="Cambria Math"/>
                                  <a:ea typeface="AR P丸ゴシック体M" panose="020B0600010101010101" pitchFamily="50" charset="-128"/>
                                </a:rPr>
                                <m:t>,</m:t>
                              </m:r>
                              <m:r>
                                <m:rPr>
                                  <m:sty m:val="p"/>
                                </m:rPr>
                                <a:rPr kumimoji="0" lang="en-US" altLang="ja-JP" sz="1600" kern="0">
                                  <a:solidFill>
                                    <a:prstClr val="black"/>
                                  </a:solidFill>
                                  <a:latin typeface="Cambria Math"/>
                                  <a:ea typeface="AR P丸ゴシック体M" panose="020B0600010101010101" pitchFamily="50" charset="-128"/>
                                </a:rPr>
                                <m:t>Hf</m:t>
                              </m:r>
                              <m:r>
                                <a:rPr kumimoji="0" lang="ja-JP" altLang="en-US" sz="1600" i="1" kern="0">
                                  <a:solidFill>
                                    <a:prstClr val="black"/>
                                  </a:solidFill>
                                  <a:latin typeface="Cambria Math"/>
                                  <a:ea typeface="AR P丸ゴシック体M" panose="020B0600010101010101" pitchFamily="50" charset="-128"/>
                                </a:rPr>
                                <m:t>等</m:t>
                              </m:r>
                            </m:e>
                          </m:d>
                        </m:oMath>
                      </m:oMathPara>
                    </a14:m>
                    <a:endParaRPr kumimoji="0" lang="en-US" altLang="ja-JP" sz="1600" b="0" i="0" u="none" strike="noStrike" kern="0" cap="none" spc="0" normalizeH="0" baseline="0" noProof="0" dirty="0" smtClean="0">
                      <a:ln>
                        <a:noFill/>
                      </a:ln>
                      <a:solidFill>
                        <a:prstClr val="black"/>
                      </a:solidFill>
                      <a:effectLst/>
                      <a:uLnTx/>
                      <a:uFillTx/>
                      <a:latin typeface="AR P丸ゴシック体M" panose="020B0600010101010101" pitchFamily="50" charset="-128"/>
                      <a:ea typeface="AR P丸ゴシック体M" panose="020B0600010101010101" pitchFamily="50" charset="-128"/>
                    </a:endParaRPr>
                  </a:p>
                  <a:p>
                    <a:pPr>
                      <a:defRPr/>
                    </a:pPr>
                    <a:r>
                      <a:rPr kumimoji="0" lang="ja-JP" altLang="en-US" sz="1600" b="0" i="0" u="none" strike="noStrike" kern="0" cap="none" spc="0" normalizeH="0" baseline="0" noProof="0" dirty="0" smtClean="0">
                        <a:ln>
                          <a:noFill/>
                        </a:ln>
                        <a:solidFill>
                          <a:prstClr val="black"/>
                        </a:solidFill>
                        <a:effectLst/>
                        <a:uLnTx/>
                        <a:uFillTx/>
                        <a:latin typeface="AR P丸ゴシック体M" panose="020B0600010101010101" pitchFamily="50" charset="-128"/>
                        <a:ea typeface="AR P丸ゴシック体M" panose="020B0600010101010101" pitchFamily="50" charset="-128"/>
                      </a:rPr>
                      <a:t>厚</a:t>
                    </a:r>
                    <a14:m>
                      <m:oMath xmlns:m="http://schemas.openxmlformats.org/officeDocument/2006/math">
                        <m:r>
                          <a:rPr kumimoji="0" lang="ja-JP" altLang="en-US" sz="1600" i="1" kern="0" smtClean="0">
                            <a:solidFill>
                              <a:prstClr val="black"/>
                            </a:solidFill>
                            <a:latin typeface="Cambria Math"/>
                            <a:ea typeface="AR P丸ゴシック体M" panose="020B0600010101010101" pitchFamily="50" charset="-128"/>
                          </a:rPr>
                          <m:t>さ</m:t>
                        </m:r>
                        <m:r>
                          <a:rPr kumimoji="0" lang="en-US" altLang="ja-JP" sz="1600" i="1" kern="0">
                            <a:solidFill>
                              <a:prstClr val="black"/>
                            </a:solidFill>
                            <a:latin typeface="Cambria Math"/>
                            <a:ea typeface="AR P丸ゴシック体M" panose="020B0600010101010101" pitchFamily="50" charset="-128"/>
                          </a:rPr>
                          <m:t>100</m:t>
                        </m:r>
                        <m:r>
                          <a:rPr kumimoji="0" lang="en-US" altLang="ja-JP" sz="1600" i="1" kern="0">
                            <a:solidFill>
                              <a:prstClr val="black"/>
                            </a:solidFill>
                            <a:latin typeface="Cambria Math"/>
                            <a:ea typeface="Cambria Math"/>
                          </a:rPr>
                          <m:t>~200</m:t>
                        </m:r>
                        <m:r>
                          <m:rPr>
                            <m:sty m:val="p"/>
                          </m:rPr>
                          <a:rPr kumimoji="0" lang="en-US" altLang="ja-JP" sz="1600" kern="0">
                            <a:solidFill>
                              <a:prstClr val="black"/>
                            </a:solidFill>
                            <a:latin typeface="Cambria Math"/>
                            <a:ea typeface="Cambria Math"/>
                          </a:rPr>
                          <m:t>nm</m:t>
                        </m:r>
                      </m:oMath>
                    </a14:m>
                    <a:endParaRPr kumimoji="0" lang="en-US" altLang="ja-JP" sz="1600" b="0" i="0" u="none" strike="noStrike" kern="0" cap="none" spc="0" normalizeH="0" baseline="0" noProof="0" dirty="0" smtClean="0">
                      <a:ln>
                        <a:noFill/>
                      </a:ln>
                      <a:solidFill>
                        <a:prstClr val="black"/>
                      </a:solidFill>
                      <a:effectLst/>
                      <a:uLnTx/>
                      <a:uFillTx/>
                      <a:latin typeface="AR P丸ゴシック体M" panose="020B0600010101010101" pitchFamily="50" charset="-128"/>
                      <a:ea typeface="AR P丸ゴシック体M" panose="020B0600010101010101" pitchFamily="50" charset="-128"/>
                    </a:endParaRPr>
                  </a:p>
                </p:txBody>
              </p:sp>
            </mc:Choice>
            <mc:Fallback xmlns="">
              <p:sp>
                <p:nvSpPr>
                  <p:cNvPr id="75" name="テキスト ボックス 74"/>
                  <p:cNvSpPr txBox="1">
                    <a:spLocks noRot="1" noChangeAspect="1" noMove="1" noResize="1" noEditPoints="1" noAdjustHandles="1" noChangeArrowheads="1" noChangeShapeType="1" noTextEdit="1"/>
                  </p:cNvSpPr>
                  <p:nvPr/>
                </p:nvSpPr>
                <p:spPr>
                  <a:xfrm>
                    <a:off x="4317981" y="2840574"/>
                    <a:ext cx="2342402" cy="584775"/>
                  </a:xfrm>
                  <a:prstGeom prst="rect">
                    <a:avLst/>
                  </a:prstGeom>
                  <a:blipFill rotWithShape="0">
                    <a:blip r:embed="rId5"/>
                    <a:stretch>
                      <a:fillRect l="-1563" b="-12632"/>
                    </a:stretch>
                  </a:blipFill>
                </p:spPr>
                <p:txBody>
                  <a:bodyPr/>
                  <a:lstStyle/>
                  <a:p>
                    <a:r>
                      <a:rPr lang="ja-JP" altLang="en-US">
                        <a:noFill/>
                      </a:rPr>
                      <a:t> </a:t>
                    </a:r>
                  </a:p>
                </p:txBody>
              </p:sp>
            </mc:Fallback>
          </mc:AlternateContent>
        </p:grpSp>
        <p:cxnSp>
          <p:nvCxnSpPr>
            <p:cNvPr id="11" name="曲線コネクタ 10"/>
            <p:cNvCxnSpPr/>
            <p:nvPr/>
          </p:nvCxnSpPr>
          <p:spPr>
            <a:xfrm rot="16200000" flipH="1">
              <a:off x="1799523" y="3046646"/>
              <a:ext cx="304323" cy="44910"/>
            </a:xfrm>
            <a:prstGeom prst="curvedConnector3">
              <a:avLst>
                <a:gd name="adj1" fmla="val 42296"/>
              </a:avLst>
            </a:prstGeom>
            <a:ln>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81" name="曲線コネクタ 80"/>
            <p:cNvCxnSpPr/>
            <p:nvPr/>
          </p:nvCxnSpPr>
          <p:spPr>
            <a:xfrm>
              <a:off x="2233660" y="3094113"/>
              <a:ext cx="332672" cy="139387"/>
            </a:xfrm>
            <a:prstGeom prst="curvedConnector3">
              <a:avLst>
                <a:gd name="adj1" fmla="val 50000"/>
              </a:avLst>
            </a:prstGeom>
            <a:ln>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84" name="曲線コネクタ 83"/>
            <p:cNvCxnSpPr>
              <a:stCxn id="68" idx="6"/>
              <a:endCxn id="62" idx="0"/>
            </p:cNvCxnSpPr>
            <p:nvPr/>
          </p:nvCxnSpPr>
          <p:spPr>
            <a:xfrm>
              <a:off x="2047980" y="2846874"/>
              <a:ext cx="203920" cy="118790"/>
            </a:xfrm>
            <a:prstGeom prst="curvedConnector2">
              <a:avLst/>
            </a:prstGeom>
            <a:ln>
              <a:solidFill>
                <a:srgbClr val="FF0000"/>
              </a:solidFill>
              <a:tailEnd type="triangle"/>
            </a:ln>
          </p:spPr>
          <p:style>
            <a:lnRef idx="1">
              <a:schemeClr val="dk1"/>
            </a:lnRef>
            <a:fillRef idx="0">
              <a:schemeClr val="dk1"/>
            </a:fillRef>
            <a:effectRef idx="0">
              <a:schemeClr val="dk1"/>
            </a:effectRef>
            <a:fontRef idx="minor">
              <a:schemeClr val="tx1"/>
            </a:fontRef>
          </p:style>
        </p:cxnSp>
        <p:sp>
          <p:nvSpPr>
            <p:cNvPr id="92" name="フリーフォーム 91"/>
            <p:cNvSpPr/>
            <p:nvPr/>
          </p:nvSpPr>
          <p:spPr>
            <a:xfrm rot="21540000" flipV="1">
              <a:off x="1990769" y="3320180"/>
              <a:ext cx="75568" cy="306300"/>
            </a:xfrm>
            <a:custGeom>
              <a:avLst/>
              <a:gdLst>
                <a:gd name="connsiteX0" fmla="*/ 0 w 149629"/>
                <a:gd name="connsiteY0" fmla="*/ 357448 h 357448"/>
                <a:gd name="connsiteX1" fmla="*/ 24938 w 149629"/>
                <a:gd name="connsiteY1" fmla="*/ 157942 h 357448"/>
                <a:gd name="connsiteX2" fmla="*/ 149629 w 149629"/>
                <a:gd name="connsiteY2" fmla="*/ 0 h 357448"/>
              </a:gdLst>
              <a:ahLst/>
              <a:cxnLst>
                <a:cxn ang="0">
                  <a:pos x="connsiteX0" y="connsiteY0"/>
                </a:cxn>
                <a:cxn ang="0">
                  <a:pos x="connsiteX1" y="connsiteY1"/>
                </a:cxn>
                <a:cxn ang="0">
                  <a:pos x="connsiteX2" y="connsiteY2"/>
                </a:cxn>
              </a:cxnLst>
              <a:rect l="l" t="t" r="r" b="b"/>
              <a:pathLst>
                <a:path w="149629" h="357448">
                  <a:moveTo>
                    <a:pt x="0" y="357448"/>
                  </a:moveTo>
                  <a:cubicBezTo>
                    <a:pt x="0" y="287482"/>
                    <a:pt x="0" y="217517"/>
                    <a:pt x="24938" y="157942"/>
                  </a:cubicBezTo>
                  <a:cubicBezTo>
                    <a:pt x="49876" y="98367"/>
                    <a:pt x="99752" y="49183"/>
                    <a:pt x="149629" y="0"/>
                  </a:cubicBezTo>
                </a:path>
              </a:pathLst>
            </a:custGeom>
            <a:noFill/>
            <a:ln w="9525" cap="flat" cmpd="sng" algn="ctr">
              <a:solidFill>
                <a:srgbClr val="FF0000"/>
              </a:solidFill>
              <a:prstDash val="solid"/>
              <a:headEnd type="none" w="med" len="med"/>
              <a:tailEnd type="arrow" w="med"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600" b="0" i="0" u="none" strike="noStrike" kern="0" cap="none" spc="0" normalizeH="0" baseline="0" noProof="0">
                <a:ln>
                  <a:noFill/>
                </a:ln>
                <a:solidFill>
                  <a:prstClr val="white"/>
                </a:solidFill>
                <a:effectLst/>
                <a:uLnTx/>
                <a:uFillTx/>
                <a:latin typeface="ＭＳ Ｐゴシック"/>
                <a:ea typeface="ＭＳ Ｐゴシック"/>
              </a:endParaRPr>
            </a:p>
          </p:txBody>
        </p:sp>
        <p:cxnSp>
          <p:nvCxnSpPr>
            <p:cNvPr id="94" name="曲線コネクタ 93"/>
            <p:cNvCxnSpPr>
              <a:endCxn id="56" idx="4"/>
            </p:cNvCxnSpPr>
            <p:nvPr/>
          </p:nvCxnSpPr>
          <p:spPr>
            <a:xfrm flipV="1">
              <a:off x="2378250" y="2916385"/>
              <a:ext cx="142794" cy="106360"/>
            </a:xfrm>
            <a:prstGeom prst="curvedConnector2">
              <a:avLst/>
            </a:prstGeom>
            <a:ln>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97" name="曲線コネクタ 96"/>
            <p:cNvCxnSpPr>
              <a:stCxn id="56" idx="6"/>
              <a:endCxn id="59" idx="1"/>
            </p:cNvCxnSpPr>
            <p:nvPr/>
          </p:nvCxnSpPr>
          <p:spPr>
            <a:xfrm>
              <a:off x="2639795" y="2846873"/>
              <a:ext cx="220048" cy="138418"/>
            </a:xfrm>
            <a:prstGeom prst="curvedConnector2">
              <a:avLst/>
            </a:prstGeom>
            <a:ln>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101" name="曲線コネクタ 100"/>
            <p:cNvCxnSpPr>
              <a:endCxn id="26" idx="0"/>
            </p:cNvCxnSpPr>
            <p:nvPr/>
          </p:nvCxnSpPr>
          <p:spPr>
            <a:xfrm>
              <a:off x="3071800" y="3044870"/>
              <a:ext cx="145983" cy="121949"/>
            </a:xfrm>
            <a:prstGeom prst="curvedConnector2">
              <a:avLst/>
            </a:prstGeom>
            <a:ln>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104" name="曲線コネクタ 103"/>
            <p:cNvCxnSpPr>
              <a:stCxn id="59" idx="2"/>
            </p:cNvCxnSpPr>
            <p:nvPr/>
          </p:nvCxnSpPr>
          <p:spPr>
            <a:xfrm rot="10800000" flipV="1">
              <a:off x="2786374" y="3034444"/>
              <a:ext cx="38688" cy="129032"/>
            </a:xfrm>
            <a:prstGeom prst="curvedConnector2">
              <a:avLst/>
            </a:prstGeom>
            <a:ln>
              <a:solidFill>
                <a:srgbClr val="FF0000"/>
              </a:solidFill>
              <a:tailEnd type="triangle"/>
            </a:ln>
          </p:spPr>
          <p:style>
            <a:lnRef idx="1">
              <a:schemeClr val="dk1"/>
            </a:lnRef>
            <a:fillRef idx="0">
              <a:schemeClr val="dk1"/>
            </a:fillRef>
            <a:effectRef idx="0">
              <a:schemeClr val="dk1"/>
            </a:effectRef>
            <a:fontRef idx="minor">
              <a:schemeClr val="tx1"/>
            </a:fontRef>
          </p:style>
        </p:cxnSp>
        <p:sp>
          <p:nvSpPr>
            <p:cNvPr id="111" name="フリーフォーム 110"/>
            <p:cNvSpPr/>
            <p:nvPr/>
          </p:nvSpPr>
          <p:spPr>
            <a:xfrm rot="21540000" flipH="1" flipV="1">
              <a:off x="2586335" y="3274361"/>
              <a:ext cx="61761" cy="392718"/>
            </a:xfrm>
            <a:custGeom>
              <a:avLst/>
              <a:gdLst>
                <a:gd name="connsiteX0" fmla="*/ 0 w 149629"/>
                <a:gd name="connsiteY0" fmla="*/ 357448 h 357448"/>
                <a:gd name="connsiteX1" fmla="*/ 24938 w 149629"/>
                <a:gd name="connsiteY1" fmla="*/ 157942 h 357448"/>
                <a:gd name="connsiteX2" fmla="*/ 149629 w 149629"/>
                <a:gd name="connsiteY2" fmla="*/ 0 h 357448"/>
              </a:gdLst>
              <a:ahLst/>
              <a:cxnLst>
                <a:cxn ang="0">
                  <a:pos x="connsiteX0" y="connsiteY0"/>
                </a:cxn>
                <a:cxn ang="0">
                  <a:pos x="connsiteX1" y="connsiteY1"/>
                </a:cxn>
                <a:cxn ang="0">
                  <a:pos x="connsiteX2" y="connsiteY2"/>
                </a:cxn>
              </a:cxnLst>
              <a:rect l="l" t="t" r="r" b="b"/>
              <a:pathLst>
                <a:path w="149629" h="357448">
                  <a:moveTo>
                    <a:pt x="0" y="357448"/>
                  </a:moveTo>
                  <a:cubicBezTo>
                    <a:pt x="0" y="287482"/>
                    <a:pt x="0" y="217517"/>
                    <a:pt x="24938" y="157942"/>
                  </a:cubicBezTo>
                  <a:cubicBezTo>
                    <a:pt x="49876" y="98367"/>
                    <a:pt x="99752" y="49183"/>
                    <a:pt x="149629" y="0"/>
                  </a:cubicBezTo>
                </a:path>
              </a:pathLst>
            </a:custGeom>
            <a:noFill/>
            <a:ln w="9525" cap="flat" cmpd="sng" algn="ctr">
              <a:solidFill>
                <a:srgbClr val="FF0000"/>
              </a:solidFill>
              <a:prstDash val="solid"/>
              <a:headEnd type="none" w="med" len="med"/>
              <a:tailEnd type="arrow" w="med"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600" b="0" i="0" u="none" strike="noStrike" kern="0" cap="none" spc="0" normalizeH="0" baseline="0" noProof="0">
                <a:ln>
                  <a:noFill/>
                </a:ln>
                <a:solidFill>
                  <a:prstClr val="white"/>
                </a:solidFill>
                <a:effectLst/>
                <a:uLnTx/>
                <a:uFillTx/>
                <a:latin typeface="ＭＳ Ｐゴシック"/>
                <a:ea typeface="ＭＳ Ｐゴシック"/>
              </a:endParaRPr>
            </a:p>
          </p:txBody>
        </p:sp>
        <p:sp>
          <p:nvSpPr>
            <p:cNvPr id="283" name="フリーフォーム 282"/>
            <p:cNvSpPr/>
            <p:nvPr/>
          </p:nvSpPr>
          <p:spPr>
            <a:xfrm rot="21540000" flipV="1">
              <a:off x="2832229" y="3273083"/>
              <a:ext cx="176333" cy="339641"/>
            </a:xfrm>
            <a:custGeom>
              <a:avLst/>
              <a:gdLst>
                <a:gd name="connsiteX0" fmla="*/ 0 w 149629"/>
                <a:gd name="connsiteY0" fmla="*/ 357448 h 357448"/>
                <a:gd name="connsiteX1" fmla="*/ 24938 w 149629"/>
                <a:gd name="connsiteY1" fmla="*/ 157942 h 357448"/>
                <a:gd name="connsiteX2" fmla="*/ 149629 w 149629"/>
                <a:gd name="connsiteY2" fmla="*/ 0 h 357448"/>
              </a:gdLst>
              <a:ahLst/>
              <a:cxnLst>
                <a:cxn ang="0">
                  <a:pos x="connsiteX0" y="connsiteY0"/>
                </a:cxn>
                <a:cxn ang="0">
                  <a:pos x="connsiteX1" y="connsiteY1"/>
                </a:cxn>
                <a:cxn ang="0">
                  <a:pos x="connsiteX2" y="connsiteY2"/>
                </a:cxn>
              </a:cxnLst>
              <a:rect l="l" t="t" r="r" b="b"/>
              <a:pathLst>
                <a:path w="149629" h="357448">
                  <a:moveTo>
                    <a:pt x="0" y="357448"/>
                  </a:moveTo>
                  <a:cubicBezTo>
                    <a:pt x="0" y="287482"/>
                    <a:pt x="0" y="217517"/>
                    <a:pt x="24938" y="157942"/>
                  </a:cubicBezTo>
                  <a:cubicBezTo>
                    <a:pt x="49876" y="98367"/>
                    <a:pt x="99752" y="49183"/>
                    <a:pt x="149629" y="0"/>
                  </a:cubicBezTo>
                </a:path>
              </a:pathLst>
            </a:custGeom>
            <a:noFill/>
            <a:ln w="9525" cap="flat" cmpd="sng" algn="ctr">
              <a:solidFill>
                <a:srgbClr val="FF0000"/>
              </a:solidFill>
              <a:prstDash val="solid"/>
              <a:headEnd type="none" w="med" len="med"/>
              <a:tailEnd type="arrow" w="med"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600" b="0" i="0" u="none" strike="noStrike" kern="0" cap="none" spc="0" normalizeH="0" baseline="0" noProof="0">
                <a:ln>
                  <a:noFill/>
                </a:ln>
                <a:solidFill>
                  <a:prstClr val="white"/>
                </a:solidFill>
                <a:effectLst/>
                <a:uLnTx/>
                <a:uFillTx/>
                <a:latin typeface="ＭＳ Ｐゴシック"/>
                <a:ea typeface="ＭＳ Ｐゴシック"/>
              </a:endParaRPr>
            </a:p>
          </p:txBody>
        </p:sp>
      </p:grpSp>
      <p:grpSp>
        <p:nvGrpSpPr>
          <p:cNvPr id="78" name="グループ化 77"/>
          <p:cNvGrpSpPr/>
          <p:nvPr/>
        </p:nvGrpSpPr>
        <p:grpSpPr>
          <a:xfrm>
            <a:off x="6548467" y="1821279"/>
            <a:ext cx="2344888" cy="2004003"/>
            <a:chOff x="6469936" y="1493417"/>
            <a:chExt cx="2307358" cy="1633108"/>
          </a:xfrm>
        </p:grpSpPr>
        <p:pic>
          <p:nvPicPr>
            <p:cNvPr id="82" name="図 81"/>
            <p:cNvPicPr>
              <a:picLocks noChangeAspect="1"/>
            </p:cNvPicPr>
            <p:nvPr/>
          </p:nvPicPr>
          <p:blipFill rotWithShape="1">
            <a:blip r:embed="rId6" cstate="print">
              <a:extLst>
                <a:ext uri="{28A0092B-C50C-407E-A947-70E740481C1C}">
                  <a14:useLocalDpi xmlns:a14="http://schemas.microsoft.com/office/drawing/2010/main" val="0"/>
                </a:ext>
              </a:extLst>
            </a:blip>
            <a:srcRect l="37935" t="41629" r="45043" b="44914"/>
            <a:stretch/>
          </p:blipFill>
          <p:spPr>
            <a:xfrm>
              <a:off x="6469936" y="1758701"/>
              <a:ext cx="2307358" cy="1367824"/>
            </a:xfrm>
            <a:prstGeom prst="rect">
              <a:avLst/>
            </a:prstGeom>
          </p:spPr>
        </p:pic>
        <p:sp>
          <p:nvSpPr>
            <p:cNvPr id="83" name="テキスト ボックス 82"/>
            <p:cNvSpPr txBox="1"/>
            <p:nvPr/>
          </p:nvSpPr>
          <p:spPr>
            <a:xfrm>
              <a:off x="6850521" y="1493417"/>
              <a:ext cx="1546188" cy="275895"/>
            </a:xfrm>
            <a:prstGeom prst="rect">
              <a:avLst/>
            </a:prstGeom>
            <a:noFill/>
          </p:spPr>
          <p:txBody>
            <a:bodyPr wrap="square" rtlCol="0">
              <a:spAutoFit/>
            </a:bodyPr>
            <a:lstStyle/>
            <a:p>
              <a:r>
                <a:rPr lang="ja-JP" altLang="en-US" sz="1600" dirty="0" smtClean="0">
                  <a:latin typeface="+mn-ea"/>
                </a:rPr>
                <a:t>雛形</a:t>
              </a:r>
              <a:r>
                <a:rPr lang="en-US" altLang="ja-JP" sz="1600" dirty="0" smtClean="0">
                  <a:latin typeface="+mn-ea"/>
                </a:rPr>
                <a:t>STJ</a:t>
              </a:r>
              <a:r>
                <a:rPr lang="ja-JP" altLang="en-US" sz="1600" dirty="0">
                  <a:latin typeface="+mn-ea"/>
                </a:rPr>
                <a:t>検出器</a:t>
              </a:r>
              <a:endParaRPr kumimoji="1" lang="ja-JP" altLang="en-US" sz="1600" dirty="0">
                <a:latin typeface="+mn-ea"/>
              </a:endParaRPr>
            </a:p>
          </p:txBody>
        </p:sp>
      </p:grpSp>
      <p:graphicFrame>
        <p:nvGraphicFramePr>
          <p:cNvPr id="263" name="表 262"/>
          <p:cNvGraphicFramePr>
            <a:graphicFrameLocks noGrp="1"/>
          </p:cNvGraphicFramePr>
          <p:nvPr>
            <p:extLst>
              <p:ext uri="{D42A27DB-BD31-4B8C-83A1-F6EECF244321}">
                <p14:modId xmlns:p14="http://schemas.microsoft.com/office/powerpoint/2010/main" val="3894567429"/>
              </p:ext>
            </p:extLst>
          </p:nvPr>
        </p:nvGraphicFramePr>
        <p:xfrm>
          <a:off x="322933" y="4374350"/>
          <a:ext cx="4068151" cy="1483360"/>
        </p:xfrm>
        <a:graphic>
          <a:graphicData uri="http://schemas.openxmlformats.org/drawingml/2006/table">
            <a:tbl>
              <a:tblPr firstRow="1" bandRow="1">
                <a:tableStyleId>{5C22544A-7EE6-4342-B048-85BDC9FD1C3A}</a:tableStyleId>
              </a:tblPr>
              <a:tblGrid>
                <a:gridCol w="1429515"/>
                <a:gridCol w="2638636"/>
              </a:tblGrid>
              <a:tr h="370840">
                <a:tc>
                  <a:txBody>
                    <a:bodyPr/>
                    <a:lstStyle/>
                    <a:p>
                      <a:pPr algn="ctr" fontAlgn="ctr"/>
                      <a:r>
                        <a:rPr lang="ja-JP" altLang="en-US" sz="1600" u="none" strike="noStrike" dirty="0" smtClean="0"/>
                        <a:t> 超伝導体材料</a:t>
                      </a:r>
                      <a:endParaRPr lang="en-US" sz="1600" b="0" i="0" u="none" strike="noStrike" dirty="0">
                        <a:solidFill>
                          <a:srgbClr val="000000"/>
                        </a:solidFill>
                        <a:latin typeface="ＭＳ Ｐゴシック"/>
                      </a:endParaRPr>
                    </a:p>
                  </a:txBody>
                  <a:tcPr marL="9525" marR="9525" marT="9525" marB="0" anchor="ctr"/>
                </a:tc>
                <a:tc>
                  <a:txBody>
                    <a:bodyPr/>
                    <a:lstStyle/>
                    <a:p>
                      <a:pPr algn="ctr" fontAlgn="ctr">
                        <a:lnSpc>
                          <a:spcPts val="1800"/>
                        </a:lnSpc>
                      </a:pPr>
                      <a:r>
                        <a:rPr lang="ja-JP" altLang="en-US" sz="1600" u="none" strike="noStrike" dirty="0" smtClean="0"/>
                        <a:t> エネルギーギャップ</a:t>
                      </a:r>
                      <a:r>
                        <a:rPr lang="el-GR" sz="1800" b="0" u="none" strike="noStrike" dirty="0" smtClean="0">
                          <a:latin typeface="+mn-ea"/>
                          <a:ea typeface="+mn-ea"/>
                        </a:rPr>
                        <a:t>Δ</a:t>
                      </a:r>
                      <a:r>
                        <a:rPr lang="el-GR" sz="1600" u="none" strike="noStrike" dirty="0" smtClean="0"/>
                        <a:t>(</a:t>
                      </a:r>
                      <a:r>
                        <a:rPr lang="en-US" sz="1600" u="none" strike="noStrike" dirty="0" err="1"/>
                        <a:t>meV</a:t>
                      </a:r>
                      <a:r>
                        <a:rPr lang="en-US" sz="1600" u="none" strike="noStrike" dirty="0"/>
                        <a:t>)</a:t>
                      </a:r>
                      <a:endParaRPr lang="en-US" sz="1600" b="0" i="0" u="none" strike="noStrike" dirty="0">
                        <a:solidFill>
                          <a:srgbClr val="000000"/>
                        </a:solidFill>
                        <a:latin typeface="ＭＳ Ｐゴシック"/>
                      </a:endParaRPr>
                    </a:p>
                  </a:txBody>
                  <a:tcPr marL="9525" marR="9525" marT="9525" marB="0" anchor="ctr"/>
                </a:tc>
              </a:tr>
              <a:tr h="370840">
                <a:tc>
                  <a:txBody>
                    <a:bodyPr/>
                    <a:lstStyle/>
                    <a:p>
                      <a:pPr algn="ctr" fontAlgn="ctr"/>
                      <a:r>
                        <a:rPr lang="en-US" sz="1600" u="none" strike="noStrike" dirty="0" err="1"/>
                        <a:t>Nb</a:t>
                      </a:r>
                      <a:endParaRPr lang="en-US" sz="1600" b="0" i="0" u="none" strike="noStrike" dirty="0">
                        <a:solidFill>
                          <a:srgbClr val="000000"/>
                        </a:solidFill>
                        <a:latin typeface="ＭＳ Ｐゴシック"/>
                      </a:endParaRPr>
                    </a:p>
                  </a:txBody>
                  <a:tcPr marL="9525" marR="9525" marT="9525" marB="0" anchor="ctr"/>
                </a:tc>
                <a:tc>
                  <a:txBody>
                    <a:bodyPr/>
                    <a:lstStyle/>
                    <a:p>
                      <a:pPr algn="ctr" fontAlgn="ctr"/>
                      <a:r>
                        <a:rPr lang="en-US" altLang="ja-JP" sz="1600" u="none" strike="noStrike" dirty="0"/>
                        <a:t>1.55</a:t>
                      </a:r>
                      <a:endParaRPr lang="en-US" altLang="ja-JP" sz="1600" b="0" i="0" u="none" strike="noStrike" dirty="0">
                        <a:solidFill>
                          <a:srgbClr val="000000"/>
                        </a:solidFill>
                        <a:latin typeface="ＭＳ Ｐゴシック"/>
                      </a:endParaRPr>
                    </a:p>
                  </a:txBody>
                  <a:tcPr marL="9525" marR="9525" marT="9525" marB="0" anchor="ctr"/>
                </a:tc>
              </a:tr>
              <a:tr h="370840">
                <a:tc>
                  <a:txBody>
                    <a:bodyPr/>
                    <a:lstStyle/>
                    <a:p>
                      <a:pPr algn="ctr" fontAlgn="ctr"/>
                      <a:r>
                        <a:rPr lang="en-US" sz="1600" u="none" strike="noStrike" dirty="0"/>
                        <a:t>Al</a:t>
                      </a:r>
                      <a:endParaRPr lang="en-US" sz="1600" b="0" i="0" u="none" strike="noStrike" dirty="0">
                        <a:solidFill>
                          <a:srgbClr val="000000"/>
                        </a:solidFill>
                        <a:latin typeface="ＭＳ Ｐゴシック"/>
                      </a:endParaRPr>
                    </a:p>
                  </a:txBody>
                  <a:tcPr marL="9525" marR="9525" marT="9525" marB="0" anchor="ctr"/>
                </a:tc>
                <a:tc>
                  <a:txBody>
                    <a:bodyPr/>
                    <a:lstStyle/>
                    <a:p>
                      <a:pPr algn="ctr" fontAlgn="ctr"/>
                      <a:r>
                        <a:rPr lang="en-US" altLang="ja-JP" sz="1600" u="none" strike="noStrike" dirty="0"/>
                        <a:t>0.172</a:t>
                      </a:r>
                      <a:endParaRPr lang="en-US" altLang="ja-JP" sz="1600" b="0" i="0" u="none" strike="noStrike" dirty="0">
                        <a:solidFill>
                          <a:srgbClr val="000000"/>
                        </a:solidFill>
                        <a:latin typeface="ＭＳ Ｐゴシック"/>
                      </a:endParaRPr>
                    </a:p>
                  </a:txBody>
                  <a:tcPr marL="9525" marR="9525" marT="9525" marB="0" anchor="ctr"/>
                </a:tc>
              </a:tr>
              <a:tr h="370840">
                <a:tc>
                  <a:txBody>
                    <a:bodyPr/>
                    <a:lstStyle/>
                    <a:p>
                      <a:pPr algn="ctr" fontAlgn="ctr"/>
                      <a:r>
                        <a:rPr lang="en-US" sz="1600" u="none" strike="noStrike" dirty="0" err="1"/>
                        <a:t>Hf</a:t>
                      </a:r>
                      <a:endParaRPr lang="en-US" sz="1600" b="0" i="0" u="none" strike="noStrike" dirty="0">
                        <a:solidFill>
                          <a:srgbClr val="000000"/>
                        </a:solidFill>
                        <a:latin typeface="ＭＳ Ｐゴシック"/>
                      </a:endParaRPr>
                    </a:p>
                  </a:txBody>
                  <a:tcPr marL="9525" marR="9525" marT="9525" marB="0" anchor="ctr"/>
                </a:tc>
                <a:tc>
                  <a:txBody>
                    <a:bodyPr/>
                    <a:lstStyle/>
                    <a:p>
                      <a:pPr algn="ctr" fontAlgn="ctr"/>
                      <a:r>
                        <a:rPr lang="en-US" altLang="ja-JP" sz="1600" u="none" strike="noStrike" dirty="0"/>
                        <a:t>0.021</a:t>
                      </a:r>
                      <a:endParaRPr lang="en-US" altLang="ja-JP" sz="1600" b="0" i="0" u="none" strike="noStrike" dirty="0">
                        <a:solidFill>
                          <a:srgbClr val="000000"/>
                        </a:solidFill>
                        <a:latin typeface="ＭＳ Ｐゴシック"/>
                      </a:endParaRPr>
                    </a:p>
                  </a:txBody>
                  <a:tcPr marL="9525" marR="9525" marT="9525" marB="0" anchor="ctr"/>
                </a:tc>
              </a:tr>
            </a:tbl>
          </a:graphicData>
        </a:graphic>
      </p:graphicFrame>
      <p:sp>
        <p:nvSpPr>
          <p:cNvPr id="264" name="正方形/長方形 263"/>
          <p:cNvSpPr/>
          <p:nvPr/>
        </p:nvSpPr>
        <p:spPr>
          <a:xfrm>
            <a:off x="4508118" y="4741658"/>
            <a:ext cx="4572000" cy="584775"/>
          </a:xfrm>
          <a:prstGeom prst="rect">
            <a:avLst/>
          </a:prstGeom>
          <a:ln>
            <a:solidFill>
              <a:schemeClr val="tx1"/>
            </a:solidFill>
          </a:ln>
        </p:spPr>
        <p:txBody>
          <a:bodyPr>
            <a:spAutoFit/>
          </a:bodyPr>
          <a:lstStyle/>
          <a:p>
            <a:pPr>
              <a:spcBef>
                <a:spcPts val="300"/>
              </a:spcBef>
            </a:pPr>
            <a:r>
              <a:rPr lang="ja-JP" altLang="en-US" sz="1600" dirty="0" smtClean="0">
                <a:solidFill>
                  <a:srgbClr val="000000"/>
                </a:solidFill>
                <a:latin typeface="ＭＳ Ｐゴシック"/>
              </a:rPr>
              <a:t>エネルギーギャップが</a:t>
            </a:r>
            <a:r>
              <a:rPr lang="ja-JP" altLang="en-US" sz="1600" dirty="0">
                <a:solidFill>
                  <a:srgbClr val="000000"/>
                </a:solidFill>
                <a:latin typeface="ＭＳ Ｐゴシック"/>
              </a:rPr>
              <a:t>小さいほど、電子の数が増え</a:t>
            </a:r>
            <a:r>
              <a:rPr lang="ja-JP" altLang="en-US" sz="1600" dirty="0" smtClean="0">
                <a:solidFill>
                  <a:srgbClr val="000000"/>
                </a:solidFill>
                <a:latin typeface="ＭＳ Ｐゴシック"/>
              </a:rPr>
              <a:t>、エネルギー</a:t>
            </a:r>
            <a:r>
              <a:rPr lang="ja-JP" altLang="en-US" sz="1600" dirty="0">
                <a:solidFill>
                  <a:srgbClr val="000000"/>
                </a:solidFill>
                <a:latin typeface="ＭＳ Ｐゴシック"/>
              </a:rPr>
              <a:t>分解</a:t>
            </a:r>
            <a:r>
              <a:rPr lang="ja-JP" altLang="en-US" sz="1600" dirty="0" smtClean="0">
                <a:solidFill>
                  <a:srgbClr val="000000"/>
                </a:solidFill>
                <a:latin typeface="ＭＳ Ｐゴシック"/>
              </a:rPr>
              <a:t>能が</a:t>
            </a:r>
            <a:r>
              <a:rPr lang="ja-JP" altLang="en-US" sz="1600" dirty="0">
                <a:solidFill>
                  <a:srgbClr val="000000"/>
                </a:solidFill>
                <a:latin typeface="ＭＳ Ｐゴシック"/>
              </a:rPr>
              <a:t>良く</a:t>
            </a:r>
            <a:r>
              <a:rPr lang="ja-JP" altLang="en-US" sz="1600" dirty="0" smtClean="0">
                <a:solidFill>
                  <a:srgbClr val="000000"/>
                </a:solidFill>
                <a:latin typeface="ＭＳ Ｐゴシック"/>
              </a:rPr>
              <a:t>なる</a:t>
            </a:r>
            <a:endParaRPr lang="ja-JP" altLang="en-US" sz="1600" dirty="0"/>
          </a:p>
        </p:txBody>
      </p:sp>
    </p:spTree>
    <p:extLst>
      <p:ext uri="{BB962C8B-B14F-4D97-AF65-F5344CB8AC3E}">
        <p14:creationId xmlns:p14="http://schemas.microsoft.com/office/powerpoint/2010/main" val="402701156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1"/>
          <p:cNvSpPr txBox="1">
            <a:spLocks/>
          </p:cNvSpPr>
          <p:nvPr/>
        </p:nvSpPr>
        <p:spPr>
          <a:xfrm>
            <a:off x="457198" y="182040"/>
            <a:ext cx="8447599" cy="859681"/>
          </a:xfrm>
          <a:prstGeom prst="rect">
            <a:avLst/>
          </a:prstGeom>
        </p:spPr>
        <p:txBody>
          <a:bodyPr>
            <a:norm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pPr algn="l"/>
            <a:r>
              <a:rPr lang="ja-JP" altLang="en-US" sz="2000" dirty="0">
                <a:latin typeface="Symbol" panose="05050102010706020507" pitchFamily="18" charset="2"/>
              </a:rPr>
              <a:t>波長</a:t>
            </a:r>
            <a:r>
              <a:rPr lang="en-US" altLang="ja-JP" sz="2000" dirty="0" smtClean="0"/>
              <a:t>40</a:t>
            </a:r>
            <a:r>
              <a:rPr lang="ja-JP" altLang="en-US" sz="2000" dirty="0"/>
              <a:t>～</a:t>
            </a:r>
            <a:r>
              <a:rPr lang="en-US" altLang="ja-JP" sz="2000" dirty="0" smtClean="0"/>
              <a:t>120</a:t>
            </a:r>
            <a:r>
              <a:rPr lang="en-US" altLang="ja-JP" sz="900" dirty="0" smtClean="0"/>
              <a:t> </a:t>
            </a:r>
            <a:r>
              <a:rPr lang="en-US" altLang="ja-JP" sz="2000" dirty="0" smtClean="0">
                <a:latin typeface="Symbol" panose="05050102010706020507" pitchFamily="18" charset="2"/>
              </a:rPr>
              <a:t>m</a:t>
            </a:r>
            <a:r>
              <a:rPr lang="en-US" altLang="ja-JP" sz="2000" dirty="0" smtClean="0"/>
              <a:t>m</a:t>
            </a:r>
            <a:r>
              <a:rPr lang="ja-JP" altLang="en-US" sz="2000" dirty="0" smtClean="0"/>
              <a:t>の範囲で、</a:t>
            </a:r>
            <a:r>
              <a:rPr lang="ja-JP" altLang="en-US" sz="2000" dirty="0" smtClean="0">
                <a:latin typeface="+mn-ea"/>
                <a:ea typeface="+mn-ea"/>
              </a:rPr>
              <a:t>これまでに確認した発振線</a:t>
            </a:r>
            <a:endParaRPr lang="en-US" altLang="ja-JP" sz="2000" dirty="0" smtClean="0">
              <a:latin typeface="+mn-ea"/>
              <a:ea typeface="+mn-ea"/>
            </a:endParaRPr>
          </a:p>
          <a:p>
            <a:pPr algn="l"/>
            <a:r>
              <a:rPr lang="ja-JP" altLang="en-US" sz="2000" dirty="0" smtClean="0">
                <a:latin typeface="+mn-ea"/>
                <a:ea typeface="+mn-ea"/>
              </a:rPr>
              <a:t>　（中部大学の岡島先生・中山先生によって報告されている</a:t>
            </a:r>
            <a:r>
              <a:rPr lang="en-US" altLang="ja-JP" sz="2000" dirty="0" smtClean="0">
                <a:latin typeface="+mn-ea"/>
                <a:ea typeface="+mn-ea"/>
              </a:rPr>
              <a:t>27</a:t>
            </a:r>
            <a:r>
              <a:rPr lang="ja-JP" altLang="en-US" sz="2000" dirty="0" smtClean="0">
                <a:latin typeface="+mn-ea"/>
                <a:ea typeface="+mn-ea"/>
              </a:rPr>
              <a:t>本中、</a:t>
            </a:r>
            <a:r>
              <a:rPr lang="en-US" altLang="ja-JP" sz="2000" dirty="0" smtClean="0">
                <a:latin typeface="+mn-ea"/>
                <a:ea typeface="+mn-ea"/>
              </a:rPr>
              <a:t>10</a:t>
            </a:r>
            <a:r>
              <a:rPr lang="ja-JP" altLang="en-US" sz="2000" dirty="0" smtClean="0">
                <a:latin typeface="+mn-ea"/>
                <a:ea typeface="+mn-ea"/>
              </a:rPr>
              <a:t>本）</a:t>
            </a:r>
            <a:endParaRPr lang="ja-JP" altLang="en-US" sz="2000" dirty="0">
              <a:latin typeface="+mn-ea"/>
              <a:ea typeface="+mn-ea"/>
            </a:endParaRPr>
          </a:p>
        </p:txBody>
      </p:sp>
      <p:sp>
        <p:nvSpPr>
          <p:cNvPr id="10" name="角丸四角形 14"/>
          <p:cNvSpPr>
            <a:spLocks noChangeArrowheads="1"/>
          </p:cNvSpPr>
          <p:nvPr/>
        </p:nvSpPr>
        <p:spPr bwMode="auto">
          <a:xfrm>
            <a:off x="385136" y="127322"/>
            <a:ext cx="8400049" cy="798653"/>
          </a:xfrm>
          <a:prstGeom prst="roundRect">
            <a:avLst>
              <a:gd name="adj" fmla="val 16667"/>
            </a:avLst>
          </a:prstGeom>
          <a:noFill/>
          <a:ln w="28575" algn="ctr">
            <a:solidFill>
              <a:srgbClr val="3333FF"/>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p>
            <a:endParaRPr lang="ja-JP" altLang="en-US"/>
          </a:p>
        </p:txBody>
      </p:sp>
      <p:sp>
        <p:nvSpPr>
          <p:cNvPr id="4" name="スライド番号プレースホルダー 3"/>
          <p:cNvSpPr>
            <a:spLocks noGrp="1"/>
          </p:cNvSpPr>
          <p:nvPr>
            <p:ph type="sldNum" sz="quarter" idx="12"/>
          </p:nvPr>
        </p:nvSpPr>
        <p:spPr/>
        <p:txBody>
          <a:bodyPr/>
          <a:lstStyle/>
          <a:p>
            <a:fld id="{229E64B3-8784-468B-8F01-8F8E0278E570}" type="slidenum">
              <a:rPr kumimoji="1" lang="ja-JP" altLang="en-US" smtClean="0"/>
              <a:pPr/>
              <a:t>30</a:t>
            </a:fld>
            <a:endParaRPr kumimoji="1" lang="ja-JP" altLang="en-US"/>
          </a:p>
        </p:txBody>
      </p:sp>
      <p:graphicFrame>
        <p:nvGraphicFramePr>
          <p:cNvPr id="16" name="表 15"/>
          <p:cNvGraphicFramePr>
            <a:graphicFrameLocks noGrp="1"/>
          </p:cNvGraphicFramePr>
          <p:nvPr>
            <p:extLst/>
          </p:nvPr>
        </p:nvGraphicFramePr>
        <p:xfrm>
          <a:off x="3580453" y="1036358"/>
          <a:ext cx="5277301" cy="4600876"/>
        </p:xfrm>
        <a:graphic>
          <a:graphicData uri="http://schemas.openxmlformats.org/drawingml/2006/table">
            <a:tbl>
              <a:tblPr firstRow="1" firstCol="1" bandRow="1">
                <a:tableStyleId>{22838BEF-8BB2-4498-84A7-C5851F593DF1}</a:tableStyleId>
              </a:tblPr>
              <a:tblGrid>
                <a:gridCol w="1222135">
                  <a:extLst>
                    <a:ext uri="{9D8B030D-6E8A-4147-A177-3AD203B41FA5}">
                      <a16:colId xmlns="" xmlns:a16="http://schemas.microsoft.com/office/drawing/2014/main" val="20000"/>
                    </a:ext>
                  </a:extLst>
                </a:gridCol>
                <a:gridCol w="1160890">
                  <a:extLst>
                    <a:ext uri="{9D8B030D-6E8A-4147-A177-3AD203B41FA5}">
                      <a16:colId xmlns="" xmlns:a16="http://schemas.microsoft.com/office/drawing/2014/main" val="20001"/>
                    </a:ext>
                  </a:extLst>
                </a:gridCol>
                <a:gridCol w="1033670">
                  <a:extLst>
                    <a:ext uri="{9D8B030D-6E8A-4147-A177-3AD203B41FA5}">
                      <a16:colId xmlns="" xmlns:a16="http://schemas.microsoft.com/office/drawing/2014/main" val="20002"/>
                    </a:ext>
                  </a:extLst>
                </a:gridCol>
                <a:gridCol w="946205">
                  <a:extLst>
                    <a:ext uri="{9D8B030D-6E8A-4147-A177-3AD203B41FA5}">
                      <a16:colId xmlns="" xmlns:a16="http://schemas.microsoft.com/office/drawing/2014/main" val="20003"/>
                    </a:ext>
                  </a:extLst>
                </a:gridCol>
                <a:gridCol w="914401">
                  <a:extLst>
                    <a:ext uri="{9D8B030D-6E8A-4147-A177-3AD203B41FA5}">
                      <a16:colId xmlns="" xmlns:a16="http://schemas.microsoft.com/office/drawing/2014/main" val="20004"/>
                    </a:ext>
                  </a:extLst>
                </a:gridCol>
              </a:tblGrid>
              <a:tr h="386348">
                <a:tc gridSpan="5">
                  <a:txBody>
                    <a:bodyPr/>
                    <a:lstStyle/>
                    <a:p>
                      <a:pPr algn="ctr">
                        <a:spcAft>
                          <a:spcPts val="0"/>
                        </a:spcAft>
                      </a:pPr>
                      <a:r>
                        <a:rPr lang="ja-JP" altLang="en-US" sz="1800" b="0" kern="100" dirty="0" smtClean="0">
                          <a:solidFill>
                            <a:schemeClr val="dk1"/>
                          </a:solidFill>
                          <a:effectLst/>
                          <a:latin typeface="+mn-lt"/>
                          <a:ea typeface="+mn-ea"/>
                          <a:cs typeface="+mn-cs"/>
                        </a:rPr>
                        <a:t>遠赤外分子レーザー</a:t>
                      </a:r>
                      <a:endParaRPr lang="ja-JP" sz="1800" b="0" kern="100" dirty="0">
                        <a:solidFill>
                          <a:schemeClr val="bg1"/>
                        </a:solidFill>
                        <a:effectLst/>
                        <a:latin typeface="+mn-ea"/>
                        <a:ea typeface="+mn-ea"/>
                        <a:cs typeface="Times New Roman"/>
                      </a:endParaRPr>
                    </a:p>
                  </a:txBody>
                  <a:tcPr marL="68580" marR="68580" marT="0" marB="0" anchor="ctr">
                    <a:lnB w="12700" cap="flat" cmpd="sng" algn="ctr">
                      <a:solidFill>
                        <a:schemeClr val="bg1"/>
                      </a:solidFill>
                      <a:prstDash val="solid"/>
                      <a:round/>
                      <a:headEnd type="none" w="med" len="med"/>
                      <a:tailEnd type="none" w="med" len="med"/>
                    </a:lnB>
                  </a:tcPr>
                </a:tc>
                <a:tc hMerge="1">
                  <a:txBody>
                    <a:bodyPr/>
                    <a:lstStyle/>
                    <a:p>
                      <a:pPr algn="ctr">
                        <a:spcAft>
                          <a:spcPts val="0"/>
                        </a:spcAft>
                      </a:pPr>
                      <a:endParaRPr lang="ja-JP" sz="1600" b="0" kern="100" dirty="0">
                        <a:effectLst/>
                        <a:latin typeface="Cambria Math" panose="02040503050406030204" pitchFamily="18" charset="0"/>
                        <a:ea typeface="AR P丸ゴシック体M" panose="020B0600010101010101" pitchFamily="50" charset="-128"/>
                        <a:cs typeface="Times New Roman"/>
                      </a:endParaRPr>
                    </a:p>
                  </a:txBody>
                  <a:tcPr marL="68580" marR="68580" marT="0" marB="0" anchor="ctr">
                    <a:lnL>
                      <a:noFill/>
                    </a:lnL>
                    <a:lnR>
                      <a:noFill/>
                    </a:lnR>
                    <a:lnT w="12700" cmpd="sng">
                      <a:noFill/>
                    </a:lnT>
                    <a:lnB w="12700" cmpd="sng">
                      <a:noFill/>
                    </a:lnB>
                    <a:lnTlToBr w="12700" cmpd="sng">
                      <a:noFill/>
                      <a:prstDash val="solid"/>
                    </a:lnTlToBr>
                    <a:lnBlToTr w="12700" cmpd="sng">
                      <a:noFill/>
                      <a:prstDash val="solid"/>
                    </a:lnBlToTr>
                  </a:tcPr>
                </a:tc>
                <a:tc hMerge="1">
                  <a:txBody>
                    <a:bodyPr/>
                    <a:lstStyle/>
                    <a:p>
                      <a:endParaRPr kumimoji="1" lang="ja-JP" altLang="en-US"/>
                    </a:p>
                  </a:txBody>
                  <a:tcPr/>
                </a:tc>
                <a:tc hMerge="1">
                  <a:txBody>
                    <a:bodyPr/>
                    <a:lstStyle/>
                    <a:p>
                      <a:endParaRPr kumimoji="1" lang="ja-JP" altLang="en-US"/>
                    </a:p>
                  </a:txBody>
                  <a:tcPr/>
                </a:tc>
                <a:tc hMerge="1">
                  <a:txBody>
                    <a:bodyPr/>
                    <a:lstStyle/>
                    <a:p>
                      <a:pPr algn="ctr">
                        <a:spcAft>
                          <a:spcPts val="0"/>
                        </a:spcAft>
                      </a:pPr>
                      <a:endParaRPr lang="ja-JP" sz="1600" b="0" kern="100" dirty="0">
                        <a:effectLst/>
                        <a:latin typeface="Cambria Math" panose="02040503050406030204" pitchFamily="18" charset="0"/>
                        <a:ea typeface="AR P丸ゴシック体M" panose="020B0600010101010101" pitchFamily="50" charset="-128"/>
                        <a:cs typeface="Times New Roman"/>
                      </a:endParaRPr>
                    </a:p>
                  </a:txBody>
                  <a:tcPr marL="68580" marR="68580" marT="0" marB="0" anchor="ctr">
                    <a:lnL>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 xmlns:a16="http://schemas.microsoft.com/office/drawing/2014/main" val="10000"/>
                  </a:ext>
                </a:extLst>
              </a:tr>
              <a:tr h="553258">
                <a:tc>
                  <a:txBody>
                    <a:bodyPr/>
                    <a:lstStyle/>
                    <a:p>
                      <a:pPr algn="ctr">
                        <a:spcAft>
                          <a:spcPts val="0"/>
                        </a:spcAft>
                      </a:pPr>
                      <a:r>
                        <a:rPr lang="ja-JP" altLang="en-US" sz="1400" b="0" kern="100" dirty="0" smtClean="0">
                          <a:solidFill>
                            <a:schemeClr val="dk1"/>
                          </a:solidFill>
                          <a:effectLst/>
                          <a:latin typeface="+mn-lt"/>
                          <a:ea typeface="+mn-ea"/>
                          <a:cs typeface="+mn-cs"/>
                        </a:rPr>
                        <a:t>媒体分子</a:t>
                      </a:r>
                      <a:endParaRPr lang="en-US" altLang="ja-JP" sz="1400" b="0" kern="100" dirty="0" smtClean="0">
                        <a:solidFill>
                          <a:schemeClr val="dk1"/>
                        </a:solidFill>
                        <a:effectLst/>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dirty="0" smtClean="0"/>
                        <a:t>（</a:t>
                      </a:r>
                      <a:r>
                        <a:rPr kumimoji="1" lang="en-US" altLang="ja-JP" sz="1200" b="0" dirty="0" smtClean="0"/>
                        <a:t>D</a:t>
                      </a:r>
                      <a:r>
                        <a:rPr kumimoji="1" lang="ja-JP" altLang="en-US" sz="1200" b="0" dirty="0" smtClean="0"/>
                        <a:t>：</a:t>
                      </a:r>
                      <a:r>
                        <a:rPr kumimoji="1" lang="en-US" altLang="ja-JP" sz="1200" b="0" dirty="0" err="1" smtClean="0"/>
                        <a:t>deutron</a:t>
                      </a:r>
                      <a:r>
                        <a:rPr kumimoji="1" lang="ja-JP" altLang="en-US" sz="1200" b="0" dirty="0" smtClean="0"/>
                        <a:t>）</a:t>
                      </a:r>
                    </a:p>
                  </a:txBody>
                  <a:tcPr marL="68580" marR="68580" marT="0" marB="0" anchor="ctr">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ja-JP" altLang="en-US" sz="1600" kern="100" dirty="0" smtClean="0">
                          <a:effectLst/>
                        </a:rPr>
                        <a:t>波長</a:t>
                      </a:r>
                      <a:r>
                        <a:rPr lang="en-US" altLang="ja-JP" sz="1600" kern="100" dirty="0" smtClean="0">
                          <a:effectLst/>
                          <a:latin typeface="Symbol" panose="05050102010706020507" pitchFamily="18" charset="2"/>
                        </a:rPr>
                        <a:t>l</a:t>
                      </a:r>
                    </a:p>
                    <a:p>
                      <a:pPr marL="0" marR="0" indent="0" algn="ctr" defTabSz="914400" rtl="0" eaLnBrk="1" fontAlgn="auto" latinLnBrk="0" hangingPunct="1">
                        <a:lnSpc>
                          <a:spcPct val="100000"/>
                        </a:lnSpc>
                        <a:spcBef>
                          <a:spcPts val="0"/>
                        </a:spcBef>
                        <a:spcAft>
                          <a:spcPts val="0"/>
                        </a:spcAft>
                        <a:buClrTx/>
                        <a:buSzTx/>
                        <a:buFontTx/>
                        <a:buNone/>
                        <a:tabLst/>
                        <a:defRPr/>
                      </a:pPr>
                      <a:r>
                        <a:rPr lang="ja-JP" altLang="en-US" sz="1600" kern="100" dirty="0" smtClean="0">
                          <a:effectLst/>
                        </a:rPr>
                        <a:t>（</a:t>
                      </a:r>
                      <a:r>
                        <a:rPr lang="en-US" altLang="ja-JP" sz="1600" kern="100" dirty="0" smtClean="0">
                          <a:effectLst/>
                          <a:latin typeface="Symbol" panose="05050102010706020507" pitchFamily="18" charset="2"/>
                        </a:rPr>
                        <a:t>m</a:t>
                      </a:r>
                      <a:r>
                        <a:rPr lang="en-US" altLang="ja-JP" sz="1600" kern="100" dirty="0" smtClean="0">
                          <a:effectLst/>
                        </a:rPr>
                        <a:t>m</a:t>
                      </a:r>
                      <a:r>
                        <a:rPr lang="ja-JP" altLang="en-US" sz="1600" kern="100" dirty="0" smtClean="0">
                          <a:effectLst/>
                        </a:rPr>
                        <a:t>）</a:t>
                      </a:r>
                      <a:endParaRPr lang="ja-JP" altLang="ja-JP" sz="1600" b="1" i="0" kern="100" dirty="0" smtClean="0">
                        <a:solidFill>
                          <a:schemeClr val="bg1"/>
                        </a:solidFill>
                        <a:effectLst/>
                        <a:latin typeface="+mn-ea"/>
                        <a:ea typeface="+mn-ea"/>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pPr algn="ctr">
                        <a:spcAft>
                          <a:spcPts val="0"/>
                        </a:spcAft>
                      </a:pPr>
                      <a:r>
                        <a:rPr lang="en-US" altLang="ja-JP" sz="1800" i="1" dirty="0" smtClean="0"/>
                        <a:t>E</a:t>
                      </a:r>
                      <a:r>
                        <a:rPr lang="el-GR" altLang="ja-JP" sz="1800" baseline="-25000" dirty="0" smtClean="0"/>
                        <a:t>γ</a:t>
                      </a:r>
                      <a:endParaRPr lang="en-US" altLang="ja-JP" sz="1800" baseline="-25000" dirty="0" smtClean="0"/>
                    </a:p>
                    <a:p>
                      <a:pPr algn="ctr">
                        <a:spcAft>
                          <a:spcPts val="0"/>
                        </a:spcAft>
                      </a:pPr>
                      <a:r>
                        <a:rPr lang="ja-JP" altLang="en-US" sz="1600" baseline="0" dirty="0" smtClean="0"/>
                        <a:t>（</a:t>
                      </a:r>
                      <a:r>
                        <a:rPr lang="en-US" altLang="ja-JP" sz="1600" dirty="0" err="1" smtClean="0"/>
                        <a:t>meV</a:t>
                      </a:r>
                      <a:r>
                        <a:rPr lang="ja-JP" altLang="en-US" sz="1600" dirty="0" smtClean="0"/>
                        <a:t>）</a:t>
                      </a:r>
                      <a:endParaRPr lang="ja-JP" sz="1600" b="1" kern="100" dirty="0">
                        <a:solidFill>
                          <a:schemeClr val="bg1"/>
                        </a:solidFill>
                        <a:effectLst/>
                        <a:latin typeface="+mn-ea"/>
                        <a:ea typeface="+mn-ea"/>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pPr algn="ctr">
                        <a:lnSpc>
                          <a:spcPts val="1800"/>
                        </a:lnSpc>
                        <a:spcAft>
                          <a:spcPts val="0"/>
                        </a:spcAft>
                      </a:pPr>
                      <a:r>
                        <a:rPr lang="ja-JP" altLang="en-US" sz="1600" i="0" baseline="0" dirty="0" smtClean="0"/>
                        <a:t>偏光</a:t>
                      </a:r>
                      <a:endParaRPr lang="en-US" altLang="ja-JP" sz="1600" i="0" baseline="-25000" dirty="0" smtClean="0"/>
                    </a:p>
                    <a:p>
                      <a:pPr algn="ctr">
                        <a:lnSpc>
                          <a:spcPts val="1800"/>
                        </a:lnSpc>
                        <a:spcAft>
                          <a:spcPts val="0"/>
                        </a:spcAft>
                      </a:pPr>
                      <a:r>
                        <a:rPr lang="ja-JP" altLang="en-US" sz="1400" b="0" kern="1200" baseline="0" dirty="0" smtClean="0">
                          <a:solidFill>
                            <a:schemeClr val="dk1"/>
                          </a:solidFill>
                          <a:effectLst/>
                          <a:latin typeface="+mn-lt"/>
                          <a:ea typeface="+mn-ea"/>
                          <a:cs typeface="+mn-cs"/>
                        </a:rPr>
                        <a:t>（対</a:t>
                      </a:r>
                      <a:r>
                        <a:rPr lang="en-US" altLang="ja-JP" sz="1400" b="0" kern="1200" baseline="0" dirty="0" smtClean="0">
                          <a:solidFill>
                            <a:schemeClr val="dk1"/>
                          </a:solidFill>
                          <a:effectLst/>
                          <a:latin typeface="+mn-lt"/>
                          <a:ea typeface="+mn-ea"/>
                          <a:cs typeface="+mn-cs"/>
                        </a:rPr>
                        <a:t>CO</a:t>
                      </a:r>
                      <a:r>
                        <a:rPr lang="en-US" altLang="ja-JP" sz="1400" b="0" kern="1200" baseline="-25000" dirty="0" smtClean="0">
                          <a:solidFill>
                            <a:schemeClr val="dk1"/>
                          </a:solidFill>
                          <a:effectLst/>
                          <a:latin typeface="+mn-lt"/>
                          <a:ea typeface="+mn-ea"/>
                          <a:cs typeface="+mn-cs"/>
                        </a:rPr>
                        <a:t>2</a:t>
                      </a:r>
                      <a:r>
                        <a:rPr lang="ja-JP" altLang="en-US" sz="1400" b="0" kern="1200" baseline="0" dirty="0" smtClean="0">
                          <a:solidFill>
                            <a:schemeClr val="dk1"/>
                          </a:solidFill>
                          <a:effectLst/>
                          <a:latin typeface="+mn-lt"/>
                          <a:ea typeface="+mn-ea"/>
                          <a:cs typeface="+mn-cs"/>
                        </a:rPr>
                        <a:t>）</a:t>
                      </a:r>
                      <a:r>
                        <a:rPr lang="en-US" altLang="ja-JP" sz="1400" b="0" kern="1200" baseline="0" dirty="0" smtClean="0">
                          <a:solidFill>
                            <a:schemeClr val="dk1"/>
                          </a:solidFill>
                          <a:effectLst/>
                          <a:latin typeface="+mn-lt"/>
                          <a:ea typeface="+mn-ea"/>
                          <a:cs typeface="+mn-cs"/>
                        </a:rPr>
                        <a:t> </a:t>
                      </a:r>
                      <a:endParaRPr lang="ja-JP" sz="1400" b="1" kern="100" dirty="0">
                        <a:solidFill>
                          <a:schemeClr val="bg1"/>
                        </a:solidFill>
                        <a:effectLst/>
                        <a:latin typeface="+mn-ea"/>
                        <a:ea typeface="+mn-ea"/>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pPr algn="ctr">
                        <a:spcAft>
                          <a:spcPts val="0"/>
                        </a:spcAft>
                      </a:pPr>
                      <a:r>
                        <a:rPr lang="ja-JP" altLang="en-US" sz="1600" kern="100" dirty="0" smtClean="0">
                          <a:effectLst/>
                        </a:rPr>
                        <a:t>出力</a:t>
                      </a:r>
                      <a:endParaRPr lang="en-US" altLang="ja-JP" sz="1600" kern="100" dirty="0" smtClean="0">
                        <a:effectLst/>
                      </a:endParaRPr>
                    </a:p>
                    <a:p>
                      <a:pPr algn="ctr">
                        <a:spcAft>
                          <a:spcPts val="0"/>
                        </a:spcAft>
                      </a:pPr>
                      <a:r>
                        <a:rPr lang="ja-JP" altLang="en-US" sz="1600" kern="100" dirty="0" smtClean="0">
                          <a:effectLst/>
                        </a:rPr>
                        <a:t>（</a:t>
                      </a:r>
                      <a:r>
                        <a:rPr lang="en-US" altLang="ja-JP" sz="1600" kern="100" dirty="0" err="1" smtClean="0">
                          <a:effectLst/>
                        </a:rPr>
                        <a:t>mW</a:t>
                      </a:r>
                      <a:r>
                        <a:rPr lang="ja-JP" altLang="en-US" sz="1600" kern="100" dirty="0" smtClean="0">
                          <a:effectLst/>
                        </a:rPr>
                        <a:t>）</a:t>
                      </a:r>
                      <a:endParaRPr lang="ja-JP" sz="1600" b="1" kern="100" dirty="0">
                        <a:solidFill>
                          <a:schemeClr val="bg1"/>
                        </a:solidFill>
                        <a:effectLst/>
                        <a:latin typeface="+mn-ea"/>
                        <a:ea typeface="+mn-ea"/>
                        <a:cs typeface="Times New Roman"/>
                      </a:endParaRPr>
                    </a:p>
                  </a:txBody>
                  <a:tcPr marL="68580" marR="68580" marT="0" marB="0" anchor="ct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 xmlns:a16="http://schemas.microsoft.com/office/drawing/2014/main" val="10001"/>
                  </a:ext>
                </a:extLst>
              </a:tr>
              <a:tr h="366127">
                <a:tc>
                  <a:txBody>
                    <a:bodyPr/>
                    <a:lstStyle/>
                    <a:p>
                      <a:pPr algn="ctr">
                        <a:spcAft>
                          <a:spcPts val="0"/>
                        </a:spcAft>
                      </a:pPr>
                      <a:r>
                        <a:rPr lang="en-US" sz="1800" b="0" kern="100" dirty="0" smtClean="0">
                          <a:effectLst/>
                          <a:latin typeface="+mn-lt"/>
                          <a:ea typeface="+mn-ea"/>
                        </a:rPr>
                        <a:t>CD</a:t>
                      </a:r>
                      <a:r>
                        <a:rPr lang="en-US" sz="1800" b="0" kern="100" baseline="-25000" dirty="0" smtClean="0">
                          <a:effectLst/>
                          <a:latin typeface="+mn-lt"/>
                          <a:ea typeface="+mn-ea"/>
                        </a:rPr>
                        <a:t>3</a:t>
                      </a:r>
                      <a:r>
                        <a:rPr lang="en-US" sz="1800" b="0" kern="100" dirty="0" smtClean="0">
                          <a:effectLst/>
                          <a:latin typeface="+mn-lt"/>
                          <a:ea typeface="+mn-ea"/>
                        </a:rPr>
                        <a:t>OH</a:t>
                      </a:r>
                      <a:endParaRPr lang="ja-JP" sz="1800" b="0" kern="100" dirty="0">
                        <a:effectLst/>
                        <a:latin typeface="+mn-lt"/>
                        <a:ea typeface="+mn-ea"/>
                        <a:cs typeface="Times New Roman"/>
                      </a:endParaRPr>
                    </a:p>
                  </a:txBody>
                  <a:tcPr marL="68580" marR="68580" marT="0" marB="0" anchor="ctr">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tcPr>
                </a:tc>
                <a:tc>
                  <a:txBody>
                    <a:bodyPr/>
                    <a:lstStyle/>
                    <a:p>
                      <a:pPr algn="ctr">
                        <a:spcAft>
                          <a:spcPts val="0"/>
                        </a:spcAft>
                      </a:pPr>
                      <a:r>
                        <a:rPr lang="en-US" sz="1800" kern="100" dirty="0" smtClean="0">
                          <a:effectLst/>
                        </a:rPr>
                        <a:t>41.4</a:t>
                      </a:r>
                      <a:endParaRPr lang="ja-JP" sz="1800" b="0" kern="100" dirty="0">
                        <a:effectLst/>
                        <a:latin typeface="+mn-lt"/>
                        <a:ea typeface="+mn-ea"/>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tcPr>
                </a:tc>
                <a:tc>
                  <a:txBody>
                    <a:bodyPr/>
                    <a:lstStyle/>
                    <a:p>
                      <a:pPr algn="ctr"/>
                      <a:r>
                        <a:rPr kumimoji="1" lang="en-US" altLang="ja-JP" sz="1800" dirty="0" smtClean="0"/>
                        <a:t>30.0</a:t>
                      </a:r>
                      <a:endParaRPr kumimoji="1" lang="ja-JP" altLang="en-US" sz="1800" dirty="0">
                        <a:solidFill>
                          <a:schemeClr val="tx1"/>
                        </a:solidFill>
                        <a:latin typeface="+mn-lt"/>
                        <a:ea typeface="メイリオ" panose="020B0604030504040204" pitchFamily="50" charset="-128"/>
                      </a:endParaRPr>
                    </a:p>
                  </a:txBody>
                  <a:tcPr marL="68580" marR="68580" marT="34290" marB="3429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800" b="0" kern="100" dirty="0" smtClean="0">
                          <a:effectLst/>
                          <a:latin typeface="Times New Roman" panose="02020603050405020304" pitchFamily="18" charset="0"/>
                          <a:ea typeface="ＭＳ 明朝" panose="02020609040205080304" pitchFamily="17" charset="-128"/>
                          <a:cs typeface="Times New Roman" panose="02020603050405020304" pitchFamily="18" charset="0"/>
                        </a:rPr>
                        <a:t>⊥</a:t>
                      </a:r>
                      <a:endParaRPr lang="ja-JP" altLang="ja-JP" sz="1800" b="0" kern="100" dirty="0" smtClean="0">
                        <a:effectLst/>
                        <a:latin typeface="Times New Roman" panose="02020603050405020304" pitchFamily="18" charset="0"/>
                        <a:ea typeface="ＭＳ 明朝" panose="02020609040205080304" pitchFamily="17" charset="-128"/>
                        <a:cs typeface="Times New Roman" panose="02020603050405020304" pitchFamily="18" charset="0"/>
                      </a:endParaRPr>
                    </a:p>
                  </a:txBody>
                  <a:tcPr marL="68580" marR="68580" marT="34290" marB="3429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tcPr>
                </a:tc>
                <a:tc>
                  <a:txBody>
                    <a:bodyPr/>
                    <a:lstStyle/>
                    <a:p>
                      <a:pPr algn="ctr">
                        <a:spcAft>
                          <a:spcPts val="0"/>
                        </a:spcAft>
                      </a:pPr>
                      <a:r>
                        <a:rPr lang="en-US" altLang="ja-JP" sz="1800" b="0" kern="100" dirty="0" smtClean="0">
                          <a:effectLst/>
                          <a:latin typeface="+mn-lt"/>
                          <a:ea typeface="+mn-ea"/>
                          <a:cs typeface="+mn-cs"/>
                        </a:rPr>
                        <a:t>11</a:t>
                      </a:r>
                      <a:endParaRPr lang="ja-JP" sz="1800" b="0" kern="100" dirty="0">
                        <a:effectLst/>
                        <a:latin typeface="+mn-lt"/>
                        <a:ea typeface="+mn-ea"/>
                        <a:cs typeface="Times New Roman"/>
                      </a:endParaRPr>
                    </a:p>
                  </a:txBody>
                  <a:tcPr marL="68580" marR="68580" marT="0" marB="0" anchor="ctr">
                    <a:lnL w="127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tcPr>
                </a:tc>
                <a:extLst>
                  <a:ext uri="{0D108BD9-81ED-4DB2-BD59-A6C34878D82A}">
                    <a16:rowId xmlns="" xmlns:a16="http://schemas.microsoft.com/office/drawing/2014/main" val="10002"/>
                  </a:ext>
                </a:extLst>
              </a:tr>
              <a:tr h="366127">
                <a:tc>
                  <a:txBody>
                    <a:bodyPr/>
                    <a:lstStyle/>
                    <a:p>
                      <a:pPr algn="ctr">
                        <a:spcAft>
                          <a:spcPts val="0"/>
                        </a:spcAft>
                      </a:pPr>
                      <a:r>
                        <a:rPr lang="en-US" sz="1800" b="0" kern="100" dirty="0">
                          <a:effectLst/>
                          <a:latin typeface="+mn-lt"/>
                          <a:ea typeface="+mn-ea"/>
                        </a:rPr>
                        <a:t>CD</a:t>
                      </a:r>
                      <a:r>
                        <a:rPr lang="en-US" sz="1800" b="0" kern="100" baseline="-25000" dirty="0">
                          <a:effectLst/>
                          <a:latin typeface="+mn-lt"/>
                          <a:ea typeface="+mn-ea"/>
                        </a:rPr>
                        <a:t>3</a:t>
                      </a:r>
                      <a:r>
                        <a:rPr lang="en-US" sz="1800" b="0" kern="100" dirty="0">
                          <a:effectLst/>
                          <a:latin typeface="+mn-lt"/>
                          <a:ea typeface="+mn-ea"/>
                        </a:rPr>
                        <a:t>OH</a:t>
                      </a:r>
                      <a:endParaRPr lang="ja-JP" sz="1800" b="0" kern="100" dirty="0">
                        <a:effectLst/>
                        <a:latin typeface="+mn-lt"/>
                        <a:ea typeface="+mn-ea"/>
                        <a:cs typeface="Times New Roman"/>
                      </a:endParaRPr>
                    </a:p>
                  </a:txBody>
                  <a:tcPr marL="68580" marR="68580" marT="0" marB="0" anchor="ctr">
                    <a:lnR w="12700"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tcPr>
                </a:tc>
                <a:tc>
                  <a:txBody>
                    <a:bodyPr/>
                    <a:lstStyle/>
                    <a:p>
                      <a:pPr algn="ctr">
                        <a:spcAft>
                          <a:spcPts val="0"/>
                        </a:spcAft>
                      </a:pPr>
                      <a:r>
                        <a:rPr lang="en-US" sz="1800" kern="100" dirty="0" smtClean="0">
                          <a:effectLst/>
                        </a:rPr>
                        <a:t>43.7</a:t>
                      </a:r>
                      <a:endParaRPr lang="ja-JP" sz="1800" b="0" kern="100" dirty="0">
                        <a:effectLst/>
                        <a:latin typeface="+mn-lt"/>
                        <a:ea typeface="+mn-ea"/>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tcPr>
                </a:tc>
                <a:tc>
                  <a:txBody>
                    <a:bodyPr/>
                    <a:lstStyle/>
                    <a:p>
                      <a:pPr algn="ctr"/>
                      <a:r>
                        <a:rPr kumimoji="1" lang="en-US" altLang="ja-JP" sz="1800" dirty="0" smtClean="0"/>
                        <a:t>28.4</a:t>
                      </a:r>
                      <a:endParaRPr kumimoji="1" lang="ja-JP" altLang="en-US" sz="1800" dirty="0">
                        <a:solidFill>
                          <a:schemeClr val="tx1"/>
                        </a:solidFill>
                        <a:latin typeface="+mn-lt"/>
                        <a:ea typeface="メイリオ" panose="020B0604030504040204" pitchFamily="50" charset="-128"/>
                      </a:endParaRPr>
                    </a:p>
                  </a:txBody>
                  <a:tcPr marL="68580" marR="68580" marT="34290" marB="3429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800" b="0" kern="100" dirty="0" smtClean="0">
                          <a:effectLst/>
                          <a:latin typeface="Times New Roman" panose="02020603050405020304" pitchFamily="18" charset="0"/>
                          <a:ea typeface="ＭＳ 明朝" panose="02020609040205080304" pitchFamily="17" charset="-128"/>
                          <a:cs typeface="Times New Roman" panose="02020603050405020304" pitchFamily="18" charset="0"/>
                        </a:rPr>
                        <a:t>||</a:t>
                      </a:r>
                      <a:endParaRPr lang="ja-JP" altLang="ja-JP" sz="1800" b="0" kern="100" dirty="0" smtClean="0">
                        <a:effectLst/>
                        <a:latin typeface="Times New Roman" panose="02020603050405020304" pitchFamily="18" charset="0"/>
                        <a:ea typeface="ＭＳ 明朝" panose="02020609040205080304" pitchFamily="17" charset="-128"/>
                        <a:cs typeface="Times New Roman" panose="02020603050405020304" pitchFamily="18" charset="0"/>
                      </a:endParaRPr>
                    </a:p>
                  </a:txBody>
                  <a:tcPr marL="68580" marR="68580" marT="34290" marB="3429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tcPr>
                </a:tc>
                <a:tc>
                  <a:txBody>
                    <a:bodyPr/>
                    <a:lstStyle/>
                    <a:p>
                      <a:pPr algn="ctr">
                        <a:spcAft>
                          <a:spcPts val="0"/>
                        </a:spcAft>
                      </a:pPr>
                      <a:r>
                        <a:rPr lang="en-US" sz="1800" kern="100" dirty="0" smtClean="0">
                          <a:effectLst/>
                        </a:rPr>
                        <a:t>9.4</a:t>
                      </a:r>
                      <a:endParaRPr lang="ja-JP" sz="1800" b="0" kern="100" dirty="0">
                        <a:effectLst/>
                        <a:latin typeface="+mn-lt"/>
                        <a:ea typeface="+mn-ea"/>
                        <a:cs typeface="Times New Roman"/>
                      </a:endParaRPr>
                    </a:p>
                  </a:txBody>
                  <a:tcPr marL="68580" marR="68580" marT="0" marB="0" anchor="ctr">
                    <a:lnL w="12700" cap="flat" cmpd="sng" algn="ctr">
                      <a:solidFill>
                        <a:schemeClr val="bg1"/>
                      </a:solidFill>
                      <a:prstDash val="solid"/>
                      <a:round/>
                      <a:headEnd type="none" w="med" len="med"/>
                      <a:tailEnd type="none" w="med" len="med"/>
                    </a:lnL>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tcPr>
                </a:tc>
                <a:extLst>
                  <a:ext uri="{0D108BD9-81ED-4DB2-BD59-A6C34878D82A}">
                    <a16:rowId xmlns="" xmlns:a16="http://schemas.microsoft.com/office/drawing/2014/main" val="10003"/>
                  </a:ext>
                </a:extLst>
              </a:tr>
              <a:tr h="366127">
                <a:tc>
                  <a:txBody>
                    <a:bodyPr/>
                    <a:lstStyle/>
                    <a:p>
                      <a:pPr algn="ctr">
                        <a:spcAft>
                          <a:spcPts val="0"/>
                        </a:spcAft>
                      </a:pPr>
                      <a:r>
                        <a:rPr lang="en-US" sz="1800" b="0" kern="100" dirty="0" smtClean="0">
                          <a:effectLst/>
                          <a:latin typeface="+mn-lt"/>
                          <a:ea typeface="+mn-ea"/>
                        </a:rPr>
                        <a:t>CD</a:t>
                      </a:r>
                      <a:r>
                        <a:rPr lang="en-US" sz="1800" b="0" kern="100" baseline="-25000" dirty="0" smtClean="0">
                          <a:effectLst/>
                          <a:latin typeface="+mn-lt"/>
                          <a:ea typeface="+mn-ea"/>
                        </a:rPr>
                        <a:t>3</a:t>
                      </a:r>
                      <a:r>
                        <a:rPr lang="en-US" sz="1800" b="0" kern="100" dirty="0" smtClean="0">
                          <a:effectLst/>
                          <a:latin typeface="+mn-lt"/>
                          <a:ea typeface="+mn-ea"/>
                        </a:rPr>
                        <a:t>OH</a:t>
                      </a:r>
                      <a:endParaRPr lang="ja-JP" sz="1800" b="0" kern="100" dirty="0">
                        <a:effectLst/>
                        <a:latin typeface="+mn-lt"/>
                        <a:ea typeface="+mn-ea"/>
                        <a:cs typeface="Times New Roman"/>
                      </a:endParaRPr>
                    </a:p>
                  </a:txBody>
                  <a:tcPr marL="68580" marR="68580" marT="0" marB="0" anchor="ctr">
                    <a:lnR w="12700"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tcPr>
                </a:tc>
                <a:tc>
                  <a:txBody>
                    <a:bodyPr/>
                    <a:lstStyle/>
                    <a:p>
                      <a:pPr algn="ctr">
                        <a:spcAft>
                          <a:spcPts val="0"/>
                        </a:spcAft>
                      </a:pPr>
                      <a:r>
                        <a:rPr lang="en-US" sz="1800" kern="100" dirty="0" smtClean="0">
                          <a:effectLst/>
                        </a:rPr>
                        <a:t>52.9</a:t>
                      </a:r>
                      <a:endParaRPr lang="ja-JP" sz="1800" b="0" kern="100" dirty="0">
                        <a:effectLst/>
                        <a:latin typeface="+mn-lt"/>
                        <a:ea typeface="+mn-ea"/>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tcPr>
                </a:tc>
                <a:tc>
                  <a:txBody>
                    <a:bodyPr/>
                    <a:lstStyle/>
                    <a:p>
                      <a:pPr algn="ctr"/>
                      <a:r>
                        <a:rPr kumimoji="1" lang="en-US" altLang="ja-JP" sz="1800" dirty="0" smtClean="0"/>
                        <a:t>23.5</a:t>
                      </a:r>
                      <a:endParaRPr kumimoji="1" lang="ja-JP" altLang="en-US" sz="1800" dirty="0">
                        <a:solidFill>
                          <a:schemeClr val="tx1"/>
                        </a:solidFill>
                        <a:latin typeface="+mn-lt"/>
                        <a:ea typeface="メイリオ" panose="020B0604030504040204" pitchFamily="50" charset="-128"/>
                      </a:endParaRPr>
                    </a:p>
                  </a:txBody>
                  <a:tcPr marL="68580" marR="68580" marT="34290" marB="3429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800" b="0" kern="100" dirty="0" smtClean="0">
                          <a:effectLst/>
                          <a:latin typeface="Times New Roman" panose="02020603050405020304" pitchFamily="18" charset="0"/>
                          <a:ea typeface="ＭＳ 明朝" panose="02020609040205080304" pitchFamily="17" charset="-128"/>
                          <a:cs typeface="Times New Roman" panose="02020603050405020304" pitchFamily="18" charset="0"/>
                        </a:rPr>
                        <a:t>⊥</a:t>
                      </a:r>
                      <a:endParaRPr lang="ja-JP" altLang="ja-JP" sz="1800" b="0" kern="100" dirty="0" smtClean="0">
                        <a:effectLst/>
                        <a:latin typeface="Times New Roman" panose="02020603050405020304" pitchFamily="18" charset="0"/>
                        <a:ea typeface="ＭＳ 明朝" panose="02020609040205080304" pitchFamily="17" charset="-128"/>
                        <a:cs typeface="Times New Roman" panose="02020603050405020304" pitchFamily="18" charset="0"/>
                      </a:endParaRPr>
                    </a:p>
                  </a:txBody>
                  <a:tcPr marL="68580" marR="68580" marT="34290" marB="3429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tcPr>
                </a:tc>
                <a:tc>
                  <a:txBody>
                    <a:bodyPr/>
                    <a:lstStyle/>
                    <a:p>
                      <a:pPr algn="ctr">
                        <a:spcAft>
                          <a:spcPts val="0"/>
                        </a:spcAft>
                      </a:pPr>
                      <a:r>
                        <a:rPr lang="en-US" altLang="ja-JP" sz="1800" b="0" kern="100" dirty="0" smtClean="0">
                          <a:effectLst/>
                          <a:latin typeface="+mn-lt"/>
                          <a:ea typeface="+mn-ea"/>
                          <a:cs typeface="+mn-cs"/>
                        </a:rPr>
                        <a:t>9.2</a:t>
                      </a:r>
                      <a:endParaRPr lang="ja-JP" sz="1800" b="0" kern="100" dirty="0">
                        <a:effectLst/>
                        <a:latin typeface="+mn-lt"/>
                        <a:ea typeface="+mn-ea"/>
                        <a:cs typeface="Times New Roman"/>
                      </a:endParaRPr>
                    </a:p>
                  </a:txBody>
                  <a:tcPr marL="68580" marR="68580" marT="0" marB="0" anchor="ctr">
                    <a:lnL w="12700" cap="flat" cmpd="sng" algn="ctr">
                      <a:solidFill>
                        <a:schemeClr val="bg1"/>
                      </a:solidFill>
                      <a:prstDash val="solid"/>
                      <a:round/>
                      <a:headEnd type="none" w="med" len="med"/>
                      <a:tailEnd type="none" w="med" len="med"/>
                    </a:lnL>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tcPr>
                </a:tc>
                <a:extLst>
                  <a:ext uri="{0D108BD9-81ED-4DB2-BD59-A6C34878D82A}">
                    <a16:rowId xmlns="" xmlns:a16="http://schemas.microsoft.com/office/drawing/2014/main" val="10004"/>
                  </a:ext>
                </a:extLst>
              </a:tr>
              <a:tr h="366127">
                <a:tc>
                  <a:txBody>
                    <a:bodyPr/>
                    <a:lstStyle/>
                    <a:p>
                      <a:pPr algn="ctr">
                        <a:spcAft>
                          <a:spcPts val="0"/>
                        </a:spcAft>
                      </a:pPr>
                      <a:r>
                        <a:rPr lang="en-US" sz="1800" b="0" kern="100" dirty="0" smtClean="0">
                          <a:effectLst/>
                          <a:latin typeface="+mn-lt"/>
                          <a:ea typeface="+mn-ea"/>
                        </a:rPr>
                        <a:t>CH</a:t>
                      </a:r>
                      <a:r>
                        <a:rPr lang="en-US" sz="1800" b="0" kern="100" baseline="-25000" dirty="0" smtClean="0">
                          <a:effectLst/>
                          <a:latin typeface="+mn-lt"/>
                          <a:ea typeface="+mn-ea"/>
                        </a:rPr>
                        <a:t>3</a:t>
                      </a:r>
                      <a:r>
                        <a:rPr lang="en-US" sz="1800" b="0" kern="100" dirty="0" smtClean="0">
                          <a:effectLst/>
                          <a:latin typeface="+mn-lt"/>
                          <a:ea typeface="+mn-ea"/>
                        </a:rPr>
                        <a:t>OD</a:t>
                      </a:r>
                      <a:endParaRPr lang="ja-JP" sz="1800" b="0" kern="100" dirty="0">
                        <a:effectLst/>
                        <a:latin typeface="+mn-lt"/>
                        <a:ea typeface="+mn-ea"/>
                        <a:cs typeface="Times New Roman"/>
                      </a:endParaRPr>
                    </a:p>
                  </a:txBody>
                  <a:tcPr marL="68580" marR="68580" marT="0" marB="0" anchor="ctr">
                    <a:lnR w="12700"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tcPr>
                </a:tc>
                <a:tc>
                  <a:txBody>
                    <a:bodyPr/>
                    <a:lstStyle/>
                    <a:p>
                      <a:pPr algn="ctr">
                        <a:spcAft>
                          <a:spcPts val="0"/>
                        </a:spcAft>
                      </a:pPr>
                      <a:r>
                        <a:rPr lang="en-US" sz="1800" kern="100" dirty="0" smtClean="0">
                          <a:effectLst/>
                        </a:rPr>
                        <a:t>57.2</a:t>
                      </a:r>
                      <a:endParaRPr lang="ja-JP" sz="1800" b="0" kern="100" dirty="0">
                        <a:effectLst/>
                        <a:latin typeface="+mn-lt"/>
                        <a:ea typeface="+mn-ea"/>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tcPr>
                </a:tc>
                <a:tc>
                  <a:txBody>
                    <a:bodyPr/>
                    <a:lstStyle/>
                    <a:p>
                      <a:pPr algn="ctr"/>
                      <a:r>
                        <a:rPr kumimoji="1" lang="en-US" altLang="ja-JP" sz="1800" dirty="0" smtClean="0"/>
                        <a:t>21.7</a:t>
                      </a:r>
                      <a:endParaRPr kumimoji="1" lang="ja-JP" altLang="en-US" sz="1800" dirty="0">
                        <a:solidFill>
                          <a:schemeClr val="tx1"/>
                        </a:solidFill>
                        <a:latin typeface="+mn-lt"/>
                        <a:ea typeface="メイリオ" panose="020B0604030504040204" pitchFamily="50" charset="-128"/>
                      </a:endParaRPr>
                    </a:p>
                  </a:txBody>
                  <a:tcPr marL="68580" marR="68580" marT="34290" marB="3429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800" b="0" kern="100" dirty="0" smtClean="0">
                          <a:effectLst/>
                          <a:latin typeface="Times New Roman" panose="02020603050405020304" pitchFamily="18" charset="0"/>
                          <a:ea typeface="ＭＳ 明朝" panose="02020609040205080304" pitchFamily="17" charset="-128"/>
                          <a:cs typeface="Times New Roman" panose="02020603050405020304" pitchFamily="18" charset="0"/>
                        </a:rPr>
                        <a:t>⊥</a:t>
                      </a:r>
                      <a:endParaRPr lang="ja-JP" altLang="ja-JP" sz="1800" b="0" kern="100" dirty="0" smtClean="0">
                        <a:effectLst/>
                        <a:latin typeface="Times New Roman" panose="02020603050405020304" pitchFamily="18" charset="0"/>
                        <a:ea typeface="ＭＳ 明朝" panose="02020609040205080304" pitchFamily="17" charset="-128"/>
                        <a:cs typeface="Times New Roman" panose="02020603050405020304" pitchFamily="18" charset="0"/>
                      </a:endParaRPr>
                    </a:p>
                  </a:txBody>
                  <a:tcPr marL="68580" marR="68580" marT="34290" marB="3429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tcPr>
                </a:tc>
                <a:tc>
                  <a:txBody>
                    <a:bodyPr/>
                    <a:lstStyle/>
                    <a:p>
                      <a:pPr algn="ctr">
                        <a:spcAft>
                          <a:spcPts val="0"/>
                        </a:spcAft>
                      </a:pPr>
                      <a:r>
                        <a:rPr lang="en-US" altLang="ja-JP" sz="1800" b="0" kern="100" dirty="0" smtClean="0">
                          <a:effectLst/>
                          <a:latin typeface="+mn-lt"/>
                          <a:ea typeface="+mn-ea"/>
                          <a:cs typeface="+mn-cs"/>
                        </a:rPr>
                        <a:t>72</a:t>
                      </a:r>
                      <a:endParaRPr lang="ja-JP" sz="1800" b="0" kern="100" dirty="0">
                        <a:effectLst/>
                        <a:latin typeface="+mn-lt"/>
                        <a:ea typeface="+mn-ea"/>
                        <a:cs typeface="Times New Roman"/>
                      </a:endParaRPr>
                    </a:p>
                  </a:txBody>
                  <a:tcPr marL="68580" marR="68580" marT="0" marB="0" anchor="ctr">
                    <a:lnL w="12700" cap="flat" cmpd="sng" algn="ctr">
                      <a:solidFill>
                        <a:schemeClr val="bg1"/>
                      </a:solidFill>
                      <a:prstDash val="solid"/>
                      <a:round/>
                      <a:headEnd type="none" w="med" len="med"/>
                      <a:tailEnd type="none" w="med" len="med"/>
                    </a:lnL>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tcPr>
                </a:tc>
                <a:extLst>
                  <a:ext uri="{0D108BD9-81ED-4DB2-BD59-A6C34878D82A}">
                    <a16:rowId xmlns="" xmlns:a16="http://schemas.microsoft.com/office/drawing/2014/main" val="10005"/>
                  </a:ext>
                </a:extLst>
              </a:tr>
              <a:tr h="366127">
                <a:tc>
                  <a:txBody>
                    <a:bodyPr/>
                    <a:lstStyle/>
                    <a:p>
                      <a:pPr algn="ctr">
                        <a:spcAft>
                          <a:spcPts val="0"/>
                        </a:spcAft>
                      </a:pPr>
                      <a:r>
                        <a:rPr lang="en-US" sz="1800" b="0" kern="100" dirty="0">
                          <a:effectLst/>
                          <a:latin typeface="+mn-lt"/>
                          <a:ea typeface="+mn-ea"/>
                        </a:rPr>
                        <a:t>CH</a:t>
                      </a:r>
                      <a:r>
                        <a:rPr lang="en-US" sz="1800" b="0" kern="100" baseline="-25000" dirty="0">
                          <a:effectLst/>
                          <a:latin typeface="+mn-lt"/>
                          <a:ea typeface="+mn-ea"/>
                        </a:rPr>
                        <a:t>3</a:t>
                      </a:r>
                      <a:r>
                        <a:rPr lang="en-US" sz="1800" b="0" kern="100" dirty="0">
                          <a:effectLst/>
                          <a:latin typeface="+mn-lt"/>
                          <a:ea typeface="+mn-ea"/>
                        </a:rPr>
                        <a:t>OH</a:t>
                      </a:r>
                      <a:endParaRPr lang="ja-JP" sz="1800" b="0" kern="100" dirty="0">
                        <a:effectLst/>
                        <a:latin typeface="+mn-lt"/>
                        <a:ea typeface="+mn-ea"/>
                        <a:cs typeface="Times New Roman"/>
                      </a:endParaRPr>
                    </a:p>
                  </a:txBody>
                  <a:tcPr marL="68580" marR="68580" marT="0" marB="0" anchor="ctr">
                    <a:lnR w="12700"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tcPr>
                </a:tc>
                <a:tc>
                  <a:txBody>
                    <a:bodyPr/>
                    <a:lstStyle/>
                    <a:p>
                      <a:pPr algn="ctr">
                        <a:spcAft>
                          <a:spcPts val="0"/>
                        </a:spcAft>
                      </a:pPr>
                      <a:r>
                        <a:rPr lang="en-US" sz="1800" kern="100" dirty="0" smtClean="0">
                          <a:effectLst/>
                        </a:rPr>
                        <a:t>70.5</a:t>
                      </a:r>
                      <a:endParaRPr lang="ja-JP" sz="1800" b="0" kern="100" dirty="0">
                        <a:effectLst/>
                        <a:latin typeface="+mn-lt"/>
                        <a:ea typeface="+mn-ea"/>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tcPr>
                </a:tc>
                <a:tc>
                  <a:txBody>
                    <a:bodyPr/>
                    <a:lstStyle/>
                    <a:p>
                      <a:pPr algn="ctr"/>
                      <a:r>
                        <a:rPr kumimoji="1" lang="en-US" altLang="ja-JP" sz="1800" dirty="0" smtClean="0"/>
                        <a:t>17.6</a:t>
                      </a:r>
                      <a:endParaRPr kumimoji="1" lang="ja-JP" altLang="en-US" sz="1800" dirty="0">
                        <a:solidFill>
                          <a:schemeClr val="tx1"/>
                        </a:solidFill>
                        <a:latin typeface="+mn-lt"/>
                        <a:ea typeface="メイリオ" panose="020B0604030504040204" pitchFamily="50" charset="-128"/>
                      </a:endParaRPr>
                    </a:p>
                  </a:txBody>
                  <a:tcPr marL="68580" marR="68580" marT="34290" marB="3429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800" b="0" kern="100" dirty="0" smtClean="0">
                          <a:effectLst/>
                          <a:latin typeface="Times New Roman" panose="02020603050405020304" pitchFamily="18" charset="0"/>
                          <a:ea typeface="ＭＳ 明朝" panose="02020609040205080304" pitchFamily="17" charset="-128"/>
                          <a:cs typeface="Times New Roman" panose="02020603050405020304" pitchFamily="18" charset="0"/>
                        </a:rPr>
                        <a:t>⊥</a:t>
                      </a:r>
                      <a:endParaRPr lang="ja-JP" altLang="ja-JP" sz="1800" b="0" kern="100" dirty="0" smtClean="0">
                        <a:effectLst/>
                        <a:latin typeface="Times New Roman" panose="02020603050405020304" pitchFamily="18" charset="0"/>
                        <a:ea typeface="ＭＳ 明朝" panose="02020609040205080304" pitchFamily="17" charset="-128"/>
                        <a:cs typeface="Times New Roman" panose="02020603050405020304" pitchFamily="18" charset="0"/>
                      </a:endParaRPr>
                    </a:p>
                  </a:txBody>
                  <a:tcPr marL="68580" marR="68580" marT="34290" marB="3429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tcPr>
                </a:tc>
                <a:tc>
                  <a:txBody>
                    <a:bodyPr/>
                    <a:lstStyle/>
                    <a:p>
                      <a:pPr algn="ctr">
                        <a:spcAft>
                          <a:spcPts val="0"/>
                        </a:spcAft>
                      </a:pPr>
                      <a:r>
                        <a:rPr lang="en-US" altLang="ja-JP" sz="1800" b="0" kern="100" dirty="0" smtClean="0">
                          <a:effectLst/>
                          <a:latin typeface="+mn-lt"/>
                          <a:ea typeface="+mn-ea"/>
                          <a:cs typeface="+mn-cs"/>
                        </a:rPr>
                        <a:t>23</a:t>
                      </a:r>
                      <a:endParaRPr lang="ja-JP" sz="1800" b="0" kern="100" dirty="0">
                        <a:effectLst/>
                        <a:latin typeface="+mn-lt"/>
                        <a:ea typeface="+mn-ea"/>
                        <a:cs typeface="Times New Roman"/>
                      </a:endParaRPr>
                    </a:p>
                  </a:txBody>
                  <a:tcPr marL="68580" marR="68580" marT="0" marB="0" anchor="ctr">
                    <a:lnL w="12700" cap="flat" cmpd="sng" algn="ctr">
                      <a:solidFill>
                        <a:schemeClr val="bg1"/>
                      </a:solidFill>
                      <a:prstDash val="solid"/>
                      <a:round/>
                      <a:headEnd type="none" w="med" len="med"/>
                      <a:tailEnd type="none" w="med" len="med"/>
                    </a:lnL>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tcPr>
                </a:tc>
                <a:extLst>
                  <a:ext uri="{0D108BD9-81ED-4DB2-BD59-A6C34878D82A}">
                    <a16:rowId xmlns="" xmlns:a16="http://schemas.microsoft.com/office/drawing/2014/main" val="10006"/>
                  </a:ext>
                </a:extLst>
              </a:tr>
              <a:tr h="366127">
                <a:tc>
                  <a:txBody>
                    <a:bodyPr/>
                    <a:lstStyle/>
                    <a:p>
                      <a:pPr algn="ctr">
                        <a:spcAft>
                          <a:spcPts val="0"/>
                        </a:spcAft>
                      </a:pPr>
                      <a:r>
                        <a:rPr lang="en-US" sz="1800" b="0" kern="100" dirty="0" smtClean="0">
                          <a:effectLst/>
                          <a:latin typeface="+mn-lt"/>
                          <a:ea typeface="+mn-ea"/>
                        </a:rPr>
                        <a:t>CH</a:t>
                      </a:r>
                      <a:r>
                        <a:rPr lang="en-US" sz="1800" b="0" kern="100" baseline="-25000" dirty="0" smtClean="0">
                          <a:effectLst/>
                          <a:latin typeface="+mn-lt"/>
                          <a:ea typeface="+mn-ea"/>
                        </a:rPr>
                        <a:t>3</a:t>
                      </a:r>
                      <a:r>
                        <a:rPr lang="en-US" sz="1800" b="0" kern="100" baseline="0" dirty="0" smtClean="0">
                          <a:effectLst/>
                          <a:latin typeface="+mn-lt"/>
                          <a:ea typeface="+mn-ea"/>
                        </a:rPr>
                        <a:t>OH</a:t>
                      </a:r>
                      <a:endParaRPr lang="ja-JP" sz="1800" b="0" kern="100" dirty="0">
                        <a:effectLst/>
                        <a:latin typeface="+mn-lt"/>
                        <a:ea typeface="+mn-ea"/>
                        <a:cs typeface="Times New Roman"/>
                      </a:endParaRPr>
                    </a:p>
                  </a:txBody>
                  <a:tcPr marL="68580" marR="68580" marT="0" marB="0" anchor="ctr">
                    <a:lnR w="12700"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tcPr>
                </a:tc>
                <a:tc>
                  <a:txBody>
                    <a:bodyPr/>
                    <a:lstStyle/>
                    <a:p>
                      <a:pPr algn="ctr">
                        <a:spcAft>
                          <a:spcPts val="0"/>
                        </a:spcAft>
                      </a:pPr>
                      <a:r>
                        <a:rPr lang="en-US" sz="1800" kern="100" dirty="0" smtClean="0">
                          <a:effectLst/>
                        </a:rPr>
                        <a:t>77.3</a:t>
                      </a:r>
                      <a:endParaRPr lang="ja-JP" sz="1800" b="0" kern="100" dirty="0">
                        <a:effectLst/>
                        <a:latin typeface="+mn-lt"/>
                        <a:ea typeface="+mn-ea"/>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tcPr>
                </a:tc>
                <a:tc>
                  <a:txBody>
                    <a:bodyPr/>
                    <a:lstStyle/>
                    <a:p>
                      <a:pPr algn="ctr"/>
                      <a:r>
                        <a:rPr kumimoji="1" lang="en-US" altLang="ja-JP" sz="1800" dirty="0" smtClean="0"/>
                        <a:t>16.1</a:t>
                      </a:r>
                      <a:endParaRPr kumimoji="1" lang="ja-JP" altLang="en-US" sz="1800" dirty="0">
                        <a:solidFill>
                          <a:schemeClr val="tx1"/>
                        </a:solidFill>
                        <a:latin typeface="+mn-lt"/>
                        <a:ea typeface="メイリオ" panose="020B0604030504040204" pitchFamily="50" charset="-128"/>
                      </a:endParaRPr>
                    </a:p>
                  </a:txBody>
                  <a:tcPr marL="68580" marR="68580" marT="34290" marB="3429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800" b="0" kern="100" dirty="0" smtClean="0">
                          <a:effectLst/>
                          <a:latin typeface="Times New Roman" panose="02020603050405020304" pitchFamily="18" charset="0"/>
                          <a:ea typeface="ＭＳ 明朝" panose="02020609040205080304" pitchFamily="17" charset="-128"/>
                          <a:cs typeface="Times New Roman" panose="02020603050405020304" pitchFamily="18" charset="0"/>
                        </a:rPr>
                        <a:t>||</a:t>
                      </a:r>
                      <a:endParaRPr lang="ja-JP" altLang="ja-JP" sz="1800" b="0" kern="100" dirty="0" smtClean="0">
                        <a:effectLst/>
                        <a:latin typeface="Times New Roman" panose="02020603050405020304" pitchFamily="18" charset="0"/>
                        <a:ea typeface="ＭＳ 明朝" panose="02020609040205080304" pitchFamily="17" charset="-128"/>
                        <a:cs typeface="Times New Roman" panose="02020603050405020304" pitchFamily="18" charset="0"/>
                      </a:endParaRPr>
                    </a:p>
                  </a:txBody>
                  <a:tcPr marL="68580" marR="68580" marT="34290" marB="3429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tcPr>
                </a:tc>
                <a:tc>
                  <a:txBody>
                    <a:bodyPr/>
                    <a:lstStyle/>
                    <a:p>
                      <a:pPr algn="ctr">
                        <a:spcAft>
                          <a:spcPts val="0"/>
                        </a:spcAft>
                      </a:pPr>
                      <a:r>
                        <a:rPr lang="en-US" altLang="ja-JP" sz="1800" b="0" kern="100" dirty="0" smtClean="0">
                          <a:effectLst/>
                          <a:latin typeface="+mn-lt"/>
                          <a:ea typeface="+mn-ea"/>
                          <a:cs typeface="+mn-cs"/>
                        </a:rPr>
                        <a:t>2.8</a:t>
                      </a:r>
                      <a:endParaRPr lang="ja-JP" sz="1800" b="0" kern="100" dirty="0">
                        <a:effectLst/>
                        <a:latin typeface="+mn-lt"/>
                        <a:ea typeface="+mn-ea"/>
                        <a:cs typeface="Times New Roman"/>
                      </a:endParaRPr>
                    </a:p>
                  </a:txBody>
                  <a:tcPr marL="68580" marR="68580" marT="0" marB="0" anchor="ctr">
                    <a:lnL w="12700" cap="flat" cmpd="sng" algn="ctr">
                      <a:solidFill>
                        <a:schemeClr val="bg1"/>
                      </a:solidFill>
                      <a:prstDash val="solid"/>
                      <a:round/>
                      <a:headEnd type="none" w="med" len="med"/>
                      <a:tailEnd type="none" w="med" len="med"/>
                    </a:lnL>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tcPr>
                </a:tc>
                <a:extLst>
                  <a:ext uri="{0D108BD9-81ED-4DB2-BD59-A6C34878D82A}">
                    <a16:rowId xmlns="" xmlns:a16="http://schemas.microsoft.com/office/drawing/2014/main" val="10007"/>
                  </a:ext>
                </a:extLst>
              </a:tr>
              <a:tr h="366127">
                <a:tc>
                  <a:txBody>
                    <a:bodyPr/>
                    <a:lstStyle/>
                    <a:p>
                      <a:pPr algn="ctr">
                        <a:spcAft>
                          <a:spcPts val="0"/>
                        </a:spcAft>
                      </a:pPr>
                      <a:r>
                        <a:rPr lang="en-US" sz="1800" b="0" kern="100" dirty="0" smtClean="0">
                          <a:effectLst/>
                          <a:latin typeface="+mn-lt"/>
                          <a:ea typeface="+mn-ea"/>
                        </a:rPr>
                        <a:t>CH</a:t>
                      </a:r>
                      <a:r>
                        <a:rPr lang="en-US" sz="1800" b="0" kern="100" baseline="-25000" dirty="0" smtClean="0">
                          <a:effectLst/>
                          <a:latin typeface="+mn-lt"/>
                          <a:ea typeface="+mn-ea"/>
                        </a:rPr>
                        <a:t>3</a:t>
                      </a:r>
                      <a:r>
                        <a:rPr lang="en-US" sz="1800" b="0" kern="100" dirty="0" smtClean="0">
                          <a:effectLst/>
                          <a:latin typeface="+mn-lt"/>
                          <a:ea typeface="+mn-ea"/>
                        </a:rPr>
                        <a:t>OH</a:t>
                      </a:r>
                      <a:endParaRPr lang="ja-JP" sz="1800" b="0" kern="100" dirty="0">
                        <a:effectLst/>
                        <a:latin typeface="+mn-lt"/>
                        <a:ea typeface="+mn-ea"/>
                        <a:cs typeface="Times New Roman"/>
                      </a:endParaRPr>
                    </a:p>
                  </a:txBody>
                  <a:tcPr marL="68580" marR="68580" marT="0" marB="0" anchor="ctr">
                    <a:lnR w="12700"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tcPr>
                </a:tc>
                <a:tc>
                  <a:txBody>
                    <a:bodyPr/>
                    <a:lstStyle/>
                    <a:p>
                      <a:pPr algn="ctr">
                        <a:spcAft>
                          <a:spcPts val="0"/>
                        </a:spcAft>
                      </a:pPr>
                      <a:r>
                        <a:rPr lang="en-US" sz="1800" kern="100" dirty="0" smtClean="0">
                          <a:effectLst/>
                        </a:rPr>
                        <a:t>86.2</a:t>
                      </a:r>
                      <a:endParaRPr lang="ja-JP" sz="1800" b="0" kern="100" dirty="0">
                        <a:effectLst/>
                        <a:latin typeface="+mn-lt"/>
                        <a:ea typeface="+mn-ea"/>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tcPr>
                </a:tc>
                <a:tc>
                  <a:txBody>
                    <a:bodyPr/>
                    <a:lstStyle/>
                    <a:p>
                      <a:pPr algn="ctr"/>
                      <a:r>
                        <a:rPr kumimoji="1" lang="en-US" altLang="ja-JP" sz="1800" dirty="0" smtClean="0"/>
                        <a:t>14.4</a:t>
                      </a:r>
                      <a:endParaRPr kumimoji="1" lang="ja-JP" altLang="en-US" sz="1800" dirty="0">
                        <a:solidFill>
                          <a:schemeClr val="tx1"/>
                        </a:solidFill>
                        <a:latin typeface="+mn-lt"/>
                        <a:ea typeface="メイリオ" panose="020B0604030504040204" pitchFamily="50" charset="-128"/>
                      </a:endParaRPr>
                    </a:p>
                  </a:txBody>
                  <a:tcPr marL="68580" marR="68580" marT="34290" marB="3429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800" b="0" kern="100" dirty="0" smtClean="0">
                          <a:effectLst/>
                          <a:latin typeface="Times New Roman" panose="02020603050405020304" pitchFamily="18" charset="0"/>
                          <a:ea typeface="ＭＳ 明朝" panose="02020609040205080304" pitchFamily="17" charset="-128"/>
                          <a:cs typeface="Times New Roman" panose="02020603050405020304" pitchFamily="18" charset="0"/>
                        </a:rPr>
                        <a:t>||</a:t>
                      </a:r>
                      <a:endParaRPr lang="ja-JP" altLang="ja-JP" sz="1800" b="0" kern="100" dirty="0" smtClean="0">
                        <a:effectLst/>
                        <a:latin typeface="Times New Roman" panose="02020603050405020304" pitchFamily="18" charset="0"/>
                        <a:ea typeface="ＭＳ 明朝" panose="02020609040205080304" pitchFamily="17" charset="-128"/>
                        <a:cs typeface="Times New Roman" panose="02020603050405020304" pitchFamily="18" charset="0"/>
                      </a:endParaRPr>
                    </a:p>
                  </a:txBody>
                  <a:tcPr marL="68580" marR="68580" marT="34290" marB="3429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tcPr>
                </a:tc>
                <a:tc>
                  <a:txBody>
                    <a:bodyPr/>
                    <a:lstStyle/>
                    <a:p>
                      <a:pPr algn="ctr">
                        <a:spcAft>
                          <a:spcPts val="0"/>
                        </a:spcAft>
                      </a:pPr>
                      <a:r>
                        <a:rPr lang="en-US" altLang="ja-JP" sz="1400" b="0" kern="100" dirty="0" smtClean="0">
                          <a:effectLst/>
                          <a:latin typeface="+mn-ea"/>
                          <a:ea typeface="+mn-ea"/>
                          <a:cs typeface="Times New Roman"/>
                        </a:rPr>
                        <a:t>-</a:t>
                      </a:r>
                      <a:endParaRPr lang="ja-JP" sz="1400" b="0" kern="100" dirty="0">
                        <a:effectLst/>
                        <a:latin typeface="+mn-ea"/>
                        <a:ea typeface="+mn-ea"/>
                        <a:cs typeface="Times New Roman"/>
                      </a:endParaRPr>
                    </a:p>
                  </a:txBody>
                  <a:tcPr marL="68580" marR="68580" marT="0" marB="0" anchor="ctr">
                    <a:lnL w="12700" cap="flat" cmpd="sng" algn="ctr">
                      <a:solidFill>
                        <a:schemeClr val="bg1"/>
                      </a:solidFill>
                      <a:prstDash val="solid"/>
                      <a:round/>
                      <a:headEnd type="none" w="med" len="med"/>
                      <a:tailEnd type="none" w="med" len="med"/>
                    </a:lnL>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tcPr>
                </a:tc>
                <a:extLst>
                  <a:ext uri="{0D108BD9-81ED-4DB2-BD59-A6C34878D82A}">
                    <a16:rowId xmlns="" xmlns:a16="http://schemas.microsoft.com/office/drawing/2014/main" val="10008"/>
                  </a:ext>
                </a:extLst>
              </a:tr>
              <a:tr h="366127">
                <a:tc>
                  <a:txBody>
                    <a:bodyPr/>
                    <a:lstStyle/>
                    <a:p>
                      <a:pPr algn="ctr">
                        <a:spcAft>
                          <a:spcPts val="0"/>
                        </a:spcAft>
                      </a:pPr>
                      <a:r>
                        <a:rPr lang="en-US" sz="1800" b="0" kern="100" dirty="0" smtClean="0">
                          <a:effectLst/>
                          <a:latin typeface="+mn-lt"/>
                          <a:ea typeface="+mn-ea"/>
                        </a:rPr>
                        <a:t>CD</a:t>
                      </a:r>
                      <a:r>
                        <a:rPr lang="en-US" sz="1800" b="0" kern="100" baseline="-25000" dirty="0" smtClean="0">
                          <a:effectLst/>
                          <a:latin typeface="+mn-lt"/>
                          <a:ea typeface="+mn-ea"/>
                        </a:rPr>
                        <a:t>3</a:t>
                      </a:r>
                      <a:r>
                        <a:rPr lang="en-US" sz="1800" b="0" kern="100" dirty="0" smtClean="0">
                          <a:effectLst/>
                          <a:latin typeface="+mn-lt"/>
                          <a:ea typeface="+mn-ea"/>
                        </a:rPr>
                        <a:t>OH</a:t>
                      </a:r>
                      <a:endParaRPr lang="ja-JP" sz="1800" b="0" kern="100" dirty="0">
                        <a:effectLst/>
                        <a:latin typeface="+mn-lt"/>
                        <a:ea typeface="+mn-ea"/>
                        <a:cs typeface="Times New Roman"/>
                      </a:endParaRPr>
                    </a:p>
                  </a:txBody>
                  <a:tcPr marL="68580" marR="68580" marT="0" marB="0" anchor="ctr">
                    <a:lnR w="12700"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tcPr>
                </a:tc>
                <a:tc>
                  <a:txBody>
                    <a:bodyPr/>
                    <a:lstStyle/>
                    <a:p>
                      <a:pPr algn="ctr">
                        <a:spcAft>
                          <a:spcPts val="0"/>
                        </a:spcAft>
                      </a:pPr>
                      <a:r>
                        <a:rPr lang="en-US" sz="1800" kern="100" dirty="0" smtClean="0">
                          <a:effectLst/>
                        </a:rPr>
                        <a:t>86.4</a:t>
                      </a:r>
                      <a:endParaRPr lang="ja-JP" sz="1800" b="0" kern="100" dirty="0">
                        <a:effectLst/>
                        <a:latin typeface="+mn-lt"/>
                        <a:ea typeface="+mn-ea"/>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tcPr>
                </a:tc>
                <a:tc>
                  <a:txBody>
                    <a:bodyPr/>
                    <a:lstStyle/>
                    <a:p>
                      <a:pPr algn="ctr"/>
                      <a:r>
                        <a:rPr kumimoji="1" lang="en-US" altLang="ja-JP" sz="1800" dirty="0" smtClean="0"/>
                        <a:t>14.4</a:t>
                      </a:r>
                      <a:endParaRPr kumimoji="1" lang="en-US" altLang="ja-JP" sz="1800" dirty="0" smtClean="0">
                        <a:latin typeface="+mn-lt"/>
                        <a:ea typeface="メイリオ" panose="020B0604030504040204" pitchFamily="50" charset="-128"/>
                      </a:endParaRPr>
                    </a:p>
                  </a:txBody>
                  <a:tcPr marL="68580" marR="68580" marT="34290" marB="3429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800" b="0" kern="100" dirty="0" smtClean="0">
                          <a:effectLst/>
                          <a:latin typeface="Times New Roman" panose="02020603050405020304" pitchFamily="18" charset="0"/>
                          <a:ea typeface="ＭＳ 明朝" panose="02020609040205080304" pitchFamily="17" charset="-128"/>
                          <a:cs typeface="Times New Roman" panose="02020603050405020304" pitchFamily="18" charset="0"/>
                        </a:rPr>
                        <a:t>||</a:t>
                      </a:r>
                      <a:endParaRPr lang="ja-JP" altLang="ja-JP" sz="1800" b="0" kern="100" dirty="0" smtClean="0">
                        <a:effectLst/>
                        <a:latin typeface="Times New Roman" panose="02020603050405020304" pitchFamily="18" charset="0"/>
                        <a:ea typeface="ＭＳ 明朝" panose="02020609040205080304" pitchFamily="17" charset="-128"/>
                        <a:cs typeface="Times New Roman" panose="02020603050405020304" pitchFamily="18" charset="0"/>
                      </a:endParaRPr>
                    </a:p>
                  </a:txBody>
                  <a:tcPr marL="68580" marR="68580" marT="34290" marB="3429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tcPr>
                </a:tc>
                <a:tc>
                  <a:txBody>
                    <a:bodyPr/>
                    <a:lstStyle/>
                    <a:p>
                      <a:pPr algn="ctr">
                        <a:spcAft>
                          <a:spcPts val="0"/>
                        </a:spcAft>
                      </a:pPr>
                      <a:r>
                        <a:rPr lang="en-US" altLang="ja-JP" sz="1800" b="0" kern="100" dirty="0" smtClean="0">
                          <a:effectLst/>
                          <a:latin typeface="+mn-lt"/>
                          <a:ea typeface="+mn-ea"/>
                          <a:cs typeface="+mn-cs"/>
                        </a:rPr>
                        <a:t>6.8</a:t>
                      </a:r>
                      <a:endParaRPr lang="ja-JP" sz="1800" b="0" kern="100" dirty="0">
                        <a:effectLst/>
                        <a:latin typeface="+mn-lt"/>
                        <a:ea typeface="+mn-ea"/>
                        <a:cs typeface="Times New Roman"/>
                      </a:endParaRPr>
                    </a:p>
                  </a:txBody>
                  <a:tcPr marL="68580" marR="68580" marT="0" marB="0" anchor="ctr">
                    <a:lnL w="12700" cap="flat" cmpd="sng" algn="ctr">
                      <a:solidFill>
                        <a:schemeClr val="bg1"/>
                      </a:solidFill>
                      <a:prstDash val="solid"/>
                      <a:round/>
                      <a:headEnd type="none" w="med" len="med"/>
                      <a:tailEnd type="none" w="med" len="med"/>
                    </a:lnL>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tcPr>
                </a:tc>
                <a:extLst>
                  <a:ext uri="{0D108BD9-81ED-4DB2-BD59-A6C34878D82A}">
                    <a16:rowId xmlns="" xmlns:a16="http://schemas.microsoft.com/office/drawing/2014/main" val="10009"/>
                  </a:ext>
                </a:extLst>
              </a:tr>
              <a:tr h="36612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800" b="0" kern="100" dirty="0" smtClean="0">
                          <a:effectLst/>
                          <a:latin typeface="+mn-lt"/>
                          <a:ea typeface="+mn-ea"/>
                        </a:rPr>
                        <a:t>CH</a:t>
                      </a:r>
                      <a:r>
                        <a:rPr lang="en-US" altLang="ja-JP" sz="1800" b="0" kern="100" baseline="-25000" dirty="0" smtClean="0">
                          <a:effectLst/>
                          <a:latin typeface="+mn-lt"/>
                          <a:ea typeface="+mn-ea"/>
                        </a:rPr>
                        <a:t>3</a:t>
                      </a:r>
                      <a:r>
                        <a:rPr lang="en-US" altLang="ja-JP" sz="1800" b="0" kern="100" dirty="0" smtClean="0">
                          <a:effectLst/>
                          <a:latin typeface="+mn-lt"/>
                          <a:ea typeface="+mn-ea"/>
                        </a:rPr>
                        <a:t>OD</a:t>
                      </a:r>
                      <a:endParaRPr lang="ja-JP" altLang="ja-JP" sz="1800" b="0" kern="100" dirty="0" smtClean="0">
                        <a:effectLst/>
                        <a:latin typeface="+mn-lt"/>
                        <a:ea typeface="+mn-ea"/>
                        <a:cs typeface="Times New Roman"/>
                      </a:endParaRPr>
                    </a:p>
                  </a:txBody>
                  <a:tcPr marL="68580" marR="68580" marT="0" marB="0" anchor="ctr">
                    <a:lnR w="12700"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tcPr>
                </a:tc>
                <a:tc>
                  <a:txBody>
                    <a:bodyPr/>
                    <a:lstStyle/>
                    <a:p>
                      <a:pPr algn="ctr">
                        <a:spcAft>
                          <a:spcPts val="0"/>
                        </a:spcAft>
                      </a:pPr>
                      <a:r>
                        <a:rPr lang="en-US" altLang="ja-JP" sz="1800" b="0" kern="100" dirty="0" smtClean="0">
                          <a:effectLst/>
                          <a:latin typeface="+mn-lt"/>
                          <a:ea typeface="+mn-ea"/>
                          <a:cs typeface="Times New Roman"/>
                        </a:rPr>
                        <a:t>103.1</a:t>
                      </a:r>
                      <a:endParaRPr lang="ja-JP" sz="1800" b="0" kern="100" dirty="0">
                        <a:effectLst/>
                        <a:latin typeface="+mn-lt"/>
                        <a:ea typeface="+mn-ea"/>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tcPr>
                </a:tc>
                <a:tc>
                  <a:txBody>
                    <a:bodyPr/>
                    <a:lstStyle/>
                    <a:p>
                      <a:pPr algn="ctr"/>
                      <a:r>
                        <a:rPr kumimoji="1" lang="en-US" altLang="ja-JP" sz="1800" dirty="0" smtClean="0">
                          <a:latin typeface="+mn-lt"/>
                          <a:ea typeface="メイリオ" panose="020B0604030504040204" pitchFamily="50" charset="-128"/>
                        </a:rPr>
                        <a:t>12.0</a:t>
                      </a:r>
                    </a:p>
                  </a:txBody>
                  <a:tcPr marL="68580" marR="68580" marT="34290" marB="3429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800" b="0" kern="100" dirty="0" smtClean="0">
                          <a:effectLst/>
                          <a:latin typeface="Times New Roman" panose="02020603050405020304" pitchFamily="18" charset="0"/>
                          <a:ea typeface="ＭＳ 明朝" panose="02020609040205080304" pitchFamily="17" charset="-128"/>
                          <a:cs typeface="Times New Roman" panose="02020603050405020304" pitchFamily="18" charset="0"/>
                        </a:rPr>
                        <a:t>⊥</a:t>
                      </a:r>
                      <a:endParaRPr lang="ja-JP" altLang="ja-JP" sz="1800" b="0" kern="100" dirty="0" smtClean="0">
                        <a:effectLst/>
                        <a:latin typeface="Times New Roman" panose="02020603050405020304" pitchFamily="18" charset="0"/>
                        <a:ea typeface="ＭＳ 明朝" panose="02020609040205080304" pitchFamily="17" charset="-128"/>
                        <a:cs typeface="Times New Roman" panose="02020603050405020304" pitchFamily="18" charset="0"/>
                      </a:endParaRPr>
                    </a:p>
                  </a:txBody>
                  <a:tcPr marL="68580" marR="68580" marT="34290" marB="3429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tcPr>
                </a:tc>
                <a:tc>
                  <a:txBody>
                    <a:bodyPr/>
                    <a:lstStyle/>
                    <a:p>
                      <a:pPr algn="ctr">
                        <a:spcAft>
                          <a:spcPts val="0"/>
                        </a:spcAft>
                      </a:pPr>
                      <a:r>
                        <a:rPr lang="en-US" altLang="ja-JP" sz="1800" b="0" kern="100" dirty="0" smtClean="0">
                          <a:effectLst/>
                          <a:latin typeface="+mn-lt"/>
                          <a:ea typeface="+mn-ea"/>
                          <a:cs typeface="Times New Roman"/>
                        </a:rPr>
                        <a:t>22</a:t>
                      </a:r>
                      <a:endParaRPr lang="ja-JP" sz="1800" b="0" kern="100" dirty="0">
                        <a:effectLst/>
                        <a:latin typeface="+mn-lt"/>
                        <a:ea typeface="+mn-ea"/>
                        <a:cs typeface="Times New Roman"/>
                      </a:endParaRPr>
                    </a:p>
                  </a:txBody>
                  <a:tcPr marL="68580" marR="68580" marT="0" marB="0" anchor="ctr">
                    <a:lnL w="12700" cap="flat" cmpd="sng" algn="ctr">
                      <a:solidFill>
                        <a:schemeClr val="bg1"/>
                      </a:solidFill>
                      <a:prstDash val="solid"/>
                      <a:round/>
                      <a:headEnd type="none" w="med" len="med"/>
                      <a:tailEnd type="none" w="med" len="med"/>
                    </a:lnL>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tcPr>
                </a:tc>
                <a:extLst>
                  <a:ext uri="{0D108BD9-81ED-4DB2-BD59-A6C34878D82A}">
                    <a16:rowId xmlns="" xmlns:a16="http://schemas.microsoft.com/office/drawing/2014/main" val="10010"/>
                  </a:ext>
                </a:extLst>
              </a:tr>
              <a:tr h="36612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800" b="0" kern="100" dirty="0" smtClean="0">
                          <a:effectLst/>
                          <a:latin typeface="+mn-lt"/>
                          <a:ea typeface="+mn-ea"/>
                        </a:rPr>
                        <a:t>CH</a:t>
                      </a:r>
                      <a:r>
                        <a:rPr lang="en-US" altLang="ja-JP" sz="1800" b="0" kern="100" baseline="-25000" dirty="0" smtClean="0">
                          <a:effectLst/>
                          <a:latin typeface="+mn-lt"/>
                          <a:ea typeface="+mn-ea"/>
                        </a:rPr>
                        <a:t>3</a:t>
                      </a:r>
                      <a:r>
                        <a:rPr lang="en-US" altLang="ja-JP" sz="1800" b="0" kern="100" dirty="0" smtClean="0">
                          <a:effectLst/>
                          <a:latin typeface="+mn-lt"/>
                          <a:ea typeface="+mn-ea"/>
                        </a:rPr>
                        <a:t>OH</a:t>
                      </a:r>
                      <a:endParaRPr lang="ja-JP" altLang="ja-JP" sz="1800" b="0" kern="100" dirty="0" smtClean="0">
                        <a:effectLst/>
                        <a:latin typeface="+mn-lt"/>
                        <a:ea typeface="+mn-ea"/>
                        <a:cs typeface="Times New Roman"/>
                      </a:endParaRPr>
                    </a:p>
                  </a:txBody>
                  <a:tcPr marL="68580" marR="68580" marT="0" marB="0" anchor="ctr">
                    <a:lnR w="12700"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tcPr>
                </a:tc>
                <a:tc>
                  <a:txBody>
                    <a:bodyPr/>
                    <a:lstStyle/>
                    <a:p>
                      <a:pPr algn="ctr">
                        <a:spcAft>
                          <a:spcPts val="0"/>
                        </a:spcAft>
                      </a:pPr>
                      <a:r>
                        <a:rPr lang="en-US" altLang="ja-JP" sz="1800" b="0" kern="100" dirty="0" smtClean="0">
                          <a:effectLst/>
                          <a:latin typeface="+mn-lt"/>
                          <a:ea typeface="+mn-ea"/>
                          <a:cs typeface="Times New Roman"/>
                        </a:rPr>
                        <a:t>118.8</a:t>
                      </a:r>
                      <a:endParaRPr lang="ja-JP" sz="1800" b="0" kern="100" dirty="0">
                        <a:effectLst/>
                        <a:latin typeface="+mn-lt"/>
                        <a:ea typeface="+mn-ea"/>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tcPr>
                </a:tc>
                <a:tc>
                  <a:txBody>
                    <a:bodyPr/>
                    <a:lstStyle/>
                    <a:p>
                      <a:pPr algn="ctr"/>
                      <a:r>
                        <a:rPr kumimoji="1" lang="en-US" altLang="ja-JP" sz="1800" dirty="0" smtClean="0">
                          <a:latin typeface="+mn-lt"/>
                          <a:ea typeface="メイリオ" panose="020B0604030504040204" pitchFamily="50" charset="-128"/>
                        </a:rPr>
                        <a:t>10.5</a:t>
                      </a:r>
                    </a:p>
                  </a:txBody>
                  <a:tcPr marL="68580" marR="68580" marT="34290" marB="3429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800" b="0" kern="100" dirty="0" smtClean="0">
                          <a:effectLst/>
                          <a:latin typeface="Times New Roman" panose="02020603050405020304" pitchFamily="18" charset="0"/>
                          <a:ea typeface="ＭＳ 明朝" panose="02020609040205080304" pitchFamily="17" charset="-128"/>
                          <a:cs typeface="Times New Roman" panose="02020603050405020304" pitchFamily="18" charset="0"/>
                        </a:rPr>
                        <a:t>⊥</a:t>
                      </a:r>
                      <a:endParaRPr lang="ja-JP" altLang="ja-JP" sz="1800" b="0" kern="100" dirty="0" smtClean="0">
                        <a:effectLst/>
                        <a:latin typeface="Times New Roman" panose="02020603050405020304" pitchFamily="18" charset="0"/>
                        <a:ea typeface="ＭＳ 明朝" panose="02020609040205080304" pitchFamily="17" charset="-128"/>
                        <a:cs typeface="Times New Roman" panose="02020603050405020304" pitchFamily="18" charset="0"/>
                      </a:endParaRPr>
                    </a:p>
                  </a:txBody>
                  <a:tcPr marL="68580" marR="68580" marT="34290" marB="3429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tcPr>
                </a:tc>
                <a:tc>
                  <a:txBody>
                    <a:bodyPr/>
                    <a:lstStyle/>
                    <a:p>
                      <a:pPr algn="ctr">
                        <a:spcAft>
                          <a:spcPts val="0"/>
                        </a:spcAft>
                      </a:pPr>
                      <a:r>
                        <a:rPr lang="en-US" altLang="ja-JP" sz="1800" b="0" kern="100" dirty="0" smtClean="0">
                          <a:effectLst/>
                          <a:latin typeface="+mn-lt"/>
                          <a:ea typeface="+mn-ea"/>
                          <a:cs typeface="Times New Roman"/>
                        </a:rPr>
                        <a:t>75</a:t>
                      </a:r>
                      <a:endParaRPr lang="ja-JP" sz="1800" b="0" kern="100" dirty="0">
                        <a:effectLst/>
                        <a:latin typeface="+mn-lt"/>
                        <a:ea typeface="+mn-ea"/>
                        <a:cs typeface="Times New Roman"/>
                      </a:endParaRPr>
                    </a:p>
                  </a:txBody>
                  <a:tcPr marL="68580" marR="68580" marT="0" marB="0" anchor="ctr">
                    <a:lnL w="12700" cap="flat" cmpd="sng" algn="ctr">
                      <a:solidFill>
                        <a:schemeClr val="bg1"/>
                      </a:solidFill>
                      <a:prstDash val="solid"/>
                      <a:round/>
                      <a:headEnd type="none" w="med" len="med"/>
                      <a:tailEnd type="none" w="med" len="med"/>
                    </a:lnL>
                    <a:lnT w="9525" cap="flat" cmpd="sng" algn="ctr">
                      <a:solidFill>
                        <a:schemeClr val="bg1"/>
                      </a:solidFill>
                      <a:prstDash val="solid"/>
                      <a:round/>
                      <a:headEnd type="none" w="med" len="med"/>
                      <a:tailEnd type="none" w="med" len="med"/>
                    </a:lnT>
                  </a:tcPr>
                </a:tc>
                <a:extLst>
                  <a:ext uri="{0D108BD9-81ED-4DB2-BD59-A6C34878D82A}">
                    <a16:rowId xmlns="" xmlns:a16="http://schemas.microsoft.com/office/drawing/2014/main" val="10011"/>
                  </a:ext>
                </a:extLst>
              </a:tr>
            </a:tbl>
          </a:graphicData>
        </a:graphic>
      </p:graphicFrame>
      <p:cxnSp>
        <p:nvCxnSpPr>
          <p:cNvPr id="17" name="直線矢印コネクタ 16"/>
          <p:cNvCxnSpPr/>
          <p:nvPr/>
        </p:nvCxnSpPr>
        <p:spPr>
          <a:xfrm>
            <a:off x="5308284" y="5597681"/>
            <a:ext cx="4496" cy="235960"/>
          </a:xfrm>
          <a:prstGeom prst="straightConnector1">
            <a:avLst/>
          </a:prstGeom>
          <a:ln>
            <a:solidFill>
              <a:srgbClr val="FF0000"/>
            </a:solidFill>
            <a:headEnd type="arrow" w="med" len="med"/>
            <a:tailEnd type="none" w="med" len="med"/>
          </a:ln>
        </p:spPr>
        <p:style>
          <a:lnRef idx="2">
            <a:schemeClr val="accent2"/>
          </a:lnRef>
          <a:fillRef idx="0">
            <a:schemeClr val="accent2"/>
          </a:fillRef>
          <a:effectRef idx="1">
            <a:schemeClr val="accent2"/>
          </a:effectRef>
          <a:fontRef idx="minor">
            <a:schemeClr val="tx1"/>
          </a:fontRef>
        </p:style>
      </p:cxnSp>
      <p:graphicFrame>
        <p:nvGraphicFramePr>
          <p:cNvPr id="18" name="表 17"/>
          <p:cNvGraphicFramePr>
            <a:graphicFrameLocks noGrp="1"/>
          </p:cNvGraphicFramePr>
          <p:nvPr>
            <p:extLst/>
          </p:nvPr>
        </p:nvGraphicFramePr>
        <p:xfrm>
          <a:off x="246490" y="1036949"/>
          <a:ext cx="3327019" cy="4600285"/>
        </p:xfrm>
        <a:graphic>
          <a:graphicData uri="http://schemas.openxmlformats.org/drawingml/2006/table">
            <a:tbl>
              <a:tblPr firstRow="1" firstCol="1" bandRow="1">
                <a:tableStyleId>{22838BEF-8BB2-4498-84A7-C5851F593DF1}</a:tableStyleId>
              </a:tblPr>
              <a:tblGrid>
                <a:gridCol w="963185">
                  <a:extLst>
                    <a:ext uri="{9D8B030D-6E8A-4147-A177-3AD203B41FA5}">
                      <a16:colId xmlns="" xmlns:a16="http://schemas.microsoft.com/office/drawing/2014/main" val="20000"/>
                    </a:ext>
                  </a:extLst>
                </a:gridCol>
                <a:gridCol w="1581150">
                  <a:extLst>
                    <a:ext uri="{9D8B030D-6E8A-4147-A177-3AD203B41FA5}">
                      <a16:colId xmlns="" xmlns:a16="http://schemas.microsoft.com/office/drawing/2014/main" val="20001"/>
                    </a:ext>
                  </a:extLst>
                </a:gridCol>
                <a:gridCol w="782684">
                  <a:extLst>
                    <a:ext uri="{9D8B030D-6E8A-4147-A177-3AD203B41FA5}">
                      <a16:colId xmlns="" xmlns:a16="http://schemas.microsoft.com/office/drawing/2014/main" val="20002"/>
                    </a:ext>
                  </a:extLst>
                </a:gridCol>
              </a:tblGrid>
              <a:tr h="386923">
                <a:tc gridSpan="3">
                  <a:txBody>
                    <a:bodyPr/>
                    <a:lstStyle/>
                    <a:p>
                      <a:pPr algn="ctr">
                        <a:spcAft>
                          <a:spcPts val="0"/>
                        </a:spcAft>
                      </a:pPr>
                      <a:r>
                        <a:rPr lang="en-US" altLang="ja-JP" sz="1800" b="0" kern="100" dirty="0" smtClean="0">
                          <a:effectLst/>
                        </a:rPr>
                        <a:t>CO</a:t>
                      </a:r>
                      <a:r>
                        <a:rPr lang="en-US" altLang="ja-JP" sz="1800" b="0" kern="100" baseline="-25000" dirty="0" smtClean="0">
                          <a:effectLst/>
                        </a:rPr>
                        <a:t>2 </a:t>
                      </a:r>
                      <a:r>
                        <a:rPr lang="ja-JP" altLang="en-US" sz="1800" b="0" kern="100" baseline="0" dirty="0" smtClean="0">
                          <a:effectLst/>
                        </a:rPr>
                        <a:t>レーザー（</a:t>
                      </a:r>
                      <a:r>
                        <a:rPr lang="en-US" altLang="ja-JP" sz="1800" b="0" kern="100" baseline="0" dirty="0" smtClean="0">
                          <a:effectLst/>
                        </a:rPr>
                        <a:t>1</a:t>
                      </a:r>
                      <a:r>
                        <a:rPr lang="ja-JP" altLang="en-US" sz="1800" b="0" kern="100" baseline="0" dirty="0" smtClean="0">
                          <a:effectLst/>
                        </a:rPr>
                        <a:t>次光源）</a:t>
                      </a:r>
                      <a:endParaRPr lang="ja-JP" sz="1800" b="0" kern="100" dirty="0">
                        <a:effectLst/>
                        <a:latin typeface="+mn-ea"/>
                        <a:ea typeface="+mn-ea"/>
                        <a:cs typeface="Times New Roman"/>
                      </a:endParaRPr>
                    </a:p>
                  </a:txBody>
                  <a:tcPr marL="68580" marR="68580" marT="0" marB="0" anchor="ctr">
                    <a:lnB w="12700" cap="flat" cmpd="sng" algn="ctr">
                      <a:solidFill>
                        <a:schemeClr val="bg1"/>
                      </a:solidFill>
                      <a:prstDash val="solid"/>
                      <a:round/>
                      <a:headEnd type="none" w="med" len="med"/>
                      <a:tailEnd type="none" w="med" len="med"/>
                    </a:lnB>
                  </a:tcPr>
                </a:tc>
                <a:tc hMerge="1">
                  <a:txBody>
                    <a:bodyPr/>
                    <a:lstStyle/>
                    <a:p>
                      <a:endParaRPr kumimoji="1" lang="ja-JP" altLang="en-US"/>
                    </a:p>
                  </a:txBody>
                  <a:tcPr/>
                </a:tc>
                <a:tc hMerge="1">
                  <a:txBody>
                    <a:bodyPr/>
                    <a:lstStyle/>
                    <a:p>
                      <a:pPr algn="ctr">
                        <a:spcAft>
                          <a:spcPts val="0"/>
                        </a:spcAft>
                      </a:pPr>
                      <a:endParaRPr lang="ja-JP" sz="1600" b="0" kern="100" dirty="0">
                        <a:effectLst/>
                        <a:latin typeface="Cambria Math" panose="02040503050406030204" pitchFamily="18" charset="0"/>
                        <a:ea typeface="AR P丸ゴシック体M" panose="020B0600010101010101" pitchFamily="50" charset="-128"/>
                        <a:cs typeface="Times New Roman"/>
                      </a:endParaRPr>
                    </a:p>
                  </a:txBody>
                  <a:tcPr marL="68580" marR="68580" marT="0" marB="0" anchor="ctr">
                    <a:lnL>
                      <a:noFill/>
                    </a:lnL>
                    <a:lnR>
                      <a:noFill/>
                    </a:lnR>
                    <a:lnT w="12700" cmpd="sng">
                      <a:noFill/>
                    </a:lnT>
                    <a:lnB w="12700" cmpd="sng">
                      <a:noFill/>
                    </a:lnB>
                    <a:lnTlToBr w="12700" cmpd="sng">
                      <a:noFill/>
                      <a:prstDash val="solid"/>
                    </a:lnTlToBr>
                    <a:lnBlToTr w="12700" cmpd="sng">
                      <a:noFill/>
                      <a:prstDash val="solid"/>
                    </a:lnBlToTr>
                  </a:tcPr>
                </a:tc>
                <a:extLst>
                  <a:ext uri="{0D108BD9-81ED-4DB2-BD59-A6C34878D82A}">
                    <a16:rowId xmlns="" xmlns:a16="http://schemas.microsoft.com/office/drawing/2014/main" val="10000"/>
                  </a:ext>
                </a:extLst>
              </a:tr>
              <a:tr h="547352">
                <a:tc>
                  <a:txBody>
                    <a:bodyPr/>
                    <a:lstStyle/>
                    <a:p>
                      <a:pPr algn="ctr">
                        <a:spcAft>
                          <a:spcPts val="0"/>
                        </a:spcAft>
                      </a:pPr>
                      <a:r>
                        <a:rPr lang="ja-JP" altLang="en-US" sz="1600" b="0" i="0" kern="100" dirty="0" smtClean="0">
                          <a:solidFill>
                            <a:schemeClr val="dk1"/>
                          </a:solidFill>
                          <a:effectLst/>
                          <a:latin typeface="+mn-lt"/>
                          <a:ea typeface="+mn-ea"/>
                          <a:cs typeface="+mn-cs"/>
                        </a:rPr>
                        <a:t>発振線</a:t>
                      </a:r>
                      <a:endParaRPr lang="ja-JP" sz="1600" b="0" i="0" kern="100" dirty="0">
                        <a:solidFill>
                          <a:schemeClr val="bg1"/>
                        </a:solidFill>
                        <a:effectLst/>
                        <a:latin typeface="+mn-lt"/>
                        <a:ea typeface="+mn-ea"/>
                        <a:cs typeface="Times New Roman"/>
                      </a:endParaRPr>
                    </a:p>
                  </a:txBody>
                  <a:tcPr marL="68580" marR="68580" marT="0" marB="0" anchor="ctr">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pPr algn="ctr">
                        <a:spcAft>
                          <a:spcPts val="0"/>
                        </a:spcAft>
                      </a:pPr>
                      <a:r>
                        <a:rPr lang="ja-JP" altLang="en-US" sz="1600" kern="100" dirty="0" smtClean="0">
                          <a:effectLst/>
                        </a:rPr>
                        <a:t>波長</a:t>
                      </a:r>
                      <a:r>
                        <a:rPr lang="en-US" altLang="ja-JP" sz="1600" kern="100" dirty="0" smtClean="0">
                          <a:effectLst/>
                          <a:latin typeface="Symbol" panose="05050102010706020507" pitchFamily="18" charset="2"/>
                        </a:rPr>
                        <a:t>l</a:t>
                      </a:r>
                      <a:r>
                        <a:rPr lang="ja-JP" altLang="en-US" sz="1600" kern="100" dirty="0" smtClean="0">
                          <a:effectLst/>
                        </a:rPr>
                        <a:t>（</a:t>
                      </a:r>
                      <a:r>
                        <a:rPr lang="en-US" altLang="ja-JP" sz="1600" kern="100" dirty="0" smtClean="0">
                          <a:effectLst/>
                          <a:latin typeface="Symbol" panose="05050102010706020507" pitchFamily="18" charset="2"/>
                        </a:rPr>
                        <a:t>m</a:t>
                      </a:r>
                      <a:r>
                        <a:rPr lang="en-US" altLang="ja-JP" sz="1600" kern="100" dirty="0" smtClean="0">
                          <a:effectLst/>
                        </a:rPr>
                        <a:t>m</a:t>
                      </a:r>
                      <a:r>
                        <a:rPr lang="ja-JP" altLang="en-US" sz="1600" kern="100" dirty="0" smtClean="0">
                          <a:effectLst/>
                        </a:rPr>
                        <a:t>）</a:t>
                      </a:r>
                      <a:endParaRPr lang="en-US" altLang="ja-JP" sz="1600" kern="100" dirty="0" smtClean="0">
                        <a:effectLst/>
                      </a:endParaRPr>
                    </a:p>
                    <a:p>
                      <a:pPr algn="ctr">
                        <a:spcAft>
                          <a:spcPts val="0"/>
                        </a:spcAft>
                      </a:pPr>
                      <a:r>
                        <a:rPr lang="en-US" altLang="ja-JP" sz="1600" kern="100" dirty="0" smtClean="0">
                          <a:effectLst/>
                        </a:rPr>
                        <a:t>(9</a:t>
                      </a:r>
                      <a:r>
                        <a:rPr lang="ja-JP" altLang="en-US" sz="1050" kern="100" dirty="0" smtClean="0">
                          <a:effectLst/>
                        </a:rPr>
                        <a:t>～</a:t>
                      </a:r>
                      <a:r>
                        <a:rPr lang="en-US" altLang="ja-JP" sz="1600" kern="100" dirty="0" smtClean="0">
                          <a:effectLst/>
                        </a:rPr>
                        <a:t>11</a:t>
                      </a:r>
                      <a:r>
                        <a:rPr lang="en-US" altLang="ja-JP" sz="1600" kern="100" dirty="0" smtClean="0">
                          <a:effectLst/>
                          <a:latin typeface="Symbol" panose="05050102010706020507" pitchFamily="18" charset="2"/>
                        </a:rPr>
                        <a:t>m</a:t>
                      </a:r>
                      <a:r>
                        <a:rPr lang="en-US" altLang="ja-JP" sz="1600" kern="100" dirty="0" smtClean="0">
                          <a:effectLst/>
                        </a:rPr>
                        <a:t>m</a:t>
                      </a:r>
                      <a:r>
                        <a:rPr lang="ja-JP" altLang="en-US" sz="1600" kern="100" dirty="0" smtClean="0">
                          <a:effectLst/>
                        </a:rPr>
                        <a:t>帯</a:t>
                      </a:r>
                      <a:r>
                        <a:rPr lang="en-US" altLang="ja-JP" sz="1600" kern="100" dirty="0" smtClean="0">
                          <a:effectLst/>
                        </a:rPr>
                        <a:t>)</a:t>
                      </a:r>
                      <a:endParaRPr lang="ja-JP" sz="1600" b="1" i="0" kern="100" dirty="0">
                        <a:solidFill>
                          <a:schemeClr val="bg1"/>
                        </a:solidFill>
                        <a:effectLst/>
                        <a:latin typeface="+mn-ea"/>
                        <a:ea typeface="+mn-ea"/>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pPr algn="ctr">
                        <a:spcAft>
                          <a:spcPts val="0"/>
                        </a:spcAft>
                      </a:pPr>
                      <a:r>
                        <a:rPr lang="ja-JP" altLang="en-US" sz="1600" kern="100" dirty="0" smtClean="0">
                          <a:effectLst/>
                        </a:rPr>
                        <a:t>出力</a:t>
                      </a:r>
                      <a:endParaRPr lang="en-US" altLang="ja-JP" sz="1600" kern="100" dirty="0" smtClean="0">
                        <a:effectLst/>
                      </a:endParaRPr>
                    </a:p>
                    <a:p>
                      <a:pPr algn="ctr">
                        <a:spcAft>
                          <a:spcPts val="0"/>
                        </a:spcAft>
                      </a:pPr>
                      <a:r>
                        <a:rPr lang="ja-JP" altLang="en-US" sz="1600" kern="100" dirty="0" smtClean="0">
                          <a:effectLst/>
                        </a:rPr>
                        <a:t>（</a:t>
                      </a:r>
                      <a:r>
                        <a:rPr lang="en-US" altLang="ja-JP" sz="1600" kern="100" dirty="0" smtClean="0">
                          <a:effectLst/>
                        </a:rPr>
                        <a:t>W</a:t>
                      </a:r>
                      <a:r>
                        <a:rPr lang="ja-JP" altLang="en-US" sz="1600" kern="100" dirty="0" smtClean="0">
                          <a:effectLst/>
                        </a:rPr>
                        <a:t>）</a:t>
                      </a:r>
                      <a:endParaRPr lang="ja-JP" sz="1600" b="1" kern="100" dirty="0">
                        <a:solidFill>
                          <a:schemeClr val="bg1"/>
                        </a:solidFill>
                        <a:effectLst/>
                        <a:latin typeface="+mn-ea"/>
                        <a:ea typeface="+mn-ea"/>
                        <a:cs typeface="Times New Roman"/>
                      </a:endParaRPr>
                    </a:p>
                  </a:txBody>
                  <a:tcPr marL="68580" marR="68580" marT="0" marB="0" anchor="ct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 xmlns:a16="http://schemas.microsoft.com/office/drawing/2014/main" val="10001"/>
                  </a:ext>
                </a:extLst>
              </a:tr>
              <a:tr h="36660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en-US" altLang="ja-JP" sz="1800" b="0" dirty="0" smtClean="0">
                          <a:latin typeface="+mn-lt"/>
                        </a:rPr>
                        <a:t>10R(18)</a:t>
                      </a:r>
                      <a:endParaRPr kumimoji="1" lang="ja-JP" altLang="en-US" sz="1800" b="0" dirty="0" smtClean="0">
                        <a:latin typeface="+mn-lt"/>
                      </a:endParaRPr>
                    </a:p>
                  </a:txBody>
                  <a:tcPr marL="68580" marR="68580" marT="0" marB="0" anchor="ctr">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kern="100" dirty="0" smtClean="0">
                          <a:effectLst/>
                        </a:rPr>
                        <a:t>10.260</a:t>
                      </a:r>
                      <a:endParaRPr kumimoji="1" lang="ja-JP" altLang="en-US" sz="1800" b="0" dirty="0" smtClean="0"/>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tcPr>
                </a:tc>
                <a:tc>
                  <a:txBody>
                    <a:bodyPr/>
                    <a:lstStyle/>
                    <a:p>
                      <a:pPr algn="ctr">
                        <a:spcAft>
                          <a:spcPts val="0"/>
                        </a:spcAft>
                      </a:pPr>
                      <a:r>
                        <a:rPr lang="en-US" altLang="ja-JP" sz="1800" b="0" kern="100" dirty="0" smtClean="0">
                          <a:effectLst/>
                          <a:latin typeface="+mn-lt"/>
                          <a:ea typeface="+mn-ea"/>
                          <a:cs typeface="+mn-cs"/>
                        </a:rPr>
                        <a:t>77</a:t>
                      </a:r>
                      <a:endParaRPr lang="ja-JP" sz="1800" b="0" kern="100" dirty="0">
                        <a:effectLst/>
                        <a:latin typeface="+mn-lt"/>
                        <a:ea typeface="+mn-ea"/>
                        <a:cs typeface="Times New Roman"/>
                      </a:endParaRPr>
                    </a:p>
                  </a:txBody>
                  <a:tcPr marL="68580" marR="68580" marT="0" marB="0" anchor="ctr">
                    <a:lnL w="127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tcPr>
                </a:tc>
                <a:extLst>
                  <a:ext uri="{0D108BD9-81ED-4DB2-BD59-A6C34878D82A}">
                    <a16:rowId xmlns="" xmlns:a16="http://schemas.microsoft.com/office/drawing/2014/main" val="10002"/>
                  </a:ext>
                </a:extLst>
              </a:tr>
              <a:tr h="36660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en-US" altLang="ja-JP" sz="1800" b="0" dirty="0" smtClean="0">
                          <a:latin typeface="+mn-lt"/>
                        </a:rPr>
                        <a:t>10R(18)</a:t>
                      </a:r>
                      <a:endParaRPr kumimoji="1" lang="ja-JP" altLang="en-US" sz="1800" b="0" dirty="0" smtClean="0">
                        <a:latin typeface="+mn-lt"/>
                      </a:endParaRPr>
                    </a:p>
                  </a:txBody>
                  <a:tcPr marL="68580" marR="68580" marT="0" marB="0" anchor="ctr">
                    <a:lnR w="12700"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tcPr>
                </a:tc>
                <a:tc>
                  <a:txBody>
                    <a:bodyPr/>
                    <a:lstStyle/>
                    <a:p>
                      <a:pPr algn="ctr">
                        <a:spcAft>
                          <a:spcPts val="0"/>
                        </a:spcAft>
                      </a:pPr>
                      <a:r>
                        <a:rPr lang="en-US" sz="1800" kern="100" dirty="0" smtClean="0">
                          <a:effectLst/>
                        </a:rPr>
                        <a:t>10.260</a:t>
                      </a:r>
                      <a:endParaRPr lang="ja-JP" sz="1800" b="0" kern="100" dirty="0">
                        <a:effectLst/>
                        <a:latin typeface="+mn-lt"/>
                        <a:ea typeface="+mn-ea"/>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tcPr>
                </a:tc>
                <a:tc>
                  <a:txBody>
                    <a:bodyPr/>
                    <a:lstStyle/>
                    <a:p>
                      <a:pPr algn="ctr">
                        <a:spcAft>
                          <a:spcPts val="0"/>
                        </a:spcAft>
                      </a:pPr>
                      <a:r>
                        <a:rPr lang="en-US" sz="1800" kern="100" dirty="0" smtClean="0">
                          <a:effectLst/>
                        </a:rPr>
                        <a:t>79 </a:t>
                      </a:r>
                      <a:endParaRPr lang="ja-JP" sz="1800" b="0" kern="100" dirty="0">
                        <a:effectLst/>
                        <a:latin typeface="+mn-lt"/>
                        <a:ea typeface="+mn-ea"/>
                        <a:cs typeface="Times New Roman"/>
                      </a:endParaRPr>
                    </a:p>
                  </a:txBody>
                  <a:tcPr marL="68580" marR="68580" marT="0" marB="0" anchor="ctr">
                    <a:lnL w="12700" cap="flat" cmpd="sng" algn="ctr">
                      <a:solidFill>
                        <a:schemeClr val="bg1"/>
                      </a:solidFill>
                      <a:prstDash val="solid"/>
                      <a:round/>
                      <a:headEnd type="none" w="med" len="med"/>
                      <a:tailEnd type="none" w="med" len="med"/>
                    </a:lnL>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tcPr>
                </a:tc>
                <a:extLst>
                  <a:ext uri="{0D108BD9-81ED-4DB2-BD59-A6C34878D82A}">
                    <a16:rowId xmlns="" xmlns:a16="http://schemas.microsoft.com/office/drawing/2014/main" val="10003"/>
                  </a:ext>
                </a:extLst>
              </a:tr>
              <a:tr h="36660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en-US" altLang="ja-JP" sz="1800" b="0" dirty="0" smtClean="0">
                          <a:latin typeface="+mn-lt"/>
                        </a:rPr>
                        <a:t>9R(34)</a:t>
                      </a:r>
                      <a:endParaRPr kumimoji="1" lang="ja-JP" altLang="en-US" sz="1800" b="0" dirty="0" smtClean="0">
                        <a:latin typeface="+mn-lt"/>
                      </a:endParaRPr>
                    </a:p>
                  </a:txBody>
                  <a:tcPr marL="68580" marR="68580" marT="0" marB="0" anchor="ctr">
                    <a:lnR w="12700"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tcPr>
                </a:tc>
                <a:tc>
                  <a:txBody>
                    <a:bodyPr/>
                    <a:lstStyle/>
                    <a:p>
                      <a:pPr algn="ctr">
                        <a:spcAft>
                          <a:spcPts val="0"/>
                        </a:spcAft>
                      </a:pPr>
                      <a:r>
                        <a:rPr lang="en-US" sz="1800" kern="100" dirty="0" smtClean="0">
                          <a:effectLst/>
                        </a:rPr>
                        <a:t>9.201</a:t>
                      </a:r>
                      <a:endParaRPr lang="ja-JP" sz="1800" b="0" kern="100" dirty="0">
                        <a:effectLst/>
                        <a:latin typeface="+mn-lt"/>
                        <a:ea typeface="+mn-ea"/>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tcPr>
                </a:tc>
                <a:tc>
                  <a:txBody>
                    <a:bodyPr/>
                    <a:lstStyle/>
                    <a:p>
                      <a:pPr algn="ctr">
                        <a:spcAft>
                          <a:spcPts val="0"/>
                        </a:spcAft>
                      </a:pPr>
                      <a:r>
                        <a:rPr lang="en-US" altLang="ja-JP" sz="1800" b="0" kern="100" dirty="0" smtClean="0">
                          <a:effectLst/>
                          <a:latin typeface="+mn-lt"/>
                          <a:ea typeface="+mn-ea"/>
                          <a:cs typeface="+mn-cs"/>
                        </a:rPr>
                        <a:t>67</a:t>
                      </a:r>
                      <a:endParaRPr lang="ja-JP" sz="1800" b="0" kern="100" dirty="0">
                        <a:effectLst/>
                        <a:latin typeface="+mn-lt"/>
                        <a:ea typeface="+mn-ea"/>
                        <a:cs typeface="Times New Roman"/>
                      </a:endParaRPr>
                    </a:p>
                  </a:txBody>
                  <a:tcPr marL="68580" marR="68580" marT="0" marB="0" anchor="ctr">
                    <a:lnL w="12700" cap="flat" cmpd="sng" algn="ctr">
                      <a:solidFill>
                        <a:schemeClr val="bg1"/>
                      </a:solidFill>
                      <a:prstDash val="solid"/>
                      <a:round/>
                      <a:headEnd type="none" w="med" len="med"/>
                      <a:tailEnd type="none" w="med" len="med"/>
                    </a:lnL>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tcPr>
                </a:tc>
                <a:extLst>
                  <a:ext uri="{0D108BD9-81ED-4DB2-BD59-A6C34878D82A}">
                    <a16:rowId xmlns="" xmlns:a16="http://schemas.microsoft.com/office/drawing/2014/main" val="10004"/>
                  </a:ext>
                </a:extLst>
              </a:tr>
              <a:tr h="36660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en-US" altLang="ja-JP" sz="1800" b="0" dirty="0" smtClean="0">
                          <a:latin typeface="+mn-lt"/>
                        </a:rPr>
                        <a:t>9R(8)</a:t>
                      </a:r>
                      <a:endParaRPr kumimoji="1" lang="ja-JP" altLang="en-US" sz="1800" b="0" dirty="0" smtClean="0">
                        <a:latin typeface="+mn-lt"/>
                      </a:endParaRPr>
                    </a:p>
                  </a:txBody>
                  <a:tcPr marL="68580" marR="68580" marT="0" marB="0" anchor="ctr">
                    <a:lnR w="12700"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tcPr>
                </a:tc>
                <a:tc>
                  <a:txBody>
                    <a:bodyPr/>
                    <a:lstStyle/>
                    <a:p>
                      <a:pPr algn="ctr">
                        <a:spcAft>
                          <a:spcPts val="0"/>
                        </a:spcAft>
                      </a:pPr>
                      <a:r>
                        <a:rPr lang="en-US" sz="1800" kern="100" dirty="0" smtClean="0">
                          <a:effectLst/>
                        </a:rPr>
                        <a:t>9.342</a:t>
                      </a:r>
                      <a:endParaRPr lang="ja-JP" sz="1800" b="0" kern="100" dirty="0">
                        <a:effectLst/>
                        <a:latin typeface="+mn-lt"/>
                        <a:ea typeface="+mn-ea"/>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tcPr>
                </a:tc>
                <a:tc>
                  <a:txBody>
                    <a:bodyPr/>
                    <a:lstStyle/>
                    <a:p>
                      <a:pPr algn="ctr">
                        <a:spcAft>
                          <a:spcPts val="0"/>
                        </a:spcAft>
                      </a:pPr>
                      <a:r>
                        <a:rPr lang="en-US" altLang="ja-JP" sz="1800" b="0" kern="100" dirty="0" smtClean="0">
                          <a:effectLst/>
                          <a:latin typeface="+mn-lt"/>
                          <a:ea typeface="+mn-ea"/>
                          <a:cs typeface="+mn-cs"/>
                        </a:rPr>
                        <a:t>73</a:t>
                      </a:r>
                      <a:endParaRPr lang="ja-JP" sz="1800" b="0" kern="100" dirty="0">
                        <a:effectLst/>
                        <a:latin typeface="+mn-lt"/>
                        <a:ea typeface="+mn-ea"/>
                        <a:cs typeface="Times New Roman"/>
                      </a:endParaRPr>
                    </a:p>
                  </a:txBody>
                  <a:tcPr marL="68580" marR="68580" marT="0" marB="0" anchor="ctr">
                    <a:lnL w="12700" cap="flat" cmpd="sng" algn="ctr">
                      <a:solidFill>
                        <a:schemeClr val="bg1"/>
                      </a:solidFill>
                      <a:prstDash val="solid"/>
                      <a:round/>
                      <a:headEnd type="none" w="med" len="med"/>
                      <a:tailEnd type="none" w="med" len="med"/>
                    </a:lnL>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tcPr>
                </a:tc>
                <a:extLst>
                  <a:ext uri="{0D108BD9-81ED-4DB2-BD59-A6C34878D82A}">
                    <a16:rowId xmlns="" xmlns:a16="http://schemas.microsoft.com/office/drawing/2014/main" val="10005"/>
                  </a:ext>
                </a:extLst>
              </a:tr>
              <a:tr h="36660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en-US" altLang="ja-JP" sz="1800" b="0" dirty="0" smtClean="0">
                          <a:latin typeface="+mn-lt"/>
                        </a:rPr>
                        <a:t>9P(34)</a:t>
                      </a:r>
                      <a:endParaRPr kumimoji="1" lang="ja-JP" altLang="en-US" sz="1800" b="0" dirty="0" smtClean="0">
                        <a:latin typeface="+mn-lt"/>
                      </a:endParaRPr>
                    </a:p>
                  </a:txBody>
                  <a:tcPr marL="68580" marR="68580" marT="0" marB="0" anchor="ctr">
                    <a:lnR w="12700"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tcPr>
                </a:tc>
                <a:tc>
                  <a:txBody>
                    <a:bodyPr/>
                    <a:lstStyle/>
                    <a:p>
                      <a:pPr algn="ctr">
                        <a:spcAft>
                          <a:spcPts val="0"/>
                        </a:spcAft>
                      </a:pPr>
                      <a:r>
                        <a:rPr lang="en-US" sz="1800" kern="100" dirty="0" smtClean="0">
                          <a:effectLst/>
                        </a:rPr>
                        <a:t>9.676</a:t>
                      </a:r>
                      <a:endParaRPr lang="ja-JP" sz="1800" b="0" kern="100" dirty="0">
                        <a:effectLst/>
                        <a:latin typeface="+mn-lt"/>
                        <a:ea typeface="+mn-ea"/>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tcPr>
                </a:tc>
                <a:tc>
                  <a:txBody>
                    <a:bodyPr/>
                    <a:lstStyle/>
                    <a:p>
                      <a:pPr algn="ctr">
                        <a:spcAft>
                          <a:spcPts val="0"/>
                        </a:spcAft>
                      </a:pPr>
                      <a:r>
                        <a:rPr lang="en-US" altLang="ja-JP" sz="1800" b="0" kern="100" dirty="0" smtClean="0">
                          <a:effectLst/>
                          <a:latin typeface="+mn-lt"/>
                          <a:ea typeface="+mn-ea"/>
                          <a:cs typeface="+mn-cs"/>
                        </a:rPr>
                        <a:t>69</a:t>
                      </a:r>
                      <a:endParaRPr lang="ja-JP" sz="1800" b="0" kern="100" dirty="0">
                        <a:effectLst/>
                        <a:latin typeface="+mn-lt"/>
                        <a:ea typeface="+mn-ea"/>
                        <a:cs typeface="Times New Roman"/>
                      </a:endParaRPr>
                    </a:p>
                  </a:txBody>
                  <a:tcPr marL="68580" marR="68580" marT="0" marB="0" anchor="ctr">
                    <a:lnL w="12700" cap="flat" cmpd="sng" algn="ctr">
                      <a:solidFill>
                        <a:schemeClr val="bg1"/>
                      </a:solidFill>
                      <a:prstDash val="solid"/>
                      <a:round/>
                      <a:headEnd type="none" w="med" len="med"/>
                      <a:tailEnd type="none" w="med" len="med"/>
                    </a:lnL>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tcPr>
                </a:tc>
                <a:extLst>
                  <a:ext uri="{0D108BD9-81ED-4DB2-BD59-A6C34878D82A}">
                    <a16:rowId xmlns="" xmlns:a16="http://schemas.microsoft.com/office/drawing/2014/main" val="10006"/>
                  </a:ext>
                </a:extLst>
              </a:tr>
              <a:tr h="36660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en-US" altLang="ja-JP" sz="1800" b="0" dirty="0" smtClean="0">
                          <a:latin typeface="+mn-lt"/>
                        </a:rPr>
                        <a:t>9R(8)</a:t>
                      </a:r>
                      <a:endParaRPr kumimoji="1" lang="ja-JP" altLang="en-US" sz="1800" b="0" dirty="0" smtClean="0">
                        <a:latin typeface="+mn-lt"/>
                      </a:endParaRPr>
                    </a:p>
                  </a:txBody>
                  <a:tcPr marL="68580" marR="68580" marT="0" marB="0" anchor="ctr">
                    <a:lnR w="12700"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tcPr>
                </a:tc>
                <a:tc>
                  <a:txBody>
                    <a:bodyPr/>
                    <a:lstStyle/>
                    <a:p>
                      <a:pPr algn="ctr">
                        <a:spcAft>
                          <a:spcPts val="0"/>
                        </a:spcAft>
                      </a:pPr>
                      <a:r>
                        <a:rPr lang="en-US" sz="1800" kern="100" dirty="0" smtClean="0">
                          <a:effectLst/>
                        </a:rPr>
                        <a:t>9.342</a:t>
                      </a:r>
                      <a:endParaRPr lang="ja-JP" sz="1800" b="0" kern="100" dirty="0">
                        <a:effectLst/>
                        <a:latin typeface="+mn-lt"/>
                        <a:ea typeface="+mn-ea"/>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tcPr>
                </a:tc>
                <a:tc>
                  <a:txBody>
                    <a:bodyPr/>
                    <a:lstStyle/>
                    <a:p>
                      <a:pPr algn="ctr">
                        <a:spcAft>
                          <a:spcPts val="0"/>
                        </a:spcAft>
                      </a:pPr>
                      <a:r>
                        <a:rPr lang="en-US" altLang="ja-JP" sz="1800" b="0" kern="100" dirty="0" smtClean="0">
                          <a:effectLst/>
                          <a:latin typeface="+mn-lt"/>
                          <a:ea typeface="+mn-ea"/>
                          <a:cs typeface="+mn-cs"/>
                        </a:rPr>
                        <a:t>71</a:t>
                      </a:r>
                      <a:endParaRPr lang="ja-JP" sz="1800" b="0" kern="100" dirty="0">
                        <a:effectLst/>
                        <a:latin typeface="+mn-lt"/>
                        <a:ea typeface="+mn-ea"/>
                        <a:cs typeface="Times New Roman"/>
                      </a:endParaRPr>
                    </a:p>
                  </a:txBody>
                  <a:tcPr marL="68580" marR="68580" marT="0" marB="0" anchor="ctr">
                    <a:lnL w="12700" cap="flat" cmpd="sng" algn="ctr">
                      <a:solidFill>
                        <a:schemeClr val="bg1"/>
                      </a:solidFill>
                      <a:prstDash val="solid"/>
                      <a:round/>
                      <a:headEnd type="none" w="med" len="med"/>
                      <a:tailEnd type="none" w="med" len="med"/>
                    </a:lnL>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tcPr>
                </a:tc>
                <a:extLst>
                  <a:ext uri="{0D108BD9-81ED-4DB2-BD59-A6C34878D82A}">
                    <a16:rowId xmlns="" xmlns:a16="http://schemas.microsoft.com/office/drawing/2014/main" val="10007"/>
                  </a:ext>
                </a:extLst>
              </a:tr>
              <a:tr h="366601">
                <a:tc>
                  <a:txBody>
                    <a:bodyPr/>
                    <a:lstStyle/>
                    <a:p>
                      <a:pPr algn="ctr"/>
                      <a:r>
                        <a:rPr lang="en-US" altLang="ja-JP" b="0" dirty="0" smtClean="0">
                          <a:latin typeface="+mn-lt"/>
                        </a:rPr>
                        <a:t>9R(8)</a:t>
                      </a:r>
                      <a:endParaRPr lang="ja-JP" altLang="en-US" b="0" dirty="0">
                        <a:latin typeface="+mn-lt"/>
                      </a:endParaRPr>
                    </a:p>
                  </a:txBody>
                  <a:tcPr marL="68580" marR="68580" marT="0" marB="0" anchor="ctr">
                    <a:lnR w="12700"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tcPr>
                </a:tc>
                <a:tc>
                  <a:txBody>
                    <a:bodyPr/>
                    <a:lstStyle/>
                    <a:p>
                      <a:pPr algn="ctr">
                        <a:spcAft>
                          <a:spcPts val="0"/>
                        </a:spcAft>
                      </a:pPr>
                      <a:r>
                        <a:rPr lang="en-US" sz="1800" kern="100" dirty="0" smtClean="0">
                          <a:effectLst/>
                        </a:rPr>
                        <a:t>9.342</a:t>
                      </a:r>
                      <a:endParaRPr lang="ja-JP" sz="1800" b="0" kern="100" dirty="0">
                        <a:effectLst/>
                        <a:latin typeface="+mn-lt"/>
                        <a:ea typeface="+mn-ea"/>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tcPr>
                </a:tc>
                <a:tc>
                  <a:txBody>
                    <a:bodyPr/>
                    <a:lstStyle/>
                    <a:p>
                      <a:pPr algn="ctr">
                        <a:spcAft>
                          <a:spcPts val="0"/>
                        </a:spcAft>
                      </a:pPr>
                      <a:r>
                        <a:rPr lang="en-US" altLang="ja-JP" sz="1800" b="0" kern="100" dirty="0" smtClean="0">
                          <a:effectLst/>
                          <a:latin typeface="+mn-lt"/>
                          <a:ea typeface="+mn-ea"/>
                          <a:cs typeface="+mn-cs"/>
                        </a:rPr>
                        <a:t>71</a:t>
                      </a:r>
                      <a:endParaRPr lang="ja-JP" sz="1800" b="0" kern="100" dirty="0">
                        <a:effectLst/>
                        <a:latin typeface="+mn-lt"/>
                        <a:ea typeface="+mn-ea"/>
                        <a:cs typeface="Times New Roman"/>
                      </a:endParaRPr>
                    </a:p>
                  </a:txBody>
                  <a:tcPr marL="68580" marR="68580" marT="0" marB="0" anchor="ctr">
                    <a:lnL w="12700" cap="flat" cmpd="sng" algn="ctr">
                      <a:solidFill>
                        <a:schemeClr val="bg1"/>
                      </a:solidFill>
                      <a:prstDash val="solid"/>
                      <a:round/>
                      <a:headEnd type="none" w="med" len="med"/>
                      <a:tailEnd type="none" w="med" len="med"/>
                    </a:lnL>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tcPr>
                </a:tc>
                <a:extLst>
                  <a:ext uri="{0D108BD9-81ED-4DB2-BD59-A6C34878D82A}">
                    <a16:rowId xmlns="" xmlns:a16="http://schemas.microsoft.com/office/drawing/2014/main" val="10008"/>
                  </a:ext>
                </a:extLst>
              </a:tr>
              <a:tr h="366601">
                <a:tc>
                  <a:txBody>
                    <a:bodyPr/>
                    <a:lstStyle/>
                    <a:p>
                      <a:pPr algn="ctr"/>
                      <a:r>
                        <a:rPr lang="en-US" altLang="ja-JP" b="0" dirty="0" smtClean="0">
                          <a:latin typeface="+mn-lt"/>
                        </a:rPr>
                        <a:t>10R(16)</a:t>
                      </a:r>
                      <a:endParaRPr lang="ja-JP" altLang="en-US" b="0" dirty="0">
                        <a:latin typeface="+mn-lt"/>
                      </a:endParaRPr>
                    </a:p>
                  </a:txBody>
                  <a:tcPr marL="68580" marR="68580" marT="0" marB="0" anchor="ctr">
                    <a:lnR w="12700"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tcPr>
                </a:tc>
                <a:tc>
                  <a:txBody>
                    <a:bodyPr/>
                    <a:lstStyle/>
                    <a:p>
                      <a:pPr algn="ctr">
                        <a:spcAft>
                          <a:spcPts val="0"/>
                        </a:spcAft>
                      </a:pPr>
                      <a:r>
                        <a:rPr lang="en-US" sz="1800" kern="100" dirty="0" smtClean="0">
                          <a:effectLst/>
                        </a:rPr>
                        <a:t>10.274</a:t>
                      </a:r>
                      <a:endParaRPr lang="ja-JP" sz="1800" b="0" kern="100" dirty="0">
                        <a:effectLst/>
                        <a:latin typeface="+mn-lt"/>
                        <a:ea typeface="+mn-ea"/>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tcPr>
                </a:tc>
                <a:tc>
                  <a:txBody>
                    <a:bodyPr/>
                    <a:lstStyle/>
                    <a:p>
                      <a:pPr algn="ctr">
                        <a:spcAft>
                          <a:spcPts val="0"/>
                        </a:spcAft>
                      </a:pPr>
                      <a:r>
                        <a:rPr lang="en-US" altLang="ja-JP" sz="1800" b="0" kern="100" dirty="0" smtClean="0">
                          <a:effectLst/>
                          <a:latin typeface="+mn-lt"/>
                          <a:ea typeface="+mn-ea"/>
                          <a:cs typeface="+mn-cs"/>
                        </a:rPr>
                        <a:t>77</a:t>
                      </a:r>
                      <a:endParaRPr lang="ja-JP" sz="1800" b="0" kern="100" dirty="0">
                        <a:effectLst/>
                        <a:latin typeface="+mn-lt"/>
                        <a:ea typeface="+mn-ea"/>
                        <a:cs typeface="Times New Roman"/>
                      </a:endParaRPr>
                    </a:p>
                  </a:txBody>
                  <a:tcPr marL="68580" marR="68580" marT="0" marB="0" anchor="ctr">
                    <a:lnL w="12700" cap="flat" cmpd="sng" algn="ctr">
                      <a:solidFill>
                        <a:schemeClr val="bg1"/>
                      </a:solidFill>
                      <a:prstDash val="solid"/>
                      <a:round/>
                      <a:headEnd type="none" w="med" len="med"/>
                      <a:tailEnd type="none" w="med" len="med"/>
                    </a:lnL>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tcPr>
                </a:tc>
                <a:extLst>
                  <a:ext uri="{0D108BD9-81ED-4DB2-BD59-A6C34878D82A}">
                    <a16:rowId xmlns="" xmlns:a16="http://schemas.microsoft.com/office/drawing/2014/main" val="10009"/>
                  </a:ext>
                </a:extLst>
              </a:tr>
              <a:tr h="366601">
                <a:tc>
                  <a:txBody>
                    <a:bodyPr/>
                    <a:lstStyle/>
                    <a:p>
                      <a:pPr algn="ctr"/>
                      <a:r>
                        <a:rPr lang="en-US" altLang="ja-JP" b="0" dirty="0" smtClean="0">
                          <a:latin typeface="+mn-lt"/>
                        </a:rPr>
                        <a:t>9P(30)</a:t>
                      </a:r>
                      <a:endParaRPr lang="ja-JP" altLang="en-US" b="0" dirty="0">
                        <a:latin typeface="+mn-lt"/>
                      </a:endParaRPr>
                    </a:p>
                  </a:txBody>
                  <a:tcPr marL="68580" marR="68580" marT="0" marB="0" anchor="ctr">
                    <a:lnR w="12700"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tcPr>
                </a:tc>
                <a:tc>
                  <a:txBody>
                    <a:bodyPr/>
                    <a:lstStyle/>
                    <a:p>
                      <a:pPr algn="ctr">
                        <a:spcAft>
                          <a:spcPts val="0"/>
                        </a:spcAft>
                      </a:pPr>
                      <a:r>
                        <a:rPr lang="en-US" altLang="ja-JP" sz="1800" b="0" kern="100" dirty="0" smtClean="0">
                          <a:effectLst/>
                          <a:latin typeface="+mn-lt"/>
                          <a:ea typeface="+mn-ea"/>
                          <a:cs typeface="Times New Roman"/>
                        </a:rPr>
                        <a:t>9.639</a:t>
                      </a:r>
                      <a:endParaRPr lang="ja-JP" sz="1800" b="0" kern="100" dirty="0">
                        <a:effectLst/>
                        <a:latin typeface="+mn-lt"/>
                        <a:ea typeface="+mn-ea"/>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tcPr>
                </a:tc>
                <a:tc>
                  <a:txBody>
                    <a:bodyPr/>
                    <a:lstStyle/>
                    <a:p>
                      <a:pPr algn="ctr">
                        <a:spcAft>
                          <a:spcPts val="0"/>
                        </a:spcAft>
                      </a:pPr>
                      <a:r>
                        <a:rPr lang="en-US" altLang="ja-JP" sz="1800" b="0" kern="100" dirty="0" smtClean="0">
                          <a:effectLst/>
                          <a:latin typeface="+mn-lt"/>
                          <a:ea typeface="+mn-ea"/>
                          <a:cs typeface="Times New Roman"/>
                        </a:rPr>
                        <a:t>65</a:t>
                      </a:r>
                      <a:endParaRPr lang="ja-JP" sz="1800" b="0" kern="100" dirty="0">
                        <a:effectLst/>
                        <a:latin typeface="+mn-lt"/>
                        <a:ea typeface="+mn-ea"/>
                        <a:cs typeface="Times New Roman"/>
                      </a:endParaRPr>
                    </a:p>
                  </a:txBody>
                  <a:tcPr marL="68580" marR="68580" marT="0" marB="0" anchor="ctr">
                    <a:lnL w="12700" cap="flat" cmpd="sng" algn="ctr">
                      <a:solidFill>
                        <a:schemeClr val="bg1"/>
                      </a:solidFill>
                      <a:prstDash val="solid"/>
                      <a:round/>
                      <a:headEnd type="none" w="med" len="med"/>
                      <a:tailEnd type="none" w="med" len="med"/>
                    </a:lnL>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tcPr>
                </a:tc>
                <a:extLst>
                  <a:ext uri="{0D108BD9-81ED-4DB2-BD59-A6C34878D82A}">
                    <a16:rowId xmlns="" xmlns:a16="http://schemas.microsoft.com/office/drawing/2014/main" val="10010"/>
                  </a:ext>
                </a:extLst>
              </a:tr>
              <a:tr h="366601">
                <a:tc>
                  <a:txBody>
                    <a:bodyPr/>
                    <a:lstStyle/>
                    <a:p>
                      <a:pPr algn="ctr"/>
                      <a:r>
                        <a:rPr lang="en-US" altLang="ja-JP" b="0" dirty="0" smtClean="0">
                          <a:latin typeface="+mn-lt"/>
                        </a:rPr>
                        <a:t>9P(36)</a:t>
                      </a:r>
                      <a:endParaRPr lang="ja-JP" altLang="en-US" b="0" dirty="0">
                        <a:latin typeface="+mn-lt"/>
                      </a:endParaRPr>
                    </a:p>
                  </a:txBody>
                  <a:tcPr marL="68580" marR="68580" marT="0" marB="0" anchor="ctr">
                    <a:lnR w="12700"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tcPr>
                </a:tc>
                <a:tc>
                  <a:txBody>
                    <a:bodyPr/>
                    <a:lstStyle/>
                    <a:p>
                      <a:pPr algn="ctr">
                        <a:spcAft>
                          <a:spcPts val="0"/>
                        </a:spcAft>
                      </a:pPr>
                      <a:r>
                        <a:rPr lang="en-US" altLang="ja-JP" sz="1800" b="0" kern="100" dirty="0" smtClean="0">
                          <a:effectLst/>
                          <a:latin typeface="+mn-lt"/>
                          <a:ea typeface="+mn-ea"/>
                          <a:cs typeface="Times New Roman"/>
                        </a:rPr>
                        <a:t>9.695</a:t>
                      </a:r>
                      <a:endParaRPr lang="ja-JP" sz="1800" b="0" kern="100" dirty="0">
                        <a:effectLst/>
                        <a:latin typeface="+mn-lt"/>
                        <a:ea typeface="+mn-ea"/>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tcPr>
                </a:tc>
                <a:tc>
                  <a:txBody>
                    <a:bodyPr/>
                    <a:lstStyle/>
                    <a:p>
                      <a:pPr algn="ctr">
                        <a:spcAft>
                          <a:spcPts val="0"/>
                        </a:spcAft>
                      </a:pPr>
                      <a:r>
                        <a:rPr lang="en-US" altLang="ja-JP" sz="1800" b="0" kern="100" dirty="0" smtClean="0">
                          <a:effectLst/>
                          <a:latin typeface="+mn-lt"/>
                          <a:ea typeface="+mn-ea"/>
                          <a:cs typeface="Times New Roman"/>
                        </a:rPr>
                        <a:t>59</a:t>
                      </a:r>
                      <a:endParaRPr lang="ja-JP" sz="1800" b="0" kern="100" dirty="0">
                        <a:effectLst/>
                        <a:latin typeface="+mn-lt"/>
                        <a:ea typeface="+mn-ea"/>
                        <a:cs typeface="Times New Roman"/>
                      </a:endParaRPr>
                    </a:p>
                  </a:txBody>
                  <a:tcPr marL="68580" marR="68580" marT="0" marB="0" anchor="ctr">
                    <a:lnL w="12700" cap="flat" cmpd="sng" algn="ctr">
                      <a:solidFill>
                        <a:schemeClr val="bg1"/>
                      </a:solidFill>
                      <a:prstDash val="solid"/>
                      <a:round/>
                      <a:headEnd type="none" w="med" len="med"/>
                      <a:tailEnd type="none" w="med" len="med"/>
                    </a:lnL>
                    <a:lnT w="9525" cap="flat" cmpd="sng" algn="ctr">
                      <a:solidFill>
                        <a:schemeClr val="bg1"/>
                      </a:solidFill>
                      <a:prstDash val="solid"/>
                      <a:round/>
                      <a:headEnd type="none" w="med" len="med"/>
                      <a:tailEnd type="none" w="med" len="med"/>
                    </a:lnT>
                  </a:tcPr>
                </a:tc>
                <a:extLst>
                  <a:ext uri="{0D108BD9-81ED-4DB2-BD59-A6C34878D82A}">
                    <a16:rowId xmlns="" xmlns:a16="http://schemas.microsoft.com/office/drawing/2014/main" val="10011"/>
                  </a:ext>
                </a:extLst>
              </a:tr>
            </a:tbl>
          </a:graphicData>
        </a:graphic>
      </p:graphicFrame>
      <p:sp>
        <p:nvSpPr>
          <p:cNvPr id="20" name="角丸四角形 19"/>
          <p:cNvSpPr/>
          <p:nvPr/>
        </p:nvSpPr>
        <p:spPr>
          <a:xfrm>
            <a:off x="4934424" y="2687444"/>
            <a:ext cx="914400" cy="2196791"/>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21" name="直線矢印コネクタ 20"/>
          <p:cNvCxnSpPr/>
          <p:nvPr/>
        </p:nvCxnSpPr>
        <p:spPr>
          <a:xfrm flipH="1">
            <a:off x="1944547" y="5593255"/>
            <a:ext cx="1581" cy="251960"/>
          </a:xfrm>
          <a:prstGeom prst="straightConnector1">
            <a:avLst/>
          </a:prstGeom>
          <a:ln>
            <a:solidFill>
              <a:srgbClr val="FF0000"/>
            </a:solidFill>
            <a:headEnd type="arrow" w="med" len="med"/>
            <a:tailEnd type="none" w="med" len="med"/>
          </a:ln>
        </p:spPr>
        <p:style>
          <a:lnRef idx="2">
            <a:schemeClr val="accent2"/>
          </a:lnRef>
          <a:fillRef idx="0">
            <a:schemeClr val="accent2"/>
          </a:fillRef>
          <a:effectRef idx="1">
            <a:schemeClr val="accent2"/>
          </a:effectRef>
          <a:fontRef idx="minor">
            <a:schemeClr val="tx1"/>
          </a:fontRef>
        </p:style>
      </p:cxnSp>
      <p:sp>
        <p:nvSpPr>
          <p:cNvPr id="22" name="角丸四角形 21"/>
          <p:cNvSpPr/>
          <p:nvPr/>
        </p:nvSpPr>
        <p:spPr>
          <a:xfrm>
            <a:off x="1466230" y="2687445"/>
            <a:ext cx="1025283" cy="2196790"/>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テキスト ボックス 13"/>
          <p:cNvSpPr txBox="1"/>
          <p:nvPr/>
        </p:nvSpPr>
        <p:spPr>
          <a:xfrm>
            <a:off x="241417" y="5826437"/>
            <a:ext cx="4159134" cy="923330"/>
          </a:xfrm>
          <a:prstGeom prst="rect">
            <a:avLst/>
          </a:prstGeom>
          <a:solidFill>
            <a:schemeClr val="accent3">
              <a:tint val="50000"/>
              <a:satMod val="300000"/>
            </a:schemeClr>
          </a:solidFill>
          <a:effectLst/>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ja-JP" altLang="en-US" dirty="0" smtClean="0"/>
              <a:t>波長 </a:t>
            </a:r>
            <a:r>
              <a:rPr lang="en-US" altLang="ja-JP" dirty="0" smtClean="0"/>
              <a:t>9</a:t>
            </a:r>
            <a:r>
              <a:rPr lang="ja-JP" altLang="en-US" dirty="0" smtClean="0"/>
              <a:t>～</a:t>
            </a:r>
            <a:r>
              <a:rPr lang="en-US" altLang="ja-JP" dirty="0" smtClean="0"/>
              <a:t>10 </a:t>
            </a:r>
            <a:r>
              <a:rPr lang="en-US" altLang="ja-JP" dirty="0" err="1"/>
              <a:t>μm</a:t>
            </a:r>
            <a:r>
              <a:rPr lang="ja-JP" altLang="en-US" dirty="0"/>
              <a:t>帯の</a:t>
            </a:r>
            <a:r>
              <a:rPr lang="ja-JP" altLang="en-US" dirty="0" smtClean="0"/>
              <a:t>約</a:t>
            </a:r>
            <a:r>
              <a:rPr lang="en-US" altLang="ja-JP" dirty="0" smtClean="0"/>
              <a:t>90</a:t>
            </a:r>
            <a:r>
              <a:rPr lang="ja-JP" altLang="en-US" dirty="0"/>
              <a:t>本の発振線</a:t>
            </a:r>
            <a:r>
              <a:rPr lang="ja-JP" altLang="en-US" dirty="0" smtClean="0"/>
              <a:t>から回折格子で</a:t>
            </a:r>
            <a:r>
              <a:rPr lang="en-US" altLang="ja-JP" dirty="0" smtClean="0"/>
              <a:t>1</a:t>
            </a:r>
            <a:r>
              <a:rPr lang="ja-JP" altLang="en-US" dirty="0" smtClean="0"/>
              <a:t>本を選択</a:t>
            </a:r>
            <a:endParaRPr kumimoji="1" lang="en-US" altLang="ja-JP" dirty="0" smtClean="0"/>
          </a:p>
          <a:p>
            <a:r>
              <a:rPr lang="ja-JP" altLang="en-US" dirty="0"/>
              <a:t>（</a:t>
            </a:r>
            <a:r>
              <a:rPr lang="ja-JP" altLang="en-US" dirty="0" smtClean="0"/>
              <a:t>格子</a:t>
            </a:r>
            <a:r>
              <a:rPr lang="en-US" altLang="ja-JP" dirty="0" smtClean="0"/>
              <a:t> : </a:t>
            </a:r>
            <a:r>
              <a:rPr lang="ja-JP" altLang="en-US" dirty="0" smtClean="0"/>
              <a:t>水平方向、偏光</a:t>
            </a:r>
            <a:r>
              <a:rPr lang="en-US" altLang="ja-JP" dirty="0" smtClean="0"/>
              <a:t> : </a:t>
            </a:r>
            <a:r>
              <a:rPr lang="ja-JP" altLang="en-US" dirty="0" smtClean="0"/>
              <a:t>鉛直方向）</a:t>
            </a:r>
            <a:endParaRPr kumimoji="1" lang="en-US" altLang="ja-JP" dirty="0" smtClean="0"/>
          </a:p>
        </p:txBody>
      </p:sp>
      <p:sp>
        <p:nvSpPr>
          <p:cNvPr id="11" name="テキスト ボックス 10"/>
          <p:cNvSpPr txBox="1"/>
          <p:nvPr/>
        </p:nvSpPr>
        <p:spPr>
          <a:xfrm>
            <a:off x="4595446" y="5819075"/>
            <a:ext cx="4309352" cy="923330"/>
          </a:xfrm>
          <a:prstGeom prst="rect">
            <a:avLst/>
          </a:prstGeom>
          <a:solidFill>
            <a:schemeClr val="accent3">
              <a:tint val="50000"/>
              <a:satMod val="300000"/>
            </a:schemeClr>
          </a:solidFill>
          <a:effectLst/>
        </p:spPr>
        <p:style>
          <a:lnRef idx="1">
            <a:schemeClr val="accent3"/>
          </a:lnRef>
          <a:fillRef idx="2">
            <a:schemeClr val="accent3"/>
          </a:fillRef>
          <a:effectRef idx="1">
            <a:schemeClr val="accent3"/>
          </a:effectRef>
          <a:fontRef idx="minor">
            <a:schemeClr val="dk1"/>
          </a:fontRef>
        </p:style>
        <p:txBody>
          <a:bodyPr wrap="square" rtlCol="0">
            <a:spAutoFit/>
          </a:bodyPr>
          <a:lstStyle/>
          <a:p>
            <a:r>
              <a:rPr kumimoji="1" lang="ja-JP" altLang="en-US" dirty="0" smtClean="0"/>
              <a:t>ニュートリノ崩壊光子のエネルギー領域（</a:t>
            </a:r>
            <a:r>
              <a:rPr lang="en-US" altLang="ja-JP" i="1" dirty="0" smtClean="0"/>
              <a:t> E</a:t>
            </a:r>
            <a:r>
              <a:rPr lang="el-GR" altLang="ja-JP" baseline="-25000" dirty="0" smtClean="0">
                <a:latin typeface="ＭＳ 明朝"/>
                <a:ea typeface="ＭＳ 明朝"/>
              </a:rPr>
              <a:t>γ</a:t>
            </a:r>
            <a:r>
              <a:rPr lang="en-US" altLang="ja-JP" dirty="0" smtClean="0">
                <a:ea typeface="ＭＳ 明朝"/>
              </a:rPr>
              <a:t>= 15</a:t>
            </a:r>
            <a:r>
              <a:rPr lang="ja-JP" altLang="en-US" dirty="0" smtClean="0">
                <a:latin typeface="+mn-ea"/>
              </a:rPr>
              <a:t>～</a:t>
            </a:r>
            <a:r>
              <a:rPr lang="en-US" altLang="ja-JP" dirty="0" smtClean="0"/>
              <a:t>2</a:t>
            </a:r>
            <a:r>
              <a:rPr lang="en-US" altLang="ja-JP" dirty="0"/>
              <a:t>5</a:t>
            </a:r>
            <a:r>
              <a:rPr lang="en-US" altLang="ja-JP" dirty="0" smtClean="0">
                <a:ea typeface="ＭＳ 明朝"/>
              </a:rPr>
              <a:t> </a:t>
            </a:r>
            <a:r>
              <a:rPr lang="en-US" altLang="ja-JP" dirty="0" err="1" smtClean="0">
                <a:ea typeface="ＭＳ 明朝"/>
              </a:rPr>
              <a:t>meV</a:t>
            </a:r>
            <a:r>
              <a:rPr lang="ja-JP" altLang="en-US" dirty="0" err="1" smtClean="0">
                <a:ea typeface="ＭＳ 明朝"/>
              </a:rPr>
              <a:t>、</a:t>
            </a:r>
            <a:r>
              <a:rPr lang="ja-JP" altLang="en-US" dirty="0" smtClean="0"/>
              <a:t>波長</a:t>
            </a:r>
            <a:r>
              <a:rPr lang="en-US" altLang="ja-JP" dirty="0"/>
              <a:t>λ= </a:t>
            </a:r>
            <a:r>
              <a:rPr lang="en-US" altLang="ja-JP" dirty="0" smtClean="0"/>
              <a:t>5</a:t>
            </a:r>
            <a:r>
              <a:rPr lang="en-US" altLang="ja-JP" dirty="0"/>
              <a:t>0</a:t>
            </a:r>
            <a:r>
              <a:rPr lang="ja-JP" altLang="en-US" dirty="0" smtClean="0"/>
              <a:t>～</a:t>
            </a:r>
            <a:r>
              <a:rPr lang="en-US" altLang="ja-JP" dirty="0"/>
              <a:t>9</a:t>
            </a:r>
            <a:r>
              <a:rPr lang="en-US" altLang="ja-JP" dirty="0" smtClean="0"/>
              <a:t>0 </a:t>
            </a:r>
            <a:r>
              <a:rPr lang="en-US" altLang="ja-JP" dirty="0" err="1"/>
              <a:t>μm</a:t>
            </a:r>
            <a:r>
              <a:rPr lang="en-US" altLang="ja-JP" dirty="0" smtClean="0">
                <a:ea typeface="ＭＳ 明朝"/>
              </a:rPr>
              <a:t> </a:t>
            </a:r>
            <a:r>
              <a:rPr kumimoji="1" lang="ja-JP" altLang="en-US" dirty="0" smtClean="0"/>
              <a:t>）付近を十分カバー</a:t>
            </a:r>
            <a:endParaRPr kumimoji="1" lang="en-US" altLang="ja-JP" dirty="0" smtClean="0"/>
          </a:p>
        </p:txBody>
      </p:sp>
    </p:spTree>
    <p:extLst>
      <p:ext uri="{BB962C8B-B14F-4D97-AF65-F5344CB8AC3E}">
        <p14:creationId xmlns:p14="http://schemas.microsoft.com/office/powerpoint/2010/main" val="25329174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a:xfrm>
            <a:off x="795918" y="124820"/>
            <a:ext cx="7886700" cy="640146"/>
          </a:xfrm>
        </p:spPr>
        <p:txBody>
          <a:bodyPr>
            <a:noAutofit/>
          </a:bodyPr>
          <a:lstStyle/>
          <a:p>
            <a:r>
              <a:rPr lang="ja-JP" altLang="en-US" dirty="0"/>
              <a:t>焦電検出器</a:t>
            </a:r>
            <a:r>
              <a:rPr lang="ja-JP" altLang="en-US" dirty="0" smtClean="0"/>
              <a:t>概要</a:t>
            </a:r>
            <a:endParaRPr kumimoji="1" lang="ja-JP" altLang="en-US" dirty="0"/>
          </a:p>
        </p:txBody>
      </p:sp>
      <p:pic>
        <p:nvPicPr>
          <p:cNvPr id="5" name="図 4"/>
          <p:cNvPicPr>
            <a:picLocks noChangeAspect="1"/>
          </p:cNvPicPr>
          <p:nvPr/>
        </p:nvPicPr>
        <p:blipFill>
          <a:blip r:embed="rId2"/>
          <a:stretch>
            <a:fillRect/>
          </a:stretch>
        </p:blipFill>
        <p:spPr>
          <a:xfrm>
            <a:off x="2572762" y="1336846"/>
            <a:ext cx="6571238" cy="3126259"/>
          </a:xfrm>
          <a:prstGeom prst="rect">
            <a:avLst/>
          </a:prstGeom>
        </p:spPr>
      </p:pic>
      <p:sp>
        <p:nvSpPr>
          <p:cNvPr id="6" name="テキスト ボックス 5"/>
          <p:cNvSpPr txBox="1"/>
          <p:nvPr/>
        </p:nvSpPr>
        <p:spPr>
          <a:xfrm>
            <a:off x="3113521" y="833231"/>
            <a:ext cx="6203092" cy="584775"/>
          </a:xfrm>
          <a:prstGeom prst="rect">
            <a:avLst/>
          </a:prstGeom>
          <a:noFill/>
        </p:spPr>
        <p:txBody>
          <a:bodyPr wrap="square" rtlCol="0">
            <a:spAutoFit/>
          </a:bodyPr>
          <a:lstStyle/>
          <a:p>
            <a:r>
              <a:rPr kumimoji="1" lang="ja-JP" altLang="en-US" sz="1600" dirty="0" smtClean="0"/>
              <a:t>・主に人の動作の感知用のセキュリティ関係に用いられる。</a:t>
            </a:r>
            <a:endParaRPr kumimoji="1" lang="en-US" altLang="ja-JP" sz="1600" dirty="0" smtClean="0"/>
          </a:p>
          <a:p>
            <a:r>
              <a:rPr lang="ja-JP" altLang="en-US" sz="1600" dirty="0"/>
              <a:t>　近年</a:t>
            </a:r>
            <a:r>
              <a:rPr lang="ja-JP" altLang="en-US" sz="1600" dirty="0" smtClean="0"/>
              <a:t>では家電に用いられる。</a:t>
            </a:r>
            <a:endParaRPr lang="en-US" altLang="ja-JP" sz="1600" dirty="0" smtClean="0"/>
          </a:p>
        </p:txBody>
      </p:sp>
      <p:pic>
        <p:nvPicPr>
          <p:cNvPr id="7" name="図 6"/>
          <p:cNvPicPr>
            <a:picLocks noChangeAspect="1"/>
          </p:cNvPicPr>
          <p:nvPr/>
        </p:nvPicPr>
        <p:blipFill>
          <a:blip r:embed="rId3"/>
          <a:stretch>
            <a:fillRect/>
          </a:stretch>
        </p:blipFill>
        <p:spPr>
          <a:xfrm>
            <a:off x="128768" y="1050543"/>
            <a:ext cx="2522297" cy="2310246"/>
          </a:xfrm>
          <a:prstGeom prst="rect">
            <a:avLst/>
          </a:prstGeom>
        </p:spPr>
      </p:pic>
      <p:sp>
        <p:nvSpPr>
          <p:cNvPr id="8" name="テキスト ボックス 7"/>
          <p:cNvSpPr txBox="1"/>
          <p:nvPr/>
        </p:nvSpPr>
        <p:spPr>
          <a:xfrm>
            <a:off x="128768" y="3553350"/>
            <a:ext cx="2536745" cy="307777"/>
          </a:xfrm>
          <a:prstGeom prst="rect">
            <a:avLst/>
          </a:prstGeom>
          <a:noFill/>
        </p:spPr>
        <p:txBody>
          <a:bodyPr wrap="square" rtlCol="0">
            <a:spAutoFit/>
          </a:bodyPr>
          <a:lstStyle/>
          <a:p>
            <a:r>
              <a:rPr kumimoji="1" lang="ja-JP" altLang="en-US" sz="1400" dirty="0" smtClean="0"/>
              <a:t>本研究で用いた焦電検出器</a:t>
            </a:r>
            <a:r>
              <a:rPr kumimoji="1" lang="en-US" altLang="ja-JP" sz="1400" dirty="0" smtClean="0"/>
              <a:t>N</a:t>
            </a:r>
            <a:endParaRPr kumimoji="1" lang="ja-JP" altLang="en-US" sz="1400" dirty="0"/>
          </a:p>
        </p:txBody>
      </p:sp>
      <p:sp>
        <p:nvSpPr>
          <p:cNvPr id="9" name="コンテンツ プレースホルダー 2"/>
          <p:cNvSpPr txBox="1">
            <a:spLocks/>
          </p:cNvSpPr>
          <p:nvPr/>
        </p:nvSpPr>
        <p:spPr>
          <a:xfrm>
            <a:off x="128768" y="4241845"/>
            <a:ext cx="8725389" cy="2616155"/>
          </a:xfrm>
          <a:prstGeom prst="rect">
            <a:avLst/>
          </a:prstGeom>
        </p:spPr>
        <p:txBody>
          <a:bodyPr>
            <a:normAutofit/>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indent="-285750"/>
            <a:r>
              <a:rPr lang="ja-JP" altLang="en-US" sz="1600" dirty="0" smtClean="0">
                <a:latin typeface="+mn-ea"/>
              </a:rPr>
              <a:t>焦電</a:t>
            </a:r>
            <a:r>
              <a:rPr lang="ja-JP" altLang="en-US" sz="1600" dirty="0">
                <a:latin typeface="+mn-ea"/>
              </a:rPr>
              <a:t>素子</a:t>
            </a:r>
            <a:r>
              <a:rPr lang="ja-JP" altLang="en-US" sz="1600" dirty="0" smtClean="0">
                <a:latin typeface="+mn-ea"/>
              </a:rPr>
              <a:t>は、温度の変化に応じて、自発分極を持つセラミックの表面に帯電する電荷が</a:t>
            </a:r>
            <a:r>
              <a:rPr lang="en-US" altLang="ja-JP" sz="1600" dirty="0" smtClean="0">
                <a:latin typeface="+mn-ea"/>
              </a:rPr>
              <a:t/>
            </a:r>
            <a:br>
              <a:rPr lang="en-US" altLang="ja-JP" sz="1600" dirty="0" smtClean="0">
                <a:latin typeface="+mn-ea"/>
              </a:rPr>
            </a:br>
            <a:r>
              <a:rPr lang="ja-JP" altLang="en-US" sz="1600" dirty="0" smtClean="0">
                <a:latin typeface="+mn-ea"/>
              </a:rPr>
              <a:t>増減する為、赤外線に晒されると、温度変化率に正比例する出力電流を生成</a:t>
            </a:r>
            <a:endParaRPr lang="en-US" altLang="ja-JP" sz="1600" dirty="0" smtClean="0">
              <a:latin typeface="+mn-ea"/>
            </a:endParaRPr>
          </a:p>
          <a:p>
            <a:pPr indent="-285750"/>
            <a:r>
              <a:rPr lang="en-US" altLang="ja-JP" sz="1600" dirty="0" smtClean="0">
                <a:latin typeface="+mn-ea"/>
              </a:rPr>
              <a:t>(a)</a:t>
            </a:r>
            <a:r>
              <a:rPr lang="ja-JP" altLang="en-US" sz="1600" dirty="0" smtClean="0">
                <a:latin typeface="+mn-ea"/>
              </a:rPr>
              <a:t>：自発分極と呼ばれる電気的偏りが、大気中のイオンにより中和され、オフセット電圧</a:t>
            </a:r>
            <a:endParaRPr lang="en-US" altLang="ja-JP" sz="1600" dirty="0" smtClean="0">
              <a:latin typeface="+mn-ea"/>
            </a:endParaRPr>
          </a:p>
          <a:p>
            <a:pPr indent="-285750"/>
            <a:r>
              <a:rPr lang="en-US" altLang="ja-JP" sz="1600" dirty="0" smtClean="0">
                <a:latin typeface="+mn-ea"/>
              </a:rPr>
              <a:t>(b)</a:t>
            </a:r>
            <a:r>
              <a:rPr lang="ja-JP" altLang="en-US" sz="1600" dirty="0" smtClean="0">
                <a:latin typeface="+mn-ea"/>
              </a:rPr>
              <a:t>：温度変化が起こり、自発分極状態が変化する為、蓄えられている電荷量が変化し、</a:t>
            </a:r>
            <a:r>
              <a:rPr lang="en-US" altLang="ja-JP" sz="1600" dirty="0" smtClean="0">
                <a:latin typeface="+mn-ea"/>
              </a:rPr>
              <a:t/>
            </a:r>
            <a:br>
              <a:rPr lang="en-US" altLang="ja-JP" sz="1600" dirty="0" smtClean="0">
                <a:latin typeface="+mn-ea"/>
              </a:rPr>
            </a:br>
            <a:r>
              <a:rPr lang="en-US" altLang="ja-JP" sz="1600" dirty="0" smtClean="0">
                <a:latin typeface="+mn-ea"/>
              </a:rPr>
              <a:t>  </a:t>
            </a:r>
            <a:r>
              <a:rPr lang="ja-JP" altLang="en-US" sz="1600" dirty="0" smtClean="0">
                <a:latin typeface="+mn-ea"/>
              </a:rPr>
              <a:t>　　出力電圧も変動</a:t>
            </a:r>
            <a:endParaRPr lang="en-US" altLang="ja-JP" sz="1600" dirty="0" smtClean="0">
              <a:latin typeface="+mn-ea"/>
            </a:endParaRPr>
          </a:p>
          <a:p>
            <a:pPr indent="-285750"/>
            <a:r>
              <a:rPr lang="en-US" altLang="ja-JP" sz="1600" dirty="0" smtClean="0">
                <a:latin typeface="+mn-ea"/>
              </a:rPr>
              <a:t>(c)</a:t>
            </a:r>
            <a:r>
              <a:rPr lang="ja-JP" altLang="en-US" sz="1600" dirty="0" smtClean="0">
                <a:latin typeface="+mn-ea"/>
              </a:rPr>
              <a:t>：</a:t>
            </a:r>
            <a:r>
              <a:rPr lang="en-US" altLang="ja-JP" sz="1600" dirty="0" smtClean="0">
                <a:latin typeface="+mn-ea"/>
                <a:sym typeface="Wingdings" panose="05000000000000000000" pitchFamily="2" charset="2"/>
              </a:rPr>
              <a:t>(b)</a:t>
            </a:r>
            <a:r>
              <a:rPr lang="ja-JP" altLang="en-US" sz="1600" dirty="0" smtClean="0">
                <a:latin typeface="+mn-ea"/>
                <a:sym typeface="Wingdings" panose="05000000000000000000" pitchFamily="2" charset="2"/>
              </a:rPr>
              <a:t>から温度変化が無い為、オフセット電圧に戻る</a:t>
            </a:r>
            <a:endParaRPr lang="en-US" altLang="ja-JP" sz="1600" dirty="0" smtClean="0">
              <a:latin typeface="+mn-ea"/>
              <a:sym typeface="Wingdings" panose="05000000000000000000" pitchFamily="2" charset="2"/>
            </a:endParaRPr>
          </a:p>
          <a:p>
            <a:pPr indent="-285750"/>
            <a:r>
              <a:rPr lang="en-US" altLang="ja-JP" sz="1600" dirty="0" smtClean="0">
                <a:latin typeface="+mn-ea"/>
                <a:sym typeface="Wingdings" panose="05000000000000000000" pitchFamily="2" charset="2"/>
              </a:rPr>
              <a:t>(d)</a:t>
            </a:r>
            <a:r>
              <a:rPr lang="ja-JP" altLang="en-US" sz="1600" dirty="0" smtClean="0">
                <a:latin typeface="+mn-ea"/>
                <a:sym typeface="Wingdings" panose="05000000000000000000" pitchFamily="2" charset="2"/>
              </a:rPr>
              <a:t>：温度と自発分極状態が</a:t>
            </a:r>
            <a:r>
              <a:rPr lang="en-US" altLang="ja-JP" sz="1600" dirty="0" smtClean="0">
                <a:latin typeface="+mn-ea"/>
                <a:sym typeface="Wingdings" panose="05000000000000000000" pitchFamily="2" charset="2"/>
              </a:rPr>
              <a:t>(a)</a:t>
            </a:r>
            <a:r>
              <a:rPr lang="ja-JP" altLang="en-US" sz="1600" dirty="0" smtClean="0">
                <a:latin typeface="+mn-ea"/>
                <a:sym typeface="Wingdings" panose="05000000000000000000" pitchFamily="2" charset="2"/>
              </a:rPr>
              <a:t>の状態に戻ろうとする為、</a:t>
            </a:r>
            <a:r>
              <a:rPr lang="en-US" altLang="ja-JP" sz="1600" dirty="0" smtClean="0">
                <a:latin typeface="+mn-ea"/>
                <a:sym typeface="Wingdings" panose="05000000000000000000" pitchFamily="2" charset="2"/>
              </a:rPr>
              <a:t>(b)</a:t>
            </a:r>
            <a:r>
              <a:rPr lang="ja-JP" altLang="en-US" sz="1600" dirty="0" smtClean="0">
                <a:latin typeface="+mn-ea"/>
                <a:sym typeface="Wingdings" panose="05000000000000000000" pitchFamily="2" charset="2"/>
              </a:rPr>
              <a:t>と逆方向の電位を出力</a:t>
            </a:r>
            <a:endParaRPr lang="en-US" altLang="ja-JP" sz="1600" dirty="0" smtClean="0">
              <a:latin typeface="+mn-ea"/>
              <a:sym typeface="Wingdings" panose="05000000000000000000" pitchFamily="2" charset="2"/>
            </a:endParaRPr>
          </a:p>
          <a:p>
            <a:pPr indent="-285750"/>
            <a:r>
              <a:rPr lang="en-US" altLang="ja-JP" sz="1600" dirty="0" smtClean="0">
                <a:latin typeface="+mn-ea"/>
                <a:sym typeface="Wingdings" panose="05000000000000000000" pitchFamily="2" charset="2"/>
              </a:rPr>
              <a:t>(e)</a:t>
            </a:r>
            <a:r>
              <a:rPr lang="ja-JP" altLang="en-US" sz="1600" dirty="0" smtClean="0">
                <a:latin typeface="+mn-ea"/>
                <a:sym typeface="Wingdings" panose="05000000000000000000" pitchFamily="2" charset="2"/>
              </a:rPr>
              <a:t>：</a:t>
            </a:r>
            <a:r>
              <a:rPr lang="en-US" altLang="ja-JP" sz="1600" dirty="0" smtClean="0">
                <a:latin typeface="+mn-ea"/>
                <a:sym typeface="Wingdings" panose="05000000000000000000" pitchFamily="2" charset="2"/>
              </a:rPr>
              <a:t>(d)</a:t>
            </a:r>
            <a:r>
              <a:rPr lang="ja-JP" altLang="en-US" sz="1600" dirty="0">
                <a:latin typeface="+mn-ea"/>
                <a:sym typeface="Wingdings" panose="05000000000000000000" pitchFamily="2" charset="2"/>
              </a:rPr>
              <a:t>から温度変化が無い為、オフセット電圧に</a:t>
            </a:r>
            <a:r>
              <a:rPr lang="ja-JP" altLang="en-US" sz="1600" dirty="0" smtClean="0">
                <a:latin typeface="+mn-ea"/>
                <a:sym typeface="Wingdings" panose="05000000000000000000" pitchFamily="2" charset="2"/>
              </a:rPr>
              <a:t>戻る</a:t>
            </a:r>
            <a:endParaRPr lang="en-US" altLang="ja-JP" sz="1600" dirty="0" smtClean="0">
              <a:latin typeface="+mn-ea"/>
              <a:sym typeface="Wingdings" panose="05000000000000000000" pitchFamily="2" charset="2"/>
            </a:endParaRPr>
          </a:p>
          <a:p>
            <a:pPr marL="57150" indent="0">
              <a:buNone/>
            </a:pPr>
            <a:r>
              <a:rPr lang="ja-JP" altLang="en-US" sz="1600" dirty="0" smtClean="0">
                <a:latin typeface="+mn-ea"/>
                <a:sym typeface="Wingdings" panose="05000000000000000000" pitchFamily="2" charset="2"/>
              </a:rPr>
              <a:t>→ </a:t>
            </a:r>
            <a:r>
              <a:rPr lang="ja-JP" altLang="en-US" sz="1600" dirty="0" smtClean="0">
                <a:solidFill>
                  <a:srgbClr val="FF0000"/>
                </a:solidFill>
                <a:latin typeface="+mn-ea"/>
                <a:sym typeface="Wingdings" panose="05000000000000000000" pitchFamily="2" charset="2"/>
              </a:rPr>
              <a:t>焦電検出器は、赤外線が照射された瞬間と遮断された瞬間にのみ信号を出力</a:t>
            </a:r>
            <a:endParaRPr lang="en-US" altLang="ja-JP" sz="1600" dirty="0">
              <a:solidFill>
                <a:srgbClr val="FF0000"/>
              </a:solidFill>
              <a:latin typeface="+mn-ea"/>
              <a:sym typeface="Wingdings" panose="05000000000000000000" pitchFamily="2" charset="2"/>
            </a:endParaRPr>
          </a:p>
        </p:txBody>
      </p:sp>
    </p:spTree>
    <p:extLst>
      <p:ext uri="{BB962C8B-B14F-4D97-AF65-F5344CB8AC3E}">
        <p14:creationId xmlns:p14="http://schemas.microsoft.com/office/powerpoint/2010/main" val="64490925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550591" y="200722"/>
            <a:ext cx="7886700" cy="656490"/>
          </a:xfrm>
        </p:spPr>
        <p:txBody>
          <a:bodyPr>
            <a:normAutofit/>
          </a:bodyPr>
          <a:lstStyle/>
          <a:p>
            <a:r>
              <a:rPr kumimoji="1" lang="ja-JP" altLang="en-US" sz="3000" dirty="0" smtClean="0"/>
              <a:t>回折強度の近似</a:t>
            </a:r>
            <a:endParaRPr kumimoji="1" lang="ja-JP" altLang="en-US" sz="3000" dirty="0"/>
          </a:p>
        </p:txBody>
      </p:sp>
      <p:grpSp>
        <p:nvGrpSpPr>
          <p:cNvPr id="7" name="グループ化 6"/>
          <p:cNvGrpSpPr/>
          <p:nvPr/>
        </p:nvGrpSpPr>
        <p:grpSpPr>
          <a:xfrm>
            <a:off x="403963" y="1059003"/>
            <a:ext cx="8179956" cy="1911721"/>
            <a:chOff x="444468" y="964617"/>
            <a:chExt cx="8179956" cy="1911721"/>
          </a:xfrm>
        </p:grpSpPr>
        <p:sp>
          <p:nvSpPr>
            <p:cNvPr id="8" name="テキスト ボックス 7"/>
            <p:cNvSpPr txBox="1"/>
            <p:nvPr/>
          </p:nvSpPr>
          <p:spPr>
            <a:xfrm>
              <a:off x="444468" y="1742208"/>
              <a:ext cx="869793" cy="369332"/>
            </a:xfrm>
            <a:prstGeom prst="rect">
              <a:avLst/>
            </a:prstGeom>
            <a:noFill/>
          </p:spPr>
          <p:txBody>
            <a:bodyPr wrap="square" rtlCol="0">
              <a:spAutoFit/>
            </a:bodyPr>
            <a:lstStyle/>
            <a:p>
              <a:r>
                <a:rPr kumimoji="1" lang="ja-JP" altLang="en-US" dirty="0" smtClean="0"/>
                <a:t>波長</a:t>
              </a:r>
              <a:r>
                <a:rPr kumimoji="1" lang="en-US" altLang="ja-JP" i="1" dirty="0" smtClean="0"/>
                <a:t>λ</a:t>
              </a:r>
              <a:endParaRPr kumimoji="1" lang="ja-JP" altLang="en-US" i="1" dirty="0"/>
            </a:p>
          </p:txBody>
        </p:sp>
        <p:sp>
          <p:nvSpPr>
            <p:cNvPr id="9" name="正方形/長方形 8"/>
            <p:cNvSpPr/>
            <p:nvPr/>
          </p:nvSpPr>
          <p:spPr>
            <a:xfrm>
              <a:off x="1800564" y="1713411"/>
              <a:ext cx="659155" cy="369332"/>
            </a:xfrm>
            <a:prstGeom prst="rect">
              <a:avLst/>
            </a:prstGeom>
          </p:spPr>
          <p:txBody>
            <a:bodyPr wrap="none">
              <a:spAutoFit/>
            </a:bodyPr>
            <a:lstStyle/>
            <a:p>
              <a:r>
                <a:rPr lang="ja-JP" altLang="en-US" dirty="0" smtClean="0">
                  <a:solidFill>
                    <a:schemeClr val="accent1"/>
                  </a:solidFill>
                </a:rPr>
                <a:t>幅</a:t>
              </a:r>
              <a:r>
                <a:rPr lang="en-US" altLang="ja-JP" i="1" dirty="0" smtClean="0">
                  <a:solidFill>
                    <a:schemeClr val="accent1"/>
                  </a:solidFill>
                </a:rPr>
                <a:t>w</a:t>
              </a:r>
              <a:r>
                <a:rPr lang="en-US" altLang="ja-JP" baseline="-25000" dirty="0" smtClean="0">
                  <a:solidFill>
                    <a:schemeClr val="accent1"/>
                  </a:solidFill>
                </a:rPr>
                <a:t>1</a:t>
              </a:r>
              <a:endParaRPr lang="ja-JP" altLang="en-US" baseline="-25000" dirty="0">
                <a:solidFill>
                  <a:schemeClr val="accent1"/>
                </a:solidFill>
              </a:endParaRPr>
            </a:p>
          </p:txBody>
        </p:sp>
        <p:grpSp>
          <p:nvGrpSpPr>
            <p:cNvPr id="10" name="グループ化 9"/>
            <p:cNvGrpSpPr/>
            <p:nvPr/>
          </p:nvGrpSpPr>
          <p:grpSpPr>
            <a:xfrm>
              <a:off x="876899" y="964617"/>
              <a:ext cx="7747525" cy="1911721"/>
              <a:chOff x="876899" y="964617"/>
              <a:chExt cx="7747525" cy="1911721"/>
            </a:xfrm>
          </p:grpSpPr>
          <p:grpSp>
            <p:nvGrpSpPr>
              <p:cNvPr id="11" name="グループ化 10"/>
              <p:cNvGrpSpPr/>
              <p:nvPr/>
            </p:nvGrpSpPr>
            <p:grpSpPr>
              <a:xfrm>
                <a:off x="876899" y="964617"/>
                <a:ext cx="7747525" cy="1911721"/>
                <a:chOff x="804378" y="1086863"/>
                <a:chExt cx="7747525" cy="1911721"/>
              </a:xfrm>
            </p:grpSpPr>
            <p:grpSp>
              <p:nvGrpSpPr>
                <p:cNvPr id="13" name="グループ化 12"/>
                <p:cNvGrpSpPr/>
                <p:nvPr/>
              </p:nvGrpSpPr>
              <p:grpSpPr>
                <a:xfrm>
                  <a:off x="804378" y="1086863"/>
                  <a:ext cx="7747525" cy="1911721"/>
                  <a:chOff x="804378" y="1020675"/>
                  <a:chExt cx="7747525" cy="1911721"/>
                </a:xfrm>
              </p:grpSpPr>
              <p:grpSp>
                <p:nvGrpSpPr>
                  <p:cNvPr id="15" name="グループ化 14"/>
                  <p:cNvGrpSpPr/>
                  <p:nvPr/>
                </p:nvGrpSpPr>
                <p:grpSpPr>
                  <a:xfrm>
                    <a:off x="804378" y="1020675"/>
                    <a:ext cx="7747525" cy="1911721"/>
                    <a:chOff x="1312179" y="830093"/>
                    <a:chExt cx="7747525" cy="1911721"/>
                  </a:xfrm>
                </p:grpSpPr>
                <p:grpSp>
                  <p:nvGrpSpPr>
                    <p:cNvPr id="21" name="グループ化 20">
                      <a:extLst>
                        <a:ext uri="{FF2B5EF4-FFF2-40B4-BE49-F238E27FC236}">
                          <a16:creationId xmlns:a16="http://schemas.microsoft.com/office/drawing/2014/main" xmlns="" id="{CB9B19C7-3A3F-4357-9BDB-44FFAC8195FA}"/>
                        </a:ext>
                      </a:extLst>
                    </p:cNvPr>
                    <p:cNvGrpSpPr/>
                    <p:nvPr/>
                  </p:nvGrpSpPr>
                  <p:grpSpPr>
                    <a:xfrm>
                      <a:off x="1312179" y="830093"/>
                      <a:ext cx="7747525" cy="1911721"/>
                      <a:chOff x="4681102" y="26861"/>
                      <a:chExt cx="4738092" cy="2125088"/>
                    </a:xfrm>
                  </p:grpSpPr>
                  <p:cxnSp>
                    <p:nvCxnSpPr>
                      <p:cNvPr id="25" name="直線コネクタ 24">
                        <a:extLst>
                          <a:ext uri="{FF2B5EF4-FFF2-40B4-BE49-F238E27FC236}">
                            <a16:creationId xmlns:a16="http://schemas.microsoft.com/office/drawing/2014/main" xmlns="" id="{988BD6A3-FFA1-4907-ADB5-B1A2EAE24BAC}"/>
                          </a:ext>
                        </a:extLst>
                      </p:cNvPr>
                      <p:cNvCxnSpPr/>
                      <p:nvPr/>
                    </p:nvCxnSpPr>
                    <p:spPr>
                      <a:xfrm>
                        <a:off x="5630722" y="106119"/>
                        <a:ext cx="2852" cy="716842"/>
                      </a:xfrm>
                      <a:prstGeom prst="line">
                        <a:avLst/>
                      </a:prstGeom>
                      <a:ln w="38100">
                        <a:solidFill>
                          <a:schemeClr val="accent1"/>
                        </a:solidFill>
                      </a:ln>
                    </p:spPr>
                    <p:style>
                      <a:lnRef idx="3">
                        <a:schemeClr val="dk1"/>
                      </a:lnRef>
                      <a:fillRef idx="0">
                        <a:schemeClr val="dk1"/>
                      </a:fillRef>
                      <a:effectRef idx="2">
                        <a:schemeClr val="dk1"/>
                      </a:effectRef>
                      <a:fontRef idx="minor">
                        <a:schemeClr val="tx1"/>
                      </a:fontRef>
                    </p:style>
                  </p:cxnSp>
                  <p:cxnSp>
                    <p:nvCxnSpPr>
                      <p:cNvPr id="26" name="直線コネクタ 25">
                        <a:extLst>
                          <a:ext uri="{FF2B5EF4-FFF2-40B4-BE49-F238E27FC236}">
                            <a16:creationId xmlns:a16="http://schemas.microsoft.com/office/drawing/2014/main" xmlns="" id="{9F24F298-FE58-4919-ACF7-2830BBFA9AC9}"/>
                          </a:ext>
                        </a:extLst>
                      </p:cNvPr>
                      <p:cNvCxnSpPr/>
                      <p:nvPr/>
                    </p:nvCxnSpPr>
                    <p:spPr>
                      <a:xfrm>
                        <a:off x="5630197" y="1292183"/>
                        <a:ext cx="0" cy="770353"/>
                      </a:xfrm>
                      <a:prstGeom prst="line">
                        <a:avLst/>
                      </a:prstGeom>
                      <a:ln w="38100">
                        <a:solidFill>
                          <a:schemeClr val="accent1"/>
                        </a:solidFill>
                      </a:ln>
                    </p:spPr>
                    <p:style>
                      <a:lnRef idx="3">
                        <a:schemeClr val="dk1"/>
                      </a:lnRef>
                      <a:fillRef idx="0">
                        <a:schemeClr val="dk1"/>
                      </a:fillRef>
                      <a:effectRef idx="2">
                        <a:schemeClr val="dk1"/>
                      </a:effectRef>
                      <a:fontRef idx="minor">
                        <a:schemeClr val="tx1"/>
                      </a:fontRef>
                    </p:style>
                  </p:cxnSp>
                  <p:sp>
                    <p:nvSpPr>
                      <p:cNvPr id="27" name="テキスト ボックス 26">
                        <a:extLst>
                          <a:ext uri="{FF2B5EF4-FFF2-40B4-BE49-F238E27FC236}">
                            <a16:creationId xmlns:a16="http://schemas.microsoft.com/office/drawing/2014/main" xmlns="" id="{3C6A28FF-9B37-4D3A-B9DD-6A4432189942}"/>
                          </a:ext>
                        </a:extLst>
                      </p:cNvPr>
                      <p:cNvSpPr txBox="1"/>
                      <p:nvPr/>
                    </p:nvSpPr>
                    <p:spPr>
                      <a:xfrm>
                        <a:off x="4807846" y="1544489"/>
                        <a:ext cx="645076" cy="410553"/>
                      </a:xfrm>
                      <a:prstGeom prst="rect">
                        <a:avLst/>
                      </a:prstGeom>
                      <a:noFill/>
                    </p:spPr>
                    <p:txBody>
                      <a:bodyPr wrap="square" rtlCol="0">
                        <a:spAutoFit/>
                      </a:bodyPr>
                      <a:lstStyle/>
                      <a:p>
                        <a:r>
                          <a:rPr kumimoji="1" lang="ja-JP" altLang="en-US" dirty="0" smtClean="0">
                            <a:solidFill>
                              <a:srgbClr val="FF0000"/>
                            </a:solidFill>
                          </a:rPr>
                          <a:t>平面波</a:t>
                        </a:r>
                        <a:endParaRPr kumimoji="1" lang="en-US" altLang="ja-JP" dirty="0" smtClean="0">
                          <a:solidFill>
                            <a:srgbClr val="FF0000"/>
                          </a:solidFill>
                        </a:endParaRPr>
                      </a:p>
                    </p:txBody>
                  </p:sp>
                  <p:sp>
                    <p:nvSpPr>
                      <p:cNvPr id="28" name="テキスト ボックス 27">
                        <a:extLst>
                          <a:ext uri="{FF2B5EF4-FFF2-40B4-BE49-F238E27FC236}">
                            <a16:creationId xmlns:a16="http://schemas.microsoft.com/office/drawing/2014/main" xmlns="" id="{72C383A3-C886-4418-BD44-96E106C158DD}"/>
                          </a:ext>
                        </a:extLst>
                      </p:cNvPr>
                      <p:cNvSpPr txBox="1"/>
                      <p:nvPr/>
                    </p:nvSpPr>
                    <p:spPr>
                      <a:xfrm>
                        <a:off x="5621060" y="1632394"/>
                        <a:ext cx="1209433" cy="410553"/>
                      </a:xfrm>
                      <a:prstGeom prst="rect">
                        <a:avLst/>
                      </a:prstGeom>
                      <a:noFill/>
                      <a:ln>
                        <a:noFill/>
                      </a:ln>
                    </p:spPr>
                    <p:txBody>
                      <a:bodyPr wrap="square" rtlCol="0">
                        <a:spAutoFit/>
                      </a:bodyPr>
                      <a:lstStyle/>
                      <a:p>
                        <a:r>
                          <a:rPr lang="ja-JP" altLang="en-US" dirty="0">
                            <a:solidFill>
                              <a:schemeClr val="accent1"/>
                            </a:solidFill>
                          </a:rPr>
                          <a:t>チョッパ</a:t>
                        </a:r>
                        <a:r>
                          <a:rPr lang="ja-JP" altLang="en-US" dirty="0" smtClean="0">
                            <a:solidFill>
                              <a:schemeClr val="accent1"/>
                            </a:solidFill>
                          </a:rPr>
                          <a:t>ー</a:t>
                        </a:r>
                        <a:r>
                          <a:rPr kumimoji="1" lang="ja-JP" altLang="en-US" dirty="0" smtClean="0">
                            <a:solidFill>
                              <a:schemeClr val="accent1"/>
                            </a:solidFill>
                          </a:rPr>
                          <a:t>スロット</a:t>
                        </a:r>
                        <a:endParaRPr kumimoji="1" lang="ja-JP" altLang="en-US" i="1" dirty="0">
                          <a:solidFill>
                            <a:schemeClr val="accent1"/>
                          </a:solidFill>
                        </a:endParaRPr>
                      </a:p>
                    </p:txBody>
                  </p:sp>
                  <p:cxnSp>
                    <p:nvCxnSpPr>
                      <p:cNvPr id="29" name="直線コネクタ 28">
                        <a:extLst>
                          <a:ext uri="{FF2B5EF4-FFF2-40B4-BE49-F238E27FC236}">
                            <a16:creationId xmlns:a16="http://schemas.microsoft.com/office/drawing/2014/main" xmlns="" id="{F8ED7BE9-127D-406C-A7D3-0DC7A18C7DEE}"/>
                          </a:ext>
                        </a:extLst>
                      </p:cNvPr>
                      <p:cNvCxnSpPr/>
                      <p:nvPr/>
                    </p:nvCxnSpPr>
                    <p:spPr>
                      <a:xfrm>
                        <a:off x="5357004" y="831998"/>
                        <a:ext cx="276045" cy="1604"/>
                      </a:xfrm>
                      <a:prstGeom prst="line">
                        <a:avLst/>
                      </a:prstGeom>
                      <a:ln w="12700">
                        <a:prstDash val="dashDot"/>
                      </a:ln>
                    </p:spPr>
                    <p:style>
                      <a:lnRef idx="1">
                        <a:schemeClr val="accent1"/>
                      </a:lnRef>
                      <a:fillRef idx="0">
                        <a:schemeClr val="accent1"/>
                      </a:fillRef>
                      <a:effectRef idx="0">
                        <a:schemeClr val="accent1"/>
                      </a:effectRef>
                      <a:fontRef idx="minor">
                        <a:schemeClr val="tx1"/>
                      </a:fontRef>
                    </p:style>
                  </p:cxnSp>
                  <p:cxnSp>
                    <p:nvCxnSpPr>
                      <p:cNvPr id="30" name="直線コネクタ 29">
                        <a:extLst>
                          <a:ext uri="{FF2B5EF4-FFF2-40B4-BE49-F238E27FC236}">
                            <a16:creationId xmlns:a16="http://schemas.microsoft.com/office/drawing/2014/main" xmlns="" id="{0453339B-7772-49C7-9F02-7E22B338FD5C}"/>
                          </a:ext>
                        </a:extLst>
                      </p:cNvPr>
                      <p:cNvCxnSpPr/>
                      <p:nvPr/>
                    </p:nvCxnSpPr>
                    <p:spPr>
                      <a:xfrm>
                        <a:off x="5357004" y="1308052"/>
                        <a:ext cx="276045" cy="1604"/>
                      </a:xfrm>
                      <a:prstGeom prst="line">
                        <a:avLst/>
                      </a:prstGeom>
                      <a:ln w="12700">
                        <a:prstDash val="dashDot"/>
                      </a:ln>
                    </p:spPr>
                    <p:style>
                      <a:lnRef idx="1">
                        <a:schemeClr val="accent1"/>
                      </a:lnRef>
                      <a:fillRef idx="0">
                        <a:schemeClr val="accent1"/>
                      </a:fillRef>
                      <a:effectRef idx="0">
                        <a:schemeClr val="accent1"/>
                      </a:effectRef>
                      <a:fontRef idx="minor">
                        <a:schemeClr val="tx1"/>
                      </a:fontRef>
                    </p:style>
                  </p:cxnSp>
                  <p:cxnSp>
                    <p:nvCxnSpPr>
                      <p:cNvPr id="31" name="直線矢印コネクタ 30">
                        <a:extLst>
                          <a:ext uri="{FF2B5EF4-FFF2-40B4-BE49-F238E27FC236}">
                            <a16:creationId xmlns:a16="http://schemas.microsoft.com/office/drawing/2014/main" xmlns="" id="{1E79248B-0FF8-43EF-9DDD-EF2B87A08342}"/>
                          </a:ext>
                        </a:extLst>
                      </p:cNvPr>
                      <p:cNvCxnSpPr/>
                      <p:nvPr/>
                    </p:nvCxnSpPr>
                    <p:spPr>
                      <a:xfrm>
                        <a:off x="5495026" y="578073"/>
                        <a:ext cx="0" cy="258793"/>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32" name="直線矢印コネクタ 31">
                        <a:extLst>
                          <a:ext uri="{FF2B5EF4-FFF2-40B4-BE49-F238E27FC236}">
                            <a16:creationId xmlns:a16="http://schemas.microsoft.com/office/drawing/2014/main" xmlns="" id="{2E73621E-3CF0-4147-8F14-28D817DB33E6}"/>
                          </a:ext>
                        </a:extLst>
                      </p:cNvPr>
                      <p:cNvCxnSpPr/>
                      <p:nvPr/>
                    </p:nvCxnSpPr>
                    <p:spPr>
                      <a:xfrm flipV="1">
                        <a:off x="5495026" y="1292183"/>
                        <a:ext cx="0" cy="275398"/>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33" name="直線コネクタ 32">
                        <a:extLst>
                          <a:ext uri="{FF2B5EF4-FFF2-40B4-BE49-F238E27FC236}">
                            <a16:creationId xmlns:a16="http://schemas.microsoft.com/office/drawing/2014/main" xmlns="" id="{D4D4366F-46E3-4A01-BBEB-C0576ABF2218}"/>
                          </a:ext>
                        </a:extLst>
                      </p:cNvPr>
                      <p:cNvCxnSpPr/>
                      <p:nvPr/>
                    </p:nvCxnSpPr>
                    <p:spPr>
                      <a:xfrm flipV="1">
                        <a:off x="5630197" y="1086365"/>
                        <a:ext cx="3480757" cy="0"/>
                      </a:xfrm>
                      <a:prstGeom prst="line">
                        <a:avLst/>
                      </a:prstGeom>
                      <a:ln w="15875">
                        <a:solidFill>
                          <a:schemeClr val="tx1"/>
                        </a:solidFill>
                        <a:prstDash val="dashDot"/>
                      </a:ln>
                    </p:spPr>
                    <p:style>
                      <a:lnRef idx="1">
                        <a:schemeClr val="accent1"/>
                      </a:lnRef>
                      <a:fillRef idx="0">
                        <a:schemeClr val="accent1"/>
                      </a:fillRef>
                      <a:effectRef idx="0">
                        <a:schemeClr val="accent1"/>
                      </a:effectRef>
                      <a:fontRef idx="minor">
                        <a:schemeClr val="tx1"/>
                      </a:fontRef>
                    </p:style>
                  </p:cxnSp>
                  <p:cxnSp>
                    <p:nvCxnSpPr>
                      <p:cNvPr id="34" name="直線コネクタ 33">
                        <a:extLst>
                          <a:ext uri="{FF2B5EF4-FFF2-40B4-BE49-F238E27FC236}">
                            <a16:creationId xmlns:a16="http://schemas.microsoft.com/office/drawing/2014/main" xmlns="" id="{745C8094-1A56-49C7-A04C-A0DC958B6568}"/>
                          </a:ext>
                        </a:extLst>
                      </p:cNvPr>
                      <p:cNvCxnSpPr/>
                      <p:nvPr/>
                    </p:nvCxnSpPr>
                    <p:spPr>
                      <a:xfrm>
                        <a:off x="8712677" y="65296"/>
                        <a:ext cx="0" cy="1733910"/>
                      </a:xfrm>
                      <a:prstGeom prst="line">
                        <a:avLst/>
                      </a:prstGeom>
                      <a:ln w="25400"/>
                    </p:spPr>
                    <p:style>
                      <a:lnRef idx="3">
                        <a:schemeClr val="dk1"/>
                      </a:lnRef>
                      <a:fillRef idx="0">
                        <a:schemeClr val="dk1"/>
                      </a:fillRef>
                      <a:effectRef idx="2">
                        <a:schemeClr val="dk1"/>
                      </a:effectRef>
                      <a:fontRef idx="minor">
                        <a:schemeClr val="tx1"/>
                      </a:fontRef>
                    </p:style>
                  </p:cxnSp>
                  <p:cxnSp>
                    <p:nvCxnSpPr>
                      <p:cNvPr id="35" name="直線コネクタ 34">
                        <a:extLst>
                          <a:ext uri="{FF2B5EF4-FFF2-40B4-BE49-F238E27FC236}">
                            <a16:creationId xmlns:a16="http://schemas.microsoft.com/office/drawing/2014/main" xmlns="" id="{153B1F68-E9A4-49EB-9C00-37E34A27FE84}"/>
                          </a:ext>
                        </a:extLst>
                      </p:cNvPr>
                      <p:cNvCxnSpPr/>
                      <p:nvPr/>
                    </p:nvCxnSpPr>
                    <p:spPr>
                      <a:xfrm flipV="1">
                        <a:off x="5614629" y="444978"/>
                        <a:ext cx="3083763" cy="634039"/>
                      </a:xfrm>
                      <a:prstGeom prst="line">
                        <a:avLst/>
                      </a:prstGeom>
                      <a:ln w="19050"/>
                    </p:spPr>
                    <p:style>
                      <a:lnRef idx="1">
                        <a:schemeClr val="dk1"/>
                      </a:lnRef>
                      <a:fillRef idx="0">
                        <a:schemeClr val="dk1"/>
                      </a:fillRef>
                      <a:effectRef idx="0">
                        <a:schemeClr val="dk1"/>
                      </a:effectRef>
                      <a:fontRef idx="minor">
                        <a:schemeClr val="tx1"/>
                      </a:fontRef>
                    </p:style>
                  </p:cxnSp>
                  <p:cxnSp>
                    <p:nvCxnSpPr>
                      <p:cNvPr id="36" name="直線矢印コネクタ 35">
                        <a:extLst>
                          <a:ext uri="{FF2B5EF4-FFF2-40B4-BE49-F238E27FC236}">
                            <a16:creationId xmlns:a16="http://schemas.microsoft.com/office/drawing/2014/main" xmlns="" id="{C245438F-3BF0-467E-9BE3-50CA3B613A14}"/>
                          </a:ext>
                        </a:extLst>
                      </p:cNvPr>
                      <p:cNvCxnSpPr/>
                      <p:nvPr/>
                    </p:nvCxnSpPr>
                    <p:spPr>
                      <a:xfrm flipV="1">
                        <a:off x="8848110" y="428110"/>
                        <a:ext cx="0" cy="631728"/>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cxnSp>
                    <p:nvCxnSpPr>
                      <p:cNvPr id="37" name="直線コネクタ 36">
                        <a:extLst>
                          <a:ext uri="{FF2B5EF4-FFF2-40B4-BE49-F238E27FC236}">
                            <a16:creationId xmlns:a16="http://schemas.microsoft.com/office/drawing/2014/main" xmlns="" id="{2209A464-B5A4-4129-BDF7-357E15E03C66}"/>
                          </a:ext>
                        </a:extLst>
                      </p:cNvPr>
                      <p:cNvCxnSpPr/>
                      <p:nvPr/>
                    </p:nvCxnSpPr>
                    <p:spPr>
                      <a:xfrm flipV="1">
                        <a:off x="8753596" y="431335"/>
                        <a:ext cx="401127" cy="0"/>
                      </a:xfrm>
                      <a:prstGeom prst="line">
                        <a:avLst/>
                      </a:prstGeom>
                      <a:ln w="15875">
                        <a:solidFill>
                          <a:schemeClr val="tx1"/>
                        </a:solidFill>
                        <a:prstDash val="dashDot"/>
                      </a:ln>
                    </p:spPr>
                    <p:style>
                      <a:lnRef idx="1">
                        <a:schemeClr val="accent1"/>
                      </a:lnRef>
                      <a:fillRef idx="0">
                        <a:schemeClr val="accent1"/>
                      </a:fillRef>
                      <a:effectRef idx="0">
                        <a:schemeClr val="accent1"/>
                      </a:effectRef>
                      <a:fontRef idx="minor">
                        <a:schemeClr val="tx1"/>
                      </a:fontRef>
                    </p:style>
                  </p:cxnSp>
                  <p:sp>
                    <p:nvSpPr>
                      <p:cNvPr id="38" name="テキスト ボックス 37">
                        <a:extLst>
                          <a:ext uri="{FF2B5EF4-FFF2-40B4-BE49-F238E27FC236}">
                            <a16:creationId xmlns:a16="http://schemas.microsoft.com/office/drawing/2014/main" xmlns="" id="{5890D4D0-9B8D-4C66-B82A-89441E5C8EAB}"/>
                          </a:ext>
                        </a:extLst>
                      </p:cNvPr>
                      <p:cNvSpPr txBox="1"/>
                      <p:nvPr/>
                    </p:nvSpPr>
                    <p:spPr>
                      <a:xfrm>
                        <a:off x="8515645" y="26861"/>
                        <a:ext cx="203483" cy="410553"/>
                      </a:xfrm>
                      <a:prstGeom prst="rect">
                        <a:avLst/>
                      </a:prstGeom>
                      <a:noFill/>
                    </p:spPr>
                    <p:txBody>
                      <a:bodyPr wrap="square" rtlCol="0">
                        <a:spAutoFit/>
                      </a:bodyPr>
                      <a:lstStyle/>
                      <a:p>
                        <a:r>
                          <a:rPr lang="en-US" altLang="ja-JP" dirty="0" smtClean="0"/>
                          <a:t>Q</a:t>
                        </a:r>
                        <a:endParaRPr kumimoji="1" lang="ja-JP" altLang="en-US" i="1" dirty="0"/>
                      </a:p>
                    </p:txBody>
                  </p:sp>
                  <p:cxnSp>
                    <p:nvCxnSpPr>
                      <p:cNvPr id="39" name="直線矢印コネクタ 38">
                        <a:extLst>
                          <a:ext uri="{FF2B5EF4-FFF2-40B4-BE49-F238E27FC236}">
                            <a16:creationId xmlns:a16="http://schemas.microsoft.com/office/drawing/2014/main" xmlns="" id="{C63880F2-D702-4A62-B90F-AF021DBE7AA0}"/>
                          </a:ext>
                        </a:extLst>
                      </p:cNvPr>
                      <p:cNvCxnSpPr/>
                      <p:nvPr/>
                    </p:nvCxnSpPr>
                    <p:spPr>
                      <a:xfrm>
                        <a:off x="5633048" y="1449238"/>
                        <a:ext cx="3079631" cy="0"/>
                      </a:xfrm>
                      <a:prstGeom prst="straightConnector1">
                        <a:avLst/>
                      </a:prstGeom>
                      <a:ln w="19050">
                        <a:headEnd type="triangle"/>
                        <a:tailEnd type="triangle"/>
                      </a:ln>
                    </p:spPr>
                    <p:style>
                      <a:lnRef idx="1">
                        <a:schemeClr val="dk1"/>
                      </a:lnRef>
                      <a:fillRef idx="0">
                        <a:schemeClr val="dk1"/>
                      </a:fillRef>
                      <a:effectRef idx="0">
                        <a:schemeClr val="dk1"/>
                      </a:effectRef>
                      <a:fontRef idx="minor">
                        <a:schemeClr val="tx1"/>
                      </a:fontRef>
                    </p:style>
                  </p:cxnSp>
                  <p:sp>
                    <p:nvSpPr>
                      <p:cNvPr id="40" name="テキスト ボックス 39">
                        <a:extLst>
                          <a:ext uri="{FF2B5EF4-FFF2-40B4-BE49-F238E27FC236}">
                            <a16:creationId xmlns:a16="http://schemas.microsoft.com/office/drawing/2014/main" xmlns="" id="{1CD9222A-0DDC-4857-AEA5-2197D9C1D65A}"/>
                          </a:ext>
                        </a:extLst>
                      </p:cNvPr>
                      <p:cNvSpPr txBox="1"/>
                      <p:nvPr/>
                    </p:nvSpPr>
                    <p:spPr>
                      <a:xfrm>
                        <a:off x="6790006" y="1462080"/>
                        <a:ext cx="494775" cy="410553"/>
                      </a:xfrm>
                      <a:prstGeom prst="rect">
                        <a:avLst/>
                      </a:prstGeom>
                      <a:noFill/>
                    </p:spPr>
                    <p:txBody>
                      <a:bodyPr wrap="square" rtlCol="0">
                        <a:spAutoFit/>
                      </a:bodyPr>
                      <a:lstStyle/>
                      <a:p>
                        <a:r>
                          <a:rPr lang="ja-JP" altLang="en-US" dirty="0"/>
                          <a:t>距離 </a:t>
                        </a:r>
                        <a:r>
                          <a:rPr lang="en-US" altLang="ja-JP" i="1" dirty="0"/>
                          <a:t>L</a:t>
                        </a:r>
                        <a:endParaRPr kumimoji="1" lang="ja-JP" altLang="en-US" i="1" dirty="0"/>
                      </a:p>
                    </p:txBody>
                  </p:sp>
                  <mc:AlternateContent xmlns:mc="http://schemas.openxmlformats.org/markup-compatibility/2006" xmlns:a14="http://schemas.microsoft.com/office/drawing/2010/main">
                    <mc:Choice Requires="a14">
                      <p:sp>
                        <p:nvSpPr>
                          <p:cNvPr id="41" name="テキスト ボックス 40">
                            <a:extLst>
                              <a:ext uri="{FF2B5EF4-FFF2-40B4-BE49-F238E27FC236}">
                                <a16:creationId xmlns:a16="http://schemas.microsoft.com/office/drawing/2014/main" xmlns="" id="{5890D4D0-9B8D-4C66-B82A-89441E5C8EAB}"/>
                              </a:ext>
                            </a:extLst>
                          </p:cNvPr>
                          <p:cNvSpPr txBox="1"/>
                          <p:nvPr/>
                        </p:nvSpPr>
                        <p:spPr>
                          <a:xfrm>
                            <a:off x="8850556" y="521698"/>
                            <a:ext cx="520796" cy="410553"/>
                          </a:xfrm>
                          <a:prstGeom prst="rect">
                            <a:avLst/>
                          </a:prstGeom>
                          <a:noFill/>
                        </p:spPr>
                        <p:txBody>
                          <a:bodyPr wrap="square" rtlCol="0">
                            <a:spAutoFit/>
                          </a:bodyPr>
                          <a:lstStyle/>
                          <a:p>
                            <a14:m>
                              <m:oMath xmlns:m="http://schemas.openxmlformats.org/officeDocument/2006/math">
                                <m:r>
                                  <a:rPr lang="ja-JP" altLang="en-US" i="1">
                                    <a:latin typeface="Cambria Math" panose="02040503050406030204" pitchFamily="18" charset="0"/>
                                  </a:rPr>
                                  <m:t>𝑥</m:t>
                                </m:r>
                              </m:oMath>
                            </a14:m>
                            <a:r>
                              <a:rPr lang="en-US" altLang="ja-JP" dirty="0" smtClean="0"/>
                              <a:t>(mm)</a:t>
                            </a:r>
                            <a:endParaRPr kumimoji="1" lang="ja-JP" altLang="en-US" dirty="0"/>
                          </a:p>
                        </p:txBody>
                      </p:sp>
                    </mc:Choice>
                    <mc:Fallback xmlns="">
                      <p:sp>
                        <p:nvSpPr>
                          <p:cNvPr id="29" name="テキスト ボックス 28">
                            <a:extLst>
                              <a:ext uri="{FF2B5EF4-FFF2-40B4-BE49-F238E27FC236}">
                                <a16:creationId xmlns:a16="http://schemas.microsoft.com/office/drawing/2014/main" xmlns="" xmlns:a14="http://schemas.microsoft.com/office/drawing/2010/main" id="{5890D4D0-9B8D-4C66-B82A-89441E5C8EAB}"/>
                              </a:ext>
                            </a:extLst>
                          </p:cNvPr>
                          <p:cNvSpPr txBox="1">
                            <a:spLocks noRot="1" noChangeAspect="1" noMove="1" noResize="1" noEditPoints="1" noAdjustHandles="1" noChangeArrowheads="1" noChangeShapeType="1" noTextEdit="1"/>
                          </p:cNvSpPr>
                          <p:nvPr/>
                        </p:nvSpPr>
                        <p:spPr>
                          <a:xfrm>
                            <a:off x="8850556" y="521698"/>
                            <a:ext cx="520796" cy="410553"/>
                          </a:xfrm>
                          <a:prstGeom prst="rect">
                            <a:avLst/>
                          </a:prstGeom>
                          <a:blipFill rotWithShape="0">
                            <a:blip r:embed="rId8"/>
                            <a:stretch>
                              <a:fillRect t="-8197" r="-2857" b="-24590"/>
                            </a:stretch>
                          </a:blipFill>
                        </p:spPr>
                        <p:txBody>
                          <a:bodyPr/>
                          <a:lstStyle/>
                          <a:p>
                            <a:r>
                              <a:rPr lang="ja-JP" altLang="en-US">
                                <a:noFill/>
                              </a:rPr>
                              <a:t> </a:t>
                            </a:r>
                          </a:p>
                        </p:txBody>
                      </p:sp>
                    </mc:Fallback>
                  </mc:AlternateContent>
                  <p:sp>
                    <p:nvSpPr>
                      <p:cNvPr id="42" name="テキスト ボックス 41">
                        <a:extLst>
                          <a:ext uri="{FF2B5EF4-FFF2-40B4-BE49-F238E27FC236}">
                            <a16:creationId xmlns:a16="http://schemas.microsoft.com/office/drawing/2014/main" xmlns="" id="{5890D4D0-9B8D-4C66-B82A-89441E5C8EAB}"/>
                          </a:ext>
                        </a:extLst>
                      </p:cNvPr>
                      <p:cNvSpPr txBox="1"/>
                      <p:nvPr/>
                    </p:nvSpPr>
                    <p:spPr>
                      <a:xfrm>
                        <a:off x="8373618" y="1741396"/>
                        <a:ext cx="828470" cy="410553"/>
                      </a:xfrm>
                      <a:prstGeom prst="rect">
                        <a:avLst/>
                      </a:prstGeom>
                      <a:noFill/>
                    </p:spPr>
                    <p:txBody>
                      <a:bodyPr wrap="square" rtlCol="0">
                        <a:spAutoFit/>
                      </a:bodyPr>
                      <a:lstStyle/>
                      <a:p>
                        <a:r>
                          <a:rPr lang="ja-JP" altLang="en-US" dirty="0"/>
                          <a:t>スクリーン</a:t>
                        </a:r>
                        <a:endParaRPr kumimoji="1" lang="ja-JP" altLang="en-US" dirty="0"/>
                      </a:p>
                    </p:txBody>
                  </p:sp>
                  <p:sp>
                    <p:nvSpPr>
                      <p:cNvPr id="43" name="テキスト ボックス 42">
                        <a:extLst>
                          <a:ext uri="{FF2B5EF4-FFF2-40B4-BE49-F238E27FC236}">
                            <a16:creationId xmlns:a16="http://schemas.microsoft.com/office/drawing/2014/main" xmlns="" id="{5890D4D0-9B8D-4C66-B82A-89441E5C8EAB}"/>
                          </a:ext>
                        </a:extLst>
                      </p:cNvPr>
                      <p:cNvSpPr txBox="1"/>
                      <p:nvPr/>
                    </p:nvSpPr>
                    <p:spPr>
                      <a:xfrm>
                        <a:off x="9099415" y="883777"/>
                        <a:ext cx="319779" cy="410553"/>
                      </a:xfrm>
                      <a:prstGeom prst="rect">
                        <a:avLst/>
                      </a:prstGeom>
                      <a:noFill/>
                    </p:spPr>
                    <p:txBody>
                      <a:bodyPr wrap="square" rtlCol="0">
                        <a:spAutoFit/>
                      </a:bodyPr>
                      <a:lstStyle/>
                      <a:p>
                        <a:r>
                          <a:rPr lang="en-US" altLang="ja-JP" dirty="0"/>
                          <a:t>z</a:t>
                        </a:r>
                        <a:r>
                          <a:rPr kumimoji="1" lang="ja-JP" altLang="en-US" dirty="0" smtClean="0"/>
                          <a:t>軸</a:t>
                        </a:r>
                        <a:endParaRPr kumimoji="1" lang="ja-JP" altLang="en-US" dirty="0"/>
                      </a:p>
                    </p:txBody>
                  </p:sp>
                  <mc:AlternateContent xmlns:mc="http://schemas.openxmlformats.org/markup-compatibility/2006" xmlns:a14="http://schemas.microsoft.com/office/drawing/2010/main">
                    <mc:Choice Requires="a14">
                      <p:sp>
                        <p:nvSpPr>
                          <p:cNvPr id="44" name="テキスト ボックス 43">
                            <a:extLst>
                              <a:ext uri="{FF2B5EF4-FFF2-40B4-BE49-F238E27FC236}">
                                <a16:creationId xmlns:a16="http://schemas.microsoft.com/office/drawing/2014/main" xmlns="" id="{72C383A3-C886-4418-BD44-96E106C158DD}"/>
                              </a:ext>
                            </a:extLst>
                          </p:cNvPr>
                          <p:cNvSpPr txBox="1"/>
                          <p:nvPr/>
                        </p:nvSpPr>
                        <p:spPr>
                          <a:xfrm>
                            <a:off x="4681102" y="36917"/>
                            <a:ext cx="817740" cy="410553"/>
                          </a:xfrm>
                          <a:prstGeom prst="rect">
                            <a:avLst/>
                          </a:prstGeom>
                          <a:noFill/>
                        </p:spPr>
                        <p:txBody>
                          <a:bodyPr wrap="square" rtlCol="0">
                            <a:spAutoFit/>
                          </a:bodyPr>
                          <a:lstStyle/>
                          <a:p>
                            <a:r>
                              <a:rPr kumimoji="1" lang="ja-JP" altLang="en-US" dirty="0" smtClean="0"/>
                              <a:t>入射強度</a:t>
                            </a:r>
                            <a14:m>
                              <m:oMath xmlns:m="http://schemas.openxmlformats.org/officeDocument/2006/math">
                                <m:sSub>
                                  <m:sSubPr>
                                    <m:ctrlPr>
                                      <a:rPr lang="en-US" altLang="ja-JP" i="1">
                                        <a:latin typeface="Cambria Math" panose="02040503050406030204" pitchFamily="18" charset="0"/>
                                      </a:rPr>
                                    </m:ctrlPr>
                                  </m:sSubPr>
                                  <m:e>
                                    <m:r>
                                      <a:rPr lang="en-US" altLang="ja-JP" b="0" i="1" smtClean="0">
                                        <a:latin typeface="Cambria Math" panose="02040503050406030204" pitchFamily="18" charset="0"/>
                                      </a:rPr>
                                      <m:t> </m:t>
                                    </m:r>
                                    <m:r>
                                      <a:rPr lang="en-US" altLang="ja-JP" i="1">
                                        <a:latin typeface="Cambria Math" panose="02040503050406030204" pitchFamily="18" charset="0"/>
                                      </a:rPr>
                                      <m:t>𝐼</m:t>
                                    </m:r>
                                  </m:e>
                                  <m:sub>
                                    <m:r>
                                      <a:rPr lang="en-US" altLang="ja-JP" i="1">
                                        <a:latin typeface="Cambria Math" panose="02040503050406030204" pitchFamily="18" charset="0"/>
                                      </a:rPr>
                                      <m:t>𝑖</m:t>
                                    </m:r>
                                  </m:sub>
                                </m:sSub>
                              </m:oMath>
                            </a14:m>
                            <a:endParaRPr kumimoji="1" lang="ja-JP" altLang="en-US" dirty="0"/>
                          </a:p>
                        </p:txBody>
                      </p:sp>
                    </mc:Choice>
                    <mc:Fallback xmlns="">
                      <p:sp>
                        <p:nvSpPr>
                          <p:cNvPr id="44" name="テキスト ボックス 43">
                            <a:extLst>
                              <a:ext uri="{FF2B5EF4-FFF2-40B4-BE49-F238E27FC236}">
                                <a16:creationId xmlns="" xmlns:a16="http://schemas.microsoft.com/office/drawing/2014/main" xmlns:a14="http://schemas.microsoft.com/office/drawing/2010/main" id="{72C383A3-C886-4418-BD44-96E106C158DD}"/>
                              </a:ext>
                            </a:extLst>
                          </p:cNvPr>
                          <p:cNvSpPr txBox="1">
                            <a:spLocks noRot="1" noChangeAspect="1" noMove="1" noResize="1" noEditPoints="1" noAdjustHandles="1" noChangeArrowheads="1" noChangeShapeType="1" noTextEdit="1"/>
                          </p:cNvSpPr>
                          <p:nvPr/>
                        </p:nvSpPr>
                        <p:spPr>
                          <a:xfrm>
                            <a:off x="4681102" y="36917"/>
                            <a:ext cx="817740" cy="410553"/>
                          </a:xfrm>
                          <a:prstGeom prst="rect">
                            <a:avLst/>
                          </a:prstGeom>
                          <a:blipFill rotWithShape="0">
                            <a:blip r:embed="rId9"/>
                            <a:stretch>
                              <a:fillRect l="-4110" t="-15000" b="-21667"/>
                            </a:stretch>
                          </a:blipFill>
                        </p:spPr>
                        <p:txBody>
                          <a:bodyPr/>
                          <a:lstStyle/>
                          <a:p>
                            <a:r>
                              <a:rPr lang="ja-JP" altLang="en-US">
                                <a:noFill/>
                              </a:rPr>
                              <a:t> </a:t>
                            </a:r>
                          </a:p>
                        </p:txBody>
                      </p:sp>
                    </mc:Fallback>
                  </mc:AlternateContent>
                </p:grpSp>
                <p:sp>
                  <p:nvSpPr>
                    <p:cNvPr id="22" name="円/楕円 21"/>
                    <p:cNvSpPr/>
                    <p:nvPr/>
                  </p:nvSpPr>
                  <p:spPr>
                    <a:xfrm>
                      <a:off x="7871404" y="1158890"/>
                      <a:ext cx="66069" cy="83112"/>
                    </a:xfrm>
                    <a:prstGeom prst="ellipse">
                      <a:avLst/>
                    </a:prstGeom>
                    <a:solidFill>
                      <a:schemeClr val="tx1"/>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テキスト ボックス 22">
                      <a:extLst>
                        <a:ext uri="{FF2B5EF4-FFF2-40B4-BE49-F238E27FC236}">
                          <a16:creationId xmlns:a16="http://schemas.microsoft.com/office/drawing/2014/main" xmlns="" id="{5890D4D0-9B8D-4C66-B82A-89441E5C8EAB}"/>
                        </a:ext>
                      </a:extLst>
                    </p:cNvPr>
                    <p:cNvSpPr txBox="1"/>
                    <p:nvPr/>
                  </p:nvSpPr>
                  <p:spPr>
                    <a:xfrm>
                      <a:off x="2825783" y="1422777"/>
                      <a:ext cx="262335" cy="369332"/>
                    </a:xfrm>
                    <a:prstGeom prst="rect">
                      <a:avLst/>
                    </a:prstGeom>
                    <a:noFill/>
                  </p:spPr>
                  <p:txBody>
                    <a:bodyPr wrap="square" rtlCol="0">
                      <a:spAutoFit/>
                    </a:bodyPr>
                    <a:lstStyle/>
                    <a:p>
                      <a:r>
                        <a:rPr lang="en-US" altLang="ja-JP" dirty="0" smtClean="0"/>
                        <a:t>P</a:t>
                      </a:r>
                      <a:endParaRPr kumimoji="1" lang="ja-JP" altLang="en-US" i="1" dirty="0"/>
                    </a:p>
                  </p:txBody>
                </p:sp>
                <p:sp>
                  <p:nvSpPr>
                    <p:cNvPr id="24" name="円/楕円 23"/>
                    <p:cNvSpPr/>
                    <p:nvPr/>
                  </p:nvSpPr>
                  <p:spPr>
                    <a:xfrm>
                      <a:off x="2828099" y="1730896"/>
                      <a:ext cx="72000" cy="72000"/>
                    </a:xfrm>
                    <a:prstGeom prst="ellipse">
                      <a:avLst/>
                    </a:prstGeom>
                    <a:solidFill>
                      <a:schemeClr val="tx1"/>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cxnSp>
                <p:nvCxnSpPr>
                  <p:cNvPr id="16" name="直線コネクタ 15"/>
                  <p:cNvCxnSpPr/>
                  <p:nvPr/>
                </p:nvCxnSpPr>
                <p:spPr>
                  <a:xfrm flipH="1">
                    <a:off x="1204330" y="1661533"/>
                    <a:ext cx="0" cy="613317"/>
                  </a:xfrm>
                  <a:prstGeom prst="line">
                    <a:avLst/>
                  </a:prstGeom>
                  <a:ln w="19050">
                    <a:solidFill>
                      <a:srgbClr val="FF0000"/>
                    </a:solidFill>
                    <a:tailEnd type="none"/>
                  </a:ln>
                </p:spPr>
                <p:style>
                  <a:lnRef idx="1">
                    <a:schemeClr val="dk1"/>
                  </a:lnRef>
                  <a:fillRef idx="0">
                    <a:schemeClr val="dk1"/>
                  </a:fillRef>
                  <a:effectRef idx="0">
                    <a:schemeClr val="dk1"/>
                  </a:effectRef>
                  <a:fontRef idx="minor">
                    <a:schemeClr val="tx1"/>
                  </a:fontRef>
                </p:style>
              </p:cxnSp>
              <p:cxnSp>
                <p:nvCxnSpPr>
                  <p:cNvPr id="17" name="直線コネクタ 16"/>
                  <p:cNvCxnSpPr/>
                  <p:nvPr/>
                </p:nvCxnSpPr>
                <p:spPr>
                  <a:xfrm flipH="1">
                    <a:off x="1360447" y="1658870"/>
                    <a:ext cx="0" cy="613317"/>
                  </a:xfrm>
                  <a:prstGeom prst="line">
                    <a:avLst/>
                  </a:prstGeom>
                  <a:ln w="19050">
                    <a:solidFill>
                      <a:srgbClr val="FF0000"/>
                    </a:solidFill>
                    <a:tailEnd type="none"/>
                  </a:ln>
                </p:spPr>
                <p:style>
                  <a:lnRef idx="1">
                    <a:schemeClr val="dk1"/>
                  </a:lnRef>
                  <a:fillRef idx="0">
                    <a:schemeClr val="dk1"/>
                  </a:fillRef>
                  <a:effectRef idx="0">
                    <a:schemeClr val="dk1"/>
                  </a:effectRef>
                  <a:fontRef idx="minor">
                    <a:schemeClr val="tx1"/>
                  </a:fontRef>
                </p:style>
              </p:cxnSp>
              <p:cxnSp>
                <p:nvCxnSpPr>
                  <p:cNvPr id="18" name="直線コネクタ 17"/>
                  <p:cNvCxnSpPr/>
                  <p:nvPr/>
                </p:nvCxnSpPr>
                <p:spPr>
                  <a:xfrm flipH="1">
                    <a:off x="1527715" y="1661533"/>
                    <a:ext cx="0" cy="613317"/>
                  </a:xfrm>
                  <a:prstGeom prst="line">
                    <a:avLst/>
                  </a:prstGeom>
                  <a:ln w="19050">
                    <a:solidFill>
                      <a:srgbClr val="FF0000"/>
                    </a:solidFill>
                    <a:tailEnd type="none"/>
                  </a:ln>
                </p:spPr>
                <p:style>
                  <a:lnRef idx="1">
                    <a:schemeClr val="dk1"/>
                  </a:lnRef>
                  <a:fillRef idx="0">
                    <a:schemeClr val="dk1"/>
                  </a:fillRef>
                  <a:effectRef idx="0">
                    <a:schemeClr val="dk1"/>
                  </a:effectRef>
                  <a:fontRef idx="minor">
                    <a:schemeClr val="tx1"/>
                  </a:fontRef>
                </p:style>
              </p:cxnSp>
              <p:cxnSp>
                <p:nvCxnSpPr>
                  <p:cNvPr id="19" name="直線コネクタ 18"/>
                  <p:cNvCxnSpPr/>
                  <p:nvPr/>
                </p:nvCxnSpPr>
                <p:spPr>
                  <a:xfrm flipH="1">
                    <a:off x="1694983" y="1656958"/>
                    <a:ext cx="0" cy="613317"/>
                  </a:xfrm>
                  <a:prstGeom prst="line">
                    <a:avLst/>
                  </a:prstGeom>
                  <a:ln w="19050">
                    <a:solidFill>
                      <a:srgbClr val="FF0000"/>
                    </a:solidFill>
                    <a:tailEnd type="none"/>
                  </a:ln>
                </p:spPr>
                <p:style>
                  <a:lnRef idx="1">
                    <a:schemeClr val="dk1"/>
                  </a:lnRef>
                  <a:fillRef idx="0">
                    <a:schemeClr val="dk1"/>
                  </a:fillRef>
                  <a:effectRef idx="0">
                    <a:schemeClr val="dk1"/>
                  </a:effectRef>
                  <a:fontRef idx="minor">
                    <a:schemeClr val="tx1"/>
                  </a:fontRef>
                </p:style>
              </p:cxnSp>
              <p:sp>
                <p:nvSpPr>
                  <p:cNvPr id="20" name="右矢印 19"/>
                  <p:cNvSpPr/>
                  <p:nvPr/>
                </p:nvSpPr>
                <p:spPr>
                  <a:xfrm>
                    <a:off x="1159340" y="1302201"/>
                    <a:ext cx="535773" cy="260766"/>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FF0000"/>
                      </a:solidFill>
                    </a:endParaRPr>
                  </a:p>
                </p:txBody>
              </p:sp>
            </p:grpSp>
            <p:sp>
              <p:nvSpPr>
                <p:cNvPr id="14" name="テキスト ボックス 13">
                  <a:extLst>
                    <a:ext uri="{FF2B5EF4-FFF2-40B4-BE49-F238E27FC236}">
                      <a16:creationId xmlns:a16="http://schemas.microsoft.com/office/drawing/2014/main" xmlns="" id="{D83CF692-0D6A-4FB4-B41A-61B909F969C8}"/>
                    </a:ext>
                  </a:extLst>
                </p:cNvPr>
                <p:cNvSpPr txBox="1"/>
                <p:nvPr/>
              </p:nvSpPr>
              <p:spPr>
                <a:xfrm>
                  <a:off x="4286008" y="1728795"/>
                  <a:ext cx="806592" cy="369332"/>
                </a:xfrm>
                <a:prstGeom prst="rect">
                  <a:avLst/>
                </a:prstGeom>
                <a:noFill/>
              </p:spPr>
              <p:txBody>
                <a:bodyPr wrap="square" rtlCol="0">
                  <a:spAutoFit/>
                </a:bodyPr>
                <a:lstStyle/>
                <a:p>
                  <a:r>
                    <a:rPr lang="ja-JP" altLang="en-US" dirty="0"/>
                    <a:t>角度</a:t>
                  </a:r>
                  <a:r>
                    <a:rPr lang="en-US" altLang="ja-JP" i="1" dirty="0"/>
                    <a:t>θ</a:t>
                  </a:r>
                  <a:endParaRPr kumimoji="1" lang="ja-JP" altLang="en-US" i="1" dirty="0"/>
                </a:p>
              </p:txBody>
            </p:sp>
          </p:grpSp>
          <p:sp>
            <p:nvSpPr>
              <p:cNvPr id="12" name="円弧 11"/>
              <p:cNvSpPr>
                <a:spLocks noChangeAspect="1"/>
              </p:cNvSpPr>
              <p:nvPr/>
            </p:nvSpPr>
            <p:spPr>
              <a:xfrm rot="856560">
                <a:off x="3371374" y="1361539"/>
                <a:ext cx="1044413" cy="1044537"/>
              </a:xfrm>
              <a:prstGeom prst="arc">
                <a:avLst>
                  <a:gd name="adj1" fmla="val 19428083"/>
                  <a:gd name="adj2" fmla="val 20841091"/>
                </a:avLst>
              </a:prstGeom>
              <a:noFill/>
              <a:ln w="19050" cap="flat" cmpd="sng" algn="ctr">
                <a:solidFill>
                  <a:schemeClr val="tx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400" b="0" i="0" u="none" strike="noStrike" kern="0" cap="none" spc="0" normalizeH="0" baseline="0" noProof="0" smtClean="0">
                  <a:ln>
                    <a:noFill/>
                  </a:ln>
                  <a:solidFill>
                    <a:srgbClr val="92D050"/>
                  </a:solidFill>
                  <a:effectLst/>
                  <a:uLnTx/>
                  <a:uFillTx/>
                  <a:latin typeface="Cambria Math" panose="02040503050406030204" pitchFamily="18" charset="0"/>
                  <a:ea typeface="ＭＳ Ｐゴシック"/>
                  <a:cs typeface="+mn-cs"/>
                </a:endParaRPr>
              </a:p>
            </p:txBody>
          </p:sp>
        </p:grpSp>
      </p:grpSp>
      <mc:AlternateContent xmlns:mc="http://schemas.openxmlformats.org/markup-compatibility/2006" xmlns:a14="http://schemas.microsoft.com/office/drawing/2010/main">
        <mc:Choice Requires="a14">
          <p:sp>
            <p:nvSpPr>
              <p:cNvPr id="45" name="テキスト ボックス 44"/>
              <p:cNvSpPr txBox="1"/>
              <p:nvPr/>
            </p:nvSpPr>
            <p:spPr>
              <a:xfrm>
                <a:off x="177672" y="3685784"/>
                <a:ext cx="4032000" cy="1116000"/>
              </a:xfrm>
              <a:prstGeom prst="rect">
                <a:avLst/>
              </a:prstGeom>
              <a:noFill/>
              <a:ln>
                <a:solidFill>
                  <a:schemeClr val="tx1"/>
                </a:solidFill>
              </a:ln>
            </p:spPr>
            <p:txBody>
              <a:bodyPr wrap="square" rtlCol="0">
                <a:spAutoFit/>
              </a:bodyPr>
              <a:lstStyle/>
              <a:p>
                <a:r>
                  <a:rPr kumimoji="1" lang="ja-JP" altLang="en-US" dirty="0" smtClean="0"/>
                  <a:t>用いる近似</a:t>
                </a:r>
                <a:endParaRPr kumimoji="1" lang="en-US" altLang="ja-JP" dirty="0" smtClean="0"/>
              </a:p>
              <a:p>
                <a:r>
                  <a:rPr lang="ja-JP" altLang="en-US" dirty="0" smtClean="0"/>
                  <a:t>・</a:t>
                </a:r>
                <a:r>
                  <a:rPr lang="en-US" altLang="ja-JP" dirty="0" smtClean="0"/>
                  <a:t>PQ</a:t>
                </a:r>
                <a:r>
                  <a:rPr lang="ja-JP" altLang="en-US" dirty="0" smtClean="0"/>
                  <a:t>が</a:t>
                </a:r>
                <a:r>
                  <a:rPr lang="en-US" altLang="ja-JP" dirty="0" smtClean="0"/>
                  <a:t>Z</a:t>
                </a:r>
                <a:r>
                  <a:rPr lang="ja-JP" altLang="en-US" dirty="0" smtClean="0"/>
                  <a:t>軸とほぼ平行</a:t>
                </a:r>
                <a:r>
                  <a:rPr lang="ja-JP" altLang="en-US" dirty="0">
                    <a:solidFill>
                      <a:srgbClr val="FF0000"/>
                    </a:solidFill>
                  </a:rPr>
                  <a:t>　</a:t>
                </a:r>
                <a14:m>
                  <m:oMath xmlns:m="http://schemas.openxmlformats.org/officeDocument/2006/math">
                    <m:func>
                      <m:funcPr>
                        <m:ctrlPr>
                          <a:rPr lang="en-US" altLang="ja-JP" i="1" smtClean="0">
                            <a:solidFill>
                              <a:srgbClr val="FF0000"/>
                            </a:solidFill>
                            <a:latin typeface="Cambria Math" panose="02040503050406030204" pitchFamily="18" charset="0"/>
                          </a:rPr>
                        </m:ctrlPr>
                      </m:funcPr>
                      <m:fName>
                        <m:r>
                          <m:rPr>
                            <m:sty m:val="p"/>
                          </m:rPr>
                          <a:rPr lang="en-US" altLang="ja-JP" b="0" i="0" smtClean="0">
                            <a:solidFill>
                              <a:srgbClr val="FF0000"/>
                            </a:solidFill>
                            <a:latin typeface="Cambria Math" panose="02040503050406030204" pitchFamily="18" charset="0"/>
                          </a:rPr>
                          <m:t>cos</m:t>
                        </m:r>
                      </m:fName>
                      <m:e>
                        <m:r>
                          <a:rPr lang="ja-JP" altLang="en-US" i="1" smtClean="0">
                            <a:solidFill>
                              <a:srgbClr val="FF0000"/>
                            </a:solidFill>
                            <a:latin typeface="Cambria Math" panose="02040503050406030204" pitchFamily="18" charset="0"/>
                          </a:rPr>
                          <m:t>𝜃</m:t>
                        </m:r>
                      </m:e>
                    </m:func>
                    <m:r>
                      <a:rPr lang="ja-JP" altLang="en-US" i="1" dirty="0" smtClean="0">
                        <a:solidFill>
                          <a:srgbClr val="FF0000"/>
                        </a:solidFill>
                        <a:latin typeface="Cambria Math" panose="02040503050406030204" pitchFamily="18" charset="0"/>
                      </a:rPr>
                      <m:t>≈</m:t>
                    </m:r>
                    <m:r>
                      <a:rPr lang="en-US" altLang="ja-JP" b="0" i="1" dirty="0" smtClean="0">
                        <a:solidFill>
                          <a:srgbClr val="FF0000"/>
                        </a:solidFill>
                        <a:latin typeface="Cambria Math" panose="02040503050406030204" pitchFamily="18" charset="0"/>
                      </a:rPr>
                      <m:t>1</m:t>
                    </m:r>
                  </m:oMath>
                </a14:m>
                <a:r>
                  <a:rPr lang="ja-JP" altLang="en-US" dirty="0" smtClean="0">
                    <a:solidFill>
                      <a:srgbClr val="FF0000"/>
                    </a:solidFill>
                  </a:rPr>
                  <a:t>、</a:t>
                </a:r>
                <a14:m>
                  <m:oMath xmlns:m="http://schemas.openxmlformats.org/officeDocument/2006/math">
                    <m:r>
                      <a:rPr lang="ja-JP" altLang="en-US" i="1" dirty="0">
                        <a:solidFill>
                          <a:srgbClr val="FF0000"/>
                        </a:solidFill>
                        <a:latin typeface="Cambria Math" panose="02040503050406030204" pitchFamily="18" charset="0"/>
                      </a:rPr>
                      <m:t>𝜃</m:t>
                    </m:r>
                    <m:r>
                      <a:rPr lang="ja-JP" altLang="en-US" i="1" dirty="0">
                        <a:solidFill>
                          <a:srgbClr val="FF0000"/>
                        </a:solidFill>
                        <a:latin typeface="Cambria Math" panose="02040503050406030204" pitchFamily="18" charset="0"/>
                      </a:rPr>
                      <m:t>≈0</m:t>
                    </m:r>
                  </m:oMath>
                </a14:m>
                <a:endParaRPr lang="en-US" altLang="ja-JP" dirty="0">
                  <a:solidFill>
                    <a:srgbClr val="FF0000"/>
                  </a:solidFill>
                </a:endParaRPr>
              </a:p>
              <a:p>
                <a:r>
                  <a:rPr lang="ja-JP" altLang="en-US" dirty="0" smtClean="0"/>
                  <a:t>・</a:t>
                </a:r>
                <a14:m>
                  <m:oMath xmlns:m="http://schemas.openxmlformats.org/officeDocument/2006/math">
                    <m:r>
                      <a:rPr lang="ja-JP" altLang="en-US" i="1" dirty="0">
                        <a:latin typeface="Cambria Math" panose="02040503050406030204" pitchFamily="18" charset="0"/>
                      </a:rPr>
                      <m:t>フラウンホーファー</m:t>
                    </m:r>
                    <m:r>
                      <m:rPr>
                        <m:nor/>
                      </m:rPr>
                      <a:rPr lang="ja-JP" altLang="en-US" dirty="0"/>
                      <m:t>近似</m:t>
                    </m:r>
                    <m:r>
                      <a:rPr lang="ja-JP" altLang="en-US" i="1" dirty="0">
                        <a:latin typeface="Cambria Math" panose="02040503050406030204" pitchFamily="18" charset="0"/>
                      </a:rPr>
                      <m:t>　</m:t>
                    </m:r>
                    <m:f>
                      <m:fPr>
                        <m:ctrlPr>
                          <a:rPr lang="en-US" altLang="ja-JP" i="1" smtClean="0">
                            <a:solidFill>
                              <a:srgbClr val="FF0000"/>
                            </a:solidFill>
                            <a:latin typeface="Cambria Math" panose="02040503050406030204" pitchFamily="18" charset="0"/>
                          </a:rPr>
                        </m:ctrlPr>
                      </m:fPr>
                      <m:num>
                        <m:sSup>
                          <m:sSupPr>
                            <m:ctrlPr>
                              <a:rPr lang="en-US" altLang="ja-JP" i="1" smtClean="0">
                                <a:solidFill>
                                  <a:srgbClr val="FF0000"/>
                                </a:solidFill>
                                <a:latin typeface="Cambria Math" panose="02040503050406030204" pitchFamily="18" charset="0"/>
                              </a:rPr>
                            </m:ctrlPr>
                          </m:sSupPr>
                          <m:e>
                            <m:r>
                              <a:rPr lang="en-US" altLang="ja-JP" b="0" i="1" smtClean="0">
                                <a:solidFill>
                                  <a:srgbClr val="FF0000"/>
                                </a:solidFill>
                                <a:latin typeface="Cambria Math" panose="02040503050406030204" pitchFamily="18" charset="0"/>
                              </a:rPr>
                              <m:t>𝑤</m:t>
                            </m:r>
                            <m:r>
                              <a:rPr lang="en-US" altLang="ja-JP" i="1" baseline="-25000">
                                <a:solidFill>
                                  <a:srgbClr val="FF0000"/>
                                </a:solidFill>
                                <a:latin typeface="Cambria Math" panose="02040503050406030204" pitchFamily="18" charset="0"/>
                              </a:rPr>
                              <m:t>1</m:t>
                            </m:r>
                          </m:e>
                          <m:sup>
                            <m:r>
                              <a:rPr lang="en-US" altLang="ja-JP" b="0" i="1" smtClean="0">
                                <a:solidFill>
                                  <a:srgbClr val="FF0000"/>
                                </a:solidFill>
                                <a:latin typeface="Cambria Math" panose="02040503050406030204" pitchFamily="18" charset="0"/>
                              </a:rPr>
                              <m:t>2</m:t>
                            </m:r>
                          </m:sup>
                        </m:sSup>
                      </m:num>
                      <m:den>
                        <m:r>
                          <a:rPr lang="en-US" altLang="ja-JP" b="0" i="1" smtClean="0">
                            <a:solidFill>
                              <a:srgbClr val="FF0000"/>
                            </a:solidFill>
                            <a:latin typeface="Cambria Math" panose="02040503050406030204" pitchFamily="18" charset="0"/>
                          </a:rPr>
                          <m:t>4</m:t>
                        </m:r>
                        <m:r>
                          <m:rPr>
                            <m:sty m:val="p"/>
                          </m:rPr>
                          <a:rPr lang="en-US" altLang="ja-JP" i="1">
                            <a:solidFill>
                              <a:srgbClr val="FF0000"/>
                            </a:solidFill>
                            <a:latin typeface="Cambria Math" panose="02040503050406030204" pitchFamily="18" charset="0"/>
                          </a:rPr>
                          <m:t>λ</m:t>
                        </m:r>
                      </m:den>
                    </m:f>
                    <m:r>
                      <a:rPr lang="en-US" altLang="ja-JP" i="1" dirty="0">
                        <a:solidFill>
                          <a:srgbClr val="FF0000"/>
                        </a:solidFill>
                        <a:latin typeface="Cambria Math" panose="02040503050406030204" pitchFamily="18" charset="0"/>
                      </a:rPr>
                      <m:t>≪</m:t>
                    </m:r>
                    <m:r>
                      <a:rPr lang="en-US" altLang="ja-JP" i="1" dirty="0">
                        <a:solidFill>
                          <a:srgbClr val="FF0000"/>
                        </a:solidFill>
                        <a:latin typeface="Cambria Math" panose="02040503050406030204" pitchFamily="18" charset="0"/>
                      </a:rPr>
                      <m:t>𝐿</m:t>
                    </m:r>
                  </m:oMath>
                </a14:m>
                <a:endParaRPr lang="en-US" altLang="ja-JP" dirty="0">
                  <a:solidFill>
                    <a:srgbClr val="FF0000"/>
                  </a:solidFill>
                </a:endParaRPr>
              </a:p>
              <a:p>
                <a:pPr/>
                <a14:m>
                  <m:oMathPara xmlns:m="http://schemas.openxmlformats.org/officeDocument/2006/math">
                    <m:oMathParaPr>
                      <m:jc m:val="centerGroup"/>
                    </m:oMathParaPr>
                    <m:oMath xmlns:m="http://schemas.openxmlformats.org/officeDocument/2006/math">
                      <m:r>
                        <a:rPr lang="ja-JP" altLang="en-US" i="1" dirty="0">
                          <a:latin typeface="Cambria Math" panose="02040503050406030204" pitchFamily="18" charset="0"/>
                        </a:rPr>
                        <m:t>　</m:t>
                      </m:r>
                    </m:oMath>
                  </m:oMathPara>
                </a14:m>
                <a:endParaRPr lang="en-US" altLang="ja-JP" i="1" dirty="0" smtClean="0"/>
              </a:p>
            </p:txBody>
          </p:sp>
        </mc:Choice>
        <mc:Fallback xmlns="">
          <p:sp>
            <p:nvSpPr>
              <p:cNvPr id="45" name="テキスト ボックス 44"/>
              <p:cNvSpPr txBox="1">
                <a:spLocks noRot="1" noChangeAspect="1" noMove="1" noResize="1" noEditPoints="1" noAdjustHandles="1" noChangeArrowheads="1" noChangeShapeType="1" noTextEdit="1"/>
              </p:cNvSpPr>
              <p:nvPr/>
            </p:nvSpPr>
            <p:spPr>
              <a:xfrm>
                <a:off x="177672" y="3685784"/>
                <a:ext cx="4032000" cy="1116000"/>
              </a:xfrm>
              <a:prstGeom prst="rect">
                <a:avLst/>
              </a:prstGeom>
              <a:blipFill rotWithShape="0">
                <a:blip r:embed="rId10"/>
                <a:stretch>
                  <a:fillRect l="-1054" t="-4324"/>
                </a:stretch>
              </a:blipFill>
              <a:ln>
                <a:solidFill>
                  <a:schemeClr val="tx1"/>
                </a:solidFill>
              </a:ln>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graphicFrame>
            <p:nvGraphicFramePr>
              <p:cNvPr id="46" name="表 45"/>
              <p:cNvGraphicFramePr>
                <a:graphicFrameLocks noGrp="1"/>
              </p:cNvGraphicFramePr>
              <p:nvPr>
                <p:extLst>
                  <p:ext uri="{D42A27DB-BD31-4B8C-83A1-F6EECF244321}">
                    <p14:modId xmlns:p14="http://schemas.microsoft.com/office/powerpoint/2010/main" val="3113251810"/>
                  </p:ext>
                </p:extLst>
              </p:nvPr>
            </p:nvGraphicFramePr>
            <p:xfrm>
              <a:off x="6933562" y="3868380"/>
              <a:ext cx="1898936" cy="2448248"/>
            </p:xfrm>
            <a:graphic>
              <a:graphicData uri="http://schemas.openxmlformats.org/drawingml/2006/table">
                <a:tbl>
                  <a:tblPr>
                    <a:tableStyleId>{5C22544A-7EE6-4342-B048-85BDC9FD1C3A}</a:tableStyleId>
                  </a:tblPr>
                  <a:tblGrid>
                    <a:gridCol w="785767"/>
                    <a:gridCol w="1113169"/>
                  </a:tblGrid>
                  <a:tr h="306031">
                    <a:tc>
                      <a:txBody>
                        <a:bodyPr/>
                        <a:lstStyle/>
                        <a:p>
                          <a:pPr algn="ctr" fontAlgn="ctr"/>
                          <a14:m>
                            <m:oMath xmlns:m="http://schemas.openxmlformats.org/officeDocument/2006/math">
                              <m:r>
                                <a:rPr lang="ja-JP" altLang="en-US" sz="1800" i="1" smtClean="0">
                                  <a:latin typeface="Cambria Math" panose="02040503050406030204" pitchFamily="18" charset="0"/>
                                </a:rPr>
                                <m:t>𝑥</m:t>
                              </m:r>
                            </m:oMath>
                          </a14:m>
                          <a:r>
                            <a:rPr lang="en-US" sz="1800" u="none" strike="noStrike" dirty="0">
                              <a:effectLst/>
                            </a:rPr>
                            <a:t>(mm)</a:t>
                          </a:r>
                          <a:endParaRPr lang="en-US" sz="1800" b="0" i="0" u="none" strike="noStrike" dirty="0">
                            <a:solidFill>
                              <a:srgbClr val="000000"/>
                            </a:solidFill>
                            <a:effectLst/>
                            <a:latin typeface="ＭＳ Ｐゴシック" panose="020B0600070205080204" pitchFamily="50" charset="-128"/>
                            <a:ea typeface="ＭＳ Ｐゴシック" panose="020B0600070205080204" pitchFamily="50" charset="-128"/>
                          </a:endParaRPr>
                        </a:p>
                      </a:txBody>
                      <a:tcPr marL="7620" marR="7620" marT="7620" marB="0" anchor="ctr"/>
                    </a:tc>
                    <a:tc>
                      <a:txBody>
                        <a:bodyPr/>
                        <a:lstStyle/>
                        <a:p>
                          <a:pPr algn="ctr" fontAlgn="ctr"/>
                          <a:r>
                            <a:rPr lang="en-US" sz="1800" u="none" strike="noStrike">
                              <a:effectLst/>
                            </a:rPr>
                            <a:t>cos</a:t>
                          </a:r>
                          <a:r>
                            <a:rPr lang="el-GR" sz="1800" u="none" strike="noStrike">
                              <a:effectLst/>
                            </a:rPr>
                            <a:t>θ</a:t>
                          </a:r>
                          <a:endParaRPr lang="el-GR" sz="18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7620" marR="7620" marT="7620" marB="0" anchor="ctr"/>
                    </a:tc>
                  </a:tr>
                  <a:tr h="306031">
                    <a:tc>
                      <a:txBody>
                        <a:bodyPr/>
                        <a:lstStyle/>
                        <a:p>
                          <a:pPr algn="ctr" fontAlgn="ctr"/>
                          <a:r>
                            <a:rPr lang="en-US" altLang="ja-JP" sz="1800" u="none" strike="noStrike">
                              <a:effectLst/>
                            </a:rPr>
                            <a:t>0.5</a:t>
                          </a:r>
                          <a:endParaRPr lang="en-US" altLang="ja-JP" sz="18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7620" marR="7620" marT="7620" marB="0" anchor="ctr"/>
                    </a:tc>
                    <a:tc>
                      <a:txBody>
                        <a:bodyPr/>
                        <a:lstStyle/>
                        <a:p>
                          <a:pPr algn="ctr" fontAlgn="ctr"/>
                          <a:r>
                            <a:rPr lang="en-US" altLang="ja-JP" sz="1800" u="none" strike="noStrike">
                              <a:effectLst/>
                            </a:rPr>
                            <a:t>1.000</a:t>
                          </a:r>
                          <a:endParaRPr lang="en-US" altLang="ja-JP" sz="18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7620" marR="7620" marT="7620" marB="0" anchor="ctr"/>
                    </a:tc>
                  </a:tr>
                  <a:tr h="306031">
                    <a:tc>
                      <a:txBody>
                        <a:bodyPr/>
                        <a:lstStyle/>
                        <a:p>
                          <a:pPr algn="ctr" fontAlgn="ctr"/>
                          <a:r>
                            <a:rPr lang="en-US" altLang="ja-JP" sz="1800" u="none" strike="noStrike" dirty="0">
                              <a:effectLst/>
                            </a:rPr>
                            <a:t>1</a:t>
                          </a:r>
                          <a:endParaRPr lang="en-US" altLang="ja-JP" sz="1800" b="0" i="0" u="none" strike="noStrike" dirty="0">
                            <a:solidFill>
                              <a:srgbClr val="000000"/>
                            </a:solidFill>
                            <a:effectLst/>
                            <a:latin typeface="ＭＳ Ｐゴシック" panose="020B0600070205080204" pitchFamily="50" charset="-128"/>
                            <a:ea typeface="ＭＳ Ｐゴシック" panose="020B0600070205080204" pitchFamily="50" charset="-128"/>
                          </a:endParaRPr>
                        </a:p>
                      </a:txBody>
                      <a:tcPr marL="7620" marR="7620" marT="7620" marB="0" anchor="ctr"/>
                    </a:tc>
                    <a:tc>
                      <a:txBody>
                        <a:bodyPr/>
                        <a:lstStyle/>
                        <a:p>
                          <a:pPr algn="ctr" fontAlgn="ctr"/>
                          <a:r>
                            <a:rPr lang="en-US" altLang="ja-JP" sz="1800" u="none" strike="noStrike" dirty="0">
                              <a:effectLst/>
                            </a:rPr>
                            <a:t>1.000</a:t>
                          </a:r>
                          <a:endParaRPr lang="en-US" altLang="ja-JP" sz="1800" b="0" i="0" u="none" strike="noStrike" dirty="0">
                            <a:solidFill>
                              <a:srgbClr val="000000"/>
                            </a:solidFill>
                            <a:effectLst/>
                            <a:latin typeface="ＭＳ Ｐゴシック" panose="020B0600070205080204" pitchFamily="50" charset="-128"/>
                            <a:ea typeface="ＭＳ Ｐゴシック" panose="020B0600070205080204" pitchFamily="50" charset="-128"/>
                          </a:endParaRPr>
                        </a:p>
                      </a:txBody>
                      <a:tcPr marL="7620" marR="7620" marT="7620" marB="0" anchor="ctr"/>
                    </a:tc>
                  </a:tr>
                  <a:tr h="306031">
                    <a:tc>
                      <a:txBody>
                        <a:bodyPr/>
                        <a:lstStyle/>
                        <a:p>
                          <a:pPr algn="ctr" fontAlgn="ctr"/>
                          <a:r>
                            <a:rPr lang="en-US" altLang="ja-JP" sz="1800" u="none" strike="noStrike">
                              <a:effectLst/>
                            </a:rPr>
                            <a:t>2</a:t>
                          </a:r>
                          <a:endParaRPr lang="en-US" altLang="ja-JP" sz="18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7620" marR="7620" marT="7620" marB="0" anchor="ctr"/>
                    </a:tc>
                    <a:tc>
                      <a:txBody>
                        <a:bodyPr/>
                        <a:lstStyle/>
                        <a:p>
                          <a:pPr algn="ctr" fontAlgn="ctr"/>
                          <a:r>
                            <a:rPr lang="en-US" altLang="ja-JP" sz="1800" u="none" strike="noStrike" dirty="0">
                              <a:effectLst/>
                            </a:rPr>
                            <a:t>0.999</a:t>
                          </a:r>
                          <a:endParaRPr lang="en-US" altLang="ja-JP" sz="1800" b="0" i="0" u="none" strike="noStrike" dirty="0">
                            <a:solidFill>
                              <a:srgbClr val="000000"/>
                            </a:solidFill>
                            <a:effectLst/>
                            <a:latin typeface="ＭＳ Ｐゴシック" panose="020B0600070205080204" pitchFamily="50" charset="-128"/>
                            <a:ea typeface="ＭＳ Ｐゴシック" panose="020B0600070205080204" pitchFamily="50" charset="-128"/>
                          </a:endParaRPr>
                        </a:p>
                      </a:txBody>
                      <a:tcPr marL="7620" marR="7620" marT="7620" marB="0" anchor="ctr"/>
                    </a:tc>
                  </a:tr>
                  <a:tr h="306031">
                    <a:tc>
                      <a:txBody>
                        <a:bodyPr/>
                        <a:lstStyle/>
                        <a:p>
                          <a:pPr algn="ctr" fontAlgn="ctr"/>
                          <a:r>
                            <a:rPr lang="en-US" altLang="ja-JP" sz="1800" u="none" strike="noStrike">
                              <a:effectLst/>
                            </a:rPr>
                            <a:t>3</a:t>
                          </a:r>
                          <a:endParaRPr lang="en-US" altLang="ja-JP" sz="18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7620" marR="7620" marT="7620" marB="0" anchor="ctr"/>
                    </a:tc>
                    <a:tc>
                      <a:txBody>
                        <a:bodyPr/>
                        <a:lstStyle/>
                        <a:p>
                          <a:pPr algn="ctr" fontAlgn="ctr"/>
                          <a:r>
                            <a:rPr lang="en-US" altLang="ja-JP" sz="1800" u="none" strike="noStrike" dirty="0">
                              <a:effectLst/>
                            </a:rPr>
                            <a:t>0.998</a:t>
                          </a:r>
                          <a:endParaRPr lang="en-US" altLang="ja-JP" sz="1800" b="0" i="0" u="none" strike="noStrike" dirty="0">
                            <a:solidFill>
                              <a:srgbClr val="000000"/>
                            </a:solidFill>
                            <a:effectLst/>
                            <a:latin typeface="ＭＳ Ｐゴシック" panose="020B0600070205080204" pitchFamily="50" charset="-128"/>
                            <a:ea typeface="ＭＳ Ｐゴシック" panose="020B0600070205080204" pitchFamily="50" charset="-128"/>
                          </a:endParaRPr>
                        </a:p>
                      </a:txBody>
                      <a:tcPr marL="7620" marR="7620" marT="7620" marB="0" anchor="ctr"/>
                    </a:tc>
                  </a:tr>
                  <a:tr h="306031">
                    <a:tc>
                      <a:txBody>
                        <a:bodyPr/>
                        <a:lstStyle/>
                        <a:p>
                          <a:pPr algn="ctr" fontAlgn="ctr"/>
                          <a:r>
                            <a:rPr lang="en-US" altLang="ja-JP" sz="1800" u="none" strike="noStrike">
                              <a:effectLst/>
                            </a:rPr>
                            <a:t>4</a:t>
                          </a:r>
                          <a:endParaRPr lang="en-US" altLang="ja-JP" sz="18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7620" marR="7620" marT="7620" marB="0" anchor="ctr"/>
                    </a:tc>
                    <a:tc>
                      <a:txBody>
                        <a:bodyPr/>
                        <a:lstStyle/>
                        <a:p>
                          <a:pPr algn="ctr" fontAlgn="ctr"/>
                          <a:r>
                            <a:rPr lang="en-US" altLang="ja-JP" sz="1800" u="none" strike="noStrike" dirty="0">
                              <a:effectLst/>
                            </a:rPr>
                            <a:t>0.996</a:t>
                          </a:r>
                          <a:endParaRPr lang="en-US" altLang="ja-JP" sz="1800" b="0" i="0" u="none" strike="noStrike" dirty="0">
                            <a:solidFill>
                              <a:srgbClr val="000000"/>
                            </a:solidFill>
                            <a:effectLst/>
                            <a:latin typeface="ＭＳ Ｐゴシック" panose="020B0600070205080204" pitchFamily="50" charset="-128"/>
                            <a:ea typeface="ＭＳ Ｐゴシック" panose="020B0600070205080204" pitchFamily="50" charset="-128"/>
                          </a:endParaRPr>
                        </a:p>
                      </a:txBody>
                      <a:tcPr marL="7620" marR="7620" marT="7620" marB="0" anchor="ctr"/>
                    </a:tc>
                  </a:tr>
                  <a:tr h="306031">
                    <a:tc>
                      <a:txBody>
                        <a:bodyPr/>
                        <a:lstStyle/>
                        <a:p>
                          <a:pPr algn="ctr" fontAlgn="ctr"/>
                          <a:r>
                            <a:rPr lang="en-US" altLang="ja-JP" sz="1800" u="none" strike="noStrike">
                              <a:effectLst/>
                            </a:rPr>
                            <a:t>5</a:t>
                          </a:r>
                          <a:endParaRPr lang="en-US" altLang="ja-JP" sz="18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7620" marR="7620" marT="7620" marB="0" anchor="ctr"/>
                    </a:tc>
                    <a:tc>
                      <a:txBody>
                        <a:bodyPr/>
                        <a:lstStyle/>
                        <a:p>
                          <a:pPr algn="ctr" fontAlgn="ctr"/>
                          <a:r>
                            <a:rPr lang="en-US" altLang="ja-JP" sz="1800" u="none" strike="noStrike" dirty="0">
                              <a:effectLst/>
                            </a:rPr>
                            <a:t>0.994</a:t>
                          </a:r>
                          <a:endParaRPr lang="en-US" altLang="ja-JP" sz="1800" b="0" i="0" u="none" strike="noStrike" dirty="0">
                            <a:solidFill>
                              <a:srgbClr val="000000"/>
                            </a:solidFill>
                            <a:effectLst/>
                            <a:latin typeface="ＭＳ Ｐゴシック" panose="020B0600070205080204" pitchFamily="50" charset="-128"/>
                            <a:ea typeface="ＭＳ Ｐゴシック" panose="020B0600070205080204" pitchFamily="50" charset="-128"/>
                          </a:endParaRPr>
                        </a:p>
                      </a:txBody>
                      <a:tcPr marL="7620" marR="7620" marT="7620" marB="0" anchor="ctr"/>
                    </a:tc>
                  </a:tr>
                  <a:tr h="306031">
                    <a:tc>
                      <a:txBody>
                        <a:bodyPr/>
                        <a:lstStyle/>
                        <a:p>
                          <a:pPr algn="ctr" fontAlgn="ctr"/>
                          <a:r>
                            <a:rPr lang="en-US" altLang="ja-JP" sz="1800" u="none" strike="noStrike" dirty="0">
                              <a:effectLst/>
                            </a:rPr>
                            <a:t>10</a:t>
                          </a:r>
                          <a:endParaRPr lang="en-US" altLang="ja-JP" sz="1800" b="0" i="0" u="none" strike="noStrike" dirty="0">
                            <a:solidFill>
                              <a:srgbClr val="000000"/>
                            </a:solidFill>
                            <a:effectLst/>
                            <a:latin typeface="ＭＳ Ｐゴシック" panose="020B0600070205080204" pitchFamily="50" charset="-128"/>
                            <a:ea typeface="ＭＳ Ｐゴシック" panose="020B0600070205080204" pitchFamily="50" charset="-128"/>
                          </a:endParaRPr>
                        </a:p>
                      </a:txBody>
                      <a:tcPr marL="7620" marR="7620" marT="7620" marB="0" anchor="ctr"/>
                    </a:tc>
                    <a:tc>
                      <a:txBody>
                        <a:bodyPr/>
                        <a:lstStyle/>
                        <a:p>
                          <a:pPr algn="ctr" fontAlgn="ctr"/>
                          <a:r>
                            <a:rPr lang="en-US" altLang="ja-JP" sz="1800" u="none" strike="noStrike" dirty="0">
                              <a:effectLst/>
                            </a:rPr>
                            <a:t>0.976</a:t>
                          </a:r>
                          <a:endParaRPr lang="en-US" altLang="ja-JP" sz="1800" b="0" i="0" u="none" strike="noStrike" dirty="0">
                            <a:solidFill>
                              <a:srgbClr val="000000"/>
                            </a:solidFill>
                            <a:effectLst/>
                            <a:latin typeface="ＭＳ Ｐゴシック" panose="020B0600070205080204" pitchFamily="50" charset="-128"/>
                            <a:ea typeface="ＭＳ Ｐゴシック" panose="020B0600070205080204" pitchFamily="50" charset="-128"/>
                          </a:endParaRPr>
                        </a:p>
                      </a:txBody>
                      <a:tcPr marL="7620" marR="7620" marT="7620" marB="0" anchor="ctr"/>
                    </a:tc>
                  </a:tr>
                </a:tbl>
              </a:graphicData>
            </a:graphic>
          </p:graphicFrame>
        </mc:Choice>
        <mc:Fallback xmlns="">
          <p:graphicFrame>
            <p:nvGraphicFramePr>
              <p:cNvPr id="46" name="表 45"/>
              <p:cNvGraphicFramePr>
                <a:graphicFrameLocks noGrp="1"/>
              </p:cNvGraphicFramePr>
              <p:nvPr>
                <p:extLst>
                  <p:ext uri="{D42A27DB-BD31-4B8C-83A1-F6EECF244321}">
                    <p14:modId xmlns:p14="http://schemas.microsoft.com/office/powerpoint/2010/main" val="3113251810"/>
                  </p:ext>
                </p:extLst>
              </p:nvPr>
            </p:nvGraphicFramePr>
            <p:xfrm>
              <a:off x="6933562" y="3868380"/>
              <a:ext cx="1898936" cy="2448248"/>
            </p:xfrm>
            <a:graphic>
              <a:graphicData uri="http://schemas.openxmlformats.org/drawingml/2006/table">
                <a:tbl>
                  <a:tblPr>
                    <a:tableStyleId>{5C22544A-7EE6-4342-B048-85BDC9FD1C3A}</a:tableStyleId>
                  </a:tblPr>
                  <a:tblGrid>
                    <a:gridCol w="785767"/>
                    <a:gridCol w="1113169"/>
                  </a:tblGrid>
                  <a:tr h="306031">
                    <a:tc>
                      <a:txBody>
                        <a:bodyPr/>
                        <a:lstStyle/>
                        <a:p>
                          <a:endParaRPr lang="ja-JP"/>
                        </a:p>
                      </a:txBody>
                      <a:tcPr marL="7620" marR="7620" marT="7620" marB="0" anchor="ctr">
                        <a:blipFill rotWithShape="0">
                          <a:blip r:embed="rId11"/>
                          <a:stretch>
                            <a:fillRect l="-775" t="-16000" r="-143411" b="-750000"/>
                          </a:stretch>
                        </a:blipFill>
                      </a:tcPr>
                    </a:tc>
                    <a:tc>
                      <a:txBody>
                        <a:bodyPr/>
                        <a:lstStyle/>
                        <a:p>
                          <a:pPr algn="ctr" fontAlgn="ctr"/>
                          <a:r>
                            <a:rPr lang="en-US" sz="1800" u="none" strike="noStrike">
                              <a:effectLst/>
                            </a:rPr>
                            <a:t>cos</a:t>
                          </a:r>
                          <a:r>
                            <a:rPr lang="el-GR" sz="1800" u="none" strike="noStrike">
                              <a:effectLst/>
                            </a:rPr>
                            <a:t>θ</a:t>
                          </a:r>
                          <a:endParaRPr lang="el-GR" sz="18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7620" marR="7620" marT="7620" marB="0" anchor="ctr"/>
                    </a:tc>
                  </a:tr>
                  <a:tr h="306031">
                    <a:tc>
                      <a:txBody>
                        <a:bodyPr/>
                        <a:lstStyle/>
                        <a:p>
                          <a:pPr algn="ctr" fontAlgn="ctr"/>
                          <a:r>
                            <a:rPr lang="en-US" altLang="ja-JP" sz="1800" u="none" strike="noStrike">
                              <a:effectLst/>
                            </a:rPr>
                            <a:t>0.5</a:t>
                          </a:r>
                          <a:endParaRPr lang="en-US" altLang="ja-JP" sz="18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7620" marR="7620" marT="7620" marB="0" anchor="ctr"/>
                    </a:tc>
                    <a:tc>
                      <a:txBody>
                        <a:bodyPr/>
                        <a:lstStyle/>
                        <a:p>
                          <a:pPr algn="ctr" fontAlgn="ctr"/>
                          <a:r>
                            <a:rPr lang="en-US" altLang="ja-JP" sz="1800" u="none" strike="noStrike">
                              <a:effectLst/>
                            </a:rPr>
                            <a:t>1.000</a:t>
                          </a:r>
                          <a:endParaRPr lang="en-US" altLang="ja-JP" sz="18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7620" marR="7620" marT="7620" marB="0" anchor="ctr"/>
                    </a:tc>
                  </a:tr>
                  <a:tr h="306031">
                    <a:tc>
                      <a:txBody>
                        <a:bodyPr/>
                        <a:lstStyle/>
                        <a:p>
                          <a:pPr algn="ctr" fontAlgn="ctr"/>
                          <a:r>
                            <a:rPr lang="en-US" altLang="ja-JP" sz="1800" u="none" strike="noStrike" dirty="0">
                              <a:effectLst/>
                            </a:rPr>
                            <a:t>1</a:t>
                          </a:r>
                          <a:endParaRPr lang="en-US" altLang="ja-JP" sz="1800" b="0" i="0" u="none" strike="noStrike" dirty="0">
                            <a:solidFill>
                              <a:srgbClr val="000000"/>
                            </a:solidFill>
                            <a:effectLst/>
                            <a:latin typeface="ＭＳ Ｐゴシック" panose="020B0600070205080204" pitchFamily="50" charset="-128"/>
                            <a:ea typeface="ＭＳ Ｐゴシック" panose="020B0600070205080204" pitchFamily="50" charset="-128"/>
                          </a:endParaRPr>
                        </a:p>
                      </a:txBody>
                      <a:tcPr marL="7620" marR="7620" marT="7620" marB="0" anchor="ctr"/>
                    </a:tc>
                    <a:tc>
                      <a:txBody>
                        <a:bodyPr/>
                        <a:lstStyle/>
                        <a:p>
                          <a:pPr algn="ctr" fontAlgn="ctr"/>
                          <a:r>
                            <a:rPr lang="en-US" altLang="ja-JP" sz="1800" u="none" strike="noStrike" dirty="0">
                              <a:effectLst/>
                            </a:rPr>
                            <a:t>1.000</a:t>
                          </a:r>
                          <a:endParaRPr lang="en-US" altLang="ja-JP" sz="1800" b="0" i="0" u="none" strike="noStrike" dirty="0">
                            <a:solidFill>
                              <a:srgbClr val="000000"/>
                            </a:solidFill>
                            <a:effectLst/>
                            <a:latin typeface="ＭＳ Ｐゴシック" panose="020B0600070205080204" pitchFamily="50" charset="-128"/>
                            <a:ea typeface="ＭＳ Ｐゴシック" panose="020B0600070205080204" pitchFamily="50" charset="-128"/>
                          </a:endParaRPr>
                        </a:p>
                      </a:txBody>
                      <a:tcPr marL="7620" marR="7620" marT="7620" marB="0" anchor="ctr"/>
                    </a:tc>
                  </a:tr>
                  <a:tr h="306031">
                    <a:tc>
                      <a:txBody>
                        <a:bodyPr/>
                        <a:lstStyle/>
                        <a:p>
                          <a:pPr algn="ctr" fontAlgn="ctr"/>
                          <a:r>
                            <a:rPr lang="en-US" altLang="ja-JP" sz="1800" u="none" strike="noStrike">
                              <a:effectLst/>
                            </a:rPr>
                            <a:t>2</a:t>
                          </a:r>
                          <a:endParaRPr lang="en-US" altLang="ja-JP" sz="18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7620" marR="7620" marT="7620" marB="0" anchor="ctr"/>
                    </a:tc>
                    <a:tc>
                      <a:txBody>
                        <a:bodyPr/>
                        <a:lstStyle/>
                        <a:p>
                          <a:pPr algn="ctr" fontAlgn="ctr"/>
                          <a:r>
                            <a:rPr lang="en-US" altLang="ja-JP" sz="1800" u="none" strike="noStrike" dirty="0">
                              <a:effectLst/>
                            </a:rPr>
                            <a:t>0.999</a:t>
                          </a:r>
                          <a:endParaRPr lang="en-US" altLang="ja-JP" sz="1800" b="0" i="0" u="none" strike="noStrike" dirty="0">
                            <a:solidFill>
                              <a:srgbClr val="000000"/>
                            </a:solidFill>
                            <a:effectLst/>
                            <a:latin typeface="ＭＳ Ｐゴシック" panose="020B0600070205080204" pitchFamily="50" charset="-128"/>
                            <a:ea typeface="ＭＳ Ｐゴシック" panose="020B0600070205080204" pitchFamily="50" charset="-128"/>
                          </a:endParaRPr>
                        </a:p>
                      </a:txBody>
                      <a:tcPr marL="7620" marR="7620" marT="7620" marB="0" anchor="ctr"/>
                    </a:tc>
                  </a:tr>
                  <a:tr h="306031">
                    <a:tc>
                      <a:txBody>
                        <a:bodyPr/>
                        <a:lstStyle/>
                        <a:p>
                          <a:pPr algn="ctr" fontAlgn="ctr"/>
                          <a:r>
                            <a:rPr lang="en-US" altLang="ja-JP" sz="1800" u="none" strike="noStrike">
                              <a:effectLst/>
                            </a:rPr>
                            <a:t>3</a:t>
                          </a:r>
                          <a:endParaRPr lang="en-US" altLang="ja-JP" sz="18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7620" marR="7620" marT="7620" marB="0" anchor="ctr"/>
                    </a:tc>
                    <a:tc>
                      <a:txBody>
                        <a:bodyPr/>
                        <a:lstStyle/>
                        <a:p>
                          <a:pPr algn="ctr" fontAlgn="ctr"/>
                          <a:r>
                            <a:rPr lang="en-US" altLang="ja-JP" sz="1800" u="none" strike="noStrike" dirty="0">
                              <a:effectLst/>
                            </a:rPr>
                            <a:t>0.998</a:t>
                          </a:r>
                          <a:endParaRPr lang="en-US" altLang="ja-JP" sz="1800" b="0" i="0" u="none" strike="noStrike" dirty="0">
                            <a:solidFill>
                              <a:srgbClr val="000000"/>
                            </a:solidFill>
                            <a:effectLst/>
                            <a:latin typeface="ＭＳ Ｐゴシック" panose="020B0600070205080204" pitchFamily="50" charset="-128"/>
                            <a:ea typeface="ＭＳ Ｐゴシック" panose="020B0600070205080204" pitchFamily="50" charset="-128"/>
                          </a:endParaRPr>
                        </a:p>
                      </a:txBody>
                      <a:tcPr marL="7620" marR="7620" marT="7620" marB="0" anchor="ctr"/>
                    </a:tc>
                  </a:tr>
                  <a:tr h="306031">
                    <a:tc>
                      <a:txBody>
                        <a:bodyPr/>
                        <a:lstStyle/>
                        <a:p>
                          <a:pPr algn="ctr" fontAlgn="ctr"/>
                          <a:r>
                            <a:rPr lang="en-US" altLang="ja-JP" sz="1800" u="none" strike="noStrike">
                              <a:effectLst/>
                            </a:rPr>
                            <a:t>4</a:t>
                          </a:r>
                          <a:endParaRPr lang="en-US" altLang="ja-JP" sz="18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7620" marR="7620" marT="7620" marB="0" anchor="ctr"/>
                    </a:tc>
                    <a:tc>
                      <a:txBody>
                        <a:bodyPr/>
                        <a:lstStyle/>
                        <a:p>
                          <a:pPr algn="ctr" fontAlgn="ctr"/>
                          <a:r>
                            <a:rPr lang="en-US" altLang="ja-JP" sz="1800" u="none" strike="noStrike" dirty="0">
                              <a:effectLst/>
                            </a:rPr>
                            <a:t>0.996</a:t>
                          </a:r>
                          <a:endParaRPr lang="en-US" altLang="ja-JP" sz="1800" b="0" i="0" u="none" strike="noStrike" dirty="0">
                            <a:solidFill>
                              <a:srgbClr val="000000"/>
                            </a:solidFill>
                            <a:effectLst/>
                            <a:latin typeface="ＭＳ Ｐゴシック" panose="020B0600070205080204" pitchFamily="50" charset="-128"/>
                            <a:ea typeface="ＭＳ Ｐゴシック" panose="020B0600070205080204" pitchFamily="50" charset="-128"/>
                          </a:endParaRPr>
                        </a:p>
                      </a:txBody>
                      <a:tcPr marL="7620" marR="7620" marT="7620" marB="0" anchor="ctr"/>
                    </a:tc>
                  </a:tr>
                  <a:tr h="306031">
                    <a:tc>
                      <a:txBody>
                        <a:bodyPr/>
                        <a:lstStyle/>
                        <a:p>
                          <a:pPr algn="ctr" fontAlgn="ctr"/>
                          <a:r>
                            <a:rPr lang="en-US" altLang="ja-JP" sz="1800" u="none" strike="noStrike">
                              <a:effectLst/>
                            </a:rPr>
                            <a:t>5</a:t>
                          </a:r>
                          <a:endParaRPr lang="en-US" altLang="ja-JP" sz="18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7620" marR="7620" marT="7620" marB="0" anchor="ctr"/>
                    </a:tc>
                    <a:tc>
                      <a:txBody>
                        <a:bodyPr/>
                        <a:lstStyle/>
                        <a:p>
                          <a:pPr algn="ctr" fontAlgn="ctr"/>
                          <a:r>
                            <a:rPr lang="en-US" altLang="ja-JP" sz="1800" u="none" strike="noStrike" dirty="0">
                              <a:effectLst/>
                            </a:rPr>
                            <a:t>0.994</a:t>
                          </a:r>
                          <a:endParaRPr lang="en-US" altLang="ja-JP" sz="1800" b="0" i="0" u="none" strike="noStrike" dirty="0">
                            <a:solidFill>
                              <a:srgbClr val="000000"/>
                            </a:solidFill>
                            <a:effectLst/>
                            <a:latin typeface="ＭＳ Ｐゴシック" panose="020B0600070205080204" pitchFamily="50" charset="-128"/>
                            <a:ea typeface="ＭＳ Ｐゴシック" panose="020B0600070205080204" pitchFamily="50" charset="-128"/>
                          </a:endParaRPr>
                        </a:p>
                      </a:txBody>
                      <a:tcPr marL="7620" marR="7620" marT="7620" marB="0" anchor="ctr"/>
                    </a:tc>
                  </a:tr>
                  <a:tr h="306031">
                    <a:tc>
                      <a:txBody>
                        <a:bodyPr/>
                        <a:lstStyle/>
                        <a:p>
                          <a:pPr algn="ctr" fontAlgn="ctr"/>
                          <a:r>
                            <a:rPr lang="en-US" altLang="ja-JP" sz="1800" u="none" strike="noStrike" dirty="0">
                              <a:effectLst/>
                            </a:rPr>
                            <a:t>10</a:t>
                          </a:r>
                          <a:endParaRPr lang="en-US" altLang="ja-JP" sz="1800" b="0" i="0" u="none" strike="noStrike" dirty="0">
                            <a:solidFill>
                              <a:srgbClr val="000000"/>
                            </a:solidFill>
                            <a:effectLst/>
                            <a:latin typeface="ＭＳ Ｐゴシック" panose="020B0600070205080204" pitchFamily="50" charset="-128"/>
                            <a:ea typeface="ＭＳ Ｐゴシック" panose="020B0600070205080204" pitchFamily="50" charset="-128"/>
                          </a:endParaRPr>
                        </a:p>
                      </a:txBody>
                      <a:tcPr marL="7620" marR="7620" marT="7620" marB="0" anchor="ctr"/>
                    </a:tc>
                    <a:tc>
                      <a:txBody>
                        <a:bodyPr/>
                        <a:lstStyle/>
                        <a:p>
                          <a:pPr algn="ctr" fontAlgn="ctr"/>
                          <a:r>
                            <a:rPr lang="en-US" altLang="ja-JP" sz="1800" u="none" strike="noStrike" dirty="0">
                              <a:effectLst/>
                            </a:rPr>
                            <a:t>0.976</a:t>
                          </a:r>
                          <a:endParaRPr lang="en-US" altLang="ja-JP" sz="1800" b="0" i="0" u="none" strike="noStrike" dirty="0">
                            <a:solidFill>
                              <a:srgbClr val="000000"/>
                            </a:solidFill>
                            <a:effectLst/>
                            <a:latin typeface="ＭＳ Ｐゴシック" panose="020B0600070205080204" pitchFamily="50" charset="-128"/>
                            <a:ea typeface="ＭＳ Ｐゴシック" panose="020B0600070205080204" pitchFamily="50" charset="-128"/>
                          </a:endParaRPr>
                        </a:p>
                      </a:txBody>
                      <a:tcPr marL="7620" marR="7620" marT="7620" marB="0" anchor="ctr"/>
                    </a:tc>
                  </a:tr>
                </a:tbl>
              </a:graphicData>
            </a:graphic>
          </p:graphicFrame>
        </mc:Fallback>
      </mc:AlternateContent>
      <p:sp>
        <p:nvSpPr>
          <p:cNvPr id="48" name="テキスト ボックス 47"/>
          <p:cNvSpPr txBox="1"/>
          <p:nvPr/>
        </p:nvSpPr>
        <p:spPr>
          <a:xfrm>
            <a:off x="7158479" y="3505181"/>
            <a:ext cx="1761893" cy="369332"/>
          </a:xfrm>
          <a:prstGeom prst="rect">
            <a:avLst/>
          </a:prstGeom>
          <a:noFill/>
        </p:spPr>
        <p:txBody>
          <a:bodyPr wrap="square" rtlCol="0">
            <a:spAutoFit/>
          </a:bodyPr>
          <a:lstStyle/>
          <a:p>
            <a:r>
              <a:rPr kumimoji="1" lang="ja-JP" altLang="en-US" dirty="0" smtClean="0"/>
              <a:t>距離</a:t>
            </a:r>
            <a:r>
              <a:rPr kumimoji="1" lang="en-US" altLang="ja-JP" i="1" dirty="0" smtClean="0"/>
              <a:t>L</a:t>
            </a:r>
            <a:r>
              <a:rPr kumimoji="1" lang="en-US" altLang="ja-JP" dirty="0" smtClean="0"/>
              <a:t>= 45</a:t>
            </a:r>
            <a:r>
              <a:rPr lang="ja-JP" altLang="en-US" dirty="0"/>
              <a:t> </a:t>
            </a:r>
            <a:r>
              <a:rPr kumimoji="1" lang="en-US" altLang="ja-JP" dirty="0" smtClean="0"/>
              <a:t>mm</a:t>
            </a:r>
            <a:endParaRPr kumimoji="1" lang="ja-JP" altLang="en-US" dirty="0"/>
          </a:p>
        </p:txBody>
      </p:sp>
      <mc:AlternateContent xmlns:mc="http://schemas.openxmlformats.org/markup-compatibility/2006" xmlns:a14="http://schemas.microsoft.com/office/drawing/2010/main">
        <mc:Choice Requires="a14">
          <p:graphicFrame>
            <p:nvGraphicFramePr>
              <p:cNvPr id="49" name="表 48"/>
              <p:cNvGraphicFramePr>
                <a:graphicFrameLocks noGrp="1"/>
              </p:cNvGraphicFramePr>
              <p:nvPr>
                <p:extLst>
                  <p:ext uri="{D42A27DB-BD31-4B8C-83A1-F6EECF244321}">
                    <p14:modId xmlns:p14="http://schemas.microsoft.com/office/powerpoint/2010/main" val="3270115806"/>
                  </p:ext>
                </p:extLst>
              </p:nvPr>
            </p:nvGraphicFramePr>
            <p:xfrm>
              <a:off x="4518257" y="3871792"/>
              <a:ext cx="1918642" cy="2448248"/>
            </p:xfrm>
            <a:graphic>
              <a:graphicData uri="http://schemas.openxmlformats.org/drawingml/2006/table">
                <a:tbl>
                  <a:tblPr>
                    <a:tableStyleId>{5C22544A-7EE6-4342-B048-85BDC9FD1C3A}</a:tableStyleId>
                  </a:tblPr>
                  <a:tblGrid>
                    <a:gridCol w="793921"/>
                    <a:gridCol w="1124721"/>
                  </a:tblGrid>
                  <a:tr h="306031">
                    <a:tc>
                      <a:txBody>
                        <a:bodyPr/>
                        <a:lstStyle/>
                        <a:p>
                          <a:pPr algn="ctr" fontAlgn="ctr"/>
                          <a14:m>
                            <m:oMath xmlns:m="http://schemas.openxmlformats.org/officeDocument/2006/math">
                              <m:r>
                                <a:rPr lang="ja-JP" altLang="en-US" sz="1800" i="1" smtClean="0">
                                  <a:latin typeface="Cambria Math" panose="02040503050406030204" pitchFamily="18" charset="0"/>
                                </a:rPr>
                                <m:t>𝑥</m:t>
                              </m:r>
                            </m:oMath>
                          </a14:m>
                          <a:r>
                            <a:rPr lang="en-US" sz="1800" u="none" strike="noStrike" dirty="0">
                              <a:effectLst/>
                            </a:rPr>
                            <a:t>(mm)</a:t>
                          </a:r>
                          <a:endParaRPr lang="en-US" sz="1800" b="0" i="0" u="none" strike="noStrike" dirty="0">
                            <a:solidFill>
                              <a:srgbClr val="000000"/>
                            </a:solidFill>
                            <a:effectLst/>
                            <a:latin typeface="ＭＳ Ｐゴシック" panose="020B0600070205080204" pitchFamily="50" charset="-128"/>
                            <a:ea typeface="ＭＳ Ｐゴシック" panose="020B0600070205080204" pitchFamily="50" charset="-128"/>
                          </a:endParaRPr>
                        </a:p>
                      </a:txBody>
                      <a:tcPr marL="7620" marR="7620" marT="7620" marB="0" anchor="ctr"/>
                    </a:tc>
                    <a:tc>
                      <a:txBody>
                        <a:bodyPr/>
                        <a:lstStyle/>
                        <a:p>
                          <a:pPr algn="ctr" fontAlgn="ctr"/>
                          <a:r>
                            <a:rPr lang="en-US" sz="1800" u="none" strike="noStrike">
                              <a:effectLst/>
                            </a:rPr>
                            <a:t>cos</a:t>
                          </a:r>
                          <a:r>
                            <a:rPr lang="el-GR" sz="1800" u="none" strike="noStrike">
                              <a:effectLst/>
                            </a:rPr>
                            <a:t>θ</a:t>
                          </a:r>
                          <a:endParaRPr lang="el-GR" sz="18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7620" marR="7620" marT="7620" marB="0" anchor="ctr"/>
                    </a:tc>
                  </a:tr>
                  <a:tr h="306031">
                    <a:tc>
                      <a:txBody>
                        <a:bodyPr/>
                        <a:lstStyle/>
                        <a:p>
                          <a:pPr algn="ctr" fontAlgn="ctr"/>
                          <a:r>
                            <a:rPr lang="en-US" altLang="ja-JP" sz="1800" u="none" strike="noStrike" dirty="0">
                              <a:effectLst/>
                            </a:rPr>
                            <a:t>0.5</a:t>
                          </a:r>
                          <a:endParaRPr lang="en-US" altLang="ja-JP" sz="1800" b="0" i="0" u="none" strike="noStrike" dirty="0">
                            <a:solidFill>
                              <a:srgbClr val="000000"/>
                            </a:solidFill>
                            <a:effectLst/>
                            <a:latin typeface="ＭＳ Ｐゴシック" panose="020B0600070205080204" pitchFamily="50" charset="-128"/>
                            <a:ea typeface="ＭＳ Ｐゴシック" panose="020B0600070205080204" pitchFamily="50" charset="-128"/>
                          </a:endParaRPr>
                        </a:p>
                      </a:txBody>
                      <a:tcPr marL="7620" marR="7620" marT="7620" marB="0" anchor="ctr"/>
                    </a:tc>
                    <a:tc>
                      <a:txBody>
                        <a:bodyPr/>
                        <a:lstStyle/>
                        <a:p>
                          <a:pPr algn="ctr" fontAlgn="ctr"/>
                          <a:r>
                            <a:rPr lang="en-US" altLang="ja-JP" sz="1800" u="none" strike="noStrike">
                              <a:effectLst/>
                            </a:rPr>
                            <a:t>0.999</a:t>
                          </a:r>
                          <a:endParaRPr lang="en-US" altLang="ja-JP" sz="18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7620" marR="7620" marT="7620" marB="0" anchor="ctr"/>
                    </a:tc>
                  </a:tr>
                  <a:tr h="306031">
                    <a:tc>
                      <a:txBody>
                        <a:bodyPr/>
                        <a:lstStyle/>
                        <a:p>
                          <a:pPr algn="ctr" fontAlgn="ctr"/>
                          <a:r>
                            <a:rPr lang="en-US" altLang="ja-JP" sz="1800" u="none" strike="noStrike">
                              <a:effectLst/>
                            </a:rPr>
                            <a:t>1</a:t>
                          </a:r>
                          <a:endParaRPr lang="en-US" altLang="ja-JP" sz="18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7620" marR="7620" marT="7620" marB="0" anchor="ctr"/>
                    </a:tc>
                    <a:tc>
                      <a:txBody>
                        <a:bodyPr/>
                        <a:lstStyle/>
                        <a:p>
                          <a:pPr algn="ctr" fontAlgn="ctr"/>
                          <a:r>
                            <a:rPr lang="en-US" altLang="ja-JP" sz="1800" u="none" strike="noStrike">
                              <a:effectLst/>
                            </a:rPr>
                            <a:t>0.998</a:t>
                          </a:r>
                          <a:endParaRPr lang="en-US" altLang="ja-JP" sz="18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7620" marR="7620" marT="7620" marB="0" anchor="ctr"/>
                    </a:tc>
                  </a:tr>
                  <a:tr h="306031">
                    <a:tc>
                      <a:txBody>
                        <a:bodyPr/>
                        <a:lstStyle/>
                        <a:p>
                          <a:pPr algn="ctr" fontAlgn="ctr"/>
                          <a:r>
                            <a:rPr lang="en-US" altLang="ja-JP" sz="1800" u="none" strike="noStrike">
                              <a:effectLst/>
                            </a:rPr>
                            <a:t>2</a:t>
                          </a:r>
                          <a:endParaRPr lang="en-US" altLang="ja-JP" sz="18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7620" marR="7620" marT="7620" marB="0" anchor="ctr"/>
                    </a:tc>
                    <a:tc>
                      <a:txBody>
                        <a:bodyPr/>
                        <a:lstStyle/>
                        <a:p>
                          <a:pPr algn="ctr" fontAlgn="ctr"/>
                          <a:r>
                            <a:rPr lang="en-US" altLang="ja-JP" sz="1800" u="none" strike="noStrike">
                              <a:effectLst/>
                            </a:rPr>
                            <a:t>0.991</a:t>
                          </a:r>
                          <a:endParaRPr lang="en-US" altLang="ja-JP" sz="18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7620" marR="7620" marT="7620" marB="0" anchor="ctr"/>
                    </a:tc>
                  </a:tr>
                  <a:tr h="306031">
                    <a:tc>
                      <a:txBody>
                        <a:bodyPr/>
                        <a:lstStyle/>
                        <a:p>
                          <a:pPr algn="ctr" fontAlgn="ctr"/>
                          <a:r>
                            <a:rPr lang="en-US" altLang="ja-JP" sz="1800" u="none" strike="noStrike">
                              <a:effectLst/>
                            </a:rPr>
                            <a:t>3</a:t>
                          </a:r>
                          <a:endParaRPr lang="en-US" altLang="ja-JP" sz="18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7620" marR="7620" marT="7620" marB="0" anchor="ctr"/>
                    </a:tc>
                    <a:tc>
                      <a:txBody>
                        <a:bodyPr/>
                        <a:lstStyle/>
                        <a:p>
                          <a:pPr algn="ctr" fontAlgn="ctr"/>
                          <a:r>
                            <a:rPr lang="en-US" altLang="ja-JP" sz="1800" u="none" strike="noStrike">
                              <a:effectLst/>
                            </a:rPr>
                            <a:t>0.981</a:t>
                          </a:r>
                          <a:endParaRPr lang="en-US" altLang="ja-JP" sz="18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7620" marR="7620" marT="7620" marB="0" anchor="ctr"/>
                    </a:tc>
                  </a:tr>
                  <a:tr h="306031">
                    <a:tc>
                      <a:txBody>
                        <a:bodyPr/>
                        <a:lstStyle/>
                        <a:p>
                          <a:pPr algn="ctr" fontAlgn="ctr"/>
                          <a:r>
                            <a:rPr lang="en-US" altLang="ja-JP" sz="1800" u="none" strike="noStrike">
                              <a:effectLst/>
                            </a:rPr>
                            <a:t>4</a:t>
                          </a:r>
                          <a:endParaRPr lang="en-US" altLang="ja-JP" sz="18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7620" marR="7620" marT="7620" marB="0" anchor="ctr"/>
                    </a:tc>
                    <a:tc>
                      <a:txBody>
                        <a:bodyPr/>
                        <a:lstStyle/>
                        <a:p>
                          <a:pPr algn="ctr" fontAlgn="ctr"/>
                          <a:r>
                            <a:rPr lang="en-US" altLang="ja-JP" sz="1800" u="none" strike="noStrike">
                              <a:effectLst/>
                            </a:rPr>
                            <a:t>0.966</a:t>
                          </a:r>
                          <a:endParaRPr lang="en-US" altLang="ja-JP" sz="18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7620" marR="7620" marT="7620" marB="0" anchor="ctr"/>
                    </a:tc>
                  </a:tr>
                  <a:tr h="306031">
                    <a:tc>
                      <a:txBody>
                        <a:bodyPr/>
                        <a:lstStyle/>
                        <a:p>
                          <a:pPr algn="ctr" fontAlgn="ctr"/>
                          <a:r>
                            <a:rPr lang="en-US" altLang="ja-JP" sz="1800" u="none" strike="noStrike">
                              <a:effectLst/>
                            </a:rPr>
                            <a:t>5</a:t>
                          </a:r>
                          <a:endParaRPr lang="en-US" altLang="ja-JP" sz="18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7620" marR="7620" marT="7620" marB="0" anchor="ctr"/>
                    </a:tc>
                    <a:tc>
                      <a:txBody>
                        <a:bodyPr/>
                        <a:lstStyle/>
                        <a:p>
                          <a:pPr algn="ctr" fontAlgn="ctr"/>
                          <a:r>
                            <a:rPr lang="en-US" altLang="ja-JP" sz="1800" u="none" strike="noStrike">
                              <a:effectLst/>
                            </a:rPr>
                            <a:t>0.949</a:t>
                          </a:r>
                          <a:endParaRPr lang="en-US" altLang="ja-JP" sz="18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7620" marR="7620" marT="7620" marB="0" anchor="ctr"/>
                    </a:tc>
                  </a:tr>
                  <a:tr h="306031">
                    <a:tc>
                      <a:txBody>
                        <a:bodyPr/>
                        <a:lstStyle/>
                        <a:p>
                          <a:pPr algn="ctr" fontAlgn="ctr"/>
                          <a:r>
                            <a:rPr lang="en-US" altLang="ja-JP" sz="1800" u="none" strike="noStrike" dirty="0">
                              <a:effectLst/>
                            </a:rPr>
                            <a:t>10</a:t>
                          </a:r>
                          <a:endParaRPr lang="en-US" altLang="ja-JP" sz="1800" b="0" i="0" u="none" strike="noStrike" dirty="0">
                            <a:solidFill>
                              <a:srgbClr val="000000"/>
                            </a:solidFill>
                            <a:effectLst/>
                            <a:latin typeface="ＭＳ Ｐゴシック" panose="020B0600070205080204" pitchFamily="50" charset="-128"/>
                            <a:ea typeface="ＭＳ Ｐゴシック" panose="020B0600070205080204" pitchFamily="50" charset="-128"/>
                          </a:endParaRPr>
                        </a:p>
                      </a:txBody>
                      <a:tcPr marL="7620" marR="7620" marT="7620" marB="0" anchor="ctr"/>
                    </a:tc>
                    <a:tc>
                      <a:txBody>
                        <a:bodyPr/>
                        <a:lstStyle/>
                        <a:p>
                          <a:pPr algn="ctr" fontAlgn="ctr"/>
                          <a:r>
                            <a:rPr lang="en-US" altLang="ja-JP" sz="1800" u="none" strike="noStrike" dirty="0">
                              <a:effectLst/>
                            </a:rPr>
                            <a:t>0.832</a:t>
                          </a:r>
                          <a:endParaRPr lang="en-US" altLang="ja-JP" sz="1800" b="0" i="0" u="none" strike="noStrike" dirty="0">
                            <a:solidFill>
                              <a:srgbClr val="000000"/>
                            </a:solidFill>
                            <a:effectLst/>
                            <a:latin typeface="ＭＳ Ｐゴシック" panose="020B0600070205080204" pitchFamily="50" charset="-128"/>
                            <a:ea typeface="ＭＳ Ｐゴシック" panose="020B0600070205080204" pitchFamily="50" charset="-128"/>
                          </a:endParaRPr>
                        </a:p>
                      </a:txBody>
                      <a:tcPr marL="7620" marR="7620" marT="7620" marB="0" anchor="ctr"/>
                    </a:tc>
                  </a:tr>
                </a:tbl>
              </a:graphicData>
            </a:graphic>
          </p:graphicFrame>
        </mc:Choice>
        <mc:Fallback xmlns="">
          <p:graphicFrame>
            <p:nvGraphicFramePr>
              <p:cNvPr id="49" name="表 48"/>
              <p:cNvGraphicFramePr>
                <a:graphicFrameLocks noGrp="1"/>
              </p:cNvGraphicFramePr>
              <p:nvPr>
                <p:extLst>
                  <p:ext uri="{D42A27DB-BD31-4B8C-83A1-F6EECF244321}">
                    <p14:modId xmlns:p14="http://schemas.microsoft.com/office/powerpoint/2010/main" val="3270115806"/>
                  </p:ext>
                </p:extLst>
              </p:nvPr>
            </p:nvGraphicFramePr>
            <p:xfrm>
              <a:off x="4518257" y="3871792"/>
              <a:ext cx="1918642" cy="2448248"/>
            </p:xfrm>
            <a:graphic>
              <a:graphicData uri="http://schemas.openxmlformats.org/drawingml/2006/table">
                <a:tbl>
                  <a:tblPr>
                    <a:tableStyleId>{5C22544A-7EE6-4342-B048-85BDC9FD1C3A}</a:tableStyleId>
                  </a:tblPr>
                  <a:tblGrid>
                    <a:gridCol w="793921"/>
                    <a:gridCol w="1124721"/>
                  </a:tblGrid>
                  <a:tr h="306031">
                    <a:tc>
                      <a:txBody>
                        <a:bodyPr/>
                        <a:lstStyle/>
                        <a:p>
                          <a:endParaRPr lang="ja-JP"/>
                        </a:p>
                      </a:txBody>
                      <a:tcPr marL="7620" marR="7620" marT="7620" marB="0" anchor="ctr">
                        <a:blipFill rotWithShape="0">
                          <a:blip r:embed="rId12"/>
                          <a:stretch>
                            <a:fillRect l="-769" t="-18000" r="-144615" b="-748000"/>
                          </a:stretch>
                        </a:blipFill>
                      </a:tcPr>
                    </a:tc>
                    <a:tc>
                      <a:txBody>
                        <a:bodyPr/>
                        <a:lstStyle/>
                        <a:p>
                          <a:pPr algn="ctr" fontAlgn="ctr"/>
                          <a:r>
                            <a:rPr lang="en-US" sz="1800" u="none" strike="noStrike">
                              <a:effectLst/>
                            </a:rPr>
                            <a:t>cos</a:t>
                          </a:r>
                          <a:r>
                            <a:rPr lang="el-GR" sz="1800" u="none" strike="noStrike">
                              <a:effectLst/>
                            </a:rPr>
                            <a:t>θ</a:t>
                          </a:r>
                          <a:endParaRPr lang="el-GR" sz="18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7620" marR="7620" marT="7620" marB="0" anchor="ctr"/>
                    </a:tc>
                  </a:tr>
                  <a:tr h="306031">
                    <a:tc>
                      <a:txBody>
                        <a:bodyPr/>
                        <a:lstStyle/>
                        <a:p>
                          <a:pPr algn="ctr" fontAlgn="ctr"/>
                          <a:r>
                            <a:rPr lang="en-US" altLang="ja-JP" sz="1800" u="none" strike="noStrike" dirty="0">
                              <a:effectLst/>
                            </a:rPr>
                            <a:t>0.5</a:t>
                          </a:r>
                          <a:endParaRPr lang="en-US" altLang="ja-JP" sz="1800" b="0" i="0" u="none" strike="noStrike" dirty="0">
                            <a:solidFill>
                              <a:srgbClr val="000000"/>
                            </a:solidFill>
                            <a:effectLst/>
                            <a:latin typeface="ＭＳ Ｐゴシック" panose="020B0600070205080204" pitchFamily="50" charset="-128"/>
                            <a:ea typeface="ＭＳ Ｐゴシック" panose="020B0600070205080204" pitchFamily="50" charset="-128"/>
                          </a:endParaRPr>
                        </a:p>
                      </a:txBody>
                      <a:tcPr marL="7620" marR="7620" marT="7620" marB="0" anchor="ctr"/>
                    </a:tc>
                    <a:tc>
                      <a:txBody>
                        <a:bodyPr/>
                        <a:lstStyle/>
                        <a:p>
                          <a:pPr algn="ctr" fontAlgn="ctr"/>
                          <a:r>
                            <a:rPr lang="en-US" altLang="ja-JP" sz="1800" u="none" strike="noStrike">
                              <a:effectLst/>
                            </a:rPr>
                            <a:t>0.999</a:t>
                          </a:r>
                          <a:endParaRPr lang="en-US" altLang="ja-JP" sz="18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7620" marR="7620" marT="7620" marB="0" anchor="ctr"/>
                    </a:tc>
                  </a:tr>
                  <a:tr h="306031">
                    <a:tc>
                      <a:txBody>
                        <a:bodyPr/>
                        <a:lstStyle/>
                        <a:p>
                          <a:pPr algn="ctr" fontAlgn="ctr"/>
                          <a:r>
                            <a:rPr lang="en-US" altLang="ja-JP" sz="1800" u="none" strike="noStrike">
                              <a:effectLst/>
                            </a:rPr>
                            <a:t>1</a:t>
                          </a:r>
                          <a:endParaRPr lang="en-US" altLang="ja-JP" sz="18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7620" marR="7620" marT="7620" marB="0" anchor="ctr"/>
                    </a:tc>
                    <a:tc>
                      <a:txBody>
                        <a:bodyPr/>
                        <a:lstStyle/>
                        <a:p>
                          <a:pPr algn="ctr" fontAlgn="ctr"/>
                          <a:r>
                            <a:rPr lang="en-US" altLang="ja-JP" sz="1800" u="none" strike="noStrike">
                              <a:effectLst/>
                            </a:rPr>
                            <a:t>0.998</a:t>
                          </a:r>
                          <a:endParaRPr lang="en-US" altLang="ja-JP" sz="18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7620" marR="7620" marT="7620" marB="0" anchor="ctr"/>
                    </a:tc>
                  </a:tr>
                  <a:tr h="306031">
                    <a:tc>
                      <a:txBody>
                        <a:bodyPr/>
                        <a:lstStyle/>
                        <a:p>
                          <a:pPr algn="ctr" fontAlgn="ctr"/>
                          <a:r>
                            <a:rPr lang="en-US" altLang="ja-JP" sz="1800" u="none" strike="noStrike">
                              <a:effectLst/>
                            </a:rPr>
                            <a:t>2</a:t>
                          </a:r>
                          <a:endParaRPr lang="en-US" altLang="ja-JP" sz="18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7620" marR="7620" marT="7620" marB="0" anchor="ctr"/>
                    </a:tc>
                    <a:tc>
                      <a:txBody>
                        <a:bodyPr/>
                        <a:lstStyle/>
                        <a:p>
                          <a:pPr algn="ctr" fontAlgn="ctr"/>
                          <a:r>
                            <a:rPr lang="en-US" altLang="ja-JP" sz="1800" u="none" strike="noStrike">
                              <a:effectLst/>
                            </a:rPr>
                            <a:t>0.991</a:t>
                          </a:r>
                          <a:endParaRPr lang="en-US" altLang="ja-JP" sz="18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7620" marR="7620" marT="7620" marB="0" anchor="ctr"/>
                    </a:tc>
                  </a:tr>
                  <a:tr h="306031">
                    <a:tc>
                      <a:txBody>
                        <a:bodyPr/>
                        <a:lstStyle/>
                        <a:p>
                          <a:pPr algn="ctr" fontAlgn="ctr"/>
                          <a:r>
                            <a:rPr lang="en-US" altLang="ja-JP" sz="1800" u="none" strike="noStrike">
                              <a:effectLst/>
                            </a:rPr>
                            <a:t>3</a:t>
                          </a:r>
                          <a:endParaRPr lang="en-US" altLang="ja-JP" sz="18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7620" marR="7620" marT="7620" marB="0" anchor="ctr"/>
                    </a:tc>
                    <a:tc>
                      <a:txBody>
                        <a:bodyPr/>
                        <a:lstStyle/>
                        <a:p>
                          <a:pPr algn="ctr" fontAlgn="ctr"/>
                          <a:r>
                            <a:rPr lang="en-US" altLang="ja-JP" sz="1800" u="none" strike="noStrike">
                              <a:effectLst/>
                            </a:rPr>
                            <a:t>0.981</a:t>
                          </a:r>
                          <a:endParaRPr lang="en-US" altLang="ja-JP" sz="18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7620" marR="7620" marT="7620" marB="0" anchor="ctr"/>
                    </a:tc>
                  </a:tr>
                  <a:tr h="306031">
                    <a:tc>
                      <a:txBody>
                        <a:bodyPr/>
                        <a:lstStyle/>
                        <a:p>
                          <a:pPr algn="ctr" fontAlgn="ctr"/>
                          <a:r>
                            <a:rPr lang="en-US" altLang="ja-JP" sz="1800" u="none" strike="noStrike">
                              <a:effectLst/>
                            </a:rPr>
                            <a:t>4</a:t>
                          </a:r>
                          <a:endParaRPr lang="en-US" altLang="ja-JP" sz="18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7620" marR="7620" marT="7620" marB="0" anchor="ctr"/>
                    </a:tc>
                    <a:tc>
                      <a:txBody>
                        <a:bodyPr/>
                        <a:lstStyle/>
                        <a:p>
                          <a:pPr algn="ctr" fontAlgn="ctr"/>
                          <a:r>
                            <a:rPr lang="en-US" altLang="ja-JP" sz="1800" u="none" strike="noStrike">
                              <a:effectLst/>
                            </a:rPr>
                            <a:t>0.966</a:t>
                          </a:r>
                          <a:endParaRPr lang="en-US" altLang="ja-JP" sz="18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7620" marR="7620" marT="7620" marB="0" anchor="ctr"/>
                    </a:tc>
                  </a:tr>
                  <a:tr h="306031">
                    <a:tc>
                      <a:txBody>
                        <a:bodyPr/>
                        <a:lstStyle/>
                        <a:p>
                          <a:pPr algn="ctr" fontAlgn="ctr"/>
                          <a:r>
                            <a:rPr lang="en-US" altLang="ja-JP" sz="1800" u="none" strike="noStrike">
                              <a:effectLst/>
                            </a:rPr>
                            <a:t>5</a:t>
                          </a:r>
                          <a:endParaRPr lang="en-US" altLang="ja-JP" sz="18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7620" marR="7620" marT="7620" marB="0" anchor="ctr"/>
                    </a:tc>
                    <a:tc>
                      <a:txBody>
                        <a:bodyPr/>
                        <a:lstStyle/>
                        <a:p>
                          <a:pPr algn="ctr" fontAlgn="ctr"/>
                          <a:r>
                            <a:rPr lang="en-US" altLang="ja-JP" sz="1800" u="none" strike="noStrike">
                              <a:effectLst/>
                            </a:rPr>
                            <a:t>0.949</a:t>
                          </a:r>
                          <a:endParaRPr lang="en-US" altLang="ja-JP" sz="18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7620" marR="7620" marT="7620" marB="0" anchor="ctr"/>
                    </a:tc>
                  </a:tr>
                  <a:tr h="306031">
                    <a:tc>
                      <a:txBody>
                        <a:bodyPr/>
                        <a:lstStyle/>
                        <a:p>
                          <a:pPr algn="ctr" fontAlgn="ctr"/>
                          <a:r>
                            <a:rPr lang="en-US" altLang="ja-JP" sz="1800" u="none" strike="noStrike" dirty="0">
                              <a:effectLst/>
                            </a:rPr>
                            <a:t>10</a:t>
                          </a:r>
                          <a:endParaRPr lang="en-US" altLang="ja-JP" sz="1800" b="0" i="0" u="none" strike="noStrike" dirty="0">
                            <a:solidFill>
                              <a:srgbClr val="000000"/>
                            </a:solidFill>
                            <a:effectLst/>
                            <a:latin typeface="ＭＳ Ｐゴシック" panose="020B0600070205080204" pitchFamily="50" charset="-128"/>
                            <a:ea typeface="ＭＳ Ｐゴシック" panose="020B0600070205080204" pitchFamily="50" charset="-128"/>
                          </a:endParaRPr>
                        </a:p>
                      </a:txBody>
                      <a:tcPr marL="7620" marR="7620" marT="7620" marB="0" anchor="ctr"/>
                    </a:tc>
                    <a:tc>
                      <a:txBody>
                        <a:bodyPr/>
                        <a:lstStyle/>
                        <a:p>
                          <a:pPr algn="ctr" fontAlgn="ctr"/>
                          <a:r>
                            <a:rPr lang="en-US" altLang="ja-JP" sz="1800" u="none" strike="noStrike" dirty="0">
                              <a:effectLst/>
                            </a:rPr>
                            <a:t>0.832</a:t>
                          </a:r>
                          <a:endParaRPr lang="en-US" altLang="ja-JP" sz="1800" b="0" i="0" u="none" strike="noStrike" dirty="0">
                            <a:solidFill>
                              <a:srgbClr val="000000"/>
                            </a:solidFill>
                            <a:effectLst/>
                            <a:latin typeface="ＭＳ Ｐゴシック" panose="020B0600070205080204" pitchFamily="50" charset="-128"/>
                            <a:ea typeface="ＭＳ Ｐゴシック" panose="020B0600070205080204" pitchFamily="50" charset="-128"/>
                          </a:endParaRPr>
                        </a:p>
                      </a:txBody>
                      <a:tcPr marL="7620" marR="7620" marT="7620" marB="0" anchor="ctr"/>
                    </a:tc>
                  </a:tr>
                </a:tbl>
              </a:graphicData>
            </a:graphic>
          </p:graphicFrame>
        </mc:Fallback>
      </mc:AlternateContent>
      <p:sp>
        <p:nvSpPr>
          <p:cNvPr id="50" name="テキスト ボックス 49"/>
          <p:cNvSpPr txBox="1"/>
          <p:nvPr/>
        </p:nvSpPr>
        <p:spPr>
          <a:xfrm>
            <a:off x="4638025" y="3501118"/>
            <a:ext cx="1761893" cy="369332"/>
          </a:xfrm>
          <a:prstGeom prst="rect">
            <a:avLst/>
          </a:prstGeom>
          <a:noFill/>
        </p:spPr>
        <p:txBody>
          <a:bodyPr wrap="square" rtlCol="0">
            <a:spAutoFit/>
          </a:bodyPr>
          <a:lstStyle/>
          <a:p>
            <a:r>
              <a:rPr kumimoji="1" lang="ja-JP" altLang="en-US" dirty="0" smtClean="0"/>
              <a:t>距離</a:t>
            </a:r>
            <a:r>
              <a:rPr kumimoji="1" lang="en-US" altLang="ja-JP" i="1" dirty="0" smtClean="0"/>
              <a:t>L</a:t>
            </a:r>
            <a:r>
              <a:rPr kumimoji="1" lang="en-US" altLang="ja-JP" dirty="0" smtClean="0"/>
              <a:t>=15</a:t>
            </a:r>
            <a:r>
              <a:rPr lang="ja-JP" altLang="en-US" dirty="0"/>
              <a:t> </a:t>
            </a:r>
            <a:r>
              <a:rPr kumimoji="1" lang="en-US" altLang="ja-JP" dirty="0" smtClean="0"/>
              <a:t>mm</a:t>
            </a:r>
            <a:endParaRPr kumimoji="1" lang="ja-JP" altLang="en-US" dirty="0"/>
          </a:p>
        </p:txBody>
      </p:sp>
      <mc:AlternateContent xmlns:mc="http://schemas.openxmlformats.org/markup-compatibility/2006" xmlns:a14="http://schemas.microsoft.com/office/drawing/2010/main">
        <mc:Choice Requires="a14">
          <p:sp>
            <p:nvSpPr>
              <p:cNvPr id="52" name="正方形/長方形 51"/>
              <p:cNvSpPr/>
              <p:nvPr/>
            </p:nvSpPr>
            <p:spPr>
              <a:xfrm>
                <a:off x="80293" y="5597279"/>
                <a:ext cx="4171142" cy="648191"/>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f>
                        <m:fPr>
                          <m:ctrlPr>
                            <a:rPr lang="en-US" altLang="ja-JP" i="1" smtClean="0">
                              <a:solidFill>
                                <a:schemeClr val="tx1"/>
                              </a:solidFill>
                              <a:latin typeface="Cambria Math" panose="02040503050406030204" pitchFamily="18" charset="0"/>
                            </a:rPr>
                          </m:ctrlPr>
                        </m:fPr>
                        <m:num>
                          <m:sSup>
                            <m:sSupPr>
                              <m:ctrlPr>
                                <a:rPr lang="en-US" altLang="ja-JP" i="1">
                                  <a:solidFill>
                                    <a:schemeClr val="tx1"/>
                                  </a:solidFill>
                                  <a:latin typeface="Cambria Math" panose="02040503050406030204" pitchFamily="18" charset="0"/>
                                </a:rPr>
                              </m:ctrlPr>
                            </m:sSupPr>
                            <m:e>
                              <m:r>
                                <a:rPr lang="en-US" altLang="ja-JP" i="1">
                                  <a:solidFill>
                                    <a:schemeClr val="tx1"/>
                                  </a:solidFill>
                                  <a:latin typeface="Cambria Math" panose="02040503050406030204" pitchFamily="18" charset="0"/>
                                </a:rPr>
                                <m:t>𝑤</m:t>
                              </m:r>
                              <m:r>
                                <a:rPr lang="en-US" altLang="ja-JP" i="1" baseline="-25000">
                                  <a:solidFill>
                                    <a:schemeClr val="tx1"/>
                                  </a:solidFill>
                                  <a:latin typeface="Cambria Math" panose="02040503050406030204" pitchFamily="18" charset="0"/>
                                </a:rPr>
                                <m:t>1</m:t>
                              </m:r>
                            </m:e>
                            <m:sup>
                              <m:r>
                                <a:rPr lang="en-US" altLang="ja-JP" i="1">
                                  <a:solidFill>
                                    <a:schemeClr val="tx1"/>
                                  </a:solidFill>
                                  <a:latin typeface="Cambria Math" panose="02040503050406030204" pitchFamily="18" charset="0"/>
                                </a:rPr>
                                <m:t>2</m:t>
                              </m:r>
                            </m:sup>
                          </m:sSup>
                        </m:num>
                        <m:den>
                          <m:r>
                            <a:rPr lang="en-US" altLang="ja-JP" i="1">
                              <a:solidFill>
                                <a:schemeClr val="tx1"/>
                              </a:solidFill>
                              <a:latin typeface="Cambria Math" panose="02040503050406030204" pitchFamily="18" charset="0"/>
                            </a:rPr>
                            <m:t>4</m:t>
                          </m:r>
                          <m:r>
                            <m:rPr>
                              <m:sty m:val="p"/>
                            </m:rPr>
                            <a:rPr lang="en-US" altLang="ja-JP" i="1">
                              <a:solidFill>
                                <a:schemeClr val="tx1"/>
                              </a:solidFill>
                              <a:latin typeface="Cambria Math" panose="02040503050406030204" pitchFamily="18" charset="0"/>
                            </a:rPr>
                            <m:t>λ</m:t>
                          </m:r>
                        </m:den>
                      </m:f>
                      <m:r>
                        <a:rPr lang="ja-JP" altLang="en-US" i="1">
                          <a:latin typeface="Cambria Math" panose="02040503050406030204" pitchFamily="18" charset="0"/>
                        </a:rPr>
                        <m:t>＝</m:t>
                      </m:r>
                      <m:f>
                        <m:fPr>
                          <m:ctrlPr>
                            <a:rPr lang="en-US" altLang="ja-JP" i="1" smtClean="0">
                              <a:solidFill>
                                <a:schemeClr val="tx1"/>
                              </a:solidFill>
                              <a:latin typeface="Cambria Math" panose="02040503050406030204" pitchFamily="18" charset="0"/>
                            </a:rPr>
                          </m:ctrlPr>
                        </m:fPr>
                        <m:num>
                          <m:sSup>
                            <m:sSupPr>
                              <m:ctrlPr>
                                <a:rPr lang="en-US" altLang="ja-JP" i="1" smtClean="0">
                                  <a:solidFill>
                                    <a:schemeClr val="tx1"/>
                                  </a:solidFill>
                                  <a:latin typeface="Cambria Math" panose="02040503050406030204" pitchFamily="18" charset="0"/>
                                </a:rPr>
                              </m:ctrlPr>
                            </m:sSupPr>
                            <m:e>
                              <m:r>
                                <a:rPr lang="en-US" altLang="ja-JP" i="1">
                                  <a:solidFill>
                                    <a:schemeClr val="tx1"/>
                                  </a:solidFill>
                                  <a:latin typeface="Cambria Math" panose="02040503050406030204" pitchFamily="18" charset="0"/>
                                </a:rPr>
                                <m:t>0.1</m:t>
                              </m:r>
                            </m:e>
                            <m:sup>
                              <m:r>
                                <a:rPr lang="en-US" altLang="ja-JP" i="1">
                                  <a:solidFill>
                                    <a:schemeClr val="tx1"/>
                                  </a:solidFill>
                                  <a:latin typeface="Cambria Math" panose="02040503050406030204" pitchFamily="18" charset="0"/>
                                </a:rPr>
                                <m:t>2</m:t>
                              </m:r>
                            </m:sup>
                          </m:sSup>
                          <m:sSup>
                            <m:sSupPr>
                              <m:ctrlPr>
                                <a:rPr lang="en-US" altLang="ja-JP" i="1">
                                  <a:latin typeface="Cambria Math" panose="02040503050406030204" pitchFamily="18" charset="0"/>
                                </a:rPr>
                              </m:ctrlPr>
                            </m:sSupPr>
                            <m:e>
                              <m:r>
                                <a:rPr lang="en-US" altLang="ja-JP" b="0" i="1" smtClean="0">
                                  <a:latin typeface="Cambria Math" panose="02040503050406030204" pitchFamily="18" charset="0"/>
                                </a:rPr>
                                <m:t> </m:t>
                              </m:r>
                              <m:r>
                                <a:rPr lang="en-US" altLang="ja-JP" b="0" i="1" smtClean="0">
                                  <a:latin typeface="Cambria Math" panose="02040503050406030204" pitchFamily="18" charset="0"/>
                                </a:rPr>
                                <m:t>𝑚𝑚</m:t>
                              </m:r>
                            </m:e>
                            <m:sup>
                              <m:r>
                                <a:rPr lang="en-US" altLang="ja-JP" b="0" i="1" smtClean="0">
                                  <a:latin typeface="Cambria Math" panose="02040503050406030204" pitchFamily="18" charset="0"/>
                                </a:rPr>
                                <m:t>2</m:t>
                              </m:r>
                            </m:sup>
                          </m:sSup>
                        </m:num>
                        <m:den>
                          <m:r>
                            <a:rPr lang="en-US" altLang="ja-JP" i="1">
                              <a:solidFill>
                                <a:schemeClr val="tx1"/>
                              </a:solidFill>
                              <a:latin typeface="Cambria Math" panose="02040503050406030204" pitchFamily="18" charset="0"/>
                            </a:rPr>
                            <m:t>4</m:t>
                          </m:r>
                          <m:r>
                            <a:rPr lang="en-US" altLang="ja-JP" i="1" smtClean="0">
                              <a:solidFill>
                                <a:schemeClr val="tx1"/>
                              </a:solidFill>
                              <a:latin typeface="Cambria Math" panose="02040503050406030204" pitchFamily="18" charset="0"/>
                            </a:rPr>
                            <m:t>×</m:t>
                          </m:r>
                          <m:r>
                            <a:rPr lang="en-US" altLang="ja-JP" i="1">
                              <a:solidFill>
                                <a:schemeClr val="tx1"/>
                              </a:solidFill>
                              <a:latin typeface="Cambria Math" panose="02040503050406030204" pitchFamily="18" charset="0"/>
                            </a:rPr>
                            <m:t>0.0572</m:t>
                          </m:r>
                          <m:r>
                            <a:rPr lang="en-US" altLang="ja-JP" b="0" i="1" smtClean="0">
                              <a:solidFill>
                                <a:schemeClr val="tx1"/>
                              </a:solidFill>
                              <a:latin typeface="Cambria Math" panose="02040503050406030204" pitchFamily="18" charset="0"/>
                            </a:rPr>
                            <m:t> </m:t>
                          </m:r>
                          <m:r>
                            <a:rPr lang="en-US" altLang="ja-JP" b="0" i="1" smtClean="0">
                              <a:solidFill>
                                <a:schemeClr val="tx1"/>
                              </a:solidFill>
                              <a:latin typeface="Cambria Math" panose="02040503050406030204" pitchFamily="18" charset="0"/>
                            </a:rPr>
                            <m:t>𝑚𝑚</m:t>
                          </m:r>
                        </m:den>
                      </m:f>
                      <m:r>
                        <a:rPr lang="ja-JP" altLang="en-US" i="1">
                          <a:solidFill>
                            <a:schemeClr val="tx1"/>
                          </a:solidFill>
                          <a:latin typeface="Cambria Math" panose="02040503050406030204" pitchFamily="18" charset="0"/>
                        </a:rPr>
                        <m:t>＝</m:t>
                      </m:r>
                      <m:r>
                        <a:rPr lang="en-US" altLang="ja-JP" i="1">
                          <a:solidFill>
                            <a:schemeClr val="tx1"/>
                          </a:solidFill>
                          <a:latin typeface="Cambria Math" panose="02040503050406030204" pitchFamily="18" charset="0"/>
                        </a:rPr>
                        <m:t>0.043</m:t>
                      </m:r>
                      <m:r>
                        <a:rPr lang="en-US" altLang="ja-JP" b="0" i="1" smtClean="0">
                          <a:solidFill>
                            <a:schemeClr val="tx1"/>
                          </a:solidFill>
                          <a:latin typeface="Cambria Math" panose="02040503050406030204" pitchFamily="18" charset="0"/>
                        </a:rPr>
                        <m:t> </m:t>
                      </m:r>
                      <m:r>
                        <a:rPr lang="en-US" altLang="ja-JP" b="0" i="1" smtClean="0">
                          <a:solidFill>
                            <a:schemeClr val="tx1"/>
                          </a:solidFill>
                          <a:latin typeface="Cambria Math" panose="02040503050406030204" pitchFamily="18" charset="0"/>
                        </a:rPr>
                        <m:t>𝑚𝑚</m:t>
                      </m:r>
                      <m:r>
                        <a:rPr lang="en-US" altLang="ja-JP" i="1" dirty="0">
                          <a:solidFill>
                            <a:schemeClr val="tx1"/>
                          </a:solidFill>
                          <a:latin typeface="Cambria Math" panose="02040503050406030204" pitchFamily="18" charset="0"/>
                        </a:rPr>
                        <m:t>≪</m:t>
                      </m:r>
                      <m:r>
                        <a:rPr lang="en-US" altLang="ja-JP" i="1" dirty="0">
                          <a:solidFill>
                            <a:schemeClr val="tx1"/>
                          </a:solidFill>
                          <a:latin typeface="Cambria Math" panose="02040503050406030204" pitchFamily="18" charset="0"/>
                        </a:rPr>
                        <m:t>𝐿</m:t>
                      </m:r>
                    </m:oMath>
                  </m:oMathPara>
                </a14:m>
                <a:endParaRPr lang="ja-JP" altLang="en-US" dirty="0">
                  <a:solidFill>
                    <a:schemeClr val="tx1"/>
                  </a:solidFill>
                </a:endParaRPr>
              </a:p>
            </p:txBody>
          </p:sp>
        </mc:Choice>
        <mc:Fallback xmlns="">
          <p:sp>
            <p:nvSpPr>
              <p:cNvPr id="52" name="正方形/長方形 51"/>
              <p:cNvSpPr>
                <a:spLocks noRot="1" noChangeAspect="1" noMove="1" noResize="1" noEditPoints="1" noAdjustHandles="1" noChangeArrowheads="1" noChangeShapeType="1" noTextEdit="1"/>
              </p:cNvSpPr>
              <p:nvPr/>
            </p:nvSpPr>
            <p:spPr>
              <a:xfrm>
                <a:off x="80293" y="5597279"/>
                <a:ext cx="4171142" cy="648191"/>
              </a:xfrm>
              <a:prstGeom prst="rect">
                <a:avLst/>
              </a:prstGeom>
              <a:blipFill rotWithShape="0">
                <a:blip r:embed="rId13"/>
                <a:stretch>
                  <a:fillRect/>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53" name="正方形/長方形 52"/>
              <p:cNvSpPr/>
              <p:nvPr/>
            </p:nvSpPr>
            <p:spPr>
              <a:xfrm>
                <a:off x="307625" y="5106140"/>
                <a:ext cx="3374642" cy="369332"/>
              </a:xfrm>
              <a:prstGeom prst="rect">
                <a:avLst/>
              </a:prstGeom>
            </p:spPr>
            <p:txBody>
              <a:bodyPr wrap="none">
                <a:spAutoFit/>
              </a:bodyPr>
              <a:lstStyle/>
              <a:p>
                <a14:m>
                  <m:oMath xmlns:m="http://schemas.openxmlformats.org/officeDocument/2006/math">
                    <m:r>
                      <a:rPr lang="ja-JP" altLang="en-US" i="1" dirty="0">
                        <a:latin typeface="Cambria Math" panose="02040503050406030204" pitchFamily="18" charset="0"/>
                      </a:rPr>
                      <m:t>フラウンホーファー</m:t>
                    </m:r>
                    <m:r>
                      <m:rPr>
                        <m:nor/>
                      </m:rPr>
                      <a:rPr lang="ja-JP" altLang="en-US" dirty="0"/>
                      <m:t>近似</m:t>
                    </m:r>
                    <m:r>
                      <a:rPr lang="ja-JP" altLang="en-US" i="1" dirty="0">
                        <a:latin typeface="Cambria Math" panose="02040503050406030204" pitchFamily="18" charset="0"/>
                      </a:rPr>
                      <m:t>の</m:t>
                    </m:r>
                  </m:oMath>
                </a14:m>
                <a:r>
                  <a:rPr lang="ja-JP" altLang="en-US" dirty="0" smtClean="0"/>
                  <a:t>具体例</a:t>
                </a:r>
                <a:endParaRPr lang="ja-JP" altLang="en-US" dirty="0"/>
              </a:p>
            </p:txBody>
          </p:sp>
        </mc:Choice>
        <mc:Fallback xmlns="">
          <p:sp>
            <p:nvSpPr>
              <p:cNvPr id="53" name="正方形/長方形 52"/>
              <p:cNvSpPr>
                <a:spLocks noRot="1" noChangeAspect="1" noMove="1" noResize="1" noEditPoints="1" noAdjustHandles="1" noChangeArrowheads="1" noChangeShapeType="1" noTextEdit="1"/>
              </p:cNvSpPr>
              <p:nvPr/>
            </p:nvSpPr>
            <p:spPr>
              <a:xfrm>
                <a:off x="307625" y="5106140"/>
                <a:ext cx="3374642" cy="369332"/>
              </a:xfrm>
              <a:prstGeom prst="rect">
                <a:avLst/>
              </a:prstGeom>
              <a:blipFill rotWithShape="0">
                <a:blip r:embed="rId14"/>
                <a:stretch>
                  <a:fillRect l="-361" t="-15000" r="-903" b="-21667"/>
                </a:stretch>
              </a:blipFill>
            </p:spPr>
            <p:txBody>
              <a:bodyPr/>
              <a:lstStyle/>
              <a:p>
                <a:r>
                  <a:rPr lang="ja-JP" altLang="en-US">
                    <a:noFill/>
                  </a:rPr>
                  <a:t> </a:t>
                </a:r>
              </a:p>
            </p:txBody>
          </p:sp>
        </mc:Fallback>
      </mc:AlternateContent>
    </p:spTree>
    <p:extLst>
      <p:ext uri="{BB962C8B-B14F-4D97-AF65-F5344CB8AC3E}">
        <p14:creationId xmlns:p14="http://schemas.microsoft.com/office/powerpoint/2010/main" val="303748582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a:xfrm>
            <a:off x="624936" y="182242"/>
            <a:ext cx="7560000" cy="540000"/>
          </a:xfrm>
        </p:spPr>
        <p:txBody>
          <a:bodyPr>
            <a:normAutofit fontScale="90000"/>
          </a:bodyPr>
          <a:lstStyle/>
          <a:p>
            <a:r>
              <a:rPr kumimoji="1" lang="en-US" altLang="ja-JP" u="none" dirty="0" smtClean="0">
                <a:latin typeface="+mn-lt"/>
                <a:ea typeface="Cambria Math" panose="02040503050406030204" pitchFamily="18" charset="0"/>
              </a:rPr>
              <a:t>CO</a:t>
            </a:r>
            <a:r>
              <a:rPr kumimoji="1" lang="en-US" altLang="ja-JP" u="none" baseline="-25000" dirty="0" smtClean="0">
                <a:latin typeface="+mn-lt"/>
                <a:ea typeface="Cambria Math" panose="02040503050406030204" pitchFamily="18" charset="0"/>
              </a:rPr>
              <a:t>2</a:t>
            </a:r>
            <a:r>
              <a:rPr kumimoji="1" lang="ja-JP" altLang="en-US" u="none" dirty="0" smtClean="0">
                <a:latin typeface="+mn-lt"/>
                <a:ea typeface="ＭＳ Ｐゴシック" panose="020B0600070205080204" pitchFamily="50" charset="-128"/>
              </a:rPr>
              <a:t>レーザー励起の遠赤外分子レーザー</a:t>
            </a:r>
            <a:endParaRPr kumimoji="1" lang="ja-JP" altLang="en-US" u="none" dirty="0">
              <a:latin typeface="+mn-lt"/>
              <a:ea typeface="ＭＳ Ｐゴシック" panose="020B0600070205080204" pitchFamily="50" charset="-128"/>
            </a:endParaRPr>
          </a:p>
        </p:txBody>
      </p:sp>
      <mc:AlternateContent xmlns:mc="http://schemas.openxmlformats.org/markup-compatibility/2006" xmlns:a14="http://schemas.microsoft.com/office/drawing/2010/main">
        <mc:Choice Requires="a14">
          <p:sp>
            <p:nvSpPr>
              <p:cNvPr id="141" name="テキスト ボックス 140"/>
              <p:cNvSpPr txBox="1"/>
              <p:nvPr/>
            </p:nvSpPr>
            <p:spPr>
              <a:xfrm>
                <a:off x="117248" y="898637"/>
                <a:ext cx="9002275" cy="830997"/>
              </a:xfrm>
              <a:prstGeom prst="rect">
                <a:avLst/>
              </a:prstGeom>
              <a:noFill/>
            </p:spPr>
            <p:txBody>
              <a:bodyPr wrap="square" rtlCol="0">
                <a:spAutoFit/>
              </a:bodyPr>
              <a:lstStyle/>
              <a:p>
                <a:pPr marL="57150" indent="0">
                  <a:buNone/>
                </a:pPr>
                <a:r>
                  <a:rPr lang="en-US" altLang="ja-JP" sz="1600" dirty="0" smtClean="0"/>
                  <a:t>STJ</a:t>
                </a:r>
                <a:r>
                  <a:rPr lang="ja-JP" altLang="en-US" sz="1600" dirty="0" smtClean="0"/>
                  <a:t>検出器の性能評価に用いる光源として、</a:t>
                </a:r>
                <a:r>
                  <a:rPr lang="ja-JP" altLang="en-US" sz="1600" dirty="0">
                    <a:latin typeface="Cambria Math" panose="02040503050406030204" pitchFamily="18" charset="0"/>
                    <a:ea typeface="AR P丸ゴシック体M" panose="020B0600010101010101" pitchFamily="50" charset="-128"/>
                  </a:rPr>
                  <a:t>ニュートリノ崩壊光子の波長</a:t>
                </a:r>
                <a14:m>
                  <m:oMath xmlns:m="http://schemas.openxmlformats.org/officeDocument/2006/math">
                    <m:r>
                      <a:rPr lang="ja-JP" altLang="en-US" sz="1600" i="1">
                        <a:solidFill>
                          <a:srgbClr val="FF0000"/>
                        </a:solidFill>
                        <a:latin typeface="Cambria Math" panose="02040503050406030204" pitchFamily="18" charset="0"/>
                      </a:rPr>
                      <m:t>𝜆</m:t>
                    </m:r>
                    <m:r>
                      <a:rPr lang="en-US" altLang="ja-JP" sz="1600" i="1">
                        <a:solidFill>
                          <a:srgbClr val="FF0000"/>
                        </a:solidFill>
                        <a:latin typeface="Cambria Math" panose="02040503050406030204" pitchFamily="18" charset="0"/>
                        <a:ea typeface="Cambria Math" panose="02040503050406030204" pitchFamily="18" charset="0"/>
                      </a:rPr>
                      <m:t>=50 ~ 90</m:t>
                    </m:r>
                    <m:r>
                      <a:rPr lang="en-US" altLang="ja-JP" sz="1600">
                        <a:solidFill>
                          <a:srgbClr val="FF0000"/>
                        </a:solidFill>
                        <a:latin typeface="Cambria Math" panose="02040503050406030204" pitchFamily="18" charset="0"/>
                        <a:ea typeface="Cambria Math" panose="02040503050406030204" pitchFamily="18" charset="0"/>
                      </a:rPr>
                      <m:t> </m:t>
                    </m:r>
                    <m:r>
                      <m:rPr>
                        <m:sty m:val="p"/>
                      </m:rPr>
                      <a:rPr lang="el-GR" altLang="ja-JP" sz="1600" i="1">
                        <a:solidFill>
                          <a:srgbClr val="FF0000"/>
                        </a:solidFill>
                        <a:latin typeface="Cambria Math" panose="02040503050406030204" pitchFamily="18" charset="0"/>
                        <a:ea typeface="Cambria Math" panose="02040503050406030204" pitchFamily="18" charset="0"/>
                      </a:rPr>
                      <m:t>μ</m:t>
                    </m:r>
                    <m:r>
                      <m:rPr>
                        <m:sty m:val="p"/>
                      </m:rPr>
                      <a:rPr lang="en-US" altLang="ja-JP" sz="1600">
                        <a:solidFill>
                          <a:srgbClr val="FF0000"/>
                        </a:solidFill>
                        <a:latin typeface="Cambria Math" panose="02040503050406030204" pitchFamily="18" charset="0"/>
                        <a:ea typeface="Cambria Math" panose="02040503050406030204" pitchFamily="18" charset="0"/>
                      </a:rPr>
                      <m:t>m</m:t>
                    </m:r>
                  </m:oMath>
                </a14:m>
                <a:r>
                  <a:rPr lang="ja-JP" altLang="en-US" sz="1600" dirty="0">
                    <a:latin typeface="Cambria Math" panose="02040503050406030204" pitchFamily="18" charset="0"/>
                    <a:ea typeface="AR P丸ゴシック体M" panose="020B0600010101010101" pitchFamily="50" charset="-128"/>
                  </a:rPr>
                  <a:t> の光を発生させる光源が必要</a:t>
                </a:r>
                <a:endParaRPr lang="en-US" altLang="ja-JP" sz="1600" dirty="0">
                  <a:latin typeface="Cambria Math" panose="02040503050406030204" pitchFamily="18" charset="0"/>
                  <a:ea typeface="Cambria Math" panose="02040503050406030204" pitchFamily="18" charset="0"/>
                </a:endParaRPr>
              </a:p>
              <a:p>
                <a:r>
                  <a:rPr lang="ja-JP" altLang="en-US" sz="1600" dirty="0"/>
                  <a:t>⇒</a:t>
                </a:r>
                <a:r>
                  <a:rPr lang="ja-JP" altLang="en-US" sz="1600" dirty="0" smtClean="0"/>
                  <a:t>遠赤外領域開発センターの</a:t>
                </a:r>
                <a14:m>
                  <m:oMath xmlns:m="http://schemas.openxmlformats.org/officeDocument/2006/math">
                    <m:sSub>
                      <m:sSubPr>
                        <m:ctrlPr>
                          <a:rPr kumimoji="1" lang="en-US" altLang="ja-JP" sz="1600" b="0" i="1" dirty="0" smtClean="0">
                            <a:solidFill>
                              <a:srgbClr val="FF0000"/>
                            </a:solidFill>
                            <a:latin typeface="Cambria Math" panose="02040503050406030204" pitchFamily="18" charset="0"/>
                          </a:rPr>
                        </m:ctrlPr>
                      </m:sSubPr>
                      <m:e>
                        <m:r>
                          <m:rPr>
                            <m:sty m:val="p"/>
                          </m:rPr>
                          <a:rPr lang="en-US" altLang="ja-JP" sz="1600" i="0" dirty="0">
                            <a:solidFill>
                              <a:srgbClr val="FF0000"/>
                            </a:solidFill>
                            <a:latin typeface="Cambria Math" panose="02040503050406030204" pitchFamily="18" charset="0"/>
                          </a:rPr>
                          <m:t>C</m:t>
                        </m:r>
                        <m:r>
                          <m:rPr>
                            <m:sty m:val="p"/>
                          </m:rPr>
                          <a:rPr kumimoji="1" lang="en-US" altLang="ja-JP" sz="1600" dirty="0">
                            <a:solidFill>
                              <a:srgbClr val="FF0000"/>
                            </a:solidFill>
                            <a:latin typeface="Cambria Math" panose="02040503050406030204" pitchFamily="18" charset="0"/>
                          </a:rPr>
                          <m:t>O</m:t>
                        </m:r>
                      </m:e>
                      <m:sub>
                        <m:r>
                          <a:rPr kumimoji="1" lang="en-US" altLang="ja-JP" sz="1600" b="0" i="0" dirty="0" smtClean="0">
                            <a:solidFill>
                              <a:srgbClr val="FF0000"/>
                            </a:solidFill>
                            <a:latin typeface="Cambria Math"/>
                          </a:rPr>
                          <m:t>2</m:t>
                        </m:r>
                      </m:sub>
                    </m:sSub>
                  </m:oMath>
                </a14:m>
                <a:r>
                  <a:rPr kumimoji="1" lang="ja-JP" altLang="en-US" sz="1600" dirty="0" smtClean="0">
                    <a:solidFill>
                      <a:srgbClr val="FF0000"/>
                    </a:solidFill>
                  </a:rPr>
                  <a:t>レーザー励起の遠赤外分子レーザー装置</a:t>
                </a:r>
                <a:r>
                  <a:rPr kumimoji="1" lang="ja-JP" altLang="en-US" sz="1600" dirty="0" smtClean="0"/>
                  <a:t>に着目</a:t>
                </a:r>
                <a:endParaRPr kumimoji="1" lang="ja-JP" altLang="en-US" sz="1600" dirty="0"/>
              </a:p>
            </p:txBody>
          </p:sp>
        </mc:Choice>
        <mc:Fallback xmlns="">
          <p:sp>
            <p:nvSpPr>
              <p:cNvPr id="141" name="テキスト ボックス 140"/>
              <p:cNvSpPr txBox="1">
                <a:spLocks noRot="1" noChangeAspect="1" noMove="1" noResize="1" noEditPoints="1" noAdjustHandles="1" noChangeArrowheads="1" noChangeShapeType="1" noTextEdit="1"/>
              </p:cNvSpPr>
              <p:nvPr/>
            </p:nvSpPr>
            <p:spPr>
              <a:xfrm>
                <a:off x="117248" y="898637"/>
                <a:ext cx="9002275" cy="830997"/>
              </a:xfrm>
              <a:prstGeom prst="rect">
                <a:avLst/>
              </a:prstGeom>
              <a:blipFill rotWithShape="0">
                <a:blip r:embed="rId2"/>
                <a:stretch>
                  <a:fillRect l="-339" t="-3650" r="-406" b="-6569"/>
                </a:stretch>
              </a:blipFill>
            </p:spPr>
            <p:txBody>
              <a:bodyPr/>
              <a:lstStyle/>
              <a:p>
                <a:r>
                  <a:rPr lang="ja-JP" altLang="en-US">
                    <a:noFill/>
                  </a:rPr>
                  <a:t> </a:t>
                </a:r>
              </a:p>
            </p:txBody>
          </p:sp>
        </mc:Fallback>
      </mc:AlternateContent>
      <p:grpSp>
        <p:nvGrpSpPr>
          <p:cNvPr id="190" name="グループ化 189"/>
          <p:cNvGrpSpPr/>
          <p:nvPr/>
        </p:nvGrpSpPr>
        <p:grpSpPr>
          <a:xfrm>
            <a:off x="749083" y="1906029"/>
            <a:ext cx="7885958" cy="3336737"/>
            <a:chOff x="39700" y="1650915"/>
            <a:chExt cx="6128342" cy="3212136"/>
          </a:xfrm>
        </p:grpSpPr>
        <p:cxnSp>
          <p:nvCxnSpPr>
            <p:cNvPr id="6" name="直線矢印コネクタ 5"/>
            <p:cNvCxnSpPr/>
            <p:nvPr/>
          </p:nvCxnSpPr>
          <p:spPr>
            <a:xfrm>
              <a:off x="542049" y="3234121"/>
              <a:ext cx="756000" cy="109"/>
            </a:xfrm>
            <a:prstGeom prst="straightConnector1">
              <a:avLst/>
            </a:prstGeom>
            <a:noFill/>
            <a:ln w="19050" cap="flat" cmpd="sng" algn="ctr">
              <a:solidFill>
                <a:srgbClr val="FF0000"/>
              </a:solidFill>
              <a:prstDash val="solid"/>
              <a:tailEnd type="arrow"/>
            </a:ln>
            <a:effectLst>
              <a:outerShdw blurRad="40000" dist="20000" dir="5400000" rotWithShape="0">
                <a:srgbClr val="000000">
                  <a:alpha val="38000"/>
                </a:srgbClr>
              </a:outerShdw>
            </a:effectLst>
          </p:spPr>
        </p:cxnSp>
        <p:sp>
          <p:nvSpPr>
            <p:cNvPr id="8" name="円弧 7"/>
            <p:cNvSpPr/>
            <p:nvPr/>
          </p:nvSpPr>
          <p:spPr>
            <a:xfrm rot="18941980">
              <a:off x="602368" y="3472807"/>
              <a:ext cx="395868" cy="382553"/>
            </a:xfrm>
            <a:prstGeom prst="arc">
              <a:avLst>
                <a:gd name="adj1" fmla="val 16200000"/>
                <a:gd name="adj2" fmla="val 71916"/>
              </a:avLst>
            </a:prstGeom>
            <a:noFill/>
            <a:ln w="31750" cap="flat" cmpd="sng" algn="ctr">
              <a:solidFill>
                <a:sysClr val="windowText" lastClr="000000"/>
              </a:solidFill>
              <a:prstDash val="solid"/>
            </a:ln>
            <a:effectLst>
              <a:outerShdw blurRad="40000" dist="23000" dir="5400000" rotWithShape="0">
                <a:srgbClr val="000000">
                  <a:alpha val="3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smtClean="0">
                <a:ln>
                  <a:noFill/>
                </a:ln>
                <a:solidFill>
                  <a:prstClr val="black"/>
                </a:solidFill>
                <a:effectLst/>
                <a:uLnTx/>
                <a:uFillTx/>
                <a:latin typeface="Cambria Math" panose="02040503050406030204" pitchFamily="18" charset="0"/>
                <a:ea typeface="ＭＳ Ｐゴシック"/>
                <a:cs typeface="+mn-cs"/>
              </a:endParaRPr>
            </a:p>
          </p:txBody>
        </p:sp>
        <p:cxnSp>
          <p:nvCxnSpPr>
            <p:cNvPr id="9" name="直線矢印コネクタ 8"/>
            <p:cNvCxnSpPr/>
            <p:nvPr/>
          </p:nvCxnSpPr>
          <p:spPr>
            <a:xfrm>
              <a:off x="519722" y="3604675"/>
              <a:ext cx="0" cy="756000"/>
            </a:xfrm>
            <a:prstGeom prst="straightConnector1">
              <a:avLst/>
            </a:prstGeom>
            <a:noFill/>
            <a:ln w="19050" cap="flat" cmpd="sng" algn="ctr">
              <a:solidFill>
                <a:srgbClr val="FF0000"/>
              </a:solidFill>
              <a:prstDash val="dash"/>
              <a:tailEnd type="arrow"/>
            </a:ln>
            <a:effectLst>
              <a:outerShdw blurRad="40000" dist="20000" dir="5400000" rotWithShape="0">
                <a:srgbClr val="000000">
                  <a:alpha val="38000"/>
                </a:srgbClr>
              </a:outerShdw>
            </a:effectLst>
          </p:spPr>
        </p:cxnSp>
        <p:cxnSp>
          <p:nvCxnSpPr>
            <p:cNvPr id="10" name="直線矢印コネクタ 9"/>
            <p:cNvCxnSpPr/>
            <p:nvPr/>
          </p:nvCxnSpPr>
          <p:spPr>
            <a:xfrm flipV="1">
              <a:off x="519722" y="3468410"/>
              <a:ext cx="280580" cy="877912"/>
            </a:xfrm>
            <a:prstGeom prst="straightConnector1">
              <a:avLst/>
            </a:prstGeom>
            <a:noFill/>
            <a:ln w="19050" cap="flat" cmpd="sng" algn="ctr">
              <a:solidFill>
                <a:srgbClr val="FF0000"/>
              </a:solidFill>
              <a:prstDash val="dash"/>
              <a:tailEnd type="arrow"/>
            </a:ln>
            <a:effectLst>
              <a:outerShdw blurRad="40000" dist="20000" dir="5400000" rotWithShape="0">
                <a:srgbClr val="000000">
                  <a:alpha val="38000"/>
                </a:srgbClr>
              </a:outerShdw>
            </a:effectLst>
          </p:spPr>
        </p:cxnSp>
        <p:cxnSp>
          <p:nvCxnSpPr>
            <p:cNvPr id="11" name="直線矢印コネクタ 10"/>
            <p:cNvCxnSpPr/>
            <p:nvPr/>
          </p:nvCxnSpPr>
          <p:spPr>
            <a:xfrm>
              <a:off x="800302" y="3468410"/>
              <a:ext cx="112745" cy="438956"/>
            </a:xfrm>
            <a:prstGeom prst="straightConnector1">
              <a:avLst/>
            </a:prstGeom>
            <a:noFill/>
            <a:ln w="19050" cap="flat" cmpd="sng" algn="ctr">
              <a:solidFill>
                <a:srgbClr val="FF0000"/>
              </a:solidFill>
              <a:prstDash val="dash"/>
              <a:tailEnd type="arrow"/>
            </a:ln>
            <a:effectLst>
              <a:outerShdw blurRad="40000" dist="20000" dir="5400000" rotWithShape="0">
                <a:srgbClr val="000000">
                  <a:alpha val="38000"/>
                </a:srgbClr>
              </a:outerShdw>
            </a:effectLst>
          </p:spPr>
        </p:cxnSp>
        <p:grpSp>
          <p:nvGrpSpPr>
            <p:cNvPr id="12" name="グループ化 11"/>
            <p:cNvGrpSpPr>
              <a:grpSpLocks noChangeAspect="1"/>
            </p:cNvGrpSpPr>
            <p:nvPr/>
          </p:nvGrpSpPr>
          <p:grpSpPr>
            <a:xfrm>
              <a:off x="255319" y="3582878"/>
              <a:ext cx="305723" cy="226798"/>
              <a:chOff x="226989" y="476672"/>
              <a:chExt cx="679462" cy="504056"/>
            </a:xfrm>
          </p:grpSpPr>
          <p:sp>
            <p:nvSpPr>
              <p:cNvPr id="130" name="正方形/長方形 129"/>
              <p:cNvSpPr/>
              <p:nvPr/>
            </p:nvSpPr>
            <p:spPr>
              <a:xfrm>
                <a:off x="226989" y="476672"/>
                <a:ext cx="679462" cy="90000"/>
              </a:xfrm>
              <a:prstGeom prst="rect">
                <a:avLst/>
              </a:prstGeom>
              <a:solidFill>
                <a:sysClr val="window" lastClr="FFFFFF">
                  <a:lumMod val="85000"/>
                </a:sysClr>
              </a:solidFill>
              <a:ln w="25400" cap="flat" cmpd="sng" algn="ctr">
                <a:solidFill>
                  <a:sysClr val="windowText" lastClr="000000">
                    <a:lumMod val="85000"/>
                    <a:lumOff val="1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smtClean="0">
                  <a:ln>
                    <a:noFill/>
                  </a:ln>
                  <a:solidFill>
                    <a:prstClr val="white"/>
                  </a:solidFill>
                  <a:effectLst/>
                  <a:uLnTx/>
                  <a:uFillTx/>
                  <a:latin typeface="Cambria Math" panose="02040503050406030204" pitchFamily="18" charset="0"/>
                  <a:ea typeface="ＭＳ Ｐゴシック"/>
                  <a:cs typeface="+mn-cs"/>
                </a:endParaRPr>
              </a:p>
            </p:txBody>
          </p:sp>
          <p:sp>
            <p:nvSpPr>
              <p:cNvPr id="131" name="正方形/長方形 130"/>
              <p:cNvSpPr/>
              <p:nvPr/>
            </p:nvSpPr>
            <p:spPr>
              <a:xfrm rot="5400000">
                <a:off x="396854" y="704571"/>
                <a:ext cx="339731" cy="72000"/>
              </a:xfrm>
              <a:prstGeom prst="rect">
                <a:avLst/>
              </a:prstGeom>
              <a:solidFill>
                <a:sysClr val="window" lastClr="FFFFFF">
                  <a:lumMod val="85000"/>
                </a:sysClr>
              </a:solidFill>
              <a:ln w="25400" cap="flat" cmpd="sng" algn="ctr">
                <a:solidFill>
                  <a:sysClr val="windowText" lastClr="000000">
                    <a:lumMod val="85000"/>
                    <a:lumOff val="1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smtClean="0">
                  <a:ln>
                    <a:noFill/>
                  </a:ln>
                  <a:solidFill>
                    <a:prstClr val="white"/>
                  </a:solidFill>
                  <a:effectLst/>
                  <a:uLnTx/>
                  <a:uFillTx/>
                  <a:latin typeface="Cambria Math" panose="02040503050406030204" pitchFamily="18" charset="0"/>
                  <a:ea typeface="ＭＳ Ｐゴシック"/>
                  <a:cs typeface="+mn-cs"/>
                </a:endParaRPr>
              </a:p>
            </p:txBody>
          </p:sp>
          <p:sp>
            <p:nvSpPr>
              <p:cNvPr id="132" name="正方形/長方形 131"/>
              <p:cNvSpPr/>
              <p:nvPr/>
            </p:nvSpPr>
            <p:spPr>
              <a:xfrm rot="5400000">
                <a:off x="396853" y="720090"/>
                <a:ext cx="339731" cy="181545"/>
              </a:xfrm>
              <a:prstGeom prst="rect">
                <a:avLst/>
              </a:prstGeom>
              <a:solidFill>
                <a:sysClr val="window" lastClr="FFFFFF">
                  <a:lumMod val="85000"/>
                </a:sysClr>
              </a:solidFill>
              <a:ln w="25400" cap="flat" cmpd="sng" algn="ctr">
                <a:solidFill>
                  <a:sysClr val="windowText" lastClr="000000">
                    <a:lumMod val="85000"/>
                    <a:lumOff val="1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smtClean="0">
                  <a:ln>
                    <a:noFill/>
                  </a:ln>
                  <a:solidFill>
                    <a:prstClr val="white"/>
                  </a:solidFill>
                  <a:effectLst/>
                  <a:uLnTx/>
                  <a:uFillTx/>
                  <a:latin typeface="Cambria Math" panose="02040503050406030204" pitchFamily="18" charset="0"/>
                  <a:ea typeface="ＭＳ Ｐゴシック"/>
                  <a:cs typeface="+mn-cs"/>
                </a:endParaRPr>
              </a:p>
            </p:txBody>
          </p:sp>
        </p:grpSp>
        <p:cxnSp>
          <p:nvCxnSpPr>
            <p:cNvPr id="17" name="直線コネクタ 16"/>
            <p:cNvCxnSpPr>
              <a:cxnSpLocks noChangeAspect="1"/>
            </p:cNvCxnSpPr>
            <p:nvPr/>
          </p:nvCxnSpPr>
          <p:spPr>
            <a:xfrm flipV="1">
              <a:off x="432414" y="2503803"/>
              <a:ext cx="150049" cy="150049"/>
            </a:xfrm>
            <a:prstGeom prst="line">
              <a:avLst/>
            </a:prstGeom>
            <a:noFill/>
            <a:ln w="31750" cap="flat" cmpd="sng" algn="ctr">
              <a:solidFill>
                <a:sysClr val="windowText" lastClr="000000"/>
              </a:solidFill>
              <a:prstDash val="solid"/>
            </a:ln>
            <a:effectLst>
              <a:outerShdw blurRad="40000" dist="23000" dir="5400000" rotWithShape="0">
                <a:srgbClr val="000000">
                  <a:alpha val="35000"/>
                </a:srgbClr>
              </a:outerShdw>
            </a:effectLst>
          </p:spPr>
        </p:cxnSp>
        <p:cxnSp>
          <p:nvCxnSpPr>
            <p:cNvPr id="18" name="直線コネクタ 17"/>
            <p:cNvCxnSpPr>
              <a:cxnSpLocks noChangeAspect="1"/>
            </p:cNvCxnSpPr>
            <p:nvPr/>
          </p:nvCxnSpPr>
          <p:spPr>
            <a:xfrm rot="5400000" flipV="1">
              <a:off x="439768" y="3150235"/>
              <a:ext cx="150049" cy="150049"/>
            </a:xfrm>
            <a:prstGeom prst="line">
              <a:avLst/>
            </a:prstGeom>
            <a:noFill/>
            <a:ln w="31750" cap="flat" cmpd="sng" algn="ctr">
              <a:solidFill>
                <a:sysClr val="windowText" lastClr="000000"/>
              </a:solidFill>
              <a:prstDash val="solid"/>
            </a:ln>
            <a:effectLst>
              <a:outerShdw blurRad="40000" dist="23000" dir="5400000" rotWithShape="0">
                <a:srgbClr val="000000">
                  <a:alpha val="35000"/>
                </a:srgbClr>
              </a:outerShdw>
            </a:effectLst>
          </p:spPr>
        </p:cxnSp>
        <p:cxnSp>
          <p:nvCxnSpPr>
            <p:cNvPr id="19" name="直線コネクタ 18"/>
            <p:cNvCxnSpPr>
              <a:cxnSpLocks noChangeAspect="1"/>
            </p:cNvCxnSpPr>
            <p:nvPr/>
          </p:nvCxnSpPr>
          <p:spPr>
            <a:xfrm rot="3780000" flipV="1">
              <a:off x="439768" y="4292354"/>
              <a:ext cx="150049" cy="150049"/>
            </a:xfrm>
            <a:prstGeom prst="line">
              <a:avLst/>
            </a:prstGeom>
            <a:noFill/>
            <a:ln w="31750" cap="flat" cmpd="sng" algn="ctr">
              <a:solidFill>
                <a:sysClr val="windowText" lastClr="000000"/>
              </a:solidFill>
              <a:prstDash val="solid"/>
            </a:ln>
            <a:effectLst>
              <a:outerShdw blurRad="40000" dist="23000" dir="5400000" rotWithShape="0">
                <a:srgbClr val="000000">
                  <a:alpha val="35000"/>
                </a:srgbClr>
              </a:outerShdw>
            </a:effectLst>
          </p:spPr>
        </p:cxnSp>
        <p:cxnSp>
          <p:nvCxnSpPr>
            <p:cNvPr id="20" name="直線コネクタ 19"/>
            <p:cNvCxnSpPr>
              <a:cxnSpLocks noChangeAspect="1"/>
            </p:cNvCxnSpPr>
            <p:nvPr/>
          </p:nvCxnSpPr>
          <p:spPr>
            <a:xfrm rot="4620000" flipV="1">
              <a:off x="817594" y="3825519"/>
              <a:ext cx="150049" cy="150049"/>
            </a:xfrm>
            <a:prstGeom prst="line">
              <a:avLst/>
            </a:prstGeom>
            <a:noFill/>
            <a:ln w="31750" cap="flat" cmpd="sng" algn="ctr">
              <a:solidFill>
                <a:sysClr val="windowText" lastClr="000000"/>
              </a:solidFill>
              <a:prstDash val="solid"/>
            </a:ln>
            <a:effectLst>
              <a:outerShdw blurRad="40000" dist="23000" dir="5400000" rotWithShape="0">
                <a:srgbClr val="000000">
                  <a:alpha val="35000"/>
                </a:srgbClr>
              </a:outerShdw>
            </a:effectLst>
          </p:spPr>
        </p:cxnSp>
        <p:grpSp>
          <p:nvGrpSpPr>
            <p:cNvPr id="24" name="グループ化 23"/>
            <p:cNvGrpSpPr>
              <a:grpSpLocks noChangeAspect="1"/>
            </p:cNvGrpSpPr>
            <p:nvPr/>
          </p:nvGrpSpPr>
          <p:grpSpPr>
            <a:xfrm>
              <a:off x="1261888" y="2261317"/>
              <a:ext cx="3758977" cy="733605"/>
              <a:chOff x="1065600" y="655533"/>
              <a:chExt cx="7480937" cy="1459986"/>
            </a:xfrm>
          </p:grpSpPr>
          <p:grpSp>
            <p:nvGrpSpPr>
              <p:cNvPr id="95" name="グループ化 94"/>
              <p:cNvGrpSpPr/>
              <p:nvPr/>
            </p:nvGrpSpPr>
            <p:grpSpPr>
              <a:xfrm>
                <a:off x="1065600" y="655533"/>
                <a:ext cx="7480937" cy="1243962"/>
                <a:chOff x="1065600" y="655533"/>
                <a:chExt cx="7480937" cy="1243962"/>
              </a:xfrm>
            </p:grpSpPr>
            <p:sp>
              <p:nvSpPr>
                <p:cNvPr id="106" name="正方形/長方形 105"/>
                <p:cNvSpPr/>
                <p:nvPr/>
              </p:nvSpPr>
              <p:spPr>
                <a:xfrm>
                  <a:off x="8266707" y="1206418"/>
                  <a:ext cx="279830" cy="162018"/>
                </a:xfrm>
                <a:prstGeom prst="rect">
                  <a:avLst/>
                </a:prstGeom>
                <a:solidFill>
                  <a:sysClr val="window" lastClr="FFFFFF">
                    <a:lumMod val="95000"/>
                  </a:sysClr>
                </a:solidFill>
                <a:ln w="254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smtClean="0">
                    <a:ln>
                      <a:noFill/>
                    </a:ln>
                    <a:solidFill>
                      <a:prstClr val="white"/>
                    </a:solidFill>
                    <a:effectLst/>
                    <a:uLnTx/>
                    <a:uFillTx/>
                    <a:latin typeface="Cambria Math" panose="02040503050406030204" pitchFamily="18" charset="0"/>
                    <a:ea typeface="ＭＳ Ｐゴシック"/>
                    <a:cs typeface="+mn-cs"/>
                  </a:endParaRPr>
                </a:p>
              </p:txBody>
            </p:sp>
            <p:sp>
              <p:nvSpPr>
                <p:cNvPr id="107" name="正方形/長方形 106"/>
                <p:cNvSpPr/>
                <p:nvPr/>
              </p:nvSpPr>
              <p:spPr>
                <a:xfrm>
                  <a:off x="7937454" y="1125409"/>
                  <a:ext cx="360040" cy="324036"/>
                </a:xfrm>
                <a:prstGeom prst="rect">
                  <a:avLst/>
                </a:prstGeom>
                <a:solidFill>
                  <a:sysClr val="window" lastClr="FFFFFF">
                    <a:lumMod val="95000"/>
                  </a:sysClr>
                </a:solidFill>
                <a:ln w="254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smtClean="0">
                    <a:ln>
                      <a:noFill/>
                    </a:ln>
                    <a:solidFill>
                      <a:prstClr val="white"/>
                    </a:solidFill>
                    <a:effectLst/>
                    <a:uLnTx/>
                    <a:uFillTx/>
                    <a:latin typeface="Cambria Math" panose="02040503050406030204" pitchFamily="18" charset="0"/>
                    <a:ea typeface="ＭＳ Ｐゴシック"/>
                    <a:cs typeface="+mn-cs"/>
                  </a:endParaRPr>
                </a:p>
              </p:txBody>
            </p:sp>
            <p:sp>
              <p:nvSpPr>
                <p:cNvPr id="108" name="正方形/長方形 107"/>
                <p:cNvSpPr/>
                <p:nvPr/>
              </p:nvSpPr>
              <p:spPr>
                <a:xfrm>
                  <a:off x="1529454" y="1194991"/>
                  <a:ext cx="6408000" cy="184872"/>
                </a:xfrm>
                <a:prstGeom prst="rect">
                  <a:avLst/>
                </a:prstGeom>
                <a:solidFill>
                  <a:srgbClr val="F595F0"/>
                </a:solidFill>
                <a:ln w="254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smtClean="0">
                    <a:ln>
                      <a:noFill/>
                    </a:ln>
                    <a:solidFill>
                      <a:prstClr val="white"/>
                    </a:solidFill>
                    <a:effectLst/>
                    <a:uLnTx/>
                    <a:uFillTx/>
                    <a:latin typeface="Cambria Math" panose="02040503050406030204" pitchFamily="18" charset="0"/>
                    <a:ea typeface="ＭＳ Ｐゴシック"/>
                    <a:cs typeface="+mn-cs"/>
                  </a:endParaRPr>
                </a:p>
              </p:txBody>
            </p:sp>
            <p:sp>
              <p:nvSpPr>
                <p:cNvPr id="109" name="正方形/長方形 108"/>
                <p:cNvSpPr/>
                <p:nvPr/>
              </p:nvSpPr>
              <p:spPr>
                <a:xfrm>
                  <a:off x="1533612" y="1379863"/>
                  <a:ext cx="6408000" cy="45719"/>
                </a:xfrm>
                <a:prstGeom prst="rect">
                  <a:avLst/>
                </a:prstGeom>
                <a:solidFill>
                  <a:srgbClr val="00B0F0"/>
                </a:solidFill>
                <a:ln w="254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smtClean="0">
                    <a:ln>
                      <a:noFill/>
                    </a:ln>
                    <a:solidFill>
                      <a:prstClr val="white"/>
                    </a:solidFill>
                    <a:effectLst/>
                    <a:uLnTx/>
                    <a:uFillTx/>
                    <a:latin typeface="Cambria Math" panose="02040503050406030204" pitchFamily="18" charset="0"/>
                    <a:ea typeface="ＭＳ Ｐゴシック"/>
                    <a:cs typeface="+mn-cs"/>
                  </a:endParaRPr>
                </a:p>
              </p:txBody>
            </p:sp>
            <p:sp>
              <p:nvSpPr>
                <p:cNvPr id="110" name="正方形/長方形 109"/>
                <p:cNvSpPr/>
                <p:nvPr/>
              </p:nvSpPr>
              <p:spPr>
                <a:xfrm>
                  <a:off x="1519658" y="1149272"/>
                  <a:ext cx="6408000" cy="45719"/>
                </a:xfrm>
                <a:prstGeom prst="rect">
                  <a:avLst/>
                </a:prstGeom>
                <a:solidFill>
                  <a:srgbClr val="00B0F0"/>
                </a:solidFill>
                <a:ln w="254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smtClean="0">
                    <a:ln>
                      <a:noFill/>
                    </a:ln>
                    <a:solidFill>
                      <a:prstClr val="white"/>
                    </a:solidFill>
                    <a:effectLst/>
                    <a:uLnTx/>
                    <a:uFillTx/>
                    <a:latin typeface="Cambria Math" panose="02040503050406030204" pitchFamily="18" charset="0"/>
                    <a:ea typeface="ＭＳ Ｐゴシック"/>
                    <a:cs typeface="+mn-cs"/>
                  </a:endParaRPr>
                </a:p>
              </p:txBody>
            </p:sp>
            <p:sp>
              <p:nvSpPr>
                <p:cNvPr id="111" name="正方形/長方形 110"/>
                <p:cNvSpPr/>
                <p:nvPr/>
              </p:nvSpPr>
              <p:spPr>
                <a:xfrm>
                  <a:off x="7551208" y="963427"/>
                  <a:ext cx="360040" cy="648000"/>
                </a:xfrm>
                <a:prstGeom prst="rect">
                  <a:avLst/>
                </a:prstGeom>
                <a:solidFill>
                  <a:sysClr val="window" lastClr="FFFFFF">
                    <a:lumMod val="95000"/>
                  </a:sysClr>
                </a:solidFill>
                <a:ln w="254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smtClean="0">
                    <a:ln>
                      <a:noFill/>
                    </a:ln>
                    <a:solidFill>
                      <a:prstClr val="white"/>
                    </a:solidFill>
                    <a:effectLst/>
                    <a:uLnTx/>
                    <a:uFillTx/>
                    <a:latin typeface="Cambria Math" panose="02040503050406030204" pitchFamily="18" charset="0"/>
                    <a:ea typeface="ＭＳ Ｐゴシック"/>
                    <a:cs typeface="+mn-cs"/>
                  </a:endParaRPr>
                </a:p>
              </p:txBody>
            </p:sp>
            <p:sp>
              <p:nvSpPr>
                <p:cNvPr id="112" name="正方形/長方形 111"/>
                <p:cNvSpPr/>
                <p:nvPr/>
              </p:nvSpPr>
              <p:spPr>
                <a:xfrm>
                  <a:off x="1259632" y="1125409"/>
                  <a:ext cx="450056" cy="324036"/>
                </a:xfrm>
                <a:prstGeom prst="rect">
                  <a:avLst/>
                </a:prstGeom>
                <a:solidFill>
                  <a:sysClr val="window" lastClr="FFFFFF">
                    <a:lumMod val="95000"/>
                  </a:sysClr>
                </a:solidFill>
                <a:ln w="254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smtClean="0">
                    <a:ln>
                      <a:noFill/>
                    </a:ln>
                    <a:solidFill>
                      <a:prstClr val="white"/>
                    </a:solidFill>
                    <a:effectLst/>
                    <a:uLnTx/>
                    <a:uFillTx/>
                    <a:latin typeface="Cambria Math" panose="02040503050406030204" pitchFamily="18" charset="0"/>
                    <a:ea typeface="ＭＳ Ｐゴシック"/>
                    <a:cs typeface="+mn-cs"/>
                  </a:endParaRPr>
                </a:p>
              </p:txBody>
            </p:sp>
            <p:sp>
              <p:nvSpPr>
                <p:cNvPr id="113" name="正方形/長方形 112"/>
                <p:cNvSpPr/>
                <p:nvPr/>
              </p:nvSpPr>
              <p:spPr>
                <a:xfrm>
                  <a:off x="4319960" y="1125409"/>
                  <a:ext cx="572590" cy="324036"/>
                </a:xfrm>
                <a:prstGeom prst="rect">
                  <a:avLst/>
                </a:prstGeom>
                <a:solidFill>
                  <a:sysClr val="window" lastClr="FFFFFF">
                    <a:lumMod val="95000"/>
                  </a:sysClr>
                </a:solidFill>
                <a:ln w="254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smtClean="0">
                    <a:ln>
                      <a:noFill/>
                    </a:ln>
                    <a:solidFill>
                      <a:prstClr val="white"/>
                    </a:solidFill>
                    <a:effectLst/>
                    <a:uLnTx/>
                    <a:uFillTx/>
                    <a:latin typeface="Cambria Math" panose="02040503050406030204" pitchFamily="18" charset="0"/>
                    <a:ea typeface="ＭＳ Ｐゴシック"/>
                    <a:cs typeface="+mn-cs"/>
                  </a:endParaRPr>
                </a:p>
              </p:txBody>
            </p:sp>
            <p:sp>
              <p:nvSpPr>
                <p:cNvPr id="114" name="正方形/長方形 113"/>
                <p:cNvSpPr/>
                <p:nvPr/>
              </p:nvSpPr>
              <p:spPr>
                <a:xfrm>
                  <a:off x="1065600" y="1700808"/>
                  <a:ext cx="7020000" cy="108000"/>
                </a:xfrm>
                <a:prstGeom prst="rect">
                  <a:avLst/>
                </a:prstGeom>
                <a:solidFill>
                  <a:srgbClr val="F79646">
                    <a:lumMod val="60000"/>
                    <a:lumOff val="40000"/>
                  </a:srgbClr>
                </a:solidFill>
                <a:ln w="254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smtClean="0">
                    <a:ln>
                      <a:noFill/>
                    </a:ln>
                    <a:solidFill>
                      <a:prstClr val="white"/>
                    </a:solidFill>
                    <a:effectLst/>
                    <a:uLnTx/>
                    <a:uFillTx/>
                    <a:latin typeface="Cambria Math" panose="02040503050406030204" pitchFamily="18" charset="0"/>
                    <a:ea typeface="ＭＳ Ｐゴシック"/>
                    <a:cs typeface="+mn-cs"/>
                  </a:endParaRPr>
                </a:p>
              </p:txBody>
            </p:sp>
            <p:sp>
              <p:nvSpPr>
                <p:cNvPr id="115" name="正方形/長方形 114"/>
                <p:cNvSpPr/>
                <p:nvPr/>
              </p:nvSpPr>
              <p:spPr>
                <a:xfrm>
                  <a:off x="1065600" y="764704"/>
                  <a:ext cx="7020000" cy="108000"/>
                </a:xfrm>
                <a:prstGeom prst="rect">
                  <a:avLst/>
                </a:prstGeom>
                <a:solidFill>
                  <a:srgbClr val="F79646">
                    <a:lumMod val="60000"/>
                    <a:lumOff val="40000"/>
                  </a:srgbClr>
                </a:solidFill>
                <a:ln w="254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smtClean="0">
                    <a:ln>
                      <a:noFill/>
                    </a:ln>
                    <a:solidFill>
                      <a:prstClr val="white"/>
                    </a:solidFill>
                    <a:effectLst/>
                    <a:uLnTx/>
                    <a:uFillTx/>
                    <a:latin typeface="Cambria Math" panose="02040503050406030204" pitchFamily="18" charset="0"/>
                    <a:ea typeface="ＭＳ Ｐゴシック"/>
                    <a:cs typeface="+mn-cs"/>
                  </a:endParaRPr>
                </a:p>
              </p:txBody>
            </p:sp>
            <p:sp>
              <p:nvSpPr>
                <p:cNvPr id="116" name="正方形/長方形 115"/>
                <p:cNvSpPr/>
                <p:nvPr/>
              </p:nvSpPr>
              <p:spPr>
                <a:xfrm>
                  <a:off x="1187624" y="675359"/>
                  <a:ext cx="108000" cy="1224136"/>
                </a:xfrm>
                <a:prstGeom prst="rect">
                  <a:avLst/>
                </a:prstGeom>
                <a:solidFill>
                  <a:sysClr val="window" lastClr="FFFFFF">
                    <a:lumMod val="95000"/>
                  </a:sysClr>
                </a:solidFill>
                <a:ln w="254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smtClean="0">
                    <a:ln>
                      <a:noFill/>
                    </a:ln>
                    <a:solidFill>
                      <a:prstClr val="white"/>
                    </a:solidFill>
                    <a:effectLst/>
                    <a:uLnTx/>
                    <a:uFillTx/>
                    <a:latin typeface="Cambria Math" panose="02040503050406030204" pitchFamily="18" charset="0"/>
                    <a:ea typeface="ＭＳ Ｐゴシック"/>
                    <a:cs typeface="+mn-cs"/>
                  </a:endParaRPr>
                </a:p>
              </p:txBody>
            </p:sp>
            <p:sp>
              <p:nvSpPr>
                <p:cNvPr id="117" name="正方形/長方形 116"/>
                <p:cNvSpPr/>
                <p:nvPr/>
              </p:nvSpPr>
              <p:spPr>
                <a:xfrm>
                  <a:off x="1655688" y="675359"/>
                  <a:ext cx="108000" cy="1224136"/>
                </a:xfrm>
                <a:prstGeom prst="rect">
                  <a:avLst/>
                </a:prstGeom>
                <a:solidFill>
                  <a:sysClr val="window" lastClr="FFFFFF">
                    <a:lumMod val="95000"/>
                  </a:sysClr>
                </a:solidFill>
                <a:ln w="254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smtClean="0">
                    <a:ln>
                      <a:noFill/>
                    </a:ln>
                    <a:solidFill>
                      <a:prstClr val="white"/>
                    </a:solidFill>
                    <a:effectLst/>
                    <a:uLnTx/>
                    <a:uFillTx/>
                    <a:latin typeface="Cambria Math" panose="02040503050406030204" pitchFamily="18" charset="0"/>
                    <a:ea typeface="ＭＳ Ｐゴシック"/>
                    <a:cs typeface="+mn-cs"/>
                  </a:endParaRPr>
                </a:p>
              </p:txBody>
            </p:sp>
            <p:sp>
              <p:nvSpPr>
                <p:cNvPr id="118" name="正方形/長方形 117"/>
                <p:cNvSpPr/>
                <p:nvPr/>
              </p:nvSpPr>
              <p:spPr>
                <a:xfrm>
                  <a:off x="7452320" y="675359"/>
                  <a:ext cx="108000" cy="1224136"/>
                </a:xfrm>
                <a:prstGeom prst="rect">
                  <a:avLst/>
                </a:prstGeom>
                <a:solidFill>
                  <a:sysClr val="window" lastClr="FFFFFF">
                    <a:lumMod val="95000"/>
                  </a:sysClr>
                </a:solidFill>
                <a:ln w="254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smtClean="0">
                    <a:ln>
                      <a:noFill/>
                    </a:ln>
                    <a:solidFill>
                      <a:prstClr val="white"/>
                    </a:solidFill>
                    <a:effectLst/>
                    <a:uLnTx/>
                    <a:uFillTx/>
                    <a:latin typeface="Cambria Math" panose="02040503050406030204" pitchFamily="18" charset="0"/>
                    <a:ea typeface="ＭＳ Ｐゴシック"/>
                    <a:cs typeface="+mn-cs"/>
                  </a:endParaRPr>
                </a:p>
              </p:txBody>
            </p:sp>
            <p:sp>
              <p:nvSpPr>
                <p:cNvPr id="119" name="正方形/長方形 118"/>
                <p:cNvSpPr/>
                <p:nvPr/>
              </p:nvSpPr>
              <p:spPr>
                <a:xfrm>
                  <a:off x="7883454" y="675359"/>
                  <a:ext cx="108000" cy="1224136"/>
                </a:xfrm>
                <a:prstGeom prst="rect">
                  <a:avLst/>
                </a:prstGeom>
                <a:solidFill>
                  <a:sysClr val="window" lastClr="FFFFFF">
                    <a:lumMod val="95000"/>
                  </a:sysClr>
                </a:solidFill>
                <a:ln w="254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smtClean="0">
                    <a:ln>
                      <a:noFill/>
                    </a:ln>
                    <a:solidFill>
                      <a:prstClr val="white"/>
                    </a:solidFill>
                    <a:effectLst/>
                    <a:uLnTx/>
                    <a:uFillTx/>
                    <a:latin typeface="Cambria Math" panose="02040503050406030204" pitchFamily="18" charset="0"/>
                    <a:ea typeface="ＭＳ Ｐゴシック"/>
                    <a:cs typeface="+mn-cs"/>
                  </a:endParaRPr>
                </a:p>
              </p:txBody>
            </p:sp>
            <p:sp>
              <p:nvSpPr>
                <p:cNvPr id="120" name="正方形/長方形 119"/>
                <p:cNvSpPr/>
                <p:nvPr/>
              </p:nvSpPr>
              <p:spPr>
                <a:xfrm>
                  <a:off x="4720626" y="1035399"/>
                  <a:ext cx="355430" cy="504056"/>
                </a:xfrm>
                <a:prstGeom prst="rect">
                  <a:avLst/>
                </a:prstGeom>
                <a:solidFill>
                  <a:sysClr val="window" lastClr="FFFFFF">
                    <a:lumMod val="95000"/>
                  </a:sysClr>
                </a:solidFill>
                <a:ln w="254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smtClean="0">
                    <a:ln>
                      <a:noFill/>
                    </a:ln>
                    <a:solidFill>
                      <a:prstClr val="white"/>
                    </a:solidFill>
                    <a:effectLst/>
                    <a:uLnTx/>
                    <a:uFillTx/>
                    <a:latin typeface="Cambria Math" panose="02040503050406030204" pitchFamily="18" charset="0"/>
                    <a:ea typeface="ＭＳ Ｐゴシック"/>
                    <a:cs typeface="+mn-cs"/>
                  </a:endParaRPr>
                </a:p>
              </p:txBody>
            </p:sp>
            <p:sp>
              <p:nvSpPr>
                <p:cNvPr id="121" name="正方形/長方形 120"/>
                <p:cNvSpPr/>
                <p:nvPr/>
              </p:nvSpPr>
              <p:spPr>
                <a:xfrm>
                  <a:off x="7318425" y="1035399"/>
                  <a:ext cx="133895" cy="504056"/>
                </a:xfrm>
                <a:prstGeom prst="rect">
                  <a:avLst/>
                </a:prstGeom>
                <a:solidFill>
                  <a:sysClr val="window" lastClr="FFFFFF">
                    <a:lumMod val="95000"/>
                  </a:sysClr>
                </a:solidFill>
                <a:ln w="254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smtClean="0">
                    <a:ln>
                      <a:noFill/>
                    </a:ln>
                    <a:solidFill>
                      <a:prstClr val="white"/>
                    </a:solidFill>
                    <a:effectLst/>
                    <a:uLnTx/>
                    <a:uFillTx/>
                    <a:latin typeface="Cambria Math" panose="02040503050406030204" pitchFamily="18" charset="0"/>
                    <a:ea typeface="ＭＳ Ｐゴシック"/>
                    <a:cs typeface="+mn-cs"/>
                  </a:endParaRPr>
                </a:p>
              </p:txBody>
            </p:sp>
            <p:sp>
              <p:nvSpPr>
                <p:cNvPr id="122" name="正方形/長方形 121"/>
                <p:cNvSpPr/>
                <p:nvPr/>
              </p:nvSpPr>
              <p:spPr>
                <a:xfrm>
                  <a:off x="1773040" y="1035399"/>
                  <a:ext cx="133895" cy="504056"/>
                </a:xfrm>
                <a:prstGeom prst="rect">
                  <a:avLst/>
                </a:prstGeom>
                <a:solidFill>
                  <a:sysClr val="window" lastClr="FFFFFF">
                    <a:lumMod val="95000"/>
                  </a:sysClr>
                </a:solidFill>
                <a:ln w="254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smtClean="0">
                    <a:ln>
                      <a:noFill/>
                    </a:ln>
                    <a:solidFill>
                      <a:prstClr val="white"/>
                    </a:solidFill>
                    <a:effectLst/>
                    <a:uLnTx/>
                    <a:uFillTx/>
                    <a:latin typeface="Cambria Math" panose="02040503050406030204" pitchFamily="18" charset="0"/>
                    <a:ea typeface="ＭＳ Ｐゴシック"/>
                    <a:cs typeface="+mn-cs"/>
                  </a:endParaRPr>
                </a:p>
              </p:txBody>
            </p:sp>
            <p:sp>
              <p:nvSpPr>
                <p:cNvPr id="123" name="正方形/長方形 122"/>
                <p:cNvSpPr/>
                <p:nvPr/>
              </p:nvSpPr>
              <p:spPr>
                <a:xfrm>
                  <a:off x="4521600" y="655533"/>
                  <a:ext cx="108000" cy="468000"/>
                </a:xfrm>
                <a:prstGeom prst="rect">
                  <a:avLst/>
                </a:prstGeom>
                <a:solidFill>
                  <a:sysClr val="window" lastClr="FFFFFF">
                    <a:lumMod val="95000"/>
                  </a:sysClr>
                </a:solidFill>
                <a:ln w="254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smtClean="0">
                    <a:ln>
                      <a:noFill/>
                    </a:ln>
                    <a:solidFill>
                      <a:prstClr val="white"/>
                    </a:solidFill>
                    <a:effectLst/>
                    <a:uLnTx/>
                    <a:uFillTx/>
                    <a:latin typeface="Cambria Math" panose="02040503050406030204" pitchFamily="18" charset="0"/>
                    <a:ea typeface="ＭＳ Ｐゴシック"/>
                    <a:cs typeface="+mn-cs"/>
                  </a:endParaRPr>
                </a:p>
              </p:txBody>
            </p:sp>
            <p:sp>
              <p:nvSpPr>
                <p:cNvPr id="124" name="正方形/長方形 123"/>
                <p:cNvSpPr/>
                <p:nvPr/>
              </p:nvSpPr>
              <p:spPr>
                <a:xfrm>
                  <a:off x="7670263" y="1179415"/>
                  <a:ext cx="92108" cy="216024"/>
                </a:xfrm>
                <a:prstGeom prst="rect">
                  <a:avLst/>
                </a:prstGeom>
                <a:solidFill>
                  <a:srgbClr val="FFC000"/>
                </a:solidFill>
                <a:ln w="254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smtClean="0">
                    <a:ln>
                      <a:noFill/>
                    </a:ln>
                    <a:solidFill>
                      <a:prstClr val="white"/>
                    </a:solidFill>
                    <a:effectLst/>
                    <a:uLnTx/>
                    <a:uFillTx/>
                    <a:latin typeface="Cambria Math" panose="02040503050406030204" pitchFamily="18" charset="0"/>
                    <a:ea typeface="ＭＳ Ｐゴシック"/>
                    <a:cs typeface="+mn-cs"/>
                  </a:endParaRPr>
                </a:p>
              </p:txBody>
            </p:sp>
            <p:sp>
              <p:nvSpPr>
                <p:cNvPr id="125" name="正方形/長方形 124"/>
                <p:cNvSpPr/>
                <p:nvPr/>
              </p:nvSpPr>
              <p:spPr>
                <a:xfrm>
                  <a:off x="4844341" y="675359"/>
                  <a:ext cx="108000" cy="1224136"/>
                </a:xfrm>
                <a:prstGeom prst="rect">
                  <a:avLst/>
                </a:prstGeom>
                <a:solidFill>
                  <a:sysClr val="window" lastClr="FFFFFF">
                    <a:lumMod val="95000"/>
                  </a:sysClr>
                </a:solidFill>
                <a:ln w="254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smtClean="0">
                    <a:ln>
                      <a:noFill/>
                    </a:ln>
                    <a:solidFill>
                      <a:prstClr val="white"/>
                    </a:solidFill>
                    <a:effectLst/>
                    <a:uLnTx/>
                    <a:uFillTx/>
                    <a:latin typeface="Cambria Math" panose="02040503050406030204" pitchFamily="18" charset="0"/>
                    <a:ea typeface="ＭＳ Ｐゴシック"/>
                    <a:cs typeface="+mn-cs"/>
                  </a:endParaRPr>
                </a:p>
              </p:txBody>
            </p:sp>
            <p:sp>
              <p:nvSpPr>
                <p:cNvPr id="126" name="正方形/長方形 125"/>
                <p:cNvSpPr/>
                <p:nvPr/>
              </p:nvSpPr>
              <p:spPr>
                <a:xfrm>
                  <a:off x="4192050" y="675359"/>
                  <a:ext cx="108000" cy="1224136"/>
                </a:xfrm>
                <a:prstGeom prst="rect">
                  <a:avLst/>
                </a:prstGeom>
                <a:solidFill>
                  <a:sysClr val="window" lastClr="FFFFFF">
                    <a:lumMod val="95000"/>
                  </a:sysClr>
                </a:solidFill>
                <a:ln w="254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smtClean="0">
                    <a:ln>
                      <a:noFill/>
                    </a:ln>
                    <a:solidFill>
                      <a:prstClr val="white"/>
                    </a:solidFill>
                    <a:effectLst/>
                    <a:uLnTx/>
                    <a:uFillTx/>
                    <a:latin typeface="Cambria Math" panose="02040503050406030204" pitchFamily="18" charset="0"/>
                    <a:ea typeface="ＭＳ Ｐゴシック"/>
                    <a:cs typeface="+mn-cs"/>
                  </a:endParaRPr>
                </a:p>
              </p:txBody>
            </p:sp>
            <p:sp>
              <p:nvSpPr>
                <p:cNvPr id="127" name="正方形/長方形 126"/>
                <p:cNvSpPr/>
                <p:nvPr/>
              </p:nvSpPr>
              <p:spPr>
                <a:xfrm>
                  <a:off x="1307046" y="1161427"/>
                  <a:ext cx="263700" cy="252000"/>
                </a:xfrm>
                <a:prstGeom prst="rect">
                  <a:avLst/>
                </a:prstGeom>
                <a:solidFill>
                  <a:sysClr val="window" lastClr="FFFFFF"/>
                </a:solidFill>
                <a:ln w="254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smtClean="0">
                    <a:ln>
                      <a:noFill/>
                    </a:ln>
                    <a:solidFill>
                      <a:prstClr val="white"/>
                    </a:solidFill>
                    <a:effectLst/>
                    <a:uLnTx/>
                    <a:uFillTx/>
                    <a:latin typeface="Cambria Math" panose="02040503050406030204" pitchFamily="18" charset="0"/>
                    <a:ea typeface="ＭＳ Ｐゴシック"/>
                    <a:cs typeface="+mn-cs"/>
                  </a:endParaRPr>
                </a:p>
              </p:txBody>
            </p:sp>
            <p:sp>
              <p:nvSpPr>
                <p:cNvPr id="128" name="正方形/長方形 127"/>
                <p:cNvSpPr/>
                <p:nvPr/>
              </p:nvSpPr>
              <p:spPr>
                <a:xfrm>
                  <a:off x="1309027" y="1242419"/>
                  <a:ext cx="45719" cy="90016"/>
                </a:xfrm>
                <a:prstGeom prst="rect">
                  <a:avLst/>
                </a:prstGeom>
                <a:solidFill>
                  <a:srgbClr val="FFC000"/>
                </a:solidFill>
                <a:ln w="254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smtClean="0">
                    <a:ln>
                      <a:noFill/>
                    </a:ln>
                    <a:solidFill>
                      <a:prstClr val="white"/>
                    </a:solidFill>
                    <a:effectLst/>
                    <a:uLnTx/>
                    <a:uFillTx/>
                    <a:latin typeface="Cambria Math" panose="02040503050406030204" pitchFamily="18" charset="0"/>
                    <a:ea typeface="ＭＳ Ｐゴシック"/>
                    <a:cs typeface="+mn-cs"/>
                  </a:endParaRPr>
                </a:p>
              </p:txBody>
            </p:sp>
            <p:sp>
              <p:nvSpPr>
                <p:cNvPr id="129" name="正方形/長方形 128"/>
                <p:cNvSpPr/>
                <p:nvPr/>
              </p:nvSpPr>
              <p:spPr>
                <a:xfrm>
                  <a:off x="4068335" y="1035399"/>
                  <a:ext cx="355430" cy="504056"/>
                </a:xfrm>
                <a:prstGeom prst="rect">
                  <a:avLst/>
                </a:prstGeom>
                <a:solidFill>
                  <a:sysClr val="window" lastClr="FFFFFF">
                    <a:lumMod val="95000"/>
                  </a:sysClr>
                </a:solidFill>
                <a:ln w="254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smtClean="0">
                    <a:ln>
                      <a:noFill/>
                    </a:ln>
                    <a:solidFill>
                      <a:prstClr val="white"/>
                    </a:solidFill>
                    <a:effectLst/>
                    <a:uLnTx/>
                    <a:uFillTx/>
                    <a:latin typeface="Cambria Math" panose="02040503050406030204" pitchFamily="18" charset="0"/>
                    <a:ea typeface="ＭＳ Ｐゴシック"/>
                    <a:cs typeface="+mn-cs"/>
                  </a:endParaRPr>
                </a:p>
              </p:txBody>
            </p:sp>
          </p:grpSp>
          <p:grpSp>
            <p:nvGrpSpPr>
              <p:cNvPr id="96" name="グループ化 95"/>
              <p:cNvGrpSpPr/>
              <p:nvPr/>
            </p:nvGrpSpPr>
            <p:grpSpPr>
              <a:xfrm>
                <a:off x="1634957" y="1539455"/>
                <a:ext cx="410059" cy="576064"/>
                <a:chOff x="2114571" y="2204864"/>
                <a:chExt cx="573680" cy="576064"/>
              </a:xfrm>
            </p:grpSpPr>
            <p:cxnSp>
              <p:nvCxnSpPr>
                <p:cNvPr id="102" name="直線コネクタ 101"/>
                <p:cNvCxnSpPr/>
                <p:nvPr/>
              </p:nvCxnSpPr>
              <p:spPr>
                <a:xfrm>
                  <a:off x="2401567" y="2204864"/>
                  <a:ext cx="0" cy="432048"/>
                </a:xfrm>
                <a:prstGeom prst="line">
                  <a:avLst/>
                </a:prstGeom>
                <a:noFill/>
                <a:ln w="19050" cap="flat" cmpd="sng" algn="ctr">
                  <a:solidFill>
                    <a:sysClr val="windowText" lastClr="000000"/>
                  </a:solidFill>
                  <a:prstDash val="solid"/>
                </a:ln>
                <a:effectLst>
                  <a:outerShdw blurRad="40000" dist="20000" dir="5400000" rotWithShape="0">
                    <a:srgbClr val="000000">
                      <a:alpha val="38000"/>
                    </a:srgbClr>
                  </a:outerShdw>
                </a:effectLst>
              </p:spPr>
            </p:cxnSp>
            <p:cxnSp>
              <p:nvCxnSpPr>
                <p:cNvPr id="103" name="直線コネクタ 102"/>
                <p:cNvCxnSpPr/>
                <p:nvPr/>
              </p:nvCxnSpPr>
              <p:spPr>
                <a:xfrm>
                  <a:off x="2114571" y="2636912"/>
                  <a:ext cx="573680" cy="0"/>
                </a:xfrm>
                <a:prstGeom prst="line">
                  <a:avLst/>
                </a:prstGeom>
                <a:noFill/>
                <a:ln w="19050" cap="flat" cmpd="sng" algn="ctr">
                  <a:solidFill>
                    <a:sysClr val="windowText" lastClr="000000"/>
                  </a:solidFill>
                  <a:prstDash val="solid"/>
                </a:ln>
                <a:effectLst>
                  <a:outerShdw blurRad="40000" dist="20000" dir="5400000" rotWithShape="0">
                    <a:srgbClr val="000000">
                      <a:alpha val="38000"/>
                    </a:srgbClr>
                  </a:outerShdw>
                </a:effectLst>
              </p:spPr>
            </p:cxnSp>
            <p:cxnSp>
              <p:nvCxnSpPr>
                <p:cNvPr id="104" name="直線コネクタ 103"/>
                <p:cNvCxnSpPr/>
                <p:nvPr/>
              </p:nvCxnSpPr>
              <p:spPr>
                <a:xfrm>
                  <a:off x="2203545" y="2708920"/>
                  <a:ext cx="396044" cy="0"/>
                </a:xfrm>
                <a:prstGeom prst="line">
                  <a:avLst/>
                </a:prstGeom>
                <a:noFill/>
                <a:ln w="19050" cap="flat" cmpd="sng" algn="ctr">
                  <a:solidFill>
                    <a:sysClr val="windowText" lastClr="000000"/>
                  </a:solidFill>
                  <a:prstDash val="solid"/>
                </a:ln>
                <a:effectLst>
                  <a:outerShdw blurRad="40000" dist="20000" dir="5400000" rotWithShape="0">
                    <a:srgbClr val="000000">
                      <a:alpha val="38000"/>
                    </a:srgbClr>
                  </a:outerShdw>
                </a:effectLst>
              </p:spPr>
            </p:cxnSp>
            <p:cxnSp>
              <p:nvCxnSpPr>
                <p:cNvPr id="105" name="直線コネクタ 104"/>
                <p:cNvCxnSpPr/>
                <p:nvPr/>
              </p:nvCxnSpPr>
              <p:spPr>
                <a:xfrm>
                  <a:off x="2295190" y="2780928"/>
                  <a:ext cx="212753" cy="0"/>
                </a:xfrm>
                <a:prstGeom prst="line">
                  <a:avLst/>
                </a:prstGeom>
                <a:noFill/>
                <a:ln w="19050" cap="flat" cmpd="sng" algn="ctr">
                  <a:solidFill>
                    <a:sysClr val="windowText" lastClr="000000"/>
                  </a:solidFill>
                  <a:prstDash val="solid"/>
                </a:ln>
                <a:effectLst>
                  <a:outerShdw blurRad="40000" dist="20000" dir="5400000" rotWithShape="0">
                    <a:srgbClr val="000000">
                      <a:alpha val="38000"/>
                    </a:srgbClr>
                  </a:outerShdw>
                </a:effectLst>
              </p:spPr>
            </p:cxnSp>
          </p:grpSp>
          <p:grpSp>
            <p:nvGrpSpPr>
              <p:cNvPr id="97" name="グループ化 96"/>
              <p:cNvGrpSpPr/>
              <p:nvPr/>
            </p:nvGrpSpPr>
            <p:grpSpPr>
              <a:xfrm>
                <a:off x="7178000" y="1539455"/>
                <a:ext cx="410059" cy="576064"/>
                <a:chOff x="2114571" y="2204864"/>
                <a:chExt cx="573680" cy="576064"/>
              </a:xfrm>
            </p:grpSpPr>
            <p:cxnSp>
              <p:nvCxnSpPr>
                <p:cNvPr id="98" name="直線コネクタ 97"/>
                <p:cNvCxnSpPr/>
                <p:nvPr/>
              </p:nvCxnSpPr>
              <p:spPr>
                <a:xfrm>
                  <a:off x="2401567" y="2204864"/>
                  <a:ext cx="0" cy="432048"/>
                </a:xfrm>
                <a:prstGeom prst="line">
                  <a:avLst/>
                </a:prstGeom>
                <a:noFill/>
                <a:ln w="19050" cap="flat" cmpd="sng" algn="ctr">
                  <a:solidFill>
                    <a:sysClr val="windowText" lastClr="000000"/>
                  </a:solidFill>
                  <a:prstDash val="solid"/>
                </a:ln>
                <a:effectLst>
                  <a:outerShdw blurRad="40000" dist="20000" dir="5400000" rotWithShape="0">
                    <a:srgbClr val="000000">
                      <a:alpha val="38000"/>
                    </a:srgbClr>
                  </a:outerShdw>
                </a:effectLst>
              </p:spPr>
            </p:cxnSp>
            <p:cxnSp>
              <p:nvCxnSpPr>
                <p:cNvPr id="99" name="直線コネクタ 98"/>
                <p:cNvCxnSpPr/>
                <p:nvPr/>
              </p:nvCxnSpPr>
              <p:spPr>
                <a:xfrm>
                  <a:off x="2114571" y="2636912"/>
                  <a:ext cx="573680" cy="0"/>
                </a:xfrm>
                <a:prstGeom prst="line">
                  <a:avLst/>
                </a:prstGeom>
                <a:noFill/>
                <a:ln w="19050" cap="flat" cmpd="sng" algn="ctr">
                  <a:solidFill>
                    <a:sysClr val="windowText" lastClr="000000"/>
                  </a:solidFill>
                  <a:prstDash val="solid"/>
                </a:ln>
                <a:effectLst>
                  <a:outerShdw blurRad="40000" dist="20000" dir="5400000" rotWithShape="0">
                    <a:srgbClr val="000000">
                      <a:alpha val="38000"/>
                    </a:srgbClr>
                  </a:outerShdw>
                </a:effectLst>
              </p:spPr>
            </p:cxnSp>
            <p:cxnSp>
              <p:nvCxnSpPr>
                <p:cNvPr id="100" name="直線コネクタ 99"/>
                <p:cNvCxnSpPr/>
                <p:nvPr/>
              </p:nvCxnSpPr>
              <p:spPr>
                <a:xfrm>
                  <a:off x="2203545" y="2708920"/>
                  <a:ext cx="396044" cy="0"/>
                </a:xfrm>
                <a:prstGeom prst="line">
                  <a:avLst/>
                </a:prstGeom>
                <a:noFill/>
                <a:ln w="19050" cap="flat" cmpd="sng" algn="ctr">
                  <a:solidFill>
                    <a:sysClr val="windowText" lastClr="000000"/>
                  </a:solidFill>
                  <a:prstDash val="solid"/>
                </a:ln>
                <a:effectLst>
                  <a:outerShdw blurRad="40000" dist="20000" dir="5400000" rotWithShape="0">
                    <a:srgbClr val="000000">
                      <a:alpha val="38000"/>
                    </a:srgbClr>
                  </a:outerShdw>
                </a:effectLst>
              </p:spPr>
            </p:cxnSp>
            <p:cxnSp>
              <p:nvCxnSpPr>
                <p:cNvPr id="101" name="直線コネクタ 100"/>
                <p:cNvCxnSpPr/>
                <p:nvPr/>
              </p:nvCxnSpPr>
              <p:spPr>
                <a:xfrm>
                  <a:off x="2295190" y="2780928"/>
                  <a:ext cx="212753" cy="0"/>
                </a:xfrm>
                <a:prstGeom prst="line">
                  <a:avLst/>
                </a:prstGeom>
                <a:noFill/>
                <a:ln w="19050" cap="flat" cmpd="sng" algn="ctr">
                  <a:solidFill>
                    <a:sysClr val="windowText" lastClr="000000"/>
                  </a:solidFill>
                  <a:prstDash val="solid"/>
                </a:ln>
                <a:effectLst>
                  <a:outerShdw blurRad="40000" dist="20000" dir="5400000" rotWithShape="0">
                    <a:srgbClr val="000000">
                      <a:alpha val="38000"/>
                    </a:srgbClr>
                  </a:outerShdw>
                </a:effectLst>
              </p:spPr>
            </p:cxnSp>
          </p:grpSp>
        </p:grpSp>
        <p:cxnSp>
          <p:nvCxnSpPr>
            <p:cNvPr id="25" name="直線矢印コネクタ 24"/>
            <p:cNvCxnSpPr>
              <a:endCxn id="112" idx="0"/>
            </p:cNvCxnSpPr>
            <p:nvPr/>
          </p:nvCxnSpPr>
          <p:spPr>
            <a:xfrm flipH="1">
              <a:off x="1472455" y="2177864"/>
              <a:ext cx="4534" cy="319554"/>
            </a:xfrm>
            <a:prstGeom prst="straightConnector1">
              <a:avLst/>
            </a:prstGeom>
            <a:noFill/>
            <a:ln w="9525" cap="flat" cmpd="sng" algn="ctr">
              <a:solidFill>
                <a:sysClr val="windowText" lastClr="000000">
                  <a:shade val="95000"/>
                  <a:satMod val="105000"/>
                </a:sysClr>
              </a:solidFill>
              <a:prstDash val="solid"/>
              <a:tailEnd type="arrow"/>
            </a:ln>
            <a:effectLst/>
          </p:spPr>
        </p:cxnSp>
        <p:sp>
          <p:nvSpPr>
            <p:cNvPr id="26" name="テキスト ボックス 25"/>
            <p:cNvSpPr txBox="1"/>
            <p:nvPr/>
          </p:nvSpPr>
          <p:spPr>
            <a:xfrm>
              <a:off x="4917391" y="2190173"/>
              <a:ext cx="828000"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solidFill>
                  <a:effectLst/>
                  <a:uLnTx/>
                  <a:uFillTx/>
                  <a:latin typeface="Cambria Math" panose="02040503050406030204" pitchFamily="18" charset="0"/>
                </a:rPr>
                <a:t>回折格子</a:t>
              </a:r>
            </a:p>
          </p:txBody>
        </p:sp>
        <p:cxnSp>
          <p:nvCxnSpPr>
            <p:cNvPr id="27" name="直線矢印コネクタ 26"/>
            <p:cNvCxnSpPr>
              <a:stCxn id="26" idx="1"/>
              <a:endCxn id="124" idx="0"/>
            </p:cNvCxnSpPr>
            <p:nvPr/>
          </p:nvCxnSpPr>
          <p:spPr>
            <a:xfrm flipH="1">
              <a:off x="4603701" y="2328673"/>
              <a:ext cx="313690" cy="195881"/>
            </a:xfrm>
            <a:prstGeom prst="straightConnector1">
              <a:avLst/>
            </a:prstGeom>
            <a:noFill/>
            <a:ln w="9525" cap="flat" cmpd="sng" algn="ctr">
              <a:solidFill>
                <a:sysClr val="windowText" lastClr="000000">
                  <a:shade val="95000"/>
                  <a:satMod val="105000"/>
                </a:sysClr>
              </a:solidFill>
              <a:prstDash val="solid"/>
              <a:tailEnd type="arrow"/>
            </a:ln>
            <a:effectLst/>
          </p:spPr>
        </p:cxnSp>
        <p:sp>
          <p:nvSpPr>
            <p:cNvPr id="28" name="テキスト ボックス 27"/>
            <p:cNvSpPr txBox="1"/>
            <p:nvPr/>
          </p:nvSpPr>
          <p:spPr>
            <a:xfrm>
              <a:off x="2315145" y="2904839"/>
              <a:ext cx="1373439"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smtClean="0">
                  <a:ln>
                    <a:noFill/>
                  </a:ln>
                  <a:solidFill>
                    <a:prstClr val="black"/>
                  </a:solidFill>
                  <a:effectLst/>
                  <a:uLnTx/>
                  <a:uFillTx/>
                  <a:latin typeface="Cambria Math" panose="02040503050406030204" pitchFamily="18" charset="0"/>
                  <a:ea typeface="Cambria Math" panose="02040503050406030204" pitchFamily="18" charset="0"/>
                </a:rPr>
                <a:t>CO</a:t>
              </a:r>
              <a:r>
                <a:rPr kumimoji="0" lang="en-US" altLang="ja-JP" sz="1200" b="0" i="0" u="none" strike="noStrike" kern="0" cap="none" spc="0" normalizeH="0" baseline="-25000" noProof="0" dirty="0" smtClean="0">
                  <a:ln>
                    <a:noFill/>
                  </a:ln>
                  <a:solidFill>
                    <a:prstClr val="black"/>
                  </a:solidFill>
                  <a:effectLst/>
                  <a:uLnTx/>
                  <a:uFillTx/>
                  <a:latin typeface="Cambria Math" panose="02040503050406030204" pitchFamily="18" charset="0"/>
                  <a:ea typeface="Cambria Math" panose="02040503050406030204" pitchFamily="18" charset="0"/>
                </a:rPr>
                <a:t>2</a:t>
              </a:r>
              <a:r>
                <a:rPr kumimoji="0" lang="en-US" altLang="ja-JP" sz="1200" b="0" i="0" u="none" strike="noStrike" kern="0" cap="none" spc="0" normalizeH="0" baseline="0" noProof="0" dirty="0" smtClean="0">
                  <a:ln>
                    <a:noFill/>
                  </a:ln>
                  <a:solidFill>
                    <a:prstClr val="black"/>
                  </a:solidFill>
                  <a:effectLst/>
                  <a:uLnTx/>
                  <a:uFillTx/>
                  <a:latin typeface="Cambria Math" panose="02040503050406030204" pitchFamily="18" charset="0"/>
                  <a:ea typeface="Cambria Math" panose="02040503050406030204" pitchFamily="18" charset="0"/>
                </a:rPr>
                <a:t>+N</a:t>
              </a:r>
              <a:r>
                <a:rPr kumimoji="0" lang="en-US" altLang="ja-JP" sz="1200" b="0" i="0" u="none" strike="noStrike" kern="0" cap="none" spc="0" normalizeH="0" baseline="-25000" noProof="0" dirty="0" smtClean="0">
                  <a:ln>
                    <a:noFill/>
                  </a:ln>
                  <a:solidFill>
                    <a:prstClr val="black"/>
                  </a:solidFill>
                  <a:effectLst/>
                  <a:uLnTx/>
                  <a:uFillTx/>
                  <a:latin typeface="Cambria Math" panose="02040503050406030204" pitchFamily="18" charset="0"/>
                  <a:ea typeface="Cambria Math" panose="02040503050406030204" pitchFamily="18" charset="0"/>
                </a:rPr>
                <a:t>2</a:t>
              </a:r>
              <a:r>
                <a:rPr kumimoji="0" lang="en-US" altLang="ja-JP" sz="1200" b="0" i="0" u="none" strike="noStrike" kern="0" cap="none" spc="0" normalizeH="0" baseline="0" noProof="0" dirty="0" smtClean="0">
                  <a:ln>
                    <a:noFill/>
                  </a:ln>
                  <a:solidFill>
                    <a:prstClr val="black"/>
                  </a:solidFill>
                  <a:effectLst/>
                  <a:uLnTx/>
                  <a:uFillTx/>
                  <a:latin typeface="Cambria Math" panose="02040503050406030204" pitchFamily="18" charset="0"/>
                  <a:ea typeface="Cambria Math" panose="02040503050406030204" pitchFamily="18" charset="0"/>
                </a:rPr>
                <a:t>/He</a:t>
              </a:r>
              <a:r>
                <a:rPr kumimoji="0" lang="ja-JP" altLang="en-US" sz="1200" b="0" i="0" u="none" strike="noStrike" kern="0" cap="none" spc="0" normalizeH="0" baseline="0" noProof="0" dirty="0" smtClean="0">
                  <a:ln>
                    <a:noFill/>
                  </a:ln>
                  <a:solidFill>
                    <a:prstClr val="black"/>
                  </a:solidFill>
                  <a:effectLst/>
                  <a:uLnTx/>
                  <a:uFillTx/>
                  <a:latin typeface="Cambria Math" panose="02040503050406030204" pitchFamily="18" charset="0"/>
                </a:rPr>
                <a:t>ガス流入</a:t>
              </a:r>
            </a:p>
          </p:txBody>
        </p:sp>
        <p:cxnSp>
          <p:nvCxnSpPr>
            <p:cNvPr id="29" name="直線矢印コネクタ 28"/>
            <p:cNvCxnSpPr>
              <a:stCxn id="28" idx="0"/>
              <a:endCxn id="123" idx="2"/>
            </p:cNvCxnSpPr>
            <p:nvPr/>
          </p:nvCxnSpPr>
          <p:spPr>
            <a:xfrm flipV="1">
              <a:off x="3001865" y="2496475"/>
              <a:ext cx="23707" cy="408364"/>
            </a:xfrm>
            <a:prstGeom prst="straightConnector1">
              <a:avLst/>
            </a:prstGeom>
            <a:noFill/>
            <a:ln w="9525" cap="flat" cmpd="sng" algn="ctr">
              <a:solidFill>
                <a:sysClr val="windowText" lastClr="000000">
                  <a:shade val="95000"/>
                  <a:satMod val="105000"/>
                </a:sysClr>
              </a:solidFill>
              <a:prstDash val="solid"/>
              <a:tailEnd type="arrow"/>
            </a:ln>
            <a:effectLst/>
          </p:spPr>
        </p:cxnSp>
        <p:sp>
          <p:nvSpPr>
            <p:cNvPr id="30" name="正方形/長方形 29"/>
            <p:cNvSpPr/>
            <p:nvPr/>
          </p:nvSpPr>
          <p:spPr>
            <a:xfrm>
              <a:off x="1950044" y="4474172"/>
              <a:ext cx="2270007" cy="300131"/>
            </a:xfrm>
            <a:prstGeom prst="rect">
              <a:avLst/>
            </a:prstGeom>
            <a:solidFill>
              <a:sysClr val="window" lastClr="FFFFFF"/>
            </a:solidFill>
            <a:ln w="25400" cap="flat" cmpd="sng" algn="ctr">
              <a:solidFill>
                <a:srgbClr val="0099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b="0" i="0" u="none" strike="noStrike" kern="0" cap="none" spc="0" normalizeH="0" baseline="0" noProof="0" dirty="0" smtClean="0">
                  <a:ln>
                    <a:noFill/>
                  </a:ln>
                  <a:solidFill>
                    <a:prstClr val="black"/>
                  </a:solidFill>
                  <a:effectLst/>
                  <a:uLnTx/>
                  <a:uFillTx/>
                  <a:latin typeface="Cambria Math" panose="02040503050406030204" pitchFamily="18" charset="0"/>
                  <a:ea typeface="ＭＳ Ｐゴシック"/>
                  <a:cs typeface="+mn-cs"/>
                </a:rPr>
                <a:t>遠赤外分子レーザー装置</a:t>
              </a:r>
            </a:p>
          </p:txBody>
        </p:sp>
        <p:sp>
          <p:nvSpPr>
            <p:cNvPr id="32" name="正方形/長方形 31"/>
            <p:cNvSpPr/>
            <p:nvPr/>
          </p:nvSpPr>
          <p:spPr>
            <a:xfrm>
              <a:off x="1297655" y="3118472"/>
              <a:ext cx="216000" cy="250565"/>
            </a:xfrm>
            <a:prstGeom prst="rect">
              <a:avLst/>
            </a:prstGeom>
            <a:solidFill>
              <a:sysClr val="window" lastClr="FFFFFF">
                <a:lumMod val="95000"/>
              </a:sysClr>
            </a:solidFill>
            <a:ln w="254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dirty="0" smtClean="0">
                <a:ln>
                  <a:noFill/>
                </a:ln>
                <a:solidFill>
                  <a:prstClr val="black"/>
                </a:solidFill>
                <a:effectLst/>
                <a:uLnTx/>
                <a:uFillTx/>
                <a:latin typeface="Cambria Math" panose="02040503050406030204" pitchFamily="18" charset="0"/>
                <a:ea typeface="ＭＳ Ｐゴシック"/>
                <a:cs typeface="+mn-cs"/>
              </a:endParaRPr>
            </a:p>
          </p:txBody>
        </p:sp>
        <p:grpSp>
          <p:nvGrpSpPr>
            <p:cNvPr id="37" name="グループ化 36"/>
            <p:cNvGrpSpPr>
              <a:grpSpLocks noChangeAspect="1"/>
            </p:cNvGrpSpPr>
            <p:nvPr/>
          </p:nvGrpSpPr>
          <p:grpSpPr>
            <a:xfrm>
              <a:off x="1204180" y="3530933"/>
              <a:ext cx="3815933" cy="1062618"/>
              <a:chOff x="899592" y="2241619"/>
              <a:chExt cx="7560840" cy="2105457"/>
            </a:xfrm>
          </p:grpSpPr>
          <p:sp>
            <p:nvSpPr>
              <p:cNvPr id="72" name="正方形/長方形 71"/>
              <p:cNvSpPr/>
              <p:nvPr/>
            </p:nvSpPr>
            <p:spPr>
              <a:xfrm>
                <a:off x="1356844" y="2794789"/>
                <a:ext cx="6408000" cy="72000"/>
              </a:xfrm>
              <a:prstGeom prst="rect">
                <a:avLst/>
              </a:prstGeom>
              <a:solidFill>
                <a:srgbClr val="00B0F0"/>
              </a:solidFill>
              <a:ln w="254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smtClean="0">
                  <a:ln>
                    <a:noFill/>
                  </a:ln>
                  <a:solidFill>
                    <a:prstClr val="white"/>
                  </a:solidFill>
                  <a:effectLst/>
                  <a:uLnTx/>
                  <a:uFillTx/>
                  <a:latin typeface="Cambria Math" panose="02040503050406030204" pitchFamily="18" charset="0"/>
                  <a:ea typeface="ＭＳ Ｐゴシック"/>
                  <a:cs typeface="+mn-cs"/>
                </a:endParaRPr>
              </a:p>
            </p:txBody>
          </p:sp>
          <p:sp>
            <p:nvSpPr>
              <p:cNvPr id="73" name="正方形/長方形 72"/>
              <p:cNvSpPr/>
              <p:nvPr/>
            </p:nvSpPr>
            <p:spPr>
              <a:xfrm>
                <a:off x="1355140" y="3060897"/>
                <a:ext cx="6408000" cy="72000"/>
              </a:xfrm>
              <a:prstGeom prst="rect">
                <a:avLst/>
              </a:prstGeom>
              <a:solidFill>
                <a:srgbClr val="00B0F0"/>
              </a:solidFill>
              <a:ln w="254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smtClean="0">
                  <a:ln>
                    <a:noFill/>
                  </a:ln>
                  <a:solidFill>
                    <a:prstClr val="white"/>
                  </a:solidFill>
                  <a:effectLst/>
                  <a:uLnTx/>
                  <a:uFillTx/>
                  <a:latin typeface="Cambria Math" panose="02040503050406030204" pitchFamily="18" charset="0"/>
                  <a:ea typeface="ＭＳ Ｐゴシック"/>
                  <a:cs typeface="+mn-cs"/>
                </a:endParaRPr>
              </a:p>
            </p:txBody>
          </p:sp>
          <p:sp>
            <p:nvSpPr>
              <p:cNvPr id="74" name="正方形/長方形 73"/>
              <p:cNvSpPr/>
              <p:nvPr/>
            </p:nvSpPr>
            <p:spPr>
              <a:xfrm>
                <a:off x="899592" y="2853778"/>
                <a:ext cx="265493" cy="216024"/>
              </a:xfrm>
              <a:prstGeom prst="rect">
                <a:avLst/>
              </a:prstGeom>
              <a:solidFill>
                <a:sysClr val="window" lastClr="FFFFFF">
                  <a:lumMod val="95000"/>
                </a:sysClr>
              </a:solidFill>
              <a:ln w="254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smtClean="0">
                  <a:ln>
                    <a:noFill/>
                  </a:ln>
                  <a:solidFill>
                    <a:prstClr val="white"/>
                  </a:solidFill>
                  <a:effectLst/>
                  <a:uLnTx/>
                  <a:uFillTx/>
                  <a:latin typeface="Cambria Math" panose="02040503050406030204" pitchFamily="18" charset="0"/>
                  <a:ea typeface="ＭＳ Ｐゴシック"/>
                  <a:cs typeface="+mn-cs"/>
                </a:endParaRPr>
              </a:p>
            </p:txBody>
          </p:sp>
          <p:sp>
            <p:nvSpPr>
              <p:cNvPr id="75" name="正方形/長方形 74"/>
              <p:cNvSpPr/>
              <p:nvPr/>
            </p:nvSpPr>
            <p:spPr>
              <a:xfrm>
                <a:off x="1227228" y="3357004"/>
                <a:ext cx="6516000" cy="108000"/>
              </a:xfrm>
              <a:prstGeom prst="rect">
                <a:avLst/>
              </a:prstGeom>
              <a:solidFill>
                <a:srgbClr val="F79646">
                  <a:lumMod val="60000"/>
                  <a:lumOff val="40000"/>
                </a:srgbClr>
              </a:solidFill>
              <a:ln w="254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smtClean="0">
                  <a:ln>
                    <a:noFill/>
                  </a:ln>
                  <a:solidFill>
                    <a:prstClr val="white"/>
                  </a:solidFill>
                  <a:effectLst/>
                  <a:uLnTx/>
                  <a:uFillTx/>
                  <a:latin typeface="Cambria Math" panose="02040503050406030204" pitchFamily="18" charset="0"/>
                  <a:ea typeface="ＭＳ Ｐゴシック"/>
                  <a:cs typeface="+mn-cs"/>
                </a:endParaRPr>
              </a:p>
            </p:txBody>
          </p:sp>
          <p:sp>
            <p:nvSpPr>
              <p:cNvPr id="76" name="正方形/長方形 75"/>
              <p:cNvSpPr/>
              <p:nvPr/>
            </p:nvSpPr>
            <p:spPr>
              <a:xfrm>
                <a:off x="1155940" y="2475619"/>
                <a:ext cx="6480000" cy="108000"/>
              </a:xfrm>
              <a:prstGeom prst="rect">
                <a:avLst/>
              </a:prstGeom>
              <a:solidFill>
                <a:srgbClr val="F79646">
                  <a:lumMod val="60000"/>
                  <a:lumOff val="40000"/>
                </a:srgbClr>
              </a:solidFill>
              <a:ln w="254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smtClean="0">
                  <a:ln>
                    <a:noFill/>
                  </a:ln>
                  <a:solidFill>
                    <a:prstClr val="white"/>
                  </a:solidFill>
                  <a:effectLst/>
                  <a:uLnTx/>
                  <a:uFillTx/>
                  <a:latin typeface="Cambria Math" panose="02040503050406030204" pitchFamily="18" charset="0"/>
                  <a:ea typeface="ＭＳ Ｐゴシック"/>
                  <a:cs typeface="+mn-cs"/>
                </a:endParaRPr>
              </a:p>
            </p:txBody>
          </p:sp>
          <p:sp>
            <p:nvSpPr>
              <p:cNvPr id="77" name="正方形/長方形 76"/>
              <p:cNvSpPr/>
              <p:nvPr/>
            </p:nvSpPr>
            <p:spPr>
              <a:xfrm>
                <a:off x="7956376" y="2799643"/>
                <a:ext cx="504056" cy="324036"/>
              </a:xfrm>
              <a:prstGeom prst="rect">
                <a:avLst/>
              </a:prstGeom>
              <a:solidFill>
                <a:sysClr val="window" lastClr="FFFFFF">
                  <a:lumMod val="95000"/>
                </a:sysClr>
              </a:solidFill>
              <a:ln w="254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smtClean="0">
                  <a:ln>
                    <a:noFill/>
                  </a:ln>
                  <a:solidFill>
                    <a:prstClr val="white"/>
                  </a:solidFill>
                  <a:effectLst/>
                  <a:uLnTx/>
                  <a:uFillTx/>
                  <a:latin typeface="Cambria Math" panose="02040503050406030204" pitchFamily="18" charset="0"/>
                  <a:ea typeface="ＭＳ Ｐゴシック"/>
                  <a:cs typeface="+mn-cs"/>
                </a:endParaRPr>
              </a:p>
            </p:txBody>
          </p:sp>
          <p:sp>
            <p:nvSpPr>
              <p:cNvPr id="78" name="正方形/長方形 77"/>
              <p:cNvSpPr/>
              <p:nvPr/>
            </p:nvSpPr>
            <p:spPr>
              <a:xfrm>
                <a:off x="7779956" y="2835675"/>
                <a:ext cx="72000" cy="252000"/>
              </a:xfrm>
              <a:prstGeom prst="rect">
                <a:avLst/>
              </a:prstGeom>
              <a:solidFill>
                <a:srgbClr val="00B0F0"/>
              </a:solidFill>
              <a:ln w="254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smtClean="0">
                  <a:ln>
                    <a:noFill/>
                  </a:ln>
                  <a:solidFill>
                    <a:prstClr val="white"/>
                  </a:solidFill>
                  <a:effectLst/>
                  <a:uLnTx/>
                  <a:uFillTx/>
                  <a:latin typeface="Cambria Math" panose="02040503050406030204" pitchFamily="18" charset="0"/>
                  <a:ea typeface="ＭＳ Ｐゴシック"/>
                  <a:cs typeface="+mn-cs"/>
                </a:endParaRPr>
              </a:p>
            </p:txBody>
          </p:sp>
          <p:sp>
            <p:nvSpPr>
              <p:cNvPr id="79" name="正方形/長方形 78"/>
              <p:cNvSpPr/>
              <p:nvPr/>
            </p:nvSpPr>
            <p:spPr>
              <a:xfrm>
                <a:off x="7198900" y="2349593"/>
                <a:ext cx="925200" cy="1224136"/>
              </a:xfrm>
              <a:prstGeom prst="rect">
                <a:avLst/>
              </a:prstGeom>
              <a:solidFill>
                <a:sysClr val="window" lastClr="FFFFFF">
                  <a:lumMod val="95000"/>
                </a:sysClr>
              </a:solidFill>
              <a:ln w="254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smtClean="0">
                  <a:ln>
                    <a:noFill/>
                  </a:ln>
                  <a:solidFill>
                    <a:prstClr val="white"/>
                  </a:solidFill>
                  <a:effectLst/>
                  <a:uLnTx/>
                  <a:uFillTx/>
                  <a:latin typeface="Cambria Math" panose="02040503050406030204" pitchFamily="18" charset="0"/>
                  <a:ea typeface="ＭＳ Ｐゴシック"/>
                  <a:cs typeface="+mn-cs"/>
                </a:endParaRPr>
              </a:p>
            </p:txBody>
          </p:sp>
          <p:sp>
            <p:nvSpPr>
              <p:cNvPr id="80" name="正方形/長方形 79"/>
              <p:cNvSpPr/>
              <p:nvPr/>
            </p:nvSpPr>
            <p:spPr>
              <a:xfrm>
                <a:off x="1098323" y="2348880"/>
                <a:ext cx="925200" cy="1224136"/>
              </a:xfrm>
              <a:prstGeom prst="rect">
                <a:avLst/>
              </a:prstGeom>
              <a:solidFill>
                <a:sysClr val="window" lastClr="FFFFFF">
                  <a:lumMod val="95000"/>
                </a:sysClr>
              </a:solidFill>
              <a:ln w="254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smtClean="0">
                  <a:ln>
                    <a:noFill/>
                  </a:ln>
                  <a:solidFill>
                    <a:prstClr val="white"/>
                  </a:solidFill>
                  <a:effectLst/>
                  <a:uLnTx/>
                  <a:uFillTx/>
                  <a:latin typeface="Cambria Math" panose="02040503050406030204" pitchFamily="18" charset="0"/>
                  <a:ea typeface="ＭＳ Ｐゴシック"/>
                  <a:cs typeface="+mn-cs"/>
                </a:endParaRPr>
              </a:p>
            </p:txBody>
          </p:sp>
          <p:sp>
            <p:nvSpPr>
              <p:cNvPr id="81" name="正方形/長方形 80"/>
              <p:cNvSpPr/>
              <p:nvPr/>
            </p:nvSpPr>
            <p:spPr>
              <a:xfrm>
                <a:off x="1138239" y="2404333"/>
                <a:ext cx="846000" cy="1113229"/>
              </a:xfrm>
              <a:prstGeom prst="rect">
                <a:avLst/>
              </a:prstGeom>
              <a:solidFill>
                <a:sysClr val="window" lastClr="FFFFFF"/>
              </a:solidFill>
              <a:ln w="254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smtClean="0">
                  <a:ln>
                    <a:noFill/>
                  </a:ln>
                  <a:solidFill>
                    <a:prstClr val="white"/>
                  </a:solidFill>
                  <a:effectLst/>
                  <a:uLnTx/>
                  <a:uFillTx/>
                  <a:latin typeface="Cambria Math" panose="02040503050406030204" pitchFamily="18" charset="0"/>
                  <a:ea typeface="ＭＳ Ｐゴシック"/>
                  <a:cs typeface="+mn-cs"/>
                </a:endParaRPr>
              </a:p>
            </p:txBody>
          </p:sp>
          <p:sp>
            <p:nvSpPr>
              <p:cNvPr id="82" name="正方形/長方形 81"/>
              <p:cNvSpPr/>
              <p:nvPr/>
            </p:nvSpPr>
            <p:spPr>
              <a:xfrm>
                <a:off x="7963311" y="2837843"/>
                <a:ext cx="79208" cy="252000"/>
              </a:xfrm>
              <a:prstGeom prst="rect">
                <a:avLst/>
              </a:prstGeom>
              <a:solidFill>
                <a:srgbClr val="00B0F0"/>
              </a:solidFill>
              <a:ln w="254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smtClean="0">
                  <a:ln>
                    <a:noFill/>
                  </a:ln>
                  <a:solidFill>
                    <a:prstClr val="white"/>
                  </a:solidFill>
                  <a:effectLst/>
                  <a:uLnTx/>
                  <a:uFillTx/>
                  <a:latin typeface="Cambria Math" panose="02040503050406030204" pitchFamily="18" charset="0"/>
                  <a:ea typeface="ＭＳ Ｐゴシック"/>
                  <a:cs typeface="+mn-cs"/>
                </a:endParaRPr>
              </a:p>
            </p:txBody>
          </p:sp>
          <p:sp>
            <p:nvSpPr>
              <p:cNvPr id="83" name="正方形/長方形 82"/>
              <p:cNvSpPr/>
              <p:nvPr/>
            </p:nvSpPr>
            <p:spPr>
              <a:xfrm>
                <a:off x="7238816" y="2404333"/>
                <a:ext cx="846000" cy="1113229"/>
              </a:xfrm>
              <a:prstGeom prst="rect">
                <a:avLst/>
              </a:prstGeom>
              <a:solidFill>
                <a:sysClr val="window" lastClr="FFFFFF"/>
              </a:solidFill>
              <a:ln w="254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smtClean="0">
                  <a:ln>
                    <a:noFill/>
                  </a:ln>
                  <a:solidFill>
                    <a:prstClr val="white"/>
                  </a:solidFill>
                  <a:effectLst/>
                  <a:uLnTx/>
                  <a:uFillTx/>
                  <a:latin typeface="Cambria Math" panose="02040503050406030204" pitchFamily="18" charset="0"/>
                  <a:ea typeface="ＭＳ Ｐゴシック"/>
                  <a:cs typeface="+mn-cs"/>
                </a:endParaRPr>
              </a:p>
            </p:txBody>
          </p:sp>
          <p:sp>
            <p:nvSpPr>
              <p:cNvPr id="84" name="正方形/長方形 83"/>
              <p:cNvSpPr/>
              <p:nvPr/>
            </p:nvSpPr>
            <p:spPr>
              <a:xfrm>
                <a:off x="1324244" y="2579606"/>
                <a:ext cx="468040" cy="762681"/>
              </a:xfrm>
              <a:prstGeom prst="rect">
                <a:avLst/>
              </a:prstGeom>
              <a:solidFill>
                <a:sysClr val="window" lastClr="FFFFFF">
                  <a:lumMod val="95000"/>
                </a:sysClr>
              </a:solidFill>
              <a:ln w="254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smtClean="0">
                  <a:ln>
                    <a:noFill/>
                  </a:ln>
                  <a:solidFill>
                    <a:prstClr val="white"/>
                  </a:solidFill>
                  <a:effectLst/>
                  <a:uLnTx/>
                  <a:uFillTx/>
                  <a:latin typeface="Cambria Math" panose="02040503050406030204" pitchFamily="18" charset="0"/>
                  <a:ea typeface="ＭＳ Ｐゴシック"/>
                  <a:cs typeface="+mn-cs"/>
                </a:endParaRPr>
              </a:p>
            </p:txBody>
          </p:sp>
          <p:sp>
            <p:nvSpPr>
              <p:cNvPr id="85" name="正方形/長方形 84"/>
              <p:cNvSpPr/>
              <p:nvPr/>
            </p:nvSpPr>
            <p:spPr>
              <a:xfrm>
                <a:off x="1365573" y="2789916"/>
                <a:ext cx="391331" cy="342059"/>
              </a:xfrm>
              <a:prstGeom prst="rect">
                <a:avLst/>
              </a:prstGeom>
              <a:solidFill>
                <a:sysClr val="window" lastClr="FFFFFF"/>
              </a:solidFill>
              <a:ln w="254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smtClean="0">
                  <a:ln>
                    <a:noFill/>
                  </a:ln>
                  <a:solidFill>
                    <a:prstClr val="white"/>
                  </a:solidFill>
                  <a:effectLst/>
                  <a:uLnTx/>
                  <a:uFillTx/>
                  <a:latin typeface="Cambria Math" panose="02040503050406030204" pitchFamily="18" charset="0"/>
                  <a:ea typeface="ＭＳ Ｐゴシック"/>
                  <a:cs typeface="+mn-cs"/>
                </a:endParaRPr>
              </a:p>
            </p:txBody>
          </p:sp>
          <p:sp>
            <p:nvSpPr>
              <p:cNvPr id="86" name="正方形/長方形 85"/>
              <p:cNvSpPr/>
              <p:nvPr/>
            </p:nvSpPr>
            <p:spPr>
              <a:xfrm>
                <a:off x="8125596" y="2835661"/>
                <a:ext cx="79208" cy="252000"/>
              </a:xfrm>
              <a:prstGeom prst="rect">
                <a:avLst/>
              </a:prstGeom>
              <a:solidFill>
                <a:srgbClr val="00B0F0"/>
              </a:solidFill>
              <a:ln w="254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smtClean="0">
                  <a:ln>
                    <a:noFill/>
                  </a:ln>
                  <a:solidFill>
                    <a:prstClr val="white"/>
                  </a:solidFill>
                  <a:effectLst/>
                  <a:uLnTx/>
                  <a:uFillTx/>
                  <a:latin typeface="Cambria Math" panose="02040503050406030204" pitchFamily="18" charset="0"/>
                  <a:ea typeface="ＭＳ Ｐゴシック"/>
                  <a:cs typeface="+mn-cs"/>
                </a:endParaRPr>
              </a:p>
            </p:txBody>
          </p:sp>
          <p:sp>
            <p:nvSpPr>
              <p:cNvPr id="87" name="正方形/長方形 86"/>
              <p:cNvSpPr/>
              <p:nvPr/>
            </p:nvSpPr>
            <p:spPr>
              <a:xfrm>
                <a:off x="1493664" y="2837843"/>
                <a:ext cx="54000" cy="252000"/>
              </a:xfrm>
              <a:prstGeom prst="rect">
                <a:avLst/>
              </a:prstGeom>
              <a:solidFill>
                <a:srgbClr val="FFC000"/>
              </a:solidFill>
              <a:ln w="254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smtClean="0">
                  <a:ln>
                    <a:noFill/>
                  </a:ln>
                  <a:solidFill>
                    <a:prstClr val="white"/>
                  </a:solidFill>
                  <a:effectLst/>
                  <a:uLnTx/>
                  <a:uFillTx/>
                  <a:latin typeface="Cambria Math" panose="02040503050406030204" pitchFamily="18" charset="0"/>
                  <a:ea typeface="ＭＳ Ｐゴシック"/>
                  <a:cs typeface="+mn-cs"/>
                </a:endParaRPr>
              </a:p>
            </p:txBody>
          </p:sp>
          <p:sp>
            <p:nvSpPr>
              <p:cNvPr id="88" name="正方形/長方形 87"/>
              <p:cNvSpPr/>
              <p:nvPr/>
            </p:nvSpPr>
            <p:spPr>
              <a:xfrm>
                <a:off x="7427796" y="2579604"/>
                <a:ext cx="468040" cy="762681"/>
              </a:xfrm>
              <a:prstGeom prst="rect">
                <a:avLst/>
              </a:prstGeom>
              <a:solidFill>
                <a:sysClr val="window" lastClr="FFFFFF">
                  <a:lumMod val="95000"/>
                </a:sysClr>
              </a:solidFill>
              <a:ln w="254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smtClean="0">
                  <a:ln>
                    <a:noFill/>
                  </a:ln>
                  <a:solidFill>
                    <a:prstClr val="white"/>
                  </a:solidFill>
                  <a:effectLst/>
                  <a:uLnTx/>
                  <a:uFillTx/>
                  <a:latin typeface="Cambria Math" panose="02040503050406030204" pitchFamily="18" charset="0"/>
                  <a:ea typeface="ＭＳ Ｐゴシック"/>
                  <a:cs typeface="+mn-cs"/>
                </a:endParaRPr>
              </a:p>
            </p:txBody>
          </p:sp>
          <p:sp>
            <p:nvSpPr>
              <p:cNvPr id="89" name="正方形/長方形 88"/>
              <p:cNvSpPr/>
              <p:nvPr/>
            </p:nvSpPr>
            <p:spPr>
              <a:xfrm>
                <a:off x="7466150" y="2789914"/>
                <a:ext cx="391331" cy="342059"/>
              </a:xfrm>
              <a:prstGeom prst="rect">
                <a:avLst/>
              </a:prstGeom>
              <a:solidFill>
                <a:sysClr val="window" lastClr="FFFFFF"/>
              </a:solidFill>
              <a:ln w="254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smtClean="0">
                  <a:ln>
                    <a:noFill/>
                  </a:ln>
                  <a:solidFill>
                    <a:prstClr val="white"/>
                  </a:solidFill>
                  <a:effectLst/>
                  <a:uLnTx/>
                  <a:uFillTx/>
                  <a:latin typeface="Cambria Math" panose="02040503050406030204" pitchFamily="18" charset="0"/>
                  <a:ea typeface="ＭＳ Ｐゴシック"/>
                  <a:cs typeface="+mn-cs"/>
                </a:endParaRPr>
              </a:p>
            </p:txBody>
          </p:sp>
          <p:sp>
            <p:nvSpPr>
              <p:cNvPr id="90" name="正方形/長方形 89"/>
              <p:cNvSpPr/>
              <p:nvPr/>
            </p:nvSpPr>
            <p:spPr>
              <a:xfrm>
                <a:off x="7635940" y="2837843"/>
                <a:ext cx="54000" cy="252000"/>
              </a:xfrm>
              <a:prstGeom prst="rect">
                <a:avLst/>
              </a:prstGeom>
              <a:solidFill>
                <a:srgbClr val="FFC000"/>
              </a:solidFill>
              <a:ln w="254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smtClean="0">
                  <a:ln>
                    <a:noFill/>
                  </a:ln>
                  <a:solidFill>
                    <a:prstClr val="white"/>
                  </a:solidFill>
                  <a:effectLst/>
                  <a:uLnTx/>
                  <a:uFillTx/>
                  <a:latin typeface="Cambria Math" panose="02040503050406030204" pitchFamily="18" charset="0"/>
                  <a:ea typeface="ＭＳ Ｐゴシック"/>
                  <a:cs typeface="+mn-cs"/>
                </a:endParaRPr>
              </a:p>
            </p:txBody>
          </p:sp>
          <p:sp>
            <p:nvSpPr>
              <p:cNvPr id="91" name="正方形/長方形 90"/>
              <p:cNvSpPr/>
              <p:nvPr/>
            </p:nvSpPr>
            <p:spPr>
              <a:xfrm>
                <a:off x="1692320" y="2866789"/>
                <a:ext cx="5868000" cy="194108"/>
              </a:xfrm>
              <a:prstGeom prst="rect">
                <a:avLst/>
              </a:prstGeom>
              <a:solidFill>
                <a:srgbClr val="92D050"/>
              </a:solidFill>
              <a:ln w="254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smtClean="0">
                  <a:ln>
                    <a:noFill/>
                  </a:ln>
                  <a:solidFill>
                    <a:prstClr val="white"/>
                  </a:solidFill>
                  <a:effectLst/>
                  <a:uLnTx/>
                  <a:uFillTx/>
                  <a:latin typeface="Cambria Math" panose="02040503050406030204" pitchFamily="18" charset="0"/>
                  <a:ea typeface="ＭＳ Ｐゴシック"/>
                  <a:cs typeface="+mn-cs"/>
                </a:endParaRPr>
              </a:p>
            </p:txBody>
          </p:sp>
          <p:sp>
            <p:nvSpPr>
              <p:cNvPr id="92" name="正方形/長方形 91"/>
              <p:cNvSpPr/>
              <p:nvPr/>
            </p:nvSpPr>
            <p:spPr>
              <a:xfrm>
                <a:off x="1619688" y="2241619"/>
                <a:ext cx="90000" cy="468000"/>
              </a:xfrm>
              <a:prstGeom prst="rect">
                <a:avLst/>
              </a:prstGeom>
              <a:solidFill>
                <a:sysClr val="window" lastClr="FFFFFF">
                  <a:lumMod val="65000"/>
                </a:sysClr>
              </a:solidFill>
              <a:ln w="254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smtClean="0">
                  <a:ln>
                    <a:noFill/>
                  </a:ln>
                  <a:solidFill>
                    <a:prstClr val="white"/>
                  </a:solidFill>
                  <a:effectLst/>
                  <a:uLnTx/>
                  <a:uFillTx/>
                  <a:latin typeface="Cambria Math" panose="02040503050406030204" pitchFamily="18" charset="0"/>
                  <a:ea typeface="ＭＳ Ｐゴシック"/>
                  <a:cs typeface="+mn-cs"/>
                </a:endParaRPr>
              </a:p>
            </p:txBody>
          </p:sp>
          <p:sp>
            <p:nvSpPr>
              <p:cNvPr id="93" name="正方形/長方形 92"/>
              <p:cNvSpPr/>
              <p:nvPr/>
            </p:nvSpPr>
            <p:spPr>
              <a:xfrm>
                <a:off x="7544861" y="3231004"/>
                <a:ext cx="90000" cy="468000"/>
              </a:xfrm>
              <a:prstGeom prst="rect">
                <a:avLst/>
              </a:prstGeom>
              <a:solidFill>
                <a:sysClr val="window" lastClr="FFFFFF">
                  <a:lumMod val="65000"/>
                </a:sysClr>
              </a:solidFill>
              <a:ln w="254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smtClean="0">
                  <a:ln>
                    <a:noFill/>
                  </a:ln>
                  <a:solidFill>
                    <a:prstClr val="white"/>
                  </a:solidFill>
                  <a:effectLst/>
                  <a:uLnTx/>
                  <a:uFillTx/>
                  <a:latin typeface="Cambria Math" panose="02040503050406030204" pitchFamily="18" charset="0"/>
                  <a:ea typeface="ＭＳ Ｐゴシック"/>
                  <a:cs typeface="+mn-cs"/>
                </a:endParaRPr>
              </a:p>
            </p:txBody>
          </p:sp>
          <p:sp>
            <p:nvSpPr>
              <p:cNvPr id="94" name="角丸四角形 93"/>
              <p:cNvSpPr/>
              <p:nvPr/>
            </p:nvSpPr>
            <p:spPr>
              <a:xfrm>
                <a:off x="7479739" y="3699004"/>
                <a:ext cx="233909" cy="648072"/>
              </a:xfrm>
              <a:prstGeom prst="roundRect">
                <a:avLst>
                  <a:gd name="adj" fmla="val 25397"/>
                </a:avLst>
              </a:prstGeom>
              <a:solidFill>
                <a:sysClr val="window" lastClr="FFFFFF"/>
              </a:solidFill>
              <a:ln w="25400" cap="flat" cmpd="sng" algn="ctr">
                <a:solidFill>
                  <a:sysClr val="windowText" lastClr="000000">
                    <a:lumMod val="65000"/>
                    <a:lumOff val="3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smtClean="0">
                  <a:ln>
                    <a:noFill/>
                  </a:ln>
                  <a:solidFill>
                    <a:prstClr val="white"/>
                  </a:solidFill>
                  <a:effectLst/>
                  <a:uLnTx/>
                  <a:uFillTx/>
                  <a:latin typeface="Cambria Math" panose="02040503050406030204" pitchFamily="18" charset="0"/>
                  <a:ea typeface="ＭＳ Ｐゴシック"/>
                  <a:cs typeface="+mn-cs"/>
                </a:endParaRPr>
              </a:p>
            </p:txBody>
          </p:sp>
        </p:grpSp>
        <p:cxnSp>
          <p:nvCxnSpPr>
            <p:cNvPr id="38" name="直線矢印コネクタ 37"/>
            <p:cNvCxnSpPr>
              <a:stCxn id="87" idx="3"/>
            </p:cNvCxnSpPr>
            <p:nvPr/>
          </p:nvCxnSpPr>
          <p:spPr>
            <a:xfrm>
              <a:off x="1531258" y="3895438"/>
              <a:ext cx="4320000" cy="0"/>
            </a:xfrm>
            <a:prstGeom prst="straightConnector1">
              <a:avLst/>
            </a:prstGeom>
            <a:noFill/>
            <a:ln w="19050" cap="flat" cmpd="sng" algn="ctr">
              <a:solidFill>
                <a:srgbClr val="009900"/>
              </a:solidFill>
              <a:prstDash val="dash"/>
              <a:tailEnd type="arrow"/>
            </a:ln>
            <a:effectLst>
              <a:outerShdw blurRad="40000" dist="20000" dir="5400000" rotWithShape="0">
                <a:srgbClr val="000000">
                  <a:alpha val="38000"/>
                </a:srgbClr>
              </a:outerShdw>
            </a:effectLst>
          </p:spPr>
        </p:cxnSp>
        <p:sp>
          <p:nvSpPr>
            <p:cNvPr id="39" name="テキスト ボックス 38"/>
            <p:cNvSpPr txBox="1"/>
            <p:nvPr/>
          </p:nvSpPr>
          <p:spPr>
            <a:xfrm>
              <a:off x="4128278" y="4586052"/>
              <a:ext cx="828000"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solidFill>
                  <a:effectLst/>
                  <a:uLnTx/>
                  <a:uFillTx/>
                  <a:latin typeface="Cambria Math" panose="02040503050406030204" pitchFamily="18" charset="0"/>
                </a:rPr>
                <a:t>分子容器</a:t>
              </a:r>
              <a:endParaRPr kumimoji="0" lang="en-US" altLang="ja-JP" sz="1200" b="0" i="0" u="none" strike="noStrike" kern="0" cap="none" spc="0" normalizeH="0" baseline="0" noProof="0" dirty="0" smtClean="0">
                <a:ln>
                  <a:noFill/>
                </a:ln>
                <a:solidFill>
                  <a:prstClr val="black"/>
                </a:solidFill>
                <a:effectLst/>
                <a:uLnTx/>
                <a:uFillTx/>
                <a:latin typeface="Cambria Math" panose="02040503050406030204" pitchFamily="18" charset="0"/>
                <a:ea typeface="Cambria Math" panose="02040503050406030204" pitchFamily="18" charset="0"/>
              </a:endParaRPr>
            </a:p>
          </p:txBody>
        </p:sp>
        <p:sp>
          <p:nvSpPr>
            <p:cNvPr id="40" name="テキスト ボックス 39"/>
            <p:cNvSpPr txBox="1"/>
            <p:nvPr/>
          </p:nvSpPr>
          <p:spPr>
            <a:xfrm>
              <a:off x="1933070" y="3388948"/>
              <a:ext cx="1065368"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solidFill>
                  <a:effectLst/>
                  <a:uLnTx/>
                  <a:uFillTx/>
                  <a:latin typeface="Cambria Math" panose="02040503050406030204" pitchFamily="18" charset="0"/>
                </a:rPr>
                <a:t>真空ポンプへ</a:t>
              </a:r>
            </a:p>
          </p:txBody>
        </p:sp>
        <p:sp>
          <p:nvSpPr>
            <p:cNvPr id="41" name="テキスト ボックス 40"/>
            <p:cNvSpPr txBox="1"/>
            <p:nvPr/>
          </p:nvSpPr>
          <p:spPr>
            <a:xfrm>
              <a:off x="959440" y="4281312"/>
              <a:ext cx="864000"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solidFill>
                  <a:effectLst/>
                  <a:uLnTx/>
                  <a:uFillTx/>
                  <a:latin typeface="Cambria Math" panose="02040503050406030204" pitchFamily="18" charset="0"/>
                </a:rPr>
                <a:t>入力ミラー</a:t>
              </a:r>
            </a:p>
          </p:txBody>
        </p:sp>
        <p:cxnSp>
          <p:nvCxnSpPr>
            <p:cNvPr id="42" name="直線矢印コネクタ 41"/>
            <p:cNvCxnSpPr>
              <a:stCxn id="41" idx="0"/>
              <a:endCxn id="87" idx="2"/>
            </p:cNvCxnSpPr>
            <p:nvPr/>
          </p:nvCxnSpPr>
          <p:spPr>
            <a:xfrm flipV="1">
              <a:off x="1391440" y="3959030"/>
              <a:ext cx="126193" cy="322282"/>
            </a:xfrm>
            <a:prstGeom prst="straightConnector1">
              <a:avLst/>
            </a:prstGeom>
            <a:noFill/>
            <a:ln w="9525" cap="flat" cmpd="sng" algn="ctr">
              <a:solidFill>
                <a:sysClr val="windowText" lastClr="000000">
                  <a:shade val="95000"/>
                  <a:satMod val="105000"/>
                </a:sysClr>
              </a:solidFill>
              <a:prstDash val="solid"/>
              <a:tailEnd type="arrow"/>
            </a:ln>
            <a:effectLst/>
          </p:spPr>
        </p:cxnSp>
        <p:cxnSp>
          <p:nvCxnSpPr>
            <p:cNvPr id="44" name="直線矢印コネクタ 43"/>
            <p:cNvCxnSpPr>
              <a:endCxn id="90" idx="0"/>
            </p:cNvCxnSpPr>
            <p:nvPr/>
          </p:nvCxnSpPr>
          <p:spPr>
            <a:xfrm>
              <a:off x="4611503" y="3509897"/>
              <a:ext cx="6118" cy="321949"/>
            </a:xfrm>
            <a:prstGeom prst="straightConnector1">
              <a:avLst/>
            </a:prstGeom>
            <a:noFill/>
            <a:ln w="9525" cap="flat" cmpd="sng" algn="ctr">
              <a:solidFill>
                <a:sysClr val="windowText" lastClr="000000">
                  <a:shade val="95000"/>
                  <a:satMod val="105000"/>
                </a:sysClr>
              </a:solidFill>
              <a:prstDash val="solid"/>
              <a:tailEnd type="arrow"/>
            </a:ln>
            <a:effectLst/>
          </p:spPr>
        </p:cxnSp>
        <p:cxnSp>
          <p:nvCxnSpPr>
            <p:cNvPr id="46" name="直線矢印コネクタ 45"/>
            <p:cNvCxnSpPr>
              <a:endCxn id="86" idx="3"/>
            </p:cNvCxnSpPr>
            <p:nvPr/>
          </p:nvCxnSpPr>
          <p:spPr>
            <a:xfrm flipH="1">
              <a:off x="4891098" y="3647910"/>
              <a:ext cx="118256" cy="246426"/>
            </a:xfrm>
            <a:prstGeom prst="straightConnector1">
              <a:avLst/>
            </a:prstGeom>
            <a:noFill/>
            <a:ln w="9525" cap="flat" cmpd="sng" algn="ctr">
              <a:solidFill>
                <a:sysClr val="windowText" lastClr="000000">
                  <a:shade val="95000"/>
                  <a:satMod val="105000"/>
                </a:sysClr>
              </a:solidFill>
              <a:prstDash val="solid"/>
              <a:tailEnd type="arrow"/>
            </a:ln>
            <a:effectLst/>
          </p:spPr>
        </p:cxnSp>
        <p:sp>
          <p:nvSpPr>
            <p:cNvPr id="47" name="正方形/長方形 46"/>
            <p:cNvSpPr/>
            <p:nvPr/>
          </p:nvSpPr>
          <p:spPr>
            <a:xfrm>
              <a:off x="2002390" y="1650915"/>
              <a:ext cx="2022657" cy="300131"/>
            </a:xfrm>
            <a:prstGeom prst="rect">
              <a:avLst/>
            </a:prstGeom>
            <a:solidFill>
              <a:sysClr val="window" lastClr="FFFFFF"/>
            </a:solidFill>
            <a:ln w="25400" cap="flat" cmpd="sng" algn="ctr">
              <a:solidFill>
                <a:srgbClr val="FF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b="0" i="0" u="none" strike="noStrike" kern="0" cap="none" spc="0" normalizeH="0" baseline="0" noProof="0" dirty="0" smtClean="0">
                  <a:ln>
                    <a:noFill/>
                  </a:ln>
                  <a:solidFill>
                    <a:prstClr val="black"/>
                  </a:solidFill>
                  <a:effectLst/>
                  <a:uLnTx/>
                  <a:uFillTx/>
                  <a:latin typeface="Cambria Math" panose="02040503050406030204" pitchFamily="18" charset="0"/>
                  <a:ea typeface="Cambria Math" panose="02040503050406030204" pitchFamily="18" charset="0"/>
                  <a:cs typeface="+mn-cs"/>
                </a:rPr>
                <a:t>CO</a:t>
              </a:r>
              <a:r>
                <a:rPr kumimoji="0" lang="en-US" altLang="ja-JP" b="0" i="0" u="none" strike="noStrike" kern="0" cap="none" spc="0" normalizeH="0" baseline="-25000" noProof="0" dirty="0" smtClean="0">
                  <a:ln>
                    <a:noFill/>
                  </a:ln>
                  <a:solidFill>
                    <a:prstClr val="black"/>
                  </a:solidFill>
                  <a:effectLst/>
                  <a:uLnTx/>
                  <a:uFillTx/>
                  <a:latin typeface="Cambria Math" panose="02040503050406030204" pitchFamily="18" charset="0"/>
                  <a:ea typeface="Cambria Math" panose="02040503050406030204" pitchFamily="18" charset="0"/>
                  <a:cs typeface="+mn-cs"/>
                </a:rPr>
                <a:t>2</a:t>
              </a:r>
              <a:r>
                <a:rPr kumimoji="0" lang="ja-JP" altLang="en-US" b="0" i="0" u="none" strike="noStrike" kern="0" cap="none" spc="0" normalizeH="0" baseline="0" noProof="0" dirty="0" smtClean="0">
                  <a:ln>
                    <a:noFill/>
                  </a:ln>
                  <a:solidFill>
                    <a:prstClr val="black"/>
                  </a:solidFill>
                  <a:effectLst/>
                  <a:uLnTx/>
                  <a:uFillTx/>
                  <a:latin typeface="Cambria Math" panose="02040503050406030204" pitchFamily="18" charset="0"/>
                  <a:ea typeface="ＭＳ Ｐゴシック"/>
                  <a:cs typeface="+mn-cs"/>
                </a:rPr>
                <a:t>レーザー装置</a:t>
              </a:r>
            </a:p>
          </p:txBody>
        </p:sp>
        <p:cxnSp>
          <p:nvCxnSpPr>
            <p:cNvPr id="48" name="カギ線コネクタ 47"/>
            <p:cNvCxnSpPr>
              <a:endCxn id="40" idx="1"/>
            </p:cNvCxnSpPr>
            <p:nvPr/>
          </p:nvCxnSpPr>
          <p:spPr>
            <a:xfrm flipV="1">
              <a:off x="1590321" y="3527448"/>
              <a:ext cx="342749" cy="185122"/>
            </a:xfrm>
            <a:prstGeom prst="bentConnector3">
              <a:avLst>
                <a:gd name="adj1" fmla="val 50000"/>
              </a:avLst>
            </a:prstGeom>
            <a:noFill/>
            <a:ln w="12700" cap="flat" cmpd="sng" algn="ctr">
              <a:solidFill>
                <a:sysClr val="windowText" lastClr="000000"/>
              </a:solidFill>
              <a:prstDash val="solid"/>
              <a:tailEnd type="arrow"/>
            </a:ln>
            <a:effectLst/>
          </p:spPr>
        </p:cxnSp>
        <p:cxnSp>
          <p:nvCxnSpPr>
            <p:cNvPr id="54" name="直線矢印コネクタ 53"/>
            <p:cNvCxnSpPr>
              <a:stCxn id="124" idx="1"/>
            </p:cNvCxnSpPr>
            <p:nvPr/>
          </p:nvCxnSpPr>
          <p:spPr>
            <a:xfrm flipH="1">
              <a:off x="519722" y="2578828"/>
              <a:ext cx="4060838" cy="0"/>
            </a:xfrm>
            <a:prstGeom prst="straightConnector1">
              <a:avLst/>
            </a:prstGeom>
            <a:noFill/>
            <a:ln w="19050" cap="flat" cmpd="sng" algn="ctr">
              <a:solidFill>
                <a:srgbClr val="FF0000"/>
              </a:solidFill>
              <a:prstDash val="solid"/>
              <a:tailEnd type="arrow"/>
            </a:ln>
            <a:effectLst>
              <a:outerShdw blurRad="40000" dist="20000" dir="5400000" rotWithShape="0">
                <a:srgbClr val="000000">
                  <a:alpha val="38000"/>
                </a:srgbClr>
              </a:outerShdw>
            </a:effectLst>
          </p:spPr>
        </p:cxnSp>
        <p:cxnSp>
          <p:nvCxnSpPr>
            <p:cNvPr id="55" name="直線矢印コネクタ 54"/>
            <p:cNvCxnSpPr>
              <a:endCxn id="87" idx="3"/>
            </p:cNvCxnSpPr>
            <p:nvPr/>
          </p:nvCxnSpPr>
          <p:spPr>
            <a:xfrm>
              <a:off x="913046" y="3895438"/>
              <a:ext cx="618214" cy="0"/>
            </a:xfrm>
            <a:prstGeom prst="straightConnector1">
              <a:avLst/>
            </a:prstGeom>
            <a:noFill/>
            <a:ln w="19050" cap="flat" cmpd="sng" algn="ctr">
              <a:solidFill>
                <a:srgbClr val="FF0000"/>
              </a:solidFill>
              <a:prstDash val="dash"/>
              <a:tailEnd type="arrow"/>
            </a:ln>
            <a:effectLst>
              <a:outerShdw blurRad="40000" dist="20000" dir="5400000" rotWithShape="0">
                <a:srgbClr val="000000">
                  <a:alpha val="38000"/>
                </a:srgbClr>
              </a:outerShdw>
            </a:effectLst>
          </p:spPr>
        </p:cxnSp>
        <p:sp>
          <p:nvSpPr>
            <p:cNvPr id="56" name="テキスト ボックス 55"/>
            <p:cNvSpPr txBox="1"/>
            <p:nvPr/>
          </p:nvSpPr>
          <p:spPr>
            <a:xfrm>
              <a:off x="39700" y="2233527"/>
              <a:ext cx="648000"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solidFill>
                  <a:effectLst/>
                  <a:uLnTx/>
                  <a:uFillTx/>
                  <a:latin typeface="Cambria Math" panose="02040503050406030204" pitchFamily="18" charset="0"/>
                </a:rPr>
                <a:t>平面鏡</a:t>
              </a:r>
              <a:endParaRPr kumimoji="0" lang="en-US" altLang="ja-JP" sz="1200" b="0" i="0" u="none" strike="noStrike" kern="0" cap="none" spc="0" normalizeH="0" baseline="0" noProof="0" dirty="0" smtClean="0">
                <a:ln>
                  <a:noFill/>
                </a:ln>
                <a:solidFill>
                  <a:prstClr val="black"/>
                </a:solidFill>
                <a:effectLst/>
                <a:uLnTx/>
                <a:uFillTx/>
                <a:latin typeface="Cambria Math" panose="02040503050406030204" pitchFamily="18" charset="0"/>
              </a:endParaRPr>
            </a:p>
          </p:txBody>
        </p:sp>
        <p:sp>
          <p:nvSpPr>
            <p:cNvPr id="57" name="テキスト ボックス 56"/>
            <p:cNvSpPr txBox="1"/>
            <p:nvPr/>
          </p:nvSpPr>
          <p:spPr>
            <a:xfrm>
              <a:off x="1472073" y="3109589"/>
              <a:ext cx="1152000"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solidFill>
                  <a:effectLst/>
                  <a:uLnTx/>
                  <a:uFillTx/>
                  <a:latin typeface="Cambria Math" panose="02040503050406030204" pitchFamily="18" charset="0"/>
                </a:rPr>
                <a:t>パワーメーター</a:t>
              </a:r>
            </a:p>
          </p:txBody>
        </p:sp>
        <p:cxnSp>
          <p:nvCxnSpPr>
            <p:cNvPr id="58" name="直線矢印コネクタ 57"/>
            <p:cNvCxnSpPr/>
            <p:nvPr/>
          </p:nvCxnSpPr>
          <p:spPr>
            <a:xfrm rot="5400000">
              <a:off x="33705" y="3084795"/>
              <a:ext cx="972000" cy="109"/>
            </a:xfrm>
            <a:prstGeom prst="straightConnector1">
              <a:avLst/>
            </a:prstGeom>
            <a:noFill/>
            <a:ln w="19050" cap="flat" cmpd="sng" algn="ctr">
              <a:solidFill>
                <a:srgbClr val="FF0000"/>
              </a:solidFill>
              <a:prstDash val="solid"/>
              <a:tailEnd type="arrow"/>
            </a:ln>
            <a:effectLst>
              <a:outerShdw blurRad="40000" dist="20000" dir="5400000" rotWithShape="0">
                <a:srgbClr val="000000">
                  <a:alpha val="38000"/>
                </a:srgbClr>
              </a:outerShdw>
            </a:effectLst>
          </p:spPr>
        </p:cxnSp>
        <p:sp>
          <p:nvSpPr>
            <p:cNvPr id="60" name="テキスト ボックス 59"/>
            <p:cNvSpPr txBox="1"/>
            <p:nvPr/>
          </p:nvSpPr>
          <p:spPr>
            <a:xfrm>
              <a:off x="2515794" y="2014064"/>
              <a:ext cx="1188000"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solidFill>
                  <a:effectLst/>
                  <a:uLnTx/>
                  <a:uFillTx/>
                  <a:latin typeface="Cambria Math" panose="02040503050406030204" pitchFamily="18" charset="0"/>
                </a:rPr>
                <a:t>真空チェンバー</a:t>
              </a:r>
            </a:p>
          </p:txBody>
        </p:sp>
        <p:cxnSp>
          <p:nvCxnSpPr>
            <p:cNvPr id="61" name="直線矢印コネクタ 60"/>
            <p:cNvCxnSpPr>
              <a:stCxn id="60" idx="3"/>
            </p:cNvCxnSpPr>
            <p:nvPr/>
          </p:nvCxnSpPr>
          <p:spPr>
            <a:xfrm>
              <a:off x="3703794" y="2152564"/>
              <a:ext cx="770701" cy="252173"/>
            </a:xfrm>
            <a:prstGeom prst="straightConnector1">
              <a:avLst/>
            </a:prstGeom>
            <a:noFill/>
            <a:ln w="9525" cap="flat" cmpd="sng" algn="ctr">
              <a:solidFill>
                <a:sysClr val="windowText" lastClr="000000">
                  <a:shade val="95000"/>
                  <a:satMod val="105000"/>
                </a:sysClr>
              </a:solidFill>
              <a:prstDash val="solid"/>
              <a:tailEnd type="arrow"/>
            </a:ln>
            <a:effectLst/>
          </p:spPr>
        </p:cxnSp>
        <p:sp>
          <p:nvSpPr>
            <p:cNvPr id="62" name="テキスト ボックス 61"/>
            <p:cNvSpPr txBox="1"/>
            <p:nvPr/>
          </p:nvSpPr>
          <p:spPr>
            <a:xfrm>
              <a:off x="2591892" y="4161654"/>
              <a:ext cx="1188000"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solidFill>
                  <a:effectLst/>
                  <a:uLnTx/>
                  <a:uFillTx/>
                  <a:latin typeface="Cambria Math" panose="02040503050406030204" pitchFamily="18" charset="0"/>
                </a:rPr>
                <a:t>真空チェンバー</a:t>
              </a:r>
            </a:p>
          </p:txBody>
        </p:sp>
        <p:cxnSp>
          <p:nvCxnSpPr>
            <p:cNvPr id="63" name="直線矢印コネクタ 62"/>
            <p:cNvCxnSpPr>
              <a:stCxn id="62" idx="1"/>
            </p:cNvCxnSpPr>
            <p:nvPr/>
          </p:nvCxnSpPr>
          <p:spPr>
            <a:xfrm flipH="1" flipV="1">
              <a:off x="1756496" y="4161656"/>
              <a:ext cx="835396" cy="138498"/>
            </a:xfrm>
            <a:prstGeom prst="straightConnector1">
              <a:avLst/>
            </a:prstGeom>
            <a:noFill/>
            <a:ln w="9525" cap="flat" cmpd="sng" algn="ctr">
              <a:solidFill>
                <a:sysClr val="windowText" lastClr="000000">
                  <a:shade val="95000"/>
                  <a:satMod val="105000"/>
                </a:sysClr>
              </a:solidFill>
              <a:prstDash val="solid"/>
              <a:tailEnd type="arrow"/>
            </a:ln>
            <a:effectLst/>
          </p:spPr>
        </p:cxnSp>
        <p:cxnSp>
          <p:nvCxnSpPr>
            <p:cNvPr id="64" name="直線矢印コネクタ 63"/>
            <p:cNvCxnSpPr>
              <a:stCxn id="62" idx="3"/>
            </p:cNvCxnSpPr>
            <p:nvPr/>
          </p:nvCxnSpPr>
          <p:spPr>
            <a:xfrm flipV="1">
              <a:off x="3779892" y="4152320"/>
              <a:ext cx="623675" cy="147834"/>
            </a:xfrm>
            <a:prstGeom prst="straightConnector1">
              <a:avLst/>
            </a:prstGeom>
            <a:noFill/>
            <a:ln w="9525" cap="flat" cmpd="sng" algn="ctr">
              <a:solidFill>
                <a:sysClr val="windowText" lastClr="000000">
                  <a:shade val="95000"/>
                  <a:satMod val="105000"/>
                </a:sysClr>
              </a:solidFill>
              <a:prstDash val="solid"/>
              <a:tailEnd type="arrow"/>
            </a:ln>
            <a:effectLst/>
          </p:spPr>
        </p:cxnSp>
        <p:cxnSp>
          <p:nvCxnSpPr>
            <p:cNvPr id="67" name="直線矢印コネクタ 66"/>
            <p:cNvCxnSpPr>
              <a:stCxn id="60" idx="1"/>
            </p:cNvCxnSpPr>
            <p:nvPr/>
          </p:nvCxnSpPr>
          <p:spPr>
            <a:xfrm flipH="1">
              <a:off x="1613034" y="2152564"/>
              <a:ext cx="902760" cy="252173"/>
            </a:xfrm>
            <a:prstGeom prst="straightConnector1">
              <a:avLst/>
            </a:prstGeom>
            <a:noFill/>
            <a:ln w="9525" cap="flat" cmpd="sng" algn="ctr">
              <a:solidFill>
                <a:sysClr val="windowText" lastClr="000000">
                  <a:shade val="95000"/>
                  <a:satMod val="105000"/>
                </a:sysClr>
              </a:solidFill>
              <a:prstDash val="solid"/>
              <a:tailEnd type="arrow"/>
            </a:ln>
            <a:effectLst/>
          </p:spPr>
        </p:cxnSp>
        <p:cxnSp>
          <p:nvCxnSpPr>
            <p:cNvPr id="68" name="直線矢印コネクタ 67"/>
            <p:cNvCxnSpPr/>
            <p:nvPr/>
          </p:nvCxnSpPr>
          <p:spPr>
            <a:xfrm flipV="1">
              <a:off x="3277038" y="2660238"/>
              <a:ext cx="534412" cy="1171609"/>
            </a:xfrm>
            <a:prstGeom prst="straightConnector1">
              <a:avLst/>
            </a:prstGeom>
            <a:noFill/>
            <a:ln w="9525" cap="flat" cmpd="sng" algn="ctr">
              <a:solidFill>
                <a:sysClr val="windowText" lastClr="000000">
                  <a:shade val="95000"/>
                  <a:satMod val="105000"/>
                </a:sysClr>
              </a:solidFill>
              <a:prstDash val="solid"/>
              <a:headEnd type="arrow"/>
              <a:tailEnd type="arrow"/>
            </a:ln>
            <a:effectLst/>
          </p:spPr>
        </p:cxnSp>
        <p:sp>
          <p:nvSpPr>
            <p:cNvPr id="69" name="テキスト ボックス 68"/>
            <p:cNvSpPr txBox="1"/>
            <p:nvPr/>
          </p:nvSpPr>
          <p:spPr>
            <a:xfrm>
              <a:off x="3212970" y="3242535"/>
              <a:ext cx="648000" cy="276999"/>
            </a:xfrm>
            <a:prstGeom prst="rect">
              <a:avLst/>
            </a:prstGeom>
            <a:solidFill>
              <a:sysClr val="window" lastClr="FFFFFF"/>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solidFill>
                  <a:effectLst/>
                  <a:uLnTx/>
                  <a:uFillTx/>
                  <a:latin typeface="Cambria Math" panose="02040503050406030204" pitchFamily="18" charset="0"/>
                </a:rPr>
                <a:t>共振管</a:t>
              </a:r>
            </a:p>
          </p:txBody>
        </p:sp>
        <p:sp>
          <p:nvSpPr>
            <p:cNvPr id="153" name="正方形/長方形 152"/>
            <p:cNvSpPr/>
            <p:nvPr/>
          </p:nvSpPr>
          <p:spPr>
            <a:xfrm>
              <a:off x="5026526" y="3020227"/>
              <a:ext cx="1044000" cy="324000"/>
            </a:xfrm>
            <a:prstGeom prst="rect">
              <a:avLst/>
            </a:prstGeom>
            <a:noFill/>
            <a:ln w="25400" cap="flat" cmpd="sng" algn="ctr">
              <a:solidFill>
                <a:srgbClr val="FF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solidFill>
                  <a:effectLst/>
                  <a:uLnTx/>
                  <a:uFillTx/>
                  <a:latin typeface="Cambria Math" panose="02040503050406030204" pitchFamily="18" charset="0"/>
                  <a:ea typeface="ＭＳ Ｐゴシック"/>
                  <a:cs typeface="+mn-cs"/>
                </a:rPr>
                <a:t>スペクトル</a:t>
              </a:r>
              <a:endParaRPr kumimoji="0" lang="en-US" altLang="ja-JP" sz="1200" b="0" i="0" u="none" strike="noStrike" kern="0" cap="none" spc="0" normalizeH="0" baseline="0" noProof="0" dirty="0" smtClean="0">
                <a:ln>
                  <a:noFill/>
                </a:ln>
                <a:solidFill>
                  <a:prstClr val="black"/>
                </a:solidFill>
                <a:effectLst/>
                <a:uLnTx/>
                <a:uFillTx/>
                <a:latin typeface="Cambria Math" panose="02040503050406030204" pitchFamily="18" charset="0"/>
                <a:ea typeface="Cambria Math" panose="02040503050406030204" pitchFamily="18" charset="0"/>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solidFill>
                  <a:effectLst/>
                  <a:uLnTx/>
                  <a:uFillTx/>
                  <a:latin typeface="Cambria Math" panose="02040503050406030204" pitchFamily="18" charset="0"/>
                  <a:ea typeface="ＭＳ Ｐゴシック"/>
                  <a:cs typeface="+mn-cs"/>
                </a:rPr>
                <a:t>アナライザー</a:t>
              </a:r>
            </a:p>
          </p:txBody>
        </p:sp>
        <p:cxnSp>
          <p:nvCxnSpPr>
            <p:cNvPr id="154" name="直線コネクタ 153"/>
            <p:cNvCxnSpPr>
              <a:cxnSpLocks noChangeAspect="1"/>
            </p:cNvCxnSpPr>
            <p:nvPr/>
          </p:nvCxnSpPr>
          <p:spPr>
            <a:xfrm rot="5400000" flipV="1">
              <a:off x="4519394" y="3120462"/>
              <a:ext cx="150049" cy="150049"/>
            </a:xfrm>
            <a:prstGeom prst="line">
              <a:avLst/>
            </a:prstGeom>
            <a:noFill/>
            <a:ln w="31750" cap="flat" cmpd="sng" algn="ctr">
              <a:solidFill>
                <a:sysClr val="windowText" lastClr="000000"/>
              </a:solidFill>
              <a:prstDash val="solid"/>
            </a:ln>
            <a:effectLst>
              <a:outerShdw blurRad="40000" dist="23000" dir="5400000" rotWithShape="0">
                <a:srgbClr val="000000">
                  <a:alpha val="35000"/>
                </a:srgbClr>
              </a:outerShdw>
            </a:effectLst>
          </p:spPr>
        </p:cxnSp>
        <p:cxnSp>
          <p:nvCxnSpPr>
            <p:cNvPr id="155" name="直線矢印コネクタ 154"/>
            <p:cNvCxnSpPr>
              <a:stCxn id="153" idx="1"/>
            </p:cNvCxnSpPr>
            <p:nvPr/>
          </p:nvCxnSpPr>
          <p:spPr>
            <a:xfrm flipH="1">
              <a:off x="4606642" y="3182227"/>
              <a:ext cx="419884" cy="0"/>
            </a:xfrm>
            <a:prstGeom prst="straightConnector1">
              <a:avLst/>
            </a:prstGeom>
            <a:noFill/>
            <a:ln w="19050" cap="flat" cmpd="sng" algn="ctr">
              <a:solidFill>
                <a:srgbClr val="FF0000"/>
              </a:solidFill>
              <a:prstDash val="solid"/>
              <a:headEnd type="arrow"/>
              <a:tailEnd type="none"/>
            </a:ln>
            <a:effectLst>
              <a:outerShdw blurRad="40000" dist="20000" dir="5400000" rotWithShape="0">
                <a:srgbClr val="000000">
                  <a:alpha val="38000"/>
                </a:srgbClr>
              </a:outerShdw>
            </a:effectLst>
          </p:spPr>
        </p:cxnSp>
        <p:cxnSp>
          <p:nvCxnSpPr>
            <p:cNvPr id="156" name="直線矢印コネクタ 155"/>
            <p:cNvCxnSpPr/>
            <p:nvPr/>
          </p:nvCxnSpPr>
          <p:spPr>
            <a:xfrm flipH="1">
              <a:off x="4600076" y="2651322"/>
              <a:ext cx="251" cy="535889"/>
            </a:xfrm>
            <a:prstGeom prst="straightConnector1">
              <a:avLst/>
            </a:prstGeom>
            <a:noFill/>
            <a:ln w="19050" cap="flat" cmpd="sng" algn="ctr">
              <a:solidFill>
                <a:srgbClr val="FF0000"/>
              </a:solidFill>
              <a:prstDash val="solid"/>
              <a:tailEnd type="arrow"/>
            </a:ln>
            <a:effectLst>
              <a:outerShdw blurRad="40000" dist="20000" dir="5400000" rotWithShape="0">
                <a:srgbClr val="000000">
                  <a:alpha val="38000"/>
                </a:srgbClr>
              </a:outerShdw>
            </a:effectLst>
          </p:spPr>
        </p:cxnSp>
        <p:sp>
          <p:nvSpPr>
            <p:cNvPr id="165" name="テキスト ボックス 164"/>
            <p:cNvSpPr txBox="1"/>
            <p:nvPr/>
          </p:nvSpPr>
          <p:spPr>
            <a:xfrm>
              <a:off x="4216865" y="3289797"/>
              <a:ext cx="864000" cy="276999"/>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solidFill>
                  <a:effectLst/>
                  <a:uLnTx/>
                  <a:uFillTx/>
                  <a:latin typeface="Cambria Math" panose="02040503050406030204" pitchFamily="18" charset="0"/>
                </a:rPr>
                <a:t>出力ミラー</a:t>
              </a:r>
            </a:p>
          </p:txBody>
        </p:sp>
        <p:sp>
          <p:nvSpPr>
            <p:cNvPr id="170" name="テキスト ボックス 169"/>
            <p:cNvSpPr txBox="1"/>
            <p:nvPr/>
          </p:nvSpPr>
          <p:spPr>
            <a:xfrm>
              <a:off x="1044989" y="1957310"/>
              <a:ext cx="864000"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solidFill>
                  <a:effectLst/>
                  <a:uLnTx/>
                  <a:uFillTx/>
                  <a:latin typeface="Cambria Math" panose="02040503050406030204" pitchFamily="18" charset="0"/>
                </a:rPr>
                <a:t>出力ミラー</a:t>
              </a:r>
            </a:p>
          </p:txBody>
        </p:sp>
        <p:sp>
          <p:nvSpPr>
            <p:cNvPr id="13" name="テキスト ボックス 12"/>
            <p:cNvSpPr txBox="1"/>
            <p:nvPr/>
          </p:nvSpPr>
          <p:spPr>
            <a:xfrm>
              <a:off x="71413" y="3825518"/>
              <a:ext cx="828000"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solidFill>
                  <a:effectLst/>
                  <a:uLnTx/>
                  <a:uFillTx/>
                  <a:latin typeface="Cambria Math" panose="02040503050406030204" pitchFamily="18" charset="0"/>
                </a:rPr>
                <a:t>チョッパー</a:t>
              </a:r>
            </a:p>
          </p:txBody>
        </p:sp>
        <p:sp>
          <p:nvSpPr>
            <p:cNvPr id="189" name="テキスト ボックス 188"/>
            <p:cNvSpPr txBox="1"/>
            <p:nvPr/>
          </p:nvSpPr>
          <p:spPr>
            <a:xfrm>
              <a:off x="4944042" y="3509410"/>
              <a:ext cx="1224000"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solidFill>
                  <a:effectLst/>
                  <a:uLnTx/>
                  <a:uFillTx/>
                  <a:latin typeface="Cambria Math" panose="02040503050406030204" pitchFamily="18" charset="0"/>
                </a:rPr>
                <a:t>レーザー出力窓</a:t>
              </a:r>
            </a:p>
          </p:txBody>
        </p:sp>
      </p:grpSp>
      <mc:AlternateContent xmlns:mc="http://schemas.openxmlformats.org/markup-compatibility/2006" xmlns:a14="http://schemas.microsoft.com/office/drawing/2010/main">
        <mc:Choice Requires="a14">
          <p:sp>
            <p:nvSpPr>
              <p:cNvPr id="191" name="テキスト ボックス 190"/>
              <p:cNvSpPr txBox="1"/>
              <p:nvPr/>
            </p:nvSpPr>
            <p:spPr>
              <a:xfrm>
                <a:off x="237817" y="5435234"/>
                <a:ext cx="4677076" cy="1077218"/>
              </a:xfrm>
              <a:prstGeom prst="rect">
                <a:avLst/>
              </a:prstGeom>
              <a:noFill/>
            </p:spPr>
            <p:txBody>
              <a:bodyPr wrap="square" rtlCol="0">
                <a:spAutoFit/>
              </a:bodyPr>
              <a:lstStyle/>
              <a:p>
                <a:r>
                  <a:rPr lang="ja-JP" altLang="en-US" sz="1600" dirty="0">
                    <a:latin typeface="Cambria Math" panose="02040503050406030204" pitchFamily="18" charset="0"/>
                    <a:ea typeface="AR P丸ゴシック体M" panose="020B0600010101010101" pitchFamily="50" charset="-128"/>
                  </a:rPr>
                  <a:t>レーザー装置の</a:t>
                </a:r>
                <a:r>
                  <a:rPr lang="ja-JP" altLang="en-US" sz="1600" dirty="0" smtClean="0">
                    <a:latin typeface="Cambria Math" panose="02040503050406030204" pitchFamily="18" charset="0"/>
                    <a:ea typeface="AR P丸ゴシック体M" panose="020B0600010101010101" pitchFamily="50" charset="-128"/>
                  </a:rPr>
                  <a:t>特徴</a:t>
                </a:r>
                <a:endParaRPr kumimoji="1" lang="en-US" altLang="ja-JP" sz="1600" dirty="0" smtClean="0"/>
              </a:p>
              <a:p>
                <a:pPr marL="285750" indent="-285750">
                  <a:buFont typeface="Arial" panose="020B0604020202020204" pitchFamily="34" charset="0"/>
                  <a:buChar char="•"/>
                </a:pPr>
                <a:r>
                  <a:rPr kumimoji="1" lang="ja-JP" altLang="en-US" sz="1600" dirty="0" smtClean="0"/>
                  <a:t>遠赤外領域の波長の</a:t>
                </a:r>
                <a:r>
                  <a:rPr kumimoji="1" lang="ja-JP" altLang="en-US" sz="1600" dirty="0" smtClean="0">
                    <a:solidFill>
                      <a:srgbClr val="FF0000"/>
                    </a:solidFill>
                  </a:rPr>
                  <a:t>連続波</a:t>
                </a:r>
                <a:r>
                  <a:rPr kumimoji="1" lang="ja-JP" altLang="en-US" sz="1600" dirty="0" smtClean="0"/>
                  <a:t>を発振</a:t>
                </a:r>
                <a:endParaRPr kumimoji="1" lang="en-US" altLang="ja-JP" sz="1600" dirty="0" smtClean="0"/>
              </a:p>
              <a:p>
                <a:pPr marL="285750" indent="-285750">
                  <a:buFont typeface="Arial" panose="020B0604020202020204" pitchFamily="34" charset="0"/>
                  <a:buChar char="•"/>
                </a:pPr>
                <a:r>
                  <a:rPr lang="ja-JP" altLang="en-US" sz="1600" dirty="0" smtClean="0"/>
                  <a:t>約</a:t>
                </a:r>
                <a:r>
                  <a:rPr lang="en-US" altLang="ja-JP" sz="1600" dirty="0" smtClean="0"/>
                  <a:t>70</a:t>
                </a:r>
                <a:r>
                  <a:rPr lang="ja-JP" altLang="en-US" sz="1600" dirty="0" smtClean="0"/>
                  <a:t>本の</a:t>
                </a:r>
                <a:r>
                  <a:rPr lang="ja-JP" altLang="en-US" sz="1600" dirty="0" smtClean="0">
                    <a:solidFill>
                      <a:srgbClr val="FF0000"/>
                    </a:solidFill>
                  </a:rPr>
                  <a:t>単色発振線</a:t>
                </a:r>
                <a:r>
                  <a:rPr lang="ja-JP" altLang="en-US" sz="1600" dirty="0" smtClean="0"/>
                  <a:t>の中から任意の</a:t>
                </a:r>
                <a:r>
                  <a:rPr lang="en-US" altLang="ja-JP" sz="1600" dirty="0" smtClean="0"/>
                  <a:t>1</a:t>
                </a:r>
                <a:r>
                  <a:rPr lang="ja-JP" altLang="en-US" sz="1600" dirty="0" smtClean="0"/>
                  <a:t>本を選択</a:t>
                </a:r>
                <a:endParaRPr lang="en-US" altLang="ja-JP" sz="1600" dirty="0" smtClean="0"/>
              </a:p>
              <a:p>
                <a:pPr marL="285750" indent="-285750">
                  <a:buFont typeface="Arial" panose="020B0604020202020204" pitchFamily="34" charset="0"/>
                  <a:buChar char="•"/>
                </a:pPr>
                <a:r>
                  <a:rPr kumimoji="1" lang="ja-JP" altLang="en-US" sz="1600" dirty="0" smtClean="0"/>
                  <a:t>発振可能な波長：</a:t>
                </a:r>
                <a14:m>
                  <m:oMath xmlns:m="http://schemas.openxmlformats.org/officeDocument/2006/math">
                    <m:r>
                      <a:rPr lang="en-US" altLang="ja-JP" sz="1600" b="0" i="1" smtClean="0">
                        <a:solidFill>
                          <a:srgbClr val="FF0000"/>
                        </a:solidFill>
                        <a:latin typeface="Cambria Math"/>
                      </a:rPr>
                      <m:t>40</m:t>
                    </m:r>
                    <m:r>
                      <a:rPr lang="en-US" altLang="ja-JP" sz="1600" b="0" i="1" smtClean="0">
                        <a:solidFill>
                          <a:srgbClr val="FF0000"/>
                        </a:solidFill>
                        <a:latin typeface="Cambria Math"/>
                        <a:ea typeface="Cambria Math"/>
                      </a:rPr>
                      <m:t>~</m:t>
                    </m:r>
                    <m:r>
                      <a:rPr lang="en-US" altLang="ja-JP" sz="1600" i="1">
                        <a:solidFill>
                          <a:srgbClr val="FF0000"/>
                        </a:solidFill>
                        <a:latin typeface="Cambria Math" panose="02040503050406030204" pitchFamily="18" charset="0"/>
                        <a:ea typeface="Cambria Math"/>
                      </a:rPr>
                      <m:t>720</m:t>
                    </m:r>
                    <m:r>
                      <a:rPr lang="en-US" altLang="ja-JP" sz="1600" b="0" i="1" smtClean="0">
                        <a:solidFill>
                          <a:srgbClr val="FF0000"/>
                        </a:solidFill>
                        <a:latin typeface="Cambria Math"/>
                        <a:ea typeface="Cambria Math"/>
                      </a:rPr>
                      <m:t> </m:t>
                    </m:r>
                    <m:r>
                      <m:rPr>
                        <m:sty m:val="p"/>
                      </m:rPr>
                      <a:rPr lang="el-GR" altLang="ja-JP" sz="1600" b="0" smtClean="0">
                        <a:solidFill>
                          <a:srgbClr val="FF0000"/>
                        </a:solidFill>
                        <a:latin typeface="Cambria Math"/>
                        <a:ea typeface="Cambria Math"/>
                      </a:rPr>
                      <m:t>μ</m:t>
                    </m:r>
                    <m:r>
                      <m:rPr>
                        <m:sty m:val="p"/>
                      </m:rPr>
                      <a:rPr lang="en-US" altLang="ja-JP" sz="1600" b="0" i="0" smtClean="0">
                        <a:solidFill>
                          <a:srgbClr val="FF0000"/>
                        </a:solidFill>
                        <a:latin typeface="Cambria Math"/>
                        <a:ea typeface="Cambria Math"/>
                      </a:rPr>
                      <m:t>m</m:t>
                    </m:r>
                  </m:oMath>
                </a14:m>
                <a:endParaRPr kumimoji="1" lang="ja-JP" altLang="en-US" sz="1600" dirty="0">
                  <a:solidFill>
                    <a:srgbClr val="FF0000"/>
                  </a:solidFill>
                </a:endParaRPr>
              </a:p>
            </p:txBody>
          </p:sp>
        </mc:Choice>
        <mc:Fallback xmlns="">
          <p:sp>
            <p:nvSpPr>
              <p:cNvPr id="191" name="テキスト ボックス 190"/>
              <p:cNvSpPr txBox="1">
                <a:spLocks noRot="1" noChangeAspect="1" noMove="1" noResize="1" noEditPoints="1" noAdjustHandles="1" noChangeArrowheads="1" noChangeShapeType="1" noTextEdit="1"/>
              </p:cNvSpPr>
              <p:nvPr/>
            </p:nvSpPr>
            <p:spPr>
              <a:xfrm>
                <a:off x="237817" y="5435234"/>
                <a:ext cx="4677076" cy="1077218"/>
              </a:xfrm>
              <a:prstGeom prst="rect">
                <a:avLst/>
              </a:prstGeom>
              <a:blipFill rotWithShape="0">
                <a:blip r:embed="rId3"/>
                <a:stretch>
                  <a:fillRect l="-652" t="-2841" b="-5682"/>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192" name="テキスト ボックス 191"/>
              <p:cNvSpPr txBox="1"/>
              <p:nvPr/>
            </p:nvSpPr>
            <p:spPr>
              <a:xfrm>
                <a:off x="5091998" y="5695433"/>
                <a:ext cx="3967485" cy="646331"/>
              </a:xfrm>
              <a:prstGeom prst="rect">
                <a:avLst/>
              </a:prstGeom>
              <a:noFill/>
              <a:ln>
                <a:solidFill>
                  <a:srgbClr val="FF0000"/>
                </a:solidFill>
              </a:ln>
            </p:spPr>
            <p:txBody>
              <a:bodyPr wrap="square" rtlCol="0">
                <a:spAutoFit/>
              </a:bodyPr>
              <a:lstStyle/>
              <a:p>
                <a:r>
                  <a:rPr kumimoji="1" lang="ja-JP" altLang="en-US" dirty="0" smtClean="0">
                    <a:solidFill>
                      <a:srgbClr val="FF0000"/>
                    </a:solidFill>
                    <a:uFill>
                      <a:solidFill>
                        <a:srgbClr val="FF0000"/>
                      </a:solidFill>
                    </a:uFill>
                  </a:rPr>
                  <a:t>予想されるニュートリノ崩壊光子の波長</a:t>
                </a:r>
                <a:endParaRPr kumimoji="1" lang="en-US" altLang="ja-JP" dirty="0" smtClean="0">
                  <a:solidFill>
                    <a:srgbClr val="FF0000"/>
                  </a:solidFill>
                  <a:uFill>
                    <a:solidFill>
                      <a:srgbClr val="FF0000"/>
                    </a:solidFill>
                  </a:uFill>
                </a:endParaRPr>
              </a:p>
              <a:p>
                <a14:m>
                  <m:oMath xmlns:m="http://schemas.openxmlformats.org/officeDocument/2006/math">
                    <m:r>
                      <a:rPr kumimoji="1" lang="en-US" altLang="ja-JP" b="0" i="1" smtClean="0">
                        <a:solidFill>
                          <a:srgbClr val="FF0000"/>
                        </a:solidFill>
                        <a:uFill>
                          <a:solidFill>
                            <a:srgbClr val="FF0000"/>
                          </a:solidFill>
                        </a:uFill>
                        <a:latin typeface="Cambria Math"/>
                      </a:rPr>
                      <m:t>50</m:t>
                    </m:r>
                    <m:r>
                      <a:rPr kumimoji="1" lang="en-US" altLang="ja-JP" b="0" i="1" smtClean="0">
                        <a:solidFill>
                          <a:srgbClr val="FF0000"/>
                        </a:solidFill>
                        <a:uFill>
                          <a:solidFill>
                            <a:srgbClr val="FF0000"/>
                          </a:solidFill>
                        </a:uFill>
                        <a:latin typeface="Cambria Math"/>
                        <a:ea typeface="Cambria Math"/>
                      </a:rPr>
                      <m:t>~90 </m:t>
                    </m:r>
                    <m:r>
                      <m:rPr>
                        <m:sty m:val="p"/>
                      </m:rPr>
                      <a:rPr kumimoji="1" lang="el-GR" altLang="ja-JP" b="0" smtClean="0">
                        <a:solidFill>
                          <a:srgbClr val="FF0000"/>
                        </a:solidFill>
                        <a:uFill>
                          <a:solidFill>
                            <a:srgbClr val="FF0000"/>
                          </a:solidFill>
                        </a:uFill>
                        <a:latin typeface="Cambria Math"/>
                        <a:ea typeface="Cambria Math"/>
                      </a:rPr>
                      <m:t>μ</m:t>
                    </m:r>
                    <m:r>
                      <m:rPr>
                        <m:sty m:val="p"/>
                      </m:rPr>
                      <a:rPr kumimoji="1" lang="en-US" altLang="ja-JP" b="0" i="0" smtClean="0">
                        <a:solidFill>
                          <a:srgbClr val="FF0000"/>
                        </a:solidFill>
                        <a:uFill>
                          <a:solidFill>
                            <a:srgbClr val="FF0000"/>
                          </a:solidFill>
                        </a:uFill>
                        <a:latin typeface="Cambria Math"/>
                        <a:ea typeface="Cambria Math"/>
                      </a:rPr>
                      <m:t>m</m:t>
                    </m:r>
                  </m:oMath>
                </a14:m>
                <a:r>
                  <a:rPr kumimoji="1" lang="ja-JP" altLang="en-US" dirty="0" smtClean="0">
                    <a:solidFill>
                      <a:srgbClr val="FF0000"/>
                    </a:solidFill>
                    <a:uFill>
                      <a:solidFill>
                        <a:srgbClr val="FF0000"/>
                      </a:solidFill>
                    </a:uFill>
                  </a:rPr>
                  <a:t>をカバーしている</a:t>
                </a:r>
                <a:endParaRPr kumimoji="1" lang="ja-JP" altLang="en-US" dirty="0">
                  <a:solidFill>
                    <a:srgbClr val="FF0000"/>
                  </a:solidFill>
                  <a:uFill>
                    <a:solidFill>
                      <a:srgbClr val="FF0000"/>
                    </a:solidFill>
                  </a:uFill>
                </a:endParaRPr>
              </a:p>
            </p:txBody>
          </p:sp>
        </mc:Choice>
        <mc:Fallback xmlns="">
          <p:sp>
            <p:nvSpPr>
              <p:cNvPr id="192" name="テキスト ボックス 191"/>
              <p:cNvSpPr txBox="1">
                <a:spLocks noRot="1" noChangeAspect="1" noMove="1" noResize="1" noEditPoints="1" noAdjustHandles="1" noChangeArrowheads="1" noChangeShapeType="1" noTextEdit="1"/>
              </p:cNvSpPr>
              <p:nvPr/>
            </p:nvSpPr>
            <p:spPr>
              <a:xfrm>
                <a:off x="5091998" y="5695433"/>
                <a:ext cx="3967485" cy="646331"/>
              </a:xfrm>
              <a:prstGeom prst="rect">
                <a:avLst/>
              </a:prstGeom>
              <a:blipFill rotWithShape="0">
                <a:blip r:embed="rId4"/>
                <a:stretch>
                  <a:fillRect l="-1072" t="-6481" r="-766" b="-10185"/>
                </a:stretch>
              </a:blipFill>
              <a:ln>
                <a:solidFill>
                  <a:srgbClr val="FF0000"/>
                </a:solidFill>
              </a:ln>
            </p:spPr>
            <p:txBody>
              <a:bodyPr/>
              <a:lstStyle/>
              <a:p>
                <a:r>
                  <a:rPr lang="ja-JP" altLang="en-US">
                    <a:noFill/>
                  </a:rPr>
                  <a:t> </a:t>
                </a:r>
              </a:p>
            </p:txBody>
          </p:sp>
        </mc:Fallback>
      </mc:AlternateContent>
    </p:spTree>
    <p:extLst>
      <p:ext uri="{BB962C8B-B14F-4D97-AF65-F5344CB8AC3E}">
        <p14:creationId xmlns:p14="http://schemas.microsoft.com/office/powerpoint/2010/main" val="197709224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a:xfrm>
            <a:off x="448947" y="216474"/>
            <a:ext cx="7887651" cy="540000"/>
          </a:xfrm>
        </p:spPr>
        <p:txBody>
          <a:bodyPr>
            <a:normAutofit fontScale="90000"/>
          </a:bodyPr>
          <a:lstStyle/>
          <a:p>
            <a:r>
              <a:rPr lang="en-US" altLang="ja-JP" u="none" dirty="0">
                <a:ea typeface="Cambria Math" panose="02040503050406030204" pitchFamily="18" charset="0"/>
              </a:rPr>
              <a:t>CO</a:t>
            </a:r>
            <a:r>
              <a:rPr lang="en-US" altLang="ja-JP" u="none" baseline="-25000" dirty="0">
                <a:ea typeface="Cambria Math" panose="02040503050406030204" pitchFamily="18" charset="0"/>
              </a:rPr>
              <a:t>2</a:t>
            </a:r>
            <a:r>
              <a:rPr lang="ja-JP" altLang="en-US" u="none" dirty="0"/>
              <a:t>レーザー励起の遠赤外分子</a:t>
            </a:r>
            <a:r>
              <a:rPr lang="ja-JP" altLang="en-US" u="none" dirty="0" smtClean="0"/>
              <a:t>レーザーの伝播</a:t>
            </a:r>
            <a:endParaRPr kumimoji="1" lang="ja-JP" altLang="en-US" u="none" dirty="0">
              <a:latin typeface="Cambria Math" panose="02040503050406030204" pitchFamily="18" charset="0"/>
              <a:ea typeface="ＭＳ Ｐゴシック" panose="020B0600070205080204" pitchFamily="50" charset="-128"/>
            </a:endParaRPr>
          </a:p>
        </p:txBody>
      </p:sp>
      <p:sp>
        <p:nvSpPr>
          <p:cNvPr id="10" name="正方形/長方形 9"/>
          <p:cNvSpPr/>
          <p:nvPr/>
        </p:nvSpPr>
        <p:spPr>
          <a:xfrm>
            <a:off x="448947" y="959877"/>
            <a:ext cx="7083542" cy="369332"/>
          </a:xfrm>
          <a:prstGeom prst="rect">
            <a:avLst/>
          </a:prstGeom>
        </p:spPr>
        <p:txBody>
          <a:bodyPr wrap="none">
            <a:spAutoFit/>
          </a:bodyPr>
          <a:lstStyle/>
          <a:p>
            <a:r>
              <a:rPr lang="en-US" altLang="ja-JP" dirty="0">
                <a:ea typeface="Cambria Math" panose="02040503050406030204" pitchFamily="18" charset="0"/>
              </a:rPr>
              <a:t>CO</a:t>
            </a:r>
            <a:r>
              <a:rPr lang="en-US" altLang="ja-JP" baseline="-25000" dirty="0">
                <a:ea typeface="Cambria Math" panose="02040503050406030204" pitchFamily="18" charset="0"/>
              </a:rPr>
              <a:t>2</a:t>
            </a:r>
            <a:r>
              <a:rPr lang="ja-JP" altLang="en-US" dirty="0"/>
              <a:t>レーザー励起の遠赤外分子</a:t>
            </a:r>
            <a:r>
              <a:rPr lang="ja-JP" altLang="en-US" dirty="0" smtClean="0"/>
              <a:t>レーザーはガウスビームとして伝播する</a:t>
            </a:r>
            <a:endParaRPr lang="ja-JP" altLang="en-US" dirty="0"/>
          </a:p>
        </p:txBody>
      </p:sp>
      <p:grpSp>
        <p:nvGrpSpPr>
          <p:cNvPr id="16" name="グループ化 15"/>
          <p:cNvGrpSpPr/>
          <p:nvPr/>
        </p:nvGrpSpPr>
        <p:grpSpPr>
          <a:xfrm>
            <a:off x="244790" y="1483882"/>
            <a:ext cx="8930635" cy="3960000"/>
            <a:chOff x="225088" y="1681660"/>
            <a:chExt cx="8930635" cy="3960000"/>
          </a:xfrm>
        </p:grpSpPr>
        <p:grpSp>
          <p:nvGrpSpPr>
            <p:cNvPr id="8" name="グループ化 7"/>
            <p:cNvGrpSpPr/>
            <p:nvPr/>
          </p:nvGrpSpPr>
          <p:grpSpPr>
            <a:xfrm>
              <a:off x="225088" y="1681660"/>
              <a:ext cx="8930635" cy="3960000"/>
              <a:chOff x="353062" y="1799004"/>
              <a:chExt cx="8930635" cy="3960000"/>
            </a:xfrm>
          </p:grpSpPr>
          <p:grpSp>
            <p:nvGrpSpPr>
              <p:cNvPr id="5" name="グループ化 4"/>
              <p:cNvGrpSpPr/>
              <p:nvPr/>
            </p:nvGrpSpPr>
            <p:grpSpPr>
              <a:xfrm>
                <a:off x="353062" y="1799004"/>
                <a:ext cx="8930635" cy="3960000"/>
                <a:chOff x="353062" y="1799004"/>
                <a:chExt cx="8930635" cy="3960000"/>
              </a:xfrm>
            </p:grpSpPr>
            <p:sp>
              <p:nvSpPr>
                <p:cNvPr id="55" name="円弧 54"/>
                <p:cNvSpPr>
                  <a:spLocks noChangeAspect="1"/>
                </p:cNvSpPr>
                <p:nvPr/>
              </p:nvSpPr>
              <p:spPr>
                <a:xfrm rot="2700000">
                  <a:off x="544994" y="3015884"/>
                  <a:ext cx="1619810" cy="1620000"/>
                </a:xfrm>
                <a:prstGeom prst="arc">
                  <a:avLst>
                    <a:gd name="adj1" fmla="val 17413949"/>
                    <a:gd name="adj2" fmla="val 20568711"/>
                  </a:avLst>
                </a:prstGeom>
                <a:noFill/>
                <a:ln w="19050" cap="flat" cmpd="sng" algn="ctr">
                  <a:solidFill>
                    <a:srgbClr val="FF3300"/>
                  </a:solidFill>
                  <a:prstDash val="sys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400" b="0" i="0" u="none" strike="noStrike" kern="0" cap="none" spc="0" normalizeH="0" baseline="0" noProof="0" smtClean="0">
                    <a:ln>
                      <a:noFill/>
                    </a:ln>
                    <a:solidFill>
                      <a:srgbClr val="92D050"/>
                    </a:solidFill>
                    <a:effectLst/>
                    <a:uLnTx/>
                    <a:uFillTx/>
                    <a:latin typeface="Cambria Math" panose="02040503050406030204" pitchFamily="18" charset="0"/>
                    <a:ea typeface="ＭＳ Ｐゴシック"/>
                    <a:cs typeface="+mn-cs"/>
                  </a:endParaRPr>
                </a:p>
              </p:txBody>
            </p:sp>
            <p:sp>
              <p:nvSpPr>
                <p:cNvPr id="70" name="円弧 69"/>
                <p:cNvSpPr>
                  <a:spLocks noChangeAspect="1"/>
                </p:cNvSpPr>
                <p:nvPr/>
              </p:nvSpPr>
              <p:spPr>
                <a:xfrm rot="2700000">
                  <a:off x="353160" y="2976838"/>
                  <a:ext cx="1691804" cy="1692000"/>
                </a:xfrm>
                <a:prstGeom prst="arc">
                  <a:avLst>
                    <a:gd name="adj1" fmla="val 17457123"/>
                    <a:gd name="adj2" fmla="val 20482053"/>
                  </a:avLst>
                </a:prstGeom>
                <a:noFill/>
                <a:ln w="19050" cap="flat" cmpd="sng" algn="ctr">
                  <a:solidFill>
                    <a:srgbClr val="FF3300"/>
                  </a:solidFill>
                  <a:prstDash val="sys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400" b="0" i="0" u="none" strike="noStrike" kern="0" cap="none" spc="0" normalizeH="0" baseline="0" noProof="0" smtClean="0">
                    <a:ln>
                      <a:noFill/>
                    </a:ln>
                    <a:solidFill>
                      <a:srgbClr val="92D050"/>
                    </a:solidFill>
                    <a:effectLst/>
                    <a:uLnTx/>
                    <a:uFillTx/>
                    <a:latin typeface="Cambria Math" panose="02040503050406030204" pitchFamily="18" charset="0"/>
                    <a:ea typeface="ＭＳ Ｐゴシック"/>
                    <a:cs typeface="+mn-cs"/>
                  </a:endParaRPr>
                </a:p>
              </p:txBody>
            </p:sp>
            <p:sp>
              <p:nvSpPr>
                <p:cNvPr id="75" name="円弧 74"/>
                <p:cNvSpPr>
                  <a:spLocks noChangeAspect="1"/>
                </p:cNvSpPr>
                <p:nvPr/>
              </p:nvSpPr>
              <p:spPr>
                <a:xfrm rot="2700000">
                  <a:off x="2158325" y="2749562"/>
                  <a:ext cx="2159740" cy="2160000"/>
                </a:xfrm>
                <a:prstGeom prst="arc">
                  <a:avLst>
                    <a:gd name="adj1" fmla="val 16005064"/>
                    <a:gd name="adj2" fmla="val 243938"/>
                  </a:avLst>
                </a:prstGeom>
                <a:noFill/>
                <a:ln w="19050" cap="flat" cmpd="sng" algn="ctr">
                  <a:solidFill>
                    <a:srgbClr val="FF3300"/>
                  </a:solidFill>
                  <a:prstDash val="sys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400" b="0" i="0" u="none" strike="noStrike" kern="0" cap="none" spc="0" normalizeH="0" baseline="0" noProof="0" smtClean="0">
                    <a:ln>
                      <a:noFill/>
                    </a:ln>
                    <a:solidFill>
                      <a:srgbClr val="92D050"/>
                    </a:solidFill>
                    <a:effectLst/>
                    <a:uLnTx/>
                    <a:uFillTx/>
                    <a:latin typeface="Cambria Math" panose="02040503050406030204" pitchFamily="18" charset="0"/>
                    <a:ea typeface="ＭＳ Ｐゴシック"/>
                    <a:cs typeface="+mn-cs"/>
                  </a:endParaRPr>
                </a:p>
              </p:txBody>
            </p:sp>
            <p:sp>
              <p:nvSpPr>
                <p:cNvPr id="76" name="円弧 75"/>
                <p:cNvSpPr>
                  <a:spLocks noChangeAspect="1"/>
                </p:cNvSpPr>
                <p:nvPr/>
              </p:nvSpPr>
              <p:spPr>
                <a:xfrm rot="2700000">
                  <a:off x="2152356" y="2568121"/>
                  <a:ext cx="2520000" cy="2520303"/>
                </a:xfrm>
                <a:prstGeom prst="arc">
                  <a:avLst>
                    <a:gd name="adj1" fmla="val 16056818"/>
                    <a:gd name="adj2" fmla="val 119577"/>
                  </a:avLst>
                </a:prstGeom>
                <a:noFill/>
                <a:ln w="19050" cap="flat" cmpd="sng" algn="ctr">
                  <a:solidFill>
                    <a:srgbClr val="FF3300"/>
                  </a:solidFill>
                  <a:prstDash val="sys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400" b="0" i="0" u="none" strike="noStrike" kern="0" cap="none" spc="0" normalizeH="0" baseline="0" noProof="0" smtClean="0">
                    <a:ln>
                      <a:noFill/>
                    </a:ln>
                    <a:solidFill>
                      <a:srgbClr val="92D050"/>
                    </a:solidFill>
                    <a:effectLst/>
                    <a:uLnTx/>
                    <a:uFillTx/>
                    <a:latin typeface="Cambria Math" panose="02040503050406030204" pitchFamily="18" charset="0"/>
                    <a:ea typeface="ＭＳ Ｐゴシック"/>
                    <a:cs typeface="+mn-cs"/>
                  </a:endParaRPr>
                </a:p>
              </p:txBody>
            </p:sp>
            <p:sp>
              <p:nvSpPr>
                <p:cNvPr id="82" name="円弧 81"/>
                <p:cNvSpPr>
                  <a:spLocks noChangeAspect="1"/>
                </p:cNvSpPr>
                <p:nvPr/>
              </p:nvSpPr>
              <p:spPr>
                <a:xfrm rot="2700000">
                  <a:off x="2123613" y="2385643"/>
                  <a:ext cx="2880000" cy="2880341"/>
                </a:xfrm>
                <a:prstGeom prst="arc">
                  <a:avLst>
                    <a:gd name="adj1" fmla="val 16089755"/>
                    <a:gd name="adj2" fmla="val 119577"/>
                  </a:avLst>
                </a:prstGeom>
                <a:noFill/>
                <a:ln w="19050" cap="flat" cmpd="sng" algn="ctr">
                  <a:solidFill>
                    <a:srgbClr val="FF3300"/>
                  </a:solidFill>
                  <a:prstDash val="sys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400" b="0" i="0" u="none" strike="noStrike" kern="0" cap="none" spc="0" normalizeH="0" baseline="0" noProof="0" smtClean="0">
                    <a:ln>
                      <a:noFill/>
                    </a:ln>
                    <a:solidFill>
                      <a:srgbClr val="92D050"/>
                    </a:solidFill>
                    <a:effectLst/>
                    <a:uLnTx/>
                    <a:uFillTx/>
                    <a:latin typeface="Cambria Math" panose="02040503050406030204" pitchFamily="18" charset="0"/>
                    <a:ea typeface="ＭＳ Ｐゴシック"/>
                    <a:cs typeface="+mn-cs"/>
                  </a:endParaRPr>
                </a:p>
              </p:txBody>
            </p:sp>
            <p:sp>
              <p:nvSpPr>
                <p:cNvPr id="83" name="円弧 82"/>
                <p:cNvSpPr>
                  <a:spLocks noChangeAspect="1"/>
                </p:cNvSpPr>
                <p:nvPr/>
              </p:nvSpPr>
              <p:spPr>
                <a:xfrm rot="2700000">
                  <a:off x="2118560" y="2208081"/>
                  <a:ext cx="3240000" cy="3240385"/>
                </a:xfrm>
                <a:prstGeom prst="arc">
                  <a:avLst>
                    <a:gd name="adj1" fmla="val 16137145"/>
                    <a:gd name="adj2" fmla="val 68936"/>
                  </a:avLst>
                </a:prstGeom>
                <a:noFill/>
                <a:ln w="19050" cap="flat" cmpd="sng" algn="ctr">
                  <a:solidFill>
                    <a:srgbClr val="FF3300"/>
                  </a:solidFill>
                  <a:prstDash val="sys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400" b="0" i="0" u="none" strike="noStrike" kern="0" cap="none" spc="0" normalizeH="0" baseline="0" noProof="0" smtClean="0">
                    <a:ln>
                      <a:noFill/>
                    </a:ln>
                    <a:solidFill>
                      <a:srgbClr val="92D050"/>
                    </a:solidFill>
                    <a:effectLst/>
                    <a:uLnTx/>
                    <a:uFillTx/>
                    <a:latin typeface="Cambria Math" panose="02040503050406030204" pitchFamily="18" charset="0"/>
                    <a:ea typeface="ＭＳ Ｐゴシック"/>
                    <a:cs typeface="+mn-cs"/>
                  </a:endParaRPr>
                </a:p>
              </p:txBody>
            </p:sp>
            <p:grpSp>
              <p:nvGrpSpPr>
                <p:cNvPr id="4" name="グループ化 3"/>
                <p:cNvGrpSpPr/>
                <p:nvPr/>
              </p:nvGrpSpPr>
              <p:grpSpPr>
                <a:xfrm>
                  <a:off x="405557" y="1799004"/>
                  <a:ext cx="8878140" cy="3960000"/>
                  <a:chOff x="405557" y="1799004"/>
                  <a:chExt cx="8878140" cy="3960000"/>
                </a:xfrm>
              </p:grpSpPr>
              <p:grpSp>
                <p:nvGrpSpPr>
                  <p:cNvPr id="61" name="グループ化 60"/>
                  <p:cNvGrpSpPr>
                    <a:grpSpLocks noChangeAspect="1"/>
                  </p:cNvGrpSpPr>
                  <p:nvPr/>
                </p:nvGrpSpPr>
                <p:grpSpPr>
                  <a:xfrm rot="5400000">
                    <a:off x="5654227" y="2581400"/>
                    <a:ext cx="3960000" cy="2395208"/>
                    <a:chOff x="1713939" y="1335186"/>
                    <a:chExt cx="3542195" cy="2142494"/>
                  </a:xfrm>
                </p:grpSpPr>
                <p:pic>
                  <p:nvPicPr>
                    <p:cNvPr id="62" name="図 6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713939" y="1341943"/>
                      <a:ext cx="3542195" cy="2135737"/>
                    </a:xfrm>
                    <a:prstGeom prst="rect">
                      <a:avLst/>
                    </a:prstGeom>
                    <a:noFill/>
                    <a:ln>
                      <a:noFill/>
                    </a:ln>
                  </p:spPr>
                </p:pic>
                <p:sp>
                  <p:nvSpPr>
                    <p:cNvPr id="63" name="正方形/長方形 62"/>
                    <p:cNvSpPr/>
                    <p:nvPr/>
                  </p:nvSpPr>
                  <p:spPr>
                    <a:xfrm>
                      <a:off x="3884176" y="1335186"/>
                      <a:ext cx="1332000" cy="540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p>
                  </p:txBody>
                </p:sp>
                <p:sp>
                  <p:nvSpPr>
                    <p:cNvPr id="64" name="正方形/長方形 63"/>
                    <p:cNvSpPr/>
                    <p:nvPr/>
                  </p:nvSpPr>
                  <p:spPr>
                    <a:xfrm>
                      <a:off x="4859432" y="1859820"/>
                      <a:ext cx="72000" cy="1404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p>
                  </p:txBody>
                </p:sp>
                <p:sp>
                  <p:nvSpPr>
                    <p:cNvPr id="65" name="正方形/長方形 64"/>
                    <p:cNvSpPr/>
                    <p:nvPr/>
                  </p:nvSpPr>
                  <p:spPr>
                    <a:xfrm rot="5400000">
                      <a:off x="2957312" y="522858"/>
                      <a:ext cx="72000" cy="1872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p>
                  </p:txBody>
                </p:sp>
                <p:sp>
                  <p:nvSpPr>
                    <p:cNvPr id="66" name="正方形/長方形 65"/>
                    <p:cNvSpPr/>
                    <p:nvPr/>
                  </p:nvSpPr>
                  <p:spPr>
                    <a:xfrm>
                      <a:off x="1871498" y="1443522"/>
                      <a:ext cx="216000" cy="1872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p>
                  </p:txBody>
                </p:sp>
                <p:sp>
                  <p:nvSpPr>
                    <p:cNvPr id="67" name="正方形/長方形 66"/>
                    <p:cNvSpPr/>
                    <p:nvPr/>
                  </p:nvSpPr>
                  <p:spPr>
                    <a:xfrm>
                      <a:off x="2070392" y="1459020"/>
                      <a:ext cx="108000" cy="1764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p>
                  </p:txBody>
                </p:sp>
                <p:sp>
                  <p:nvSpPr>
                    <p:cNvPr id="68" name="正方形/長方形 67"/>
                    <p:cNvSpPr/>
                    <p:nvPr/>
                  </p:nvSpPr>
                  <p:spPr>
                    <a:xfrm rot="5400000">
                      <a:off x="3462620" y="1978194"/>
                      <a:ext cx="108000" cy="2700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p>
                  </p:txBody>
                </p:sp>
              </p:grpSp>
              <p:grpSp>
                <p:nvGrpSpPr>
                  <p:cNvPr id="2" name="グループ化 1"/>
                  <p:cNvGrpSpPr/>
                  <p:nvPr/>
                </p:nvGrpSpPr>
                <p:grpSpPr>
                  <a:xfrm>
                    <a:off x="405557" y="2441346"/>
                    <a:ext cx="8878140" cy="2840414"/>
                    <a:chOff x="405557" y="2441346"/>
                    <a:chExt cx="8878140" cy="2840414"/>
                  </a:xfrm>
                </p:grpSpPr>
                <mc:AlternateContent xmlns:mc="http://schemas.openxmlformats.org/markup-compatibility/2006" xmlns:a14="http://schemas.microsoft.com/office/drawing/2010/main">
                  <mc:Choice Requires="a14">
                    <p:sp>
                      <p:nvSpPr>
                        <p:cNvPr id="32" name="テキスト ボックス 31"/>
                        <p:cNvSpPr txBox="1"/>
                        <p:nvPr/>
                      </p:nvSpPr>
                      <p:spPr>
                        <a:xfrm>
                          <a:off x="4133193" y="3215848"/>
                          <a:ext cx="1681811" cy="338554"/>
                        </a:xfrm>
                        <a:prstGeom prst="rect">
                          <a:avLst/>
                        </a:prstGeom>
                        <a:solidFill>
                          <a:schemeClr val="bg1"/>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smtClean="0">
                              <a:ln>
                                <a:noFill/>
                              </a:ln>
                              <a:solidFill>
                                <a:schemeClr val="tx1"/>
                              </a:solidFill>
                              <a:effectLst/>
                              <a:uLnTx/>
                              <a:uFillTx/>
                              <a:latin typeface="Cambria Math" panose="02040503050406030204" pitchFamily="18" charset="0"/>
                            </a:rPr>
                            <a:t>ビーム半径</a:t>
                          </a:r>
                          <a14:m>
                            <m:oMath xmlns:m="http://schemas.openxmlformats.org/officeDocument/2006/math">
                              <m:r>
                                <a:rPr kumimoji="0" lang="en-US" altLang="ja-JP" sz="1600" b="0" i="1" u="none" strike="noStrike" kern="0" cap="none" spc="0" normalizeH="0" baseline="0" noProof="0" smtClean="0">
                                  <a:ln>
                                    <a:noFill/>
                                  </a:ln>
                                  <a:solidFill>
                                    <a:schemeClr val="tx1"/>
                                  </a:solidFill>
                                  <a:effectLst/>
                                  <a:uLnTx/>
                                  <a:uFillTx/>
                                  <a:latin typeface="Cambria Math"/>
                                </a:rPr>
                                <m:t>𝑊</m:t>
                              </m:r>
                              <m:d>
                                <m:dPr>
                                  <m:ctrlPr>
                                    <a:rPr kumimoji="0" lang="en-US" altLang="ja-JP" sz="1600" b="0" i="1" u="none" strike="noStrike" kern="0" cap="none" spc="0" normalizeH="0" baseline="0" noProof="0" smtClean="0">
                                      <a:ln>
                                        <a:noFill/>
                                      </a:ln>
                                      <a:solidFill>
                                        <a:schemeClr val="tx1"/>
                                      </a:solidFill>
                                      <a:effectLst/>
                                      <a:uLnTx/>
                                      <a:uFillTx/>
                                      <a:latin typeface="Cambria Math" panose="02040503050406030204" pitchFamily="18" charset="0"/>
                                    </a:rPr>
                                  </m:ctrlPr>
                                </m:dPr>
                                <m:e>
                                  <m:r>
                                    <a:rPr kumimoji="0" lang="en-US" altLang="ja-JP" sz="1600" b="0" i="1" u="none" strike="noStrike" kern="0" cap="none" spc="0" normalizeH="0" baseline="0" noProof="0" smtClean="0">
                                      <a:ln>
                                        <a:noFill/>
                                      </a:ln>
                                      <a:solidFill>
                                        <a:schemeClr val="tx1"/>
                                      </a:solidFill>
                                      <a:effectLst/>
                                      <a:uLnTx/>
                                      <a:uFillTx/>
                                      <a:latin typeface="Cambria Math"/>
                                    </a:rPr>
                                    <m:t>𝑧</m:t>
                                  </m:r>
                                </m:e>
                              </m:d>
                            </m:oMath>
                          </a14:m>
                          <a:endParaRPr kumimoji="0" lang="ja-JP" altLang="en-US" sz="1600" b="0" i="0" u="none" strike="noStrike" kern="0" cap="none" spc="0" normalizeH="0" baseline="0" noProof="0" dirty="0" smtClean="0">
                            <a:ln>
                              <a:noFill/>
                            </a:ln>
                            <a:solidFill>
                              <a:schemeClr val="tx1"/>
                            </a:solidFill>
                            <a:effectLst/>
                            <a:uLnTx/>
                            <a:uFillTx/>
                            <a:latin typeface="Cambria Math" panose="02040503050406030204" pitchFamily="18" charset="0"/>
                          </a:endParaRPr>
                        </a:p>
                      </p:txBody>
                    </p:sp>
                  </mc:Choice>
                  <mc:Fallback xmlns="">
                    <p:sp>
                      <p:nvSpPr>
                        <p:cNvPr id="32" name="テキスト ボックス 31"/>
                        <p:cNvSpPr txBox="1">
                          <a:spLocks noRot="1" noChangeAspect="1" noMove="1" noResize="1" noEditPoints="1" noAdjustHandles="1" noChangeArrowheads="1" noChangeShapeType="1" noTextEdit="1"/>
                        </p:cNvSpPr>
                        <p:nvPr/>
                      </p:nvSpPr>
                      <p:spPr>
                        <a:xfrm>
                          <a:off x="4133193" y="3215848"/>
                          <a:ext cx="1681811" cy="338554"/>
                        </a:xfrm>
                        <a:prstGeom prst="rect">
                          <a:avLst/>
                        </a:prstGeom>
                        <a:blipFill rotWithShape="0">
                          <a:blip r:embed="rId3"/>
                          <a:stretch>
                            <a:fillRect t="-7273" b="-21818"/>
                          </a:stretch>
                        </a:blipFill>
                        <a:ln>
                          <a:noFill/>
                        </a:ln>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6" name="テキスト ボックス 5"/>
                        <p:cNvSpPr txBox="1"/>
                        <p:nvPr/>
                      </p:nvSpPr>
                      <p:spPr>
                        <a:xfrm>
                          <a:off x="1230037" y="4220070"/>
                          <a:ext cx="1457317" cy="58477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smtClean="0">
                              <a:ln>
                                <a:noFill/>
                              </a:ln>
                              <a:solidFill>
                                <a:schemeClr val="tx1"/>
                              </a:solidFill>
                              <a:effectLst/>
                              <a:uLnTx/>
                              <a:uFillTx/>
                              <a:latin typeface="Cambria Math" panose="02040503050406030204" pitchFamily="18" charset="0"/>
                            </a:rPr>
                            <a:t>ウエスト</a:t>
                          </a:r>
                          <a:r>
                            <a:rPr kumimoji="0" lang="ja-JP" altLang="en-US" sz="1600" kern="0" dirty="0" smtClean="0">
                              <a:solidFill>
                                <a:schemeClr val="tx1"/>
                              </a:solidFill>
                              <a:latin typeface="Cambria Math" panose="02040503050406030204" pitchFamily="18" charset="0"/>
                            </a:rPr>
                            <a:t>半径</a:t>
                          </a:r>
                          <a14:m>
                            <m:oMath xmlns:m="http://schemas.openxmlformats.org/officeDocument/2006/math">
                              <m:sSub>
                                <m:sSubPr>
                                  <m:ctrlPr>
                                    <a:rPr kumimoji="0" lang="en-US" altLang="ja-JP" sz="1600" i="1" kern="0" smtClean="0">
                                      <a:solidFill>
                                        <a:schemeClr val="tx1"/>
                                      </a:solidFill>
                                      <a:latin typeface="Cambria Math" panose="02040503050406030204" pitchFamily="18" charset="0"/>
                                    </a:rPr>
                                  </m:ctrlPr>
                                </m:sSubPr>
                                <m:e>
                                  <m:r>
                                    <a:rPr kumimoji="0" lang="en-US" altLang="ja-JP" sz="1600" b="0" i="1" kern="0" smtClean="0">
                                      <a:solidFill>
                                        <a:schemeClr val="tx1"/>
                                      </a:solidFill>
                                      <a:latin typeface="Cambria Math"/>
                                    </a:rPr>
                                    <m:t>𝑊</m:t>
                                  </m:r>
                                </m:e>
                                <m:sub>
                                  <m:r>
                                    <a:rPr kumimoji="0" lang="en-US" altLang="ja-JP" sz="1600" b="0" i="1" kern="0" smtClean="0">
                                      <a:solidFill>
                                        <a:schemeClr val="tx1"/>
                                      </a:solidFill>
                                      <a:latin typeface="Cambria Math"/>
                                    </a:rPr>
                                    <m:t>0</m:t>
                                  </m:r>
                                </m:sub>
                              </m:sSub>
                            </m:oMath>
                          </a14:m>
                          <a:r>
                            <a:rPr kumimoji="0" lang="ja-JP" altLang="en-US" sz="1600" b="0" i="0" u="none" strike="noStrike" kern="0" cap="none" spc="0" normalizeH="0" baseline="0" noProof="0" dirty="0" smtClean="0">
                              <a:ln>
                                <a:noFill/>
                              </a:ln>
                              <a:effectLst/>
                              <a:uLnTx/>
                              <a:uFillTx/>
                              <a:latin typeface="Cambria Math" panose="02040503050406030204" pitchFamily="18" charset="0"/>
                            </a:rPr>
                            <a:t>＝</a:t>
                          </a:r>
                          <a:r>
                            <a:rPr kumimoji="0" lang="en-US" altLang="ja-JP" sz="1600" b="0" i="0" u="none" strike="noStrike" kern="0" cap="none" spc="0" normalizeH="0" baseline="0" noProof="0" dirty="0" smtClean="0">
                              <a:ln>
                                <a:noFill/>
                              </a:ln>
                              <a:effectLst/>
                              <a:uLnTx/>
                              <a:uFillTx/>
                              <a:latin typeface="Cambria Math" panose="02040503050406030204" pitchFamily="18" charset="0"/>
                            </a:rPr>
                            <a:t>3.43 mm</a:t>
                          </a:r>
                        </a:p>
                      </p:txBody>
                    </p:sp>
                  </mc:Choice>
                  <mc:Fallback xmlns="">
                    <p:sp>
                      <p:nvSpPr>
                        <p:cNvPr id="6" name="テキスト ボックス 5"/>
                        <p:cNvSpPr txBox="1">
                          <a:spLocks noRot="1" noChangeAspect="1" noMove="1" noResize="1" noEditPoints="1" noAdjustHandles="1" noChangeArrowheads="1" noChangeShapeType="1" noTextEdit="1"/>
                        </p:cNvSpPr>
                        <p:nvPr/>
                      </p:nvSpPr>
                      <p:spPr>
                        <a:xfrm>
                          <a:off x="1230037" y="4220070"/>
                          <a:ext cx="1457317" cy="584775"/>
                        </a:xfrm>
                        <a:prstGeom prst="rect">
                          <a:avLst/>
                        </a:prstGeom>
                        <a:blipFill rotWithShape="0">
                          <a:blip r:embed="rId4"/>
                          <a:stretch>
                            <a:fillRect t="-3125" r="-418" b="-12500"/>
                          </a:stretch>
                        </a:blipFill>
                      </p:spPr>
                      <p:txBody>
                        <a:bodyPr/>
                        <a:lstStyle/>
                        <a:p>
                          <a:r>
                            <a:rPr lang="ja-JP" altLang="en-US">
                              <a:noFill/>
                            </a:rPr>
                            <a:t> </a:t>
                          </a:r>
                        </a:p>
                      </p:txBody>
                    </p:sp>
                  </mc:Fallback>
                </mc:AlternateContent>
                <p:cxnSp>
                  <p:nvCxnSpPr>
                    <p:cNvPr id="7" name="直線矢印コネクタ 6"/>
                    <p:cNvCxnSpPr>
                      <a:stCxn id="81" idx="3"/>
                    </p:cNvCxnSpPr>
                    <p:nvPr/>
                  </p:nvCxnSpPr>
                  <p:spPr>
                    <a:xfrm>
                      <a:off x="1845558" y="3822838"/>
                      <a:ext cx="7020000" cy="0"/>
                    </a:xfrm>
                    <a:prstGeom prst="straightConnector1">
                      <a:avLst/>
                    </a:prstGeom>
                    <a:noFill/>
                    <a:ln w="25400" cap="flat" cmpd="sng" algn="ctr">
                      <a:solidFill>
                        <a:schemeClr val="accent6">
                          <a:lumMod val="50000"/>
                        </a:schemeClr>
                      </a:solidFill>
                      <a:prstDash val="solid"/>
                      <a:headEnd type="none"/>
                      <a:tailEnd type="arrow"/>
                    </a:ln>
                    <a:effectLst/>
                  </p:spPr>
                </p:cxnSp>
                <p:sp>
                  <p:nvSpPr>
                    <p:cNvPr id="50" name="テキスト ボックス 49"/>
                    <p:cNvSpPr txBox="1"/>
                    <p:nvPr/>
                  </p:nvSpPr>
                  <p:spPr>
                    <a:xfrm rot="5400000">
                      <a:off x="8366388" y="3695070"/>
                      <a:ext cx="1296998" cy="33855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smtClean="0">
                          <a:ln>
                            <a:noFill/>
                          </a:ln>
                          <a:solidFill>
                            <a:prstClr val="black"/>
                          </a:solidFill>
                          <a:effectLst/>
                          <a:uLnTx/>
                          <a:uFillTx/>
                          <a:latin typeface="Cambria Math" panose="02040503050406030204" pitchFamily="18" charset="0"/>
                        </a:rPr>
                        <a:t>ビーム強度</a:t>
                      </a:r>
                    </a:p>
                  </p:txBody>
                </p:sp>
                <mc:AlternateContent xmlns:mc="http://schemas.openxmlformats.org/markup-compatibility/2006" xmlns:a14="http://schemas.microsoft.com/office/drawing/2010/main">
                  <mc:Choice Requires="a14">
                    <p:sp>
                      <p:nvSpPr>
                        <p:cNvPr id="52" name="テキスト ボックス 51"/>
                        <p:cNvSpPr txBox="1"/>
                        <p:nvPr/>
                      </p:nvSpPr>
                      <p:spPr>
                        <a:xfrm>
                          <a:off x="6950089" y="4798621"/>
                          <a:ext cx="2333608" cy="338554"/>
                        </a:xfrm>
                        <a:prstGeom prst="rect">
                          <a:avLst/>
                        </a:prstGeom>
                        <a:solidFill>
                          <a:schemeClr val="bg1"/>
                        </a:solidFill>
                        <a:ln w="19050">
                          <a:solidFill>
                            <a:srgbClr val="002060"/>
                          </a:solidFill>
                        </a:ln>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14:m>
                            <m:oMath xmlns:m="http://schemas.openxmlformats.org/officeDocument/2006/math">
                              <m:r>
                                <a:rPr kumimoji="0" lang="en-US" altLang="ja-JP" sz="1600" b="0" i="1" u="none" strike="noStrike" kern="0" cap="none" spc="0" normalizeH="0" baseline="0" noProof="0" smtClean="0">
                                  <a:ln>
                                    <a:noFill/>
                                  </a:ln>
                                  <a:solidFill>
                                    <a:prstClr val="black"/>
                                  </a:solidFill>
                                  <a:effectLst/>
                                  <a:uLnTx/>
                                  <a:uFillTx/>
                                  <a:latin typeface="Cambria Math"/>
                                </a:rPr>
                                <m:t>2</m:t>
                              </m:r>
                              <m:r>
                                <a:rPr kumimoji="0" lang="ja-JP" altLang="en-US" sz="1600" b="0" i="1" u="none" strike="noStrike" kern="0" cap="none" spc="0" normalizeH="0" baseline="0" noProof="0" smtClean="0">
                                  <a:ln>
                                    <a:noFill/>
                                  </a:ln>
                                  <a:solidFill>
                                    <a:prstClr val="black"/>
                                  </a:solidFill>
                                  <a:effectLst/>
                                  <a:uLnTx/>
                                  <a:uFillTx/>
                                  <a:latin typeface="Cambria Math"/>
                                </a:rPr>
                                <m:t>𝜎</m:t>
                              </m:r>
                              <m:r>
                                <a:rPr kumimoji="0" lang="en-US" altLang="ja-JP" sz="1600" b="0" i="1" u="none" strike="noStrike" kern="0" cap="none" spc="0" normalizeH="0" baseline="0" noProof="0" smtClean="0">
                                  <a:ln>
                                    <a:noFill/>
                                  </a:ln>
                                  <a:solidFill>
                                    <a:prstClr val="black"/>
                                  </a:solidFill>
                                  <a:effectLst/>
                                  <a:uLnTx/>
                                  <a:uFillTx/>
                                  <a:latin typeface="Cambria Math"/>
                                </a:rPr>
                                <m:t>=</m:t>
                              </m:r>
                              <m:r>
                                <a:rPr kumimoji="0" lang="en-US" altLang="ja-JP" sz="1600" b="0" i="1" u="none" strike="noStrike" kern="0" cap="none" spc="0" normalizeH="0" baseline="0" noProof="0" smtClean="0">
                                  <a:ln>
                                    <a:noFill/>
                                  </a:ln>
                                  <a:solidFill>
                                    <a:prstClr val="black"/>
                                  </a:solidFill>
                                  <a:effectLst/>
                                  <a:uLnTx/>
                                  <a:uFillTx/>
                                  <a:latin typeface="Cambria Math"/>
                                </a:rPr>
                                <m:t>𝑊</m:t>
                              </m:r>
                              <m:d>
                                <m:dPr>
                                  <m:ctrlPr>
                                    <a:rPr kumimoji="0" lang="en-US" altLang="ja-JP" sz="1600" b="0" i="1" u="none" strike="noStrike" kern="0" cap="none" spc="0" normalizeH="0" baseline="0" noProof="0" smtClean="0">
                                      <a:ln>
                                        <a:noFill/>
                                      </a:ln>
                                      <a:solidFill>
                                        <a:prstClr val="black"/>
                                      </a:solidFill>
                                      <a:effectLst/>
                                      <a:uLnTx/>
                                      <a:uFillTx/>
                                      <a:latin typeface="Cambria Math" panose="02040503050406030204" pitchFamily="18" charset="0"/>
                                    </a:rPr>
                                  </m:ctrlPr>
                                </m:dPr>
                                <m:e>
                                  <m:r>
                                    <a:rPr kumimoji="0" lang="en-US" altLang="ja-JP" sz="1600" b="0" i="1" u="none" strike="noStrike" kern="0" cap="none" spc="0" normalizeH="0" baseline="0" noProof="0" smtClean="0">
                                      <a:ln>
                                        <a:noFill/>
                                      </a:ln>
                                      <a:solidFill>
                                        <a:prstClr val="black"/>
                                      </a:solidFill>
                                      <a:effectLst/>
                                      <a:uLnTx/>
                                      <a:uFillTx/>
                                      <a:latin typeface="Cambria Math"/>
                                    </a:rPr>
                                    <m:t>𝑧</m:t>
                                  </m:r>
                                </m:e>
                              </m:d>
                            </m:oMath>
                          </a14:m>
                          <a:r>
                            <a:rPr kumimoji="0" lang="ja-JP" altLang="en-US" sz="1600" b="0" i="0" u="none" strike="noStrike" kern="0" cap="none" spc="0" normalizeH="0" baseline="0" noProof="0" dirty="0" smtClean="0">
                              <a:ln>
                                <a:noFill/>
                              </a:ln>
                              <a:solidFill>
                                <a:prstClr val="black"/>
                              </a:solidFill>
                              <a:effectLst/>
                              <a:uLnTx/>
                              <a:uFillTx/>
                              <a:latin typeface="Cambria Math" panose="02040503050406030204" pitchFamily="18" charset="0"/>
                            </a:rPr>
                            <a:t>：ビーム半径</a:t>
                          </a:r>
                        </a:p>
                      </p:txBody>
                    </p:sp>
                  </mc:Choice>
                  <mc:Fallback xmlns="">
                    <p:sp>
                      <p:nvSpPr>
                        <p:cNvPr id="52" name="テキスト ボックス 51"/>
                        <p:cNvSpPr txBox="1">
                          <a:spLocks noRot="1" noChangeAspect="1" noMove="1" noResize="1" noEditPoints="1" noAdjustHandles="1" noChangeArrowheads="1" noChangeShapeType="1" noTextEdit="1"/>
                        </p:cNvSpPr>
                        <p:nvPr/>
                      </p:nvSpPr>
                      <p:spPr>
                        <a:xfrm>
                          <a:off x="6950089" y="4798621"/>
                          <a:ext cx="2333608" cy="338554"/>
                        </a:xfrm>
                        <a:prstGeom prst="rect">
                          <a:avLst/>
                        </a:prstGeom>
                        <a:blipFill rotWithShape="0">
                          <a:blip r:embed="rId5"/>
                          <a:stretch>
                            <a:fillRect t="-5085" b="-15254"/>
                          </a:stretch>
                        </a:blipFill>
                        <a:ln w="19050">
                          <a:solidFill>
                            <a:srgbClr val="002060"/>
                          </a:solidFill>
                        </a:ln>
                      </p:spPr>
                      <p:txBody>
                        <a:bodyPr/>
                        <a:lstStyle/>
                        <a:p>
                          <a:r>
                            <a:rPr lang="ja-JP" altLang="en-US">
                              <a:noFill/>
                            </a:rPr>
                            <a:t> </a:t>
                          </a:r>
                        </a:p>
                      </p:txBody>
                    </p:sp>
                  </mc:Fallback>
                </mc:AlternateContent>
                <p:sp>
                  <p:nvSpPr>
                    <p:cNvPr id="56" name="円弧 55"/>
                    <p:cNvSpPr>
                      <a:spLocks noChangeAspect="1"/>
                    </p:cNvSpPr>
                    <p:nvPr/>
                  </p:nvSpPr>
                  <p:spPr>
                    <a:xfrm rot="2700000">
                      <a:off x="1024367" y="3123198"/>
                      <a:ext cx="1404000" cy="1404167"/>
                    </a:xfrm>
                    <a:prstGeom prst="arc">
                      <a:avLst>
                        <a:gd name="adj1" fmla="val 17142535"/>
                        <a:gd name="adj2" fmla="val 20752784"/>
                      </a:avLst>
                    </a:prstGeom>
                    <a:noFill/>
                    <a:ln w="19050" cap="flat" cmpd="sng" algn="ctr">
                      <a:solidFill>
                        <a:srgbClr val="FF3300"/>
                      </a:solidFill>
                      <a:prstDash val="sys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400" b="0" i="0" u="none" strike="noStrike" kern="0" cap="none" spc="0" normalizeH="0" baseline="0" noProof="0" smtClean="0">
                        <a:ln>
                          <a:noFill/>
                        </a:ln>
                        <a:solidFill>
                          <a:srgbClr val="92D050"/>
                        </a:solidFill>
                        <a:effectLst/>
                        <a:uLnTx/>
                        <a:uFillTx/>
                        <a:latin typeface="Cambria Math" panose="02040503050406030204" pitchFamily="18" charset="0"/>
                        <a:ea typeface="ＭＳ Ｐゴシック"/>
                        <a:cs typeface="+mn-cs"/>
                      </a:endParaRPr>
                    </a:p>
                  </p:txBody>
                </p:sp>
                <p:sp>
                  <p:nvSpPr>
                    <p:cNvPr id="58" name="円弧 57"/>
                    <p:cNvSpPr>
                      <a:spLocks noChangeAspect="1"/>
                    </p:cNvSpPr>
                    <p:nvPr/>
                  </p:nvSpPr>
                  <p:spPr>
                    <a:xfrm rot="2700000">
                      <a:off x="1163931" y="3119316"/>
                      <a:ext cx="1404000" cy="1404166"/>
                    </a:xfrm>
                    <a:prstGeom prst="arc">
                      <a:avLst>
                        <a:gd name="adj1" fmla="val 17016095"/>
                        <a:gd name="adj2" fmla="val 20851814"/>
                      </a:avLst>
                    </a:prstGeom>
                    <a:noFill/>
                    <a:ln w="19050" cap="flat" cmpd="sng" algn="ctr">
                      <a:solidFill>
                        <a:srgbClr val="FF3300"/>
                      </a:solidFill>
                      <a:prstDash val="sys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400" b="0" i="0" u="none" strike="noStrike" kern="0" cap="none" spc="0" normalizeH="0" baseline="0" noProof="0" smtClean="0">
                        <a:ln>
                          <a:noFill/>
                        </a:ln>
                        <a:solidFill>
                          <a:srgbClr val="92D050"/>
                        </a:solidFill>
                        <a:effectLst/>
                        <a:uLnTx/>
                        <a:uFillTx/>
                        <a:latin typeface="Cambria Math" panose="02040503050406030204" pitchFamily="18" charset="0"/>
                        <a:ea typeface="ＭＳ Ｐゴシック"/>
                        <a:cs typeface="+mn-cs"/>
                      </a:endParaRPr>
                    </a:p>
                  </p:txBody>
                </p:sp>
                <p:sp>
                  <p:nvSpPr>
                    <p:cNvPr id="59" name="円弧 58"/>
                    <p:cNvSpPr>
                      <a:spLocks noChangeAspect="1"/>
                    </p:cNvSpPr>
                    <p:nvPr/>
                  </p:nvSpPr>
                  <p:spPr>
                    <a:xfrm rot="2700000">
                      <a:off x="1369564" y="3121724"/>
                      <a:ext cx="1404000" cy="1404167"/>
                    </a:xfrm>
                    <a:prstGeom prst="arc">
                      <a:avLst>
                        <a:gd name="adj1" fmla="val 16861535"/>
                        <a:gd name="adj2" fmla="val 21017601"/>
                      </a:avLst>
                    </a:prstGeom>
                    <a:noFill/>
                    <a:ln w="19050" cap="flat" cmpd="sng" algn="ctr">
                      <a:solidFill>
                        <a:srgbClr val="FF3300"/>
                      </a:solidFill>
                      <a:prstDash val="sys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400" b="0" i="0" u="none" strike="noStrike" kern="0" cap="none" spc="0" normalizeH="0" baseline="0" noProof="0" smtClean="0">
                        <a:ln>
                          <a:noFill/>
                        </a:ln>
                        <a:solidFill>
                          <a:srgbClr val="92D050"/>
                        </a:solidFill>
                        <a:effectLst/>
                        <a:uLnTx/>
                        <a:uFillTx/>
                        <a:latin typeface="Cambria Math" panose="02040503050406030204" pitchFamily="18" charset="0"/>
                        <a:ea typeface="ＭＳ Ｐゴシック"/>
                        <a:cs typeface="+mn-cs"/>
                      </a:endParaRPr>
                    </a:p>
                  </p:txBody>
                </p:sp>
                <p:sp>
                  <p:nvSpPr>
                    <p:cNvPr id="69" name="円弧 68"/>
                    <p:cNvSpPr>
                      <a:spLocks noChangeAspect="1"/>
                    </p:cNvSpPr>
                    <p:nvPr/>
                  </p:nvSpPr>
                  <p:spPr>
                    <a:xfrm rot="2700000">
                      <a:off x="1752772" y="3053608"/>
                      <a:ext cx="1548000" cy="1548184"/>
                    </a:xfrm>
                    <a:prstGeom prst="arc">
                      <a:avLst>
                        <a:gd name="adj1" fmla="val 16470914"/>
                        <a:gd name="adj2" fmla="val 21389709"/>
                      </a:avLst>
                    </a:prstGeom>
                    <a:noFill/>
                    <a:ln w="19050" cap="flat" cmpd="sng" algn="ctr">
                      <a:solidFill>
                        <a:srgbClr val="FF3300"/>
                      </a:solidFill>
                      <a:prstDash val="sys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400" b="0" i="0" u="none" strike="noStrike" kern="0" cap="none" spc="0" normalizeH="0" baseline="0" noProof="0" smtClean="0">
                        <a:ln>
                          <a:noFill/>
                        </a:ln>
                        <a:solidFill>
                          <a:srgbClr val="92D050"/>
                        </a:solidFill>
                        <a:effectLst/>
                        <a:uLnTx/>
                        <a:uFillTx/>
                        <a:latin typeface="Cambria Math" panose="02040503050406030204" pitchFamily="18" charset="0"/>
                        <a:ea typeface="ＭＳ Ｐゴシック"/>
                        <a:cs typeface="+mn-cs"/>
                      </a:endParaRPr>
                    </a:p>
                  </p:txBody>
                </p:sp>
                <p:sp>
                  <p:nvSpPr>
                    <p:cNvPr id="71" name="円弧 70"/>
                    <p:cNvSpPr>
                      <a:spLocks noChangeAspect="1"/>
                    </p:cNvSpPr>
                    <p:nvPr/>
                  </p:nvSpPr>
                  <p:spPr>
                    <a:xfrm rot="2700000">
                      <a:off x="2030036" y="3014563"/>
                      <a:ext cx="1620000" cy="1620192"/>
                    </a:xfrm>
                    <a:prstGeom prst="arc">
                      <a:avLst>
                        <a:gd name="adj1" fmla="val 16056818"/>
                        <a:gd name="adj2" fmla="val 169116"/>
                      </a:avLst>
                    </a:prstGeom>
                    <a:noFill/>
                    <a:ln w="19050" cap="flat" cmpd="sng" algn="ctr">
                      <a:solidFill>
                        <a:srgbClr val="FF3300"/>
                      </a:solidFill>
                      <a:prstDash val="sys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400" b="0" i="0" u="none" strike="noStrike" kern="0" cap="none" spc="0" normalizeH="0" baseline="0" noProof="0" smtClean="0">
                        <a:ln>
                          <a:noFill/>
                        </a:ln>
                        <a:solidFill>
                          <a:srgbClr val="92D050"/>
                        </a:solidFill>
                        <a:effectLst/>
                        <a:uLnTx/>
                        <a:uFillTx/>
                        <a:latin typeface="Cambria Math" panose="02040503050406030204" pitchFamily="18" charset="0"/>
                        <a:ea typeface="ＭＳ Ｐゴシック"/>
                        <a:cs typeface="+mn-cs"/>
                      </a:endParaRPr>
                    </a:p>
                  </p:txBody>
                </p:sp>
                <p:sp>
                  <p:nvSpPr>
                    <p:cNvPr id="72" name="円弧 71"/>
                    <p:cNvSpPr>
                      <a:spLocks noChangeAspect="1"/>
                    </p:cNvSpPr>
                    <p:nvPr/>
                  </p:nvSpPr>
                  <p:spPr>
                    <a:xfrm rot="2700000">
                      <a:off x="1579229" y="3106098"/>
                      <a:ext cx="1440000" cy="1440171"/>
                    </a:xfrm>
                    <a:prstGeom prst="arc">
                      <a:avLst>
                        <a:gd name="adj1" fmla="val 16627409"/>
                        <a:gd name="adj2" fmla="val 21142312"/>
                      </a:avLst>
                    </a:prstGeom>
                    <a:noFill/>
                    <a:ln w="19050" cap="flat" cmpd="sng" algn="ctr">
                      <a:solidFill>
                        <a:srgbClr val="FF3300"/>
                      </a:solidFill>
                      <a:prstDash val="sys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400" b="0" i="0" u="none" strike="noStrike" kern="0" cap="none" spc="0" normalizeH="0" baseline="0" noProof="0" smtClean="0">
                        <a:ln>
                          <a:noFill/>
                        </a:ln>
                        <a:solidFill>
                          <a:srgbClr val="92D050"/>
                        </a:solidFill>
                        <a:effectLst/>
                        <a:uLnTx/>
                        <a:uFillTx/>
                        <a:latin typeface="Cambria Math" panose="02040503050406030204" pitchFamily="18" charset="0"/>
                        <a:ea typeface="ＭＳ Ｐゴシック"/>
                        <a:cs typeface="+mn-cs"/>
                      </a:endParaRPr>
                    </a:p>
                  </p:txBody>
                </p:sp>
                <p:sp>
                  <p:nvSpPr>
                    <p:cNvPr id="73" name="フリーフォーム 72"/>
                    <p:cNvSpPr/>
                    <p:nvPr/>
                  </p:nvSpPr>
                  <p:spPr>
                    <a:xfrm>
                      <a:off x="1886129" y="3466011"/>
                      <a:ext cx="46088" cy="720000"/>
                    </a:xfrm>
                    <a:custGeom>
                      <a:avLst/>
                      <a:gdLst>
                        <a:gd name="connsiteX0" fmla="*/ 0 w 38116"/>
                        <a:gd name="connsiteY0" fmla="*/ 0 h 472440"/>
                        <a:gd name="connsiteX1" fmla="*/ 38100 w 38116"/>
                        <a:gd name="connsiteY1" fmla="*/ 243840 h 472440"/>
                        <a:gd name="connsiteX2" fmla="*/ 3810 w 38116"/>
                        <a:gd name="connsiteY2" fmla="*/ 472440 h 472440"/>
                      </a:gdLst>
                      <a:ahLst/>
                      <a:cxnLst>
                        <a:cxn ang="0">
                          <a:pos x="connsiteX0" y="connsiteY0"/>
                        </a:cxn>
                        <a:cxn ang="0">
                          <a:pos x="connsiteX1" y="connsiteY1"/>
                        </a:cxn>
                        <a:cxn ang="0">
                          <a:pos x="connsiteX2" y="connsiteY2"/>
                        </a:cxn>
                      </a:cxnLst>
                      <a:rect l="l" t="t" r="r" b="b"/>
                      <a:pathLst>
                        <a:path w="38116" h="472440">
                          <a:moveTo>
                            <a:pt x="0" y="0"/>
                          </a:moveTo>
                          <a:cubicBezTo>
                            <a:pt x="18732" y="82550"/>
                            <a:pt x="37465" y="165100"/>
                            <a:pt x="38100" y="243840"/>
                          </a:cubicBezTo>
                          <a:cubicBezTo>
                            <a:pt x="38735" y="322580"/>
                            <a:pt x="21272" y="397510"/>
                            <a:pt x="3810" y="472440"/>
                          </a:cubicBezTo>
                        </a:path>
                      </a:pathLst>
                    </a:custGeom>
                    <a:noFill/>
                    <a:ln w="19050" cap="flat" cmpd="sng" algn="ctr">
                      <a:solidFill>
                        <a:srgbClr val="FF3300"/>
                      </a:solidFill>
                      <a:prstDash val="sys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400" b="0" i="0" u="none" strike="noStrike" kern="0" cap="none" spc="0" normalizeH="0" baseline="0" noProof="0" smtClean="0">
                        <a:ln>
                          <a:noFill/>
                        </a:ln>
                        <a:solidFill>
                          <a:srgbClr val="92D050"/>
                        </a:solidFill>
                        <a:effectLst/>
                        <a:uLnTx/>
                        <a:uFillTx/>
                        <a:latin typeface="Cambria Math" panose="02040503050406030204" pitchFamily="18" charset="0"/>
                        <a:ea typeface="ＭＳ Ｐゴシック"/>
                        <a:cs typeface="+mn-cs"/>
                      </a:endParaRPr>
                    </a:p>
                  </p:txBody>
                </p:sp>
                <p:sp>
                  <p:nvSpPr>
                    <p:cNvPr id="74" name="円弧 73"/>
                    <p:cNvSpPr>
                      <a:spLocks noChangeAspect="1"/>
                    </p:cNvSpPr>
                    <p:nvPr/>
                  </p:nvSpPr>
                  <p:spPr>
                    <a:xfrm rot="2700000">
                      <a:off x="2092781" y="2894277"/>
                      <a:ext cx="1872000" cy="1872222"/>
                    </a:xfrm>
                    <a:prstGeom prst="arc">
                      <a:avLst>
                        <a:gd name="adj1" fmla="val 16056818"/>
                        <a:gd name="adj2" fmla="val 183723"/>
                      </a:avLst>
                    </a:prstGeom>
                    <a:noFill/>
                    <a:ln w="19050" cap="flat" cmpd="sng" algn="ctr">
                      <a:solidFill>
                        <a:srgbClr val="FF3300"/>
                      </a:solidFill>
                      <a:prstDash val="sys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400" b="0" i="0" u="none" strike="noStrike" kern="0" cap="none" spc="0" normalizeH="0" baseline="0" noProof="0" smtClean="0">
                        <a:ln>
                          <a:noFill/>
                        </a:ln>
                        <a:solidFill>
                          <a:srgbClr val="92D050"/>
                        </a:solidFill>
                        <a:effectLst/>
                        <a:uLnTx/>
                        <a:uFillTx/>
                        <a:latin typeface="Cambria Math" panose="02040503050406030204" pitchFamily="18" charset="0"/>
                        <a:ea typeface="ＭＳ Ｐゴシック"/>
                        <a:cs typeface="+mn-cs"/>
                      </a:endParaRPr>
                    </a:p>
                  </p:txBody>
                </p:sp>
                <p:sp>
                  <p:nvSpPr>
                    <p:cNvPr id="77" name="フリーフォーム 76"/>
                    <p:cNvSpPr/>
                    <p:nvPr/>
                  </p:nvSpPr>
                  <p:spPr>
                    <a:xfrm>
                      <a:off x="1845557" y="3177391"/>
                      <a:ext cx="1656000" cy="288000"/>
                    </a:xfrm>
                    <a:custGeom>
                      <a:avLst/>
                      <a:gdLst>
                        <a:gd name="connsiteX0" fmla="*/ 0 w 1847850"/>
                        <a:gd name="connsiteY0" fmla="*/ 628650 h 628650"/>
                        <a:gd name="connsiteX1" fmla="*/ 390525 w 1847850"/>
                        <a:gd name="connsiteY1" fmla="*/ 590550 h 628650"/>
                        <a:gd name="connsiteX2" fmla="*/ 762000 w 1847850"/>
                        <a:gd name="connsiteY2" fmla="*/ 514350 h 628650"/>
                        <a:gd name="connsiteX3" fmla="*/ 1152525 w 1847850"/>
                        <a:gd name="connsiteY3" fmla="*/ 381000 h 628650"/>
                        <a:gd name="connsiteX4" fmla="*/ 1514475 w 1847850"/>
                        <a:gd name="connsiteY4" fmla="*/ 190500 h 628650"/>
                        <a:gd name="connsiteX5" fmla="*/ 1847850 w 1847850"/>
                        <a:gd name="connsiteY5" fmla="*/ 0 h 628650"/>
                        <a:gd name="connsiteX0" fmla="*/ 0 w 1847850"/>
                        <a:gd name="connsiteY0" fmla="*/ 628650 h 628650"/>
                        <a:gd name="connsiteX1" fmla="*/ 390525 w 1847850"/>
                        <a:gd name="connsiteY1" fmla="*/ 590550 h 628650"/>
                        <a:gd name="connsiteX2" fmla="*/ 762000 w 1847850"/>
                        <a:gd name="connsiteY2" fmla="*/ 514350 h 628650"/>
                        <a:gd name="connsiteX3" fmla="*/ 1152525 w 1847850"/>
                        <a:gd name="connsiteY3" fmla="*/ 381000 h 628650"/>
                        <a:gd name="connsiteX4" fmla="*/ 1525695 w 1847850"/>
                        <a:gd name="connsiteY4" fmla="*/ 212939 h 628650"/>
                        <a:gd name="connsiteX5" fmla="*/ 1847850 w 1847850"/>
                        <a:gd name="connsiteY5" fmla="*/ 0 h 628650"/>
                        <a:gd name="connsiteX0" fmla="*/ 0 w 1875899"/>
                        <a:gd name="connsiteY0" fmla="*/ 623040 h 623040"/>
                        <a:gd name="connsiteX1" fmla="*/ 390525 w 1875899"/>
                        <a:gd name="connsiteY1" fmla="*/ 584940 h 623040"/>
                        <a:gd name="connsiteX2" fmla="*/ 762000 w 1875899"/>
                        <a:gd name="connsiteY2" fmla="*/ 508740 h 623040"/>
                        <a:gd name="connsiteX3" fmla="*/ 1152525 w 1875899"/>
                        <a:gd name="connsiteY3" fmla="*/ 375390 h 623040"/>
                        <a:gd name="connsiteX4" fmla="*/ 1525695 w 1875899"/>
                        <a:gd name="connsiteY4" fmla="*/ 207329 h 623040"/>
                        <a:gd name="connsiteX5" fmla="*/ 1875899 w 1875899"/>
                        <a:gd name="connsiteY5" fmla="*/ 0 h 623040"/>
                        <a:gd name="connsiteX0" fmla="*/ 0 w 1875899"/>
                        <a:gd name="connsiteY0" fmla="*/ 623040 h 623040"/>
                        <a:gd name="connsiteX1" fmla="*/ 390525 w 1875899"/>
                        <a:gd name="connsiteY1" fmla="*/ 584940 h 623040"/>
                        <a:gd name="connsiteX2" fmla="*/ 762000 w 1875899"/>
                        <a:gd name="connsiteY2" fmla="*/ 508740 h 623040"/>
                        <a:gd name="connsiteX3" fmla="*/ 1152525 w 1875899"/>
                        <a:gd name="connsiteY3" fmla="*/ 375390 h 623040"/>
                        <a:gd name="connsiteX4" fmla="*/ 1525695 w 1875899"/>
                        <a:gd name="connsiteY4" fmla="*/ 207329 h 623040"/>
                        <a:gd name="connsiteX5" fmla="*/ 1875899 w 1875899"/>
                        <a:gd name="connsiteY5" fmla="*/ 0 h 623040"/>
                        <a:gd name="connsiteX0" fmla="*/ 0 w 1875899"/>
                        <a:gd name="connsiteY0" fmla="*/ 623040 h 623040"/>
                        <a:gd name="connsiteX1" fmla="*/ 390525 w 1875899"/>
                        <a:gd name="connsiteY1" fmla="*/ 584940 h 623040"/>
                        <a:gd name="connsiteX2" fmla="*/ 762000 w 1875899"/>
                        <a:gd name="connsiteY2" fmla="*/ 508740 h 623040"/>
                        <a:gd name="connsiteX3" fmla="*/ 1152525 w 1875899"/>
                        <a:gd name="connsiteY3" fmla="*/ 375390 h 623040"/>
                        <a:gd name="connsiteX4" fmla="*/ 1525695 w 1875899"/>
                        <a:gd name="connsiteY4" fmla="*/ 207329 h 623040"/>
                        <a:gd name="connsiteX5" fmla="*/ 1875899 w 1875899"/>
                        <a:gd name="connsiteY5" fmla="*/ 0 h 623040"/>
                        <a:gd name="connsiteX0" fmla="*/ 0 w 1875899"/>
                        <a:gd name="connsiteY0" fmla="*/ 623040 h 623040"/>
                        <a:gd name="connsiteX1" fmla="*/ 390525 w 1875899"/>
                        <a:gd name="connsiteY1" fmla="*/ 584940 h 623040"/>
                        <a:gd name="connsiteX2" fmla="*/ 778829 w 1875899"/>
                        <a:gd name="connsiteY2" fmla="*/ 486301 h 623040"/>
                        <a:gd name="connsiteX3" fmla="*/ 1152525 w 1875899"/>
                        <a:gd name="connsiteY3" fmla="*/ 375390 h 623040"/>
                        <a:gd name="connsiteX4" fmla="*/ 1525695 w 1875899"/>
                        <a:gd name="connsiteY4" fmla="*/ 207329 h 623040"/>
                        <a:gd name="connsiteX5" fmla="*/ 1875899 w 1875899"/>
                        <a:gd name="connsiteY5" fmla="*/ 0 h 623040"/>
                        <a:gd name="connsiteX0" fmla="*/ 0 w 1875899"/>
                        <a:gd name="connsiteY0" fmla="*/ 623040 h 623040"/>
                        <a:gd name="connsiteX1" fmla="*/ 390525 w 1875899"/>
                        <a:gd name="connsiteY1" fmla="*/ 584940 h 623040"/>
                        <a:gd name="connsiteX2" fmla="*/ 778829 w 1875899"/>
                        <a:gd name="connsiteY2" fmla="*/ 514350 h 623040"/>
                        <a:gd name="connsiteX3" fmla="*/ 1152525 w 1875899"/>
                        <a:gd name="connsiteY3" fmla="*/ 375390 h 623040"/>
                        <a:gd name="connsiteX4" fmla="*/ 1525695 w 1875899"/>
                        <a:gd name="connsiteY4" fmla="*/ 207329 h 623040"/>
                        <a:gd name="connsiteX5" fmla="*/ 1875899 w 1875899"/>
                        <a:gd name="connsiteY5" fmla="*/ 0 h 623040"/>
                        <a:gd name="connsiteX0" fmla="*/ 0 w 1875899"/>
                        <a:gd name="connsiteY0" fmla="*/ 623040 h 623040"/>
                        <a:gd name="connsiteX1" fmla="*/ 390525 w 1875899"/>
                        <a:gd name="connsiteY1" fmla="*/ 584940 h 623040"/>
                        <a:gd name="connsiteX2" fmla="*/ 778829 w 1875899"/>
                        <a:gd name="connsiteY2" fmla="*/ 514350 h 623040"/>
                        <a:gd name="connsiteX3" fmla="*/ 1158134 w 1875899"/>
                        <a:gd name="connsiteY3" fmla="*/ 392219 h 623040"/>
                        <a:gd name="connsiteX4" fmla="*/ 1525695 w 1875899"/>
                        <a:gd name="connsiteY4" fmla="*/ 207329 h 623040"/>
                        <a:gd name="connsiteX5" fmla="*/ 1875899 w 1875899"/>
                        <a:gd name="connsiteY5" fmla="*/ 0 h 623040"/>
                        <a:gd name="connsiteX0" fmla="*/ 0 w 1875899"/>
                        <a:gd name="connsiteY0" fmla="*/ 623040 h 623040"/>
                        <a:gd name="connsiteX1" fmla="*/ 390525 w 1875899"/>
                        <a:gd name="connsiteY1" fmla="*/ 584940 h 623040"/>
                        <a:gd name="connsiteX2" fmla="*/ 778829 w 1875899"/>
                        <a:gd name="connsiteY2" fmla="*/ 514350 h 623040"/>
                        <a:gd name="connsiteX3" fmla="*/ 1158134 w 1875899"/>
                        <a:gd name="connsiteY3" fmla="*/ 392219 h 623040"/>
                        <a:gd name="connsiteX4" fmla="*/ 1542525 w 1875899"/>
                        <a:gd name="connsiteY4" fmla="*/ 235378 h 623040"/>
                        <a:gd name="connsiteX5" fmla="*/ 1875899 w 1875899"/>
                        <a:gd name="connsiteY5" fmla="*/ 0 h 623040"/>
                        <a:gd name="connsiteX0" fmla="*/ 0 w 1887119"/>
                        <a:gd name="connsiteY0" fmla="*/ 606210 h 606210"/>
                        <a:gd name="connsiteX1" fmla="*/ 390525 w 1887119"/>
                        <a:gd name="connsiteY1" fmla="*/ 568110 h 606210"/>
                        <a:gd name="connsiteX2" fmla="*/ 778829 w 1887119"/>
                        <a:gd name="connsiteY2" fmla="*/ 497520 h 606210"/>
                        <a:gd name="connsiteX3" fmla="*/ 1158134 w 1887119"/>
                        <a:gd name="connsiteY3" fmla="*/ 375389 h 606210"/>
                        <a:gd name="connsiteX4" fmla="*/ 1542525 w 1887119"/>
                        <a:gd name="connsiteY4" fmla="*/ 218548 h 606210"/>
                        <a:gd name="connsiteX5" fmla="*/ 1887119 w 1887119"/>
                        <a:gd name="connsiteY5" fmla="*/ 0 h 606210"/>
                        <a:gd name="connsiteX0" fmla="*/ 0 w 1887119"/>
                        <a:gd name="connsiteY0" fmla="*/ 606210 h 606210"/>
                        <a:gd name="connsiteX1" fmla="*/ 390525 w 1887119"/>
                        <a:gd name="connsiteY1" fmla="*/ 568110 h 606210"/>
                        <a:gd name="connsiteX2" fmla="*/ 778829 w 1887119"/>
                        <a:gd name="connsiteY2" fmla="*/ 497520 h 606210"/>
                        <a:gd name="connsiteX3" fmla="*/ 1174963 w 1887119"/>
                        <a:gd name="connsiteY3" fmla="*/ 380999 h 606210"/>
                        <a:gd name="connsiteX4" fmla="*/ 1542525 w 1887119"/>
                        <a:gd name="connsiteY4" fmla="*/ 218548 h 606210"/>
                        <a:gd name="connsiteX5" fmla="*/ 1887119 w 1887119"/>
                        <a:gd name="connsiteY5" fmla="*/ 0 h 606210"/>
                        <a:gd name="connsiteX0" fmla="*/ 0 w 1887119"/>
                        <a:gd name="connsiteY0" fmla="*/ 583771 h 583771"/>
                        <a:gd name="connsiteX1" fmla="*/ 390525 w 1887119"/>
                        <a:gd name="connsiteY1" fmla="*/ 545671 h 583771"/>
                        <a:gd name="connsiteX2" fmla="*/ 778829 w 1887119"/>
                        <a:gd name="connsiteY2" fmla="*/ 475081 h 583771"/>
                        <a:gd name="connsiteX3" fmla="*/ 1174963 w 1887119"/>
                        <a:gd name="connsiteY3" fmla="*/ 358560 h 583771"/>
                        <a:gd name="connsiteX4" fmla="*/ 1542525 w 1887119"/>
                        <a:gd name="connsiteY4" fmla="*/ 196109 h 583771"/>
                        <a:gd name="connsiteX5" fmla="*/ 1887119 w 1887119"/>
                        <a:gd name="connsiteY5" fmla="*/ 0 h 583771"/>
                        <a:gd name="connsiteX0" fmla="*/ 0 w 1870290"/>
                        <a:gd name="connsiteY0" fmla="*/ 594991 h 594991"/>
                        <a:gd name="connsiteX1" fmla="*/ 390525 w 1870290"/>
                        <a:gd name="connsiteY1" fmla="*/ 556891 h 594991"/>
                        <a:gd name="connsiteX2" fmla="*/ 778829 w 1870290"/>
                        <a:gd name="connsiteY2" fmla="*/ 486301 h 594991"/>
                        <a:gd name="connsiteX3" fmla="*/ 1174963 w 1870290"/>
                        <a:gd name="connsiteY3" fmla="*/ 369780 h 594991"/>
                        <a:gd name="connsiteX4" fmla="*/ 1542525 w 1870290"/>
                        <a:gd name="connsiteY4" fmla="*/ 207329 h 594991"/>
                        <a:gd name="connsiteX5" fmla="*/ 1870290 w 1870290"/>
                        <a:gd name="connsiteY5" fmla="*/ 0 h 594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70290" h="594991">
                          <a:moveTo>
                            <a:pt x="0" y="594991"/>
                          </a:moveTo>
                          <a:cubicBezTo>
                            <a:pt x="131762" y="585466"/>
                            <a:pt x="260720" y="575006"/>
                            <a:pt x="390525" y="556891"/>
                          </a:cubicBezTo>
                          <a:cubicBezTo>
                            <a:pt x="520330" y="538776"/>
                            <a:pt x="648089" y="517486"/>
                            <a:pt x="778829" y="486301"/>
                          </a:cubicBezTo>
                          <a:cubicBezTo>
                            <a:pt x="909569" y="455116"/>
                            <a:pt x="1047680" y="416275"/>
                            <a:pt x="1174963" y="369780"/>
                          </a:cubicBezTo>
                          <a:cubicBezTo>
                            <a:pt x="1302246" y="323285"/>
                            <a:pt x="1426637" y="268959"/>
                            <a:pt x="1542525" y="207329"/>
                          </a:cubicBezTo>
                          <a:cubicBezTo>
                            <a:pt x="1658413" y="145699"/>
                            <a:pt x="1739107" y="91550"/>
                            <a:pt x="1870290" y="0"/>
                          </a:cubicBezTo>
                        </a:path>
                      </a:pathLst>
                    </a:custGeom>
                    <a:noFill/>
                    <a:ln w="25400" cap="flat" cmpd="sng" algn="ctr">
                      <a:solidFill>
                        <a:srgbClr val="FF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400" b="0" i="0" u="none" strike="noStrike" kern="0" cap="none" spc="0" normalizeH="0" baseline="0" noProof="0" smtClean="0">
                        <a:ln>
                          <a:noFill/>
                        </a:ln>
                        <a:solidFill>
                          <a:srgbClr val="92D050"/>
                        </a:solidFill>
                        <a:effectLst/>
                        <a:uLnTx/>
                        <a:uFillTx/>
                        <a:latin typeface="Cambria Math" panose="02040503050406030204" pitchFamily="18" charset="0"/>
                        <a:ea typeface="ＭＳ Ｐゴシック"/>
                        <a:cs typeface="+mn-cs"/>
                      </a:endParaRPr>
                    </a:p>
                  </p:txBody>
                </p:sp>
                <p:cxnSp>
                  <p:nvCxnSpPr>
                    <p:cNvPr id="80" name="直線コネクタ 79"/>
                    <p:cNvCxnSpPr>
                      <a:cxnSpLocks/>
                      <a:stCxn id="77" idx="5"/>
                    </p:cNvCxnSpPr>
                    <p:nvPr/>
                  </p:nvCxnSpPr>
                  <p:spPr>
                    <a:xfrm flipV="1">
                      <a:off x="3501557" y="2441832"/>
                      <a:ext cx="1854189" cy="735559"/>
                    </a:xfrm>
                    <a:prstGeom prst="line">
                      <a:avLst/>
                    </a:prstGeom>
                    <a:noFill/>
                    <a:ln w="25400" cap="rnd" cmpd="sng" algn="ctr">
                      <a:solidFill>
                        <a:srgbClr val="FF0000"/>
                      </a:solidFill>
                      <a:prstDash val="solid"/>
                    </a:ln>
                    <a:effectLst/>
                  </p:spPr>
                </p:cxnSp>
                <p:sp>
                  <p:nvSpPr>
                    <p:cNvPr id="81" name="正方形/長方形 80"/>
                    <p:cNvSpPr/>
                    <p:nvPr/>
                  </p:nvSpPr>
                  <p:spPr>
                    <a:xfrm>
                      <a:off x="405557" y="3390838"/>
                      <a:ext cx="1440001" cy="864000"/>
                    </a:xfrm>
                    <a:prstGeom prst="rect">
                      <a:avLst/>
                    </a:prstGeom>
                    <a:solidFill>
                      <a:sysClr val="window" lastClr="FFFFFF"/>
                    </a:solid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smtClean="0">
                          <a:ln>
                            <a:noFill/>
                          </a:ln>
                          <a:solidFill>
                            <a:prstClr val="black"/>
                          </a:solidFill>
                          <a:effectLst/>
                          <a:uLnTx/>
                          <a:uFillTx/>
                          <a:latin typeface="Cambria Math" panose="02040503050406030204" pitchFamily="18" charset="0"/>
                          <a:ea typeface="ＭＳ Ｐゴシック"/>
                          <a:cs typeface="+mn-cs"/>
                        </a:rPr>
                        <a:t>レーザー装置</a:t>
                      </a:r>
                    </a:p>
                  </p:txBody>
                </p:sp>
                <p:cxnSp>
                  <p:nvCxnSpPr>
                    <p:cNvPr id="84" name="直線コネクタ 83"/>
                    <p:cNvCxnSpPr>
                      <a:cxnSpLocks/>
                    </p:cNvCxnSpPr>
                    <p:nvPr/>
                  </p:nvCxnSpPr>
                  <p:spPr>
                    <a:xfrm flipV="1">
                      <a:off x="1879815" y="2441346"/>
                      <a:ext cx="3510000" cy="1381006"/>
                    </a:xfrm>
                    <a:prstGeom prst="line">
                      <a:avLst/>
                    </a:prstGeom>
                    <a:noFill/>
                    <a:ln w="25400" cap="rnd" cmpd="sng" algn="ctr">
                      <a:solidFill>
                        <a:schemeClr val="tx1"/>
                      </a:solidFill>
                      <a:prstDash val="sysDot"/>
                    </a:ln>
                    <a:effectLst/>
                  </p:spPr>
                </p:cxnSp>
                <p:sp>
                  <p:nvSpPr>
                    <p:cNvPr id="85" name="円弧 84"/>
                    <p:cNvSpPr>
                      <a:spLocks noChangeAspect="1"/>
                    </p:cNvSpPr>
                    <p:nvPr/>
                  </p:nvSpPr>
                  <p:spPr>
                    <a:xfrm rot="600000">
                      <a:off x="1494199" y="3283185"/>
                      <a:ext cx="1044413" cy="1044537"/>
                    </a:xfrm>
                    <a:prstGeom prst="arc">
                      <a:avLst>
                        <a:gd name="adj1" fmla="val 19428083"/>
                        <a:gd name="adj2" fmla="val 20995325"/>
                      </a:avLst>
                    </a:prstGeom>
                    <a:noFill/>
                    <a:ln w="19050" cap="flat" cmpd="sng" algn="ctr">
                      <a:solidFill>
                        <a:schemeClr val="tx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400" b="0" i="0" u="none" strike="noStrike" kern="0" cap="none" spc="0" normalizeH="0" baseline="0" noProof="0" smtClean="0">
                        <a:ln>
                          <a:noFill/>
                        </a:ln>
                        <a:solidFill>
                          <a:srgbClr val="92D050"/>
                        </a:solidFill>
                        <a:effectLst/>
                        <a:uLnTx/>
                        <a:uFillTx/>
                        <a:latin typeface="Cambria Math" panose="02040503050406030204" pitchFamily="18" charset="0"/>
                        <a:ea typeface="ＭＳ Ｐゴシック"/>
                        <a:cs typeface="+mn-cs"/>
                      </a:endParaRPr>
                    </a:p>
                  </p:txBody>
                </p:sp>
                <p:cxnSp>
                  <p:nvCxnSpPr>
                    <p:cNvPr id="86" name="直線矢印コネクタ 85"/>
                    <p:cNvCxnSpPr/>
                    <p:nvPr/>
                  </p:nvCxnSpPr>
                  <p:spPr>
                    <a:xfrm>
                      <a:off x="1901920" y="3829191"/>
                      <a:ext cx="0" cy="360000"/>
                    </a:xfrm>
                    <a:prstGeom prst="straightConnector1">
                      <a:avLst/>
                    </a:prstGeom>
                    <a:noFill/>
                    <a:ln w="19050" cap="flat" cmpd="sng" algn="ctr">
                      <a:solidFill>
                        <a:schemeClr val="tx1"/>
                      </a:solidFill>
                      <a:prstDash val="solid"/>
                      <a:headEnd type="arrow"/>
                      <a:tailEnd type="arrow"/>
                    </a:ln>
                    <a:effectLst/>
                  </p:spPr>
                </p:cxnSp>
                <p:cxnSp>
                  <p:nvCxnSpPr>
                    <p:cNvPr id="87" name="直線矢印コネクタ 86"/>
                    <p:cNvCxnSpPr/>
                    <p:nvPr/>
                  </p:nvCxnSpPr>
                  <p:spPr>
                    <a:xfrm>
                      <a:off x="4108004" y="2954197"/>
                      <a:ext cx="0" cy="864000"/>
                    </a:xfrm>
                    <a:prstGeom prst="straightConnector1">
                      <a:avLst/>
                    </a:prstGeom>
                    <a:noFill/>
                    <a:ln w="19050" cap="flat" cmpd="sng" algn="ctr">
                      <a:solidFill>
                        <a:schemeClr val="tx1"/>
                      </a:solidFill>
                      <a:prstDash val="solid"/>
                      <a:headEnd type="arrow"/>
                      <a:tailEnd type="arrow"/>
                    </a:ln>
                    <a:effectLst/>
                  </p:spPr>
                </p:cxnSp>
                <p:sp>
                  <p:nvSpPr>
                    <p:cNvPr id="97" name="フリーフォーム 96"/>
                    <p:cNvSpPr/>
                    <p:nvPr/>
                  </p:nvSpPr>
                  <p:spPr>
                    <a:xfrm flipV="1">
                      <a:off x="1845558" y="4186011"/>
                      <a:ext cx="1656000" cy="288000"/>
                    </a:xfrm>
                    <a:custGeom>
                      <a:avLst/>
                      <a:gdLst>
                        <a:gd name="connsiteX0" fmla="*/ 0 w 1847850"/>
                        <a:gd name="connsiteY0" fmla="*/ 628650 h 628650"/>
                        <a:gd name="connsiteX1" fmla="*/ 390525 w 1847850"/>
                        <a:gd name="connsiteY1" fmla="*/ 590550 h 628650"/>
                        <a:gd name="connsiteX2" fmla="*/ 762000 w 1847850"/>
                        <a:gd name="connsiteY2" fmla="*/ 514350 h 628650"/>
                        <a:gd name="connsiteX3" fmla="*/ 1152525 w 1847850"/>
                        <a:gd name="connsiteY3" fmla="*/ 381000 h 628650"/>
                        <a:gd name="connsiteX4" fmla="*/ 1514475 w 1847850"/>
                        <a:gd name="connsiteY4" fmla="*/ 190500 h 628650"/>
                        <a:gd name="connsiteX5" fmla="*/ 1847850 w 1847850"/>
                        <a:gd name="connsiteY5" fmla="*/ 0 h 628650"/>
                        <a:gd name="connsiteX0" fmla="*/ 0 w 1847850"/>
                        <a:gd name="connsiteY0" fmla="*/ 628650 h 628650"/>
                        <a:gd name="connsiteX1" fmla="*/ 390525 w 1847850"/>
                        <a:gd name="connsiteY1" fmla="*/ 590550 h 628650"/>
                        <a:gd name="connsiteX2" fmla="*/ 762000 w 1847850"/>
                        <a:gd name="connsiteY2" fmla="*/ 514350 h 628650"/>
                        <a:gd name="connsiteX3" fmla="*/ 1152525 w 1847850"/>
                        <a:gd name="connsiteY3" fmla="*/ 381000 h 628650"/>
                        <a:gd name="connsiteX4" fmla="*/ 1525695 w 1847850"/>
                        <a:gd name="connsiteY4" fmla="*/ 212939 h 628650"/>
                        <a:gd name="connsiteX5" fmla="*/ 1847850 w 1847850"/>
                        <a:gd name="connsiteY5" fmla="*/ 0 h 628650"/>
                        <a:gd name="connsiteX0" fmla="*/ 0 w 1875899"/>
                        <a:gd name="connsiteY0" fmla="*/ 623040 h 623040"/>
                        <a:gd name="connsiteX1" fmla="*/ 390525 w 1875899"/>
                        <a:gd name="connsiteY1" fmla="*/ 584940 h 623040"/>
                        <a:gd name="connsiteX2" fmla="*/ 762000 w 1875899"/>
                        <a:gd name="connsiteY2" fmla="*/ 508740 h 623040"/>
                        <a:gd name="connsiteX3" fmla="*/ 1152525 w 1875899"/>
                        <a:gd name="connsiteY3" fmla="*/ 375390 h 623040"/>
                        <a:gd name="connsiteX4" fmla="*/ 1525695 w 1875899"/>
                        <a:gd name="connsiteY4" fmla="*/ 207329 h 623040"/>
                        <a:gd name="connsiteX5" fmla="*/ 1875899 w 1875899"/>
                        <a:gd name="connsiteY5" fmla="*/ 0 h 623040"/>
                        <a:gd name="connsiteX0" fmla="*/ 0 w 1875899"/>
                        <a:gd name="connsiteY0" fmla="*/ 623040 h 623040"/>
                        <a:gd name="connsiteX1" fmla="*/ 390525 w 1875899"/>
                        <a:gd name="connsiteY1" fmla="*/ 584940 h 623040"/>
                        <a:gd name="connsiteX2" fmla="*/ 762000 w 1875899"/>
                        <a:gd name="connsiteY2" fmla="*/ 508740 h 623040"/>
                        <a:gd name="connsiteX3" fmla="*/ 1152525 w 1875899"/>
                        <a:gd name="connsiteY3" fmla="*/ 375390 h 623040"/>
                        <a:gd name="connsiteX4" fmla="*/ 1525695 w 1875899"/>
                        <a:gd name="connsiteY4" fmla="*/ 207329 h 623040"/>
                        <a:gd name="connsiteX5" fmla="*/ 1875899 w 1875899"/>
                        <a:gd name="connsiteY5" fmla="*/ 0 h 623040"/>
                        <a:gd name="connsiteX0" fmla="*/ 0 w 1875899"/>
                        <a:gd name="connsiteY0" fmla="*/ 623040 h 623040"/>
                        <a:gd name="connsiteX1" fmla="*/ 390525 w 1875899"/>
                        <a:gd name="connsiteY1" fmla="*/ 584940 h 623040"/>
                        <a:gd name="connsiteX2" fmla="*/ 762000 w 1875899"/>
                        <a:gd name="connsiteY2" fmla="*/ 508740 h 623040"/>
                        <a:gd name="connsiteX3" fmla="*/ 1152525 w 1875899"/>
                        <a:gd name="connsiteY3" fmla="*/ 375390 h 623040"/>
                        <a:gd name="connsiteX4" fmla="*/ 1525695 w 1875899"/>
                        <a:gd name="connsiteY4" fmla="*/ 207329 h 623040"/>
                        <a:gd name="connsiteX5" fmla="*/ 1875899 w 1875899"/>
                        <a:gd name="connsiteY5" fmla="*/ 0 h 623040"/>
                        <a:gd name="connsiteX0" fmla="*/ 0 w 1875899"/>
                        <a:gd name="connsiteY0" fmla="*/ 623040 h 623040"/>
                        <a:gd name="connsiteX1" fmla="*/ 390525 w 1875899"/>
                        <a:gd name="connsiteY1" fmla="*/ 584940 h 623040"/>
                        <a:gd name="connsiteX2" fmla="*/ 778829 w 1875899"/>
                        <a:gd name="connsiteY2" fmla="*/ 486301 h 623040"/>
                        <a:gd name="connsiteX3" fmla="*/ 1152525 w 1875899"/>
                        <a:gd name="connsiteY3" fmla="*/ 375390 h 623040"/>
                        <a:gd name="connsiteX4" fmla="*/ 1525695 w 1875899"/>
                        <a:gd name="connsiteY4" fmla="*/ 207329 h 623040"/>
                        <a:gd name="connsiteX5" fmla="*/ 1875899 w 1875899"/>
                        <a:gd name="connsiteY5" fmla="*/ 0 h 623040"/>
                        <a:gd name="connsiteX0" fmla="*/ 0 w 1875899"/>
                        <a:gd name="connsiteY0" fmla="*/ 623040 h 623040"/>
                        <a:gd name="connsiteX1" fmla="*/ 390525 w 1875899"/>
                        <a:gd name="connsiteY1" fmla="*/ 584940 h 623040"/>
                        <a:gd name="connsiteX2" fmla="*/ 778829 w 1875899"/>
                        <a:gd name="connsiteY2" fmla="*/ 514350 h 623040"/>
                        <a:gd name="connsiteX3" fmla="*/ 1152525 w 1875899"/>
                        <a:gd name="connsiteY3" fmla="*/ 375390 h 623040"/>
                        <a:gd name="connsiteX4" fmla="*/ 1525695 w 1875899"/>
                        <a:gd name="connsiteY4" fmla="*/ 207329 h 623040"/>
                        <a:gd name="connsiteX5" fmla="*/ 1875899 w 1875899"/>
                        <a:gd name="connsiteY5" fmla="*/ 0 h 623040"/>
                        <a:gd name="connsiteX0" fmla="*/ 0 w 1875899"/>
                        <a:gd name="connsiteY0" fmla="*/ 623040 h 623040"/>
                        <a:gd name="connsiteX1" fmla="*/ 390525 w 1875899"/>
                        <a:gd name="connsiteY1" fmla="*/ 584940 h 623040"/>
                        <a:gd name="connsiteX2" fmla="*/ 778829 w 1875899"/>
                        <a:gd name="connsiteY2" fmla="*/ 514350 h 623040"/>
                        <a:gd name="connsiteX3" fmla="*/ 1158134 w 1875899"/>
                        <a:gd name="connsiteY3" fmla="*/ 392219 h 623040"/>
                        <a:gd name="connsiteX4" fmla="*/ 1525695 w 1875899"/>
                        <a:gd name="connsiteY4" fmla="*/ 207329 h 623040"/>
                        <a:gd name="connsiteX5" fmla="*/ 1875899 w 1875899"/>
                        <a:gd name="connsiteY5" fmla="*/ 0 h 623040"/>
                        <a:gd name="connsiteX0" fmla="*/ 0 w 1875899"/>
                        <a:gd name="connsiteY0" fmla="*/ 623040 h 623040"/>
                        <a:gd name="connsiteX1" fmla="*/ 390525 w 1875899"/>
                        <a:gd name="connsiteY1" fmla="*/ 584940 h 623040"/>
                        <a:gd name="connsiteX2" fmla="*/ 778829 w 1875899"/>
                        <a:gd name="connsiteY2" fmla="*/ 514350 h 623040"/>
                        <a:gd name="connsiteX3" fmla="*/ 1158134 w 1875899"/>
                        <a:gd name="connsiteY3" fmla="*/ 392219 h 623040"/>
                        <a:gd name="connsiteX4" fmla="*/ 1542525 w 1875899"/>
                        <a:gd name="connsiteY4" fmla="*/ 235378 h 623040"/>
                        <a:gd name="connsiteX5" fmla="*/ 1875899 w 1875899"/>
                        <a:gd name="connsiteY5" fmla="*/ 0 h 623040"/>
                        <a:gd name="connsiteX0" fmla="*/ 0 w 1887119"/>
                        <a:gd name="connsiteY0" fmla="*/ 606210 h 606210"/>
                        <a:gd name="connsiteX1" fmla="*/ 390525 w 1887119"/>
                        <a:gd name="connsiteY1" fmla="*/ 568110 h 606210"/>
                        <a:gd name="connsiteX2" fmla="*/ 778829 w 1887119"/>
                        <a:gd name="connsiteY2" fmla="*/ 497520 h 606210"/>
                        <a:gd name="connsiteX3" fmla="*/ 1158134 w 1887119"/>
                        <a:gd name="connsiteY3" fmla="*/ 375389 h 606210"/>
                        <a:gd name="connsiteX4" fmla="*/ 1542525 w 1887119"/>
                        <a:gd name="connsiteY4" fmla="*/ 218548 h 606210"/>
                        <a:gd name="connsiteX5" fmla="*/ 1887119 w 1887119"/>
                        <a:gd name="connsiteY5" fmla="*/ 0 h 606210"/>
                        <a:gd name="connsiteX0" fmla="*/ 0 w 1887119"/>
                        <a:gd name="connsiteY0" fmla="*/ 606210 h 606210"/>
                        <a:gd name="connsiteX1" fmla="*/ 390525 w 1887119"/>
                        <a:gd name="connsiteY1" fmla="*/ 568110 h 606210"/>
                        <a:gd name="connsiteX2" fmla="*/ 778829 w 1887119"/>
                        <a:gd name="connsiteY2" fmla="*/ 497520 h 606210"/>
                        <a:gd name="connsiteX3" fmla="*/ 1174963 w 1887119"/>
                        <a:gd name="connsiteY3" fmla="*/ 380999 h 606210"/>
                        <a:gd name="connsiteX4" fmla="*/ 1542525 w 1887119"/>
                        <a:gd name="connsiteY4" fmla="*/ 218548 h 606210"/>
                        <a:gd name="connsiteX5" fmla="*/ 1887119 w 1887119"/>
                        <a:gd name="connsiteY5" fmla="*/ 0 h 606210"/>
                        <a:gd name="connsiteX0" fmla="*/ 0 w 1887119"/>
                        <a:gd name="connsiteY0" fmla="*/ 583771 h 583771"/>
                        <a:gd name="connsiteX1" fmla="*/ 390525 w 1887119"/>
                        <a:gd name="connsiteY1" fmla="*/ 545671 h 583771"/>
                        <a:gd name="connsiteX2" fmla="*/ 778829 w 1887119"/>
                        <a:gd name="connsiteY2" fmla="*/ 475081 h 583771"/>
                        <a:gd name="connsiteX3" fmla="*/ 1174963 w 1887119"/>
                        <a:gd name="connsiteY3" fmla="*/ 358560 h 583771"/>
                        <a:gd name="connsiteX4" fmla="*/ 1542525 w 1887119"/>
                        <a:gd name="connsiteY4" fmla="*/ 196109 h 583771"/>
                        <a:gd name="connsiteX5" fmla="*/ 1887119 w 1887119"/>
                        <a:gd name="connsiteY5" fmla="*/ 0 h 583771"/>
                        <a:gd name="connsiteX0" fmla="*/ 0 w 1870290"/>
                        <a:gd name="connsiteY0" fmla="*/ 594991 h 594991"/>
                        <a:gd name="connsiteX1" fmla="*/ 390525 w 1870290"/>
                        <a:gd name="connsiteY1" fmla="*/ 556891 h 594991"/>
                        <a:gd name="connsiteX2" fmla="*/ 778829 w 1870290"/>
                        <a:gd name="connsiteY2" fmla="*/ 486301 h 594991"/>
                        <a:gd name="connsiteX3" fmla="*/ 1174963 w 1870290"/>
                        <a:gd name="connsiteY3" fmla="*/ 369780 h 594991"/>
                        <a:gd name="connsiteX4" fmla="*/ 1542525 w 1870290"/>
                        <a:gd name="connsiteY4" fmla="*/ 207329 h 594991"/>
                        <a:gd name="connsiteX5" fmla="*/ 1870290 w 1870290"/>
                        <a:gd name="connsiteY5" fmla="*/ 0 h 594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70290" h="594991">
                          <a:moveTo>
                            <a:pt x="0" y="594991"/>
                          </a:moveTo>
                          <a:cubicBezTo>
                            <a:pt x="131762" y="585466"/>
                            <a:pt x="260720" y="575006"/>
                            <a:pt x="390525" y="556891"/>
                          </a:cubicBezTo>
                          <a:cubicBezTo>
                            <a:pt x="520330" y="538776"/>
                            <a:pt x="648089" y="517486"/>
                            <a:pt x="778829" y="486301"/>
                          </a:cubicBezTo>
                          <a:cubicBezTo>
                            <a:pt x="909569" y="455116"/>
                            <a:pt x="1047680" y="416275"/>
                            <a:pt x="1174963" y="369780"/>
                          </a:cubicBezTo>
                          <a:cubicBezTo>
                            <a:pt x="1302246" y="323285"/>
                            <a:pt x="1426637" y="268959"/>
                            <a:pt x="1542525" y="207329"/>
                          </a:cubicBezTo>
                          <a:cubicBezTo>
                            <a:pt x="1658413" y="145699"/>
                            <a:pt x="1739107" y="91550"/>
                            <a:pt x="1870290" y="0"/>
                          </a:cubicBezTo>
                        </a:path>
                      </a:pathLst>
                    </a:custGeom>
                    <a:noFill/>
                    <a:ln w="25400" cap="flat" cmpd="sng" algn="ctr">
                      <a:solidFill>
                        <a:srgbClr val="FF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400" b="0" i="0" u="none" strike="noStrike" kern="0" cap="none" spc="0" normalizeH="0" baseline="0" noProof="0" smtClean="0">
                        <a:ln>
                          <a:noFill/>
                        </a:ln>
                        <a:solidFill>
                          <a:srgbClr val="92D050"/>
                        </a:solidFill>
                        <a:effectLst/>
                        <a:uLnTx/>
                        <a:uFillTx/>
                        <a:latin typeface="Cambria Math" panose="02040503050406030204" pitchFamily="18" charset="0"/>
                        <a:ea typeface="ＭＳ Ｐゴシック"/>
                        <a:cs typeface="+mn-cs"/>
                      </a:endParaRPr>
                    </a:p>
                  </p:txBody>
                </p:sp>
                <p:cxnSp>
                  <p:nvCxnSpPr>
                    <p:cNvPr id="98" name="直線コネクタ 97"/>
                    <p:cNvCxnSpPr>
                      <a:cxnSpLocks/>
                      <a:stCxn id="97" idx="5"/>
                    </p:cNvCxnSpPr>
                    <p:nvPr/>
                  </p:nvCxnSpPr>
                  <p:spPr>
                    <a:xfrm>
                      <a:off x="3501558" y="4474011"/>
                      <a:ext cx="1854000" cy="734400"/>
                    </a:xfrm>
                    <a:prstGeom prst="line">
                      <a:avLst/>
                    </a:prstGeom>
                    <a:noFill/>
                    <a:ln w="25400" cap="rnd" cmpd="sng" algn="ctr">
                      <a:solidFill>
                        <a:srgbClr val="FF0000"/>
                      </a:solidFill>
                      <a:prstDash val="solid"/>
                    </a:ln>
                    <a:effectLst/>
                  </p:spPr>
                </p:cxnSp>
                <p:sp>
                  <p:nvSpPr>
                    <p:cNvPr id="104" name="円弧 103"/>
                    <p:cNvSpPr>
                      <a:spLocks noChangeAspect="1"/>
                    </p:cNvSpPr>
                    <p:nvPr/>
                  </p:nvSpPr>
                  <p:spPr>
                    <a:xfrm rot="2700000">
                      <a:off x="677222" y="3006908"/>
                      <a:ext cx="1619810" cy="1620000"/>
                    </a:xfrm>
                    <a:prstGeom prst="arc">
                      <a:avLst>
                        <a:gd name="adj1" fmla="val 17413949"/>
                        <a:gd name="adj2" fmla="val 20568711"/>
                      </a:avLst>
                    </a:prstGeom>
                    <a:noFill/>
                    <a:ln w="19050" cap="flat" cmpd="sng" algn="ctr">
                      <a:solidFill>
                        <a:srgbClr val="FF3300"/>
                      </a:solidFill>
                      <a:prstDash val="sys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400" b="0" i="0" u="none" strike="noStrike" kern="0" cap="none" spc="0" normalizeH="0" baseline="0" noProof="0" smtClean="0">
                        <a:ln>
                          <a:noFill/>
                        </a:ln>
                        <a:solidFill>
                          <a:srgbClr val="92D050"/>
                        </a:solidFill>
                        <a:effectLst/>
                        <a:uLnTx/>
                        <a:uFillTx/>
                        <a:latin typeface="Cambria Math" panose="02040503050406030204" pitchFamily="18" charset="0"/>
                        <a:ea typeface="ＭＳ Ｐゴシック"/>
                        <a:cs typeface="+mn-cs"/>
                      </a:endParaRPr>
                    </a:p>
                  </p:txBody>
                </p:sp>
                <p:sp>
                  <p:nvSpPr>
                    <p:cNvPr id="37" name="テキスト ボックス 36"/>
                    <p:cNvSpPr txBox="1"/>
                    <p:nvPr/>
                  </p:nvSpPr>
                  <p:spPr>
                    <a:xfrm>
                      <a:off x="2581516" y="4943206"/>
                      <a:ext cx="2084058" cy="338554"/>
                    </a:xfrm>
                    <a:prstGeom prst="rect">
                      <a:avLst/>
                    </a:prstGeom>
                    <a:solidFill>
                      <a:schemeClr val="bg1"/>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smtClean="0">
                          <a:ln>
                            <a:noFill/>
                          </a:ln>
                          <a:solidFill>
                            <a:prstClr val="black"/>
                          </a:solidFill>
                          <a:effectLst/>
                          <a:uLnTx/>
                          <a:uFillTx/>
                          <a:latin typeface="Cambria Math" panose="02040503050406030204" pitchFamily="18" charset="0"/>
                        </a:rPr>
                        <a:t>ガウスビームの波面</a:t>
                      </a:r>
                    </a:p>
                  </p:txBody>
                </p:sp>
                <mc:AlternateContent xmlns:mc="http://schemas.openxmlformats.org/markup-compatibility/2006" xmlns:a14="http://schemas.microsoft.com/office/drawing/2010/main">
                  <mc:Choice Requires="a14">
                    <p:sp>
                      <p:nvSpPr>
                        <p:cNvPr id="36" name="テキスト ボックス 35"/>
                        <p:cNvSpPr txBox="1"/>
                        <p:nvPr/>
                      </p:nvSpPr>
                      <p:spPr>
                        <a:xfrm>
                          <a:off x="1746833" y="2802203"/>
                          <a:ext cx="1724468" cy="341382"/>
                        </a:xfrm>
                        <a:prstGeom prst="rect">
                          <a:avLst/>
                        </a:prstGeom>
                        <a:solidFill>
                          <a:schemeClr val="bg1"/>
                        </a:solidFill>
                        <a:ln>
                          <a:solidFill>
                            <a:schemeClr val="bg1"/>
                          </a:solidFill>
                        </a:ln>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smtClean="0">
                              <a:ln>
                                <a:noFill/>
                              </a:ln>
                              <a:solidFill>
                                <a:schemeClr val="tx1"/>
                              </a:solidFill>
                              <a:effectLst/>
                              <a:uLnTx/>
                              <a:uFillTx/>
                              <a:latin typeface="Cambria Math" panose="02040503050406030204" pitchFamily="18" charset="0"/>
                            </a:rPr>
                            <a:t>ビーム拡がり角</a:t>
                          </a:r>
                          <a14:m>
                            <m:oMath xmlns:m="http://schemas.openxmlformats.org/officeDocument/2006/math">
                              <m:sSub>
                                <m:sSubPr>
                                  <m:ctrlPr>
                                    <a:rPr kumimoji="0" lang="en-US" altLang="ja-JP" sz="1600" b="0" i="1" u="none" strike="noStrike" kern="0" cap="none" spc="0" normalizeH="0" baseline="0" noProof="0" smtClean="0">
                                      <a:ln>
                                        <a:noFill/>
                                      </a:ln>
                                      <a:solidFill>
                                        <a:schemeClr val="tx1"/>
                                      </a:solidFill>
                                      <a:effectLst/>
                                      <a:uLnTx/>
                                      <a:uFillTx/>
                                      <a:latin typeface="Cambria Math" panose="02040503050406030204" pitchFamily="18" charset="0"/>
                                    </a:rPr>
                                  </m:ctrlPr>
                                </m:sSubPr>
                                <m:e>
                                  <m:r>
                                    <a:rPr kumimoji="0" lang="ja-JP" altLang="en-US" sz="1600" b="0" i="1" u="none" strike="noStrike" kern="0" cap="none" spc="0" normalizeH="0" baseline="0" noProof="0" smtClean="0">
                                      <a:ln>
                                        <a:noFill/>
                                      </a:ln>
                                      <a:solidFill>
                                        <a:schemeClr val="tx1"/>
                                      </a:solidFill>
                                      <a:effectLst/>
                                      <a:uLnTx/>
                                      <a:uFillTx/>
                                      <a:latin typeface="Cambria Math"/>
                                    </a:rPr>
                                    <m:t>𝜃</m:t>
                                  </m:r>
                                </m:e>
                                <m:sub>
                                  <m:r>
                                    <a:rPr kumimoji="0" lang="en-US" altLang="ja-JP" sz="1600" b="0" i="1" u="none" strike="noStrike" kern="0" cap="none" spc="0" normalizeH="0" baseline="0" noProof="0" smtClean="0">
                                      <a:ln>
                                        <a:noFill/>
                                      </a:ln>
                                      <a:solidFill>
                                        <a:schemeClr val="tx1"/>
                                      </a:solidFill>
                                      <a:effectLst/>
                                      <a:uLnTx/>
                                      <a:uFillTx/>
                                      <a:latin typeface="Cambria Math"/>
                                    </a:rPr>
                                    <m:t>0</m:t>
                                  </m:r>
                                </m:sub>
                              </m:sSub>
                            </m:oMath>
                          </a14:m>
                          <a:endParaRPr kumimoji="0" lang="ja-JP" altLang="en-US" sz="1600" b="0" i="0" u="none" strike="noStrike" kern="0" cap="none" spc="0" normalizeH="0" baseline="0" noProof="0" dirty="0" smtClean="0">
                            <a:ln>
                              <a:noFill/>
                            </a:ln>
                            <a:solidFill>
                              <a:schemeClr val="tx1"/>
                            </a:solidFill>
                            <a:effectLst/>
                            <a:uLnTx/>
                            <a:uFillTx/>
                            <a:latin typeface="Cambria Math" panose="02040503050406030204" pitchFamily="18" charset="0"/>
                          </a:endParaRPr>
                        </a:p>
                      </p:txBody>
                    </p:sp>
                  </mc:Choice>
                  <mc:Fallback xmlns="">
                    <p:sp>
                      <p:nvSpPr>
                        <p:cNvPr id="36" name="テキスト ボックス 35"/>
                        <p:cNvSpPr txBox="1">
                          <a:spLocks noRot="1" noChangeAspect="1" noMove="1" noResize="1" noEditPoints="1" noAdjustHandles="1" noChangeArrowheads="1" noChangeShapeType="1" noTextEdit="1"/>
                        </p:cNvSpPr>
                        <p:nvPr/>
                      </p:nvSpPr>
                      <p:spPr>
                        <a:xfrm>
                          <a:off x="1746833" y="2802203"/>
                          <a:ext cx="1724468" cy="341382"/>
                        </a:xfrm>
                        <a:prstGeom prst="rect">
                          <a:avLst/>
                        </a:prstGeom>
                        <a:blipFill rotWithShape="0">
                          <a:blip r:embed="rId6"/>
                          <a:stretch>
                            <a:fillRect l="-1754" t="-5172" b="-17241"/>
                          </a:stretch>
                        </a:blipFill>
                        <a:ln>
                          <a:solidFill>
                            <a:schemeClr val="bg1"/>
                          </a:solidFill>
                        </a:ln>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17" name="テキスト ボックス 16"/>
                        <p:cNvSpPr txBox="1"/>
                        <p:nvPr/>
                      </p:nvSpPr>
                      <p:spPr>
                        <a:xfrm>
                          <a:off x="5177406" y="3848020"/>
                          <a:ext cx="1365965" cy="338554"/>
                        </a:xfrm>
                        <a:prstGeom prst="rect">
                          <a:avLst/>
                        </a:prstGeom>
                        <a:solidFill>
                          <a:schemeClr val="bg1"/>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14:m>
                            <m:oMath xmlns:m="http://schemas.openxmlformats.org/officeDocument/2006/math">
                              <m:r>
                                <a:rPr kumimoji="0" lang="en-US" altLang="ja-JP" sz="1600" b="0" i="1" u="none" strike="noStrike" kern="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rPr>
                                <m:t>𝑧</m:t>
                              </m:r>
                            </m:oMath>
                          </a14:m>
                          <a:r>
                            <a:rPr kumimoji="0" lang="ja-JP" altLang="en-US" sz="1600" b="0" i="0" u="none" strike="noStrike" kern="0" cap="none" spc="0" normalizeH="0" baseline="0" noProof="0" dirty="0" smtClean="0">
                              <a:ln>
                                <a:noFill/>
                              </a:ln>
                              <a:solidFill>
                                <a:prstClr val="black"/>
                              </a:solidFill>
                              <a:effectLst/>
                              <a:uLnTx/>
                              <a:uFillTx/>
                              <a:latin typeface="Cambria Math" panose="02040503050406030204" pitchFamily="18" charset="0"/>
                            </a:rPr>
                            <a:t>軸</a:t>
                          </a:r>
                          <a:r>
                            <a:rPr kumimoji="0" lang="ja-JP" altLang="en-US" sz="1600" kern="0" dirty="0">
                              <a:solidFill>
                                <a:prstClr val="black"/>
                              </a:solidFill>
                              <a:latin typeface="Cambria Math" panose="02040503050406030204" pitchFamily="18" charset="0"/>
                            </a:rPr>
                            <a:t>：</a:t>
                          </a:r>
                          <a:r>
                            <a:rPr kumimoji="0" lang="ja-JP" altLang="en-US" sz="1600" b="0" i="0" u="none" strike="noStrike" kern="0" cap="none" spc="0" normalizeH="0" baseline="0" noProof="0" dirty="0" smtClean="0">
                              <a:ln>
                                <a:noFill/>
                              </a:ln>
                              <a:solidFill>
                                <a:prstClr val="black"/>
                              </a:solidFill>
                              <a:effectLst/>
                              <a:uLnTx/>
                              <a:uFillTx/>
                              <a:latin typeface="Cambria Math" panose="02040503050406030204" pitchFamily="18" charset="0"/>
                            </a:rPr>
                            <a:t>ビーム軸</a:t>
                          </a:r>
                        </a:p>
                      </p:txBody>
                    </p:sp>
                  </mc:Choice>
                  <mc:Fallback xmlns="">
                    <p:sp>
                      <p:nvSpPr>
                        <p:cNvPr id="17" name="テキスト ボックス 16"/>
                        <p:cNvSpPr txBox="1">
                          <a:spLocks noRot="1" noChangeAspect="1" noMove="1" noResize="1" noEditPoints="1" noAdjustHandles="1" noChangeArrowheads="1" noChangeShapeType="1" noTextEdit="1"/>
                        </p:cNvSpPr>
                        <p:nvPr/>
                      </p:nvSpPr>
                      <p:spPr>
                        <a:xfrm>
                          <a:off x="5177406" y="3848020"/>
                          <a:ext cx="1365965" cy="338554"/>
                        </a:xfrm>
                        <a:prstGeom prst="rect">
                          <a:avLst/>
                        </a:prstGeom>
                        <a:blipFill rotWithShape="0">
                          <a:blip r:embed="rId7"/>
                          <a:stretch>
                            <a:fillRect t="-7273" r="-1339" b="-21818"/>
                          </a:stretch>
                        </a:blipFill>
                      </p:spPr>
                      <p:txBody>
                        <a:bodyPr/>
                        <a:lstStyle/>
                        <a:p>
                          <a:r>
                            <a:rPr lang="ja-JP" altLang="en-US">
                              <a:noFill/>
                            </a:rPr>
                            <a:t> </a:t>
                          </a:r>
                        </a:p>
                      </p:txBody>
                    </p:sp>
                  </mc:Fallback>
                </mc:AlternateContent>
                <p:cxnSp>
                  <p:nvCxnSpPr>
                    <p:cNvPr id="105" name="直線矢印コネクタ 104"/>
                    <p:cNvCxnSpPr/>
                    <p:nvPr/>
                  </p:nvCxnSpPr>
                  <p:spPr>
                    <a:xfrm>
                      <a:off x="6982717" y="2961717"/>
                      <a:ext cx="0" cy="864000"/>
                    </a:xfrm>
                    <a:prstGeom prst="straightConnector1">
                      <a:avLst/>
                    </a:prstGeom>
                    <a:noFill/>
                    <a:ln w="19050" cap="flat" cmpd="sng" algn="ctr">
                      <a:solidFill>
                        <a:schemeClr val="tx1"/>
                      </a:solidFill>
                      <a:prstDash val="solid"/>
                      <a:headEnd type="arrow"/>
                      <a:tailEnd type="arrow"/>
                    </a:ln>
                    <a:effectLst/>
                  </p:spPr>
                </p:cxnSp>
                <p:cxnSp>
                  <p:nvCxnSpPr>
                    <p:cNvPr id="107" name="直線矢印コネクタ 106"/>
                    <p:cNvCxnSpPr/>
                    <p:nvPr/>
                  </p:nvCxnSpPr>
                  <p:spPr>
                    <a:xfrm>
                      <a:off x="6982717" y="3855874"/>
                      <a:ext cx="0" cy="864000"/>
                    </a:xfrm>
                    <a:prstGeom prst="straightConnector1">
                      <a:avLst/>
                    </a:prstGeom>
                    <a:noFill/>
                    <a:ln w="19050" cap="flat" cmpd="sng" algn="ctr">
                      <a:solidFill>
                        <a:schemeClr val="tx1"/>
                      </a:solidFill>
                      <a:prstDash val="solid"/>
                      <a:headEnd type="arrow"/>
                      <a:tailEnd type="arrow"/>
                    </a:ln>
                    <a:effectLst/>
                  </p:spPr>
                </p:cxnSp>
                <mc:AlternateContent xmlns:mc="http://schemas.openxmlformats.org/markup-compatibility/2006" xmlns:a14="http://schemas.microsoft.com/office/drawing/2010/main">
                  <mc:Choice Requires="a14">
                    <p:sp>
                      <p:nvSpPr>
                        <p:cNvPr id="108" name="テキスト ボックス 107"/>
                        <p:cNvSpPr txBox="1"/>
                        <p:nvPr/>
                      </p:nvSpPr>
                      <p:spPr>
                        <a:xfrm>
                          <a:off x="7018674" y="4114565"/>
                          <a:ext cx="360000" cy="338554"/>
                        </a:xfrm>
                        <a:prstGeom prst="rect">
                          <a:avLst/>
                        </a:prstGeom>
                        <a:no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0" lang="en-US" altLang="ja-JP" sz="1600" b="0" i="1" u="none" strike="noStrike" kern="0" cap="none" spc="0" normalizeH="0" baseline="0" noProof="0" smtClean="0">
                                    <a:ln>
                                      <a:noFill/>
                                    </a:ln>
                                    <a:solidFill>
                                      <a:schemeClr val="tx1"/>
                                    </a:solidFill>
                                    <a:effectLst/>
                                    <a:uLnTx/>
                                    <a:uFillTx/>
                                    <a:latin typeface="Cambria Math"/>
                                  </a:rPr>
                                  <m:t>2</m:t>
                                </m:r>
                                <m:r>
                                  <a:rPr kumimoji="0" lang="ja-JP" altLang="en-US" sz="1600" b="0" i="1" u="none" strike="noStrike" kern="0" cap="none" spc="0" normalizeH="0" baseline="0" noProof="0" smtClean="0">
                                    <a:ln>
                                      <a:noFill/>
                                    </a:ln>
                                    <a:solidFill>
                                      <a:schemeClr val="tx1"/>
                                    </a:solidFill>
                                    <a:effectLst/>
                                    <a:uLnTx/>
                                    <a:uFillTx/>
                                    <a:latin typeface="Cambria Math"/>
                                  </a:rPr>
                                  <m:t>𝜎</m:t>
                                </m:r>
                              </m:oMath>
                            </m:oMathPara>
                          </a14:m>
                          <a:endParaRPr kumimoji="0" lang="ja-JP" altLang="en-US" sz="1600" b="0" i="0" u="none" strike="noStrike" kern="0" cap="none" spc="0" normalizeH="0" baseline="0" noProof="0" dirty="0" smtClean="0">
                            <a:ln>
                              <a:noFill/>
                            </a:ln>
                            <a:solidFill>
                              <a:schemeClr val="tx1"/>
                            </a:solidFill>
                            <a:effectLst/>
                            <a:uLnTx/>
                            <a:uFillTx/>
                            <a:latin typeface="Cambria Math" panose="02040503050406030204" pitchFamily="18" charset="0"/>
                          </a:endParaRPr>
                        </a:p>
                      </p:txBody>
                    </p:sp>
                  </mc:Choice>
                  <mc:Fallback xmlns="">
                    <p:sp>
                      <p:nvSpPr>
                        <p:cNvPr id="108" name="テキスト ボックス 107"/>
                        <p:cNvSpPr txBox="1">
                          <a:spLocks noRot="1" noChangeAspect="1" noMove="1" noResize="1" noEditPoints="1" noAdjustHandles="1" noChangeArrowheads="1" noChangeShapeType="1" noTextEdit="1"/>
                        </p:cNvSpPr>
                        <p:nvPr/>
                      </p:nvSpPr>
                      <p:spPr>
                        <a:xfrm>
                          <a:off x="7018674" y="4114565"/>
                          <a:ext cx="360000" cy="338554"/>
                        </a:xfrm>
                        <a:prstGeom prst="rect">
                          <a:avLst/>
                        </a:prstGeom>
                        <a:blipFill rotWithShape="0">
                          <a:blip r:embed="rId8"/>
                          <a:stretch>
                            <a:fillRect l="-8475"/>
                          </a:stretch>
                        </a:blipFill>
                        <a:ln>
                          <a:noFill/>
                        </a:ln>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109" name="テキスト ボックス 108"/>
                        <p:cNvSpPr txBox="1"/>
                        <p:nvPr/>
                      </p:nvSpPr>
                      <p:spPr>
                        <a:xfrm>
                          <a:off x="7029618" y="3230248"/>
                          <a:ext cx="360000" cy="338554"/>
                        </a:xfrm>
                        <a:prstGeom prst="rect">
                          <a:avLst/>
                        </a:prstGeom>
                        <a:no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0" lang="en-US" altLang="ja-JP" sz="1600" b="0" i="1" u="none" strike="noStrike" kern="0" cap="none" spc="0" normalizeH="0" baseline="0" noProof="0" smtClean="0">
                                    <a:ln>
                                      <a:noFill/>
                                    </a:ln>
                                    <a:solidFill>
                                      <a:schemeClr val="tx1"/>
                                    </a:solidFill>
                                    <a:effectLst/>
                                    <a:uLnTx/>
                                    <a:uFillTx/>
                                    <a:latin typeface="Cambria Math"/>
                                  </a:rPr>
                                  <m:t>2</m:t>
                                </m:r>
                                <m:r>
                                  <a:rPr kumimoji="0" lang="ja-JP" altLang="en-US" sz="1600" b="0" i="1" u="none" strike="noStrike" kern="0" cap="none" spc="0" normalizeH="0" baseline="0" noProof="0" smtClean="0">
                                    <a:ln>
                                      <a:noFill/>
                                    </a:ln>
                                    <a:solidFill>
                                      <a:schemeClr val="tx1"/>
                                    </a:solidFill>
                                    <a:effectLst/>
                                    <a:uLnTx/>
                                    <a:uFillTx/>
                                    <a:latin typeface="Cambria Math"/>
                                  </a:rPr>
                                  <m:t>𝜎</m:t>
                                </m:r>
                              </m:oMath>
                            </m:oMathPara>
                          </a14:m>
                          <a:endParaRPr kumimoji="0" lang="ja-JP" altLang="en-US" sz="1600" b="0" i="0" u="none" strike="noStrike" kern="0" cap="none" spc="0" normalizeH="0" baseline="0" noProof="0" dirty="0" smtClean="0">
                            <a:ln>
                              <a:noFill/>
                            </a:ln>
                            <a:solidFill>
                              <a:schemeClr val="tx1"/>
                            </a:solidFill>
                            <a:effectLst/>
                            <a:uLnTx/>
                            <a:uFillTx/>
                            <a:latin typeface="Cambria Math" panose="02040503050406030204" pitchFamily="18" charset="0"/>
                          </a:endParaRPr>
                        </a:p>
                      </p:txBody>
                    </p:sp>
                  </mc:Choice>
                  <mc:Fallback xmlns="">
                    <p:sp>
                      <p:nvSpPr>
                        <p:cNvPr id="109" name="テキスト ボックス 108"/>
                        <p:cNvSpPr txBox="1">
                          <a:spLocks noRot="1" noChangeAspect="1" noMove="1" noResize="1" noEditPoints="1" noAdjustHandles="1" noChangeArrowheads="1" noChangeShapeType="1" noTextEdit="1"/>
                        </p:cNvSpPr>
                        <p:nvPr/>
                      </p:nvSpPr>
                      <p:spPr>
                        <a:xfrm>
                          <a:off x="7029618" y="3230248"/>
                          <a:ext cx="360000" cy="338554"/>
                        </a:xfrm>
                        <a:prstGeom prst="rect">
                          <a:avLst/>
                        </a:prstGeom>
                        <a:blipFill rotWithShape="0">
                          <a:blip r:embed="rId9"/>
                          <a:stretch>
                            <a:fillRect l="-8475"/>
                          </a:stretch>
                        </a:blipFill>
                        <a:ln>
                          <a:noFill/>
                        </a:ln>
                      </p:spPr>
                      <p:txBody>
                        <a:bodyPr/>
                        <a:lstStyle/>
                        <a:p>
                          <a:r>
                            <a:rPr lang="ja-JP" altLang="en-US">
                              <a:noFill/>
                            </a:rPr>
                            <a:t> </a:t>
                          </a:r>
                        </a:p>
                      </p:txBody>
                    </p:sp>
                  </mc:Fallback>
                </mc:AlternateContent>
                <p:cxnSp>
                  <p:nvCxnSpPr>
                    <p:cNvPr id="111" name="直線コネクタ 110"/>
                    <p:cNvCxnSpPr/>
                    <p:nvPr/>
                  </p:nvCxnSpPr>
                  <p:spPr>
                    <a:xfrm>
                      <a:off x="4120195" y="2961815"/>
                      <a:ext cx="2844000" cy="0"/>
                    </a:xfrm>
                    <a:prstGeom prst="line">
                      <a:avLst/>
                    </a:prstGeom>
                    <a:ln>
                      <a:solidFill>
                        <a:schemeClr val="tx1"/>
                      </a:solidFill>
                      <a:prstDash val="sysDash"/>
                      <a:tailEnd type="none"/>
                    </a:ln>
                  </p:spPr>
                  <p:style>
                    <a:lnRef idx="1">
                      <a:schemeClr val="dk1"/>
                    </a:lnRef>
                    <a:fillRef idx="0">
                      <a:schemeClr val="dk1"/>
                    </a:fillRef>
                    <a:effectRef idx="0">
                      <a:schemeClr val="dk1"/>
                    </a:effectRef>
                    <a:fontRef idx="minor">
                      <a:schemeClr val="tx1"/>
                    </a:fontRef>
                  </p:style>
                </p:cxnSp>
              </p:grpSp>
            </p:grpSp>
          </p:grpSp>
          <p:sp>
            <p:nvSpPr>
              <p:cNvPr id="51" name="テキスト ボックス 50"/>
              <p:cNvSpPr txBox="1"/>
              <p:nvPr/>
            </p:nvSpPr>
            <p:spPr>
              <a:xfrm rot="5400000">
                <a:off x="5408962" y="2819061"/>
                <a:ext cx="2144136" cy="33855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smtClean="0">
                    <a:ln>
                      <a:noFill/>
                    </a:ln>
                    <a:solidFill>
                      <a:prstClr val="black"/>
                    </a:solidFill>
                    <a:effectLst/>
                    <a:uLnTx/>
                    <a:uFillTx/>
                    <a:latin typeface="Cambria Math" panose="02040503050406030204" pitchFamily="18" charset="0"/>
                  </a:rPr>
                  <a:t>ビーム軸からの距離</a:t>
                </a:r>
              </a:p>
            </p:txBody>
          </p:sp>
        </p:grpSp>
        <p:cxnSp>
          <p:nvCxnSpPr>
            <p:cNvPr id="12" name="直線コネクタ 11"/>
            <p:cNvCxnSpPr/>
            <p:nvPr/>
          </p:nvCxnSpPr>
          <p:spPr>
            <a:xfrm flipH="1">
              <a:off x="2406272" y="3048731"/>
              <a:ext cx="137830" cy="503152"/>
            </a:xfrm>
            <a:prstGeom prst="line">
              <a:avLst/>
            </a:prstGeom>
            <a:ln w="12700">
              <a:tailEnd type="none"/>
            </a:ln>
          </p:spPr>
          <p:style>
            <a:lnRef idx="1">
              <a:schemeClr val="dk1"/>
            </a:lnRef>
            <a:fillRef idx="0">
              <a:schemeClr val="dk1"/>
            </a:fillRef>
            <a:effectRef idx="0">
              <a:schemeClr val="dk1"/>
            </a:effectRef>
            <a:fontRef idx="minor">
              <a:schemeClr val="tx1"/>
            </a:fontRef>
          </p:style>
        </p:cxnSp>
      </p:grpSp>
      <mc:AlternateContent xmlns:mc="http://schemas.openxmlformats.org/markup-compatibility/2006" xmlns:a14="http://schemas.microsoft.com/office/drawing/2010/main">
        <mc:Choice Requires="a14">
          <p:sp>
            <p:nvSpPr>
              <p:cNvPr id="148" name="テキスト ボックス 147"/>
              <p:cNvSpPr txBox="1"/>
              <p:nvPr/>
            </p:nvSpPr>
            <p:spPr>
              <a:xfrm>
                <a:off x="244790" y="1483882"/>
                <a:ext cx="3778657" cy="830997"/>
              </a:xfrm>
              <a:prstGeom prst="rect">
                <a:avLst/>
              </a:prstGeom>
              <a:solidFill>
                <a:schemeClr val="bg1"/>
              </a:solidFill>
              <a:ln w="19050">
                <a:solidFill>
                  <a:srgbClr val="FF0000"/>
                </a:solidFill>
              </a:ln>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smtClean="0">
                    <a:ln>
                      <a:noFill/>
                    </a:ln>
                    <a:solidFill>
                      <a:schemeClr val="tx1"/>
                    </a:solidFill>
                    <a:effectLst/>
                    <a:uLnTx/>
                    <a:uFillTx/>
                    <a:latin typeface="Cambria Math" panose="02040503050406030204" pitchFamily="18" charset="0"/>
                  </a:rPr>
                  <a:t>波長</a:t>
                </a:r>
                <a:r>
                  <a:rPr kumimoji="0" lang="en-US" altLang="ja-JP" sz="1600" b="0" i="0" u="none" strike="noStrike" kern="0" cap="none" spc="0" normalizeH="0" baseline="0" noProof="0" dirty="0" smtClean="0">
                    <a:ln>
                      <a:noFill/>
                    </a:ln>
                    <a:solidFill>
                      <a:schemeClr val="tx1"/>
                    </a:solidFill>
                    <a:effectLst/>
                    <a:uLnTx/>
                    <a:uFillTx/>
                    <a:latin typeface="Cambria Math" panose="02040503050406030204" pitchFamily="18" charset="0"/>
                  </a:rPr>
                  <a:t>57.2 </a:t>
                </a:r>
                <a:r>
                  <a:rPr kumimoji="0" lang="en-US" altLang="ja-JP" sz="1600" b="0" i="0" u="none" strike="noStrike" kern="0" cap="none" spc="0" normalizeH="0" baseline="0" noProof="0" dirty="0" err="1" smtClean="0">
                    <a:ln>
                      <a:noFill/>
                    </a:ln>
                    <a:solidFill>
                      <a:schemeClr val="tx1"/>
                    </a:solidFill>
                    <a:effectLst/>
                    <a:uLnTx/>
                    <a:uFillTx/>
                    <a:latin typeface="Cambria Math" panose="02040503050406030204" pitchFamily="18" charset="0"/>
                  </a:rPr>
                  <a:t>μm</a:t>
                </a:r>
                <a:r>
                  <a:rPr kumimoji="0" lang="en-US" altLang="ja-JP" sz="1600" b="0" i="0" u="none" strike="noStrike" kern="0" cap="none" spc="0" normalizeH="0" baseline="0" noProof="0" dirty="0" smtClean="0">
                    <a:ln>
                      <a:noFill/>
                    </a:ln>
                    <a:solidFill>
                      <a:schemeClr val="tx1"/>
                    </a:solidFill>
                    <a:effectLst/>
                    <a:uLnTx/>
                    <a:uFillTx/>
                    <a:latin typeface="Cambria Math" panose="02040503050406030204" pitchFamily="18" charset="0"/>
                  </a:rPr>
                  <a:t> </a:t>
                </a:r>
                <a:r>
                  <a:rPr kumimoji="0" lang="ja-JP" altLang="en-US" sz="1600" b="0" i="0" u="none" strike="noStrike" kern="0" cap="none" spc="0" normalizeH="0" baseline="0" noProof="0" dirty="0" smtClean="0">
                    <a:ln>
                      <a:noFill/>
                    </a:ln>
                    <a:solidFill>
                      <a:schemeClr val="tx1"/>
                    </a:solidFill>
                    <a:effectLst/>
                    <a:uLnTx/>
                    <a:uFillTx/>
                    <a:latin typeface="Cambria Math" panose="02040503050406030204" pitchFamily="18" charset="0"/>
                  </a:rPr>
                  <a:t>の発振線に対する実測値</a:t>
                </a:r>
                <a:endParaRPr kumimoji="0" lang="en-US" altLang="ja-JP" sz="1600" b="0" i="0" u="none" strike="noStrike" kern="0" cap="none" spc="0" normalizeH="0" baseline="0" noProof="0" dirty="0" smtClean="0">
                  <a:ln>
                    <a:noFill/>
                  </a:ln>
                  <a:solidFill>
                    <a:schemeClr val="tx1"/>
                  </a:solidFill>
                  <a:effectLst/>
                  <a:uLnTx/>
                  <a:uFillTx/>
                  <a:latin typeface="Cambria Math" panose="02040503050406030204" pitchFamily="18" charset="0"/>
                </a:endParaRP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600" kern="0" dirty="0">
                    <a:latin typeface="Cambria Math" panose="02040503050406030204" pitchFamily="18" charset="0"/>
                  </a:rPr>
                  <a:t>ビーム</a:t>
                </a:r>
                <a:r>
                  <a:rPr kumimoji="0" lang="ja-JP" altLang="en-US" sz="1600" kern="0" dirty="0" smtClean="0">
                    <a:latin typeface="Cambria Math" panose="02040503050406030204" pitchFamily="18" charset="0"/>
                  </a:rPr>
                  <a:t>拡がり角：</a:t>
                </a:r>
                <a14:m>
                  <m:oMath xmlns:m="http://schemas.openxmlformats.org/officeDocument/2006/math">
                    <m:sSub>
                      <m:sSubPr>
                        <m:ctrlPr>
                          <a:rPr kumimoji="0" lang="en-US" altLang="ja-JP" sz="1600" i="1" kern="0" smtClean="0">
                            <a:latin typeface="Cambria Math" panose="02040503050406030204" pitchFamily="18" charset="0"/>
                          </a:rPr>
                        </m:ctrlPr>
                      </m:sSubPr>
                      <m:e>
                        <m:r>
                          <a:rPr kumimoji="0" lang="ja-JP" altLang="en-US" sz="1600" i="1" kern="0" smtClean="0">
                            <a:latin typeface="Cambria Math"/>
                          </a:rPr>
                          <m:t>𝜃</m:t>
                        </m:r>
                      </m:e>
                      <m:sub>
                        <m:r>
                          <a:rPr kumimoji="0" lang="en-US" altLang="ja-JP" sz="1600" b="0" i="1" kern="0" smtClean="0">
                            <a:latin typeface="Cambria Math"/>
                          </a:rPr>
                          <m:t>0</m:t>
                        </m:r>
                      </m:sub>
                    </m:sSub>
                    <m:r>
                      <a:rPr kumimoji="0" lang="en-US" altLang="ja-JP" sz="1600" b="0" i="1" kern="0" smtClean="0">
                        <a:latin typeface="Cambria Math"/>
                      </a:rPr>
                      <m:t>=</m:t>
                    </m:r>
                    <m:r>
                      <a:rPr kumimoji="0" lang="en-US" altLang="ja-JP" sz="1600" i="1" kern="0">
                        <a:latin typeface="Cambria Math" panose="02040503050406030204" pitchFamily="18" charset="0"/>
                      </a:rPr>
                      <m:t>5.2</m:t>
                    </m:r>
                    <m:r>
                      <a:rPr kumimoji="0" lang="en-US" altLang="ja-JP" sz="1600" b="0" i="1" kern="0" smtClean="0">
                        <a:latin typeface="Cambria Math"/>
                      </a:rPr>
                      <m:t> </m:t>
                    </m:r>
                    <m:r>
                      <m:rPr>
                        <m:sty m:val="p"/>
                      </m:rPr>
                      <a:rPr kumimoji="0" lang="en-US" altLang="ja-JP" sz="1600" b="0" i="0" kern="0" smtClean="0">
                        <a:latin typeface="Cambria Math"/>
                      </a:rPr>
                      <m:t>mrad</m:t>
                    </m:r>
                  </m:oMath>
                </a14:m>
                <a:endParaRPr kumimoji="0" lang="en-US" altLang="ja-JP" sz="1600" kern="0" dirty="0" smtClean="0">
                  <a:latin typeface="Cambria Math" panose="02040503050406030204" pitchFamily="18" charset="0"/>
                </a:endParaRP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600" b="0" i="0" u="none" strike="noStrike" kern="0" cap="none" spc="0" normalizeH="0" baseline="0" noProof="0" dirty="0">
                    <a:ln>
                      <a:noFill/>
                    </a:ln>
                    <a:solidFill>
                      <a:schemeClr val="tx1"/>
                    </a:solidFill>
                    <a:effectLst/>
                    <a:uLnTx/>
                    <a:uFillTx/>
                    <a:latin typeface="Cambria Math" panose="02040503050406030204" pitchFamily="18" charset="0"/>
                  </a:rPr>
                  <a:t>ウエスト</a:t>
                </a:r>
                <a:r>
                  <a:rPr kumimoji="0" lang="ja-JP" altLang="en-US" sz="1600" b="0" i="0" u="none" strike="noStrike" kern="0" cap="none" spc="0" normalizeH="0" baseline="0" noProof="0" dirty="0" smtClean="0">
                    <a:ln>
                      <a:noFill/>
                    </a:ln>
                    <a:solidFill>
                      <a:schemeClr val="tx1"/>
                    </a:solidFill>
                    <a:effectLst/>
                    <a:uLnTx/>
                    <a:uFillTx/>
                    <a:latin typeface="Cambria Math" panose="02040503050406030204" pitchFamily="18" charset="0"/>
                  </a:rPr>
                  <a:t>半径：</a:t>
                </a:r>
                <a14:m>
                  <m:oMath xmlns:m="http://schemas.openxmlformats.org/officeDocument/2006/math">
                    <m:sSub>
                      <m:sSubPr>
                        <m:ctrlPr>
                          <a:rPr kumimoji="0" lang="en-US" altLang="ja-JP" sz="1600" b="0" i="1" strike="noStrike" kern="0" cap="none" spc="0" normalizeH="0" baseline="0" noProof="0" smtClean="0">
                            <a:ln>
                              <a:noFill/>
                            </a:ln>
                            <a:solidFill>
                              <a:schemeClr val="tx1"/>
                            </a:solidFill>
                            <a:effectLst/>
                            <a:uLnTx/>
                            <a:uFillTx/>
                            <a:latin typeface="Cambria Math" panose="02040503050406030204" pitchFamily="18" charset="0"/>
                          </a:rPr>
                        </m:ctrlPr>
                      </m:sSubPr>
                      <m:e>
                        <m:r>
                          <a:rPr kumimoji="0" lang="en-US" altLang="ja-JP" sz="1600" b="0" i="1" strike="noStrike" kern="0" cap="none" spc="0" normalizeH="0" baseline="0" noProof="0" smtClean="0">
                            <a:ln>
                              <a:noFill/>
                            </a:ln>
                            <a:solidFill>
                              <a:schemeClr val="tx1"/>
                            </a:solidFill>
                            <a:effectLst/>
                            <a:uLnTx/>
                            <a:uFillTx/>
                            <a:latin typeface="Cambria Math"/>
                          </a:rPr>
                          <m:t>𝑊</m:t>
                        </m:r>
                      </m:e>
                      <m:sub>
                        <m:r>
                          <a:rPr kumimoji="0" lang="en-US" altLang="ja-JP" sz="1600" b="0" i="1" strike="noStrike" kern="0" cap="none" spc="0" normalizeH="0" baseline="0" noProof="0" smtClean="0">
                            <a:ln>
                              <a:noFill/>
                            </a:ln>
                            <a:solidFill>
                              <a:schemeClr val="tx1"/>
                            </a:solidFill>
                            <a:effectLst/>
                            <a:uLnTx/>
                            <a:uFillTx/>
                            <a:latin typeface="Cambria Math"/>
                          </a:rPr>
                          <m:t>0</m:t>
                        </m:r>
                      </m:sub>
                    </m:sSub>
                    <m:r>
                      <a:rPr kumimoji="0" lang="en-US" altLang="ja-JP" sz="1600" b="0" i="1" strike="noStrike" kern="0" cap="none" spc="0" normalizeH="0" baseline="0" noProof="0" smtClean="0">
                        <a:ln>
                          <a:noFill/>
                        </a:ln>
                        <a:solidFill>
                          <a:schemeClr val="tx1"/>
                        </a:solidFill>
                        <a:effectLst/>
                        <a:uLnTx/>
                        <a:uFillTx/>
                        <a:latin typeface="Cambria Math"/>
                      </a:rPr>
                      <m:t>=3.4</m:t>
                    </m:r>
                    <m:r>
                      <a:rPr kumimoji="0" lang="en-US" altLang="ja-JP" sz="1600" i="1" kern="0">
                        <a:latin typeface="Cambria Math" panose="02040503050406030204" pitchFamily="18" charset="0"/>
                      </a:rPr>
                      <m:t>3</m:t>
                    </m:r>
                    <m:r>
                      <a:rPr kumimoji="0" lang="en-US" altLang="ja-JP" sz="1600" b="0" i="1" strike="noStrike" kern="0" cap="none" spc="0" normalizeH="0" baseline="0" noProof="0" smtClean="0">
                        <a:ln>
                          <a:noFill/>
                        </a:ln>
                        <a:solidFill>
                          <a:schemeClr val="tx1"/>
                        </a:solidFill>
                        <a:effectLst/>
                        <a:uLnTx/>
                        <a:uFillTx/>
                        <a:latin typeface="Cambria Math"/>
                      </a:rPr>
                      <m:t> </m:t>
                    </m:r>
                    <m:r>
                      <m:rPr>
                        <m:sty m:val="p"/>
                      </m:rPr>
                      <a:rPr kumimoji="0" lang="en-US" altLang="ja-JP" sz="1600" b="0" i="0" strike="noStrike" kern="0" cap="none" spc="0" normalizeH="0" baseline="0" noProof="0" smtClean="0">
                        <a:ln>
                          <a:noFill/>
                        </a:ln>
                        <a:solidFill>
                          <a:schemeClr val="tx1"/>
                        </a:solidFill>
                        <a:effectLst/>
                        <a:uLnTx/>
                        <a:uFillTx/>
                        <a:latin typeface="Cambria Math"/>
                      </a:rPr>
                      <m:t>mm</m:t>
                    </m:r>
                  </m:oMath>
                </a14:m>
                <a:endParaRPr kumimoji="0" lang="ja-JP" altLang="en-US" sz="1600" b="0" i="0" strike="noStrike" kern="0" cap="none" spc="0" normalizeH="0" baseline="0" noProof="0" dirty="0" smtClean="0">
                  <a:ln>
                    <a:noFill/>
                  </a:ln>
                  <a:solidFill>
                    <a:schemeClr val="tx1"/>
                  </a:solidFill>
                  <a:effectLst/>
                  <a:uLnTx/>
                  <a:uFillTx/>
                  <a:latin typeface="Cambria Math" panose="02040503050406030204" pitchFamily="18" charset="0"/>
                </a:endParaRPr>
              </a:p>
            </p:txBody>
          </p:sp>
        </mc:Choice>
        <mc:Fallback xmlns="">
          <p:sp>
            <p:nvSpPr>
              <p:cNvPr id="148" name="テキスト ボックス 147"/>
              <p:cNvSpPr txBox="1">
                <a:spLocks noRot="1" noChangeAspect="1" noMove="1" noResize="1" noEditPoints="1" noAdjustHandles="1" noChangeArrowheads="1" noChangeShapeType="1" noTextEdit="1"/>
              </p:cNvSpPr>
              <p:nvPr/>
            </p:nvSpPr>
            <p:spPr>
              <a:xfrm>
                <a:off x="244790" y="1483882"/>
                <a:ext cx="3778657" cy="830997"/>
              </a:xfrm>
              <a:prstGeom prst="rect">
                <a:avLst/>
              </a:prstGeom>
              <a:blipFill rotWithShape="0">
                <a:blip r:embed="rId10"/>
                <a:stretch>
                  <a:fillRect l="-642" t="-2143" b="-5714"/>
                </a:stretch>
              </a:blipFill>
              <a:ln w="19050">
                <a:solidFill>
                  <a:srgbClr val="FF0000"/>
                </a:solidFill>
              </a:ln>
            </p:spPr>
            <p:txBody>
              <a:bodyPr/>
              <a:lstStyle/>
              <a:p>
                <a:r>
                  <a:rPr lang="ja-JP" altLang="en-US">
                    <a:noFill/>
                  </a:rPr>
                  <a:t> </a:t>
                </a:r>
              </a:p>
            </p:txBody>
          </p:sp>
        </mc:Fallback>
      </mc:AlternateContent>
      <p:grpSp>
        <p:nvGrpSpPr>
          <p:cNvPr id="15" name="グループ化 14"/>
          <p:cNvGrpSpPr/>
          <p:nvPr/>
        </p:nvGrpSpPr>
        <p:grpSpPr>
          <a:xfrm>
            <a:off x="725118" y="5298071"/>
            <a:ext cx="7679470" cy="1275482"/>
            <a:chOff x="52507" y="5476356"/>
            <a:chExt cx="7797089" cy="1275482"/>
          </a:xfrm>
        </p:grpSpPr>
        <p:grpSp>
          <p:nvGrpSpPr>
            <p:cNvPr id="9" name="グループ化 8"/>
            <p:cNvGrpSpPr/>
            <p:nvPr/>
          </p:nvGrpSpPr>
          <p:grpSpPr>
            <a:xfrm>
              <a:off x="271446" y="5523662"/>
              <a:ext cx="7578150" cy="1076811"/>
              <a:chOff x="345658" y="5462676"/>
              <a:chExt cx="7578150" cy="1321735"/>
            </a:xfrm>
          </p:grpSpPr>
          <mc:AlternateContent xmlns:mc="http://schemas.openxmlformats.org/markup-compatibility/2006" xmlns:a14="http://schemas.microsoft.com/office/drawing/2010/main">
            <mc:Choice Requires="a14">
              <p:sp>
                <p:nvSpPr>
                  <p:cNvPr id="57" name="テキスト ボックス 56"/>
                  <p:cNvSpPr txBox="1"/>
                  <p:nvPr/>
                </p:nvSpPr>
                <p:spPr>
                  <a:xfrm>
                    <a:off x="578732" y="5873712"/>
                    <a:ext cx="5013655" cy="910699"/>
                  </a:xfrm>
                  <a:prstGeom prst="rect">
                    <a:avLst/>
                  </a:prstGeom>
                  <a:noFill/>
                  <a:ln w="19050">
                    <a:solidFill>
                      <a:schemeClr val="bg1"/>
                    </a:solidFill>
                  </a:ln>
                </p:spPr>
                <p:txBody>
                  <a:bodyPr wrap="square" rtlCol="0">
                    <a:spAutoFit/>
                  </a:bodyPr>
                  <a:lstStyle/>
                  <a:p>
                    <a:pPr lvl="0" algn="ctr">
                      <a:defRPr/>
                    </a:pPr>
                    <a14:m>
                      <m:oMathPara xmlns:m="http://schemas.openxmlformats.org/officeDocument/2006/math">
                        <m:oMathParaPr>
                          <m:jc m:val="centerGroup"/>
                        </m:oMathParaPr>
                        <m:oMath xmlns:m="http://schemas.openxmlformats.org/officeDocument/2006/math">
                          <m:r>
                            <a:rPr kumimoji="0" lang="en-US" altLang="ja-JP" i="1" kern="0" smtClean="0">
                              <a:latin typeface="Cambria Math" panose="02040503050406030204" pitchFamily="18" charset="0"/>
                            </a:rPr>
                            <m:t>𝑊</m:t>
                          </m:r>
                          <m:d>
                            <m:dPr>
                              <m:ctrlPr>
                                <a:rPr kumimoji="0" lang="en-US" altLang="ja-JP" i="1" kern="0">
                                  <a:latin typeface="Cambria Math" panose="02040503050406030204" pitchFamily="18" charset="0"/>
                                </a:rPr>
                              </m:ctrlPr>
                            </m:dPr>
                            <m:e>
                              <m:r>
                                <a:rPr kumimoji="0" lang="en-US" altLang="ja-JP" i="1" kern="0">
                                  <a:latin typeface="Cambria Math" panose="02040503050406030204" pitchFamily="18" charset="0"/>
                                </a:rPr>
                                <m:t>𝑧</m:t>
                              </m:r>
                            </m:e>
                          </m:d>
                          <m:r>
                            <a:rPr kumimoji="0" lang="en-US" altLang="ja-JP" i="1" kern="0">
                              <a:latin typeface="Cambria Math"/>
                            </a:rPr>
                            <m:t>=</m:t>
                          </m:r>
                          <m:sSub>
                            <m:sSubPr>
                              <m:ctrlPr>
                                <a:rPr kumimoji="0" lang="en-US" altLang="ja-JP" i="1" kern="0">
                                  <a:latin typeface="Cambria Math" panose="02040503050406030204" pitchFamily="18" charset="0"/>
                                </a:rPr>
                              </m:ctrlPr>
                            </m:sSubPr>
                            <m:e>
                              <m:r>
                                <a:rPr kumimoji="0" lang="en-US" altLang="ja-JP" i="1" kern="0">
                                  <a:latin typeface="Cambria Math" panose="02040503050406030204" pitchFamily="18" charset="0"/>
                                </a:rPr>
                                <m:t>𝑊</m:t>
                              </m:r>
                            </m:e>
                            <m:sub>
                              <m:r>
                                <a:rPr kumimoji="0" lang="en-US" altLang="ja-JP" i="1" kern="0">
                                  <a:latin typeface="Cambria Math" panose="02040503050406030204" pitchFamily="18" charset="0"/>
                                </a:rPr>
                                <m:t>0</m:t>
                              </m:r>
                            </m:sub>
                          </m:sSub>
                          <m:rad>
                            <m:radPr>
                              <m:degHide m:val="on"/>
                              <m:ctrlPr>
                                <a:rPr kumimoji="0" lang="en-US" altLang="ja-JP" i="1" kern="0">
                                  <a:latin typeface="Cambria Math" panose="02040503050406030204" pitchFamily="18" charset="0"/>
                                </a:rPr>
                              </m:ctrlPr>
                            </m:radPr>
                            <m:deg/>
                            <m:e>
                              <m:r>
                                <a:rPr kumimoji="0" lang="en-US" altLang="ja-JP" i="1" kern="0">
                                  <a:latin typeface="Cambria Math" panose="02040503050406030204" pitchFamily="18" charset="0"/>
                                </a:rPr>
                                <m:t>1+</m:t>
                              </m:r>
                              <m:sSup>
                                <m:sSupPr>
                                  <m:ctrlPr>
                                    <a:rPr kumimoji="0" lang="en-US" altLang="ja-JP" i="1" kern="0">
                                      <a:latin typeface="Cambria Math" panose="02040503050406030204" pitchFamily="18" charset="0"/>
                                    </a:rPr>
                                  </m:ctrlPr>
                                </m:sSupPr>
                                <m:e>
                                  <m:d>
                                    <m:dPr>
                                      <m:ctrlPr>
                                        <a:rPr kumimoji="0" lang="en-US" altLang="ja-JP" i="1" kern="0">
                                          <a:latin typeface="Cambria Math" panose="02040503050406030204" pitchFamily="18" charset="0"/>
                                        </a:rPr>
                                      </m:ctrlPr>
                                    </m:dPr>
                                    <m:e>
                                      <m:f>
                                        <m:fPr>
                                          <m:ctrlPr>
                                            <a:rPr kumimoji="0" lang="en-US" altLang="ja-JP" i="1" kern="0">
                                              <a:latin typeface="Cambria Math" panose="02040503050406030204" pitchFamily="18" charset="0"/>
                                            </a:rPr>
                                          </m:ctrlPr>
                                        </m:fPr>
                                        <m:num>
                                          <m:r>
                                            <a:rPr kumimoji="0" lang="ja-JP" altLang="en-US" i="1" kern="0">
                                              <a:latin typeface="Cambria Math"/>
                                            </a:rPr>
                                            <m:t>𝜆</m:t>
                                          </m:r>
                                          <m:r>
                                            <a:rPr kumimoji="0" lang="en-US" altLang="ja-JP" i="1" kern="0">
                                              <a:latin typeface="Cambria Math" panose="02040503050406030204" pitchFamily="18" charset="0"/>
                                            </a:rPr>
                                            <m:t>𝑧</m:t>
                                          </m:r>
                                        </m:num>
                                        <m:den>
                                          <m:sSup>
                                            <m:sSupPr>
                                              <m:ctrlPr>
                                                <a:rPr kumimoji="0" lang="en-US" altLang="ja-JP" i="1" kern="0">
                                                  <a:latin typeface="Cambria Math" panose="02040503050406030204" pitchFamily="18" charset="0"/>
                                                </a:rPr>
                                              </m:ctrlPr>
                                            </m:sSupPr>
                                            <m:e>
                                              <m:sSub>
                                                <m:sSubPr>
                                                  <m:ctrlPr>
                                                    <a:rPr kumimoji="0" lang="en-US" altLang="ja-JP" i="1" kern="0">
                                                      <a:latin typeface="Cambria Math" panose="02040503050406030204" pitchFamily="18" charset="0"/>
                                                    </a:rPr>
                                                  </m:ctrlPr>
                                                </m:sSubPr>
                                                <m:e>
                                                  <m:r>
                                                    <a:rPr kumimoji="0" lang="ja-JP" altLang="en-US" i="1" kern="0">
                                                      <a:latin typeface="Cambria Math"/>
                                                    </a:rPr>
                                                    <m:t>𝜋</m:t>
                                                  </m:r>
                                                  <m:r>
                                                    <a:rPr kumimoji="0" lang="en-US" altLang="ja-JP" i="1" kern="0">
                                                      <a:latin typeface="Cambria Math"/>
                                                    </a:rPr>
                                                    <m:t>𝑊</m:t>
                                                  </m:r>
                                                </m:e>
                                                <m:sub>
                                                  <m:r>
                                                    <a:rPr kumimoji="0" lang="en-US" altLang="ja-JP" i="1" kern="0">
                                                      <a:latin typeface="Cambria Math"/>
                                                    </a:rPr>
                                                    <m:t>0</m:t>
                                                  </m:r>
                                                </m:sub>
                                              </m:sSub>
                                            </m:e>
                                            <m:sup>
                                              <m:r>
                                                <a:rPr kumimoji="0" lang="en-US" altLang="ja-JP" i="1" kern="0">
                                                  <a:latin typeface="Cambria Math"/>
                                                </a:rPr>
                                                <m:t>2</m:t>
                                              </m:r>
                                            </m:sup>
                                          </m:sSup>
                                        </m:den>
                                      </m:f>
                                    </m:e>
                                  </m:d>
                                </m:e>
                                <m:sup>
                                  <m:r>
                                    <a:rPr kumimoji="0" lang="en-US" altLang="ja-JP" i="1" kern="0">
                                      <a:latin typeface="Cambria Math" panose="02040503050406030204" pitchFamily="18" charset="0"/>
                                    </a:rPr>
                                    <m:t>2</m:t>
                                  </m:r>
                                </m:sup>
                              </m:sSup>
                            </m:e>
                          </m:rad>
                          <m:r>
                            <a:rPr kumimoji="0" lang="ja-JP" altLang="en-US" b="0" i="1" kern="0" smtClean="0">
                              <a:latin typeface="Cambria Math"/>
                            </a:rPr>
                            <m:t>　、　</m:t>
                          </m:r>
                          <m:sSub>
                            <m:sSubPr>
                              <m:ctrlPr>
                                <a:rPr kumimoji="0" lang="en-US" altLang="ja-JP" i="1" kern="0">
                                  <a:latin typeface="Cambria Math" panose="02040503050406030204" pitchFamily="18" charset="0"/>
                                </a:rPr>
                              </m:ctrlPr>
                            </m:sSubPr>
                            <m:e>
                              <m:r>
                                <a:rPr kumimoji="0" lang="ja-JP" altLang="en-US" i="1" kern="0">
                                  <a:latin typeface="Cambria Math" panose="02040503050406030204" pitchFamily="18" charset="0"/>
                                </a:rPr>
                                <m:t>𝜃</m:t>
                              </m:r>
                            </m:e>
                            <m:sub>
                              <m:r>
                                <a:rPr kumimoji="0" lang="en-US" altLang="ja-JP" i="1" kern="0">
                                  <a:latin typeface="Cambria Math" panose="02040503050406030204" pitchFamily="18" charset="0"/>
                                </a:rPr>
                                <m:t>0</m:t>
                              </m:r>
                            </m:sub>
                          </m:sSub>
                          <m:r>
                            <a:rPr kumimoji="0" lang="en-US" altLang="ja-JP" i="1" kern="0">
                              <a:latin typeface="Cambria Math" panose="02040503050406030204" pitchFamily="18" charset="0"/>
                            </a:rPr>
                            <m:t>=</m:t>
                          </m:r>
                          <m:f>
                            <m:fPr>
                              <m:ctrlPr>
                                <a:rPr kumimoji="0" lang="en-US" altLang="ja-JP" i="1" kern="0">
                                  <a:latin typeface="Cambria Math" panose="02040503050406030204" pitchFamily="18" charset="0"/>
                                </a:rPr>
                              </m:ctrlPr>
                            </m:fPr>
                            <m:num>
                              <m:r>
                                <a:rPr kumimoji="0" lang="ja-JP" altLang="en-US" i="1" kern="0">
                                  <a:latin typeface="Cambria Math" panose="02040503050406030204" pitchFamily="18" charset="0"/>
                                </a:rPr>
                                <m:t>𝜆</m:t>
                              </m:r>
                            </m:num>
                            <m:den>
                              <m:r>
                                <a:rPr kumimoji="0" lang="en-US" altLang="ja-JP" i="1" kern="0">
                                  <a:latin typeface="Cambria Math" panose="02040503050406030204" pitchFamily="18" charset="0"/>
                                </a:rPr>
                                <m:t>𝜋</m:t>
                              </m:r>
                              <m:sSub>
                                <m:sSubPr>
                                  <m:ctrlPr>
                                    <a:rPr kumimoji="0" lang="en-US" altLang="ja-JP" i="1" kern="0">
                                      <a:latin typeface="Cambria Math" panose="02040503050406030204" pitchFamily="18" charset="0"/>
                                    </a:rPr>
                                  </m:ctrlPr>
                                </m:sSubPr>
                                <m:e>
                                  <m:r>
                                    <a:rPr kumimoji="0" lang="en-US" altLang="ja-JP" i="1" kern="0">
                                      <a:latin typeface="Cambria Math" panose="02040503050406030204" pitchFamily="18" charset="0"/>
                                    </a:rPr>
                                    <m:t>𝑊</m:t>
                                  </m:r>
                                </m:e>
                                <m:sub>
                                  <m:r>
                                    <a:rPr kumimoji="0" lang="en-US" altLang="ja-JP" i="1" kern="0">
                                      <a:latin typeface="Cambria Math" panose="02040503050406030204" pitchFamily="18" charset="0"/>
                                    </a:rPr>
                                    <m:t>0</m:t>
                                  </m:r>
                                </m:sub>
                              </m:sSub>
                            </m:den>
                          </m:f>
                          <m:r>
                            <m:rPr>
                              <m:nor/>
                            </m:rPr>
                            <a:rPr kumimoji="0" lang="ja-JP" altLang="en-US" kern="0" dirty="0"/>
                            <m:t> </m:t>
                          </m:r>
                        </m:oMath>
                      </m:oMathPara>
                    </a14:m>
                    <a:endParaRPr kumimoji="0" lang="ja-JP" altLang="en-US" b="0" i="0" strike="noStrike" kern="0" cap="none" spc="0" normalizeH="0" baseline="0" noProof="0" dirty="0" smtClean="0">
                      <a:ln>
                        <a:noFill/>
                      </a:ln>
                      <a:solidFill>
                        <a:schemeClr val="tx1"/>
                      </a:solidFill>
                      <a:effectLst/>
                      <a:uLnTx/>
                      <a:uFillTx/>
                    </a:endParaRPr>
                  </a:p>
                </p:txBody>
              </p:sp>
            </mc:Choice>
            <mc:Fallback xmlns="">
              <p:sp>
                <p:nvSpPr>
                  <p:cNvPr id="57" name="テキスト ボックス 56"/>
                  <p:cNvSpPr txBox="1">
                    <a:spLocks noRot="1" noChangeAspect="1" noMove="1" noResize="1" noEditPoints="1" noAdjustHandles="1" noChangeArrowheads="1" noChangeShapeType="1" noTextEdit="1"/>
                  </p:cNvSpPr>
                  <p:nvPr/>
                </p:nvSpPr>
                <p:spPr>
                  <a:xfrm>
                    <a:off x="578732" y="5873712"/>
                    <a:ext cx="5013655" cy="910699"/>
                  </a:xfrm>
                  <a:prstGeom prst="rect">
                    <a:avLst/>
                  </a:prstGeom>
                  <a:blipFill rotWithShape="0">
                    <a:blip r:embed="rId11"/>
                    <a:stretch>
                      <a:fillRect b="-15200"/>
                    </a:stretch>
                  </a:blipFill>
                  <a:ln w="19050">
                    <a:solidFill>
                      <a:schemeClr val="bg1"/>
                    </a:solidFill>
                  </a:ln>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13" name="テキスト ボックス 12"/>
                  <p:cNvSpPr txBox="1"/>
                  <p:nvPr/>
                </p:nvSpPr>
                <p:spPr>
                  <a:xfrm>
                    <a:off x="345658" y="5462676"/>
                    <a:ext cx="4900932" cy="369332"/>
                  </a:xfrm>
                  <a:prstGeom prst="rect">
                    <a:avLst/>
                  </a:prstGeom>
                  <a:noFill/>
                </p:spPr>
                <p:txBody>
                  <a:bodyPr wrap="square" rtlCol="0">
                    <a:spAutoFit/>
                  </a:bodyPr>
                  <a:lstStyle/>
                  <a:p>
                    <a:r>
                      <a:rPr kumimoji="1" lang="ja-JP" altLang="en-US" dirty="0" smtClean="0"/>
                      <a:t>ビーム半径</a:t>
                    </a:r>
                    <a:r>
                      <a:rPr kumimoji="1" lang="en-US" altLang="ja-JP" i="1" dirty="0" smtClean="0"/>
                      <a:t>W</a:t>
                    </a:r>
                    <a:r>
                      <a:rPr kumimoji="1" lang="en-US" altLang="ja-JP" dirty="0" smtClean="0"/>
                      <a:t>(</a:t>
                    </a:r>
                    <a:r>
                      <a:rPr kumimoji="1" lang="en-US" altLang="ja-JP" i="1" dirty="0" smtClean="0"/>
                      <a:t>z</a:t>
                    </a:r>
                    <a:r>
                      <a:rPr kumimoji="1" lang="en-US" altLang="ja-JP" dirty="0" smtClean="0"/>
                      <a:t>)</a:t>
                    </a:r>
                    <a:r>
                      <a:rPr kumimoji="1" lang="ja-JP" altLang="en-US" dirty="0" smtClean="0"/>
                      <a:t>とビーム広がり角</a:t>
                    </a:r>
                    <a14:m>
                      <m:oMath xmlns:m="http://schemas.openxmlformats.org/officeDocument/2006/math">
                        <m:sSub>
                          <m:sSubPr>
                            <m:ctrlPr>
                              <a:rPr kumimoji="0" lang="en-US" altLang="ja-JP" i="1" kern="0">
                                <a:latin typeface="Cambria Math" panose="02040503050406030204" pitchFamily="18" charset="0"/>
                              </a:rPr>
                            </m:ctrlPr>
                          </m:sSubPr>
                          <m:e>
                            <m:r>
                              <a:rPr kumimoji="0" lang="ja-JP" altLang="en-US" i="1" kern="0">
                                <a:latin typeface="Cambria Math"/>
                              </a:rPr>
                              <m:t>𝜃</m:t>
                            </m:r>
                          </m:e>
                          <m:sub>
                            <m:r>
                              <a:rPr kumimoji="0" lang="en-US" altLang="ja-JP" i="1" kern="0">
                                <a:latin typeface="Cambria Math"/>
                              </a:rPr>
                              <m:t>0</m:t>
                            </m:r>
                          </m:sub>
                        </m:sSub>
                        <m:r>
                          <a:rPr kumimoji="0" lang="ja-JP" altLang="en-US" i="1" kern="0" smtClean="0">
                            <a:latin typeface="Cambria Math" panose="02040503050406030204" pitchFamily="18" charset="0"/>
                          </a:rPr>
                          <m:t>の</m:t>
                        </m:r>
                      </m:oMath>
                    </a14:m>
                    <a:r>
                      <a:rPr kumimoji="0" lang="ja-JP" altLang="en-US" b="0" kern="0" dirty="0" smtClean="0"/>
                      <a:t>求める式</a:t>
                    </a:r>
                    <a:endParaRPr kumimoji="0" lang="en-US" altLang="ja-JP" b="0" kern="0" dirty="0" smtClean="0"/>
                  </a:p>
                </p:txBody>
              </p:sp>
            </mc:Choice>
            <mc:Fallback xmlns="">
              <p:sp>
                <p:nvSpPr>
                  <p:cNvPr id="13" name="テキスト ボックス 12"/>
                  <p:cNvSpPr txBox="1">
                    <a:spLocks noRot="1" noChangeAspect="1" noMove="1" noResize="1" noEditPoints="1" noAdjustHandles="1" noChangeArrowheads="1" noChangeShapeType="1" noTextEdit="1"/>
                  </p:cNvSpPr>
                  <p:nvPr/>
                </p:nvSpPr>
                <p:spPr>
                  <a:xfrm>
                    <a:off x="345658" y="5462676"/>
                    <a:ext cx="4900932" cy="369332"/>
                  </a:xfrm>
                  <a:prstGeom prst="rect">
                    <a:avLst/>
                  </a:prstGeom>
                  <a:blipFill rotWithShape="0">
                    <a:blip r:embed="rId12"/>
                    <a:stretch>
                      <a:fillRect l="-1010" t="-18367" b="-57143"/>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14" name="テキスト ボックス 13"/>
                  <p:cNvSpPr txBox="1"/>
                  <p:nvPr/>
                </p:nvSpPr>
                <p:spPr>
                  <a:xfrm>
                    <a:off x="5503010" y="5711804"/>
                    <a:ext cx="2420798" cy="1020010"/>
                  </a:xfrm>
                  <a:prstGeom prst="rect">
                    <a:avLst/>
                  </a:prstGeom>
                  <a:noFill/>
                </p:spPr>
                <p:txBody>
                  <a:bodyPr wrap="square" rtlCol="0">
                    <a:spAutoFit/>
                  </a:bodyPr>
                  <a:lstStyle/>
                  <a:p>
                    <a:r>
                      <a:rPr lang="en-US" altLang="ja-JP" sz="1600" i="1" dirty="0" smtClean="0"/>
                      <a:t>λ</a:t>
                    </a:r>
                    <a:r>
                      <a:rPr lang="ja-JP" altLang="en-US" sz="1600" dirty="0" smtClean="0"/>
                      <a:t>：波長</a:t>
                    </a:r>
                    <a:endParaRPr lang="en-US" altLang="ja-JP" sz="1600" dirty="0"/>
                  </a:p>
                  <a:p>
                    <a:r>
                      <a:rPr lang="en-US" altLang="ja-JP" sz="1600" i="1" dirty="0" smtClean="0"/>
                      <a:t>z</a:t>
                    </a:r>
                    <a:r>
                      <a:rPr lang="ja-JP" altLang="en-US" sz="1600" dirty="0" smtClean="0"/>
                      <a:t>：</a:t>
                    </a:r>
                    <a:r>
                      <a:rPr lang="en-US" altLang="ja-JP" sz="1600" dirty="0" smtClean="0"/>
                      <a:t>z</a:t>
                    </a:r>
                    <a:r>
                      <a:rPr lang="ja-JP" altLang="en-US" sz="1600" dirty="0" smtClean="0"/>
                      <a:t>軸方向の距離</a:t>
                    </a:r>
                    <a:endParaRPr lang="en-US" altLang="ja-JP" sz="1600" dirty="0" smtClean="0"/>
                  </a:p>
                  <a:p>
                    <a:pPr/>
                    <a14:m>
                      <m:oMathPara xmlns:m="http://schemas.openxmlformats.org/officeDocument/2006/math">
                        <m:oMathParaPr>
                          <m:jc m:val="left"/>
                        </m:oMathParaPr>
                        <m:oMath xmlns:m="http://schemas.openxmlformats.org/officeDocument/2006/math">
                          <m:sSub>
                            <m:sSubPr>
                              <m:ctrlPr>
                                <a:rPr kumimoji="0" lang="en-US" altLang="ja-JP" sz="1600" i="1" kern="0">
                                  <a:latin typeface="Cambria Math" panose="02040503050406030204" pitchFamily="18" charset="0"/>
                                </a:rPr>
                              </m:ctrlPr>
                            </m:sSubPr>
                            <m:e>
                              <m:r>
                                <a:rPr kumimoji="0" lang="en-US" altLang="ja-JP" sz="1600" i="1" kern="0">
                                  <a:latin typeface="Cambria Math"/>
                                </a:rPr>
                                <m:t>𝑊</m:t>
                              </m:r>
                            </m:e>
                            <m:sub>
                              <m:r>
                                <a:rPr kumimoji="0" lang="en-US" altLang="ja-JP" sz="1600" i="1" kern="0">
                                  <a:latin typeface="Cambria Math"/>
                                </a:rPr>
                                <m:t>0</m:t>
                              </m:r>
                            </m:sub>
                          </m:sSub>
                          <m:r>
                            <a:rPr kumimoji="0" lang="ja-JP" altLang="en-US" sz="1600" i="1" kern="0" smtClean="0">
                              <a:latin typeface="Cambria Math" panose="02040503050406030204" pitchFamily="18" charset="0"/>
                            </a:rPr>
                            <m:t>：</m:t>
                          </m:r>
                          <m:r>
                            <m:rPr>
                              <m:nor/>
                            </m:rPr>
                            <a:rPr kumimoji="0" lang="ja-JP" altLang="en-US" sz="1600" kern="0" dirty="0">
                              <a:latin typeface="Cambria Math" panose="02040503050406030204" pitchFamily="18" charset="0"/>
                            </a:rPr>
                            <m:t>ウエスト半径</m:t>
                          </m:r>
                        </m:oMath>
                      </m:oMathPara>
                    </a14:m>
                    <a:endParaRPr kumimoji="1" lang="ja-JP" altLang="en-US" sz="1600" dirty="0"/>
                  </a:p>
                </p:txBody>
              </p:sp>
            </mc:Choice>
            <mc:Fallback xmlns="">
              <p:sp>
                <p:nvSpPr>
                  <p:cNvPr id="14" name="テキスト ボックス 13"/>
                  <p:cNvSpPr txBox="1">
                    <a:spLocks noRot="1" noChangeAspect="1" noMove="1" noResize="1" noEditPoints="1" noAdjustHandles="1" noChangeArrowheads="1" noChangeShapeType="1" noTextEdit="1"/>
                  </p:cNvSpPr>
                  <p:nvPr/>
                </p:nvSpPr>
                <p:spPr>
                  <a:xfrm>
                    <a:off x="5503010" y="5711804"/>
                    <a:ext cx="2420798" cy="1020010"/>
                  </a:xfrm>
                  <a:prstGeom prst="rect">
                    <a:avLst/>
                  </a:prstGeom>
                  <a:blipFill rotWithShape="0">
                    <a:blip r:embed="rId13"/>
                    <a:stretch>
                      <a:fillRect l="-1535" t="-3676" b="-735"/>
                    </a:stretch>
                  </a:blipFill>
                </p:spPr>
                <p:txBody>
                  <a:bodyPr/>
                  <a:lstStyle/>
                  <a:p>
                    <a:r>
                      <a:rPr lang="ja-JP" altLang="en-US">
                        <a:noFill/>
                      </a:rPr>
                      <a:t> </a:t>
                    </a:r>
                  </a:p>
                </p:txBody>
              </p:sp>
            </mc:Fallback>
          </mc:AlternateContent>
        </p:grpSp>
        <p:sp>
          <p:nvSpPr>
            <p:cNvPr id="79" name="角丸四角形 78"/>
            <p:cNvSpPr/>
            <p:nvPr/>
          </p:nvSpPr>
          <p:spPr>
            <a:xfrm>
              <a:off x="52507" y="5476356"/>
              <a:ext cx="7329743" cy="1275482"/>
            </a:xfrm>
            <a:prstGeom prst="roundRect">
              <a:avLst>
                <a:gd name="adj" fmla="val 7571"/>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extLst>
      <p:ext uri="{BB962C8B-B14F-4D97-AF65-F5344CB8AC3E}">
        <p14:creationId xmlns:p14="http://schemas.microsoft.com/office/powerpoint/2010/main" val="197709224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 name="グループ化 70"/>
          <p:cNvGrpSpPr/>
          <p:nvPr/>
        </p:nvGrpSpPr>
        <p:grpSpPr>
          <a:xfrm>
            <a:off x="5730937" y="4902228"/>
            <a:ext cx="1080000" cy="1080000"/>
            <a:chOff x="3535801" y="2607127"/>
            <a:chExt cx="1824089" cy="1814177"/>
          </a:xfrm>
        </p:grpSpPr>
        <p:grpSp>
          <p:nvGrpSpPr>
            <p:cNvPr id="72" name="グループ化 71"/>
            <p:cNvGrpSpPr/>
            <p:nvPr/>
          </p:nvGrpSpPr>
          <p:grpSpPr>
            <a:xfrm rot="4206148">
              <a:off x="3540757" y="2602171"/>
              <a:ext cx="1814177" cy="1824089"/>
              <a:chOff x="899309" y="2204864"/>
              <a:chExt cx="3600283" cy="3600123"/>
            </a:xfrm>
          </p:grpSpPr>
          <p:sp>
            <p:nvSpPr>
              <p:cNvPr id="77" name="円/楕円 76"/>
              <p:cNvSpPr>
                <a:spLocks noChangeAspect="1"/>
              </p:cNvSpPr>
              <p:nvPr/>
            </p:nvSpPr>
            <p:spPr>
              <a:xfrm>
                <a:off x="899592" y="2204864"/>
                <a:ext cx="3600000" cy="36000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000" b="1">
                  <a:solidFill>
                    <a:prstClr val="white"/>
                  </a:solidFill>
                  <a:latin typeface="Cambria Math" panose="02040503050406030204" pitchFamily="18" charset="0"/>
                </a:endParaRPr>
              </a:p>
            </p:txBody>
          </p:sp>
          <p:sp>
            <p:nvSpPr>
              <p:cNvPr id="83" name="パイ 82"/>
              <p:cNvSpPr>
                <a:spLocks noChangeAspect="1"/>
              </p:cNvSpPr>
              <p:nvPr/>
            </p:nvSpPr>
            <p:spPr>
              <a:xfrm rot="11493269">
                <a:off x="899309" y="2204988"/>
                <a:ext cx="3599999" cy="3599999"/>
              </a:xfrm>
              <a:prstGeom prst="pie">
                <a:avLst>
                  <a:gd name="adj1" fmla="val 532508"/>
                  <a:gd name="adj2" fmla="val 21390327"/>
                </a:avLst>
              </a:prstGeom>
              <a:solidFill>
                <a:schemeClr val="tx1">
                  <a:lumMod val="65000"/>
                  <a:lumOff val="3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000" b="1">
                  <a:solidFill>
                    <a:prstClr val="black"/>
                  </a:solidFill>
                  <a:latin typeface="Cambria Math" panose="02040503050406030204" pitchFamily="18" charset="0"/>
                </a:endParaRPr>
              </a:p>
            </p:txBody>
          </p:sp>
          <p:sp>
            <p:nvSpPr>
              <p:cNvPr id="86" name="円/楕円 85"/>
              <p:cNvSpPr>
                <a:spLocks noChangeAspect="1"/>
              </p:cNvSpPr>
              <p:nvPr/>
            </p:nvSpPr>
            <p:spPr>
              <a:xfrm>
                <a:off x="2159592" y="3470090"/>
                <a:ext cx="1080000" cy="1080000"/>
              </a:xfrm>
              <a:prstGeom prst="ellipse">
                <a:avLst/>
              </a:prstGeom>
              <a:solidFill>
                <a:schemeClr val="tx1">
                  <a:lumMod val="65000"/>
                  <a:lumOff val="3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000" b="1">
                  <a:solidFill>
                    <a:prstClr val="white"/>
                  </a:solidFill>
                  <a:latin typeface="Cambria Math" panose="02040503050406030204" pitchFamily="18" charset="0"/>
                </a:endParaRPr>
              </a:p>
            </p:txBody>
          </p:sp>
          <p:grpSp>
            <p:nvGrpSpPr>
              <p:cNvPr id="87" name="グループ化 86"/>
              <p:cNvGrpSpPr/>
              <p:nvPr/>
            </p:nvGrpSpPr>
            <p:grpSpPr>
              <a:xfrm>
                <a:off x="2375591" y="3686090"/>
                <a:ext cx="648000" cy="648000"/>
                <a:chOff x="4572000" y="3799456"/>
                <a:chExt cx="648000" cy="648000"/>
              </a:xfrm>
            </p:grpSpPr>
            <p:sp>
              <p:nvSpPr>
                <p:cNvPr id="88" name="円/楕円 87"/>
                <p:cNvSpPr>
                  <a:spLocks noChangeAspect="1"/>
                </p:cNvSpPr>
                <p:nvPr/>
              </p:nvSpPr>
              <p:spPr>
                <a:xfrm>
                  <a:off x="4572000" y="3799456"/>
                  <a:ext cx="648000" cy="6480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000" b="1">
                    <a:solidFill>
                      <a:prstClr val="white"/>
                    </a:solidFill>
                    <a:latin typeface="Cambria Math" panose="02040503050406030204" pitchFamily="18" charset="0"/>
                  </a:endParaRPr>
                </a:p>
              </p:txBody>
            </p:sp>
            <p:sp>
              <p:nvSpPr>
                <p:cNvPr id="89" name="パイ 88"/>
                <p:cNvSpPr>
                  <a:spLocks noChangeAspect="1"/>
                </p:cNvSpPr>
                <p:nvPr/>
              </p:nvSpPr>
              <p:spPr>
                <a:xfrm>
                  <a:off x="4572000" y="3799456"/>
                  <a:ext cx="648000" cy="648000"/>
                </a:xfrm>
                <a:prstGeom prst="pie">
                  <a:avLst>
                    <a:gd name="adj1" fmla="val 14978494"/>
                    <a:gd name="adj2" fmla="val 16200000"/>
                  </a:avLst>
                </a:prstGeom>
                <a:solidFill>
                  <a:schemeClr val="tx1">
                    <a:lumMod val="65000"/>
                    <a:lumOff val="35000"/>
                  </a:schemeClr>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ja-JP" altLang="en-US" sz="1000" b="1">
                    <a:solidFill>
                      <a:prstClr val="black"/>
                    </a:solidFill>
                    <a:latin typeface="Cambria Math" panose="02040503050406030204" pitchFamily="18" charset="0"/>
                  </a:endParaRPr>
                </a:p>
              </p:txBody>
            </p:sp>
            <p:sp>
              <p:nvSpPr>
                <p:cNvPr id="90" name="パイ 89"/>
                <p:cNvSpPr>
                  <a:spLocks noChangeAspect="1"/>
                </p:cNvSpPr>
                <p:nvPr/>
              </p:nvSpPr>
              <p:spPr>
                <a:xfrm>
                  <a:off x="4572000" y="3799456"/>
                  <a:ext cx="648000" cy="648000"/>
                </a:xfrm>
                <a:prstGeom prst="pie">
                  <a:avLst>
                    <a:gd name="adj1" fmla="val 7542640"/>
                    <a:gd name="adj2" fmla="val 8853250"/>
                  </a:avLst>
                </a:prstGeom>
                <a:solidFill>
                  <a:schemeClr val="tx1">
                    <a:lumMod val="65000"/>
                    <a:lumOff val="35000"/>
                  </a:schemeClr>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ja-JP" altLang="en-US" sz="1000" b="1">
                    <a:solidFill>
                      <a:prstClr val="black"/>
                    </a:solidFill>
                    <a:latin typeface="Cambria Math" panose="02040503050406030204" pitchFamily="18" charset="0"/>
                  </a:endParaRPr>
                </a:p>
              </p:txBody>
            </p:sp>
            <p:sp>
              <p:nvSpPr>
                <p:cNvPr id="91" name="パイ 90"/>
                <p:cNvSpPr>
                  <a:spLocks noChangeAspect="1"/>
                </p:cNvSpPr>
                <p:nvPr/>
              </p:nvSpPr>
              <p:spPr>
                <a:xfrm>
                  <a:off x="4572000" y="3799456"/>
                  <a:ext cx="648000" cy="648000"/>
                </a:xfrm>
                <a:prstGeom prst="pie">
                  <a:avLst>
                    <a:gd name="adj1" fmla="val 1053186"/>
                    <a:gd name="adj2" fmla="val 2079212"/>
                  </a:avLst>
                </a:prstGeom>
                <a:solidFill>
                  <a:schemeClr val="tx1">
                    <a:lumMod val="65000"/>
                    <a:lumOff val="35000"/>
                  </a:schemeClr>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ja-JP" altLang="en-US" sz="1000" b="1">
                    <a:solidFill>
                      <a:prstClr val="black"/>
                    </a:solidFill>
                    <a:latin typeface="Cambria Math" panose="02040503050406030204" pitchFamily="18" charset="0"/>
                  </a:endParaRPr>
                </a:p>
              </p:txBody>
            </p:sp>
            <p:sp>
              <p:nvSpPr>
                <p:cNvPr id="92" name="円/楕円 91"/>
                <p:cNvSpPr>
                  <a:spLocks noChangeAspect="1"/>
                </p:cNvSpPr>
                <p:nvPr/>
              </p:nvSpPr>
              <p:spPr>
                <a:xfrm>
                  <a:off x="4734000" y="3961456"/>
                  <a:ext cx="324000" cy="324000"/>
                </a:xfrm>
                <a:prstGeom prst="ellipse">
                  <a:avLst/>
                </a:prstGeom>
                <a:solidFill>
                  <a:schemeClr val="bg1"/>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000" b="1">
                    <a:solidFill>
                      <a:prstClr val="white"/>
                    </a:solidFill>
                    <a:latin typeface="Cambria Math" panose="02040503050406030204" pitchFamily="18" charset="0"/>
                  </a:endParaRPr>
                </a:p>
              </p:txBody>
            </p:sp>
          </p:grpSp>
        </p:grpSp>
        <p:sp>
          <p:nvSpPr>
            <p:cNvPr id="75" name="正方形/長方形 74"/>
            <p:cNvSpPr/>
            <p:nvPr/>
          </p:nvSpPr>
          <p:spPr>
            <a:xfrm rot="21295077">
              <a:off x="4289240" y="3044155"/>
              <a:ext cx="270247" cy="193758"/>
            </a:xfrm>
            <a:prstGeom prst="rect">
              <a:avLst/>
            </a:prstGeom>
            <a:solidFill>
              <a:schemeClr val="tx1">
                <a:lumMod val="65000"/>
                <a:lumOff val="35000"/>
              </a:schemeClr>
            </a:solidFill>
            <a:ln>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kumimoji="1" lang="ja-JP" altLang="en-US"/>
            </a:p>
          </p:txBody>
        </p:sp>
        <p:sp>
          <p:nvSpPr>
            <p:cNvPr id="76" name="正方形/長方形 75"/>
            <p:cNvSpPr/>
            <p:nvPr/>
          </p:nvSpPr>
          <p:spPr>
            <a:xfrm rot="21295077">
              <a:off x="4255700" y="2622250"/>
              <a:ext cx="293267" cy="45719"/>
            </a:xfrm>
            <a:prstGeom prst="rect">
              <a:avLst/>
            </a:prstGeom>
            <a:solidFill>
              <a:schemeClr val="tx1">
                <a:lumMod val="65000"/>
                <a:lumOff val="35000"/>
              </a:schemeClr>
            </a:solidFill>
            <a:ln>
              <a:solidFill>
                <a:schemeClr val="tx1">
                  <a:lumMod val="65000"/>
                  <a:lumOff val="35000"/>
                </a:schemeClr>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kumimoji="1" lang="ja-JP" altLang="en-US"/>
            </a:p>
          </p:txBody>
        </p:sp>
      </p:grpSp>
      <p:sp>
        <p:nvSpPr>
          <p:cNvPr id="3" name="タイトル 2"/>
          <p:cNvSpPr>
            <a:spLocks noGrp="1"/>
          </p:cNvSpPr>
          <p:nvPr>
            <p:ph type="title"/>
          </p:nvPr>
        </p:nvSpPr>
        <p:spPr>
          <a:xfrm>
            <a:off x="624936" y="182242"/>
            <a:ext cx="7560000" cy="540000"/>
          </a:xfrm>
        </p:spPr>
        <p:txBody>
          <a:bodyPr>
            <a:normAutofit/>
          </a:bodyPr>
          <a:lstStyle/>
          <a:p>
            <a:r>
              <a:rPr kumimoji="1" lang="ja-JP" altLang="en-US" sz="3000" u="none" dirty="0" smtClean="0">
                <a:latin typeface="Cambria Math" panose="02040503050406030204" pitchFamily="18" charset="0"/>
                <a:ea typeface="ＭＳ Ｐゴシック" panose="020B0600070205080204" pitchFamily="50" charset="-128"/>
              </a:rPr>
              <a:t>連続波のパルス化</a:t>
            </a:r>
            <a:endParaRPr kumimoji="1" lang="ja-JP" altLang="en-US" sz="3000" u="none" dirty="0">
              <a:latin typeface="Cambria Math" panose="02040503050406030204" pitchFamily="18" charset="0"/>
              <a:ea typeface="ＭＳ Ｐゴシック" panose="020B0600070205080204" pitchFamily="50" charset="-128"/>
            </a:endParaRPr>
          </a:p>
        </p:txBody>
      </p:sp>
      <p:sp>
        <p:nvSpPr>
          <p:cNvPr id="12" name="テキスト ボックス 11"/>
          <p:cNvSpPr txBox="1"/>
          <p:nvPr/>
        </p:nvSpPr>
        <p:spPr>
          <a:xfrm>
            <a:off x="61129" y="1523259"/>
            <a:ext cx="5710497" cy="369332"/>
          </a:xfrm>
          <a:prstGeom prst="rect">
            <a:avLst/>
          </a:prstGeom>
          <a:noFill/>
        </p:spPr>
        <p:txBody>
          <a:bodyPr wrap="square" rtlCol="0">
            <a:spAutoFit/>
          </a:bodyPr>
          <a:lstStyle/>
          <a:p>
            <a:pPr algn="ctr"/>
            <a:r>
              <a:rPr kumimoji="1" lang="ja-JP" altLang="en-US" dirty="0" smtClean="0">
                <a:uFill>
                  <a:solidFill>
                    <a:srgbClr val="FF0000"/>
                  </a:solidFill>
                </a:uFill>
              </a:rPr>
              <a:t>レーザー装置から発振する連続波をパルス波に変換</a:t>
            </a:r>
            <a:endParaRPr kumimoji="1" lang="en-US" altLang="ja-JP" dirty="0" smtClean="0">
              <a:uFill>
                <a:solidFill>
                  <a:srgbClr val="FF0000"/>
                </a:solidFill>
              </a:uFill>
            </a:endParaRPr>
          </a:p>
        </p:txBody>
      </p:sp>
      <p:sp>
        <p:nvSpPr>
          <p:cNvPr id="13" name="テキスト ボックス 12"/>
          <p:cNvSpPr txBox="1"/>
          <p:nvPr/>
        </p:nvSpPr>
        <p:spPr>
          <a:xfrm>
            <a:off x="22461" y="905791"/>
            <a:ext cx="8334089" cy="369332"/>
          </a:xfrm>
          <a:prstGeom prst="rect">
            <a:avLst/>
          </a:prstGeom>
          <a:noFill/>
        </p:spPr>
        <p:txBody>
          <a:bodyPr wrap="square" rtlCol="0">
            <a:spAutoFit/>
          </a:bodyPr>
          <a:lstStyle/>
          <a:p>
            <a:pPr algn="ctr"/>
            <a:r>
              <a:rPr kumimoji="1" lang="en-US" altLang="ja-JP" dirty="0" smtClean="0"/>
              <a:t>STJ</a:t>
            </a:r>
            <a:r>
              <a:rPr kumimoji="1" lang="ja-JP" altLang="en-US" dirty="0" smtClean="0"/>
              <a:t>検出器の性能評価には</a:t>
            </a:r>
            <a:r>
              <a:rPr lang="ja-JP" altLang="en-US" dirty="0" smtClean="0"/>
              <a:t>、</a:t>
            </a:r>
            <a:r>
              <a:rPr lang="ja-JP" altLang="en-US" dirty="0" smtClean="0">
                <a:solidFill>
                  <a:srgbClr val="FF0000"/>
                </a:solidFill>
              </a:rPr>
              <a:t>遠赤外パルス光</a:t>
            </a:r>
            <a:r>
              <a:rPr lang="ja-JP" altLang="en-US" dirty="0" smtClean="0"/>
              <a:t>を照射し、その</a:t>
            </a:r>
            <a:r>
              <a:rPr kumimoji="1" lang="ja-JP" altLang="en-US" dirty="0" smtClean="0"/>
              <a:t>応答を調べる必要がある</a:t>
            </a:r>
            <a:endParaRPr kumimoji="1" lang="en-US" altLang="ja-JP" dirty="0" smtClean="0"/>
          </a:p>
        </p:txBody>
      </p:sp>
      <p:sp>
        <p:nvSpPr>
          <p:cNvPr id="15" name="下矢印 14"/>
          <p:cNvSpPr/>
          <p:nvPr/>
        </p:nvSpPr>
        <p:spPr>
          <a:xfrm>
            <a:off x="2916378" y="1268856"/>
            <a:ext cx="253841" cy="295095"/>
          </a:xfrm>
          <a:prstGeom prst="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テキスト ボックス 15"/>
          <p:cNvSpPr txBox="1"/>
          <p:nvPr/>
        </p:nvSpPr>
        <p:spPr>
          <a:xfrm>
            <a:off x="-47119" y="2400284"/>
            <a:ext cx="5889506" cy="338554"/>
          </a:xfrm>
          <a:prstGeom prst="rect">
            <a:avLst/>
          </a:prstGeom>
          <a:noFill/>
        </p:spPr>
        <p:txBody>
          <a:bodyPr wrap="square" rtlCol="0">
            <a:spAutoFit/>
          </a:bodyPr>
          <a:lstStyle/>
          <a:p>
            <a:r>
              <a:rPr kumimoji="1" lang="ja-JP" altLang="en-US" sz="1600" dirty="0" smtClean="0"/>
              <a:t>パルス化の方式と</a:t>
            </a:r>
            <a:r>
              <a:rPr lang="ja-JP" altLang="en-US" sz="1600" dirty="0"/>
              <a:t>して</a:t>
            </a:r>
            <a:r>
              <a:rPr lang="ja-JP" altLang="en-US" sz="1600" dirty="0">
                <a:solidFill>
                  <a:srgbClr val="FF0000"/>
                </a:solidFill>
              </a:rPr>
              <a:t>高速チョッパー</a:t>
            </a:r>
            <a:r>
              <a:rPr lang="ja-JP" altLang="en-US" sz="1600" dirty="0" smtClean="0">
                <a:solidFill>
                  <a:srgbClr val="FF0000"/>
                </a:solidFill>
              </a:rPr>
              <a:t>方式</a:t>
            </a:r>
            <a:r>
              <a:rPr lang="ja-JP" altLang="en-US" sz="1600" dirty="0" smtClean="0"/>
              <a:t>を用いる</a:t>
            </a:r>
            <a:endParaRPr lang="en-US" altLang="ja-JP" sz="1600" dirty="0"/>
          </a:p>
        </p:txBody>
      </p:sp>
      <p:grpSp>
        <p:nvGrpSpPr>
          <p:cNvPr id="17" name="グループ化 16"/>
          <p:cNvGrpSpPr/>
          <p:nvPr/>
        </p:nvGrpSpPr>
        <p:grpSpPr>
          <a:xfrm>
            <a:off x="72774" y="3274389"/>
            <a:ext cx="2729369" cy="2661248"/>
            <a:chOff x="208061" y="4185467"/>
            <a:chExt cx="2591177" cy="2520000"/>
          </a:xfrm>
        </p:grpSpPr>
        <p:pic>
          <p:nvPicPr>
            <p:cNvPr id="21"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7023" r="12016" b="3264"/>
            <a:stretch/>
          </p:blipFill>
          <p:spPr bwMode="auto">
            <a:xfrm>
              <a:off x="334456" y="4185467"/>
              <a:ext cx="2464782" cy="252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22" name="直線矢印コネクタ 21"/>
            <p:cNvCxnSpPr/>
            <p:nvPr/>
          </p:nvCxnSpPr>
          <p:spPr>
            <a:xfrm>
              <a:off x="567775" y="5352073"/>
              <a:ext cx="972000" cy="0"/>
            </a:xfrm>
            <a:prstGeom prst="straightConnector1">
              <a:avLst/>
            </a:prstGeom>
            <a:noFill/>
            <a:ln w="25400" cap="flat" cmpd="sng" algn="ctr">
              <a:solidFill>
                <a:sysClr val="window" lastClr="FFFFFF"/>
              </a:solidFill>
              <a:prstDash val="solid"/>
              <a:headEnd type="triangle" w="lg" len="med"/>
              <a:tailEnd type="triangle" w="lg" len="med"/>
            </a:ln>
            <a:effectLst/>
          </p:spPr>
        </p:cxnSp>
        <mc:AlternateContent xmlns:mc="http://schemas.openxmlformats.org/markup-compatibility/2006" xmlns:a14="http://schemas.microsoft.com/office/drawing/2010/main">
          <mc:Choice Requires="a14">
            <p:sp>
              <p:nvSpPr>
                <p:cNvPr id="23" name="テキスト ボックス 22"/>
                <p:cNvSpPr txBox="1"/>
                <p:nvPr/>
              </p:nvSpPr>
              <p:spPr>
                <a:xfrm>
                  <a:off x="208061" y="5472277"/>
                  <a:ext cx="2142936" cy="320585"/>
                </a:xfrm>
                <a:prstGeom prst="rect">
                  <a:avLst/>
                </a:prstGeom>
                <a:solidFill>
                  <a:schemeClr val="bg1"/>
                </a:solidFill>
                <a:effectLst/>
              </p:spPr>
              <p:txBody>
                <a:bodyPr wrap="square" rtlCol="0">
                  <a:spAutoFit/>
                </a:bodyPr>
                <a:lstStyle/>
                <a:p>
                  <a:pPr lvl="0">
                    <a:defRPr/>
                  </a:pPr>
                  <a:r>
                    <a:rPr kumimoji="0" lang="ja-JP" altLang="en-US" sz="1600" b="0" i="0" u="none" strike="noStrike" kern="0" cap="none" spc="0" normalizeH="0" baseline="0" noProof="0" dirty="0" smtClean="0">
                      <a:ln>
                        <a:noFill/>
                      </a:ln>
                      <a:solidFill>
                        <a:schemeClr val="tx1"/>
                      </a:solidFill>
                      <a:effectLst/>
                      <a:uLnTx/>
                      <a:uFillTx/>
                      <a:latin typeface="Cambria Math" panose="02040503050406030204" pitchFamily="18" charset="0"/>
                    </a:rPr>
                    <a:t>ディスク半径</a:t>
                  </a:r>
                  <a14:m>
                    <m:oMath xmlns:m="http://schemas.openxmlformats.org/officeDocument/2006/math">
                      <m:r>
                        <a:rPr lang="en-US" altLang="ja-JP" sz="1600" i="1">
                          <a:solidFill>
                            <a:schemeClr val="tx1"/>
                          </a:solidFill>
                          <a:latin typeface="Cambria Math"/>
                        </a:rPr>
                        <m:t>𝑟</m:t>
                      </m:r>
                      <m:r>
                        <a:rPr lang="en-US" altLang="ja-JP" sz="1600" i="1">
                          <a:solidFill>
                            <a:schemeClr val="tx1"/>
                          </a:solidFill>
                          <a:latin typeface="Cambria Math"/>
                        </a:rPr>
                        <m:t> </m:t>
                      </m:r>
                    </m:oMath>
                  </a14:m>
                  <a:r>
                    <a:rPr kumimoji="0" lang="ja-JP" altLang="en-US" sz="1600" b="0" i="0" u="none" strike="noStrike" kern="0" cap="none" spc="0" normalizeH="0" baseline="0" noProof="0" dirty="0" smtClean="0">
                      <a:ln>
                        <a:noFill/>
                      </a:ln>
                      <a:solidFill>
                        <a:schemeClr val="tx1"/>
                      </a:solidFill>
                      <a:effectLst/>
                      <a:uLnTx/>
                      <a:uFillTx/>
                      <a:latin typeface="Cambria Math" panose="02040503050406030204" pitchFamily="18" charset="0"/>
                    </a:rPr>
                    <a:t>：</a:t>
                  </a:r>
                  <a:r>
                    <a:rPr kumimoji="0" lang="en-US" altLang="ja-JP" sz="1600" b="0" i="0" u="none" strike="noStrike" kern="0" cap="none" spc="0" normalizeH="0" baseline="0" noProof="0" dirty="0" smtClean="0">
                      <a:ln>
                        <a:noFill/>
                      </a:ln>
                      <a:solidFill>
                        <a:schemeClr val="tx1"/>
                      </a:solidFill>
                      <a:effectLst/>
                      <a:uLnTx/>
                      <a:uFillTx/>
                      <a:latin typeface="Cambria Math" panose="02040503050406030204" pitchFamily="18" charset="0"/>
                      <a:ea typeface="Cambria Math" panose="02040503050406030204" pitchFamily="18" charset="0"/>
                    </a:rPr>
                    <a:t>49mm</a:t>
                  </a:r>
                  <a:endParaRPr kumimoji="0" lang="ja-JP" altLang="en-US" sz="1600" b="0" i="0" u="none" strike="noStrike" kern="0" cap="none" spc="0" normalizeH="0" baseline="0" noProof="0" dirty="0" smtClean="0">
                    <a:ln>
                      <a:noFill/>
                    </a:ln>
                    <a:solidFill>
                      <a:schemeClr val="tx1"/>
                    </a:solidFill>
                    <a:effectLst/>
                    <a:uLnTx/>
                    <a:uFillTx/>
                    <a:latin typeface="Cambria Math" panose="02040503050406030204" pitchFamily="18" charset="0"/>
                  </a:endParaRPr>
                </a:p>
              </p:txBody>
            </p:sp>
          </mc:Choice>
          <mc:Fallback xmlns="">
            <p:sp>
              <p:nvSpPr>
                <p:cNvPr id="23" name="テキスト ボックス 22"/>
                <p:cNvSpPr txBox="1">
                  <a:spLocks noRot="1" noChangeAspect="1" noMove="1" noResize="1" noEditPoints="1" noAdjustHandles="1" noChangeArrowheads="1" noChangeShapeType="1" noTextEdit="1"/>
                </p:cNvSpPr>
                <p:nvPr/>
              </p:nvSpPr>
              <p:spPr>
                <a:xfrm>
                  <a:off x="208061" y="5472277"/>
                  <a:ext cx="2142936" cy="320585"/>
                </a:xfrm>
                <a:prstGeom prst="rect">
                  <a:avLst/>
                </a:prstGeom>
                <a:blipFill rotWithShape="0">
                  <a:blip r:embed="rId3"/>
                  <a:stretch>
                    <a:fillRect l="-1348" t="-7143" b="-21429"/>
                  </a:stretch>
                </a:blipFill>
                <a:effectLst/>
              </p:spPr>
              <p:txBody>
                <a:bodyPr/>
                <a:lstStyle/>
                <a:p>
                  <a:r>
                    <a:rPr lang="ja-JP" altLang="en-US">
                      <a:noFill/>
                    </a:rPr>
                    <a:t> </a:t>
                  </a:r>
                </a:p>
              </p:txBody>
            </p:sp>
          </mc:Fallback>
        </mc:AlternateContent>
      </p:grpSp>
      <p:sp>
        <p:nvSpPr>
          <p:cNvPr id="24" name="テキスト ボックス 23"/>
          <p:cNvSpPr txBox="1"/>
          <p:nvPr/>
        </p:nvSpPr>
        <p:spPr>
          <a:xfrm>
            <a:off x="299442" y="6024003"/>
            <a:ext cx="2688333" cy="584775"/>
          </a:xfrm>
          <a:prstGeom prst="rect">
            <a:avLst/>
          </a:prstGeom>
          <a:solidFill>
            <a:schemeClr val="bg1"/>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smtClean="0">
                <a:ln>
                  <a:noFill/>
                </a:ln>
                <a:solidFill>
                  <a:prstClr val="black"/>
                </a:solidFill>
                <a:effectLst/>
                <a:uLnTx/>
                <a:uFillTx/>
              </a:rPr>
              <a:t>特注のチョッピングディスク</a:t>
            </a:r>
            <a:endParaRPr kumimoji="0" lang="en-US" altLang="ja-JP" sz="1600" b="0" i="0" u="none" strike="noStrike" kern="0" cap="none" spc="0" normalizeH="0" baseline="0" noProof="0" dirty="0" smtClean="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smtClean="0">
                <a:ln>
                  <a:noFill/>
                </a:ln>
                <a:solidFill>
                  <a:prstClr val="black"/>
                </a:solidFill>
                <a:effectLst/>
                <a:uLnTx/>
                <a:uFillTx/>
              </a:rPr>
              <a:t>スロット数：</a:t>
            </a:r>
            <a:r>
              <a:rPr kumimoji="0" lang="en-US" altLang="ja-JP" sz="1600" b="0" i="0" u="none" strike="noStrike" kern="0" cap="none" spc="0" normalizeH="0" baseline="0" noProof="0" dirty="0" smtClean="0">
                <a:ln>
                  <a:noFill/>
                </a:ln>
                <a:solidFill>
                  <a:prstClr val="black"/>
                </a:solidFill>
                <a:effectLst/>
                <a:uLnTx/>
                <a:uFillTx/>
              </a:rPr>
              <a:t>89 </a:t>
            </a:r>
            <a:r>
              <a:rPr kumimoji="0" lang="ja-JP" altLang="en-US" sz="1600" b="0" i="0" u="none" strike="noStrike" kern="0" cap="none" spc="0" normalizeH="0" baseline="0" noProof="0" dirty="0" smtClean="0">
                <a:ln>
                  <a:noFill/>
                </a:ln>
                <a:solidFill>
                  <a:prstClr val="black"/>
                </a:solidFill>
                <a:effectLst/>
                <a:uLnTx/>
                <a:uFillTx/>
              </a:rPr>
              <a:t>個</a:t>
            </a:r>
            <a:r>
              <a:rPr kumimoji="0" lang="en-US" altLang="ja-JP" sz="1600" b="0" i="0" u="none" strike="noStrike" kern="0" cap="none" spc="0" normalizeH="0" baseline="0" noProof="0" dirty="0" smtClean="0">
                <a:ln>
                  <a:noFill/>
                </a:ln>
                <a:solidFill>
                  <a:prstClr val="black"/>
                </a:solidFill>
                <a:effectLst/>
                <a:uLnTx/>
                <a:uFillTx/>
              </a:rPr>
              <a:t>/1</a:t>
            </a:r>
            <a:r>
              <a:rPr kumimoji="0" lang="ja-JP" altLang="en-US" sz="1600" b="0" i="0" u="none" strike="noStrike" kern="0" cap="none" spc="0" normalizeH="0" baseline="0" noProof="0" dirty="0" smtClean="0">
                <a:ln>
                  <a:noFill/>
                </a:ln>
                <a:solidFill>
                  <a:prstClr val="black"/>
                </a:solidFill>
                <a:effectLst/>
                <a:uLnTx/>
                <a:uFillTx/>
              </a:rPr>
              <a:t> 周</a:t>
            </a:r>
          </a:p>
        </p:txBody>
      </p:sp>
      <p:sp>
        <p:nvSpPr>
          <p:cNvPr id="25" name="テキスト ボックス 24"/>
          <p:cNvSpPr txBox="1"/>
          <p:nvPr/>
        </p:nvSpPr>
        <p:spPr>
          <a:xfrm>
            <a:off x="3098289" y="4919008"/>
            <a:ext cx="2184266" cy="523220"/>
          </a:xfrm>
          <a:prstGeom prst="rect">
            <a:avLst/>
          </a:prstGeom>
          <a:solidFill>
            <a:schemeClr val="bg1"/>
          </a:solidFill>
          <a:ln>
            <a:solidFill>
              <a:schemeClr val="tx1"/>
            </a:solidFill>
          </a:ln>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rPr>
              <a:t>レーザー光の通過と遮断を繰り返すことでパルス化</a:t>
            </a:r>
          </a:p>
        </p:txBody>
      </p:sp>
      <p:grpSp>
        <p:nvGrpSpPr>
          <p:cNvPr id="26" name="グループ化 25"/>
          <p:cNvGrpSpPr/>
          <p:nvPr/>
        </p:nvGrpSpPr>
        <p:grpSpPr>
          <a:xfrm>
            <a:off x="3290414" y="4015515"/>
            <a:ext cx="4990824" cy="2331962"/>
            <a:chOff x="-46714" y="2453288"/>
            <a:chExt cx="4817453" cy="2192185"/>
          </a:xfrm>
        </p:grpSpPr>
        <p:sp>
          <p:nvSpPr>
            <p:cNvPr id="28" name="正方形/長方形 27"/>
            <p:cNvSpPr/>
            <p:nvPr/>
          </p:nvSpPr>
          <p:spPr>
            <a:xfrm>
              <a:off x="-46714" y="2720756"/>
              <a:ext cx="1452278" cy="360000"/>
            </a:xfrm>
            <a:prstGeom prst="rect">
              <a:avLst/>
            </a:prstGeom>
            <a:solidFill>
              <a:sysClr val="window" lastClr="FFFFFF"/>
            </a:solid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b="0" i="0" u="none" strike="noStrike" kern="0" cap="none" spc="0" normalizeH="0" baseline="0" noProof="0" dirty="0" smtClean="0">
                  <a:ln>
                    <a:noFill/>
                  </a:ln>
                  <a:solidFill>
                    <a:prstClr val="black"/>
                  </a:solidFill>
                  <a:effectLst/>
                  <a:uLnTx/>
                  <a:uFillTx/>
                  <a:latin typeface="Cambria Math" panose="02040503050406030204" pitchFamily="18" charset="0"/>
                  <a:ea typeface="ＭＳ Ｐゴシック"/>
                  <a:cs typeface="+mn-cs"/>
                </a:rPr>
                <a:t>レーザー装置</a:t>
              </a:r>
            </a:p>
          </p:txBody>
        </p:sp>
        <p:cxnSp>
          <p:nvCxnSpPr>
            <p:cNvPr id="29" name="直線矢印コネクタ 28"/>
            <p:cNvCxnSpPr/>
            <p:nvPr/>
          </p:nvCxnSpPr>
          <p:spPr>
            <a:xfrm>
              <a:off x="3082370" y="2909460"/>
              <a:ext cx="680482" cy="0"/>
            </a:xfrm>
            <a:prstGeom prst="straightConnector1">
              <a:avLst/>
            </a:prstGeom>
            <a:ln w="19050">
              <a:solidFill>
                <a:srgbClr val="FF0000"/>
              </a:solidFill>
              <a:prstDash val="sysDash"/>
              <a:tailEnd type="arrow"/>
            </a:ln>
          </p:spPr>
          <p:style>
            <a:lnRef idx="1">
              <a:schemeClr val="dk1"/>
            </a:lnRef>
            <a:fillRef idx="0">
              <a:schemeClr val="dk1"/>
            </a:fillRef>
            <a:effectRef idx="0">
              <a:schemeClr val="dk1"/>
            </a:effectRef>
            <a:fontRef idx="minor">
              <a:schemeClr val="tx1"/>
            </a:fontRef>
          </p:style>
        </p:cxnSp>
        <p:sp>
          <p:nvSpPr>
            <p:cNvPr id="30" name="正方形/長方形 29"/>
            <p:cNvSpPr/>
            <p:nvPr/>
          </p:nvSpPr>
          <p:spPr>
            <a:xfrm>
              <a:off x="2974370" y="2737725"/>
              <a:ext cx="108000" cy="360000"/>
            </a:xfrm>
            <a:prstGeom prst="rect">
              <a:avLst/>
            </a:prstGeom>
            <a:solidFill>
              <a:schemeClr val="bg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31" name="直線矢印コネクタ 30"/>
            <p:cNvCxnSpPr/>
            <p:nvPr/>
          </p:nvCxnSpPr>
          <p:spPr>
            <a:xfrm flipV="1">
              <a:off x="1405561" y="2909587"/>
              <a:ext cx="1563725" cy="1255"/>
            </a:xfrm>
            <a:prstGeom prst="straightConnector1">
              <a:avLst/>
            </a:prstGeom>
            <a:ln w="19050">
              <a:solidFill>
                <a:srgbClr val="FF0000"/>
              </a:solidFill>
              <a:tailEnd type="arrow"/>
            </a:ln>
          </p:spPr>
          <p:style>
            <a:lnRef idx="1">
              <a:schemeClr val="dk1"/>
            </a:lnRef>
            <a:fillRef idx="0">
              <a:schemeClr val="dk1"/>
            </a:fillRef>
            <a:effectRef idx="0">
              <a:schemeClr val="dk1"/>
            </a:effectRef>
            <a:fontRef idx="minor">
              <a:schemeClr val="tx1"/>
            </a:fontRef>
          </p:style>
        </p:cxnSp>
        <p:sp>
          <p:nvSpPr>
            <p:cNvPr id="32" name="テキスト ボックス 31"/>
            <p:cNvSpPr txBox="1"/>
            <p:nvPr/>
          </p:nvSpPr>
          <p:spPr>
            <a:xfrm>
              <a:off x="2226618" y="2453288"/>
              <a:ext cx="1115648" cy="318261"/>
            </a:xfrm>
            <a:prstGeom prst="rect">
              <a:avLst/>
            </a:prstGeom>
            <a:noFill/>
          </p:spPr>
          <p:txBody>
            <a:bodyPr wrap="square" rtlCol="0">
              <a:spAutoFit/>
            </a:bodyPr>
            <a:lstStyle/>
            <a:p>
              <a:r>
                <a:rPr kumimoji="1" lang="ja-JP" altLang="en-US" sz="1600" dirty="0" smtClean="0"/>
                <a:t>チョッパー</a:t>
              </a:r>
              <a:endParaRPr kumimoji="1" lang="ja-JP" altLang="en-US" sz="1600" dirty="0"/>
            </a:p>
          </p:txBody>
        </p:sp>
        <p:sp>
          <p:nvSpPr>
            <p:cNvPr id="33" name="テキスト ボックス 32"/>
            <p:cNvSpPr txBox="1"/>
            <p:nvPr/>
          </p:nvSpPr>
          <p:spPr>
            <a:xfrm>
              <a:off x="1772244" y="2920807"/>
              <a:ext cx="862827" cy="318261"/>
            </a:xfrm>
            <a:prstGeom prst="rect">
              <a:avLst/>
            </a:prstGeom>
            <a:noFill/>
          </p:spPr>
          <p:txBody>
            <a:bodyPr wrap="square" rtlCol="0">
              <a:spAutoFit/>
            </a:bodyPr>
            <a:lstStyle/>
            <a:p>
              <a:r>
                <a:rPr kumimoji="1" lang="ja-JP" altLang="en-US" sz="1600" dirty="0" smtClean="0"/>
                <a:t>連続波</a:t>
              </a:r>
              <a:endParaRPr kumimoji="1" lang="ja-JP" altLang="en-US" sz="1600" dirty="0"/>
            </a:p>
          </p:txBody>
        </p:sp>
        <p:sp>
          <p:nvSpPr>
            <p:cNvPr id="35" name="テキスト ボックス 34"/>
            <p:cNvSpPr txBox="1"/>
            <p:nvPr/>
          </p:nvSpPr>
          <p:spPr>
            <a:xfrm>
              <a:off x="2132683" y="4327212"/>
              <a:ext cx="1648114" cy="318261"/>
            </a:xfrm>
            <a:prstGeom prst="rect">
              <a:avLst/>
            </a:prstGeom>
            <a:noFill/>
          </p:spPr>
          <p:txBody>
            <a:bodyPr wrap="square" rtlCol="0">
              <a:spAutoFit/>
            </a:bodyPr>
            <a:lstStyle/>
            <a:p>
              <a:r>
                <a:rPr kumimoji="1" lang="ja-JP" altLang="en-US" sz="1600" dirty="0" smtClean="0"/>
                <a:t>チョッパー</a:t>
              </a:r>
              <a:r>
                <a:rPr kumimoji="1" lang="en-US" altLang="ja-JP" sz="1600" dirty="0" smtClean="0"/>
                <a:t>(</a:t>
              </a:r>
              <a:r>
                <a:rPr kumimoji="1" lang="ja-JP" altLang="en-US" sz="1600" dirty="0" smtClean="0"/>
                <a:t>正面</a:t>
              </a:r>
              <a:r>
                <a:rPr kumimoji="1" lang="en-US" altLang="ja-JP" sz="1600" dirty="0" smtClean="0"/>
                <a:t>)</a:t>
              </a:r>
              <a:endParaRPr kumimoji="1" lang="ja-JP" altLang="en-US" sz="1600" dirty="0"/>
            </a:p>
          </p:txBody>
        </p:sp>
        <p:sp>
          <p:nvSpPr>
            <p:cNvPr id="45" name="テキスト ボックス 44"/>
            <p:cNvSpPr txBox="1"/>
            <p:nvPr/>
          </p:nvSpPr>
          <p:spPr>
            <a:xfrm>
              <a:off x="2974907" y="3019005"/>
              <a:ext cx="963129" cy="318261"/>
            </a:xfrm>
            <a:prstGeom prst="rect">
              <a:avLst/>
            </a:prstGeom>
            <a:noFill/>
            <a:ln>
              <a:noFill/>
            </a:ln>
          </p:spPr>
          <p:txBody>
            <a:bodyPr wrap="square" rtlCol="0">
              <a:spAutoFit/>
            </a:bodyPr>
            <a:lstStyle/>
            <a:p>
              <a:r>
                <a:rPr lang="ja-JP" altLang="en-US" sz="1600" dirty="0" smtClean="0"/>
                <a:t>パルス</a:t>
              </a:r>
              <a:r>
                <a:rPr lang="ja-JP" altLang="en-US" sz="1600" dirty="0"/>
                <a:t>波</a:t>
              </a:r>
              <a:endParaRPr kumimoji="1" lang="ja-JP" altLang="en-US" sz="1600" dirty="0"/>
            </a:p>
          </p:txBody>
        </p:sp>
        <p:sp>
          <p:nvSpPr>
            <p:cNvPr id="51" name="テキスト ボックス 50"/>
            <p:cNvSpPr txBox="1"/>
            <p:nvPr/>
          </p:nvSpPr>
          <p:spPr>
            <a:xfrm>
              <a:off x="3480302" y="3951472"/>
              <a:ext cx="1207036" cy="318261"/>
            </a:xfrm>
            <a:prstGeom prst="rect">
              <a:avLst/>
            </a:prstGeom>
            <a:noFill/>
          </p:spPr>
          <p:txBody>
            <a:bodyPr wrap="square" rtlCol="0">
              <a:spAutoFit/>
            </a:bodyPr>
            <a:lstStyle/>
            <a:p>
              <a:r>
                <a:rPr kumimoji="1" lang="en-US" altLang="ja-JP" sz="1600" dirty="0" smtClean="0"/>
                <a:t>STJ</a:t>
              </a:r>
              <a:r>
                <a:rPr kumimoji="1" lang="ja-JP" altLang="en-US" sz="1600" dirty="0" smtClean="0"/>
                <a:t>検出器</a:t>
              </a:r>
              <a:endParaRPr kumimoji="1" lang="ja-JP" altLang="en-US" sz="1600" dirty="0"/>
            </a:p>
          </p:txBody>
        </p:sp>
        <p:cxnSp>
          <p:nvCxnSpPr>
            <p:cNvPr id="74" name="直線矢印コネクタ 73"/>
            <p:cNvCxnSpPr/>
            <p:nvPr/>
          </p:nvCxnSpPr>
          <p:spPr>
            <a:xfrm>
              <a:off x="4423735" y="4122042"/>
              <a:ext cx="347004" cy="12062"/>
            </a:xfrm>
            <a:prstGeom prst="straightConnector1">
              <a:avLst/>
            </a:prstGeom>
            <a:ln w="19050">
              <a:solidFill>
                <a:schemeClr val="tx1"/>
              </a:solidFill>
              <a:tailEnd type="arrow"/>
            </a:ln>
          </p:spPr>
          <p:style>
            <a:lnRef idx="1">
              <a:schemeClr val="dk1"/>
            </a:lnRef>
            <a:fillRef idx="0">
              <a:schemeClr val="dk1"/>
            </a:fillRef>
            <a:effectRef idx="0">
              <a:schemeClr val="dk1"/>
            </a:effectRef>
            <a:fontRef idx="minor">
              <a:schemeClr val="tx1"/>
            </a:fontRef>
          </p:style>
        </p:cxnSp>
        <p:sp>
          <p:nvSpPr>
            <p:cNvPr id="112" name="テキスト ボックス 111"/>
            <p:cNvSpPr txBox="1"/>
            <p:nvPr/>
          </p:nvSpPr>
          <p:spPr>
            <a:xfrm>
              <a:off x="3416455" y="3654101"/>
              <a:ext cx="564093" cy="289329"/>
            </a:xfrm>
            <a:prstGeom prst="rect">
              <a:avLst/>
            </a:prstGeom>
            <a:noFill/>
          </p:spPr>
          <p:txBody>
            <a:bodyPr wrap="square" rtlCol="0">
              <a:spAutoFit/>
            </a:bodyPr>
            <a:lstStyle/>
            <a:p>
              <a:r>
                <a:rPr lang="ja-JP" altLang="en-US" sz="1400" dirty="0"/>
                <a:t>回転</a:t>
              </a:r>
              <a:endParaRPr kumimoji="1" lang="ja-JP" altLang="en-US" sz="1400" dirty="0"/>
            </a:p>
          </p:txBody>
        </p:sp>
      </p:grpSp>
      <p:sp>
        <p:nvSpPr>
          <p:cNvPr id="8" name="テキスト ボックス 7"/>
          <p:cNvSpPr txBox="1"/>
          <p:nvPr/>
        </p:nvSpPr>
        <p:spPr>
          <a:xfrm>
            <a:off x="2561996" y="6361039"/>
            <a:ext cx="5424266" cy="369332"/>
          </a:xfrm>
          <a:prstGeom prst="rect">
            <a:avLst/>
          </a:prstGeom>
          <a:noFill/>
          <a:ln>
            <a:solidFill>
              <a:schemeClr val="tx1"/>
            </a:solidFill>
          </a:ln>
        </p:spPr>
        <p:txBody>
          <a:bodyPr wrap="square" rtlCol="0">
            <a:spAutoFit/>
          </a:bodyPr>
          <a:lstStyle/>
          <a:p>
            <a:r>
              <a:rPr lang="ja-JP" altLang="en-US" dirty="0"/>
              <a:t>本研究</a:t>
            </a:r>
            <a:r>
              <a:rPr lang="ja-JP" altLang="en-US" dirty="0" smtClean="0"/>
              <a:t>では、パルス時間幅をシミュレーションで求める</a:t>
            </a:r>
            <a:endParaRPr kumimoji="1" lang="ja-JP" altLang="en-US" dirty="0"/>
          </a:p>
        </p:txBody>
      </p:sp>
      <mc:AlternateContent xmlns:mc="http://schemas.openxmlformats.org/markup-compatibility/2006" xmlns:a14="http://schemas.microsoft.com/office/drawing/2010/main">
        <mc:Choice Requires="a14">
          <p:sp>
            <p:nvSpPr>
              <p:cNvPr id="9" name="正方形/長方形 8"/>
              <p:cNvSpPr/>
              <p:nvPr/>
            </p:nvSpPr>
            <p:spPr>
              <a:xfrm>
                <a:off x="3341631" y="2764699"/>
                <a:ext cx="2444195" cy="1044000"/>
              </a:xfrm>
              <a:prstGeom prst="rect">
                <a:avLst/>
              </a:prstGeom>
              <a:ln>
                <a:solidFill>
                  <a:schemeClr val="tx1"/>
                </a:solidFill>
              </a:ln>
            </p:spPr>
            <p:txBody>
              <a:bodyPr wrap="none">
                <a:spAutoFit/>
              </a:bodyPr>
              <a:lstStyle/>
              <a:p>
                <a:r>
                  <a:rPr lang="ja-JP" altLang="en-US" sz="1600" dirty="0" smtClean="0">
                    <a:solidFill>
                      <a:schemeClr val="tx1"/>
                    </a:solidFill>
                  </a:rPr>
                  <a:t>高速チョッパー</a:t>
                </a:r>
                <a:endParaRPr lang="en-US" altLang="ja-JP" sz="1600" dirty="0" smtClean="0">
                  <a:solidFill>
                    <a:schemeClr val="tx1"/>
                  </a:solidFill>
                </a:endParaRPr>
              </a:p>
              <a:p>
                <a:r>
                  <a:rPr lang="ja-JP" altLang="en-US" sz="1600" dirty="0" smtClean="0">
                    <a:solidFill>
                      <a:schemeClr val="tx1"/>
                    </a:solidFill>
                  </a:rPr>
                  <a:t>回転数</a:t>
                </a:r>
                <a14:m>
                  <m:oMath xmlns:m="http://schemas.openxmlformats.org/officeDocument/2006/math">
                    <m:r>
                      <a:rPr lang="en-US" altLang="ja-JP" sz="1600" i="1">
                        <a:solidFill>
                          <a:schemeClr val="tx1"/>
                        </a:solidFill>
                        <a:latin typeface="Cambria Math" panose="02040503050406030204" pitchFamily="18" charset="0"/>
                      </a:rPr>
                      <m:t>𝑛</m:t>
                    </m:r>
                    <m:d>
                      <m:dPr>
                        <m:ctrlPr>
                          <a:rPr lang="en-US" altLang="ja-JP" sz="1600" i="1">
                            <a:solidFill>
                              <a:schemeClr val="tx1"/>
                            </a:solidFill>
                            <a:latin typeface="Cambria Math" panose="02040503050406030204" pitchFamily="18" charset="0"/>
                          </a:rPr>
                        </m:ctrlPr>
                      </m:dPr>
                      <m:e>
                        <m:r>
                          <m:rPr>
                            <m:sty m:val="p"/>
                          </m:rPr>
                          <a:rPr lang="en-US" altLang="ja-JP" sz="1600">
                            <a:solidFill>
                              <a:schemeClr val="tx1"/>
                            </a:solidFill>
                            <a:latin typeface="Cambria Math"/>
                          </a:rPr>
                          <m:t>MAX</m:t>
                        </m:r>
                      </m:e>
                    </m:d>
                    <m:r>
                      <a:rPr lang="en-US" altLang="ja-JP" sz="1600">
                        <a:solidFill>
                          <a:schemeClr val="tx1"/>
                        </a:solidFill>
                        <a:latin typeface="Cambria Math"/>
                      </a:rPr>
                      <m:t>=</m:t>
                    </m:r>
                    <m:r>
                      <a:rPr lang="en-US" altLang="ja-JP" sz="1600" i="1" smtClean="0">
                        <a:solidFill>
                          <a:srgbClr val="FF0000"/>
                        </a:solidFill>
                        <a:latin typeface="Cambria Math"/>
                      </a:rPr>
                      <m:t>2</m:t>
                    </m:r>
                    <m:r>
                      <a:rPr lang="en-US" altLang="ja-JP" sz="1600" i="1">
                        <a:solidFill>
                          <a:srgbClr val="FF0000"/>
                        </a:solidFill>
                        <a:latin typeface="Cambria Math" panose="02040503050406030204" pitchFamily="18" charset="0"/>
                      </a:rPr>
                      <m:t>70</m:t>
                    </m:r>
                    <m:r>
                      <a:rPr lang="en-US" altLang="ja-JP" sz="1600" b="0" i="1" smtClean="0">
                        <a:solidFill>
                          <a:srgbClr val="FF0000"/>
                        </a:solidFill>
                        <a:latin typeface="Cambria Math" panose="02040503050406030204" pitchFamily="18" charset="0"/>
                      </a:rPr>
                      <m:t> </m:t>
                    </m:r>
                    <m:r>
                      <m:rPr>
                        <m:sty m:val="p"/>
                      </m:rPr>
                      <a:rPr lang="en-US" altLang="ja-JP" sz="1600">
                        <a:solidFill>
                          <a:srgbClr val="FF0000"/>
                        </a:solidFill>
                        <a:latin typeface="Cambria Math"/>
                      </a:rPr>
                      <m:t>rps</m:t>
                    </m:r>
                  </m:oMath>
                </a14:m>
                <a:endParaRPr lang="en-US" altLang="ja-JP" sz="1600" dirty="0" smtClean="0">
                  <a:solidFill>
                    <a:srgbClr val="FF0000"/>
                  </a:solidFill>
                </a:endParaRPr>
              </a:p>
              <a:p>
                <a:r>
                  <a:rPr lang="ja-JP" altLang="en-US" sz="1600" dirty="0" smtClean="0"/>
                  <a:t>普通のチョッパー</a:t>
                </a:r>
                <a:endParaRPr lang="en-US" altLang="ja-JP" sz="1600" dirty="0" smtClean="0"/>
              </a:p>
              <a:p>
                <a:r>
                  <a:rPr lang="ja-JP" altLang="en-US" sz="1600" dirty="0"/>
                  <a:t>回転数</a:t>
                </a:r>
                <a14:m>
                  <m:oMath xmlns:m="http://schemas.openxmlformats.org/officeDocument/2006/math">
                    <m:r>
                      <a:rPr lang="en-US" altLang="ja-JP" sz="1600" i="1">
                        <a:latin typeface="Cambria Math" panose="02040503050406030204" pitchFamily="18" charset="0"/>
                      </a:rPr>
                      <m:t>𝑛</m:t>
                    </m:r>
                    <m:d>
                      <m:dPr>
                        <m:ctrlPr>
                          <a:rPr lang="en-US" altLang="ja-JP" sz="1600" i="1">
                            <a:latin typeface="Cambria Math" panose="02040503050406030204" pitchFamily="18" charset="0"/>
                          </a:rPr>
                        </m:ctrlPr>
                      </m:dPr>
                      <m:e>
                        <m:r>
                          <m:rPr>
                            <m:sty m:val="p"/>
                          </m:rPr>
                          <a:rPr lang="en-US" altLang="ja-JP" sz="1600">
                            <a:latin typeface="Cambria Math"/>
                          </a:rPr>
                          <m:t>MAX</m:t>
                        </m:r>
                      </m:e>
                    </m:d>
                    <m:r>
                      <a:rPr lang="en-US" altLang="ja-JP" sz="1600">
                        <a:latin typeface="Cambria Math"/>
                      </a:rPr>
                      <m:t>=</m:t>
                    </m:r>
                    <m:r>
                      <a:rPr lang="en-US" altLang="ja-JP" sz="1600" i="1">
                        <a:latin typeface="Cambria Math" panose="02040503050406030204" pitchFamily="18" charset="0"/>
                      </a:rPr>
                      <m:t>100</m:t>
                    </m:r>
                    <m:r>
                      <a:rPr lang="en-US" altLang="ja-JP" sz="1600" b="0" i="0" smtClean="0">
                        <a:latin typeface="Cambria Math" panose="02040503050406030204" pitchFamily="18" charset="0"/>
                      </a:rPr>
                      <m:t> </m:t>
                    </m:r>
                    <m:r>
                      <m:rPr>
                        <m:sty m:val="p"/>
                      </m:rPr>
                      <a:rPr lang="en-US" altLang="ja-JP" sz="1600">
                        <a:latin typeface="Cambria Math"/>
                      </a:rPr>
                      <m:t>rps</m:t>
                    </m:r>
                  </m:oMath>
                </a14:m>
                <a:endParaRPr lang="en-US" altLang="ja-JP" sz="1600" dirty="0"/>
              </a:p>
              <a:p>
                <a:endParaRPr lang="ja-JP" altLang="en-US" sz="1600" dirty="0"/>
              </a:p>
            </p:txBody>
          </p:sp>
        </mc:Choice>
        <mc:Fallback xmlns="">
          <p:sp>
            <p:nvSpPr>
              <p:cNvPr id="9" name="正方形/長方形 8"/>
              <p:cNvSpPr>
                <a:spLocks noRot="1" noChangeAspect="1" noMove="1" noResize="1" noEditPoints="1" noAdjustHandles="1" noChangeArrowheads="1" noChangeShapeType="1" noTextEdit="1"/>
              </p:cNvSpPr>
              <p:nvPr/>
            </p:nvSpPr>
            <p:spPr>
              <a:xfrm>
                <a:off x="3341631" y="2764699"/>
                <a:ext cx="2444195" cy="1044000"/>
              </a:xfrm>
              <a:prstGeom prst="rect">
                <a:avLst/>
              </a:prstGeom>
              <a:blipFill rotWithShape="0">
                <a:blip r:embed="rId4"/>
                <a:stretch>
                  <a:fillRect l="-993" t="-2312" b="-8092"/>
                </a:stretch>
              </a:blipFill>
              <a:ln>
                <a:solidFill>
                  <a:schemeClr val="tx1"/>
                </a:solidFill>
              </a:ln>
            </p:spPr>
            <p:txBody>
              <a:bodyPr/>
              <a:lstStyle/>
              <a:p>
                <a:r>
                  <a:rPr lang="ja-JP" altLang="en-US">
                    <a:noFill/>
                  </a:rPr>
                  <a:t> </a:t>
                </a:r>
              </a:p>
            </p:txBody>
          </p:sp>
        </mc:Fallback>
      </mc:AlternateContent>
      <p:cxnSp>
        <p:nvCxnSpPr>
          <p:cNvPr id="11" name="直線矢印コネクタ 10"/>
          <p:cNvCxnSpPr/>
          <p:nvPr/>
        </p:nvCxnSpPr>
        <p:spPr>
          <a:xfrm>
            <a:off x="3019860" y="2742398"/>
            <a:ext cx="300718" cy="417935"/>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14" name="正方形/長方形 13"/>
              <p:cNvSpPr/>
              <p:nvPr/>
            </p:nvSpPr>
            <p:spPr>
              <a:xfrm>
                <a:off x="253928" y="1934923"/>
                <a:ext cx="5315178" cy="369332"/>
              </a:xfrm>
              <a:prstGeom prst="rect">
                <a:avLst/>
              </a:prstGeom>
              <a:ln>
                <a:solidFill>
                  <a:srgbClr val="FF0000"/>
                </a:solidFill>
              </a:ln>
            </p:spPr>
            <p:txBody>
              <a:bodyPr wrap="square">
                <a:spAutoFit/>
              </a:bodyPr>
              <a:lstStyle/>
              <a:p>
                <a:pPr algn="ctr"/>
                <a:r>
                  <a:rPr lang="ja-JP" altLang="en-US" dirty="0" smtClean="0">
                    <a:solidFill>
                      <a:srgbClr val="FF0000"/>
                    </a:solidFill>
                    <a:uFill>
                      <a:solidFill>
                        <a:srgbClr val="FF0000"/>
                      </a:solidFill>
                    </a:uFill>
                  </a:rPr>
                  <a:t>目標</a:t>
                </a:r>
                <a:r>
                  <a:rPr lang="ja-JP" altLang="en-US" dirty="0">
                    <a:solidFill>
                      <a:srgbClr val="FF0000"/>
                    </a:solidFill>
                    <a:uFill>
                      <a:solidFill>
                        <a:srgbClr val="FF0000"/>
                      </a:solidFill>
                    </a:uFill>
                  </a:rPr>
                  <a:t>：パルス時間幅</a:t>
                </a:r>
                <a14:m>
                  <m:oMath xmlns:m="http://schemas.openxmlformats.org/officeDocument/2006/math">
                    <m:r>
                      <a:rPr lang="en-US" altLang="ja-JP" i="1">
                        <a:solidFill>
                          <a:srgbClr val="FF0000"/>
                        </a:solidFill>
                        <a:latin typeface="Cambria Math" panose="02040503050406030204" pitchFamily="18" charset="0"/>
                        <a:ea typeface="Cambria Math" panose="02040503050406030204" pitchFamily="18" charset="0"/>
                      </a:rPr>
                      <m:t>≤ </m:t>
                    </m:r>
                  </m:oMath>
                </a14:m>
                <a:r>
                  <a:rPr lang="en-US" altLang="ja-JP" dirty="0">
                    <a:solidFill>
                      <a:srgbClr val="FF0000"/>
                    </a:solidFill>
                    <a:uFill>
                      <a:solidFill>
                        <a:srgbClr val="FF0000"/>
                      </a:solidFill>
                    </a:uFill>
                  </a:rPr>
                  <a:t>STJ</a:t>
                </a:r>
                <a:r>
                  <a:rPr lang="ja-JP" altLang="en-US" dirty="0">
                    <a:solidFill>
                      <a:srgbClr val="FF0000"/>
                    </a:solidFill>
                    <a:uFill>
                      <a:solidFill>
                        <a:srgbClr val="FF0000"/>
                      </a:solidFill>
                    </a:uFill>
                  </a:rPr>
                  <a:t>検出器の応答速度 </a:t>
                </a:r>
                <a:r>
                  <a:rPr lang="en-US" altLang="ja-JP" dirty="0">
                    <a:solidFill>
                      <a:srgbClr val="FF0000"/>
                    </a:solidFill>
                  </a:rPr>
                  <a:t>2</a:t>
                </a:r>
                <a:r>
                  <a:rPr lang="ja-JP" altLang="en-US" dirty="0">
                    <a:solidFill>
                      <a:srgbClr val="FF0000"/>
                    </a:solidFill>
                  </a:rPr>
                  <a:t>～</a:t>
                </a:r>
                <a:r>
                  <a:rPr lang="en-US" altLang="ja-JP" dirty="0">
                    <a:solidFill>
                      <a:srgbClr val="FF0000"/>
                    </a:solidFill>
                  </a:rPr>
                  <a:t>3</a:t>
                </a:r>
                <a:r>
                  <a:rPr lang="en-US" altLang="ja-JP" sz="900" dirty="0">
                    <a:solidFill>
                      <a:srgbClr val="FF0000"/>
                    </a:solidFill>
                  </a:rPr>
                  <a:t> </a:t>
                </a:r>
                <a:r>
                  <a:rPr lang="en-US" altLang="ja-JP" dirty="0" err="1">
                    <a:solidFill>
                      <a:srgbClr val="FF0000"/>
                    </a:solidFill>
                    <a:latin typeface="Symbol" panose="05050102010706020507" pitchFamily="18" charset="2"/>
                  </a:rPr>
                  <a:t>m</a:t>
                </a:r>
                <a:r>
                  <a:rPr lang="en-US" altLang="ja-JP" dirty="0" err="1">
                    <a:solidFill>
                      <a:srgbClr val="FF0000"/>
                    </a:solidFill>
                  </a:rPr>
                  <a:t>s</a:t>
                </a:r>
                <a:endParaRPr lang="en-US" altLang="ja-JP" dirty="0">
                  <a:solidFill>
                    <a:srgbClr val="FF0000"/>
                  </a:solidFill>
                  <a:uFill>
                    <a:solidFill>
                      <a:srgbClr val="FF0000"/>
                    </a:solidFill>
                  </a:uFill>
                </a:endParaRPr>
              </a:p>
            </p:txBody>
          </p:sp>
        </mc:Choice>
        <mc:Fallback xmlns="">
          <p:sp>
            <p:nvSpPr>
              <p:cNvPr id="14" name="正方形/長方形 13"/>
              <p:cNvSpPr>
                <a:spLocks noRot="1" noChangeAspect="1" noMove="1" noResize="1" noEditPoints="1" noAdjustHandles="1" noChangeArrowheads="1" noChangeShapeType="1" noTextEdit="1"/>
              </p:cNvSpPr>
              <p:nvPr/>
            </p:nvSpPr>
            <p:spPr>
              <a:xfrm>
                <a:off x="253928" y="1934923"/>
                <a:ext cx="5315178" cy="369332"/>
              </a:xfrm>
              <a:prstGeom prst="rect">
                <a:avLst/>
              </a:prstGeom>
              <a:blipFill rotWithShape="0">
                <a:blip r:embed="rId5"/>
                <a:stretch>
                  <a:fillRect t="-11111" b="-23810"/>
                </a:stretch>
              </a:blipFill>
              <a:ln>
                <a:solidFill>
                  <a:srgbClr val="FF0000"/>
                </a:solidFill>
              </a:ln>
            </p:spPr>
            <p:txBody>
              <a:bodyPr/>
              <a:lstStyle/>
              <a:p>
                <a:r>
                  <a:rPr lang="ja-JP" altLang="en-US">
                    <a:noFill/>
                  </a:rPr>
                  <a:t> </a:t>
                </a:r>
              </a:p>
            </p:txBody>
          </p:sp>
        </mc:Fallback>
      </mc:AlternateContent>
      <p:sp>
        <p:nvSpPr>
          <p:cNvPr id="57" name="フリーフォーム 56"/>
          <p:cNvSpPr/>
          <p:nvPr/>
        </p:nvSpPr>
        <p:spPr>
          <a:xfrm rot="5874754">
            <a:off x="7688337" y="4499777"/>
            <a:ext cx="371879" cy="382181"/>
          </a:xfrm>
          <a:custGeom>
            <a:avLst/>
            <a:gdLst>
              <a:gd name="connsiteX0" fmla="*/ 10510 w 350752"/>
              <a:gd name="connsiteY0" fmla="*/ 308344 h 308344"/>
              <a:gd name="connsiteX1" fmla="*/ 42408 w 350752"/>
              <a:gd name="connsiteY1" fmla="*/ 116958 h 308344"/>
              <a:gd name="connsiteX2" fmla="*/ 350752 w 350752"/>
              <a:gd name="connsiteY2" fmla="*/ 0 h 308344"/>
              <a:gd name="connsiteX0" fmla="*/ 10124 w 342804"/>
              <a:gd name="connsiteY0" fmla="*/ 325878 h 325878"/>
              <a:gd name="connsiteX1" fmla="*/ 42022 w 342804"/>
              <a:gd name="connsiteY1" fmla="*/ 134492 h 325878"/>
              <a:gd name="connsiteX2" fmla="*/ 342804 w 342804"/>
              <a:gd name="connsiteY2" fmla="*/ 0 h 325878"/>
              <a:gd name="connsiteX0" fmla="*/ 10001 w 340241"/>
              <a:gd name="connsiteY0" fmla="*/ 355903 h 355903"/>
              <a:gd name="connsiteX1" fmla="*/ 41899 w 340241"/>
              <a:gd name="connsiteY1" fmla="*/ 164517 h 355903"/>
              <a:gd name="connsiteX2" fmla="*/ 340241 w 340241"/>
              <a:gd name="connsiteY2" fmla="*/ 0 h 355903"/>
              <a:gd name="connsiteX0" fmla="*/ 9625 w 332304"/>
              <a:gd name="connsiteY0" fmla="*/ 373437 h 373437"/>
              <a:gd name="connsiteX1" fmla="*/ 41523 w 332304"/>
              <a:gd name="connsiteY1" fmla="*/ 182051 h 373437"/>
              <a:gd name="connsiteX2" fmla="*/ 332304 w 332304"/>
              <a:gd name="connsiteY2" fmla="*/ 0 h 373437"/>
              <a:gd name="connsiteX0" fmla="*/ 9625 w 332304"/>
              <a:gd name="connsiteY0" fmla="*/ 373437 h 373437"/>
              <a:gd name="connsiteX1" fmla="*/ 41523 w 332304"/>
              <a:gd name="connsiteY1" fmla="*/ 182051 h 373437"/>
              <a:gd name="connsiteX2" fmla="*/ 332304 w 332304"/>
              <a:gd name="connsiteY2" fmla="*/ 0 h 373437"/>
              <a:gd name="connsiteX0" fmla="*/ 10021 w 340675"/>
              <a:gd name="connsiteY0" fmla="*/ 356081 h 356081"/>
              <a:gd name="connsiteX1" fmla="*/ 41919 w 340675"/>
              <a:gd name="connsiteY1" fmla="*/ 164695 h 356081"/>
              <a:gd name="connsiteX2" fmla="*/ 340675 w 340675"/>
              <a:gd name="connsiteY2" fmla="*/ 0 h 356081"/>
              <a:gd name="connsiteX0" fmla="*/ 10223 w 344866"/>
              <a:gd name="connsiteY0" fmla="*/ 347403 h 347403"/>
              <a:gd name="connsiteX1" fmla="*/ 42121 w 344866"/>
              <a:gd name="connsiteY1" fmla="*/ 156017 h 347403"/>
              <a:gd name="connsiteX2" fmla="*/ 344866 w 344866"/>
              <a:gd name="connsiteY2" fmla="*/ 0 h 347403"/>
              <a:gd name="connsiteX0" fmla="*/ 10223 w 344866"/>
              <a:gd name="connsiteY0" fmla="*/ 347403 h 347403"/>
              <a:gd name="connsiteX1" fmla="*/ 42121 w 344866"/>
              <a:gd name="connsiteY1" fmla="*/ 156017 h 347403"/>
              <a:gd name="connsiteX2" fmla="*/ 344866 w 344866"/>
              <a:gd name="connsiteY2" fmla="*/ 0 h 347403"/>
              <a:gd name="connsiteX0" fmla="*/ 10223 w 344866"/>
              <a:gd name="connsiteY0" fmla="*/ 347403 h 347403"/>
              <a:gd name="connsiteX1" fmla="*/ 42121 w 344866"/>
              <a:gd name="connsiteY1" fmla="*/ 156017 h 347403"/>
              <a:gd name="connsiteX2" fmla="*/ 344866 w 344866"/>
              <a:gd name="connsiteY2" fmla="*/ 0 h 347403"/>
              <a:gd name="connsiteX0" fmla="*/ 10318 w 346831"/>
              <a:gd name="connsiteY0" fmla="*/ 343011 h 343011"/>
              <a:gd name="connsiteX1" fmla="*/ 42216 w 346831"/>
              <a:gd name="connsiteY1" fmla="*/ 151625 h 343011"/>
              <a:gd name="connsiteX2" fmla="*/ 346830 w 346831"/>
              <a:gd name="connsiteY2" fmla="*/ 0 h 343011"/>
              <a:gd name="connsiteX0" fmla="*/ 10301 w 346451"/>
              <a:gd name="connsiteY0" fmla="*/ 337697 h 337697"/>
              <a:gd name="connsiteX1" fmla="*/ 42199 w 346451"/>
              <a:gd name="connsiteY1" fmla="*/ 146311 h 337697"/>
              <a:gd name="connsiteX2" fmla="*/ 346452 w 346451"/>
              <a:gd name="connsiteY2" fmla="*/ 0 h 337697"/>
              <a:gd name="connsiteX0" fmla="*/ 10301 w 346452"/>
              <a:gd name="connsiteY0" fmla="*/ 337697 h 337697"/>
              <a:gd name="connsiteX1" fmla="*/ 42199 w 346452"/>
              <a:gd name="connsiteY1" fmla="*/ 146311 h 337697"/>
              <a:gd name="connsiteX2" fmla="*/ 346452 w 346452"/>
              <a:gd name="connsiteY2" fmla="*/ 0 h 337697"/>
              <a:gd name="connsiteX0" fmla="*/ 10301 w 341340"/>
              <a:gd name="connsiteY0" fmla="*/ 353544 h 353544"/>
              <a:gd name="connsiteX1" fmla="*/ 42199 w 341340"/>
              <a:gd name="connsiteY1" fmla="*/ 162158 h 353544"/>
              <a:gd name="connsiteX2" fmla="*/ 341340 w 341340"/>
              <a:gd name="connsiteY2" fmla="*/ 0 h 353544"/>
              <a:gd name="connsiteX0" fmla="*/ 10301 w 337546"/>
              <a:gd name="connsiteY0" fmla="*/ 360846 h 360846"/>
              <a:gd name="connsiteX1" fmla="*/ 42199 w 337546"/>
              <a:gd name="connsiteY1" fmla="*/ 169460 h 360846"/>
              <a:gd name="connsiteX2" fmla="*/ 337546 w 337546"/>
              <a:gd name="connsiteY2" fmla="*/ 0 h 360846"/>
              <a:gd name="connsiteX0" fmla="*/ 10301 w 337546"/>
              <a:gd name="connsiteY0" fmla="*/ 360846 h 360846"/>
              <a:gd name="connsiteX1" fmla="*/ 42199 w 337546"/>
              <a:gd name="connsiteY1" fmla="*/ 169460 h 360846"/>
              <a:gd name="connsiteX2" fmla="*/ 337546 w 337546"/>
              <a:gd name="connsiteY2" fmla="*/ 0 h 360846"/>
              <a:gd name="connsiteX0" fmla="*/ 10301 w 338811"/>
              <a:gd name="connsiteY0" fmla="*/ 358411 h 358411"/>
              <a:gd name="connsiteX1" fmla="*/ 42199 w 338811"/>
              <a:gd name="connsiteY1" fmla="*/ 167025 h 358411"/>
              <a:gd name="connsiteX2" fmla="*/ 338811 w 338811"/>
              <a:gd name="connsiteY2" fmla="*/ 0 h 358411"/>
            </a:gdLst>
            <a:ahLst/>
            <a:cxnLst>
              <a:cxn ang="0">
                <a:pos x="connsiteX0" y="connsiteY0"/>
              </a:cxn>
              <a:cxn ang="0">
                <a:pos x="connsiteX1" y="connsiteY1"/>
              </a:cxn>
              <a:cxn ang="0">
                <a:pos x="connsiteX2" y="connsiteY2"/>
              </a:cxn>
            </a:cxnLst>
            <a:rect l="l" t="t" r="r" b="b"/>
            <a:pathLst>
              <a:path w="338811" h="358411">
                <a:moveTo>
                  <a:pt x="10301" y="358411"/>
                </a:moveTo>
                <a:cubicBezTo>
                  <a:pt x="-2104" y="288413"/>
                  <a:pt x="-13826" y="223308"/>
                  <a:pt x="42199" y="167025"/>
                </a:cubicBezTo>
                <a:cubicBezTo>
                  <a:pt x="98224" y="110742"/>
                  <a:pt x="217560" y="61092"/>
                  <a:pt x="338811" y="0"/>
                </a:cubicBezTo>
              </a:path>
            </a:pathLst>
          </a:custGeom>
          <a:noFill/>
          <a:ln w="825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58" name="正方形/長方形 57"/>
          <p:cNvSpPr/>
          <p:nvPr/>
        </p:nvSpPr>
        <p:spPr>
          <a:xfrm rot="5400000">
            <a:off x="7533989" y="4321813"/>
            <a:ext cx="64800" cy="324000"/>
          </a:xfrm>
          <a:prstGeom prst="rect">
            <a:avLst/>
          </a:prstGeom>
          <a:solidFill>
            <a:schemeClr val="bg1">
              <a:lumMod val="50000"/>
            </a:schemeClr>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050"/>
          </a:p>
        </p:txBody>
      </p:sp>
      <p:grpSp>
        <p:nvGrpSpPr>
          <p:cNvPr id="10" name="グループ化 9"/>
          <p:cNvGrpSpPr/>
          <p:nvPr/>
        </p:nvGrpSpPr>
        <p:grpSpPr>
          <a:xfrm rot="4140000">
            <a:off x="7166718" y="4407654"/>
            <a:ext cx="320809" cy="170687"/>
            <a:chOff x="7997601" y="4570196"/>
            <a:chExt cx="295041" cy="120013"/>
          </a:xfrm>
        </p:grpSpPr>
        <p:sp>
          <p:nvSpPr>
            <p:cNvPr id="59" name="円/楕円 58"/>
            <p:cNvSpPr/>
            <p:nvPr/>
          </p:nvSpPr>
          <p:spPr>
            <a:xfrm rot="1081457">
              <a:off x="7997601" y="4570196"/>
              <a:ext cx="295041" cy="120013"/>
            </a:xfrm>
            <a:prstGeom prst="ellipse">
              <a:avLst/>
            </a:prstGeom>
            <a:solidFill>
              <a:schemeClr val="bg1">
                <a:lumMod val="75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050"/>
            </a:p>
          </p:txBody>
        </p:sp>
        <p:sp>
          <p:nvSpPr>
            <p:cNvPr id="60" name="正方形/長方形 59"/>
            <p:cNvSpPr/>
            <p:nvPr/>
          </p:nvSpPr>
          <p:spPr>
            <a:xfrm rot="12143715">
              <a:off x="8050080" y="4618715"/>
              <a:ext cx="187803" cy="25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61" name="テキスト ボックス 60"/>
          <p:cNvSpPr txBox="1"/>
          <p:nvPr/>
        </p:nvSpPr>
        <p:spPr>
          <a:xfrm>
            <a:off x="6897679" y="4067667"/>
            <a:ext cx="1013419" cy="246221"/>
          </a:xfrm>
          <a:prstGeom prst="rect">
            <a:avLst/>
          </a:prstGeom>
          <a:noFill/>
        </p:spPr>
        <p:txBody>
          <a:bodyPr wrap="none" rtlCol="0">
            <a:spAutoFit/>
          </a:bodyPr>
          <a:lstStyle/>
          <a:p>
            <a:pPr>
              <a:lnSpc>
                <a:spcPts val="1200"/>
              </a:lnSpc>
            </a:pPr>
            <a:r>
              <a:rPr lang="ja-JP" altLang="en-US" sz="1600" dirty="0"/>
              <a:t>単</a:t>
            </a:r>
            <a:r>
              <a:rPr lang="ja-JP" altLang="en-US" sz="1600" dirty="0" smtClean="0"/>
              <a:t>スリット</a:t>
            </a:r>
            <a:endParaRPr kumimoji="1" lang="en-US" altLang="ja-JP" sz="1600" dirty="0" smtClean="0"/>
          </a:p>
        </p:txBody>
      </p:sp>
      <p:grpSp>
        <p:nvGrpSpPr>
          <p:cNvPr id="62" name="グループ化 61"/>
          <p:cNvGrpSpPr/>
          <p:nvPr/>
        </p:nvGrpSpPr>
        <p:grpSpPr>
          <a:xfrm rot="4246848">
            <a:off x="7480704" y="5299419"/>
            <a:ext cx="1672998" cy="763084"/>
            <a:chOff x="3760975" y="2660907"/>
            <a:chExt cx="2248613" cy="786298"/>
          </a:xfrm>
        </p:grpSpPr>
        <p:sp>
          <p:nvSpPr>
            <p:cNvPr id="64" name="正方形/長方形 63"/>
            <p:cNvSpPr/>
            <p:nvPr/>
          </p:nvSpPr>
          <p:spPr>
            <a:xfrm rot="7402">
              <a:off x="3792156" y="2717080"/>
              <a:ext cx="2183321" cy="682290"/>
            </a:xfrm>
            <a:prstGeom prst="rect">
              <a:avLst/>
            </a:prstGeom>
            <a:no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smtClean="0">
                <a:ln>
                  <a:noFill/>
                </a:ln>
                <a:solidFill>
                  <a:prstClr val="white"/>
                </a:solidFill>
                <a:effectLst/>
                <a:uLnTx/>
                <a:uFillTx/>
                <a:latin typeface="Calibri"/>
                <a:ea typeface="ＭＳ Ｐゴシック"/>
                <a:cs typeface="+mn-cs"/>
              </a:endParaRPr>
            </a:p>
          </p:txBody>
        </p:sp>
        <p:sp>
          <p:nvSpPr>
            <p:cNvPr id="65" name="正方形/長方形 64"/>
            <p:cNvSpPr/>
            <p:nvPr/>
          </p:nvSpPr>
          <p:spPr>
            <a:xfrm rot="7402">
              <a:off x="3760975" y="2669249"/>
              <a:ext cx="68229" cy="773262"/>
            </a:xfrm>
            <a:prstGeom prst="rect">
              <a:avLst/>
            </a:prstGeom>
            <a:solidFill>
              <a:sysClr val="window" lastClr="FFFFFF"/>
            </a:soli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smtClean="0">
                <a:ln>
                  <a:noFill/>
                </a:ln>
                <a:solidFill>
                  <a:prstClr val="white"/>
                </a:solidFill>
                <a:effectLst/>
                <a:uLnTx/>
                <a:uFillTx/>
                <a:latin typeface="Calibri"/>
                <a:ea typeface="ＭＳ Ｐゴシック"/>
                <a:cs typeface="+mn-cs"/>
              </a:endParaRPr>
            </a:p>
          </p:txBody>
        </p:sp>
        <p:sp>
          <p:nvSpPr>
            <p:cNvPr id="66" name="正方形/長方形 65"/>
            <p:cNvSpPr/>
            <p:nvPr/>
          </p:nvSpPr>
          <p:spPr>
            <a:xfrm rot="7402">
              <a:off x="5941359" y="2673943"/>
              <a:ext cx="68229" cy="773262"/>
            </a:xfrm>
            <a:prstGeom prst="rect">
              <a:avLst/>
            </a:prstGeom>
            <a:solidFill>
              <a:sysClr val="window" lastClr="FFFFFF"/>
            </a:soli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smtClean="0">
                <a:ln>
                  <a:noFill/>
                </a:ln>
                <a:solidFill>
                  <a:prstClr val="white"/>
                </a:solidFill>
                <a:effectLst/>
                <a:uLnTx/>
                <a:uFillTx/>
                <a:latin typeface="Calibri"/>
                <a:ea typeface="ＭＳ Ｐゴシック"/>
                <a:cs typeface="+mn-cs"/>
              </a:endParaRPr>
            </a:p>
          </p:txBody>
        </p:sp>
        <p:cxnSp>
          <p:nvCxnSpPr>
            <p:cNvPr id="67" name="直線コネクタ 66"/>
            <p:cNvCxnSpPr/>
            <p:nvPr/>
          </p:nvCxnSpPr>
          <p:spPr>
            <a:xfrm rot="17353152">
              <a:off x="4225304" y="2481528"/>
              <a:ext cx="323373" cy="1167372"/>
            </a:xfrm>
            <a:prstGeom prst="line">
              <a:avLst/>
            </a:prstGeom>
            <a:noFill/>
            <a:ln w="76200" cap="flat" cmpd="sng" algn="ctr">
              <a:solidFill>
                <a:sysClr val="windowText" lastClr="000000">
                  <a:lumMod val="75000"/>
                  <a:lumOff val="25000"/>
                </a:sysClr>
              </a:solidFill>
              <a:prstDash val="solid"/>
            </a:ln>
            <a:effectLst/>
          </p:spPr>
        </p:cxnSp>
        <p:sp>
          <p:nvSpPr>
            <p:cNvPr id="68" name="正方形/長方形 67"/>
            <p:cNvSpPr/>
            <p:nvPr/>
          </p:nvSpPr>
          <p:spPr>
            <a:xfrm rot="7402">
              <a:off x="5086413" y="2660907"/>
              <a:ext cx="68229" cy="773262"/>
            </a:xfrm>
            <a:prstGeom prst="rect">
              <a:avLst/>
            </a:prstGeom>
            <a:solidFill>
              <a:sysClr val="window" lastClr="FFFFFF"/>
            </a:solidFill>
            <a:ln w="127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smtClean="0">
                <a:ln>
                  <a:noFill/>
                </a:ln>
                <a:solidFill>
                  <a:prstClr val="white"/>
                </a:solidFill>
                <a:effectLst/>
                <a:uLnTx/>
                <a:uFillTx/>
                <a:latin typeface="Calibri"/>
                <a:ea typeface="ＭＳ Ｐゴシック"/>
                <a:cs typeface="+mn-cs"/>
              </a:endParaRPr>
            </a:p>
          </p:txBody>
        </p:sp>
        <p:sp>
          <p:nvSpPr>
            <p:cNvPr id="69" name="正方形/長方形 68"/>
            <p:cNvSpPr/>
            <p:nvPr/>
          </p:nvSpPr>
          <p:spPr>
            <a:xfrm rot="16207402">
              <a:off x="4957233" y="3018746"/>
              <a:ext cx="181367" cy="61449"/>
            </a:xfrm>
            <a:prstGeom prst="rect">
              <a:avLst/>
            </a:prstGeom>
            <a:solidFill>
              <a:srgbClr val="FF0000"/>
            </a:solidFill>
            <a:ln w="25400" cap="flat" cmpd="sng" algn="ctr">
              <a:solidFill>
                <a:srgbClr val="FF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smtClean="0">
                <a:ln>
                  <a:noFill/>
                </a:ln>
                <a:solidFill>
                  <a:prstClr val="white"/>
                </a:solidFill>
                <a:effectLst/>
                <a:uLnTx/>
                <a:uFillTx/>
                <a:latin typeface="Calibri"/>
                <a:ea typeface="ＭＳ Ｐゴシック"/>
                <a:cs typeface="+mn-cs"/>
              </a:endParaRPr>
            </a:p>
          </p:txBody>
        </p:sp>
        <p:sp>
          <p:nvSpPr>
            <p:cNvPr id="70" name="正方形/長方形 69"/>
            <p:cNvSpPr/>
            <p:nvPr/>
          </p:nvSpPr>
          <p:spPr>
            <a:xfrm rot="5407402">
              <a:off x="3734534" y="3029066"/>
              <a:ext cx="120604" cy="54272"/>
            </a:xfrm>
            <a:prstGeom prst="rect">
              <a:avLst/>
            </a:prstGeom>
            <a:solidFill>
              <a:schemeClr val="bg1">
                <a:lumMod val="75000"/>
              </a:schemeClr>
            </a:solidFill>
            <a:ln w="12700" cap="flat" cmpd="sng" algn="ctr">
              <a:solidFill>
                <a:schemeClr val="tx1"/>
              </a:solidFill>
              <a:prstDash val="soli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smtClean="0">
                <a:ln>
                  <a:noFill/>
                </a:ln>
                <a:solidFill>
                  <a:prstClr val="white"/>
                </a:solidFill>
                <a:effectLst/>
                <a:uLnTx/>
                <a:uFillTx/>
                <a:latin typeface="Calibri"/>
                <a:ea typeface="ＭＳ Ｐゴシック"/>
                <a:cs typeface="+mn-cs"/>
              </a:endParaRPr>
            </a:p>
          </p:txBody>
        </p:sp>
      </p:grpSp>
      <p:sp>
        <p:nvSpPr>
          <p:cNvPr id="73" name="テキスト ボックス 72"/>
          <p:cNvSpPr txBox="1"/>
          <p:nvPr/>
        </p:nvSpPr>
        <p:spPr>
          <a:xfrm>
            <a:off x="8089145" y="6008614"/>
            <a:ext cx="997790" cy="307777"/>
          </a:xfrm>
          <a:prstGeom prst="rect">
            <a:avLst/>
          </a:prstGeom>
          <a:noFill/>
          <a:ln>
            <a:noFill/>
          </a:ln>
        </p:spPr>
        <p:txBody>
          <a:bodyPr wrap="square" rtlCol="0">
            <a:spAutoFit/>
          </a:bodyPr>
          <a:lstStyle/>
          <a:p>
            <a:r>
              <a:rPr kumimoji="1" lang="ja-JP" altLang="en-US" sz="1400" dirty="0" smtClean="0"/>
              <a:t>冷凍機</a:t>
            </a:r>
            <a:endParaRPr kumimoji="1" lang="ja-JP" altLang="en-US" sz="1400" dirty="0"/>
          </a:p>
        </p:txBody>
      </p:sp>
      <p:sp>
        <p:nvSpPr>
          <p:cNvPr id="84" name="テキスト ボックス 83"/>
          <p:cNvSpPr txBox="1"/>
          <p:nvPr/>
        </p:nvSpPr>
        <p:spPr>
          <a:xfrm>
            <a:off x="8310576" y="4594916"/>
            <a:ext cx="997790" cy="307777"/>
          </a:xfrm>
          <a:prstGeom prst="rect">
            <a:avLst/>
          </a:prstGeom>
          <a:noFill/>
          <a:ln>
            <a:noFill/>
          </a:ln>
        </p:spPr>
        <p:txBody>
          <a:bodyPr wrap="square" rtlCol="0">
            <a:spAutoFit/>
          </a:bodyPr>
          <a:lstStyle/>
          <a:p>
            <a:r>
              <a:rPr kumimoji="1" lang="ja-JP" altLang="en-US" sz="1400" dirty="0" smtClean="0"/>
              <a:t>入射窓</a:t>
            </a:r>
            <a:endParaRPr kumimoji="1" lang="ja-JP" altLang="en-US" sz="1400" dirty="0"/>
          </a:p>
        </p:txBody>
      </p:sp>
      <p:sp>
        <p:nvSpPr>
          <p:cNvPr id="85" name="テキスト ボックス 84"/>
          <p:cNvSpPr txBox="1"/>
          <p:nvPr/>
        </p:nvSpPr>
        <p:spPr>
          <a:xfrm>
            <a:off x="7811509" y="4304758"/>
            <a:ext cx="997790" cy="307777"/>
          </a:xfrm>
          <a:prstGeom prst="rect">
            <a:avLst/>
          </a:prstGeom>
          <a:noFill/>
          <a:ln>
            <a:noFill/>
          </a:ln>
        </p:spPr>
        <p:txBody>
          <a:bodyPr wrap="square" rtlCol="0">
            <a:spAutoFit/>
          </a:bodyPr>
          <a:lstStyle/>
          <a:p>
            <a:r>
              <a:rPr kumimoji="1" lang="ja-JP" altLang="en-US" sz="1400" dirty="0" smtClean="0"/>
              <a:t>導波管</a:t>
            </a:r>
            <a:endParaRPr kumimoji="1" lang="ja-JP" altLang="en-US" sz="1400" dirty="0"/>
          </a:p>
        </p:txBody>
      </p:sp>
      <p:sp>
        <p:nvSpPr>
          <p:cNvPr id="109" name="テキスト ボックス 108"/>
          <p:cNvSpPr txBox="1"/>
          <p:nvPr/>
        </p:nvSpPr>
        <p:spPr>
          <a:xfrm>
            <a:off x="4438923" y="5600464"/>
            <a:ext cx="1214313" cy="523220"/>
          </a:xfrm>
          <a:prstGeom prst="rect">
            <a:avLst/>
          </a:prstGeom>
          <a:noFill/>
        </p:spPr>
        <p:txBody>
          <a:bodyPr wrap="square" rtlCol="0">
            <a:spAutoFit/>
          </a:bodyPr>
          <a:lstStyle/>
          <a:p>
            <a:r>
              <a:rPr lang="ja-JP" altLang="en-US" sz="1400" dirty="0" smtClean="0">
                <a:solidFill>
                  <a:prstClr val="black"/>
                </a:solidFill>
                <a:latin typeface="Cambria Math" panose="02040503050406030204" pitchFamily="18" charset="0"/>
              </a:rPr>
              <a:t>レーザー光</a:t>
            </a:r>
            <a:endParaRPr lang="en-US" altLang="ja-JP" sz="1400" dirty="0">
              <a:solidFill>
                <a:prstClr val="black"/>
              </a:solidFill>
              <a:latin typeface="Cambria Math" panose="02040503050406030204" pitchFamily="18" charset="0"/>
              <a:ea typeface="Cambria Math" panose="02040503050406030204" pitchFamily="18" charset="0"/>
            </a:endParaRPr>
          </a:p>
          <a:p>
            <a:r>
              <a:rPr lang="ja-JP" altLang="en-US" sz="1400" dirty="0" smtClean="0">
                <a:solidFill>
                  <a:prstClr val="black"/>
                </a:solidFill>
                <a:latin typeface="Cambria Math" panose="02040503050406030204" pitchFamily="18" charset="0"/>
              </a:rPr>
              <a:t>通過位置</a:t>
            </a:r>
            <a:endParaRPr lang="en-US" altLang="ja-JP" sz="1400" dirty="0" smtClean="0">
              <a:solidFill>
                <a:prstClr val="black"/>
              </a:solidFill>
              <a:latin typeface="Cambria Math" panose="02040503050406030204" pitchFamily="18" charset="0"/>
              <a:ea typeface="Cambria Math" panose="02040503050406030204" pitchFamily="18" charset="0"/>
            </a:endParaRPr>
          </a:p>
        </p:txBody>
      </p:sp>
      <p:sp>
        <p:nvSpPr>
          <p:cNvPr id="111" name="円弧 110"/>
          <p:cNvSpPr>
            <a:spLocks noChangeAspect="1"/>
          </p:cNvSpPr>
          <p:nvPr/>
        </p:nvSpPr>
        <p:spPr>
          <a:xfrm rot="3025670">
            <a:off x="5430128" y="4676392"/>
            <a:ext cx="1468891" cy="1476813"/>
          </a:xfrm>
          <a:prstGeom prst="arc">
            <a:avLst>
              <a:gd name="adj1" fmla="val 17136111"/>
              <a:gd name="adj2" fmla="val 20400710"/>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sz="1000" dirty="0">
              <a:solidFill>
                <a:prstClr val="black"/>
              </a:solidFill>
              <a:latin typeface="Cambria Math" panose="02040503050406030204" pitchFamily="18" charset="0"/>
            </a:endParaRPr>
          </a:p>
        </p:txBody>
      </p:sp>
      <p:cxnSp>
        <p:nvCxnSpPr>
          <p:cNvPr id="115" name="直線矢印コネクタ 114"/>
          <p:cNvCxnSpPr/>
          <p:nvPr/>
        </p:nvCxnSpPr>
        <p:spPr>
          <a:xfrm flipV="1">
            <a:off x="5452422" y="5081970"/>
            <a:ext cx="671718" cy="517455"/>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4" name="正方形/長方形 3"/>
              <p:cNvSpPr/>
              <p:nvPr/>
            </p:nvSpPr>
            <p:spPr>
              <a:xfrm>
                <a:off x="332283" y="2906597"/>
                <a:ext cx="2229713" cy="338554"/>
              </a:xfrm>
              <a:prstGeom prst="rect">
                <a:avLst/>
              </a:prstGeom>
            </p:spPr>
            <p:txBody>
              <a:bodyPr wrap="none">
                <a:spAutoFit/>
              </a:bodyPr>
              <a:lstStyle/>
              <a:p>
                <a:pPr lvl="0">
                  <a:defRPr/>
                </a:pPr>
                <a:r>
                  <a:rPr kumimoji="0" lang="ja-JP" altLang="en-US" sz="1600" kern="0" dirty="0" smtClean="0">
                    <a:solidFill>
                      <a:srgbClr val="FF0000"/>
                    </a:solidFill>
                  </a:rPr>
                  <a:t>スロット幅</a:t>
                </a:r>
                <a14:m>
                  <m:oMath xmlns:m="http://schemas.openxmlformats.org/officeDocument/2006/math">
                    <m:r>
                      <a:rPr lang="en-US" altLang="ja-JP" sz="1600" i="1">
                        <a:solidFill>
                          <a:srgbClr val="FF0000"/>
                        </a:solidFill>
                        <a:latin typeface="Cambria Math" panose="02040503050406030204" pitchFamily="18" charset="0"/>
                      </a:rPr>
                      <m:t>𝑤</m:t>
                    </m:r>
                  </m:oMath>
                </a14:m>
                <a:r>
                  <a:rPr kumimoji="0" lang="en-US" altLang="ja-JP" sz="1600" kern="0" baseline="-25000" dirty="0">
                    <a:solidFill>
                      <a:srgbClr val="FF0000"/>
                    </a:solidFill>
                  </a:rPr>
                  <a:t>1</a:t>
                </a:r>
                <a:r>
                  <a:rPr kumimoji="0" lang="ja-JP" altLang="en-US" sz="1600" kern="0" dirty="0">
                    <a:solidFill>
                      <a:srgbClr val="FF0000"/>
                    </a:solidFill>
                  </a:rPr>
                  <a:t>：約</a:t>
                </a:r>
                <a14:m>
                  <m:oMath xmlns:m="http://schemas.openxmlformats.org/officeDocument/2006/math">
                    <m:r>
                      <a:rPr kumimoji="0" lang="en-US" altLang="ja-JP" sz="1600" kern="0">
                        <a:solidFill>
                          <a:srgbClr val="FF0000"/>
                        </a:solidFill>
                        <a:latin typeface="Cambria Math"/>
                      </a:rPr>
                      <m:t>0.3 </m:t>
                    </m:r>
                    <m:r>
                      <m:rPr>
                        <m:sty m:val="p"/>
                      </m:rPr>
                      <a:rPr kumimoji="0" lang="en-US" altLang="ja-JP" sz="1600" kern="0">
                        <a:solidFill>
                          <a:srgbClr val="FF0000"/>
                        </a:solidFill>
                        <a:latin typeface="Cambria Math"/>
                      </a:rPr>
                      <m:t>mm</m:t>
                    </m:r>
                  </m:oMath>
                </a14:m>
                <a:endParaRPr kumimoji="0" lang="en-US" altLang="ja-JP" sz="1600" kern="0" dirty="0">
                  <a:solidFill>
                    <a:srgbClr val="FF0000"/>
                  </a:solidFill>
                </a:endParaRPr>
              </a:p>
            </p:txBody>
          </p:sp>
        </mc:Choice>
        <mc:Fallback xmlns="">
          <p:sp>
            <p:nvSpPr>
              <p:cNvPr id="4" name="正方形/長方形 3"/>
              <p:cNvSpPr>
                <a:spLocks noRot="1" noChangeAspect="1" noMove="1" noResize="1" noEditPoints="1" noAdjustHandles="1" noChangeArrowheads="1" noChangeShapeType="1" noTextEdit="1"/>
              </p:cNvSpPr>
              <p:nvPr/>
            </p:nvSpPr>
            <p:spPr>
              <a:xfrm>
                <a:off x="332283" y="2906597"/>
                <a:ext cx="2229713" cy="338554"/>
              </a:xfrm>
              <a:prstGeom prst="rect">
                <a:avLst/>
              </a:prstGeom>
              <a:blipFill rotWithShape="0">
                <a:blip r:embed="rId6"/>
                <a:stretch>
                  <a:fillRect l="-1644" t="-9091" b="-20000"/>
                </a:stretch>
              </a:blipFill>
            </p:spPr>
            <p:txBody>
              <a:bodyPr/>
              <a:lstStyle/>
              <a:p>
                <a:r>
                  <a:rPr lang="ja-JP" altLang="en-US">
                    <a:noFill/>
                  </a:rPr>
                  <a:t> </a:t>
                </a:r>
              </a:p>
            </p:txBody>
          </p:sp>
        </mc:Fallback>
      </mc:AlternateContent>
      <p:sp>
        <p:nvSpPr>
          <p:cNvPr id="19" name="円/楕円 18"/>
          <p:cNvSpPr/>
          <p:nvPr/>
        </p:nvSpPr>
        <p:spPr>
          <a:xfrm>
            <a:off x="6188927" y="4987031"/>
            <a:ext cx="90000" cy="90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0" name="グループ化 19"/>
          <p:cNvGrpSpPr/>
          <p:nvPr/>
        </p:nvGrpSpPr>
        <p:grpSpPr>
          <a:xfrm>
            <a:off x="5923123" y="1305545"/>
            <a:ext cx="3106084" cy="2402958"/>
            <a:chOff x="5923123" y="1305545"/>
            <a:chExt cx="3106084" cy="2402958"/>
          </a:xfrm>
        </p:grpSpPr>
        <p:grpSp>
          <p:nvGrpSpPr>
            <p:cNvPr id="2" name="グループ化 1"/>
            <p:cNvGrpSpPr/>
            <p:nvPr/>
          </p:nvGrpSpPr>
          <p:grpSpPr>
            <a:xfrm>
              <a:off x="6094093" y="1445274"/>
              <a:ext cx="2935114" cy="2198804"/>
              <a:chOff x="6264915" y="1335968"/>
              <a:chExt cx="2935114" cy="2198804"/>
            </a:xfrm>
          </p:grpSpPr>
          <p:grpSp>
            <p:nvGrpSpPr>
              <p:cNvPr id="41" name="グループ化 40"/>
              <p:cNvGrpSpPr/>
              <p:nvPr/>
            </p:nvGrpSpPr>
            <p:grpSpPr>
              <a:xfrm>
                <a:off x="6264915" y="2082644"/>
                <a:ext cx="2935114" cy="1452128"/>
                <a:chOff x="6743595" y="5410199"/>
                <a:chExt cx="2321439" cy="1148515"/>
              </a:xfrm>
            </p:grpSpPr>
            <p:grpSp>
              <p:nvGrpSpPr>
                <p:cNvPr id="42" name="グループ化 41"/>
                <p:cNvGrpSpPr/>
                <p:nvPr/>
              </p:nvGrpSpPr>
              <p:grpSpPr>
                <a:xfrm>
                  <a:off x="6743595" y="5410199"/>
                  <a:ext cx="2133706" cy="1148515"/>
                  <a:chOff x="9524" y="176169"/>
                  <a:chExt cx="2933065" cy="1516452"/>
                </a:xfrm>
              </p:grpSpPr>
              <p:pic>
                <p:nvPicPr>
                  <p:cNvPr id="46" name="図 45" descr="F:\修論賞用図.png"/>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525" y="176169"/>
                    <a:ext cx="2933065" cy="1516452"/>
                  </a:xfrm>
                  <a:prstGeom prst="rect">
                    <a:avLst/>
                  </a:prstGeom>
                  <a:noFill/>
                  <a:ln>
                    <a:noFill/>
                  </a:ln>
                </p:spPr>
              </p:pic>
              <p:sp>
                <p:nvSpPr>
                  <p:cNvPr id="47" name="フリーフォーム 46"/>
                  <p:cNvSpPr/>
                  <p:nvPr/>
                </p:nvSpPr>
                <p:spPr>
                  <a:xfrm>
                    <a:off x="492783" y="1155469"/>
                    <a:ext cx="5869" cy="74998"/>
                  </a:xfrm>
                  <a:custGeom>
                    <a:avLst/>
                    <a:gdLst>
                      <a:gd name="connsiteX0" fmla="*/ 5869 w 5869"/>
                      <a:gd name="connsiteY0" fmla="*/ 0 h 74998"/>
                      <a:gd name="connsiteX1" fmla="*/ 2984 w 5869"/>
                      <a:gd name="connsiteY1" fmla="*/ 51921 h 74998"/>
                      <a:gd name="connsiteX2" fmla="*/ 100 w 5869"/>
                      <a:gd name="connsiteY2" fmla="*/ 74998 h 74998"/>
                    </a:gdLst>
                    <a:ahLst/>
                    <a:cxnLst>
                      <a:cxn ang="0">
                        <a:pos x="connsiteX0" y="connsiteY0"/>
                      </a:cxn>
                      <a:cxn ang="0">
                        <a:pos x="connsiteX1" y="connsiteY1"/>
                      </a:cxn>
                      <a:cxn ang="0">
                        <a:pos x="connsiteX2" y="connsiteY2"/>
                      </a:cxn>
                    </a:cxnLst>
                    <a:rect l="l" t="t" r="r" b="b"/>
                    <a:pathLst>
                      <a:path w="5869" h="74998">
                        <a:moveTo>
                          <a:pt x="5869" y="0"/>
                        </a:moveTo>
                        <a:cubicBezTo>
                          <a:pt x="4907" y="17307"/>
                          <a:pt x="4553" y="34658"/>
                          <a:pt x="2984" y="51921"/>
                        </a:cubicBezTo>
                        <a:cubicBezTo>
                          <a:pt x="-833" y="93904"/>
                          <a:pt x="100" y="33582"/>
                          <a:pt x="100" y="74998"/>
                        </a:cubicBezTo>
                      </a:path>
                    </a:pathLst>
                  </a:cu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sp>
                <p:nvSpPr>
                  <p:cNvPr id="48" name="フリーフォーム 47"/>
                  <p:cNvSpPr/>
                  <p:nvPr/>
                </p:nvSpPr>
                <p:spPr>
                  <a:xfrm>
                    <a:off x="585728" y="1465258"/>
                    <a:ext cx="5715" cy="74930"/>
                  </a:xfrm>
                  <a:custGeom>
                    <a:avLst/>
                    <a:gdLst>
                      <a:gd name="connsiteX0" fmla="*/ 5869 w 5869"/>
                      <a:gd name="connsiteY0" fmla="*/ 0 h 74998"/>
                      <a:gd name="connsiteX1" fmla="*/ 2984 w 5869"/>
                      <a:gd name="connsiteY1" fmla="*/ 51921 h 74998"/>
                      <a:gd name="connsiteX2" fmla="*/ 100 w 5869"/>
                      <a:gd name="connsiteY2" fmla="*/ 74998 h 74998"/>
                    </a:gdLst>
                    <a:ahLst/>
                    <a:cxnLst>
                      <a:cxn ang="0">
                        <a:pos x="connsiteX0" y="connsiteY0"/>
                      </a:cxn>
                      <a:cxn ang="0">
                        <a:pos x="connsiteX1" y="connsiteY1"/>
                      </a:cxn>
                      <a:cxn ang="0">
                        <a:pos x="connsiteX2" y="connsiteY2"/>
                      </a:cxn>
                    </a:cxnLst>
                    <a:rect l="l" t="t" r="r" b="b"/>
                    <a:pathLst>
                      <a:path w="5869" h="74998">
                        <a:moveTo>
                          <a:pt x="5869" y="0"/>
                        </a:moveTo>
                        <a:cubicBezTo>
                          <a:pt x="4907" y="17307"/>
                          <a:pt x="4553" y="34658"/>
                          <a:pt x="2984" y="51921"/>
                        </a:cubicBezTo>
                        <a:cubicBezTo>
                          <a:pt x="-833" y="93904"/>
                          <a:pt x="100" y="33582"/>
                          <a:pt x="100" y="74998"/>
                        </a:cubicBez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grpSp>
            <p:cxnSp>
              <p:nvCxnSpPr>
                <p:cNvPr id="43" name="直線矢印コネクタ 42"/>
                <p:cNvCxnSpPr/>
                <p:nvPr/>
              </p:nvCxnSpPr>
              <p:spPr>
                <a:xfrm>
                  <a:off x="7761949" y="6047026"/>
                  <a:ext cx="284731" cy="0"/>
                </a:xfrm>
                <a:prstGeom prst="straightConnector1">
                  <a:avLst/>
                </a:prstGeom>
                <a:ln w="25400">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44" name="正方形/長方形 43"/>
                <p:cNvSpPr/>
                <p:nvPr/>
              </p:nvSpPr>
              <p:spPr>
                <a:xfrm>
                  <a:off x="7981634" y="6014095"/>
                  <a:ext cx="1083400" cy="499024"/>
                </a:xfrm>
                <a:prstGeom prst="rect">
                  <a:avLst/>
                </a:prstGeom>
                <a:ln>
                  <a:noFill/>
                </a:ln>
              </p:spPr>
              <p:txBody>
                <a:bodyPr wrap="square">
                  <a:spAutoFit/>
                </a:bodyPr>
                <a:lstStyle/>
                <a:p>
                  <a:pPr>
                    <a:lnSpc>
                      <a:spcPts val="1400"/>
                    </a:lnSpc>
                  </a:pPr>
                  <a:r>
                    <a:rPr lang="en-US" altLang="ja-JP" sz="1600" dirty="0" smtClean="0">
                      <a:latin typeface="Symbol" panose="05050102010706020507" pitchFamily="18" charset="2"/>
                    </a:rPr>
                    <a:t> D</a:t>
                  </a:r>
                  <a:r>
                    <a:rPr lang="en-US" altLang="ja-JP" sz="1600" i="1" dirty="0" smtClean="0"/>
                    <a:t>t</a:t>
                  </a:r>
                  <a:r>
                    <a:rPr lang="en-US" altLang="ja-JP" sz="1600" dirty="0" smtClean="0"/>
                    <a:t>=2</a:t>
                  </a:r>
                  <a:r>
                    <a:rPr lang="ja-JP" altLang="en-US" sz="1600" dirty="0" smtClean="0"/>
                    <a:t>～</a:t>
                  </a:r>
                  <a:r>
                    <a:rPr lang="en-US" altLang="ja-JP" sz="1600" dirty="0" smtClean="0"/>
                    <a:t>3 </a:t>
                  </a:r>
                  <a:r>
                    <a:rPr lang="en-US" altLang="ja-JP" sz="1600" dirty="0" err="1" smtClean="0">
                      <a:latin typeface="Symbol" panose="05050102010706020507" pitchFamily="18" charset="2"/>
                    </a:rPr>
                    <a:t>m</a:t>
                  </a:r>
                  <a:r>
                    <a:rPr lang="en-US" altLang="ja-JP" sz="1600" dirty="0" err="1" smtClean="0"/>
                    <a:t>s</a:t>
                  </a:r>
                  <a:endParaRPr lang="en-US" altLang="ja-JP" sz="1600" dirty="0" smtClean="0"/>
                </a:p>
                <a:p>
                  <a:pPr>
                    <a:lnSpc>
                      <a:spcPts val="1400"/>
                    </a:lnSpc>
                  </a:pPr>
                  <a:r>
                    <a:rPr lang="en-US" altLang="ja-JP" sz="1600" dirty="0" smtClean="0"/>
                    <a:t>(</a:t>
                  </a:r>
                  <a:r>
                    <a:rPr lang="ja-JP" altLang="en-US" sz="1600" dirty="0" smtClean="0"/>
                    <a:t>半値</a:t>
                  </a:r>
                  <a:r>
                    <a:rPr lang="ja-JP" altLang="en-US" sz="1600" dirty="0"/>
                    <a:t>幅</a:t>
                  </a:r>
                  <a:r>
                    <a:rPr lang="en-US" altLang="ja-JP" sz="1600" dirty="0" smtClean="0"/>
                    <a:t>, FWHM)</a:t>
                  </a:r>
                  <a:endParaRPr lang="en-US" altLang="ja-JP" sz="1600" dirty="0"/>
                </a:p>
              </p:txBody>
            </p:sp>
          </p:grpSp>
          <p:sp>
            <p:nvSpPr>
              <p:cNvPr id="49" name="テキスト ボックス 48"/>
              <p:cNvSpPr txBox="1"/>
              <p:nvPr/>
            </p:nvSpPr>
            <p:spPr>
              <a:xfrm>
                <a:off x="6308529" y="1335968"/>
                <a:ext cx="2820003" cy="784830"/>
              </a:xfrm>
              <a:prstGeom prst="rect">
                <a:avLst/>
              </a:prstGeom>
              <a:noFill/>
            </p:spPr>
            <p:txBody>
              <a:bodyPr wrap="none" rtlCol="0">
                <a:spAutoFit/>
              </a:bodyPr>
              <a:lstStyle/>
              <a:p>
                <a:pPr>
                  <a:lnSpc>
                    <a:spcPts val="1800"/>
                  </a:lnSpc>
                </a:pPr>
                <a:r>
                  <a:rPr kumimoji="1" lang="en-US" altLang="ja-JP" sz="1600" dirty="0" smtClean="0"/>
                  <a:t>STJ</a:t>
                </a:r>
                <a:r>
                  <a:rPr kumimoji="1" lang="ja-JP" altLang="en-US" sz="1600" dirty="0" smtClean="0"/>
                  <a:t>検出器の出力信号</a:t>
                </a:r>
                <a:endParaRPr kumimoji="1" lang="en-US" altLang="ja-JP" sz="1600" dirty="0" smtClean="0"/>
              </a:p>
              <a:p>
                <a:pPr>
                  <a:lnSpc>
                    <a:spcPts val="1800"/>
                  </a:lnSpc>
                </a:pPr>
                <a:r>
                  <a:rPr lang="ja-JP" altLang="en-US" sz="1600" dirty="0" smtClean="0"/>
                  <a:t>（可視光ピコ秒パルスレーザー</a:t>
                </a:r>
                <a:endParaRPr lang="en-US" altLang="ja-JP" sz="1600" dirty="0" smtClean="0"/>
              </a:p>
              <a:p>
                <a:pPr>
                  <a:lnSpc>
                    <a:spcPts val="1800"/>
                  </a:lnSpc>
                </a:pPr>
                <a:r>
                  <a:rPr lang="ja-JP" altLang="en-US" sz="1600" dirty="0"/>
                  <a:t>　</a:t>
                </a:r>
                <a:r>
                  <a:rPr lang="ja-JP" altLang="en-US" sz="1600" dirty="0" smtClean="0"/>
                  <a:t>で測定）</a:t>
                </a:r>
                <a:endParaRPr lang="en-US" altLang="ja-JP" sz="1600" dirty="0" smtClean="0"/>
              </a:p>
            </p:txBody>
          </p:sp>
        </p:grpSp>
        <p:sp>
          <p:nvSpPr>
            <p:cNvPr id="93" name="角丸四角形吹き出し 92"/>
            <p:cNvSpPr/>
            <p:nvPr/>
          </p:nvSpPr>
          <p:spPr>
            <a:xfrm>
              <a:off x="5923123" y="1305545"/>
              <a:ext cx="3052652" cy="2402958"/>
            </a:xfrm>
            <a:prstGeom prst="wedgeRoundRectCallout">
              <a:avLst>
                <a:gd name="adj1" fmla="val -64360"/>
                <a:gd name="adj2" fmla="val -15426"/>
                <a:gd name="adj3" fmla="val 16667"/>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extLst>
      <p:ext uri="{BB962C8B-B14F-4D97-AF65-F5344CB8AC3E}">
        <p14:creationId xmlns:p14="http://schemas.microsoft.com/office/powerpoint/2010/main" val="197709224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 name="グループ化 66"/>
          <p:cNvGrpSpPr/>
          <p:nvPr/>
        </p:nvGrpSpPr>
        <p:grpSpPr>
          <a:xfrm>
            <a:off x="5052543" y="999503"/>
            <a:ext cx="11151" cy="3378358"/>
            <a:chOff x="5031142" y="1070127"/>
            <a:chExt cx="11151" cy="3378358"/>
          </a:xfrm>
        </p:grpSpPr>
        <p:cxnSp>
          <p:nvCxnSpPr>
            <p:cNvPr id="73" name="直線コネクタ 72"/>
            <p:cNvCxnSpPr/>
            <p:nvPr/>
          </p:nvCxnSpPr>
          <p:spPr>
            <a:xfrm>
              <a:off x="5042293" y="2540485"/>
              <a:ext cx="0" cy="1908000"/>
            </a:xfrm>
            <a:prstGeom prst="line">
              <a:avLst/>
            </a:prstGeom>
            <a:ln w="38100" cap="sq">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74" name="直線コネクタ 73"/>
            <p:cNvCxnSpPr/>
            <p:nvPr/>
          </p:nvCxnSpPr>
          <p:spPr>
            <a:xfrm>
              <a:off x="5031142" y="1070127"/>
              <a:ext cx="0" cy="1248617"/>
            </a:xfrm>
            <a:prstGeom prst="line">
              <a:avLst/>
            </a:prstGeom>
            <a:ln w="38100" cap="sq">
              <a:solidFill>
                <a:schemeClr val="accent1"/>
              </a:solidFill>
              <a:prstDash val="solid"/>
            </a:ln>
          </p:spPr>
          <p:style>
            <a:lnRef idx="1">
              <a:schemeClr val="accent1"/>
            </a:lnRef>
            <a:fillRef idx="0">
              <a:schemeClr val="accent1"/>
            </a:fillRef>
            <a:effectRef idx="0">
              <a:schemeClr val="accent1"/>
            </a:effectRef>
            <a:fontRef idx="minor">
              <a:schemeClr val="tx1"/>
            </a:fontRef>
          </p:style>
        </p:cxnSp>
      </p:grpSp>
      <p:sp>
        <p:nvSpPr>
          <p:cNvPr id="3" name="タイトル 2"/>
          <p:cNvSpPr>
            <a:spLocks noGrp="1"/>
          </p:cNvSpPr>
          <p:nvPr>
            <p:ph type="title"/>
          </p:nvPr>
        </p:nvSpPr>
        <p:spPr>
          <a:xfrm>
            <a:off x="536007" y="84829"/>
            <a:ext cx="7751106" cy="728266"/>
          </a:xfrm>
          <a:solidFill>
            <a:schemeClr val="bg1"/>
          </a:solidFill>
        </p:spPr>
        <p:txBody>
          <a:bodyPr>
            <a:normAutofit/>
          </a:bodyPr>
          <a:lstStyle/>
          <a:p>
            <a:r>
              <a:rPr lang="ja-JP" altLang="en-US" sz="3000" u="none" dirty="0" smtClean="0"/>
              <a:t>パルス</a:t>
            </a:r>
            <a:r>
              <a:rPr lang="ja-JP" altLang="en-US" sz="3000" u="none" dirty="0"/>
              <a:t>化</a:t>
            </a:r>
            <a:r>
              <a:rPr lang="ja-JP" altLang="en-US" sz="3000" u="none" dirty="0" smtClean="0"/>
              <a:t>のシミュレーション</a:t>
            </a:r>
            <a:endParaRPr kumimoji="1" lang="ja-JP" altLang="en-US" sz="3000" u="none" dirty="0"/>
          </a:p>
        </p:txBody>
      </p:sp>
      <p:sp>
        <p:nvSpPr>
          <p:cNvPr id="88" name="テキスト ボックス 87"/>
          <p:cNvSpPr txBox="1"/>
          <p:nvPr/>
        </p:nvSpPr>
        <p:spPr>
          <a:xfrm>
            <a:off x="204687" y="4250187"/>
            <a:ext cx="4306268" cy="1569660"/>
          </a:xfrm>
          <a:prstGeom prst="rect">
            <a:avLst/>
          </a:prstGeom>
          <a:noFill/>
        </p:spPr>
        <p:txBody>
          <a:bodyPr wrap="square" rtlCol="0">
            <a:spAutoFit/>
          </a:bodyPr>
          <a:lstStyle/>
          <a:p>
            <a:r>
              <a:rPr kumimoji="1" lang="ja-JP" altLang="en-US" sz="1600" dirty="0" smtClean="0"/>
              <a:t>上図のようにガウスビームが、スロットで回折して、導波管に入るときのパルス時間幅を求める</a:t>
            </a:r>
            <a:endParaRPr kumimoji="1" lang="en-US" altLang="ja-JP" sz="1600" dirty="0" smtClean="0"/>
          </a:p>
          <a:p>
            <a:endParaRPr kumimoji="1" lang="en-US" altLang="ja-JP" sz="1600" dirty="0" smtClean="0"/>
          </a:p>
          <a:p>
            <a:r>
              <a:rPr lang="ja-JP" altLang="en-US" sz="1600" dirty="0" smtClean="0"/>
              <a:t>⇒チョッパースロットが単スリットとずれた位置にあっても、回折によって、ガウスビームの回折波の一部が導波管に入射する</a:t>
            </a:r>
            <a:endParaRPr kumimoji="1" lang="ja-JP" altLang="en-US" sz="1600" dirty="0"/>
          </a:p>
        </p:txBody>
      </p:sp>
      <p:sp>
        <p:nvSpPr>
          <p:cNvPr id="92" name="下矢印 91"/>
          <p:cNvSpPr/>
          <p:nvPr/>
        </p:nvSpPr>
        <p:spPr>
          <a:xfrm>
            <a:off x="1814242" y="5884971"/>
            <a:ext cx="226030" cy="381513"/>
          </a:xfrm>
          <a:prstGeom prst="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3" name="テキスト ボックス 92"/>
          <p:cNvSpPr txBox="1"/>
          <p:nvPr/>
        </p:nvSpPr>
        <p:spPr>
          <a:xfrm>
            <a:off x="758700" y="6331608"/>
            <a:ext cx="3514074" cy="369332"/>
          </a:xfrm>
          <a:prstGeom prst="rect">
            <a:avLst/>
          </a:prstGeom>
          <a:noFill/>
        </p:spPr>
        <p:txBody>
          <a:bodyPr wrap="square" rtlCol="0">
            <a:spAutoFit/>
          </a:bodyPr>
          <a:lstStyle/>
          <a:p>
            <a:r>
              <a:rPr kumimoji="1" lang="ja-JP" altLang="en-US" dirty="0" smtClean="0">
                <a:solidFill>
                  <a:srgbClr val="FF0000"/>
                </a:solidFill>
              </a:rPr>
              <a:t>回折</a:t>
            </a:r>
            <a:r>
              <a:rPr lang="ja-JP" altLang="en-US" dirty="0" smtClean="0">
                <a:solidFill>
                  <a:srgbClr val="FF0000"/>
                </a:solidFill>
              </a:rPr>
              <a:t>を考慮する</a:t>
            </a:r>
            <a:r>
              <a:rPr kumimoji="1" lang="ja-JP" altLang="en-US" dirty="0" smtClean="0">
                <a:solidFill>
                  <a:srgbClr val="FF0000"/>
                </a:solidFill>
              </a:rPr>
              <a:t>必要がある</a:t>
            </a:r>
            <a:endParaRPr kumimoji="1" lang="ja-JP" altLang="en-US" dirty="0">
              <a:solidFill>
                <a:srgbClr val="FF0000"/>
              </a:solidFill>
            </a:endParaRPr>
          </a:p>
        </p:txBody>
      </p:sp>
      <p:sp>
        <p:nvSpPr>
          <p:cNvPr id="4" name="テキスト ボックス 3"/>
          <p:cNvSpPr txBox="1"/>
          <p:nvPr/>
        </p:nvSpPr>
        <p:spPr>
          <a:xfrm>
            <a:off x="5197612" y="4040786"/>
            <a:ext cx="4006255" cy="584775"/>
          </a:xfrm>
          <a:prstGeom prst="rect">
            <a:avLst/>
          </a:prstGeom>
          <a:noFill/>
        </p:spPr>
        <p:txBody>
          <a:bodyPr wrap="square" rtlCol="0">
            <a:spAutoFit/>
          </a:bodyPr>
          <a:lstStyle/>
          <a:p>
            <a:r>
              <a:rPr kumimoji="1" lang="ja-JP" altLang="en-US" sz="1600" dirty="0" smtClean="0"/>
              <a:t>チョッパー</a:t>
            </a:r>
            <a:r>
              <a:rPr lang="ja-JP" altLang="en-US" sz="1600" dirty="0" smtClean="0"/>
              <a:t>と単スリットにはフォルダーが付いており、</a:t>
            </a:r>
            <a:r>
              <a:rPr lang="en-US" altLang="ja-JP" sz="1600" dirty="0" smtClean="0">
                <a:solidFill>
                  <a:srgbClr val="FF0000"/>
                </a:solidFill>
              </a:rPr>
              <a:t>15 mm</a:t>
            </a:r>
            <a:r>
              <a:rPr lang="ja-JP" altLang="en-US" sz="1600" dirty="0" smtClean="0">
                <a:solidFill>
                  <a:srgbClr val="FF0000"/>
                </a:solidFill>
              </a:rPr>
              <a:t>程度、</a:t>
            </a:r>
            <a:r>
              <a:rPr lang="ja-JP" altLang="en-US" sz="1600" dirty="0" smtClean="0"/>
              <a:t>間隔が生じてしまう</a:t>
            </a:r>
            <a:endParaRPr kumimoji="1" lang="en-US" altLang="ja-JP" sz="1600" dirty="0" smtClean="0"/>
          </a:p>
        </p:txBody>
      </p:sp>
      <p:pic>
        <p:nvPicPr>
          <p:cNvPr id="5" name="図 4"/>
          <p:cNvPicPr>
            <a:picLocks noChangeAspect="1"/>
          </p:cNvPicPr>
          <p:nvPr/>
        </p:nvPicPr>
        <p:blipFill rotWithShape="1">
          <a:blip r:embed="rId3" cstate="print">
            <a:extLst>
              <a:ext uri="{28A0092B-C50C-407E-A947-70E740481C1C}">
                <a14:useLocalDpi xmlns:a14="http://schemas.microsoft.com/office/drawing/2010/main" val="0"/>
              </a:ext>
            </a:extLst>
          </a:blip>
          <a:srcRect l="13067" r="7355"/>
          <a:stretch/>
        </p:blipFill>
        <p:spPr>
          <a:xfrm>
            <a:off x="4911980" y="4614863"/>
            <a:ext cx="2067622" cy="1948692"/>
          </a:xfrm>
          <a:prstGeom prst="rect">
            <a:avLst/>
          </a:prstGeom>
        </p:spPr>
      </p:pic>
      <p:pic>
        <p:nvPicPr>
          <p:cNvPr id="6" name="図 5"/>
          <p:cNvPicPr>
            <a:picLocks noChangeAspect="1"/>
          </p:cNvPicPr>
          <p:nvPr/>
        </p:nvPicPr>
        <p:blipFill rotWithShape="1">
          <a:blip r:embed="rId4" cstate="print">
            <a:extLst>
              <a:ext uri="{28A0092B-C50C-407E-A947-70E740481C1C}">
                <a14:useLocalDpi xmlns:a14="http://schemas.microsoft.com/office/drawing/2010/main" val="0"/>
              </a:ext>
            </a:extLst>
          </a:blip>
          <a:srcRect l="17414" t="12429" r="2359" b="20803"/>
          <a:stretch/>
        </p:blipFill>
        <p:spPr>
          <a:xfrm>
            <a:off x="7265234" y="4598646"/>
            <a:ext cx="1728198" cy="1917628"/>
          </a:xfrm>
          <a:prstGeom prst="rect">
            <a:avLst/>
          </a:prstGeom>
        </p:spPr>
      </p:pic>
      <p:sp>
        <p:nvSpPr>
          <p:cNvPr id="75" name="テキスト ボックス 74"/>
          <p:cNvSpPr txBox="1"/>
          <p:nvPr/>
        </p:nvSpPr>
        <p:spPr>
          <a:xfrm>
            <a:off x="5460034" y="6516274"/>
            <a:ext cx="1045772" cy="347300"/>
          </a:xfrm>
          <a:prstGeom prst="rect">
            <a:avLst/>
          </a:prstGeom>
          <a:noFill/>
        </p:spPr>
        <p:txBody>
          <a:bodyPr wrap="square" rtlCol="0">
            <a:spAutoFit/>
          </a:bodyPr>
          <a:lstStyle/>
          <a:p>
            <a:r>
              <a:rPr kumimoji="1" lang="ja-JP" altLang="en-US" sz="1600" dirty="0" smtClean="0"/>
              <a:t>チョッパー</a:t>
            </a:r>
            <a:endParaRPr kumimoji="1" lang="en-US" altLang="ja-JP" sz="1600" dirty="0" smtClean="0"/>
          </a:p>
        </p:txBody>
      </p:sp>
      <p:sp>
        <p:nvSpPr>
          <p:cNvPr id="77" name="テキスト ボックス 76"/>
          <p:cNvSpPr txBox="1"/>
          <p:nvPr/>
        </p:nvSpPr>
        <p:spPr>
          <a:xfrm>
            <a:off x="7127854" y="6500885"/>
            <a:ext cx="2057736" cy="338554"/>
          </a:xfrm>
          <a:prstGeom prst="rect">
            <a:avLst/>
          </a:prstGeom>
          <a:noFill/>
        </p:spPr>
        <p:txBody>
          <a:bodyPr wrap="square" rtlCol="0">
            <a:spAutoFit/>
          </a:bodyPr>
          <a:lstStyle/>
          <a:p>
            <a:r>
              <a:rPr kumimoji="1" lang="ja-JP" altLang="en-US" sz="1600" dirty="0" smtClean="0"/>
              <a:t>単スリット　幅</a:t>
            </a:r>
            <a:r>
              <a:rPr kumimoji="1" lang="en-US" altLang="ja-JP" sz="1600" dirty="0" smtClean="0"/>
              <a:t>0.1</a:t>
            </a:r>
            <a:r>
              <a:rPr kumimoji="1" lang="ja-JP" altLang="en-US" sz="1600" dirty="0" smtClean="0"/>
              <a:t> </a:t>
            </a:r>
            <a:r>
              <a:rPr kumimoji="1" lang="en-US" altLang="ja-JP" sz="1600" dirty="0" smtClean="0"/>
              <a:t>mm</a:t>
            </a:r>
          </a:p>
        </p:txBody>
      </p:sp>
      <p:grpSp>
        <p:nvGrpSpPr>
          <p:cNvPr id="72" name="グループ化 71"/>
          <p:cNvGrpSpPr/>
          <p:nvPr/>
        </p:nvGrpSpPr>
        <p:grpSpPr>
          <a:xfrm>
            <a:off x="307407" y="859873"/>
            <a:ext cx="8978601" cy="3560144"/>
            <a:chOff x="307407" y="859873"/>
            <a:chExt cx="8978601" cy="3560144"/>
          </a:xfrm>
        </p:grpSpPr>
        <p:sp>
          <p:nvSpPr>
            <p:cNvPr id="71" name="正方形/長方形 70"/>
            <p:cNvSpPr/>
            <p:nvPr/>
          </p:nvSpPr>
          <p:spPr>
            <a:xfrm>
              <a:off x="5010150" y="3578982"/>
              <a:ext cx="110248" cy="84103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81" name="グループ化 80"/>
            <p:cNvGrpSpPr/>
            <p:nvPr/>
          </p:nvGrpSpPr>
          <p:grpSpPr>
            <a:xfrm>
              <a:off x="307407" y="859873"/>
              <a:ext cx="8978601" cy="3187751"/>
              <a:chOff x="1391879" y="2071970"/>
              <a:chExt cx="7239338" cy="2618333"/>
            </a:xfrm>
          </p:grpSpPr>
          <p:sp>
            <p:nvSpPr>
              <p:cNvPr id="87" name="円弧 86"/>
              <p:cNvSpPr>
                <a:spLocks noChangeAspect="1"/>
              </p:cNvSpPr>
              <p:nvPr/>
            </p:nvSpPr>
            <p:spPr>
              <a:xfrm rot="2700000">
                <a:off x="1757086" y="2515453"/>
                <a:ext cx="1619810" cy="1620000"/>
              </a:xfrm>
              <a:prstGeom prst="arc">
                <a:avLst>
                  <a:gd name="adj1" fmla="val 17352377"/>
                  <a:gd name="adj2" fmla="val 20600940"/>
                </a:avLst>
              </a:prstGeom>
              <a:noFill/>
              <a:ln w="19050" cap="flat" cmpd="sng" algn="ctr">
                <a:solidFill>
                  <a:srgbClr val="FF3300"/>
                </a:solidFill>
                <a:prstDash val="sys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400" b="0" i="0" u="none" strike="noStrike" kern="0" cap="none" spc="0" normalizeH="0" baseline="0" noProof="0" smtClean="0">
                  <a:ln>
                    <a:noFill/>
                  </a:ln>
                  <a:solidFill>
                    <a:srgbClr val="92D050"/>
                  </a:solidFill>
                  <a:effectLst/>
                  <a:uLnTx/>
                  <a:uFillTx/>
                  <a:latin typeface="Cambria Math" panose="02040503050406030204" pitchFamily="18" charset="0"/>
                  <a:ea typeface="ＭＳ Ｐゴシック"/>
                  <a:cs typeface="+mn-cs"/>
                </a:endParaRPr>
              </a:p>
            </p:txBody>
          </p:sp>
          <p:grpSp>
            <p:nvGrpSpPr>
              <p:cNvPr id="89" name="グループ化 88"/>
              <p:cNvGrpSpPr/>
              <p:nvPr/>
            </p:nvGrpSpPr>
            <p:grpSpPr>
              <a:xfrm>
                <a:off x="1391879" y="2071970"/>
                <a:ext cx="7239338" cy="2618333"/>
                <a:chOff x="1391879" y="2071970"/>
                <a:chExt cx="7239338" cy="2618333"/>
              </a:xfrm>
            </p:grpSpPr>
            <p:sp>
              <p:nvSpPr>
                <p:cNvPr id="90" name="円弧 89"/>
                <p:cNvSpPr>
                  <a:spLocks noChangeAspect="1"/>
                </p:cNvSpPr>
                <p:nvPr/>
              </p:nvSpPr>
              <p:spPr>
                <a:xfrm rot="2700000">
                  <a:off x="1419534" y="2480583"/>
                  <a:ext cx="1691804" cy="1692000"/>
                </a:xfrm>
                <a:prstGeom prst="arc">
                  <a:avLst>
                    <a:gd name="adj1" fmla="val 17457123"/>
                    <a:gd name="adj2" fmla="val 20266010"/>
                  </a:avLst>
                </a:prstGeom>
                <a:noFill/>
                <a:ln w="19050" cap="flat" cmpd="sng" algn="ctr">
                  <a:solidFill>
                    <a:srgbClr val="FF3300"/>
                  </a:solidFill>
                  <a:prstDash val="sys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400" b="0" i="0" u="none" strike="noStrike" kern="0" cap="none" spc="0" normalizeH="0" baseline="0" noProof="0" smtClean="0">
                    <a:ln>
                      <a:noFill/>
                    </a:ln>
                    <a:solidFill>
                      <a:srgbClr val="92D050"/>
                    </a:solidFill>
                    <a:effectLst/>
                    <a:uLnTx/>
                    <a:uFillTx/>
                    <a:latin typeface="Cambria Math" panose="02040503050406030204" pitchFamily="18" charset="0"/>
                    <a:ea typeface="ＭＳ Ｐゴシック"/>
                    <a:cs typeface="+mn-cs"/>
                  </a:endParaRPr>
                </a:p>
              </p:txBody>
            </p:sp>
            <p:grpSp>
              <p:nvGrpSpPr>
                <p:cNvPr id="94" name="グループ化 93"/>
                <p:cNvGrpSpPr/>
                <p:nvPr/>
              </p:nvGrpSpPr>
              <p:grpSpPr>
                <a:xfrm>
                  <a:off x="1391879" y="2071970"/>
                  <a:ext cx="7239338" cy="2618333"/>
                  <a:chOff x="1391879" y="2071970"/>
                  <a:chExt cx="7239338" cy="2618333"/>
                </a:xfrm>
              </p:grpSpPr>
              <p:sp>
                <p:nvSpPr>
                  <p:cNvPr id="95" name="円弧 94"/>
                  <p:cNvSpPr>
                    <a:spLocks noChangeAspect="1"/>
                  </p:cNvSpPr>
                  <p:nvPr/>
                </p:nvSpPr>
                <p:spPr>
                  <a:xfrm rot="2700000">
                    <a:off x="1984579" y="2530890"/>
                    <a:ext cx="1590967" cy="1591157"/>
                  </a:xfrm>
                  <a:prstGeom prst="arc">
                    <a:avLst>
                      <a:gd name="adj1" fmla="val 17142535"/>
                      <a:gd name="adj2" fmla="val 20752784"/>
                    </a:avLst>
                  </a:prstGeom>
                  <a:noFill/>
                  <a:ln w="19050" cap="flat" cmpd="sng" algn="ctr">
                    <a:solidFill>
                      <a:srgbClr val="FF3300"/>
                    </a:solidFill>
                    <a:prstDash val="sys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400" b="0" i="0" u="none" strike="noStrike" kern="0" cap="none" spc="0" normalizeH="0" baseline="0" noProof="0" smtClean="0">
                      <a:ln>
                        <a:noFill/>
                      </a:ln>
                      <a:solidFill>
                        <a:srgbClr val="92D050"/>
                      </a:solidFill>
                      <a:effectLst/>
                      <a:uLnTx/>
                      <a:uFillTx/>
                      <a:latin typeface="Cambria Math" panose="02040503050406030204" pitchFamily="18" charset="0"/>
                      <a:ea typeface="ＭＳ Ｐゴシック"/>
                      <a:cs typeface="+mn-cs"/>
                    </a:endParaRPr>
                  </a:p>
                </p:txBody>
              </p:sp>
              <p:sp>
                <p:nvSpPr>
                  <p:cNvPr id="96" name="円弧 95"/>
                  <p:cNvSpPr>
                    <a:spLocks noChangeAspect="1"/>
                  </p:cNvSpPr>
                  <p:nvPr/>
                </p:nvSpPr>
                <p:spPr>
                  <a:xfrm rot="2700000">
                    <a:off x="2320586" y="2642110"/>
                    <a:ext cx="1462574" cy="1462747"/>
                  </a:xfrm>
                  <a:prstGeom prst="arc">
                    <a:avLst>
                      <a:gd name="adj1" fmla="val 16512668"/>
                      <a:gd name="adj2" fmla="val 20851814"/>
                    </a:avLst>
                  </a:prstGeom>
                  <a:noFill/>
                  <a:ln w="19050" cap="flat" cmpd="sng" algn="ctr">
                    <a:solidFill>
                      <a:srgbClr val="FF3300"/>
                    </a:solidFill>
                    <a:prstDash val="sys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400" b="0" i="0" u="none" strike="noStrike" kern="0" cap="none" spc="0" normalizeH="0" baseline="0" noProof="0" smtClean="0">
                      <a:ln>
                        <a:noFill/>
                      </a:ln>
                      <a:solidFill>
                        <a:srgbClr val="92D050"/>
                      </a:solidFill>
                      <a:effectLst/>
                      <a:uLnTx/>
                      <a:uFillTx/>
                      <a:latin typeface="Cambria Math" panose="02040503050406030204" pitchFamily="18" charset="0"/>
                      <a:ea typeface="ＭＳ Ｐゴシック"/>
                      <a:cs typeface="+mn-cs"/>
                    </a:endParaRPr>
                  </a:p>
                </p:txBody>
              </p:sp>
              <p:sp>
                <p:nvSpPr>
                  <p:cNvPr id="97" name="円弧 96"/>
                  <p:cNvSpPr>
                    <a:spLocks noChangeAspect="1"/>
                  </p:cNvSpPr>
                  <p:nvPr/>
                </p:nvSpPr>
                <p:spPr>
                  <a:xfrm rot="2700000">
                    <a:off x="1596984" y="2516033"/>
                    <a:ext cx="1619810" cy="1620000"/>
                  </a:xfrm>
                  <a:prstGeom prst="arc">
                    <a:avLst>
                      <a:gd name="adj1" fmla="val 17413949"/>
                      <a:gd name="adj2" fmla="val 20568711"/>
                    </a:avLst>
                  </a:prstGeom>
                  <a:noFill/>
                  <a:ln w="19050" cap="flat" cmpd="sng" algn="ctr">
                    <a:solidFill>
                      <a:srgbClr val="FF3300"/>
                    </a:solidFill>
                    <a:prstDash val="sys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400" b="0" i="0" u="none" strike="noStrike" kern="0" cap="none" spc="0" normalizeH="0" baseline="0" noProof="0" smtClean="0">
                      <a:ln>
                        <a:noFill/>
                      </a:ln>
                      <a:solidFill>
                        <a:srgbClr val="92D050"/>
                      </a:solidFill>
                      <a:effectLst/>
                      <a:uLnTx/>
                      <a:uFillTx/>
                      <a:latin typeface="Cambria Math" panose="02040503050406030204" pitchFamily="18" charset="0"/>
                      <a:ea typeface="ＭＳ Ｐゴシック"/>
                      <a:cs typeface="+mn-cs"/>
                    </a:endParaRPr>
                  </a:p>
                </p:txBody>
              </p:sp>
              <p:grpSp>
                <p:nvGrpSpPr>
                  <p:cNvPr id="98" name="グループ化 97"/>
                  <p:cNvGrpSpPr/>
                  <p:nvPr/>
                </p:nvGrpSpPr>
                <p:grpSpPr>
                  <a:xfrm>
                    <a:off x="1391879" y="2071970"/>
                    <a:ext cx="7239338" cy="2618333"/>
                    <a:chOff x="1391879" y="2071970"/>
                    <a:chExt cx="7239338" cy="2618333"/>
                  </a:xfrm>
                </p:grpSpPr>
                <p:grpSp>
                  <p:nvGrpSpPr>
                    <p:cNvPr id="99" name="グループ化 98"/>
                    <p:cNvGrpSpPr/>
                    <p:nvPr/>
                  </p:nvGrpSpPr>
                  <p:grpSpPr>
                    <a:xfrm>
                      <a:off x="1391879" y="2071970"/>
                      <a:ext cx="7239338" cy="2618333"/>
                      <a:chOff x="1213900" y="1600082"/>
                      <a:chExt cx="7239338" cy="2618333"/>
                    </a:xfrm>
                  </p:grpSpPr>
                  <p:grpSp>
                    <p:nvGrpSpPr>
                      <p:cNvPr id="116" name="グループ化 115"/>
                      <p:cNvGrpSpPr/>
                      <p:nvPr/>
                    </p:nvGrpSpPr>
                    <p:grpSpPr>
                      <a:xfrm>
                        <a:off x="1213900" y="1600082"/>
                        <a:ext cx="7239338" cy="2618333"/>
                        <a:chOff x="585145" y="739985"/>
                        <a:chExt cx="7239338" cy="2618333"/>
                      </a:xfrm>
                    </p:grpSpPr>
                    <p:grpSp>
                      <p:nvGrpSpPr>
                        <p:cNvPr id="126" name="グループ化 125"/>
                        <p:cNvGrpSpPr/>
                        <p:nvPr/>
                      </p:nvGrpSpPr>
                      <p:grpSpPr>
                        <a:xfrm>
                          <a:off x="585145" y="739985"/>
                          <a:ext cx="7239338" cy="2618333"/>
                          <a:chOff x="256592" y="168797"/>
                          <a:chExt cx="7595482" cy="2943878"/>
                        </a:xfrm>
                      </p:grpSpPr>
                      <p:grpSp>
                        <p:nvGrpSpPr>
                          <p:cNvPr id="130" name="グループ化 129"/>
                          <p:cNvGrpSpPr/>
                          <p:nvPr/>
                        </p:nvGrpSpPr>
                        <p:grpSpPr>
                          <a:xfrm>
                            <a:off x="256592" y="168797"/>
                            <a:ext cx="7595482" cy="2943878"/>
                            <a:chOff x="126444" y="-346276"/>
                            <a:chExt cx="8361061" cy="3808957"/>
                          </a:xfrm>
                        </p:grpSpPr>
                        <p:grpSp>
                          <p:nvGrpSpPr>
                            <p:cNvPr id="135" name="グループ化 134"/>
                            <p:cNvGrpSpPr/>
                            <p:nvPr/>
                          </p:nvGrpSpPr>
                          <p:grpSpPr>
                            <a:xfrm>
                              <a:off x="126444" y="472684"/>
                              <a:ext cx="8361061" cy="2989997"/>
                              <a:chOff x="-86695" y="1342011"/>
                              <a:chExt cx="8361061" cy="2989997"/>
                            </a:xfrm>
                          </p:grpSpPr>
                          <p:sp>
                            <p:nvSpPr>
                              <p:cNvPr id="142" name="正方形/長方形 141"/>
                              <p:cNvSpPr/>
                              <p:nvPr/>
                            </p:nvSpPr>
                            <p:spPr>
                              <a:xfrm>
                                <a:off x="80193" y="1749566"/>
                                <a:ext cx="1563893" cy="1217650"/>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400" dirty="0">
                                  <a:solidFill>
                                    <a:schemeClr val="tx1"/>
                                  </a:solidFill>
                                </a:endParaRPr>
                              </a:p>
                            </p:txBody>
                          </p:sp>
                          <p:sp>
                            <p:nvSpPr>
                              <p:cNvPr id="143" name="テキスト ボックス 142"/>
                              <p:cNvSpPr txBox="1"/>
                              <p:nvPr/>
                            </p:nvSpPr>
                            <p:spPr>
                              <a:xfrm>
                                <a:off x="6112369" y="1342011"/>
                                <a:ext cx="1205813" cy="441305"/>
                              </a:xfrm>
                              <a:prstGeom prst="rect">
                                <a:avLst/>
                              </a:prstGeom>
                              <a:noFill/>
                            </p:spPr>
                            <p:txBody>
                              <a:bodyPr wrap="square" rtlCol="0">
                                <a:spAutoFit/>
                              </a:bodyPr>
                              <a:lstStyle/>
                              <a:p>
                                <a:r>
                                  <a:rPr lang="ja-JP" altLang="en-US" dirty="0"/>
                                  <a:t>単</a:t>
                                </a:r>
                                <a:r>
                                  <a:rPr lang="ja-JP" altLang="en-US" dirty="0" smtClean="0"/>
                                  <a:t>スリット</a:t>
                                </a:r>
                                <a:endParaRPr lang="en-US" altLang="ja-JP" i="1" dirty="0"/>
                              </a:p>
                            </p:txBody>
                          </p:sp>
                          <p:grpSp>
                            <p:nvGrpSpPr>
                              <p:cNvPr id="144" name="グループ化 143"/>
                              <p:cNvGrpSpPr/>
                              <p:nvPr/>
                            </p:nvGrpSpPr>
                            <p:grpSpPr>
                              <a:xfrm>
                                <a:off x="5893796" y="1899082"/>
                                <a:ext cx="4634" cy="761580"/>
                                <a:chOff x="2189961" y="2342823"/>
                                <a:chExt cx="9869" cy="1830500"/>
                              </a:xfrm>
                            </p:grpSpPr>
                            <p:cxnSp>
                              <p:nvCxnSpPr>
                                <p:cNvPr id="154" name="直線コネクタ 153"/>
                                <p:cNvCxnSpPr/>
                                <p:nvPr/>
                              </p:nvCxnSpPr>
                              <p:spPr>
                                <a:xfrm>
                                  <a:off x="2189961" y="2342823"/>
                                  <a:ext cx="0" cy="510930"/>
                                </a:xfrm>
                                <a:prstGeom prst="line">
                                  <a:avLst/>
                                </a:prstGeom>
                                <a:ln w="50800" cap="sq">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155" name="直線コネクタ 154"/>
                                <p:cNvCxnSpPr/>
                                <p:nvPr/>
                              </p:nvCxnSpPr>
                              <p:spPr>
                                <a:xfrm>
                                  <a:off x="2199830" y="3662387"/>
                                  <a:ext cx="0" cy="510936"/>
                                </a:xfrm>
                                <a:prstGeom prst="line">
                                  <a:avLst/>
                                </a:prstGeom>
                                <a:ln w="47625" cap="sq">
                                  <a:solidFill>
                                    <a:schemeClr val="tx1"/>
                                  </a:solidFill>
                                  <a:prstDash val="solid"/>
                                </a:ln>
                              </p:spPr>
                              <p:style>
                                <a:lnRef idx="1">
                                  <a:schemeClr val="accent1"/>
                                </a:lnRef>
                                <a:fillRef idx="0">
                                  <a:schemeClr val="accent1"/>
                                </a:fillRef>
                                <a:effectRef idx="0">
                                  <a:schemeClr val="accent1"/>
                                </a:effectRef>
                                <a:fontRef idx="minor">
                                  <a:schemeClr val="tx1"/>
                                </a:fontRef>
                              </p:style>
                            </p:cxnSp>
                          </p:grpSp>
                          <p:cxnSp>
                            <p:nvCxnSpPr>
                              <p:cNvPr id="146" name="直線コネクタ 145"/>
                              <p:cNvCxnSpPr/>
                              <p:nvPr/>
                            </p:nvCxnSpPr>
                            <p:spPr>
                              <a:xfrm flipV="1">
                                <a:off x="1377251" y="2272642"/>
                                <a:ext cx="6099181" cy="73173"/>
                              </a:xfrm>
                              <a:prstGeom prst="line">
                                <a:avLst/>
                              </a:prstGeom>
                              <a:ln cap="sq">
                                <a:solidFill>
                                  <a:schemeClr val="tx1"/>
                                </a:solidFill>
                                <a:prstDash val="lgDashDotDot"/>
                              </a:ln>
                            </p:spPr>
                            <p:style>
                              <a:lnRef idx="1">
                                <a:schemeClr val="accent1"/>
                              </a:lnRef>
                              <a:fillRef idx="0">
                                <a:schemeClr val="accent1"/>
                              </a:fillRef>
                              <a:effectRef idx="0">
                                <a:schemeClr val="accent1"/>
                              </a:effectRef>
                              <a:fontRef idx="minor">
                                <a:schemeClr val="tx1"/>
                              </a:fontRef>
                            </p:style>
                          </p:cxnSp>
                          <p:sp>
                            <p:nvSpPr>
                              <p:cNvPr id="148" name="正方形/長方形 147"/>
                              <p:cNvSpPr/>
                              <p:nvPr/>
                            </p:nvSpPr>
                            <p:spPr>
                              <a:xfrm>
                                <a:off x="5920226" y="1862345"/>
                                <a:ext cx="2354140" cy="81110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ja-JP" altLang="en-US" dirty="0">
                                    <a:solidFill>
                                      <a:schemeClr val="tx1"/>
                                    </a:solidFill>
                                  </a:rPr>
                                  <a:t>導波管</a:t>
                                </a:r>
                              </a:p>
                            </p:txBody>
                          </p:sp>
                          <p:sp>
                            <p:nvSpPr>
                              <p:cNvPr id="153" name="テキスト ボックス 152"/>
                              <p:cNvSpPr txBox="1"/>
                              <p:nvPr/>
                            </p:nvSpPr>
                            <p:spPr>
                              <a:xfrm>
                                <a:off x="-86695" y="2970734"/>
                                <a:ext cx="2045797" cy="447731"/>
                              </a:xfrm>
                              <a:prstGeom prst="rect">
                                <a:avLst/>
                              </a:prstGeom>
                              <a:noFill/>
                            </p:spPr>
                            <p:txBody>
                              <a:bodyPr wrap="square" rtlCol="0">
                                <a:spAutoFit/>
                              </a:bodyPr>
                              <a:lstStyle/>
                              <a:p>
                                <a:r>
                                  <a:rPr lang="ja-JP" altLang="en-US" dirty="0" smtClean="0"/>
                                  <a:t>遠赤外分子レーザー</a:t>
                                </a:r>
                                <a:endParaRPr lang="en-US" altLang="ja-JP" dirty="0"/>
                              </a:p>
                            </p:txBody>
                          </p:sp>
                          <p:sp>
                            <p:nvSpPr>
                              <p:cNvPr id="145" name="テキスト ボックス 144"/>
                              <p:cNvSpPr txBox="1"/>
                              <p:nvPr/>
                            </p:nvSpPr>
                            <p:spPr>
                              <a:xfrm>
                                <a:off x="3013912" y="3884277"/>
                                <a:ext cx="2045797" cy="447731"/>
                              </a:xfrm>
                              <a:prstGeom prst="rect">
                                <a:avLst/>
                              </a:prstGeom>
                              <a:solidFill>
                                <a:schemeClr val="bg1"/>
                              </a:solidFill>
                            </p:spPr>
                            <p:txBody>
                              <a:bodyPr wrap="square" rtlCol="0">
                                <a:spAutoFit/>
                              </a:bodyPr>
                              <a:lstStyle/>
                              <a:p>
                                <a:r>
                                  <a:rPr lang="ja-JP" altLang="en-US" dirty="0">
                                    <a:solidFill>
                                      <a:schemeClr val="accent1"/>
                                    </a:solidFill>
                                  </a:rPr>
                                  <a:t>チョッパー</a:t>
                                </a:r>
                                <a:r>
                                  <a:rPr lang="ja-JP" altLang="en-US" dirty="0" smtClean="0">
                                    <a:solidFill>
                                      <a:schemeClr val="accent1"/>
                                    </a:solidFill>
                                  </a:rPr>
                                  <a:t>のスロット</a:t>
                                </a:r>
                                <a:endParaRPr lang="en-US" altLang="ja-JP" i="1" dirty="0">
                                  <a:solidFill>
                                    <a:schemeClr val="accent1"/>
                                  </a:solidFill>
                                </a:endParaRPr>
                              </a:p>
                            </p:txBody>
                          </p:sp>
                        </p:grpSp>
                        <p:sp>
                          <p:nvSpPr>
                            <p:cNvPr id="136" name="テキスト ボックス 135"/>
                            <p:cNvSpPr txBox="1"/>
                            <p:nvPr/>
                          </p:nvSpPr>
                          <p:spPr>
                            <a:xfrm>
                              <a:off x="2107563" y="2396271"/>
                              <a:ext cx="1749489" cy="447731"/>
                            </a:xfrm>
                            <a:prstGeom prst="rect">
                              <a:avLst/>
                            </a:prstGeom>
                            <a:noFill/>
                          </p:spPr>
                          <p:txBody>
                            <a:bodyPr wrap="square" rtlCol="0">
                              <a:spAutoFit/>
                            </a:bodyPr>
                            <a:lstStyle/>
                            <a:p>
                              <a:r>
                                <a:rPr kumimoji="1" lang="ja-JP" altLang="en-US" dirty="0" smtClean="0">
                                  <a:solidFill>
                                    <a:srgbClr val="FF0000"/>
                                  </a:solidFill>
                                </a:rPr>
                                <a:t>ガウスビーム</a:t>
                              </a:r>
                              <a:endParaRPr kumimoji="1" lang="ja-JP" altLang="en-US" dirty="0">
                                <a:solidFill>
                                  <a:srgbClr val="FF0000"/>
                                </a:solidFill>
                              </a:endParaRPr>
                            </a:p>
                          </p:txBody>
                        </p:sp>
                        <mc:AlternateContent xmlns:mc="http://schemas.openxmlformats.org/markup-compatibility/2006" xmlns:a14="http://schemas.microsoft.com/office/drawing/2010/main">
                          <mc:Choice Requires="a14">
                            <p:sp>
                              <p:nvSpPr>
                                <p:cNvPr id="137" name="テキスト ボックス 136"/>
                                <p:cNvSpPr txBox="1"/>
                                <p:nvPr/>
                              </p:nvSpPr>
                              <p:spPr>
                                <a:xfrm>
                                  <a:off x="2433524" y="456175"/>
                                  <a:ext cx="623519" cy="441305"/>
                                </a:xfrm>
                                <a:prstGeom prst="rect">
                                  <a:avLst/>
                                </a:prstGeom>
                                <a:noFill/>
                              </p:spPr>
                              <p:txBody>
                                <a:bodyPr wrap="square" rtlCol="0">
                                  <a:spAutoFit/>
                                </a:bodyPr>
                                <a:lstStyle/>
                                <a:p>
                                  <a14:m>
                                    <m:oMath xmlns:m="http://schemas.openxmlformats.org/officeDocument/2006/math">
                                      <m:r>
                                        <a:rPr lang="en-US" altLang="ja-JP" b="0" i="1" smtClean="0">
                                          <a:latin typeface="Cambria Math" panose="02040503050406030204" pitchFamily="18" charset="0"/>
                                        </a:rPr>
                                        <m:t>𝑧</m:t>
                                      </m:r>
                                    </m:oMath>
                                  </a14:m>
                                  <a:r>
                                    <a:rPr lang="ja-JP" altLang="en-US" dirty="0" smtClean="0"/>
                                    <a:t>軸</a:t>
                                  </a:r>
                                  <a:endParaRPr kumimoji="1" lang="ja-JP" altLang="en-US" dirty="0"/>
                                </a:p>
                              </p:txBody>
                            </p:sp>
                          </mc:Choice>
                          <mc:Fallback xmlns="">
                            <p:sp>
                              <p:nvSpPr>
                                <p:cNvPr id="137" name="テキスト ボックス 136"/>
                                <p:cNvSpPr txBox="1">
                                  <a:spLocks noRot="1" noChangeAspect="1" noMove="1" noResize="1" noEditPoints="1" noAdjustHandles="1" noChangeArrowheads="1" noChangeShapeType="1" noTextEdit="1"/>
                                </p:cNvSpPr>
                                <p:nvPr/>
                              </p:nvSpPr>
                              <p:spPr>
                                <a:xfrm>
                                  <a:off x="2433524" y="456175"/>
                                  <a:ext cx="623519" cy="441305"/>
                                </a:xfrm>
                                <a:prstGeom prst="rect">
                                  <a:avLst/>
                                </a:prstGeom>
                                <a:blipFill rotWithShape="0">
                                  <a:blip r:embed="rId5"/>
                                  <a:stretch>
                                    <a:fillRect t="-15000" b="-21667"/>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138" name="テキスト ボックス 137"/>
                                <p:cNvSpPr txBox="1"/>
                                <p:nvPr/>
                              </p:nvSpPr>
                              <p:spPr>
                                <a:xfrm>
                                  <a:off x="1814940" y="-346276"/>
                                  <a:ext cx="581835" cy="441305"/>
                                </a:xfrm>
                                <a:prstGeom prst="rect">
                                  <a:avLst/>
                                </a:prstGeom>
                                <a:noFill/>
                              </p:spPr>
                              <p:txBody>
                                <a:bodyPr wrap="square" rtlCol="0">
                                  <a:spAutoFit/>
                                </a:bodyPr>
                                <a:lstStyle/>
                                <a:p>
                                  <a14:m>
                                    <m:oMath xmlns:m="http://schemas.openxmlformats.org/officeDocument/2006/math">
                                      <m:r>
                                        <a:rPr lang="en-US" altLang="ja-JP" b="0" i="1" smtClean="0">
                                          <a:latin typeface="Cambria Math" panose="02040503050406030204" pitchFamily="18" charset="0"/>
                                        </a:rPr>
                                        <m:t>𝑥</m:t>
                                      </m:r>
                                    </m:oMath>
                                  </a14:m>
                                  <a:r>
                                    <a:rPr lang="ja-JP" altLang="en-US" dirty="0" smtClean="0"/>
                                    <a:t>軸</a:t>
                                  </a:r>
                                  <a:endParaRPr kumimoji="1" lang="ja-JP" altLang="en-US" dirty="0"/>
                                </a:p>
                              </p:txBody>
                            </p:sp>
                          </mc:Choice>
                          <mc:Fallback xmlns="">
                            <p:sp>
                              <p:nvSpPr>
                                <p:cNvPr id="138" name="テキスト ボックス 137"/>
                                <p:cNvSpPr txBox="1">
                                  <a:spLocks noRot="1" noChangeAspect="1" noMove="1" noResize="1" noEditPoints="1" noAdjustHandles="1" noChangeArrowheads="1" noChangeShapeType="1" noTextEdit="1"/>
                                </p:cNvSpPr>
                                <p:nvPr/>
                              </p:nvSpPr>
                              <p:spPr>
                                <a:xfrm>
                                  <a:off x="1814940" y="-346276"/>
                                  <a:ext cx="581835" cy="441305"/>
                                </a:xfrm>
                                <a:prstGeom prst="rect">
                                  <a:avLst/>
                                </a:prstGeom>
                                <a:blipFill rotWithShape="0">
                                  <a:blip r:embed="rId6"/>
                                  <a:stretch>
                                    <a:fillRect t="-15000" b="-21667"/>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139" name="テキスト ボックス 138"/>
                                <p:cNvSpPr txBox="1"/>
                                <p:nvPr/>
                              </p:nvSpPr>
                              <p:spPr>
                                <a:xfrm>
                                  <a:off x="1358483" y="112819"/>
                                  <a:ext cx="643379" cy="447731"/>
                                </a:xfrm>
                                <a:prstGeom prst="rect">
                                  <a:avLst/>
                                </a:prstGeom>
                                <a:noFill/>
                              </p:spPr>
                              <p:txBody>
                                <a:bodyPr wrap="square" rtlCol="0">
                                  <a:spAutoFit/>
                                </a:bodyPr>
                                <a:lstStyle/>
                                <a:p>
                                  <a14:m>
                                    <m:oMath xmlns:m="http://schemas.openxmlformats.org/officeDocument/2006/math">
                                      <m:r>
                                        <a:rPr lang="en-US" altLang="ja-JP" b="0" i="1" smtClean="0">
                                          <a:latin typeface="Cambria Math" panose="02040503050406030204" pitchFamily="18" charset="0"/>
                                        </a:rPr>
                                        <m:t>𝑦</m:t>
                                      </m:r>
                                    </m:oMath>
                                  </a14:m>
                                  <a:r>
                                    <a:rPr lang="ja-JP" altLang="en-US" dirty="0" smtClean="0"/>
                                    <a:t>軸</a:t>
                                  </a:r>
                                  <a:endParaRPr kumimoji="1" lang="ja-JP" altLang="en-US" dirty="0"/>
                                </a:p>
                              </p:txBody>
                            </p:sp>
                          </mc:Choice>
                          <mc:Fallback xmlns="">
                            <p:sp>
                              <p:nvSpPr>
                                <p:cNvPr id="139" name="テキスト ボックス 138"/>
                                <p:cNvSpPr txBox="1">
                                  <a:spLocks noRot="1" noChangeAspect="1" noMove="1" noResize="1" noEditPoints="1" noAdjustHandles="1" noChangeArrowheads="1" noChangeShapeType="1" noTextEdit="1"/>
                                </p:cNvSpPr>
                                <p:nvPr/>
                              </p:nvSpPr>
                              <p:spPr>
                                <a:xfrm>
                                  <a:off x="1358483" y="112819"/>
                                  <a:ext cx="643379" cy="447731"/>
                                </a:xfrm>
                                <a:prstGeom prst="rect">
                                  <a:avLst/>
                                </a:prstGeom>
                                <a:blipFill rotWithShape="0">
                                  <a:blip r:embed="rId7"/>
                                  <a:stretch>
                                    <a:fillRect t="-14754" b="-19672"/>
                                  </a:stretch>
                                </a:blipFill>
                              </p:spPr>
                              <p:txBody>
                                <a:bodyPr/>
                                <a:lstStyle/>
                                <a:p>
                                  <a:r>
                                    <a:rPr lang="ja-JP" altLang="en-US">
                                      <a:noFill/>
                                    </a:rPr>
                                    <a:t> </a:t>
                                  </a:r>
                                </a:p>
                              </p:txBody>
                            </p:sp>
                          </mc:Fallback>
                        </mc:AlternateContent>
                        <p:sp>
                          <p:nvSpPr>
                            <p:cNvPr id="141" name="テキスト ボックス 140"/>
                            <p:cNvSpPr txBox="1"/>
                            <p:nvPr/>
                          </p:nvSpPr>
                          <p:spPr>
                            <a:xfrm>
                              <a:off x="4732798" y="2435813"/>
                              <a:ext cx="1330667" cy="441305"/>
                            </a:xfrm>
                            <a:prstGeom prst="rect">
                              <a:avLst/>
                            </a:prstGeom>
                            <a:noFill/>
                          </p:spPr>
                          <p:txBody>
                            <a:bodyPr wrap="square" rtlCol="0">
                              <a:spAutoFit/>
                            </a:bodyPr>
                            <a:lstStyle/>
                            <a:p>
                              <a:r>
                                <a:rPr lang="ja-JP" altLang="en-US" dirty="0" smtClean="0"/>
                                <a:t>距離 </a:t>
                              </a:r>
                              <a:r>
                                <a:rPr lang="en-US" altLang="ja-JP" dirty="0" smtClean="0"/>
                                <a:t>15 mm</a:t>
                              </a:r>
                              <a:endParaRPr kumimoji="1" lang="ja-JP" altLang="en-US" dirty="0"/>
                            </a:p>
                          </p:txBody>
                        </p:sp>
                      </p:grpSp>
                      <p:sp>
                        <p:nvSpPr>
                          <p:cNvPr id="131" name="正方形/長方形 130"/>
                          <p:cNvSpPr/>
                          <p:nvPr/>
                        </p:nvSpPr>
                        <p:spPr>
                          <a:xfrm>
                            <a:off x="1540941" y="1476201"/>
                            <a:ext cx="45719" cy="222703"/>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32" name="直線コネクタ 131"/>
                          <p:cNvCxnSpPr/>
                          <p:nvPr/>
                        </p:nvCxnSpPr>
                        <p:spPr>
                          <a:xfrm flipH="1">
                            <a:off x="1586492" y="981159"/>
                            <a:ext cx="168" cy="456238"/>
                          </a:xfrm>
                          <a:prstGeom prst="line">
                            <a:avLst/>
                          </a:prstGeom>
                          <a:ln>
                            <a:prstDash val="dash"/>
                          </a:ln>
                        </p:spPr>
                        <p:style>
                          <a:lnRef idx="1">
                            <a:schemeClr val="dk1"/>
                          </a:lnRef>
                          <a:fillRef idx="0">
                            <a:schemeClr val="dk1"/>
                          </a:fillRef>
                          <a:effectRef idx="0">
                            <a:schemeClr val="dk1"/>
                          </a:effectRef>
                          <a:fontRef idx="minor">
                            <a:schemeClr val="tx1"/>
                          </a:fontRef>
                        </p:style>
                      </p:cxnSp>
                      <p:cxnSp>
                        <p:nvCxnSpPr>
                          <p:cNvPr id="133" name="直線矢印コネクタ 132"/>
                          <p:cNvCxnSpPr/>
                          <p:nvPr/>
                        </p:nvCxnSpPr>
                        <p:spPr>
                          <a:xfrm>
                            <a:off x="1586492" y="972204"/>
                            <a:ext cx="822267" cy="0"/>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cxnSp>
                        <p:nvCxnSpPr>
                          <p:cNvPr id="134" name="直線矢印コネクタ 133"/>
                          <p:cNvCxnSpPr/>
                          <p:nvPr/>
                        </p:nvCxnSpPr>
                        <p:spPr>
                          <a:xfrm flipH="1" flipV="1">
                            <a:off x="2008957" y="459987"/>
                            <a:ext cx="0" cy="723328"/>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grpSp>
                    <p:grpSp>
                      <p:nvGrpSpPr>
                        <p:cNvPr id="127" name="グループ化 126"/>
                        <p:cNvGrpSpPr/>
                        <p:nvPr/>
                      </p:nvGrpSpPr>
                      <p:grpSpPr>
                        <a:xfrm>
                          <a:off x="2036508" y="1147602"/>
                          <a:ext cx="144000" cy="144000"/>
                          <a:chOff x="3028965" y="2374240"/>
                          <a:chExt cx="144000" cy="144000"/>
                        </a:xfrm>
                      </p:grpSpPr>
                      <p:sp>
                        <p:nvSpPr>
                          <p:cNvPr id="128" name="円/楕円 127"/>
                          <p:cNvSpPr/>
                          <p:nvPr/>
                        </p:nvSpPr>
                        <p:spPr>
                          <a:xfrm>
                            <a:off x="3028965" y="2374240"/>
                            <a:ext cx="144000" cy="1440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9" name="円/楕円 128"/>
                          <p:cNvSpPr/>
                          <p:nvPr/>
                        </p:nvSpPr>
                        <p:spPr>
                          <a:xfrm>
                            <a:off x="3082809" y="2431750"/>
                            <a:ext cx="36000" cy="36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grpSp>
                  </p:grpSp>
                  <p:cxnSp>
                    <p:nvCxnSpPr>
                      <p:cNvPr id="113" name="直線矢印コネクタ 112"/>
                      <p:cNvCxnSpPr/>
                      <p:nvPr/>
                    </p:nvCxnSpPr>
                    <p:spPr>
                      <a:xfrm flipH="1">
                        <a:off x="6383815" y="2314645"/>
                        <a:ext cx="239009" cy="168897"/>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4" name="直線矢印コネクタ 113"/>
                      <p:cNvCxnSpPr/>
                      <p:nvPr/>
                    </p:nvCxnSpPr>
                    <p:spPr>
                      <a:xfrm flipV="1">
                        <a:off x="4704390" y="3702736"/>
                        <a:ext cx="275999" cy="209651"/>
                      </a:xfrm>
                      <a:prstGeom prst="straightConnector1">
                        <a:avLst/>
                      </a:prstGeom>
                      <a:ln w="1905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115" name="直線矢印コネクタ 114"/>
                      <p:cNvCxnSpPr/>
                      <p:nvPr/>
                    </p:nvCxnSpPr>
                    <p:spPr>
                      <a:xfrm>
                        <a:off x="5062974" y="3508561"/>
                        <a:ext cx="1329071" cy="0"/>
                      </a:xfrm>
                      <a:prstGeom prst="straightConnector1">
                        <a:avLst/>
                      </a:prstGeom>
                      <a:ln w="190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grpSp>
                <p:sp>
                  <p:nvSpPr>
                    <p:cNvPr id="100" name="フリーフォーム 99"/>
                    <p:cNvSpPr/>
                    <p:nvPr/>
                  </p:nvSpPr>
                  <p:spPr>
                    <a:xfrm>
                      <a:off x="2882808" y="2701195"/>
                      <a:ext cx="1363932" cy="288000"/>
                    </a:xfrm>
                    <a:custGeom>
                      <a:avLst/>
                      <a:gdLst>
                        <a:gd name="connsiteX0" fmla="*/ 0 w 1847850"/>
                        <a:gd name="connsiteY0" fmla="*/ 628650 h 628650"/>
                        <a:gd name="connsiteX1" fmla="*/ 390525 w 1847850"/>
                        <a:gd name="connsiteY1" fmla="*/ 590550 h 628650"/>
                        <a:gd name="connsiteX2" fmla="*/ 762000 w 1847850"/>
                        <a:gd name="connsiteY2" fmla="*/ 514350 h 628650"/>
                        <a:gd name="connsiteX3" fmla="*/ 1152525 w 1847850"/>
                        <a:gd name="connsiteY3" fmla="*/ 381000 h 628650"/>
                        <a:gd name="connsiteX4" fmla="*/ 1514475 w 1847850"/>
                        <a:gd name="connsiteY4" fmla="*/ 190500 h 628650"/>
                        <a:gd name="connsiteX5" fmla="*/ 1847850 w 1847850"/>
                        <a:gd name="connsiteY5" fmla="*/ 0 h 628650"/>
                        <a:gd name="connsiteX0" fmla="*/ 0 w 1847850"/>
                        <a:gd name="connsiteY0" fmla="*/ 628650 h 628650"/>
                        <a:gd name="connsiteX1" fmla="*/ 390525 w 1847850"/>
                        <a:gd name="connsiteY1" fmla="*/ 590550 h 628650"/>
                        <a:gd name="connsiteX2" fmla="*/ 762000 w 1847850"/>
                        <a:gd name="connsiteY2" fmla="*/ 514350 h 628650"/>
                        <a:gd name="connsiteX3" fmla="*/ 1152525 w 1847850"/>
                        <a:gd name="connsiteY3" fmla="*/ 381000 h 628650"/>
                        <a:gd name="connsiteX4" fmla="*/ 1525695 w 1847850"/>
                        <a:gd name="connsiteY4" fmla="*/ 212939 h 628650"/>
                        <a:gd name="connsiteX5" fmla="*/ 1847850 w 1847850"/>
                        <a:gd name="connsiteY5" fmla="*/ 0 h 628650"/>
                        <a:gd name="connsiteX0" fmla="*/ 0 w 1875899"/>
                        <a:gd name="connsiteY0" fmla="*/ 623040 h 623040"/>
                        <a:gd name="connsiteX1" fmla="*/ 390525 w 1875899"/>
                        <a:gd name="connsiteY1" fmla="*/ 584940 h 623040"/>
                        <a:gd name="connsiteX2" fmla="*/ 762000 w 1875899"/>
                        <a:gd name="connsiteY2" fmla="*/ 508740 h 623040"/>
                        <a:gd name="connsiteX3" fmla="*/ 1152525 w 1875899"/>
                        <a:gd name="connsiteY3" fmla="*/ 375390 h 623040"/>
                        <a:gd name="connsiteX4" fmla="*/ 1525695 w 1875899"/>
                        <a:gd name="connsiteY4" fmla="*/ 207329 h 623040"/>
                        <a:gd name="connsiteX5" fmla="*/ 1875899 w 1875899"/>
                        <a:gd name="connsiteY5" fmla="*/ 0 h 623040"/>
                        <a:gd name="connsiteX0" fmla="*/ 0 w 1875899"/>
                        <a:gd name="connsiteY0" fmla="*/ 623040 h 623040"/>
                        <a:gd name="connsiteX1" fmla="*/ 390525 w 1875899"/>
                        <a:gd name="connsiteY1" fmla="*/ 584940 h 623040"/>
                        <a:gd name="connsiteX2" fmla="*/ 762000 w 1875899"/>
                        <a:gd name="connsiteY2" fmla="*/ 508740 h 623040"/>
                        <a:gd name="connsiteX3" fmla="*/ 1152525 w 1875899"/>
                        <a:gd name="connsiteY3" fmla="*/ 375390 h 623040"/>
                        <a:gd name="connsiteX4" fmla="*/ 1525695 w 1875899"/>
                        <a:gd name="connsiteY4" fmla="*/ 207329 h 623040"/>
                        <a:gd name="connsiteX5" fmla="*/ 1875899 w 1875899"/>
                        <a:gd name="connsiteY5" fmla="*/ 0 h 623040"/>
                        <a:gd name="connsiteX0" fmla="*/ 0 w 1875899"/>
                        <a:gd name="connsiteY0" fmla="*/ 623040 h 623040"/>
                        <a:gd name="connsiteX1" fmla="*/ 390525 w 1875899"/>
                        <a:gd name="connsiteY1" fmla="*/ 584940 h 623040"/>
                        <a:gd name="connsiteX2" fmla="*/ 762000 w 1875899"/>
                        <a:gd name="connsiteY2" fmla="*/ 508740 h 623040"/>
                        <a:gd name="connsiteX3" fmla="*/ 1152525 w 1875899"/>
                        <a:gd name="connsiteY3" fmla="*/ 375390 h 623040"/>
                        <a:gd name="connsiteX4" fmla="*/ 1525695 w 1875899"/>
                        <a:gd name="connsiteY4" fmla="*/ 207329 h 623040"/>
                        <a:gd name="connsiteX5" fmla="*/ 1875899 w 1875899"/>
                        <a:gd name="connsiteY5" fmla="*/ 0 h 623040"/>
                        <a:gd name="connsiteX0" fmla="*/ 0 w 1875899"/>
                        <a:gd name="connsiteY0" fmla="*/ 623040 h 623040"/>
                        <a:gd name="connsiteX1" fmla="*/ 390525 w 1875899"/>
                        <a:gd name="connsiteY1" fmla="*/ 584940 h 623040"/>
                        <a:gd name="connsiteX2" fmla="*/ 778829 w 1875899"/>
                        <a:gd name="connsiteY2" fmla="*/ 486301 h 623040"/>
                        <a:gd name="connsiteX3" fmla="*/ 1152525 w 1875899"/>
                        <a:gd name="connsiteY3" fmla="*/ 375390 h 623040"/>
                        <a:gd name="connsiteX4" fmla="*/ 1525695 w 1875899"/>
                        <a:gd name="connsiteY4" fmla="*/ 207329 h 623040"/>
                        <a:gd name="connsiteX5" fmla="*/ 1875899 w 1875899"/>
                        <a:gd name="connsiteY5" fmla="*/ 0 h 623040"/>
                        <a:gd name="connsiteX0" fmla="*/ 0 w 1875899"/>
                        <a:gd name="connsiteY0" fmla="*/ 623040 h 623040"/>
                        <a:gd name="connsiteX1" fmla="*/ 390525 w 1875899"/>
                        <a:gd name="connsiteY1" fmla="*/ 584940 h 623040"/>
                        <a:gd name="connsiteX2" fmla="*/ 778829 w 1875899"/>
                        <a:gd name="connsiteY2" fmla="*/ 514350 h 623040"/>
                        <a:gd name="connsiteX3" fmla="*/ 1152525 w 1875899"/>
                        <a:gd name="connsiteY3" fmla="*/ 375390 h 623040"/>
                        <a:gd name="connsiteX4" fmla="*/ 1525695 w 1875899"/>
                        <a:gd name="connsiteY4" fmla="*/ 207329 h 623040"/>
                        <a:gd name="connsiteX5" fmla="*/ 1875899 w 1875899"/>
                        <a:gd name="connsiteY5" fmla="*/ 0 h 623040"/>
                        <a:gd name="connsiteX0" fmla="*/ 0 w 1875899"/>
                        <a:gd name="connsiteY0" fmla="*/ 623040 h 623040"/>
                        <a:gd name="connsiteX1" fmla="*/ 390525 w 1875899"/>
                        <a:gd name="connsiteY1" fmla="*/ 584940 h 623040"/>
                        <a:gd name="connsiteX2" fmla="*/ 778829 w 1875899"/>
                        <a:gd name="connsiteY2" fmla="*/ 514350 h 623040"/>
                        <a:gd name="connsiteX3" fmla="*/ 1158134 w 1875899"/>
                        <a:gd name="connsiteY3" fmla="*/ 392219 h 623040"/>
                        <a:gd name="connsiteX4" fmla="*/ 1525695 w 1875899"/>
                        <a:gd name="connsiteY4" fmla="*/ 207329 h 623040"/>
                        <a:gd name="connsiteX5" fmla="*/ 1875899 w 1875899"/>
                        <a:gd name="connsiteY5" fmla="*/ 0 h 623040"/>
                        <a:gd name="connsiteX0" fmla="*/ 0 w 1875899"/>
                        <a:gd name="connsiteY0" fmla="*/ 623040 h 623040"/>
                        <a:gd name="connsiteX1" fmla="*/ 390525 w 1875899"/>
                        <a:gd name="connsiteY1" fmla="*/ 584940 h 623040"/>
                        <a:gd name="connsiteX2" fmla="*/ 778829 w 1875899"/>
                        <a:gd name="connsiteY2" fmla="*/ 514350 h 623040"/>
                        <a:gd name="connsiteX3" fmla="*/ 1158134 w 1875899"/>
                        <a:gd name="connsiteY3" fmla="*/ 392219 h 623040"/>
                        <a:gd name="connsiteX4" fmla="*/ 1542525 w 1875899"/>
                        <a:gd name="connsiteY4" fmla="*/ 235378 h 623040"/>
                        <a:gd name="connsiteX5" fmla="*/ 1875899 w 1875899"/>
                        <a:gd name="connsiteY5" fmla="*/ 0 h 623040"/>
                        <a:gd name="connsiteX0" fmla="*/ 0 w 1887119"/>
                        <a:gd name="connsiteY0" fmla="*/ 606210 h 606210"/>
                        <a:gd name="connsiteX1" fmla="*/ 390525 w 1887119"/>
                        <a:gd name="connsiteY1" fmla="*/ 568110 h 606210"/>
                        <a:gd name="connsiteX2" fmla="*/ 778829 w 1887119"/>
                        <a:gd name="connsiteY2" fmla="*/ 497520 h 606210"/>
                        <a:gd name="connsiteX3" fmla="*/ 1158134 w 1887119"/>
                        <a:gd name="connsiteY3" fmla="*/ 375389 h 606210"/>
                        <a:gd name="connsiteX4" fmla="*/ 1542525 w 1887119"/>
                        <a:gd name="connsiteY4" fmla="*/ 218548 h 606210"/>
                        <a:gd name="connsiteX5" fmla="*/ 1887119 w 1887119"/>
                        <a:gd name="connsiteY5" fmla="*/ 0 h 606210"/>
                        <a:gd name="connsiteX0" fmla="*/ 0 w 1887119"/>
                        <a:gd name="connsiteY0" fmla="*/ 606210 h 606210"/>
                        <a:gd name="connsiteX1" fmla="*/ 390525 w 1887119"/>
                        <a:gd name="connsiteY1" fmla="*/ 568110 h 606210"/>
                        <a:gd name="connsiteX2" fmla="*/ 778829 w 1887119"/>
                        <a:gd name="connsiteY2" fmla="*/ 497520 h 606210"/>
                        <a:gd name="connsiteX3" fmla="*/ 1174963 w 1887119"/>
                        <a:gd name="connsiteY3" fmla="*/ 380999 h 606210"/>
                        <a:gd name="connsiteX4" fmla="*/ 1542525 w 1887119"/>
                        <a:gd name="connsiteY4" fmla="*/ 218548 h 606210"/>
                        <a:gd name="connsiteX5" fmla="*/ 1887119 w 1887119"/>
                        <a:gd name="connsiteY5" fmla="*/ 0 h 606210"/>
                        <a:gd name="connsiteX0" fmla="*/ 0 w 1887119"/>
                        <a:gd name="connsiteY0" fmla="*/ 583771 h 583771"/>
                        <a:gd name="connsiteX1" fmla="*/ 390525 w 1887119"/>
                        <a:gd name="connsiteY1" fmla="*/ 545671 h 583771"/>
                        <a:gd name="connsiteX2" fmla="*/ 778829 w 1887119"/>
                        <a:gd name="connsiteY2" fmla="*/ 475081 h 583771"/>
                        <a:gd name="connsiteX3" fmla="*/ 1174963 w 1887119"/>
                        <a:gd name="connsiteY3" fmla="*/ 358560 h 583771"/>
                        <a:gd name="connsiteX4" fmla="*/ 1542525 w 1887119"/>
                        <a:gd name="connsiteY4" fmla="*/ 196109 h 583771"/>
                        <a:gd name="connsiteX5" fmla="*/ 1887119 w 1887119"/>
                        <a:gd name="connsiteY5" fmla="*/ 0 h 583771"/>
                        <a:gd name="connsiteX0" fmla="*/ 0 w 1870290"/>
                        <a:gd name="connsiteY0" fmla="*/ 594991 h 594991"/>
                        <a:gd name="connsiteX1" fmla="*/ 390525 w 1870290"/>
                        <a:gd name="connsiteY1" fmla="*/ 556891 h 594991"/>
                        <a:gd name="connsiteX2" fmla="*/ 778829 w 1870290"/>
                        <a:gd name="connsiteY2" fmla="*/ 486301 h 594991"/>
                        <a:gd name="connsiteX3" fmla="*/ 1174963 w 1870290"/>
                        <a:gd name="connsiteY3" fmla="*/ 369780 h 594991"/>
                        <a:gd name="connsiteX4" fmla="*/ 1542525 w 1870290"/>
                        <a:gd name="connsiteY4" fmla="*/ 207329 h 594991"/>
                        <a:gd name="connsiteX5" fmla="*/ 1870290 w 1870290"/>
                        <a:gd name="connsiteY5" fmla="*/ 0 h 594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70290" h="594991">
                          <a:moveTo>
                            <a:pt x="0" y="594991"/>
                          </a:moveTo>
                          <a:cubicBezTo>
                            <a:pt x="131762" y="585466"/>
                            <a:pt x="260720" y="575006"/>
                            <a:pt x="390525" y="556891"/>
                          </a:cubicBezTo>
                          <a:cubicBezTo>
                            <a:pt x="520330" y="538776"/>
                            <a:pt x="648089" y="517486"/>
                            <a:pt x="778829" y="486301"/>
                          </a:cubicBezTo>
                          <a:cubicBezTo>
                            <a:pt x="909569" y="455116"/>
                            <a:pt x="1047680" y="416275"/>
                            <a:pt x="1174963" y="369780"/>
                          </a:cubicBezTo>
                          <a:cubicBezTo>
                            <a:pt x="1302246" y="323285"/>
                            <a:pt x="1426637" y="268959"/>
                            <a:pt x="1542525" y="207329"/>
                          </a:cubicBezTo>
                          <a:cubicBezTo>
                            <a:pt x="1658413" y="145699"/>
                            <a:pt x="1739107" y="91550"/>
                            <a:pt x="1870290" y="0"/>
                          </a:cubicBezTo>
                        </a:path>
                      </a:pathLst>
                    </a:custGeom>
                    <a:noFill/>
                    <a:ln w="25400" cap="flat" cmpd="sng" algn="ctr">
                      <a:solidFill>
                        <a:srgbClr val="FF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400" b="0" i="0" u="none" strike="noStrike" kern="0" cap="none" spc="0" normalizeH="0" baseline="0" noProof="0" smtClean="0">
                        <a:ln>
                          <a:noFill/>
                        </a:ln>
                        <a:solidFill>
                          <a:srgbClr val="92D050"/>
                        </a:solidFill>
                        <a:effectLst/>
                        <a:uLnTx/>
                        <a:uFillTx/>
                        <a:latin typeface="Cambria Math" panose="02040503050406030204" pitchFamily="18" charset="0"/>
                        <a:ea typeface="ＭＳ Ｐゴシック"/>
                        <a:cs typeface="+mn-cs"/>
                      </a:endParaRPr>
                    </a:p>
                  </p:txBody>
                </p:sp>
                <p:sp>
                  <p:nvSpPr>
                    <p:cNvPr id="101" name="フリーフォーム 100"/>
                    <p:cNvSpPr/>
                    <p:nvPr/>
                  </p:nvSpPr>
                  <p:spPr>
                    <a:xfrm flipV="1">
                      <a:off x="2879156" y="3666203"/>
                      <a:ext cx="1363932" cy="288000"/>
                    </a:xfrm>
                    <a:custGeom>
                      <a:avLst/>
                      <a:gdLst>
                        <a:gd name="connsiteX0" fmla="*/ 0 w 1847850"/>
                        <a:gd name="connsiteY0" fmla="*/ 628650 h 628650"/>
                        <a:gd name="connsiteX1" fmla="*/ 390525 w 1847850"/>
                        <a:gd name="connsiteY1" fmla="*/ 590550 h 628650"/>
                        <a:gd name="connsiteX2" fmla="*/ 762000 w 1847850"/>
                        <a:gd name="connsiteY2" fmla="*/ 514350 h 628650"/>
                        <a:gd name="connsiteX3" fmla="*/ 1152525 w 1847850"/>
                        <a:gd name="connsiteY3" fmla="*/ 381000 h 628650"/>
                        <a:gd name="connsiteX4" fmla="*/ 1514475 w 1847850"/>
                        <a:gd name="connsiteY4" fmla="*/ 190500 h 628650"/>
                        <a:gd name="connsiteX5" fmla="*/ 1847850 w 1847850"/>
                        <a:gd name="connsiteY5" fmla="*/ 0 h 628650"/>
                        <a:gd name="connsiteX0" fmla="*/ 0 w 1847850"/>
                        <a:gd name="connsiteY0" fmla="*/ 628650 h 628650"/>
                        <a:gd name="connsiteX1" fmla="*/ 390525 w 1847850"/>
                        <a:gd name="connsiteY1" fmla="*/ 590550 h 628650"/>
                        <a:gd name="connsiteX2" fmla="*/ 762000 w 1847850"/>
                        <a:gd name="connsiteY2" fmla="*/ 514350 h 628650"/>
                        <a:gd name="connsiteX3" fmla="*/ 1152525 w 1847850"/>
                        <a:gd name="connsiteY3" fmla="*/ 381000 h 628650"/>
                        <a:gd name="connsiteX4" fmla="*/ 1525695 w 1847850"/>
                        <a:gd name="connsiteY4" fmla="*/ 212939 h 628650"/>
                        <a:gd name="connsiteX5" fmla="*/ 1847850 w 1847850"/>
                        <a:gd name="connsiteY5" fmla="*/ 0 h 628650"/>
                        <a:gd name="connsiteX0" fmla="*/ 0 w 1875899"/>
                        <a:gd name="connsiteY0" fmla="*/ 623040 h 623040"/>
                        <a:gd name="connsiteX1" fmla="*/ 390525 w 1875899"/>
                        <a:gd name="connsiteY1" fmla="*/ 584940 h 623040"/>
                        <a:gd name="connsiteX2" fmla="*/ 762000 w 1875899"/>
                        <a:gd name="connsiteY2" fmla="*/ 508740 h 623040"/>
                        <a:gd name="connsiteX3" fmla="*/ 1152525 w 1875899"/>
                        <a:gd name="connsiteY3" fmla="*/ 375390 h 623040"/>
                        <a:gd name="connsiteX4" fmla="*/ 1525695 w 1875899"/>
                        <a:gd name="connsiteY4" fmla="*/ 207329 h 623040"/>
                        <a:gd name="connsiteX5" fmla="*/ 1875899 w 1875899"/>
                        <a:gd name="connsiteY5" fmla="*/ 0 h 623040"/>
                        <a:gd name="connsiteX0" fmla="*/ 0 w 1875899"/>
                        <a:gd name="connsiteY0" fmla="*/ 623040 h 623040"/>
                        <a:gd name="connsiteX1" fmla="*/ 390525 w 1875899"/>
                        <a:gd name="connsiteY1" fmla="*/ 584940 h 623040"/>
                        <a:gd name="connsiteX2" fmla="*/ 762000 w 1875899"/>
                        <a:gd name="connsiteY2" fmla="*/ 508740 h 623040"/>
                        <a:gd name="connsiteX3" fmla="*/ 1152525 w 1875899"/>
                        <a:gd name="connsiteY3" fmla="*/ 375390 h 623040"/>
                        <a:gd name="connsiteX4" fmla="*/ 1525695 w 1875899"/>
                        <a:gd name="connsiteY4" fmla="*/ 207329 h 623040"/>
                        <a:gd name="connsiteX5" fmla="*/ 1875899 w 1875899"/>
                        <a:gd name="connsiteY5" fmla="*/ 0 h 623040"/>
                        <a:gd name="connsiteX0" fmla="*/ 0 w 1875899"/>
                        <a:gd name="connsiteY0" fmla="*/ 623040 h 623040"/>
                        <a:gd name="connsiteX1" fmla="*/ 390525 w 1875899"/>
                        <a:gd name="connsiteY1" fmla="*/ 584940 h 623040"/>
                        <a:gd name="connsiteX2" fmla="*/ 762000 w 1875899"/>
                        <a:gd name="connsiteY2" fmla="*/ 508740 h 623040"/>
                        <a:gd name="connsiteX3" fmla="*/ 1152525 w 1875899"/>
                        <a:gd name="connsiteY3" fmla="*/ 375390 h 623040"/>
                        <a:gd name="connsiteX4" fmla="*/ 1525695 w 1875899"/>
                        <a:gd name="connsiteY4" fmla="*/ 207329 h 623040"/>
                        <a:gd name="connsiteX5" fmla="*/ 1875899 w 1875899"/>
                        <a:gd name="connsiteY5" fmla="*/ 0 h 623040"/>
                        <a:gd name="connsiteX0" fmla="*/ 0 w 1875899"/>
                        <a:gd name="connsiteY0" fmla="*/ 623040 h 623040"/>
                        <a:gd name="connsiteX1" fmla="*/ 390525 w 1875899"/>
                        <a:gd name="connsiteY1" fmla="*/ 584940 h 623040"/>
                        <a:gd name="connsiteX2" fmla="*/ 778829 w 1875899"/>
                        <a:gd name="connsiteY2" fmla="*/ 486301 h 623040"/>
                        <a:gd name="connsiteX3" fmla="*/ 1152525 w 1875899"/>
                        <a:gd name="connsiteY3" fmla="*/ 375390 h 623040"/>
                        <a:gd name="connsiteX4" fmla="*/ 1525695 w 1875899"/>
                        <a:gd name="connsiteY4" fmla="*/ 207329 h 623040"/>
                        <a:gd name="connsiteX5" fmla="*/ 1875899 w 1875899"/>
                        <a:gd name="connsiteY5" fmla="*/ 0 h 623040"/>
                        <a:gd name="connsiteX0" fmla="*/ 0 w 1875899"/>
                        <a:gd name="connsiteY0" fmla="*/ 623040 h 623040"/>
                        <a:gd name="connsiteX1" fmla="*/ 390525 w 1875899"/>
                        <a:gd name="connsiteY1" fmla="*/ 584940 h 623040"/>
                        <a:gd name="connsiteX2" fmla="*/ 778829 w 1875899"/>
                        <a:gd name="connsiteY2" fmla="*/ 514350 h 623040"/>
                        <a:gd name="connsiteX3" fmla="*/ 1152525 w 1875899"/>
                        <a:gd name="connsiteY3" fmla="*/ 375390 h 623040"/>
                        <a:gd name="connsiteX4" fmla="*/ 1525695 w 1875899"/>
                        <a:gd name="connsiteY4" fmla="*/ 207329 h 623040"/>
                        <a:gd name="connsiteX5" fmla="*/ 1875899 w 1875899"/>
                        <a:gd name="connsiteY5" fmla="*/ 0 h 623040"/>
                        <a:gd name="connsiteX0" fmla="*/ 0 w 1875899"/>
                        <a:gd name="connsiteY0" fmla="*/ 623040 h 623040"/>
                        <a:gd name="connsiteX1" fmla="*/ 390525 w 1875899"/>
                        <a:gd name="connsiteY1" fmla="*/ 584940 h 623040"/>
                        <a:gd name="connsiteX2" fmla="*/ 778829 w 1875899"/>
                        <a:gd name="connsiteY2" fmla="*/ 514350 h 623040"/>
                        <a:gd name="connsiteX3" fmla="*/ 1158134 w 1875899"/>
                        <a:gd name="connsiteY3" fmla="*/ 392219 h 623040"/>
                        <a:gd name="connsiteX4" fmla="*/ 1525695 w 1875899"/>
                        <a:gd name="connsiteY4" fmla="*/ 207329 h 623040"/>
                        <a:gd name="connsiteX5" fmla="*/ 1875899 w 1875899"/>
                        <a:gd name="connsiteY5" fmla="*/ 0 h 623040"/>
                        <a:gd name="connsiteX0" fmla="*/ 0 w 1875899"/>
                        <a:gd name="connsiteY0" fmla="*/ 623040 h 623040"/>
                        <a:gd name="connsiteX1" fmla="*/ 390525 w 1875899"/>
                        <a:gd name="connsiteY1" fmla="*/ 584940 h 623040"/>
                        <a:gd name="connsiteX2" fmla="*/ 778829 w 1875899"/>
                        <a:gd name="connsiteY2" fmla="*/ 514350 h 623040"/>
                        <a:gd name="connsiteX3" fmla="*/ 1158134 w 1875899"/>
                        <a:gd name="connsiteY3" fmla="*/ 392219 h 623040"/>
                        <a:gd name="connsiteX4" fmla="*/ 1542525 w 1875899"/>
                        <a:gd name="connsiteY4" fmla="*/ 235378 h 623040"/>
                        <a:gd name="connsiteX5" fmla="*/ 1875899 w 1875899"/>
                        <a:gd name="connsiteY5" fmla="*/ 0 h 623040"/>
                        <a:gd name="connsiteX0" fmla="*/ 0 w 1887119"/>
                        <a:gd name="connsiteY0" fmla="*/ 606210 h 606210"/>
                        <a:gd name="connsiteX1" fmla="*/ 390525 w 1887119"/>
                        <a:gd name="connsiteY1" fmla="*/ 568110 h 606210"/>
                        <a:gd name="connsiteX2" fmla="*/ 778829 w 1887119"/>
                        <a:gd name="connsiteY2" fmla="*/ 497520 h 606210"/>
                        <a:gd name="connsiteX3" fmla="*/ 1158134 w 1887119"/>
                        <a:gd name="connsiteY3" fmla="*/ 375389 h 606210"/>
                        <a:gd name="connsiteX4" fmla="*/ 1542525 w 1887119"/>
                        <a:gd name="connsiteY4" fmla="*/ 218548 h 606210"/>
                        <a:gd name="connsiteX5" fmla="*/ 1887119 w 1887119"/>
                        <a:gd name="connsiteY5" fmla="*/ 0 h 606210"/>
                        <a:gd name="connsiteX0" fmla="*/ 0 w 1887119"/>
                        <a:gd name="connsiteY0" fmla="*/ 606210 h 606210"/>
                        <a:gd name="connsiteX1" fmla="*/ 390525 w 1887119"/>
                        <a:gd name="connsiteY1" fmla="*/ 568110 h 606210"/>
                        <a:gd name="connsiteX2" fmla="*/ 778829 w 1887119"/>
                        <a:gd name="connsiteY2" fmla="*/ 497520 h 606210"/>
                        <a:gd name="connsiteX3" fmla="*/ 1174963 w 1887119"/>
                        <a:gd name="connsiteY3" fmla="*/ 380999 h 606210"/>
                        <a:gd name="connsiteX4" fmla="*/ 1542525 w 1887119"/>
                        <a:gd name="connsiteY4" fmla="*/ 218548 h 606210"/>
                        <a:gd name="connsiteX5" fmla="*/ 1887119 w 1887119"/>
                        <a:gd name="connsiteY5" fmla="*/ 0 h 606210"/>
                        <a:gd name="connsiteX0" fmla="*/ 0 w 1887119"/>
                        <a:gd name="connsiteY0" fmla="*/ 583771 h 583771"/>
                        <a:gd name="connsiteX1" fmla="*/ 390525 w 1887119"/>
                        <a:gd name="connsiteY1" fmla="*/ 545671 h 583771"/>
                        <a:gd name="connsiteX2" fmla="*/ 778829 w 1887119"/>
                        <a:gd name="connsiteY2" fmla="*/ 475081 h 583771"/>
                        <a:gd name="connsiteX3" fmla="*/ 1174963 w 1887119"/>
                        <a:gd name="connsiteY3" fmla="*/ 358560 h 583771"/>
                        <a:gd name="connsiteX4" fmla="*/ 1542525 w 1887119"/>
                        <a:gd name="connsiteY4" fmla="*/ 196109 h 583771"/>
                        <a:gd name="connsiteX5" fmla="*/ 1887119 w 1887119"/>
                        <a:gd name="connsiteY5" fmla="*/ 0 h 583771"/>
                        <a:gd name="connsiteX0" fmla="*/ 0 w 1870290"/>
                        <a:gd name="connsiteY0" fmla="*/ 594991 h 594991"/>
                        <a:gd name="connsiteX1" fmla="*/ 390525 w 1870290"/>
                        <a:gd name="connsiteY1" fmla="*/ 556891 h 594991"/>
                        <a:gd name="connsiteX2" fmla="*/ 778829 w 1870290"/>
                        <a:gd name="connsiteY2" fmla="*/ 486301 h 594991"/>
                        <a:gd name="connsiteX3" fmla="*/ 1174963 w 1870290"/>
                        <a:gd name="connsiteY3" fmla="*/ 369780 h 594991"/>
                        <a:gd name="connsiteX4" fmla="*/ 1542525 w 1870290"/>
                        <a:gd name="connsiteY4" fmla="*/ 207329 h 594991"/>
                        <a:gd name="connsiteX5" fmla="*/ 1870290 w 1870290"/>
                        <a:gd name="connsiteY5" fmla="*/ 0 h 594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70290" h="594991">
                          <a:moveTo>
                            <a:pt x="0" y="594991"/>
                          </a:moveTo>
                          <a:cubicBezTo>
                            <a:pt x="131762" y="585466"/>
                            <a:pt x="260720" y="575006"/>
                            <a:pt x="390525" y="556891"/>
                          </a:cubicBezTo>
                          <a:cubicBezTo>
                            <a:pt x="520330" y="538776"/>
                            <a:pt x="648089" y="517486"/>
                            <a:pt x="778829" y="486301"/>
                          </a:cubicBezTo>
                          <a:cubicBezTo>
                            <a:pt x="909569" y="455116"/>
                            <a:pt x="1047680" y="416275"/>
                            <a:pt x="1174963" y="369780"/>
                          </a:cubicBezTo>
                          <a:cubicBezTo>
                            <a:pt x="1302246" y="323285"/>
                            <a:pt x="1426637" y="268959"/>
                            <a:pt x="1542525" y="207329"/>
                          </a:cubicBezTo>
                          <a:cubicBezTo>
                            <a:pt x="1658413" y="145699"/>
                            <a:pt x="1739107" y="91550"/>
                            <a:pt x="1870290" y="0"/>
                          </a:cubicBezTo>
                        </a:path>
                      </a:pathLst>
                    </a:custGeom>
                    <a:noFill/>
                    <a:ln w="25400" cap="flat" cmpd="sng" algn="ctr">
                      <a:solidFill>
                        <a:srgbClr val="FF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400" b="0" i="0" u="none" strike="noStrike" kern="0" cap="none" spc="0" normalizeH="0" baseline="0" noProof="0" smtClean="0">
                        <a:ln>
                          <a:noFill/>
                        </a:ln>
                        <a:solidFill>
                          <a:srgbClr val="92D050"/>
                        </a:solidFill>
                        <a:effectLst/>
                        <a:uLnTx/>
                        <a:uFillTx/>
                        <a:latin typeface="Cambria Math" panose="02040503050406030204" pitchFamily="18" charset="0"/>
                        <a:ea typeface="ＭＳ Ｐゴシック"/>
                        <a:cs typeface="+mn-cs"/>
                      </a:endParaRPr>
                    </a:p>
                  </p:txBody>
                </p:sp>
                <p:cxnSp>
                  <p:nvCxnSpPr>
                    <p:cNvPr id="102" name="直線コネクタ 101"/>
                    <p:cNvCxnSpPr>
                      <a:cxnSpLocks/>
                    </p:cNvCxnSpPr>
                    <p:nvPr/>
                  </p:nvCxnSpPr>
                  <p:spPr>
                    <a:xfrm flipV="1">
                      <a:off x="4224028" y="2405876"/>
                      <a:ext cx="554084" cy="301861"/>
                    </a:xfrm>
                    <a:prstGeom prst="line">
                      <a:avLst/>
                    </a:prstGeom>
                    <a:noFill/>
                    <a:ln w="25400" cap="rnd" cmpd="sng" algn="ctr">
                      <a:solidFill>
                        <a:srgbClr val="FF0000"/>
                      </a:solidFill>
                      <a:prstDash val="solid"/>
                    </a:ln>
                    <a:effectLst/>
                  </p:spPr>
                </p:cxnSp>
                <p:cxnSp>
                  <p:nvCxnSpPr>
                    <p:cNvPr id="103" name="直線コネクタ 102"/>
                    <p:cNvCxnSpPr>
                      <a:cxnSpLocks/>
                    </p:cNvCxnSpPr>
                    <p:nvPr/>
                  </p:nvCxnSpPr>
                  <p:spPr>
                    <a:xfrm>
                      <a:off x="4119148" y="3890507"/>
                      <a:ext cx="650338" cy="310754"/>
                    </a:xfrm>
                    <a:prstGeom prst="line">
                      <a:avLst/>
                    </a:prstGeom>
                    <a:noFill/>
                    <a:ln w="25400" cap="rnd" cmpd="sng" algn="ctr">
                      <a:solidFill>
                        <a:srgbClr val="FF0000"/>
                      </a:solidFill>
                      <a:prstDash val="solid"/>
                    </a:ln>
                    <a:effectLst/>
                  </p:spPr>
                </p:cxnSp>
                <p:sp>
                  <p:nvSpPr>
                    <p:cNvPr id="104" name="円弧 103"/>
                    <p:cNvSpPr>
                      <a:spLocks noChangeAspect="1"/>
                    </p:cNvSpPr>
                    <p:nvPr/>
                  </p:nvSpPr>
                  <p:spPr>
                    <a:xfrm rot="2700000">
                      <a:off x="2633329" y="2656936"/>
                      <a:ext cx="1404000" cy="1404167"/>
                    </a:xfrm>
                    <a:prstGeom prst="arc">
                      <a:avLst>
                        <a:gd name="adj1" fmla="val 16209944"/>
                        <a:gd name="adj2" fmla="val 21368184"/>
                      </a:avLst>
                    </a:prstGeom>
                    <a:noFill/>
                    <a:ln w="19050" cap="flat" cmpd="sng" algn="ctr">
                      <a:solidFill>
                        <a:srgbClr val="FF3300"/>
                      </a:solidFill>
                      <a:prstDash val="sys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400" b="0" i="0" u="none" strike="noStrike" kern="0" cap="none" spc="0" normalizeH="0" baseline="0" noProof="0" smtClean="0">
                        <a:ln>
                          <a:noFill/>
                        </a:ln>
                        <a:solidFill>
                          <a:srgbClr val="92D050"/>
                        </a:solidFill>
                        <a:effectLst/>
                        <a:uLnTx/>
                        <a:uFillTx/>
                        <a:latin typeface="Cambria Math" panose="02040503050406030204" pitchFamily="18" charset="0"/>
                        <a:ea typeface="ＭＳ Ｐゴシック"/>
                        <a:cs typeface="+mn-cs"/>
                      </a:endParaRPr>
                    </a:p>
                  </p:txBody>
                </p:sp>
                <p:sp>
                  <p:nvSpPr>
                    <p:cNvPr id="105" name="フリーフォーム 104"/>
                    <p:cNvSpPr/>
                    <p:nvPr/>
                  </p:nvSpPr>
                  <p:spPr>
                    <a:xfrm>
                      <a:off x="2954333" y="2973814"/>
                      <a:ext cx="46088" cy="720000"/>
                    </a:xfrm>
                    <a:custGeom>
                      <a:avLst/>
                      <a:gdLst>
                        <a:gd name="connsiteX0" fmla="*/ 0 w 38116"/>
                        <a:gd name="connsiteY0" fmla="*/ 0 h 472440"/>
                        <a:gd name="connsiteX1" fmla="*/ 38100 w 38116"/>
                        <a:gd name="connsiteY1" fmla="*/ 243840 h 472440"/>
                        <a:gd name="connsiteX2" fmla="*/ 3810 w 38116"/>
                        <a:gd name="connsiteY2" fmla="*/ 472440 h 472440"/>
                      </a:gdLst>
                      <a:ahLst/>
                      <a:cxnLst>
                        <a:cxn ang="0">
                          <a:pos x="connsiteX0" y="connsiteY0"/>
                        </a:cxn>
                        <a:cxn ang="0">
                          <a:pos x="connsiteX1" y="connsiteY1"/>
                        </a:cxn>
                        <a:cxn ang="0">
                          <a:pos x="connsiteX2" y="connsiteY2"/>
                        </a:cxn>
                      </a:cxnLst>
                      <a:rect l="l" t="t" r="r" b="b"/>
                      <a:pathLst>
                        <a:path w="38116" h="472440">
                          <a:moveTo>
                            <a:pt x="0" y="0"/>
                          </a:moveTo>
                          <a:cubicBezTo>
                            <a:pt x="18732" y="82550"/>
                            <a:pt x="37465" y="165100"/>
                            <a:pt x="38100" y="243840"/>
                          </a:cubicBezTo>
                          <a:cubicBezTo>
                            <a:pt x="38735" y="322580"/>
                            <a:pt x="21272" y="397510"/>
                            <a:pt x="3810" y="472440"/>
                          </a:cubicBezTo>
                        </a:path>
                      </a:pathLst>
                    </a:custGeom>
                    <a:noFill/>
                    <a:ln w="19050" cap="flat" cmpd="sng" algn="ctr">
                      <a:solidFill>
                        <a:srgbClr val="FF3300"/>
                      </a:solidFill>
                      <a:prstDash val="sys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400" b="0" i="0" u="none" strike="noStrike" kern="0" cap="none" spc="0" normalizeH="0" baseline="0" noProof="0" smtClean="0">
                        <a:ln>
                          <a:noFill/>
                        </a:ln>
                        <a:solidFill>
                          <a:srgbClr val="92D050"/>
                        </a:solidFill>
                        <a:effectLst/>
                        <a:uLnTx/>
                        <a:uFillTx/>
                        <a:latin typeface="Cambria Math" panose="02040503050406030204" pitchFamily="18" charset="0"/>
                        <a:ea typeface="ＭＳ Ｐゴシック"/>
                        <a:cs typeface="+mn-cs"/>
                      </a:endParaRPr>
                    </a:p>
                  </p:txBody>
                </p:sp>
                <p:sp>
                  <p:nvSpPr>
                    <p:cNvPr id="106" name="円弧 105"/>
                    <p:cNvSpPr>
                      <a:spLocks noChangeAspect="1"/>
                    </p:cNvSpPr>
                    <p:nvPr/>
                  </p:nvSpPr>
                  <p:spPr>
                    <a:xfrm rot="2700000">
                      <a:off x="2740223" y="2570226"/>
                      <a:ext cx="1548000" cy="1548184"/>
                    </a:xfrm>
                    <a:prstGeom prst="arc">
                      <a:avLst>
                        <a:gd name="adj1" fmla="val 16172787"/>
                        <a:gd name="adj2" fmla="val 34006"/>
                      </a:avLst>
                    </a:prstGeom>
                    <a:noFill/>
                    <a:ln w="19050" cap="flat" cmpd="sng" algn="ctr">
                      <a:solidFill>
                        <a:srgbClr val="FF3300"/>
                      </a:solidFill>
                      <a:prstDash val="sys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400" b="0" i="0" u="none" strike="noStrike" kern="0" cap="none" spc="0" normalizeH="0" baseline="0" noProof="0" smtClean="0">
                        <a:ln>
                          <a:noFill/>
                        </a:ln>
                        <a:solidFill>
                          <a:srgbClr val="92D050"/>
                        </a:solidFill>
                        <a:effectLst/>
                        <a:uLnTx/>
                        <a:uFillTx/>
                        <a:latin typeface="Cambria Math" panose="02040503050406030204" pitchFamily="18" charset="0"/>
                        <a:ea typeface="ＭＳ Ｐゴシック"/>
                        <a:cs typeface="+mn-cs"/>
                      </a:endParaRPr>
                    </a:p>
                  </p:txBody>
                </p:sp>
                <p:sp>
                  <p:nvSpPr>
                    <p:cNvPr id="107" name="円弧 106"/>
                    <p:cNvSpPr>
                      <a:spLocks noChangeAspect="1"/>
                    </p:cNvSpPr>
                    <p:nvPr/>
                  </p:nvSpPr>
                  <p:spPr>
                    <a:xfrm rot="2700000">
                      <a:off x="3027202" y="2532861"/>
                      <a:ext cx="1620000" cy="1620192"/>
                    </a:xfrm>
                    <a:prstGeom prst="arc">
                      <a:avLst>
                        <a:gd name="adj1" fmla="val 15546563"/>
                        <a:gd name="adj2" fmla="val 463398"/>
                      </a:avLst>
                    </a:prstGeom>
                    <a:noFill/>
                    <a:ln w="19050" cap="flat" cmpd="sng" algn="ctr">
                      <a:solidFill>
                        <a:srgbClr val="FF3300"/>
                      </a:solidFill>
                      <a:prstDash val="sys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400" b="0" i="0" u="none" strike="noStrike" kern="0" cap="none" spc="0" normalizeH="0" baseline="0" noProof="0" smtClean="0">
                        <a:ln>
                          <a:noFill/>
                        </a:ln>
                        <a:solidFill>
                          <a:srgbClr val="92D050"/>
                        </a:solidFill>
                        <a:effectLst/>
                        <a:uLnTx/>
                        <a:uFillTx/>
                        <a:latin typeface="Cambria Math" panose="02040503050406030204" pitchFamily="18" charset="0"/>
                        <a:ea typeface="ＭＳ Ｐゴシック"/>
                        <a:cs typeface="+mn-cs"/>
                      </a:endParaRPr>
                    </a:p>
                  </p:txBody>
                </p:sp>
                <p:sp>
                  <p:nvSpPr>
                    <p:cNvPr id="108" name="円弧 107"/>
                    <p:cNvSpPr>
                      <a:spLocks noChangeAspect="1"/>
                    </p:cNvSpPr>
                    <p:nvPr/>
                  </p:nvSpPr>
                  <p:spPr>
                    <a:xfrm rot="2700000">
                      <a:off x="2999787" y="2422835"/>
                      <a:ext cx="1928257" cy="1928485"/>
                    </a:xfrm>
                    <a:prstGeom prst="arc">
                      <a:avLst>
                        <a:gd name="adj1" fmla="val 15519330"/>
                        <a:gd name="adj2" fmla="val 299123"/>
                      </a:avLst>
                    </a:prstGeom>
                    <a:noFill/>
                    <a:ln w="19050" cap="flat" cmpd="sng" algn="ctr">
                      <a:solidFill>
                        <a:srgbClr val="FF3300"/>
                      </a:solidFill>
                      <a:prstDash val="sys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400" b="0" i="0" u="none" strike="noStrike" kern="0" cap="none" spc="0" normalizeH="0" baseline="0" noProof="0" smtClean="0">
                        <a:ln>
                          <a:noFill/>
                        </a:ln>
                        <a:solidFill>
                          <a:srgbClr val="92D050"/>
                        </a:solidFill>
                        <a:effectLst/>
                        <a:uLnTx/>
                        <a:uFillTx/>
                        <a:latin typeface="Cambria Math" panose="02040503050406030204" pitchFamily="18" charset="0"/>
                        <a:ea typeface="ＭＳ Ｐゴシック"/>
                        <a:cs typeface="+mn-cs"/>
                      </a:endParaRPr>
                    </a:p>
                  </p:txBody>
                </p:sp>
              </p:grpSp>
            </p:grpSp>
          </p:grpSp>
        </p:grpSp>
      </p:grpSp>
      <p:grpSp>
        <p:nvGrpSpPr>
          <p:cNvPr id="79" name="グループ化 78"/>
          <p:cNvGrpSpPr/>
          <p:nvPr/>
        </p:nvGrpSpPr>
        <p:grpSpPr>
          <a:xfrm>
            <a:off x="5196420" y="2470466"/>
            <a:ext cx="715662" cy="432112"/>
            <a:chOff x="4382050" y="1404627"/>
            <a:chExt cx="715662" cy="432112"/>
          </a:xfrm>
        </p:grpSpPr>
        <p:sp>
          <p:nvSpPr>
            <p:cNvPr id="110" name="テキスト ボックス 109"/>
            <p:cNvSpPr txBox="1"/>
            <p:nvPr/>
          </p:nvSpPr>
          <p:spPr>
            <a:xfrm>
              <a:off x="4473050" y="1404627"/>
              <a:ext cx="624662" cy="338554"/>
            </a:xfrm>
            <a:prstGeom prst="rect">
              <a:avLst/>
            </a:prstGeom>
            <a:noFill/>
          </p:spPr>
          <p:txBody>
            <a:bodyPr wrap="square" rtlCol="0">
              <a:spAutoFit/>
            </a:bodyPr>
            <a:lstStyle/>
            <a:p>
              <a:r>
                <a:rPr lang="ja-JP" altLang="en-US" sz="1600" dirty="0" smtClean="0"/>
                <a:t>移動</a:t>
              </a:r>
              <a:endParaRPr lang="en-US" altLang="ja-JP" sz="1600" dirty="0"/>
            </a:p>
          </p:txBody>
        </p:sp>
        <p:sp>
          <p:nvSpPr>
            <p:cNvPr id="111" name="右矢印 110"/>
            <p:cNvSpPr/>
            <p:nvPr/>
          </p:nvSpPr>
          <p:spPr>
            <a:xfrm rot="16200000">
              <a:off x="4212374" y="1579754"/>
              <a:ext cx="426661" cy="8731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12" name="グループ化 111"/>
          <p:cNvGrpSpPr/>
          <p:nvPr/>
        </p:nvGrpSpPr>
        <p:grpSpPr>
          <a:xfrm>
            <a:off x="4387773" y="934379"/>
            <a:ext cx="2557463" cy="1661609"/>
            <a:chOff x="3796630" y="3053128"/>
            <a:chExt cx="2557463" cy="1661609"/>
          </a:xfrm>
        </p:grpSpPr>
        <p:sp>
          <p:nvSpPr>
            <p:cNvPr id="119" name="テキスト ボックス 118"/>
            <p:cNvSpPr txBox="1"/>
            <p:nvPr/>
          </p:nvSpPr>
          <p:spPr>
            <a:xfrm>
              <a:off x="5548948" y="3725325"/>
              <a:ext cx="788354" cy="369332"/>
            </a:xfrm>
            <a:prstGeom prst="rect">
              <a:avLst/>
            </a:prstGeom>
            <a:noFill/>
          </p:spPr>
          <p:txBody>
            <a:bodyPr wrap="square" rtlCol="0">
              <a:spAutoFit/>
            </a:bodyPr>
            <a:lstStyle/>
            <a:p>
              <a:r>
                <a:rPr kumimoji="1" lang="ja-JP" altLang="en-US" dirty="0" smtClean="0"/>
                <a:t>入射</a:t>
              </a:r>
              <a:endParaRPr kumimoji="1" lang="ja-JP" altLang="en-US" dirty="0"/>
            </a:p>
          </p:txBody>
        </p:sp>
        <p:sp>
          <p:nvSpPr>
            <p:cNvPr id="120" name="テキスト ボックス 119"/>
            <p:cNvSpPr txBox="1"/>
            <p:nvPr/>
          </p:nvSpPr>
          <p:spPr>
            <a:xfrm>
              <a:off x="5366049" y="3171712"/>
              <a:ext cx="988044" cy="374709"/>
            </a:xfrm>
            <a:prstGeom prst="rect">
              <a:avLst/>
            </a:prstGeom>
            <a:noFill/>
          </p:spPr>
          <p:txBody>
            <a:bodyPr wrap="square" rtlCol="0">
              <a:spAutoFit/>
            </a:bodyPr>
            <a:lstStyle/>
            <a:p>
              <a:r>
                <a:rPr kumimoji="1" lang="ja-JP" altLang="en-US" dirty="0" smtClean="0"/>
                <a:t>回折波</a:t>
              </a:r>
              <a:endParaRPr kumimoji="1" lang="ja-JP" altLang="en-US" dirty="0"/>
            </a:p>
          </p:txBody>
        </p:sp>
        <p:sp>
          <p:nvSpPr>
            <p:cNvPr id="121" name="円弧 120"/>
            <p:cNvSpPr>
              <a:spLocks noChangeAspect="1"/>
            </p:cNvSpPr>
            <p:nvPr/>
          </p:nvSpPr>
          <p:spPr>
            <a:xfrm rot="2602861">
              <a:off x="3884723" y="3332138"/>
              <a:ext cx="1051981" cy="1067920"/>
            </a:xfrm>
            <a:prstGeom prst="arc">
              <a:avLst>
                <a:gd name="adj1" fmla="val 16470914"/>
                <a:gd name="adj2" fmla="val 21389709"/>
              </a:avLst>
            </a:prstGeom>
            <a:noFill/>
            <a:ln w="19050" cap="flat" cmpd="sng" algn="ctr">
              <a:solidFill>
                <a:schemeClr val="tx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400" b="0" i="0" u="none" strike="noStrike" kern="0" cap="none" spc="0" normalizeH="0" baseline="0" noProof="0" smtClean="0">
                <a:ln>
                  <a:noFill/>
                </a:ln>
                <a:solidFill>
                  <a:srgbClr val="92D050"/>
                </a:solidFill>
                <a:effectLst/>
                <a:uLnTx/>
                <a:uFillTx/>
                <a:latin typeface="Cambria Math" panose="02040503050406030204" pitchFamily="18" charset="0"/>
                <a:ea typeface="ＭＳ Ｐゴシック"/>
                <a:cs typeface="+mn-cs"/>
              </a:endParaRPr>
            </a:p>
          </p:txBody>
        </p:sp>
        <p:sp>
          <p:nvSpPr>
            <p:cNvPr id="150" name="円弧 149"/>
            <p:cNvSpPr>
              <a:spLocks noChangeAspect="1"/>
            </p:cNvSpPr>
            <p:nvPr/>
          </p:nvSpPr>
          <p:spPr>
            <a:xfrm rot="2700000">
              <a:off x="3827600" y="3174226"/>
              <a:ext cx="1387727" cy="1367339"/>
            </a:xfrm>
            <a:prstGeom prst="arc">
              <a:avLst>
                <a:gd name="adj1" fmla="val 16056818"/>
                <a:gd name="adj2" fmla="val 169116"/>
              </a:avLst>
            </a:prstGeom>
            <a:noFill/>
            <a:ln w="19050" cap="flat" cmpd="sng" algn="ctr">
              <a:solidFill>
                <a:schemeClr val="tx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400" b="0" i="0" u="none" strike="noStrike" kern="0" cap="none" spc="0" normalizeH="0" baseline="0" noProof="0" smtClean="0">
                <a:ln>
                  <a:noFill/>
                </a:ln>
                <a:solidFill>
                  <a:srgbClr val="92D050"/>
                </a:solidFill>
                <a:effectLst/>
                <a:uLnTx/>
                <a:uFillTx/>
                <a:latin typeface="Cambria Math" panose="02040503050406030204" pitchFamily="18" charset="0"/>
                <a:ea typeface="ＭＳ Ｐゴシック"/>
                <a:cs typeface="+mn-cs"/>
              </a:endParaRPr>
            </a:p>
          </p:txBody>
        </p:sp>
        <p:sp>
          <p:nvSpPr>
            <p:cNvPr id="151" name="円弧 150"/>
            <p:cNvSpPr>
              <a:spLocks noChangeAspect="1"/>
            </p:cNvSpPr>
            <p:nvPr/>
          </p:nvSpPr>
          <p:spPr>
            <a:xfrm rot="2503143">
              <a:off x="4013543" y="3548484"/>
              <a:ext cx="660887" cy="670900"/>
            </a:xfrm>
            <a:prstGeom prst="arc">
              <a:avLst>
                <a:gd name="adj1" fmla="val 16627409"/>
                <a:gd name="adj2" fmla="val 21142312"/>
              </a:avLst>
            </a:prstGeom>
            <a:noFill/>
            <a:ln w="19050" cap="flat" cmpd="sng" algn="ctr">
              <a:solidFill>
                <a:schemeClr val="tx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400" b="0" i="0" u="none" strike="noStrike" kern="0" cap="none" spc="0" normalizeH="0" baseline="0" noProof="0" smtClean="0">
                <a:ln>
                  <a:noFill/>
                </a:ln>
                <a:solidFill>
                  <a:srgbClr val="92D050"/>
                </a:solidFill>
                <a:effectLst/>
                <a:uLnTx/>
                <a:uFillTx/>
                <a:latin typeface="Cambria Math" panose="02040503050406030204" pitchFamily="18" charset="0"/>
                <a:ea typeface="ＭＳ Ｐゴシック"/>
                <a:cs typeface="+mn-cs"/>
              </a:endParaRPr>
            </a:p>
          </p:txBody>
        </p:sp>
        <p:sp>
          <p:nvSpPr>
            <p:cNvPr id="152" name="円弧 151"/>
            <p:cNvSpPr>
              <a:spLocks noChangeAspect="1"/>
            </p:cNvSpPr>
            <p:nvPr/>
          </p:nvSpPr>
          <p:spPr>
            <a:xfrm rot="2318142">
              <a:off x="3796630" y="3053128"/>
              <a:ext cx="1636807" cy="1661609"/>
            </a:xfrm>
            <a:prstGeom prst="arc">
              <a:avLst>
                <a:gd name="adj1" fmla="val 16056818"/>
                <a:gd name="adj2" fmla="val 663681"/>
              </a:avLst>
            </a:prstGeom>
            <a:noFill/>
            <a:ln w="19050" cap="flat" cmpd="sng" algn="ctr">
              <a:solidFill>
                <a:schemeClr val="tx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400" b="0" i="0" u="none" strike="noStrike" kern="0" cap="none" spc="0" normalizeH="0" baseline="0" noProof="0" smtClean="0">
                <a:ln>
                  <a:noFill/>
                </a:ln>
                <a:solidFill>
                  <a:srgbClr val="92D050"/>
                </a:solidFill>
                <a:effectLst/>
                <a:uLnTx/>
                <a:uFillTx/>
                <a:latin typeface="Cambria Math" panose="02040503050406030204" pitchFamily="18" charset="0"/>
                <a:ea typeface="ＭＳ Ｐゴシック"/>
                <a:cs typeface="+mn-cs"/>
              </a:endParaRPr>
            </a:p>
          </p:txBody>
        </p:sp>
        <p:sp>
          <p:nvSpPr>
            <p:cNvPr id="156" name="上矢印 155"/>
            <p:cNvSpPr/>
            <p:nvPr/>
          </p:nvSpPr>
          <p:spPr>
            <a:xfrm rot="7260000">
              <a:off x="5661791" y="3948995"/>
              <a:ext cx="219595" cy="466806"/>
            </a:xfrm>
            <a:prstGeom prst="up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extLst>
      <p:ext uri="{BB962C8B-B14F-4D97-AF65-F5344CB8AC3E}">
        <p14:creationId xmlns:p14="http://schemas.microsoft.com/office/powerpoint/2010/main" val="2726308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4" presetClass="path" presetSubtype="0" accel="50000" decel="50000" fill="hold" nodeType="clickEffect">
                                  <p:stCondLst>
                                    <p:cond delay="0"/>
                                  </p:stCondLst>
                                  <p:childTnLst>
                                    <p:animMotion origin="layout" path="M 5E-6 3.7037E-7 L -0.00052 -0.0875 " pathEditMode="relative" rAng="0" ptsTypes="AA">
                                      <p:cBhvr>
                                        <p:cTn id="6" dur="2000" fill="hold"/>
                                        <p:tgtEl>
                                          <p:spTgt spid="67"/>
                                        </p:tgtEl>
                                        <p:attrNameLst>
                                          <p:attrName>ppt_x</p:attrName>
                                          <p:attrName>ppt_y</p:attrName>
                                        </p:attrNameLst>
                                      </p:cBhvr>
                                      <p:rCtr x="-35" y="-4375"/>
                                    </p:animMotion>
                                  </p:childTnLst>
                                </p:cTn>
                              </p:par>
                              <p:par>
                                <p:cTn id="7" presetID="10" presetClass="entr" presetSubtype="0" fill="hold" nodeType="withEffect">
                                  <p:stCondLst>
                                    <p:cond delay="0"/>
                                  </p:stCondLst>
                                  <p:childTnLst>
                                    <p:set>
                                      <p:cBhvr>
                                        <p:cTn id="8" dur="1" fill="hold">
                                          <p:stCondLst>
                                            <p:cond delay="0"/>
                                          </p:stCondLst>
                                        </p:cTn>
                                        <p:tgtEl>
                                          <p:spTgt spid="79"/>
                                        </p:tgtEl>
                                        <p:attrNameLst>
                                          <p:attrName>style.visibility</p:attrName>
                                        </p:attrNameLst>
                                      </p:cBhvr>
                                      <p:to>
                                        <p:strVal val="visible"/>
                                      </p:to>
                                    </p:set>
                                    <p:animEffect transition="in" filter="fade">
                                      <p:cBhvr>
                                        <p:cTn id="9" dur="500"/>
                                        <p:tgtEl>
                                          <p:spTgt spid="79"/>
                                        </p:tgtEl>
                                      </p:cBhvr>
                                    </p:animEffect>
                                  </p:childTnLst>
                                </p:cTn>
                              </p:par>
                            </p:childTnLst>
                          </p:cTn>
                        </p:par>
                        <p:par>
                          <p:cTn id="10" fill="hold">
                            <p:stCondLst>
                              <p:cond delay="2000"/>
                            </p:stCondLst>
                            <p:childTnLst>
                              <p:par>
                                <p:cTn id="11" presetID="10" presetClass="entr" presetSubtype="0" fill="hold" nodeType="afterEffect">
                                  <p:stCondLst>
                                    <p:cond delay="0"/>
                                  </p:stCondLst>
                                  <p:childTnLst>
                                    <p:set>
                                      <p:cBhvr>
                                        <p:cTn id="12" dur="1" fill="hold">
                                          <p:stCondLst>
                                            <p:cond delay="0"/>
                                          </p:stCondLst>
                                        </p:cTn>
                                        <p:tgtEl>
                                          <p:spTgt spid="112"/>
                                        </p:tgtEl>
                                        <p:attrNameLst>
                                          <p:attrName>style.visibility</p:attrName>
                                        </p:attrNameLst>
                                      </p:cBhvr>
                                      <p:to>
                                        <p:strVal val="visible"/>
                                      </p:to>
                                    </p:set>
                                    <p:animEffect transition="in" filter="fade">
                                      <p:cBhvr>
                                        <p:cTn id="13" dur="500"/>
                                        <p:tgtEl>
                                          <p:spTgt spid="1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a:xfrm>
            <a:off x="429253" y="252546"/>
            <a:ext cx="7886700" cy="598470"/>
          </a:xfrm>
        </p:spPr>
        <p:txBody>
          <a:bodyPr>
            <a:normAutofit/>
          </a:bodyPr>
          <a:lstStyle/>
          <a:p>
            <a:r>
              <a:rPr lang="ja-JP" altLang="en-US" sz="3000" u="none" dirty="0" smtClean="0"/>
              <a:t>光学系の導入</a:t>
            </a:r>
            <a:endParaRPr kumimoji="1" lang="ja-JP" altLang="en-US" sz="3000" u="none" dirty="0"/>
          </a:p>
        </p:txBody>
      </p:sp>
      <p:sp>
        <p:nvSpPr>
          <p:cNvPr id="109" name="テキスト ボックス 108"/>
          <p:cNvSpPr txBox="1"/>
          <p:nvPr/>
        </p:nvSpPr>
        <p:spPr>
          <a:xfrm>
            <a:off x="52468" y="880174"/>
            <a:ext cx="7887547" cy="584775"/>
          </a:xfrm>
          <a:prstGeom prst="rect">
            <a:avLst/>
          </a:prstGeom>
          <a:noFill/>
          <a:ln>
            <a:noFill/>
          </a:ln>
        </p:spPr>
        <p:txBody>
          <a:bodyPr wrap="square" rtlCol="0">
            <a:spAutoFit/>
          </a:bodyPr>
          <a:lstStyle/>
          <a:p>
            <a:r>
              <a:rPr lang="ja-JP" altLang="en-US" sz="1600" dirty="0" smtClean="0"/>
              <a:t>パルス時間幅を</a:t>
            </a:r>
            <a:r>
              <a:rPr lang="en-US" altLang="ja-JP" sz="1600" dirty="0"/>
              <a:t>2</a:t>
            </a:r>
            <a:r>
              <a:rPr lang="ja-JP" altLang="en-US" sz="1600" dirty="0"/>
              <a:t>～</a:t>
            </a:r>
            <a:r>
              <a:rPr lang="en-US" altLang="ja-JP" sz="1600" dirty="0"/>
              <a:t>3 </a:t>
            </a:r>
            <a:r>
              <a:rPr lang="en-US" altLang="ja-JP" sz="1600" dirty="0" err="1" smtClean="0">
                <a:latin typeface="Symbol" panose="05050102010706020507" pitchFamily="18" charset="2"/>
              </a:rPr>
              <a:t>m</a:t>
            </a:r>
            <a:r>
              <a:rPr lang="en-US" altLang="ja-JP" sz="1600" dirty="0" err="1" smtClean="0"/>
              <a:t>s</a:t>
            </a:r>
            <a:r>
              <a:rPr lang="ja-JP" altLang="en-US" sz="1600" dirty="0" smtClean="0"/>
              <a:t>以下にするため、光学系を使い、ビームを絞ることを考える</a:t>
            </a:r>
            <a:endParaRPr lang="en-US" altLang="ja-JP" sz="1600" dirty="0" smtClean="0"/>
          </a:p>
          <a:p>
            <a:r>
              <a:rPr kumimoji="1" lang="ja-JP" altLang="en-US" sz="1600" dirty="0"/>
              <a:t>光学</a:t>
            </a:r>
            <a:r>
              <a:rPr kumimoji="1" lang="ja-JP" altLang="en-US" sz="1600" dirty="0" smtClean="0"/>
              <a:t>系は先行研究のものを用いた</a:t>
            </a:r>
            <a:endParaRPr kumimoji="1" lang="ja-JP" altLang="en-US" sz="1600" dirty="0"/>
          </a:p>
        </p:txBody>
      </p:sp>
      <mc:AlternateContent xmlns:mc="http://schemas.openxmlformats.org/markup-compatibility/2006" xmlns:a14="http://schemas.microsoft.com/office/drawing/2010/main">
        <mc:Choice Requires="a14">
          <p:sp>
            <p:nvSpPr>
              <p:cNvPr id="150" name="テキスト ボックス 49"/>
              <p:cNvSpPr txBox="1"/>
              <p:nvPr/>
            </p:nvSpPr>
            <p:spPr>
              <a:xfrm>
                <a:off x="5410197" y="4265697"/>
                <a:ext cx="2664090" cy="249043"/>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ts val="900"/>
                  </a:lnSpc>
                  <a:spcAft>
                    <a:spcPts val="0"/>
                  </a:spcAft>
                </a:pPr>
                <a14:m>
                  <m:oMath xmlns:m="http://schemas.openxmlformats.org/officeDocument/2006/math">
                    <m:r>
                      <a:rPr lang="en-US" sz="1200" i="1">
                        <a:effectLst/>
                        <a:latin typeface="Cambria Math" panose="02040503050406030204" pitchFamily="18" charset="0"/>
                        <a:cs typeface="メイリオ" panose="020B0604030504040204" pitchFamily="50" charset="-128"/>
                      </a:rPr>
                      <m:t>𝑊</m:t>
                    </m:r>
                    <m:d>
                      <m:dPr>
                        <m:ctrlPr>
                          <a:rPr lang="ja-JP" sz="1200" i="1">
                            <a:effectLst/>
                            <a:latin typeface="Cambria Math" panose="02040503050406030204" pitchFamily="18" charset="0"/>
                            <a:cs typeface="メイリオ" panose="020B0604030504040204" pitchFamily="50" charset="-128"/>
                          </a:rPr>
                        </m:ctrlPr>
                      </m:dPr>
                      <m:e>
                        <m:r>
                          <a:rPr lang="en-US" sz="1200" i="1">
                            <a:effectLst/>
                            <a:latin typeface="Cambria Math" panose="02040503050406030204" pitchFamily="18" charset="0"/>
                            <a:cs typeface="メイリオ" panose="020B0604030504040204" pitchFamily="50" charset="-128"/>
                          </a:rPr>
                          <m:t>𝑧</m:t>
                        </m:r>
                      </m:e>
                    </m:d>
                    <m:r>
                      <a:rPr lang="ja-JP" sz="1200">
                        <a:effectLst/>
                        <a:latin typeface="Cambria Math" panose="02040503050406030204" pitchFamily="18" charset="0"/>
                        <a:cs typeface="ＭＳ Ｐゴシック" panose="020B0600070205080204" pitchFamily="50" charset="-128"/>
                      </a:rPr>
                      <m:t>の</m:t>
                    </m:r>
                  </m:oMath>
                </a14:m>
                <a:r>
                  <a:rPr lang="ja-JP" sz="1200" dirty="0">
                    <a:effectLst/>
                    <a:latin typeface="+mn-ea"/>
                    <a:cs typeface="ＭＳ Ｐゴシック" panose="020B0600070205080204" pitchFamily="50" charset="-128"/>
                  </a:rPr>
                  <a:t>シミュレーション</a:t>
                </a:r>
                <a:r>
                  <a:rPr lang="en-US" sz="1200" dirty="0">
                    <a:effectLst/>
                    <a:latin typeface="+mn-ea"/>
                    <a:cs typeface="ＭＳ Ｐゴシック" panose="020B0600070205080204" pitchFamily="50" charset="-128"/>
                  </a:rPr>
                  <a:t>, </a:t>
                </a:r>
                <a:r>
                  <a:rPr lang="ja-JP" sz="1200" dirty="0">
                    <a:effectLst/>
                    <a:latin typeface="+mn-ea"/>
                    <a:cs typeface="ＭＳ Ｐゴシック" panose="020B0600070205080204" pitchFamily="50" charset="-128"/>
                  </a:rPr>
                  <a:t>波長</a:t>
                </a:r>
                <a:r>
                  <a:rPr lang="en-US" sz="1200" dirty="0">
                    <a:effectLst/>
                    <a:latin typeface="+mn-ea"/>
                    <a:cs typeface="メイリオ" panose="020B0604030504040204" pitchFamily="50" charset="-128"/>
                  </a:rPr>
                  <a:t>57.2mm</a:t>
                </a:r>
                <a:endParaRPr lang="ja-JP" sz="1200" dirty="0">
                  <a:effectLst/>
                  <a:latin typeface="+mn-ea"/>
                  <a:cs typeface="ＭＳ Ｐゴシック" panose="020B0600070205080204" pitchFamily="50" charset="-128"/>
                </a:endParaRPr>
              </a:p>
            </p:txBody>
          </p:sp>
        </mc:Choice>
        <mc:Fallback xmlns="">
          <p:sp>
            <p:nvSpPr>
              <p:cNvPr id="150" name="テキスト ボックス 49"/>
              <p:cNvSpPr txBox="1">
                <a:spLocks noRot="1" noChangeAspect="1" noMove="1" noResize="1" noEditPoints="1" noAdjustHandles="1" noChangeArrowheads="1" noChangeShapeType="1" noTextEdit="1"/>
              </p:cNvSpPr>
              <p:nvPr/>
            </p:nvSpPr>
            <p:spPr>
              <a:xfrm>
                <a:off x="5410197" y="4265697"/>
                <a:ext cx="2664090" cy="249043"/>
              </a:xfrm>
              <a:prstGeom prst="rect">
                <a:avLst/>
              </a:prstGeom>
              <a:blipFill rotWithShape="0">
                <a:blip r:embed="rId3"/>
                <a:stretch>
                  <a:fillRect t="-29268" b="-2439"/>
                </a:stretch>
              </a:blipFill>
              <a:ln w="6350">
                <a:noFill/>
              </a:ln>
              <a:effectLst/>
            </p:spPr>
            <p:txBody>
              <a:bodyPr/>
              <a:lstStyle/>
              <a:p>
                <a:r>
                  <a:rPr lang="ja-JP" altLang="en-US">
                    <a:noFill/>
                  </a:rPr>
                  <a:t> </a:t>
                </a:r>
              </a:p>
            </p:txBody>
          </p:sp>
        </mc:Fallback>
      </mc:AlternateContent>
      <p:sp>
        <p:nvSpPr>
          <p:cNvPr id="2" name="テキスト ボックス 1"/>
          <p:cNvSpPr txBox="1"/>
          <p:nvPr/>
        </p:nvSpPr>
        <p:spPr>
          <a:xfrm>
            <a:off x="4851218" y="6582010"/>
            <a:ext cx="4239158" cy="276999"/>
          </a:xfrm>
          <a:prstGeom prst="rect">
            <a:avLst/>
          </a:prstGeom>
          <a:noFill/>
        </p:spPr>
        <p:txBody>
          <a:bodyPr wrap="square" rtlCol="0">
            <a:spAutoFit/>
          </a:bodyPr>
          <a:lstStyle/>
          <a:p>
            <a:r>
              <a:rPr kumimoji="1" lang="ja-JP" altLang="en-US" sz="1200" dirty="0" smtClean="0"/>
              <a:t>福井大学大学院工学研究科研究報告</a:t>
            </a:r>
            <a:r>
              <a:rPr kumimoji="1" lang="en-US" altLang="ja-JP" sz="1200" dirty="0" smtClean="0"/>
              <a:t>vol.66(2018) p.8</a:t>
            </a:r>
            <a:r>
              <a:rPr kumimoji="1" lang="ja-JP" altLang="en-US" sz="1200" dirty="0" smtClean="0"/>
              <a:t>～</a:t>
            </a:r>
            <a:r>
              <a:rPr kumimoji="1" lang="en-US" altLang="ja-JP" sz="1200" dirty="0" smtClean="0"/>
              <a:t>p,9</a:t>
            </a:r>
            <a:endParaRPr kumimoji="1" lang="ja-JP" altLang="en-US" sz="1200" dirty="0"/>
          </a:p>
        </p:txBody>
      </p:sp>
      <p:sp>
        <p:nvSpPr>
          <p:cNvPr id="6" name="テキスト ボックス 5"/>
          <p:cNvSpPr txBox="1"/>
          <p:nvPr/>
        </p:nvSpPr>
        <p:spPr>
          <a:xfrm>
            <a:off x="-5400" y="4726259"/>
            <a:ext cx="2227042" cy="369332"/>
          </a:xfrm>
          <a:prstGeom prst="rect">
            <a:avLst/>
          </a:prstGeom>
          <a:noFill/>
        </p:spPr>
        <p:txBody>
          <a:bodyPr wrap="square" rtlCol="0">
            <a:spAutoFit/>
          </a:bodyPr>
          <a:lstStyle/>
          <a:p>
            <a:r>
              <a:rPr lang="ja-JP" altLang="en-US" dirty="0" smtClean="0"/>
              <a:t>ガウス</a:t>
            </a:r>
            <a:r>
              <a:rPr lang="ja-JP" altLang="en-US" dirty="0"/>
              <a:t>ビーム</a:t>
            </a:r>
            <a:r>
              <a:rPr lang="ja-JP" altLang="en-US" dirty="0" smtClean="0"/>
              <a:t>の波形</a:t>
            </a:r>
            <a:endParaRPr kumimoji="1" lang="ja-JP" altLang="en-US" dirty="0"/>
          </a:p>
        </p:txBody>
      </p:sp>
      <p:grpSp>
        <p:nvGrpSpPr>
          <p:cNvPr id="59" name="グループ化 58"/>
          <p:cNvGrpSpPr/>
          <p:nvPr/>
        </p:nvGrpSpPr>
        <p:grpSpPr>
          <a:xfrm>
            <a:off x="154495" y="5039947"/>
            <a:ext cx="4218108" cy="1818053"/>
            <a:chOff x="488887" y="5122488"/>
            <a:chExt cx="4218108" cy="1818053"/>
          </a:xfrm>
        </p:grpSpPr>
        <p:cxnSp>
          <p:nvCxnSpPr>
            <p:cNvPr id="9" name="直線矢印コネクタ 8"/>
            <p:cNvCxnSpPr/>
            <p:nvPr/>
          </p:nvCxnSpPr>
          <p:spPr>
            <a:xfrm flipV="1">
              <a:off x="2378901" y="6297569"/>
              <a:ext cx="19260" cy="310578"/>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grpSp>
          <p:nvGrpSpPr>
            <p:cNvPr id="58" name="グループ化 57"/>
            <p:cNvGrpSpPr/>
            <p:nvPr/>
          </p:nvGrpSpPr>
          <p:grpSpPr>
            <a:xfrm>
              <a:off x="488887" y="5122488"/>
              <a:ext cx="4218108" cy="1818053"/>
              <a:chOff x="488887" y="5122488"/>
              <a:chExt cx="4218108" cy="1818053"/>
            </a:xfrm>
          </p:grpSpPr>
          <p:sp>
            <p:nvSpPr>
              <p:cNvPr id="67" name="テキスト ボックス 66"/>
              <p:cNvSpPr txBox="1"/>
              <p:nvPr/>
            </p:nvSpPr>
            <p:spPr>
              <a:xfrm>
                <a:off x="548304" y="6601987"/>
                <a:ext cx="4158691" cy="338554"/>
              </a:xfrm>
              <a:prstGeom prst="rect">
                <a:avLst/>
              </a:prstGeom>
              <a:noFill/>
            </p:spPr>
            <p:txBody>
              <a:bodyPr wrap="square" rtlCol="0">
                <a:spAutoFit/>
              </a:bodyPr>
              <a:lstStyle/>
              <a:p>
                <a:r>
                  <a:rPr lang="ja-JP" altLang="en-US" sz="1600" dirty="0" smtClean="0"/>
                  <a:t>チョッパーの位置ではガウスビームは</a:t>
                </a:r>
                <a:r>
                  <a:rPr lang="ja-JP" altLang="en-US" sz="1600" dirty="0" smtClean="0">
                    <a:solidFill>
                      <a:srgbClr val="FF0000"/>
                    </a:solidFill>
                  </a:rPr>
                  <a:t>平面波</a:t>
                </a:r>
                <a:endParaRPr kumimoji="1" lang="ja-JP" altLang="en-US" sz="1600" dirty="0">
                  <a:solidFill>
                    <a:srgbClr val="FF0000"/>
                  </a:solidFill>
                </a:endParaRPr>
              </a:p>
            </p:txBody>
          </p:sp>
          <p:pic>
            <p:nvPicPr>
              <p:cNvPr id="25" name="図 24"/>
              <p:cNvPicPr>
                <a:picLocks noChangeAspect="1"/>
              </p:cNvPicPr>
              <p:nvPr/>
            </p:nvPicPr>
            <p:blipFill>
              <a:blip r:embed="rId4"/>
              <a:stretch>
                <a:fillRect/>
              </a:stretch>
            </p:blipFill>
            <p:spPr>
              <a:xfrm>
                <a:off x="488887" y="5374211"/>
                <a:ext cx="3889285" cy="1284496"/>
              </a:xfrm>
              <a:prstGeom prst="rect">
                <a:avLst/>
              </a:prstGeom>
            </p:spPr>
          </p:pic>
          <p:sp>
            <p:nvSpPr>
              <p:cNvPr id="74" name="テキスト ボックス 73"/>
              <p:cNvSpPr txBox="1"/>
              <p:nvPr/>
            </p:nvSpPr>
            <p:spPr>
              <a:xfrm>
                <a:off x="2388531" y="5122488"/>
                <a:ext cx="1719740" cy="338554"/>
              </a:xfrm>
              <a:prstGeom prst="rect">
                <a:avLst/>
              </a:prstGeom>
              <a:noFill/>
            </p:spPr>
            <p:txBody>
              <a:bodyPr wrap="square" rtlCol="0">
                <a:spAutoFit/>
              </a:bodyPr>
              <a:lstStyle/>
              <a:p>
                <a:r>
                  <a:rPr lang="ja-JP" altLang="en-US" sz="1600" dirty="0" smtClean="0"/>
                  <a:t>チョッパーの位置</a:t>
                </a:r>
                <a:endParaRPr kumimoji="1" lang="ja-JP" altLang="en-US" sz="1600" dirty="0">
                  <a:solidFill>
                    <a:srgbClr val="FF0000"/>
                  </a:solidFill>
                </a:endParaRPr>
              </a:p>
            </p:txBody>
          </p:sp>
        </p:grpSp>
      </p:grpSp>
      <p:cxnSp>
        <p:nvCxnSpPr>
          <p:cNvPr id="40" name="直線矢印コネクタ 39"/>
          <p:cNvCxnSpPr/>
          <p:nvPr/>
        </p:nvCxnSpPr>
        <p:spPr>
          <a:xfrm flipH="1">
            <a:off x="2049707" y="5367828"/>
            <a:ext cx="371915" cy="25781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grpSp>
        <p:nvGrpSpPr>
          <p:cNvPr id="227" name="グループ化 226"/>
          <p:cNvGrpSpPr/>
          <p:nvPr/>
        </p:nvGrpSpPr>
        <p:grpSpPr>
          <a:xfrm>
            <a:off x="-19762" y="1386612"/>
            <a:ext cx="4894188" cy="3632977"/>
            <a:chOff x="534891" y="1063262"/>
            <a:chExt cx="4783243" cy="3931655"/>
          </a:xfrm>
        </p:grpSpPr>
        <p:grpSp>
          <p:nvGrpSpPr>
            <p:cNvPr id="228" name="グループ化 227"/>
            <p:cNvGrpSpPr/>
            <p:nvPr/>
          </p:nvGrpSpPr>
          <p:grpSpPr>
            <a:xfrm>
              <a:off x="534891" y="1063262"/>
              <a:ext cx="4783243" cy="3931655"/>
              <a:chOff x="-47111" y="855458"/>
              <a:chExt cx="4783243" cy="3931655"/>
            </a:xfrm>
          </p:grpSpPr>
          <p:cxnSp>
            <p:nvCxnSpPr>
              <p:cNvPr id="236" name="直線コネクタ 235"/>
              <p:cNvCxnSpPr/>
              <p:nvPr/>
            </p:nvCxnSpPr>
            <p:spPr>
              <a:xfrm flipV="1">
                <a:off x="2651509" y="1521924"/>
                <a:ext cx="962098" cy="1269194"/>
              </a:xfrm>
              <a:prstGeom prst="line">
                <a:avLst/>
              </a:prstGeom>
              <a:ln w="6350">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237" name="グループ化 236"/>
              <p:cNvGrpSpPr/>
              <p:nvPr/>
            </p:nvGrpSpPr>
            <p:grpSpPr>
              <a:xfrm rot="21000000">
                <a:off x="2251271" y="2779115"/>
                <a:ext cx="665596" cy="675387"/>
                <a:chOff x="2719540" y="3427558"/>
                <a:chExt cx="665596" cy="675387"/>
              </a:xfrm>
              <a:noFill/>
            </p:grpSpPr>
            <p:sp>
              <p:nvSpPr>
                <p:cNvPr id="304" name="円弧 303"/>
                <p:cNvSpPr/>
                <p:nvPr/>
              </p:nvSpPr>
              <p:spPr>
                <a:xfrm rot="20100000">
                  <a:off x="2719540" y="3427558"/>
                  <a:ext cx="665596" cy="675387"/>
                </a:xfrm>
                <a:prstGeom prst="arc">
                  <a:avLst>
                    <a:gd name="adj1" fmla="val 16200000"/>
                    <a:gd name="adj2" fmla="val 251265"/>
                  </a:avLst>
                </a:prstGeom>
                <a:grpFill/>
                <a:ln w="63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a:solidFill>
                      <a:prstClr val="black"/>
                    </a:solidFill>
                  </a:endParaRPr>
                </a:p>
              </p:txBody>
            </p:sp>
            <p:cxnSp>
              <p:nvCxnSpPr>
                <p:cNvPr id="305" name="直線コネクタ 304"/>
                <p:cNvCxnSpPr/>
                <p:nvPr/>
              </p:nvCxnSpPr>
              <p:spPr>
                <a:xfrm rot="240000" flipH="1">
                  <a:off x="2885280" y="3461653"/>
                  <a:ext cx="31760" cy="133736"/>
                </a:xfrm>
                <a:prstGeom prst="line">
                  <a:avLst/>
                </a:prstGeom>
                <a:grpFill/>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6" name="直線コネクタ 305"/>
                <p:cNvCxnSpPr/>
                <p:nvPr/>
              </p:nvCxnSpPr>
              <p:spPr>
                <a:xfrm rot="600000" flipH="1">
                  <a:off x="3327185" y="3616574"/>
                  <a:ext cx="24757" cy="133527"/>
                </a:xfrm>
                <a:prstGeom prst="line">
                  <a:avLst/>
                </a:prstGeom>
                <a:grpFill/>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7" name="直線コネクタ 306"/>
                <p:cNvCxnSpPr/>
                <p:nvPr/>
              </p:nvCxnSpPr>
              <p:spPr>
                <a:xfrm rot="600000">
                  <a:off x="2861731" y="3629052"/>
                  <a:ext cx="466925" cy="69883"/>
                </a:xfrm>
                <a:prstGeom prst="line">
                  <a:avLst/>
                </a:prstGeom>
                <a:grpFill/>
                <a:ln w="63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238" name="直線コネクタ 237"/>
              <p:cNvCxnSpPr/>
              <p:nvPr/>
            </p:nvCxnSpPr>
            <p:spPr>
              <a:xfrm>
                <a:off x="2458066" y="1917765"/>
                <a:ext cx="200613" cy="854031"/>
              </a:xfrm>
              <a:prstGeom prst="line">
                <a:avLst/>
              </a:prstGeom>
              <a:ln w="6350">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239" name="グループ化 238"/>
              <p:cNvGrpSpPr/>
              <p:nvPr/>
            </p:nvGrpSpPr>
            <p:grpSpPr>
              <a:xfrm rot="20880000">
                <a:off x="2829491" y="1260649"/>
                <a:ext cx="1240295" cy="1230818"/>
                <a:chOff x="3979586" y="2602098"/>
                <a:chExt cx="1240295" cy="1230818"/>
              </a:xfrm>
            </p:grpSpPr>
            <p:sp>
              <p:nvSpPr>
                <p:cNvPr id="300" name="円弧 299"/>
                <p:cNvSpPr/>
                <p:nvPr/>
              </p:nvSpPr>
              <p:spPr>
                <a:xfrm rot="21240000">
                  <a:off x="3979586" y="2774226"/>
                  <a:ext cx="1050311" cy="1058690"/>
                </a:xfrm>
                <a:prstGeom prst="arc">
                  <a:avLst/>
                </a:prstGeom>
                <a:ln w="63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a:solidFill>
                      <a:prstClr val="black"/>
                    </a:solidFill>
                  </a:endParaRPr>
                </a:p>
              </p:txBody>
            </p:sp>
            <p:cxnSp>
              <p:nvCxnSpPr>
                <p:cNvPr id="301" name="直線コネクタ 300"/>
                <p:cNvCxnSpPr/>
                <p:nvPr/>
              </p:nvCxnSpPr>
              <p:spPr>
                <a:xfrm rot="720000" flipH="1">
                  <a:off x="4460275" y="2602098"/>
                  <a:ext cx="85339" cy="190025"/>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2" name="直線コネクタ 301"/>
                <p:cNvCxnSpPr/>
                <p:nvPr/>
              </p:nvCxnSpPr>
              <p:spPr>
                <a:xfrm rot="720000" flipH="1">
                  <a:off x="5052440" y="3040226"/>
                  <a:ext cx="105763" cy="211397"/>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3" name="直線コネクタ 302"/>
                <p:cNvCxnSpPr/>
                <p:nvPr/>
              </p:nvCxnSpPr>
              <p:spPr>
                <a:xfrm rot="720000">
                  <a:off x="4523560" y="2685372"/>
                  <a:ext cx="696321" cy="319627"/>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240" name="直線コネクタ 239"/>
              <p:cNvCxnSpPr/>
              <p:nvPr/>
            </p:nvCxnSpPr>
            <p:spPr>
              <a:xfrm flipV="1">
                <a:off x="3325656" y="1225653"/>
                <a:ext cx="415740" cy="908002"/>
              </a:xfrm>
              <a:prstGeom prst="line">
                <a:avLst/>
              </a:prstGeom>
              <a:ln w="3175">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241" name="グループ化 240"/>
              <p:cNvGrpSpPr/>
              <p:nvPr/>
            </p:nvGrpSpPr>
            <p:grpSpPr>
              <a:xfrm rot="5340000">
                <a:off x="3580567" y="1299964"/>
                <a:ext cx="81775" cy="127543"/>
                <a:chOff x="3000186" y="4320971"/>
                <a:chExt cx="81775" cy="127543"/>
              </a:xfrm>
            </p:grpSpPr>
            <p:cxnSp>
              <p:nvCxnSpPr>
                <p:cNvPr id="298" name="直線コネクタ 297"/>
                <p:cNvCxnSpPr/>
                <p:nvPr/>
              </p:nvCxnSpPr>
              <p:spPr>
                <a:xfrm flipH="1">
                  <a:off x="3000186" y="4320971"/>
                  <a:ext cx="45264" cy="90372"/>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9" name="直線コネクタ 298"/>
                <p:cNvCxnSpPr/>
                <p:nvPr/>
              </p:nvCxnSpPr>
              <p:spPr>
                <a:xfrm>
                  <a:off x="3000186" y="4411343"/>
                  <a:ext cx="81775" cy="37171"/>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42" name="円弧 241"/>
              <p:cNvSpPr/>
              <p:nvPr/>
            </p:nvSpPr>
            <p:spPr>
              <a:xfrm rot="10080000">
                <a:off x="3255210" y="1883874"/>
                <a:ext cx="173589" cy="176568"/>
              </a:xfrm>
              <a:prstGeom prst="arc">
                <a:avLst>
                  <a:gd name="adj1" fmla="val 16200000"/>
                  <a:gd name="adj2" fmla="val 21285347"/>
                </a:avLst>
              </a:prstGeom>
              <a:ln w="31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a:solidFill>
                    <a:prstClr val="black"/>
                  </a:solidFill>
                </a:endParaRPr>
              </a:p>
            </p:txBody>
          </p:sp>
          <p:sp>
            <p:nvSpPr>
              <p:cNvPr id="243" name="正方形/長方形 242"/>
              <p:cNvSpPr/>
              <p:nvPr/>
            </p:nvSpPr>
            <p:spPr>
              <a:xfrm>
                <a:off x="1959116" y="1926625"/>
                <a:ext cx="509415" cy="283118"/>
              </a:xfrm>
              <a:prstGeom prst="rect">
                <a:avLst/>
              </a:prstGeom>
            </p:spPr>
            <p:txBody>
              <a:bodyPr wrap="square">
                <a:spAutoFit/>
              </a:bodyPr>
              <a:lstStyle/>
              <a:p>
                <a:r>
                  <a:rPr lang="en-US" altLang="ja-JP" sz="1100" dirty="0" smtClean="0">
                    <a:solidFill>
                      <a:prstClr val="black"/>
                    </a:solidFill>
                  </a:rPr>
                  <a:t>48°</a:t>
                </a:r>
                <a:endParaRPr lang="ja-JP" altLang="en-US" sz="1100" dirty="0">
                  <a:solidFill>
                    <a:prstClr val="black"/>
                  </a:solidFill>
                </a:endParaRPr>
              </a:p>
            </p:txBody>
          </p:sp>
          <p:sp>
            <p:nvSpPr>
              <p:cNvPr id="244" name="正方形/長方形 243"/>
              <p:cNvSpPr/>
              <p:nvPr/>
            </p:nvSpPr>
            <p:spPr>
              <a:xfrm rot="18180000">
                <a:off x="2441782" y="1671910"/>
                <a:ext cx="91554" cy="391695"/>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cxnSp>
            <p:nvCxnSpPr>
              <p:cNvPr id="245" name="直線コネクタ 244"/>
              <p:cNvCxnSpPr/>
              <p:nvPr/>
            </p:nvCxnSpPr>
            <p:spPr>
              <a:xfrm flipH="1">
                <a:off x="2238456" y="1665655"/>
                <a:ext cx="374400" cy="561600"/>
              </a:xfrm>
              <a:prstGeom prst="line">
                <a:avLst/>
              </a:prstGeom>
              <a:ln w="3175">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46" name="直線コネクタ 245"/>
              <p:cNvCxnSpPr/>
              <p:nvPr/>
            </p:nvCxnSpPr>
            <p:spPr>
              <a:xfrm flipV="1">
                <a:off x="2430769" y="1703194"/>
                <a:ext cx="53370" cy="8218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47" name="円弧 246"/>
              <p:cNvSpPr/>
              <p:nvPr/>
            </p:nvSpPr>
            <p:spPr>
              <a:xfrm rot="12101925">
                <a:off x="2249016" y="1817201"/>
                <a:ext cx="270753" cy="282401"/>
              </a:xfrm>
              <a:prstGeom prst="arc">
                <a:avLst/>
              </a:prstGeom>
              <a:ln w="31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a:solidFill>
                    <a:prstClr val="black"/>
                  </a:solidFill>
                </a:endParaRPr>
              </a:p>
            </p:txBody>
          </p:sp>
          <p:cxnSp>
            <p:nvCxnSpPr>
              <p:cNvPr id="248" name="直線コネクタ 247"/>
              <p:cNvCxnSpPr/>
              <p:nvPr/>
            </p:nvCxnSpPr>
            <p:spPr>
              <a:xfrm flipH="1" flipV="1">
                <a:off x="2486797" y="1707670"/>
                <a:ext cx="78500" cy="50978"/>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49" name="グループ化 248"/>
              <p:cNvGrpSpPr/>
              <p:nvPr/>
            </p:nvGrpSpPr>
            <p:grpSpPr>
              <a:xfrm rot="21360000">
                <a:off x="2496041" y="2136447"/>
                <a:ext cx="1100341" cy="1569342"/>
                <a:chOff x="2677191" y="2162448"/>
                <a:chExt cx="1100341" cy="1569342"/>
              </a:xfrm>
            </p:grpSpPr>
            <p:cxnSp>
              <p:nvCxnSpPr>
                <p:cNvPr id="294" name="直線コネクタ 293"/>
                <p:cNvCxnSpPr/>
                <p:nvPr/>
              </p:nvCxnSpPr>
              <p:spPr>
                <a:xfrm rot="240000">
                  <a:off x="3178002" y="3596066"/>
                  <a:ext cx="599530" cy="135724"/>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95" name="直線コネクタ 294"/>
                <p:cNvCxnSpPr/>
                <p:nvPr/>
              </p:nvCxnSpPr>
              <p:spPr>
                <a:xfrm rot="240000" flipV="1">
                  <a:off x="2771924" y="2162448"/>
                  <a:ext cx="182762" cy="1065701"/>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96" name="直線コネクタ 295"/>
                <p:cNvCxnSpPr/>
                <p:nvPr/>
              </p:nvCxnSpPr>
              <p:spPr>
                <a:xfrm rot="16980000">
                  <a:off x="2634770" y="3032648"/>
                  <a:ext cx="9799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7" name="直線コネクタ 296"/>
                <p:cNvCxnSpPr/>
                <p:nvPr/>
              </p:nvCxnSpPr>
              <p:spPr>
                <a:xfrm rot="780000">
                  <a:off x="2677191" y="3091064"/>
                  <a:ext cx="936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50" name="円弧 249"/>
              <p:cNvSpPr/>
              <p:nvPr/>
            </p:nvSpPr>
            <p:spPr>
              <a:xfrm rot="20460000">
                <a:off x="2632424" y="2367232"/>
                <a:ext cx="270753" cy="282401"/>
              </a:xfrm>
              <a:prstGeom prst="arc">
                <a:avLst/>
              </a:prstGeom>
              <a:ln w="31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a:solidFill>
                    <a:prstClr val="black"/>
                  </a:solidFill>
                </a:endParaRPr>
              </a:p>
            </p:txBody>
          </p:sp>
          <p:grpSp>
            <p:nvGrpSpPr>
              <p:cNvPr id="251" name="グループ化 250"/>
              <p:cNvGrpSpPr/>
              <p:nvPr/>
            </p:nvGrpSpPr>
            <p:grpSpPr>
              <a:xfrm>
                <a:off x="2945547" y="3740643"/>
                <a:ext cx="1051758" cy="816205"/>
                <a:chOff x="2425548" y="3474870"/>
                <a:chExt cx="1051758" cy="816205"/>
              </a:xfrm>
            </p:grpSpPr>
            <p:cxnSp>
              <p:nvCxnSpPr>
                <p:cNvPr id="287" name="直線矢印コネクタ 286"/>
                <p:cNvCxnSpPr/>
                <p:nvPr/>
              </p:nvCxnSpPr>
              <p:spPr>
                <a:xfrm>
                  <a:off x="2583282" y="3572709"/>
                  <a:ext cx="542493" cy="152423"/>
                </a:xfrm>
                <a:prstGeom prst="straightConnector1">
                  <a:avLst/>
                </a:prstGeom>
                <a:ln w="6350">
                  <a:solidFill>
                    <a:schemeClr val="tx1"/>
                  </a:solidFill>
                  <a:tailEnd type="arrow"/>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88" name="テキスト ボックス 287"/>
                    <p:cNvSpPr txBox="1"/>
                    <p:nvPr/>
                  </p:nvSpPr>
                  <p:spPr>
                    <a:xfrm>
                      <a:off x="3068873" y="3572710"/>
                      <a:ext cx="408433" cy="29977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altLang="ja-JP" sz="1200" i="1" smtClean="0">
                                <a:solidFill>
                                  <a:prstClr val="black"/>
                                </a:solidFill>
                                <a:latin typeface="Cambria Math" panose="02040503050406030204" pitchFamily="18" charset="0"/>
                              </a:rPr>
                              <m:t>𝑥</m:t>
                            </m:r>
                            <m:r>
                              <a:rPr lang="ja-JP" altLang="en-US" sz="1200" i="1">
                                <a:solidFill>
                                  <a:prstClr val="black"/>
                                </a:solidFill>
                                <a:latin typeface="Cambria Math" panose="02040503050406030204" pitchFamily="18" charset="0"/>
                              </a:rPr>
                              <m:t>軸</m:t>
                            </m:r>
                          </m:oMath>
                        </m:oMathPara>
                      </a14:m>
                      <a:endParaRPr lang="ja-JP" altLang="en-US" sz="1200" dirty="0">
                        <a:solidFill>
                          <a:prstClr val="black"/>
                        </a:solidFill>
                        <a:latin typeface="+mn-ea"/>
                      </a:endParaRPr>
                    </a:p>
                  </p:txBody>
                </p:sp>
              </mc:Choice>
              <mc:Fallback xmlns="">
                <p:sp>
                  <p:nvSpPr>
                    <p:cNvPr id="288" name="テキスト ボックス 287"/>
                    <p:cNvSpPr txBox="1">
                      <a:spLocks noRot="1" noChangeAspect="1" noMove="1" noResize="1" noEditPoints="1" noAdjustHandles="1" noChangeArrowheads="1" noChangeShapeType="1" noTextEdit="1"/>
                    </p:cNvSpPr>
                    <p:nvPr/>
                  </p:nvSpPr>
                  <p:spPr>
                    <a:xfrm>
                      <a:off x="3068873" y="3572710"/>
                      <a:ext cx="408433" cy="299772"/>
                    </a:xfrm>
                    <a:prstGeom prst="rect">
                      <a:avLst/>
                    </a:prstGeom>
                    <a:blipFill rotWithShape="0">
                      <a:blip r:embed="rId13"/>
                      <a:stretch>
                        <a:fillRect b="-2222"/>
                      </a:stretch>
                    </a:blipFill>
                  </p:spPr>
                  <p:txBody>
                    <a:bodyPr/>
                    <a:lstStyle/>
                    <a:p>
                      <a:r>
                        <a:rPr lang="ja-JP" altLang="en-US">
                          <a:noFill/>
                        </a:rPr>
                        <a:t> </a:t>
                      </a:r>
                    </a:p>
                  </p:txBody>
                </p:sp>
              </mc:Fallback>
            </mc:AlternateContent>
            <p:cxnSp>
              <p:nvCxnSpPr>
                <p:cNvPr id="289" name="直線矢印コネクタ 288"/>
                <p:cNvCxnSpPr/>
                <p:nvPr/>
              </p:nvCxnSpPr>
              <p:spPr>
                <a:xfrm flipH="1">
                  <a:off x="2600631" y="3474870"/>
                  <a:ext cx="151599" cy="567078"/>
                </a:xfrm>
                <a:prstGeom prst="straightConnector1">
                  <a:avLst/>
                </a:prstGeom>
                <a:ln w="6350">
                  <a:solidFill>
                    <a:schemeClr val="tx1"/>
                  </a:solidFill>
                  <a:tailEnd type="arrow"/>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90" name="正方形/長方形 289"/>
                    <p:cNvSpPr/>
                    <p:nvPr/>
                  </p:nvSpPr>
                  <p:spPr>
                    <a:xfrm>
                      <a:off x="2425548" y="3991303"/>
                      <a:ext cx="328808" cy="299772"/>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r>
                              <a:rPr lang="en-US" altLang="ja-JP" sz="1200" i="1">
                                <a:solidFill>
                                  <a:prstClr val="black"/>
                                </a:solidFill>
                                <a:latin typeface="Cambria Math" panose="02040503050406030204" pitchFamily="18" charset="0"/>
                              </a:rPr>
                              <m:t>𝑧</m:t>
                            </m:r>
                            <m:r>
                              <a:rPr lang="ja-JP" altLang="en-US" sz="1200" i="1">
                                <a:solidFill>
                                  <a:prstClr val="black"/>
                                </a:solidFill>
                                <a:latin typeface="Cambria Math" panose="02040503050406030204" pitchFamily="18" charset="0"/>
                              </a:rPr>
                              <m:t>軸</m:t>
                            </m:r>
                          </m:oMath>
                        </m:oMathPara>
                      </a14:m>
                      <a:endParaRPr lang="ja-JP" altLang="en-US" sz="1200" dirty="0">
                        <a:solidFill>
                          <a:prstClr val="black"/>
                        </a:solidFill>
                        <a:latin typeface="+mn-ea"/>
                      </a:endParaRPr>
                    </a:p>
                  </p:txBody>
                </p:sp>
              </mc:Choice>
              <mc:Fallback xmlns="">
                <p:sp>
                  <p:nvSpPr>
                    <p:cNvPr id="290" name="正方形/長方形 289"/>
                    <p:cNvSpPr>
                      <a:spLocks noRot="1" noChangeAspect="1" noMove="1" noResize="1" noEditPoints="1" noAdjustHandles="1" noChangeArrowheads="1" noChangeShapeType="1" noTextEdit="1"/>
                    </p:cNvSpPr>
                    <p:nvPr/>
                  </p:nvSpPr>
                  <p:spPr>
                    <a:xfrm>
                      <a:off x="2425548" y="3991303"/>
                      <a:ext cx="328808" cy="299772"/>
                    </a:xfrm>
                    <a:prstGeom prst="rect">
                      <a:avLst/>
                    </a:prstGeom>
                    <a:blipFill rotWithShape="0">
                      <a:blip r:embed="rId14"/>
                      <a:stretch>
                        <a:fillRect r="-16364"/>
                      </a:stretch>
                    </a:blipFill>
                  </p:spPr>
                  <p:txBody>
                    <a:bodyPr/>
                    <a:lstStyle/>
                    <a:p>
                      <a:r>
                        <a:rPr lang="ja-JP" altLang="en-US">
                          <a:noFill/>
                        </a:rPr>
                        <a:t> </a:t>
                      </a:r>
                    </a:p>
                  </p:txBody>
                </p:sp>
              </mc:Fallback>
            </mc:AlternateContent>
            <p:sp>
              <p:nvSpPr>
                <p:cNvPr id="291" name="円/楕円 290"/>
                <p:cNvSpPr/>
                <p:nvPr/>
              </p:nvSpPr>
              <p:spPr>
                <a:xfrm>
                  <a:off x="2777617" y="3773234"/>
                  <a:ext cx="232596" cy="237667"/>
                </a:xfrm>
                <a:prstGeom prst="ellipse">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292" name="円/楕円 291"/>
                <p:cNvSpPr/>
                <p:nvPr/>
              </p:nvSpPr>
              <p:spPr>
                <a:xfrm rot="7200000">
                  <a:off x="2887569" y="3876292"/>
                  <a:ext cx="36000" cy="36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mc:AlternateContent xmlns:mc="http://schemas.openxmlformats.org/markup-compatibility/2006" xmlns:a14="http://schemas.microsoft.com/office/drawing/2010/main">
              <mc:Choice Requires="a14">
                <p:sp>
                  <p:nvSpPr>
                    <p:cNvPr id="293" name="正方形/長方形 292"/>
                    <p:cNvSpPr/>
                    <p:nvPr/>
                  </p:nvSpPr>
                  <p:spPr>
                    <a:xfrm>
                      <a:off x="2840099" y="3938219"/>
                      <a:ext cx="343235" cy="299772"/>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r>
                              <a:rPr lang="en-US" altLang="ja-JP" sz="1200" i="1">
                                <a:solidFill>
                                  <a:prstClr val="black"/>
                                </a:solidFill>
                                <a:latin typeface="Cambria Math" panose="02040503050406030204" pitchFamily="18" charset="0"/>
                              </a:rPr>
                              <m:t>𝑦</m:t>
                            </m:r>
                            <m:r>
                              <a:rPr lang="ja-JP" altLang="en-US" sz="1200" i="1">
                                <a:solidFill>
                                  <a:prstClr val="black"/>
                                </a:solidFill>
                                <a:latin typeface="Cambria Math" panose="02040503050406030204" pitchFamily="18" charset="0"/>
                              </a:rPr>
                              <m:t>軸</m:t>
                            </m:r>
                          </m:oMath>
                        </m:oMathPara>
                      </a14:m>
                      <a:endParaRPr lang="ja-JP" altLang="en-US" sz="1200" dirty="0">
                        <a:solidFill>
                          <a:prstClr val="black"/>
                        </a:solidFill>
                        <a:latin typeface="+mn-ea"/>
                      </a:endParaRPr>
                    </a:p>
                  </p:txBody>
                </p:sp>
              </mc:Choice>
              <mc:Fallback xmlns="">
                <p:sp>
                  <p:nvSpPr>
                    <p:cNvPr id="293" name="正方形/長方形 292"/>
                    <p:cNvSpPr>
                      <a:spLocks noRot="1" noChangeAspect="1" noMove="1" noResize="1" noEditPoints="1" noAdjustHandles="1" noChangeArrowheads="1" noChangeShapeType="1" noTextEdit="1"/>
                    </p:cNvSpPr>
                    <p:nvPr/>
                  </p:nvSpPr>
                  <p:spPr>
                    <a:xfrm>
                      <a:off x="2840099" y="3938219"/>
                      <a:ext cx="343235" cy="299772"/>
                    </a:xfrm>
                    <a:prstGeom prst="rect">
                      <a:avLst/>
                    </a:prstGeom>
                    <a:blipFill rotWithShape="0">
                      <a:blip r:embed="rId15"/>
                      <a:stretch>
                        <a:fillRect r="-14035" b="-4444"/>
                      </a:stretch>
                    </a:blipFill>
                  </p:spPr>
                  <p:txBody>
                    <a:bodyPr/>
                    <a:lstStyle/>
                    <a:p>
                      <a:r>
                        <a:rPr lang="ja-JP" altLang="en-US">
                          <a:noFill/>
                        </a:rPr>
                        <a:t> </a:t>
                      </a:r>
                    </a:p>
                  </p:txBody>
                </p:sp>
              </mc:Fallback>
            </mc:AlternateContent>
          </p:grpSp>
          <p:sp>
            <p:nvSpPr>
              <p:cNvPr id="252" name="正方形/長方形 251"/>
              <p:cNvSpPr/>
              <p:nvPr/>
            </p:nvSpPr>
            <p:spPr>
              <a:xfrm>
                <a:off x="1344950" y="1896934"/>
                <a:ext cx="814154" cy="283118"/>
              </a:xfrm>
              <a:prstGeom prst="rect">
                <a:avLst/>
              </a:prstGeom>
            </p:spPr>
            <p:txBody>
              <a:bodyPr wrap="square">
                <a:spAutoFit/>
              </a:bodyPr>
              <a:lstStyle/>
              <a:p>
                <a:pPr>
                  <a:defRPr/>
                </a:pPr>
                <a:r>
                  <a:rPr kumimoji="0" lang="en-US" altLang="ja-JP" sz="1100" kern="0" dirty="0" smtClean="0"/>
                  <a:t>600</a:t>
                </a:r>
                <a:r>
                  <a:rPr kumimoji="0" lang="ja-JP" altLang="en-US" sz="1100" kern="0" dirty="0"/>
                  <a:t> </a:t>
                </a:r>
                <a:r>
                  <a:rPr kumimoji="0" lang="en-US" altLang="ja-JP" sz="1100" kern="0" dirty="0" smtClean="0"/>
                  <a:t>mm</a:t>
                </a:r>
                <a:endParaRPr kumimoji="0" lang="en-US" altLang="ja-JP" sz="1100" kern="0" dirty="0"/>
              </a:p>
            </p:txBody>
          </p:sp>
          <p:grpSp>
            <p:nvGrpSpPr>
              <p:cNvPr id="253" name="グループ化 252"/>
              <p:cNvGrpSpPr/>
              <p:nvPr/>
            </p:nvGrpSpPr>
            <p:grpSpPr>
              <a:xfrm rot="11721250">
                <a:off x="3093424" y="3000558"/>
                <a:ext cx="443825" cy="266324"/>
                <a:chOff x="148358" y="2157181"/>
                <a:chExt cx="443825" cy="266324"/>
              </a:xfrm>
            </p:grpSpPr>
            <p:sp>
              <p:nvSpPr>
                <p:cNvPr id="284" name="正方形/長方形 283"/>
                <p:cNvSpPr/>
                <p:nvPr/>
              </p:nvSpPr>
              <p:spPr>
                <a:xfrm rot="5400000">
                  <a:off x="347411" y="1958128"/>
                  <a:ext cx="45719" cy="443825"/>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5" name="正方形/長方形 284"/>
                <p:cNvSpPr/>
                <p:nvPr/>
              </p:nvSpPr>
              <p:spPr>
                <a:xfrm rot="5400000">
                  <a:off x="335888" y="2195692"/>
                  <a:ext cx="60423" cy="81321"/>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6" name="正方形/長方形 285"/>
                <p:cNvSpPr/>
                <p:nvPr/>
              </p:nvSpPr>
              <p:spPr>
                <a:xfrm rot="5400000">
                  <a:off x="285318" y="2281252"/>
                  <a:ext cx="158403" cy="126103"/>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mc:AlternateContent xmlns:mc="http://schemas.openxmlformats.org/markup-compatibility/2006" xmlns:a14="http://schemas.microsoft.com/office/drawing/2010/main">
            <mc:Choice Requires="a14">
              <p:sp>
                <p:nvSpPr>
                  <p:cNvPr id="254" name="テキスト ボックス 253"/>
                  <p:cNvSpPr txBox="1"/>
                  <p:nvPr/>
                </p:nvSpPr>
                <p:spPr>
                  <a:xfrm>
                    <a:off x="1921589" y="1182638"/>
                    <a:ext cx="863542" cy="474639"/>
                  </a:xfrm>
                  <a:prstGeom prst="rect">
                    <a:avLst/>
                  </a:prstGeom>
                  <a:noFill/>
                </p:spPr>
                <p:txBody>
                  <a:bodyPr wrap="square" rtlCol="0">
                    <a:spAutoFit/>
                  </a:bodyPr>
                  <a:lstStyle/>
                  <a:p>
                    <a:pPr>
                      <a:defRPr/>
                    </a:pPr>
                    <a:r>
                      <a:rPr kumimoji="0" lang="ja-JP" altLang="en-US" sz="1200" kern="0" dirty="0" smtClean="0">
                        <a:solidFill>
                          <a:prstClr val="black"/>
                        </a:solidFill>
                        <a:latin typeface="+mn-ea"/>
                      </a:rPr>
                      <a:t>平面</a:t>
                    </a:r>
                    <a:r>
                      <a:rPr kumimoji="0" lang="ja-JP" altLang="en-US" sz="1200" kern="0" dirty="0">
                        <a:solidFill>
                          <a:prstClr val="black"/>
                        </a:solidFill>
                        <a:latin typeface="+mn-ea"/>
                      </a:rPr>
                      <a:t>鏡</a:t>
                    </a:r>
                    <a:endParaRPr kumimoji="0" lang="en-US" altLang="ja-JP" sz="1200" kern="0" dirty="0" smtClean="0">
                      <a:solidFill>
                        <a:prstClr val="black"/>
                      </a:solidFill>
                      <a:latin typeface="+mn-ea"/>
                    </a:endParaRPr>
                  </a:p>
                  <a:p>
                    <a:pPr>
                      <a:defRPr/>
                    </a:pPr>
                    <a14:m>
                      <m:oMathPara xmlns:m="http://schemas.openxmlformats.org/officeDocument/2006/math">
                        <m:oMathParaPr>
                          <m:jc m:val="centerGroup"/>
                        </m:oMathParaPr>
                        <m:oMath xmlns:m="http://schemas.openxmlformats.org/officeDocument/2006/math">
                          <m:r>
                            <a:rPr kumimoji="0" lang="en-US" altLang="ja-JP" sz="1050" kern="0">
                              <a:solidFill>
                                <a:prstClr val="black"/>
                              </a:solidFill>
                              <a:latin typeface="Cambria Math" panose="02040503050406030204" pitchFamily="18" charset="0"/>
                            </a:rPr>
                            <m:t>(</m:t>
                          </m:r>
                          <m:r>
                            <a:rPr kumimoji="0" lang="en-US" altLang="ja-JP" sz="1050" kern="0" smtClean="0">
                              <a:solidFill>
                                <a:prstClr val="black"/>
                              </a:solidFill>
                              <a:latin typeface="Cambria Math" panose="02040503050406030204" pitchFamily="18" charset="0"/>
                            </a:rPr>
                            <m:t>50</m:t>
                          </m:r>
                          <m:r>
                            <m:rPr>
                              <m:sty m:val="p"/>
                            </m:rPr>
                            <a:rPr kumimoji="0" lang="en-US" altLang="ja-JP" sz="1050" kern="0" smtClean="0">
                              <a:solidFill>
                                <a:prstClr val="black"/>
                              </a:solidFill>
                              <a:latin typeface="Cambria Math" panose="02040503050406030204" pitchFamily="18" charset="0"/>
                            </a:rPr>
                            <m:t>mm</m:t>
                          </m:r>
                          <m:r>
                            <a:rPr kumimoji="0" lang="ja-JP" altLang="en-US" sz="1050" i="1" kern="0">
                              <a:solidFill>
                                <a:prstClr val="black"/>
                              </a:solidFill>
                              <a:latin typeface="Cambria Math" panose="02040503050406030204" pitchFamily="18" charset="0"/>
                            </a:rPr>
                            <m:t>𝜙</m:t>
                          </m:r>
                          <m:r>
                            <a:rPr kumimoji="0" lang="en-US" altLang="ja-JP" sz="1050" i="1" kern="0">
                              <a:solidFill>
                                <a:prstClr val="black"/>
                              </a:solidFill>
                              <a:latin typeface="Cambria Math" panose="02040503050406030204" pitchFamily="18" charset="0"/>
                            </a:rPr>
                            <m:t>)</m:t>
                          </m:r>
                        </m:oMath>
                      </m:oMathPara>
                    </a14:m>
                    <a:endParaRPr kumimoji="0" lang="en-US" altLang="ja-JP" sz="1050" kern="0" dirty="0">
                      <a:solidFill>
                        <a:prstClr val="black"/>
                      </a:solidFill>
                      <a:latin typeface="+mn-ea"/>
                    </a:endParaRPr>
                  </a:p>
                </p:txBody>
              </p:sp>
            </mc:Choice>
            <mc:Fallback xmlns="">
              <p:sp>
                <p:nvSpPr>
                  <p:cNvPr id="254" name="テキスト ボックス 253"/>
                  <p:cNvSpPr txBox="1">
                    <a:spLocks noRot="1" noChangeAspect="1" noMove="1" noResize="1" noEditPoints="1" noAdjustHandles="1" noChangeArrowheads="1" noChangeShapeType="1" noTextEdit="1"/>
                  </p:cNvSpPr>
                  <p:nvPr/>
                </p:nvSpPr>
                <p:spPr>
                  <a:xfrm>
                    <a:off x="1921589" y="1182638"/>
                    <a:ext cx="863542" cy="474639"/>
                  </a:xfrm>
                  <a:prstGeom prst="rect">
                    <a:avLst/>
                  </a:prstGeom>
                  <a:blipFill rotWithShape="0">
                    <a:blip r:embed="rId16"/>
                    <a:stretch>
                      <a:fillRect b="-5556"/>
                    </a:stretch>
                  </a:blipFill>
                </p:spPr>
                <p:txBody>
                  <a:bodyPr/>
                  <a:lstStyle/>
                  <a:p>
                    <a:r>
                      <a:rPr lang="ja-JP" altLang="en-US">
                        <a:noFill/>
                      </a:rPr>
                      <a:t> </a:t>
                    </a:r>
                  </a:p>
                </p:txBody>
              </p:sp>
            </mc:Fallback>
          </mc:AlternateContent>
          <p:grpSp>
            <p:nvGrpSpPr>
              <p:cNvPr id="255" name="グループ化 254"/>
              <p:cNvGrpSpPr/>
              <p:nvPr/>
            </p:nvGrpSpPr>
            <p:grpSpPr>
              <a:xfrm>
                <a:off x="-47111" y="1246105"/>
                <a:ext cx="1876317" cy="1410431"/>
                <a:chOff x="768302" y="3378039"/>
                <a:chExt cx="1876317" cy="1410431"/>
              </a:xfrm>
            </p:grpSpPr>
            <p:grpSp>
              <p:nvGrpSpPr>
                <p:cNvPr id="272" name="グループ化 271"/>
                <p:cNvGrpSpPr/>
                <p:nvPr/>
              </p:nvGrpSpPr>
              <p:grpSpPr>
                <a:xfrm>
                  <a:off x="768302" y="3378039"/>
                  <a:ext cx="1759037" cy="857550"/>
                  <a:chOff x="371116" y="1499943"/>
                  <a:chExt cx="1759037" cy="857550"/>
                </a:xfrm>
              </p:grpSpPr>
              <p:sp>
                <p:nvSpPr>
                  <p:cNvPr id="279" name="テキスト ボックス 278"/>
                  <p:cNvSpPr txBox="1"/>
                  <p:nvPr/>
                </p:nvSpPr>
                <p:spPr>
                  <a:xfrm>
                    <a:off x="371116" y="1499943"/>
                    <a:ext cx="1759037" cy="333080"/>
                  </a:xfrm>
                  <a:prstGeom prst="rect">
                    <a:avLst/>
                  </a:prstGeom>
                  <a:noFill/>
                  <a:ln w="12700">
                    <a:noFill/>
                  </a:ln>
                </p:spPr>
                <p:txBody>
                  <a:bodyPr wrap="square" rtlCol="0">
                    <a:spAutoFit/>
                  </a:bodyPr>
                  <a:lstStyle/>
                  <a:p>
                    <a:pPr>
                      <a:defRPr/>
                    </a:pPr>
                    <a:r>
                      <a:rPr kumimoji="0" lang="ja-JP" altLang="en-US" sz="1400" b="1" kern="0" dirty="0" smtClean="0">
                        <a:solidFill>
                          <a:prstClr val="black"/>
                        </a:solidFill>
                        <a:latin typeface="+mn-ea"/>
                      </a:rPr>
                      <a:t>遠赤外分子</a:t>
                    </a:r>
                    <a:r>
                      <a:rPr kumimoji="0" lang="ja-JP" altLang="en-US" sz="1400" b="1" kern="0" dirty="0">
                        <a:solidFill>
                          <a:prstClr val="black"/>
                        </a:solidFill>
                        <a:latin typeface="+mn-ea"/>
                      </a:rPr>
                      <a:t>レーザ</a:t>
                    </a:r>
                    <a:r>
                      <a:rPr kumimoji="0" lang="ja-JP" altLang="en-US" sz="1400" b="1" kern="0" dirty="0" smtClean="0">
                        <a:solidFill>
                          <a:prstClr val="black"/>
                        </a:solidFill>
                        <a:latin typeface="+mn-ea"/>
                      </a:rPr>
                      <a:t>ー</a:t>
                    </a:r>
                    <a:endParaRPr kumimoji="0" lang="en-US" altLang="ja-JP" sz="1400" b="1" kern="0" dirty="0" smtClean="0">
                      <a:solidFill>
                        <a:prstClr val="black"/>
                      </a:solidFill>
                      <a:latin typeface="+mn-ea"/>
                    </a:endParaRPr>
                  </a:p>
                </p:txBody>
              </p:sp>
              <p:cxnSp>
                <p:nvCxnSpPr>
                  <p:cNvPr id="280" name="直線コネクタ 279"/>
                  <p:cNvCxnSpPr/>
                  <p:nvPr/>
                </p:nvCxnSpPr>
                <p:spPr>
                  <a:xfrm>
                    <a:off x="1010372" y="1933630"/>
                    <a:ext cx="423829" cy="0"/>
                  </a:xfrm>
                  <a:prstGeom prst="line">
                    <a:avLst/>
                  </a:prstGeom>
                  <a:ln w="6350"/>
                </p:spPr>
                <p:style>
                  <a:lnRef idx="1">
                    <a:schemeClr val="dk1"/>
                  </a:lnRef>
                  <a:fillRef idx="0">
                    <a:schemeClr val="dk1"/>
                  </a:fillRef>
                  <a:effectRef idx="0">
                    <a:schemeClr val="dk1"/>
                  </a:effectRef>
                  <a:fontRef idx="minor">
                    <a:schemeClr val="tx1"/>
                  </a:fontRef>
                </p:style>
              </p:cxnSp>
              <p:cxnSp>
                <p:nvCxnSpPr>
                  <p:cNvPr id="281" name="直線コネクタ 280"/>
                  <p:cNvCxnSpPr/>
                  <p:nvPr/>
                </p:nvCxnSpPr>
                <p:spPr>
                  <a:xfrm>
                    <a:off x="1434201" y="1933630"/>
                    <a:ext cx="0" cy="423863"/>
                  </a:xfrm>
                  <a:prstGeom prst="line">
                    <a:avLst/>
                  </a:prstGeom>
                  <a:ln w="6350"/>
                </p:spPr>
                <p:style>
                  <a:lnRef idx="1">
                    <a:schemeClr val="dk1"/>
                  </a:lnRef>
                  <a:fillRef idx="0">
                    <a:schemeClr val="dk1"/>
                  </a:fillRef>
                  <a:effectRef idx="0">
                    <a:schemeClr val="dk1"/>
                  </a:effectRef>
                  <a:fontRef idx="minor">
                    <a:schemeClr val="tx1"/>
                  </a:fontRef>
                </p:style>
              </p:cxnSp>
              <p:cxnSp>
                <p:nvCxnSpPr>
                  <p:cNvPr id="282" name="直線コネクタ 281"/>
                  <p:cNvCxnSpPr/>
                  <p:nvPr/>
                </p:nvCxnSpPr>
                <p:spPr>
                  <a:xfrm flipH="1" flipV="1">
                    <a:off x="1010372" y="2356407"/>
                    <a:ext cx="423830" cy="1086"/>
                  </a:xfrm>
                  <a:prstGeom prst="line">
                    <a:avLst/>
                  </a:prstGeom>
                  <a:ln w="6350"/>
                </p:spPr>
                <p:style>
                  <a:lnRef idx="1">
                    <a:schemeClr val="dk1"/>
                  </a:lnRef>
                  <a:fillRef idx="0">
                    <a:schemeClr val="dk1"/>
                  </a:fillRef>
                  <a:effectRef idx="0">
                    <a:schemeClr val="dk1"/>
                  </a:effectRef>
                  <a:fontRef idx="minor">
                    <a:schemeClr val="tx1"/>
                  </a:fontRef>
                </p:style>
              </p:cxnSp>
              <p:sp>
                <p:nvSpPr>
                  <p:cNvPr id="283" name="正方形/長方形 282"/>
                  <p:cNvSpPr/>
                  <p:nvPr/>
                </p:nvSpPr>
                <p:spPr>
                  <a:xfrm>
                    <a:off x="1261859" y="2037170"/>
                    <a:ext cx="80980" cy="243943"/>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grpSp>
            <p:sp>
              <p:nvSpPr>
                <p:cNvPr id="273" name="正方形/長方形 272"/>
                <p:cNvSpPr/>
                <p:nvPr/>
              </p:nvSpPr>
              <p:spPr>
                <a:xfrm>
                  <a:off x="1946117" y="3874103"/>
                  <a:ext cx="54852" cy="309600"/>
                </a:xfrm>
                <a:prstGeom prst="rect">
                  <a:avLst/>
                </a:prstGeom>
                <a:solidFill>
                  <a:schemeClr val="tx1">
                    <a:lumMod val="50000"/>
                    <a:lumOff val="5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4" name="テキスト ボックス 273"/>
                <p:cNvSpPr txBox="1"/>
                <p:nvPr/>
              </p:nvSpPr>
              <p:spPr>
                <a:xfrm>
                  <a:off x="2012939" y="4482501"/>
                  <a:ext cx="631680" cy="299772"/>
                </a:xfrm>
                <a:prstGeom prst="rect">
                  <a:avLst/>
                </a:prstGeom>
                <a:noFill/>
              </p:spPr>
              <p:txBody>
                <a:bodyPr wrap="none" rtlCol="0">
                  <a:spAutoFit/>
                </a:bodyPr>
                <a:lstStyle/>
                <a:p>
                  <a:r>
                    <a:rPr kumimoji="0" lang="ja-JP" altLang="en-US" sz="1200" kern="0" dirty="0" smtClean="0">
                      <a:solidFill>
                        <a:prstClr val="black"/>
                      </a:solidFill>
                      <a:latin typeface="ＭＳ Ｐゴシック" panose="020B0600070205080204" pitchFamily="50" charset="-128"/>
                      <a:ea typeface="ＭＳ Ｐゴシック" panose="020B0600070205080204" pitchFamily="50" charset="-128"/>
                    </a:rPr>
                    <a:t>偏光板</a:t>
                  </a:r>
                  <a:endParaRPr kumimoji="0" lang="en-US" altLang="ja-JP" sz="1200" kern="0" dirty="0">
                    <a:solidFill>
                      <a:prstClr val="black"/>
                    </a:solidFill>
                    <a:latin typeface="ＭＳ Ｐゴシック" panose="020B0600070205080204" pitchFamily="50" charset="-128"/>
                    <a:ea typeface="ＭＳ Ｐゴシック" panose="020B0600070205080204" pitchFamily="50" charset="-128"/>
                  </a:endParaRPr>
                </a:p>
              </p:txBody>
            </p:sp>
            <p:sp>
              <p:nvSpPr>
                <p:cNvPr id="275" name="正方形/長方形 274"/>
                <p:cNvSpPr/>
                <p:nvPr/>
              </p:nvSpPr>
              <p:spPr>
                <a:xfrm>
                  <a:off x="1834728" y="3899132"/>
                  <a:ext cx="108000" cy="260386"/>
                </a:xfrm>
                <a:prstGeom prst="rect">
                  <a:avLst/>
                </a:prstGeom>
                <a:solidFill>
                  <a:schemeClr val="accent1">
                    <a:lumMod val="20000"/>
                    <a:lumOff val="80000"/>
                  </a:schemeClr>
                </a:solidFill>
                <a:ln w="6350" cap="flat" cmpd="sng" algn="ctr">
                  <a:solidFill>
                    <a:schemeClr val="tx1"/>
                  </a:solidFill>
                  <a:prstDash val="solid"/>
                  <a:miter lim="800000"/>
                </a:ln>
                <a:effectLst/>
              </p:spPr>
              <p:txBody>
                <a:bodyPr rtlCol="0" anchor="ctr"/>
                <a:lstStyle/>
                <a:p>
                  <a:pPr algn="ctr">
                    <a:defRPr/>
                  </a:pPr>
                  <a:endParaRPr kumimoji="0" lang="ja-JP" altLang="en-US" kern="0">
                    <a:solidFill>
                      <a:prstClr val="white"/>
                    </a:solidFill>
                    <a:latin typeface="Calibri" panose="020F0502020204030204"/>
                    <a:ea typeface="ＭＳ Ｐゴシック" panose="020B0600070205080204" pitchFamily="50" charset="-128"/>
                  </a:endParaRPr>
                </a:p>
              </p:txBody>
            </p:sp>
            <p:sp>
              <p:nvSpPr>
                <p:cNvPr id="276" name="テキスト ボックス 275"/>
                <p:cNvSpPr txBox="1"/>
                <p:nvPr/>
              </p:nvSpPr>
              <p:spPr>
                <a:xfrm>
                  <a:off x="1339323" y="4488698"/>
                  <a:ext cx="703071" cy="299772"/>
                </a:xfrm>
                <a:prstGeom prst="rect">
                  <a:avLst/>
                </a:prstGeom>
                <a:noFill/>
              </p:spPr>
              <p:txBody>
                <a:bodyPr wrap="square" rtlCol="0">
                  <a:spAutoFit/>
                </a:bodyPr>
                <a:lstStyle/>
                <a:p>
                  <a:pPr>
                    <a:defRPr/>
                  </a:pPr>
                  <a:r>
                    <a:rPr kumimoji="0" lang="ja-JP" altLang="en-US" sz="1200" kern="0" dirty="0" smtClean="0">
                      <a:solidFill>
                        <a:prstClr val="black"/>
                      </a:solidFill>
                      <a:latin typeface="ＭＳ Ｐゴシック" panose="020B0600070205080204" pitchFamily="50" charset="-128"/>
                      <a:ea typeface="ＭＳ Ｐゴシック" panose="020B0600070205080204" pitchFamily="50" charset="-128"/>
                    </a:rPr>
                    <a:t>水晶板</a:t>
                  </a:r>
                  <a:endParaRPr kumimoji="0" lang="en-US" altLang="ja-JP" sz="1200" kern="0" dirty="0" smtClean="0">
                    <a:solidFill>
                      <a:prstClr val="black"/>
                    </a:solidFill>
                    <a:latin typeface="ＭＳ Ｐゴシック" panose="020B0600070205080204" pitchFamily="50" charset="-128"/>
                    <a:ea typeface="ＭＳ Ｐゴシック" panose="020B0600070205080204" pitchFamily="50" charset="-128"/>
                  </a:endParaRPr>
                </a:p>
              </p:txBody>
            </p:sp>
            <p:cxnSp>
              <p:nvCxnSpPr>
                <p:cNvPr id="277" name="直線コネクタ 276"/>
                <p:cNvCxnSpPr>
                  <a:stCxn id="275" idx="2"/>
                  <a:endCxn id="276" idx="0"/>
                </p:cNvCxnSpPr>
                <p:nvPr/>
              </p:nvCxnSpPr>
              <p:spPr>
                <a:xfrm flipH="1">
                  <a:off x="1690859" y="4159518"/>
                  <a:ext cx="197870" cy="32918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8" name="直線コネクタ 277"/>
                <p:cNvCxnSpPr>
                  <a:stCxn id="273" idx="2"/>
                  <a:endCxn id="274" idx="0"/>
                </p:cNvCxnSpPr>
                <p:nvPr/>
              </p:nvCxnSpPr>
              <p:spPr>
                <a:xfrm>
                  <a:off x="1973543" y="4183702"/>
                  <a:ext cx="355237" cy="29879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mc:AlternateContent xmlns:mc="http://schemas.openxmlformats.org/markup-compatibility/2006" xmlns:a14="http://schemas.microsoft.com/office/drawing/2010/main">
            <mc:Choice Requires="a14">
              <p:sp>
                <p:nvSpPr>
                  <p:cNvPr id="256" name="テキスト ボックス 255"/>
                  <p:cNvSpPr txBox="1"/>
                  <p:nvPr/>
                </p:nvSpPr>
                <p:spPr>
                  <a:xfrm>
                    <a:off x="2934385" y="855458"/>
                    <a:ext cx="1688106" cy="474639"/>
                  </a:xfrm>
                  <a:prstGeom prst="rect">
                    <a:avLst/>
                  </a:prstGeom>
                  <a:noFill/>
                </p:spPr>
                <p:txBody>
                  <a:bodyPr wrap="square" rtlCol="0">
                    <a:spAutoFit/>
                  </a:bodyPr>
                  <a:lstStyle/>
                  <a:p>
                    <a:pPr>
                      <a:defRPr/>
                    </a:pPr>
                    <a:r>
                      <a:rPr kumimoji="0" lang="ja-JP" altLang="en-US" sz="1200" b="1" kern="0" dirty="0" smtClean="0">
                        <a:solidFill>
                          <a:prstClr val="black"/>
                        </a:solidFill>
                        <a:latin typeface="+mn-ea"/>
                      </a:rPr>
                      <a:t>凹面鏡（球面）</a:t>
                    </a:r>
                    <a:endParaRPr kumimoji="0" lang="en-US" altLang="ja-JP" sz="1200" b="1" kern="0" dirty="0" smtClean="0">
                      <a:solidFill>
                        <a:prstClr val="black"/>
                      </a:solidFill>
                      <a:latin typeface="+mn-ea"/>
                    </a:endParaRPr>
                  </a:p>
                  <a:p>
                    <a:pPr>
                      <a:defRPr/>
                    </a:pPr>
                    <a14:m>
                      <m:oMathPara xmlns:m="http://schemas.openxmlformats.org/officeDocument/2006/math">
                        <m:oMathParaPr>
                          <m:jc m:val="centerGroup"/>
                        </m:oMathParaPr>
                        <m:oMath xmlns:m="http://schemas.openxmlformats.org/officeDocument/2006/math">
                          <m:r>
                            <a:rPr kumimoji="0" lang="en-US" altLang="ja-JP" sz="1050" kern="0">
                              <a:solidFill>
                                <a:prstClr val="black"/>
                              </a:solidFill>
                              <a:latin typeface="Cambria Math" panose="02040503050406030204" pitchFamily="18" charset="0"/>
                            </a:rPr>
                            <m:t>(</m:t>
                          </m:r>
                          <m:r>
                            <a:rPr kumimoji="0" lang="en-US" altLang="ja-JP" sz="1050" i="1" kern="0">
                              <a:solidFill>
                                <a:prstClr val="black"/>
                              </a:solidFill>
                              <a:latin typeface="Cambria Math" panose="02040503050406030204" pitchFamily="18" charset="0"/>
                            </a:rPr>
                            <m:t>𝑓</m:t>
                          </m:r>
                          <m:r>
                            <a:rPr kumimoji="0" lang="en-US" altLang="ja-JP" sz="1050" kern="0">
                              <a:solidFill>
                                <a:prstClr val="black"/>
                              </a:solidFill>
                              <a:latin typeface="Cambria Math" panose="02040503050406030204" pitchFamily="18" charset="0"/>
                            </a:rPr>
                            <m:t>=</m:t>
                          </m:r>
                          <m:r>
                            <a:rPr kumimoji="0" lang="en-US" altLang="ja-JP" sz="1050" b="0" i="0" kern="0" smtClean="0">
                              <a:solidFill>
                                <a:prstClr val="black"/>
                              </a:solidFill>
                              <a:latin typeface="Cambria Math" panose="02040503050406030204" pitchFamily="18" charset="0"/>
                            </a:rPr>
                            <m:t>304.8</m:t>
                          </m:r>
                          <m:r>
                            <m:rPr>
                              <m:sty m:val="p"/>
                            </m:rPr>
                            <a:rPr kumimoji="0" lang="en-US" altLang="ja-JP" sz="1050" kern="0">
                              <a:solidFill>
                                <a:prstClr val="black"/>
                              </a:solidFill>
                              <a:latin typeface="Cambria Math" panose="02040503050406030204" pitchFamily="18" charset="0"/>
                            </a:rPr>
                            <m:t>mm</m:t>
                          </m:r>
                          <m:r>
                            <a:rPr kumimoji="0" lang="en-US" altLang="ja-JP" sz="1050" kern="0">
                              <a:solidFill>
                                <a:prstClr val="black"/>
                              </a:solidFill>
                              <a:latin typeface="Cambria Math" panose="02040503050406030204" pitchFamily="18" charset="0"/>
                            </a:rPr>
                            <m:t>,150</m:t>
                          </m:r>
                          <m:r>
                            <m:rPr>
                              <m:sty m:val="p"/>
                            </m:rPr>
                            <a:rPr kumimoji="0" lang="en-US" altLang="ja-JP" sz="1050" kern="0">
                              <a:solidFill>
                                <a:prstClr val="black"/>
                              </a:solidFill>
                              <a:latin typeface="Cambria Math" panose="02040503050406030204" pitchFamily="18" charset="0"/>
                            </a:rPr>
                            <m:t>mm</m:t>
                          </m:r>
                          <m:r>
                            <a:rPr kumimoji="0" lang="ja-JP" altLang="en-US" sz="1050" i="1" kern="0">
                              <a:solidFill>
                                <a:prstClr val="black"/>
                              </a:solidFill>
                              <a:latin typeface="Cambria Math" panose="02040503050406030204" pitchFamily="18" charset="0"/>
                            </a:rPr>
                            <m:t>𝜙</m:t>
                          </m:r>
                          <m:r>
                            <a:rPr kumimoji="0" lang="en-US" altLang="ja-JP" sz="1050" i="1" kern="0">
                              <a:solidFill>
                                <a:prstClr val="black"/>
                              </a:solidFill>
                              <a:latin typeface="Cambria Math" panose="02040503050406030204" pitchFamily="18" charset="0"/>
                            </a:rPr>
                            <m:t>)</m:t>
                          </m:r>
                        </m:oMath>
                      </m:oMathPara>
                    </a14:m>
                    <a:endParaRPr kumimoji="0" lang="en-US" altLang="ja-JP" sz="1050" kern="0" dirty="0">
                      <a:solidFill>
                        <a:prstClr val="black"/>
                      </a:solidFill>
                      <a:latin typeface="+mn-ea"/>
                    </a:endParaRPr>
                  </a:p>
                </p:txBody>
              </p:sp>
            </mc:Choice>
            <mc:Fallback xmlns="">
              <p:sp>
                <p:nvSpPr>
                  <p:cNvPr id="256" name="テキスト ボックス 255"/>
                  <p:cNvSpPr txBox="1">
                    <a:spLocks noRot="1" noChangeAspect="1" noMove="1" noResize="1" noEditPoints="1" noAdjustHandles="1" noChangeArrowheads="1" noChangeShapeType="1" noTextEdit="1"/>
                  </p:cNvSpPr>
                  <p:nvPr/>
                </p:nvSpPr>
                <p:spPr>
                  <a:xfrm>
                    <a:off x="2934385" y="855458"/>
                    <a:ext cx="1688106" cy="474639"/>
                  </a:xfrm>
                  <a:prstGeom prst="rect">
                    <a:avLst/>
                  </a:prstGeom>
                  <a:blipFill rotWithShape="0">
                    <a:blip r:embed="rId17"/>
                    <a:stretch>
                      <a:fillRect b="-5556"/>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57" name="テキスト ボックス 256"/>
                  <p:cNvSpPr txBox="1"/>
                  <p:nvPr/>
                </p:nvSpPr>
                <p:spPr>
                  <a:xfrm>
                    <a:off x="1299000" y="2946653"/>
                    <a:ext cx="1622125" cy="482966"/>
                  </a:xfrm>
                  <a:prstGeom prst="rect">
                    <a:avLst/>
                  </a:prstGeom>
                  <a:noFill/>
                </p:spPr>
                <p:txBody>
                  <a:bodyPr wrap="square" rtlCol="0">
                    <a:spAutoFit/>
                  </a:bodyPr>
                  <a:lstStyle/>
                  <a:p>
                    <a:pPr>
                      <a:defRPr/>
                    </a:pPr>
                    <a:r>
                      <a:rPr kumimoji="0" lang="ja-JP" altLang="en-US" sz="1100" kern="0" dirty="0" smtClean="0">
                        <a:solidFill>
                          <a:prstClr val="black"/>
                        </a:solidFill>
                        <a:latin typeface="+mn-ea"/>
                      </a:rPr>
                      <a:t>　</a:t>
                    </a:r>
                    <a:r>
                      <a:rPr kumimoji="0" lang="ja-JP" altLang="en-US" sz="1200" b="1" kern="0" dirty="0" smtClean="0">
                        <a:solidFill>
                          <a:prstClr val="black"/>
                        </a:solidFill>
                        <a:latin typeface="+mn-ea"/>
                      </a:rPr>
                      <a:t>凸面鏡（球面）</a:t>
                    </a:r>
                    <a:endParaRPr kumimoji="0" lang="en-US" altLang="ja-JP" sz="1200" b="1" kern="0" dirty="0">
                      <a:solidFill>
                        <a:prstClr val="black"/>
                      </a:solidFill>
                      <a:latin typeface="+mn-ea"/>
                    </a:endParaRPr>
                  </a:p>
                  <a:p>
                    <a:pPr>
                      <a:defRPr/>
                    </a:pPr>
                    <a14:m>
                      <m:oMathPara xmlns:m="http://schemas.openxmlformats.org/officeDocument/2006/math">
                        <m:oMathParaPr>
                          <m:jc m:val="centerGroup"/>
                        </m:oMathParaPr>
                        <m:oMath xmlns:m="http://schemas.openxmlformats.org/officeDocument/2006/math">
                          <m:r>
                            <a:rPr kumimoji="0" lang="en-US" altLang="ja-JP" sz="1100" kern="0">
                              <a:solidFill>
                                <a:prstClr val="black"/>
                              </a:solidFill>
                              <a:latin typeface="Cambria Math" panose="02040503050406030204" pitchFamily="18" charset="0"/>
                            </a:rPr>
                            <m:t>(</m:t>
                          </m:r>
                          <m:r>
                            <a:rPr kumimoji="0" lang="en-US" altLang="ja-JP" sz="1100" i="1" kern="0">
                              <a:solidFill>
                                <a:prstClr val="black"/>
                              </a:solidFill>
                              <a:latin typeface="Cambria Math" panose="02040503050406030204" pitchFamily="18" charset="0"/>
                            </a:rPr>
                            <m:t>𝑓</m:t>
                          </m:r>
                          <m:r>
                            <a:rPr kumimoji="0" lang="en-US" altLang="ja-JP" sz="1100" kern="0">
                              <a:solidFill>
                                <a:prstClr val="black"/>
                              </a:solidFill>
                              <a:latin typeface="Cambria Math" panose="02040503050406030204" pitchFamily="18" charset="0"/>
                            </a:rPr>
                            <m:t>=−50</m:t>
                          </m:r>
                          <m:r>
                            <m:rPr>
                              <m:sty m:val="p"/>
                            </m:rPr>
                            <a:rPr kumimoji="0" lang="en-US" altLang="ja-JP" sz="1100" kern="0">
                              <a:solidFill>
                                <a:prstClr val="black"/>
                              </a:solidFill>
                              <a:latin typeface="Cambria Math" panose="02040503050406030204" pitchFamily="18" charset="0"/>
                            </a:rPr>
                            <m:t>mm</m:t>
                          </m:r>
                          <m:r>
                            <a:rPr kumimoji="0" lang="en-US" altLang="ja-JP" sz="1100" kern="0">
                              <a:solidFill>
                                <a:prstClr val="black"/>
                              </a:solidFill>
                              <a:latin typeface="Cambria Math" panose="02040503050406030204" pitchFamily="18" charset="0"/>
                            </a:rPr>
                            <m:t>,50</m:t>
                          </m:r>
                          <m:r>
                            <m:rPr>
                              <m:sty m:val="p"/>
                            </m:rPr>
                            <a:rPr kumimoji="0" lang="en-US" altLang="ja-JP" sz="1100" kern="0">
                              <a:solidFill>
                                <a:prstClr val="black"/>
                              </a:solidFill>
                              <a:latin typeface="Cambria Math" panose="02040503050406030204" pitchFamily="18" charset="0"/>
                            </a:rPr>
                            <m:t>mm</m:t>
                          </m:r>
                          <m:r>
                            <a:rPr kumimoji="0" lang="ja-JP" altLang="en-US" sz="1100" i="1" kern="0">
                              <a:solidFill>
                                <a:prstClr val="black"/>
                              </a:solidFill>
                              <a:latin typeface="Cambria Math" panose="02040503050406030204" pitchFamily="18" charset="0"/>
                            </a:rPr>
                            <m:t>𝜙</m:t>
                          </m:r>
                          <m:r>
                            <a:rPr kumimoji="0" lang="en-US" altLang="ja-JP" sz="1100" i="1" kern="0">
                              <a:solidFill>
                                <a:prstClr val="black"/>
                              </a:solidFill>
                              <a:latin typeface="Cambria Math" panose="02040503050406030204" pitchFamily="18" charset="0"/>
                            </a:rPr>
                            <m:t>)</m:t>
                          </m:r>
                        </m:oMath>
                      </m:oMathPara>
                    </a14:m>
                    <a:endParaRPr kumimoji="0" lang="en-US" altLang="ja-JP" sz="1100" kern="0" dirty="0">
                      <a:solidFill>
                        <a:prstClr val="black"/>
                      </a:solidFill>
                      <a:latin typeface="+mn-ea"/>
                    </a:endParaRPr>
                  </a:p>
                </p:txBody>
              </p:sp>
            </mc:Choice>
            <mc:Fallback xmlns="">
              <p:sp>
                <p:nvSpPr>
                  <p:cNvPr id="257" name="テキスト ボックス 256"/>
                  <p:cNvSpPr txBox="1">
                    <a:spLocks noRot="1" noChangeAspect="1" noMove="1" noResize="1" noEditPoints="1" noAdjustHandles="1" noChangeArrowheads="1" noChangeShapeType="1" noTextEdit="1"/>
                  </p:cNvSpPr>
                  <p:nvPr/>
                </p:nvSpPr>
                <p:spPr>
                  <a:xfrm>
                    <a:off x="1299000" y="2946653"/>
                    <a:ext cx="1622125" cy="482966"/>
                  </a:xfrm>
                  <a:prstGeom prst="rect">
                    <a:avLst/>
                  </a:prstGeom>
                  <a:blipFill rotWithShape="0">
                    <a:blip r:embed="rId18"/>
                    <a:stretch>
                      <a:fillRect b="-4054"/>
                    </a:stretch>
                  </a:blipFill>
                </p:spPr>
                <p:txBody>
                  <a:bodyPr/>
                  <a:lstStyle/>
                  <a:p>
                    <a:r>
                      <a:rPr lang="ja-JP" altLang="en-US">
                        <a:noFill/>
                      </a:rPr>
                      <a:t> </a:t>
                    </a:r>
                  </a:p>
                </p:txBody>
              </p:sp>
            </mc:Fallback>
          </mc:AlternateContent>
          <p:sp>
            <p:nvSpPr>
              <p:cNvPr id="258" name="正方形/長方形 257"/>
              <p:cNvSpPr/>
              <p:nvPr/>
            </p:nvSpPr>
            <p:spPr>
              <a:xfrm rot="18362661">
                <a:off x="2629839" y="2362233"/>
                <a:ext cx="711611" cy="255680"/>
              </a:xfrm>
              <a:prstGeom prst="rect">
                <a:avLst/>
              </a:prstGeom>
            </p:spPr>
            <p:txBody>
              <a:bodyPr wrap="none">
                <a:spAutoFit/>
              </a:bodyPr>
              <a:lstStyle/>
              <a:p>
                <a:pPr>
                  <a:defRPr/>
                </a:pPr>
                <a:r>
                  <a:rPr kumimoji="0" lang="en-US" altLang="ja-JP" sz="1100" kern="0" dirty="0" smtClean="0"/>
                  <a:t>610 mm</a:t>
                </a:r>
                <a:endParaRPr kumimoji="0" lang="en-US" altLang="ja-JP" sz="1100" kern="0" dirty="0"/>
              </a:p>
            </p:txBody>
          </p:sp>
          <p:sp>
            <p:nvSpPr>
              <p:cNvPr id="259" name="正方形/長方形 258"/>
              <p:cNvSpPr/>
              <p:nvPr/>
            </p:nvSpPr>
            <p:spPr>
              <a:xfrm rot="17069671">
                <a:off x="3142665" y="2200834"/>
                <a:ext cx="711611" cy="255680"/>
              </a:xfrm>
              <a:prstGeom prst="rect">
                <a:avLst/>
              </a:prstGeom>
            </p:spPr>
            <p:txBody>
              <a:bodyPr wrap="none">
                <a:spAutoFit/>
              </a:bodyPr>
              <a:lstStyle/>
              <a:p>
                <a:pPr>
                  <a:defRPr/>
                </a:pPr>
                <a:r>
                  <a:rPr kumimoji="0" lang="en-US" altLang="ja-JP" sz="1100" kern="0" dirty="0" smtClean="0"/>
                  <a:t>568 mm</a:t>
                </a:r>
                <a:endParaRPr kumimoji="0" lang="en-US" altLang="ja-JP" sz="1100" kern="0" dirty="0"/>
              </a:p>
            </p:txBody>
          </p:sp>
          <p:cxnSp>
            <p:nvCxnSpPr>
              <p:cNvPr id="260" name="直線コネクタ 259"/>
              <p:cNvCxnSpPr>
                <a:stCxn id="283" idx="3"/>
              </p:cNvCxnSpPr>
              <p:nvPr/>
            </p:nvCxnSpPr>
            <p:spPr>
              <a:xfrm flipV="1">
                <a:off x="924612" y="1898949"/>
                <a:ext cx="1526698" cy="6355"/>
              </a:xfrm>
              <a:prstGeom prst="line">
                <a:avLst/>
              </a:prstGeom>
              <a:ln w="6350">
                <a:solidFill>
                  <a:srgbClr val="FF0000"/>
                </a:solidFill>
              </a:ln>
            </p:spPr>
            <p:style>
              <a:lnRef idx="1">
                <a:schemeClr val="accent1"/>
              </a:lnRef>
              <a:fillRef idx="0">
                <a:schemeClr val="accent1"/>
              </a:fillRef>
              <a:effectRef idx="0">
                <a:schemeClr val="accent1"/>
              </a:effectRef>
              <a:fontRef idx="minor">
                <a:schemeClr val="tx1"/>
              </a:fontRef>
            </p:style>
          </p:cxnSp>
          <p:sp>
            <p:nvSpPr>
              <p:cNvPr id="261" name="テキスト ボックス 260"/>
              <p:cNvSpPr txBox="1"/>
              <p:nvPr/>
            </p:nvSpPr>
            <p:spPr>
              <a:xfrm>
                <a:off x="3360098" y="2909481"/>
                <a:ext cx="1376034" cy="299772"/>
              </a:xfrm>
              <a:prstGeom prst="rect">
                <a:avLst/>
              </a:prstGeom>
              <a:noFill/>
            </p:spPr>
            <p:txBody>
              <a:bodyPr wrap="square" rtlCol="0">
                <a:spAutoFit/>
              </a:bodyPr>
              <a:lstStyle/>
              <a:p>
                <a:pPr>
                  <a:defRPr/>
                </a:pPr>
                <a:r>
                  <a:rPr kumimoji="0" lang="ja-JP" altLang="en-US" sz="1200" kern="0" dirty="0" smtClean="0">
                    <a:solidFill>
                      <a:prstClr val="black"/>
                    </a:solidFill>
                    <a:latin typeface="ＭＳ Ｐゴシック" panose="020B0600070205080204" pitchFamily="50" charset="-128"/>
                    <a:ea typeface="ＭＳ Ｐゴシック" panose="020B0600070205080204" pitchFamily="50" charset="-128"/>
                  </a:rPr>
                  <a:t>高速チョッパー</a:t>
                </a:r>
                <a:endParaRPr kumimoji="0" lang="en-US" altLang="ja-JP" sz="1200" kern="0" dirty="0" smtClean="0">
                  <a:solidFill>
                    <a:prstClr val="black"/>
                  </a:solidFill>
                  <a:latin typeface="ＭＳ Ｐゴシック" panose="020B0600070205080204" pitchFamily="50" charset="-128"/>
                  <a:ea typeface="ＭＳ Ｐゴシック" panose="020B0600070205080204" pitchFamily="50" charset="-128"/>
                </a:endParaRPr>
              </a:p>
            </p:txBody>
          </p:sp>
          <mc:AlternateContent xmlns:mc="http://schemas.openxmlformats.org/markup-compatibility/2006" xmlns:a14="http://schemas.microsoft.com/office/drawing/2010/main">
            <mc:Choice Requires="a14">
              <p:sp>
                <p:nvSpPr>
                  <p:cNvPr id="262" name="正方形/長方形 261"/>
                  <p:cNvSpPr/>
                  <p:nvPr/>
                </p:nvSpPr>
                <p:spPr>
                  <a:xfrm>
                    <a:off x="87687" y="3507146"/>
                    <a:ext cx="1967273" cy="499620"/>
                  </a:xfrm>
                  <a:prstGeom prst="rect">
                    <a:avLst/>
                  </a:prstGeom>
                  <a:ln w="6350">
                    <a:solidFill>
                      <a:schemeClr val="tx1"/>
                    </a:solidFill>
                  </a:ln>
                </p:spPr>
                <p:txBody>
                  <a:bodyPr wrap="square" anchor="ctr">
                    <a:spAutoFit/>
                  </a:bodyPr>
                  <a:lstStyle/>
                  <a:p>
                    <a:pPr/>
                    <a14:m>
                      <m:oMathPara xmlns:m="http://schemas.openxmlformats.org/officeDocument/2006/math">
                        <m:oMathParaPr>
                          <m:jc m:val="left"/>
                        </m:oMathParaPr>
                        <m:oMath xmlns:m="http://schemas.openxmlformats.org/officeDocument/2006/math">
                          <m:r>
                            <a:rPr lang="ja-JP" altLang="en-US" sz="1200" i="1" smtClean="0">
                              <a:solidFill>
                                <a:prstClr val="black"/>
                              </a:solidFill>
                              <a:latin typeface="Cambria Math" panose="02040503050406030204" pitchFamily="18" charset="0"/>
                            </a:rPr>
                            <m:t>波長</m:t>
                          </m:r>
                          <m:r>
                            <a:rPr lang="ja-JP" altLang="en-US" sz="1200" i="1" smtClean="0">
                              <a:solidFill>
                                <a:prstClr val="black"/>
                              </a:solidFill>
                              <a:latin typeface="Cambria Math" panose="02040503050406030204" pitchFamily="18" charset="0"/>
                            </a:rPr>
                            <m:t>𝜆</m:t>
                          </m:r>
                          <m:r>
                            <a:rPr lang="en-US" altLang="ja-JP" sz="1200" i="1" smtClean="0">
                              <a:solidFill>
                                <a:prstClr val="black"/>
                              </a:solidFill>
                              <a:latin typeface="Cambria Math" panose="02040503050406030204" pitchFamily="18" charset="0"/>
                            </a:rPr>
                            <m:t>=57.2</m:t>
                          </m:r>
                          <m:r>
                            <a:rPr lang="en-US" altLang="ja-JP" sz="1200" b="0" i="0" smtClean="0">
                              <a:solidFill>
                                <a:prstClr val="black"/>
                              </a:solidFill>
                              <a:latin typeface="Cambria Math" panose="02040503050406030204" pitchFamily="18" charset="0"/>
                            </a:rPr>
                            <m:t> </m:t>
                          </m:r>
                          <m:r>
                            <m:rPr>
                              <m:sty m:val="p"/>
                            </m:rPr>
                            <a:rPr lang="ja-JP" altLang="en-US" sz="1200" smtClean="0">
                              <a:solidFill>
                                <a:prstClr val="black"/>
                              </a:solidFill>
                              <a:latin typeface="Cambria Math" panose="02040503050406030204" pitchFamily="18" charset="0"/>
                            </a:rPr>
                            <m:t>μ</m:t>
                          </m:r>
                          <m:r>
                            <m:rPr>
                              <m:sty m:val="p"/>
                            </m:rPr>
                            <a:rPr lang="en-US" altLang="ja-JP" sz="1200" smtClean="0">
                              <a:solidFill>
                                <a:prstClr val="black"/>
                              </a:solidFill>
                              <a:latin typeface="Cambria Math" panose="02040503050406030204" pitchFamily="18" charset="0"/>
                            </a:rPr>
                            <m:t>m</m:t>
                          </m:r>
                        </m:oMath>
                      </m:oMathPara>
                    </a14:m>
                    <a:endParaRPr lang="en-US" altLang="ja-JP" sz="1200" dirty="0" smtClean="0">
                      <a:solidFill>
                        <a:prstClr val="black"/>
                      </a:solidFill>
                    </a:endParaRPr>
                  </a:p>
                  <a:p>
                    <a:pPr/>
                    <a14:m>
                      <m:oMathPara xmlns:m="http://schemas.openxmlformats.org/officeDocument/2006/math">
                        <m:oMathParaPr>
                          <m:jc m:val="left"/>
                        </m:oMathParaPr>
                        <m:oMath xmlns:m="http://schemas.openxmlformats.org/officeDocument/2006/math">
                          <m:sSub>
                            <m:sSubPr>
                              <m:ctrlPr>
                                <a:rPr lang="en-US" altLang="ja-JP" sz="1200" i="1" smtClean="0">
                                  <a:solidFill>
                                    <a:prstClr val="black"/>
                                  </a:solidFill>
                                  <a:latin typeface="Cambria Math" panose="02040503050406030204" pitchFamily="18" charset="0"/>
                                </a:rPr>
                              </m:ctrlPr>
                            </m:sSubPr>
                            <m:e>
                              <m:r>
                                <a:rPr lang="ja-JP" altLang="en-US" sz="1200" i="1">
                                  <a:solidFill>
                                    <a:prstClr val="black"/>
                                  </a:solidFill>
                                  <a:latin typeface="Cambria Math" panose="02040503050406030204" pitchFamily="18" charset="0"/>
                                </a:rPr>
                                <m:t>ウエスト</m:t>
                              </m:r>
                              <m:r>
                                <a:rPr lang="ja-JP" altLang="en-US" sz="1200" i="1" smtClean="0">
                                  <a:solidFill>
                                    <a:prstClr val="black"/>
                                  </a:solidFill>
                                  <a:latin typeface="Cambria Math" panose="02040503050406030204" pitchFamily="18" charset="0"/>
                                </a:rPr>
                                <m:t>半径</m:t>
                              </m:r>
                              <m:r>
                                <a:rPr lang="en-US" altLang="ja-JP" sz="1200" i="1" smtClean="0">
                                  <a:solidFill>
                                    <a:prstClr val="black"/>
                                  </a:solidFill>
                                  <a:latin typeface="Cambria Math" panose="02040503050406030204" pitchFamily="18" charset="0"/>
                                </a:rPr>
                                <m:t>𝑊</m:t>
                              </m:r>
                            </m:e>
                            <m:sub>
                              <m:r>
                                <a:rPr lang="en-US" altLang="ja-JP" sz="1200" i="1" smtClean="0">
                                  <a:solidFill>
                                    <a:prstClr val="black"/>
                                  </a:solidFill>
                                  <a:latin typeface="Cambria Math" panose="02040503050406030204" pitchFamily="18" charset="0"/>
                                </a:rPr>
                                <m:t>0</m:t>
                              </m:r>
                            </m:sub>
                          </m:sSub>
                          <m:r>
                            <a:rPr lang="en-US" altLang="ja-JP" sz="1200" i="1" smtClean="0">
                              <a:solidFill>
                                <a:prstClr val="black"/>
                              </a:solidFill>
                              <a:latin typeface="Cambria Math" panose="02040503050406030204" pitchFamily="18" charset="0"/>
                            </a:rPr>
                            <m:t>=3.</m:t>
                          </m:r>
                          <m:r>
                            <a:rPr lang="en-US" altLang="ja-JP" sz="1200" i="1">
                              <a:solidFill>
                                <a:prstClr val="black"/>
                              </a:solidFill>
                              <a:latin typeface="Cambria Math" panose="02040503050406030204" pitchFamily="18" charset="0"/>
                            </a:rPr>
                            <m:t>43</m:t>
                          </m:r>
                          <m:r>
                            <m:rPr>
                              <m:sty m:val="p"/>
                            </m:rPr>
                            <a:rPr lang="en-US" altLang="ja-JP" sz="1200" smtClean="0">
                              <a:solidFill>
                                <a:prstClr val="black"/>
                              </a:solidFill>
                              <a:latin typeface="Cambria Math" panose="02040503050406030204" pitchFamily="18" charset="0"/>
                            </a:rPr>
                            <m:t>mm</m:t>
                          </m:r>
                        </m:oMath>
                      </m:oMathPara>
                    </a14:m>
                    <a:endParaRPr lang="ja-JP" altLang="en-US" sz="1200" dirty="0">
                      <a:solidFill>
                        <a:prstClr val="black"/>
                      </a:solidFill>
                    </a:endParaRPr>
                  </a:p>
                </p:txBody>
              </p:sp>
            </mc:Choice>
            <mc:Fallback xmlns="">
              <p:sp>
                <p:nvSpPr>
                  <p:cNvPr id="262" name="正方形/長方形 261"/>
                  <p:cNvSpPr>
                    <a:spLocks noRot="1" noChangeAspect="1" noMove="1" noResize="1" noEditPoints="1" noAdjustHandles="1" noChangeArrowheads="1" noChangeShapeType="1" noTextEdit="1"/>
                  </p:cNvSpPr>
                  <p:nvPr/>
                </p:nvSpPr>
                <p:spPr>
                  <a:xfrm>
                    <a:off x="87687" y="3507146"/>
                    <a:ext cx="1967273" cy="499620"/>
                  </a:xfrm>
                  <a:prstGeom prst="rect">
                    <a:avLst/>
                  </a:prstGeom>
                  <a:blipFill rotWithShape="0">
                    <a:blip r:embed="rId19"/>
                    <a:stretch>
                      <a:fillRect/>
                    </a:stretch>
                  </a:blipFill>
                  <a:ln w="6350">
                    <a:solidFill>
                      <a:schemeClr val="tx1"/>
                    </a:solidFill>
                  </a:ln>
                </p:spPr>
                <p:txBody>
                  <a:bodyPr/>
                  <a:lstStyle/>
                  <a:p>
                    <a:r>
                      <a:rPr lang="ja-JP" altLang="en-US">
                        <a:noFill/>
                      </a:rPr>
                      <a:t> </a:t>
                    </a:r>
                  </a:p>
                </p:txBody>
              </p:sp>
            </mc:Fallback>
          </mc:AlternateContent>
          <p:sp>
            <p:nvSpPr>
              <p:cNvPr id="263" name="正方形/長方形 262"/>
              <p:cNvSpPr/>
              <p:nvPr/>
            </p:nvSpPr>
            <p:spPr>
              <a:xfrm rot="900000">
                <a:off x="2946256" y="3582405"/>
                <a:ext cx="80409" cy="61935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4" name="上矢印 263"/>
              <p:cNvSpPr/>
              <p:nvPr/>
            </p:nvSpPr>
            <p:spPr>
              <a:xfrm rot="11700000">
                <a:off x="2783771" y="4218431"/>
                <a:ext cx="182324" cy="226105"/>
              </a:xfrm>
              <a:prstGeom prst="upArrow">
                <a:avLst/>
              </a:prstGeom>
              <a:solidFill>
                <a:schemeClr val="accent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5" name="テキスト ボックス 264"/>
              <p:cNvSpPr txBox="1"/>
              <p:nvPr/>
            </p:nvSpPr>
            <p:spPr>
              <a:xfrm>
                <a:off x="2435214" y="4487341"/>
                <a:ext cx="971821" cy="299772"/>
              </a:xfrm>
              <a:prstGeom prst="rect">
                <a:avLst/>
              </a:prstGeom>
              <a:noFill/>
            </p:spPr>
            <p:txBody>
              <a:bodyPr wrap="square" rtlCol="0">
                <a:spAutoFit/>
              </a:bodyPr>
              <a:lstStyle/>
              <a:p>
                <a:pPr>
                  <a:defRPr/>
                </a:pPr>
                <a:r>
                  <a:rPr kumimoji="0" lang="ja-JP" altLang="en-US" sz="1200" kern="0" dirty="0" smtClean="0">
                    <a:solidFill>
                      <a:prstClr val="black"/>
                    </a:solidFill>
                    <a:latin typeface="ＭＳ Ｐゴシック" panose="020B0600070205080204" pitchFamily="50" charset="-128"/>
                    <a:ea typeface="ＭＳ Ｐゴシック" panose="020B0600070205080204" pitchFamily="50" charset="-128"/>
                  </a:rPr>
                  <a:t>冷凍機へ</a:t>
                </a:r>
                <a:endParaRPr kumimoji="0" lang="en-US" altLang="ja-JP" sz="1200" kern="0" dirty="0" smtClean="0">
                  <a:solidFill>
                    <a:prstClr val="black"/>
                  </a:solidFill>
                  <a:latin typeface="ＭＳ Ｐゴシック" panose="020B0600070205080204" pitchFamily="50" charset="-128"/>
                  <a:ea typeface="ＭＳ Ｐゴシック" panose="020B0600070205080204" pitchFamily="50" charset="-128"/>
                </a:endParaRPr>
              </a:p>
            </p:txBody>
          </p:sp>
          <p:sp>
            <p:nvSpPr>
              <p:cNvPr id="266" name="テキスト ボックス 265"/>
              <p:cNvSpPr txBox="1"/>
              <p:nvPr/>
            </p:nvSpPr>
            <p:spPr>
              <a:xfrm>
                <a:off x="2280038" y="3437914"/>
                <a:ext cx="871390" cy="299772"/>
              </a:xfrm>
              <a:prstGeom prst="rect">
                <a:avLst/>
              </a:prstGeom>
              <a:noFill/>
            </p:spPr>
            <p:txBody>
              <a:bodyPr wrap="square" rtlCol="0">
                <a:spAutoFit/>
              </a:bodyPr>
              <a:lstStyle/>
              <a:p>
                <a:pPr>
                  <a:defRPr/>
                </a:pPr>
                <a:r>
                  <a:rPr kumimoji="0" lang="ja-JP" altLang="en-US" sz="1200" kern="0" dirty="0" smtClean="0">
                    <a:latin typeface="ＭＳ Ｐゴシック" panose="020B0600070205080204" pitchFamily="50" charset="-128"/>
                    <a:ea typeface="ＭＳ Ｐゴシック" panose="020B0600070205080204" pitchFamily="50" charset="-128"/>
                  </a:rPr>
                  <a:t>単</a:t>
                </a:r>
                <a:r>
                  <a:rPr kumimoji="0" lang="ja-JP" altLang="en-US" sz="1200" kern="0" dirty="0">
                    <a:latin typeface="ＭＳ Ｐゴシック" panose="020B0600070205080204" pitchFamily="50" charset="-128"/>
                    <a:ea typeface="ＭＳ Ｐゴシック" panose="020B0600070205080204" pitchFamily="50" charset="-128"/>
                  </a:rPr>
                  <a:t>スリット</a:t>
                </a:r>
                <a:endParaRPr kumimoji="0" lang="en-US" altLang="ja-JP" sz="1200" kern="0" dirty="0" smtClean="0">
                  <a:latin typeface="ＭＳ Ｐゴシック" panose="020B0600070205080204" pitchFamily="50" charset="-128"/>
                  <a:ea typeface="ＭＳ Ｐゴシック" panose="020B0600070205080204" pitchFamily="50" charset="-128"/>
                </a:endParaRPr>
              </a:p>
            </p:txBody>
          </p:sp>
          <p:sp>
            <p:nvSpPr>
              <p:cNvPr id="267" name="テキスト ボックス 266"/>
              <p:cNvSpPr txBox="1"/>
              <p:nvPr/>
            </p:nvSpPr>
            <p:spPr>
              <a:xfrm>
                <a:off x="2097480" y="3855924"/>
                <a:ext cx="789405" cy="299772"/>
              </a:xfrm>
              <a:prstGeom prst="rect">
                <a:avLst/>
              </a:prstGeom>
              <a:noFill/>
            </p:spPr>
            <p:txBody>
              <a:bodyPr wrap="square" rtlCol="0">
                <a:spAutoFit/>
              </a:bodyPr>
              <a:lstStyle/>
              <a:p>
                <a:pPr>
                  <a:defRPr/>
                </a:pPr>
                <a:r>
                  <a:rPr kumimoji="0" lang="ja-JP" altLang="en-US" sz="1200" kern="0" dirty="0">
                    <a:solidFill>
                      <a:prstClr val="black"/>
                    </a:solidFill>
                    <a:latin typeface="ＭＳ Ｐゴシック" panose="020B0600070205080204" pitchFamily="50" charset="-128"/>
                    <a:ea typeface="ＭＳ Ｐゴシック" panose="020B0600070205080204" pitchFamily="50" charset="-128"/>
                  </a:rPr>
                  <a:t>導波管</a:t>
                </a:r>
                <a:endParaRPr kumimoji="0" lang="en-US" altLang="ja-JP" sz="1200" kern="0" dirty="0" smtClean="0">
                  <a:solidFill>
                    <a:prstClr val="black"/>
                  </a:solidFill>
                  <a:latin typeface="ＭＳ Ｐゴシック" panose="020B0600070205080204" pitchFamily="50" charset="-128"/>
                  <a:ea typeface="ＭＳ Ｐゴシック" panose="020B0600070205080204" pitchFamily="50" charset="-128"/>
                </a:endParaRPr>
              </a:p>
            </p:txBody>
          </p:sp>
          <p:cxnSp>
            <p:nvCxnSpPr>
              <p:cNvPr id="268" name="直線コネクタ 267"/>
              <p:cNvCxnSpPr>
                <a:endCxn id="263" idx="1"/>
              </p:cNvCxnSpPr>
              <p:nvPr/>
            </p:nvCxnSpPr>
            <p:spPr>
              <a:xfrm flipV="1">
                <a:off x="2674327" y="3880558"/>
                <a:ext cx="273300" cy="14143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9" name="直線矢印コネクタ 268"/>
              <p:cNvCxnSpPr/>
              <p:nvPr/>
            </p:nvCxnSpPr>
            <p:spPr>
              <a:xfrm flipH="1">
                <a:off x="3093549" y="1483879"/>
                <a:ext cx="529024" cy="2023309"/>
              </a:xfrm>
              <a:prstGeom prst="straightConnector1">
                <a:avLst/>
              </a:prstGeom>
              <a:ln w="6350">
                <a:solidFill>
                  <a:srgbClr val="FF0000"/>
                </a:solidFill>
                <a:tailEnd type="stealth"/>
              </a:ln>
            </p:spPr>
            <p:style>
              <a:lnRef idx="1">
                <a:schemeClr val="accent1"/>
              </a:lnRef>
              <a:fillRef idx="0">
                <a:schemeClr val="accent1"/>
              </a:fillRef>
              <a:effectRef idx="0">
                <a:schemeClr val="accent1"/>
              </a:effectRef>
              <a:fontRef idx="minor">
                <a:schemeClr val="tx1"/>
              </a:fontRef>
            </p:style>
          </p:cxnSp>
          <p:sp>
            <p:nvSpPr>
              <p:cNvPr id="270" name="正方形/長方形 269"/>
              <p:cNvSpPr/>
              <p:nvPr/>
            </p:nvSpPr>
            <p:spPr>
              <a:xfrm>
                <a:off x="2715733" y="2101572"/>
                <a:ext cx="509415" cy="283118"/>
              </a:xfrm>
              <a:prstGeom prst="rect">
                <a:avLst/>
              </a:prstGeom>
            </p:spPr>
            <p:txBody>
              <a:bodyPr wrap="square">
                <a:spAutoFit/>
              </a:bodyPr>
              <a:lstStyle/>
              <a:p>
                <a:r>
                  <a:rPr lang="en-US" altLang="ja-JP" sz="1100" dirty="0" smtClean="0">
                    <a:solidFill>
                      <a:prstClr val="black"/>
                    </a:solidFill>
                  </a:rPr>
                  <a:t>11°</a:t>
                </a:r>
                <a:endParaRPr lang="ja-JP" altLang="en-US" sz="1100" dirty="0">
                  <a:solidFill>
                    <a:prstClr val="black"/>
                  </a:solidFill>
                </a:endParaRPr>
              </a:p>
            </p:txBody>
          </p:sp>
          <p:sp>
            <p:nvSpPr>
              <p:cNvPr id="271" name="正方形/長方形 270"/>
              <p:cNvSpPr/>
              <p:nvPr/>
            </p:nvSpPr>
            <p:spPr>
              <a:xfrm>
                <a:off x="3077456" y="2037548"/>
                <a:ext cx="509415" cy="283118"/>
              </a:xfrm>
              <a:prstGeom prst="rect">
                <a:avLst/>
              </a:prstGeom>
            </p:spPr>
            <p:txBody>
              <a:bodyPr wrap="square">
                <a:spAutoFit/>
              </a:bodyPr>
              <a:lstStyle/>
              <a:p>
                <a:r>
                  <a:rPr lang="en-US" altLang="ja-JP" sz="1100" dirty="0">
                    <a:solidFill>
                      <a:prstClr val="black"/>
                    </a:solidFill>
                  </a:rPr>
                  <a:t>4</a:t>
                </a:r>
                <a:r>
                  <a:rPr lang="en-US" altLang="ja-JP" sz="1100" dirty="0" smtClean="0">
                    <a:solidFill>
                      <a:prstClr val="black"/>
                    </a:solidFill>
                  </a:rPr>
                  <a:t>°</a:t>
                </a:r>
                <a:endParaRPr lang="ja-JP" altLang="en-US" sz="1100" dirty="0">
                  <a:solidFill>
                    <a:prstClr val="black"/>
                  </a:solidFill>
                </a:endParaRPr>
              </a:p>
            </p:txBody>
          </p:sp>
        </p:grpSp>
        <p:sp>
          <p:nvSpPr>
            <p:cNvPr id="229" name="正方形/長方形 228"/>
            <p:cNvSpPr/>
            <p:nvPr/>
          </p:nvSpPr>
          <p:spPr>
            <a:xfrm rot="15435992">
              <a:off x="2616045" y="2389124"/>
              <a:ext cx="814154" cy="255680"/>
            </a:xfrm>
            <a:prstGeom prst="rect">
              <a:avLst/>
            </a:prstGeom>
          </p:spPr>
          <p:txBody>
            <a:bodyPr wrap="square">
              <a:spAutoFit/>
            </a:bodyPr>
            <a:lstStyle/>
            <a:p>
              <a:pPr>
                <a:defRPr/>
              </a:pPr>
              <a:r>
                <a:rPr kumimoji="0" lang="en-US" altLang="ja-JP" sz="1100" kern="0" dirty="0" smtClean="0"/>
                <a:t>200 mm</a:t>
              </a:r>
              <a:endParaRPr kumimoji="0" lang="en-US" altLang="ja-JP" sz="1100" kern="0" dirty="0"/>
            </a:p>
          </p:txBody>
        </p:sp>
        <mc:AlternateContent xmlns:mc="http://schemas.openxmlformats.org/markup-compatibility/2006" xmlns:a14="http://schemas.microsoft.com/office/drawing/2010/main">
          <mc:Choice Requires="a14">
            <p:sp>
              <p:nvSpPr>
                <p:cNvPr id="230" name="正方形/長方形 229"/>
                <p:cNvSpPr/>
                <p:nvPr/>
              </p:nvSpPr>
              <p:spPr>
                <a:xfrm>
                  <a:off x="1764406" y="1877457"/>
                  <a:ext cx="1228391" cy="283118"/>
                </a:xfrm>
                <a:prstGeom prst="rect">
                  <a:avLst/>
                </a:prstGeom>
              </p:spPr>
              <p:txBody>
                <a:bodyPr wrap="none">
                  <a:spAutoFit/>
                </a:bodyPr>
                <a:lstStyle/>
                <a:p>
                  <a:pPr/>
                  <a14:m>
                    <m:oMathPara xmlns:m="http://schemas.openxmlformats.org/officeDocument/2006/math">
                      <m:oMathParaPr>
                        <m:jc m:val="left"/>
                      </m:oMathParaPr>
                      <m:oMath xmlns:m="http://schemas.openxmlformats.org/officeDocument/2006/math">
                        <m:r>
                          <a:rPr lang="ja-JP" altLang="en-US" sz="1100" i="1">
                            <a:solidFill>
                              <a:prstClr val="black"/>
                            </a:solidFill>
                            <a:latin typeface="Cambria Math" panose="02040503050406030204" pitchFamily="18" charset="0"/>
                          </a:rPr>
                          <m:t>波長</m:t>
                        </m:r>
                        <m:r>
                          <a:rPr lang="ja-JP" altLang="en-US" sz="1100" i="1">
                            <a:solidFill>
                              <a:prstClr val="black"/>
                            </a:solidFill>
                            <a:latin typeface="Cambria Math" panose="02040503050406030204" pitchFamily="18" charset="0"/>
                          </a:rPr>
                          <m:t>𝜆</m:t>
                        </m:r>
                        <m:r>
                          <a:rPr lang="en-US" altLang="ja-JP" sz="1100" i="1">
                            <a:solidFill>
                              <a:prstClr val="black"/>
                            </a:solidFill>
                            <a:latin typeface="Cambria Math" panose="02040503050406030204" pitchFamily="18" charset="0"/>
                          </a:rPr>
                          <m:t>=57.2</m:t>
                        </m:r>
                        <m:r>
                          <a:rPr lang="en-US" altLang="ja-JP" sz="1100">
                            <a:solidFill>
                              <a:prstClr val="black"/>
                            </a:solidFill>
                            <a:latin typeface="Cambria Math" panose="02040503050406030204" pitchFamily="18" charset="0"/>
                          </a:rPr>
                          <m:t> </m:t>
                        </m:r>
                        <m:r>
                          <m:rPr>
                            <m:sty m:val="p"/>
                          </m:rPr>
                          <a:rPr lang="ja-JP" altLang="en-US" sz="1100">
                            <a:solidFill>
                              <a:prstClr val="black"/>
                            </a:solidFill>
                            <a:latin typeface="Cambria Math" panose="02040503050406030204" pitchFamily="18" charset="0"/>
                          </a:rPr>
                          <m:t>μ</m:t>
                        </m:r>
                        <m:r>
                          <m:rPr>
                            <m:sty m:val="p"/>
                          </m:rPr>
                          <a:rPr lang="en-US" altLang="ja-JP" sz="1100">
                            <a:solidFill>
                              <a:prstClr val="black"/>
                            </a:solidFill>
                            <a:latin typeface="Cambria Math" panose="02040503050406030204" pitchFamily="18" charset="0"/>
                          </a:rPr>
                          <m:t>m</m:t>
                        </m:r>
                      </m:oMath>
                    </m:oMathPara>
                  </a14:m>
                  <a:endParaRPr lang="en-US" altLang="ja-JP" sz="1100" dirty="0">
                    <a:solidFill>
                      <a:prstClr val="black"/>
                    </a:solidFill>
                    <a:latin typeface="+mn-ea"/>
                  </a:endParaRPr>
                </a:p>
              </p:txBody>
            </p:sp>
          </mc:Choice>
          <mc:Fallback xmlns="">
            <p:sp>
              <p:nvSpPr>
                <p:cNvPr id="230" name="正方形/長方形 229"/>
                <p:cNvSpPr>
                  <a:spLocks noRot="1" noChangeAspect="1" noMove="1" noResize="1" noEditPoints="1" noAdjustHandles="1" noChangeArrowheads="1" noChangeShapeType="1" noTextEdit="1"/>
                </p:cNvSpPr>
                <p:nvPr/>
              </p:nvSpPr>
              <p:spPr>
                <a:xfrm>
                  <a:off x="1764406" y="1877457"/>
                  <a:ext cx="1228391" cy="283118"/>
                </a:xfrm>
                <a:prstGeom prst="rect">
                  <a:avLst/>
                </a:prstGeom>
                <a:blipFill rotWithShape="0">
                  <a:blip r:embed="rId20"/>
                  <a:stretch>
                    <a:fillRect b="-2326"/>
                  </a:stretch>
                </a:blipFill>
              </p:spPr>
              <p:txBody>
                <a:bodyPr/>
                <a:lstStyle/>
                <a:p>
                  <a:r>
                    <a:rPr lang="ja-JP" altLang="en-US">
                      <a:noFill/>
                    </a:rPr>
                    <a:t> </a:t>
                  </a:r>
                </a:p>
              </p:txBody>
            </p:sp>
          </mc:Fallback>
        </mc:AlternateContent>
        <p:grpSp>
          <p:nvGrpSpPr>
            <p:cNvPr id="231" name="グループ化 230"/>
            <p:cNvGrpSpPr/>
            <p:nvPr/>
          </p:nvGrpSpPr>
          <p:grpSpPr>
            <a:xfrm rot="1020000">
              <a:off x="3577089" y="3729977"/>
              <a:ext cx="155302" cy="71999"/>
              <a:chOff x="4115528" y="4873457"/>
              <a:chExt cx="155302" cy="71999"/>
            </a:xfrm>
          </p:grpSpPr>
          <p:sp>
            <p:nvSpPr>
              <p:cNvPr id="234" name="正方形/長方形 233"/>
              <p:cNvSpPr/>
              <p:nvPr/>
            </p:nvSpPr>
            <p:spPr>
              <a:xfrm>
                <a:off x="4115528" y="4884265"/>
                <a:ext cx="155302" cy="56871"/>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cxnSp>
            <p:nvCxnSpPr>
              <p:cNvPr id="235" name="直線コネクタ 234"/>
              <p:cNvCxnSpPr/>
              <p:nvPr/>
            </p:nvCxnSpPr>
            <p:spPr>
              <a:xfrm>
                <a:off x="4188115" y="4873457"/>
                <a:ext cx="0" cy="71999"/>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cxnSp>
          <p:nvCxnSpPr>
            <p:cNvPr id="232" name="直線矢印コネクタ 231"/>
            <p:cNvCxnSpPr>
              <a:endCxn id="284" idx="2"/>
            </p:cNvCxnSpPr>
            <p:nvPr/>
          </p:nvCxnSpPr>
          <p:spPr>
            <a:xfrm flipV="1">
              <a:off x="4000746" y="3506648"/>
              <a:ext cx="81379" cy="335321"/>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33" name="正方形/長方形 232"/>
            <p:cNvSpPr/>
            <p:nvPr/>
          </p:nvSpPr>
          <p:spPr>
            <a:xfrm>
              <a:off x="4099024" y="3565065"/>
              <a:ext cx="562746" cy="299772"/>
            </a:xfrm>
            <a:prstGeom prst="rect">
              <a:avLst/>
            </a:prstGeom>
          </p:spPr>
          <p:txBody>
            <a:bodyPr wrap="none">
              <a:spAutoFit/>
            </a:bodyPr>
            <a:lstStyle/>
            <a:p>
              <a:pPr>
                <a:defRPr/>
              </a:pPr>
              <a:r>
                <a:rPr kumimoji="0" lang="ja-JP" altLang="en-US" sz="1200" kern="0" dirty="0" smtClean="0">
                  <a:solidFill>
                    <a:prstClr val="black"/>
                  </a:solidFill>
                  <a:latin typeface="+mn-ea"/>
                </a:rPr>
                <a:t>距離</a:t>
              </a:r>
              <a:r>
                <a:rPr kumimoji="0" lang="en-US" altLang="ja-JP" sz="1200" i="1" kern="0" dirty="0" smtClean="0">
                  <a:solidFill>
                    <a:prstClr val="black"/>
                  </a:solidFill>
                  <a:latin typeface="+mn-ea"/>
                </a:rPr>
                <a:t>L</a:t>
              </a:r>
              <a:endParaRPr kumimoji="0" lang="en-US" altLang="ja-JP" sz="1200" kern="0" dirty="0">
                <a:solidFill>
                  <a:prstClr val="black"/>
                </a:solidFill>
                <a:latin typeface="+mn-ea"/>
              </a:endParaRPr>
            </a:p>
          </p:txBody>
        </p:sp>
      </p:grpSp>
      <mc:AlternateContent xmlns:mc="http://schemas.openxmlformats.org/markup-compatibility/2006" xmlns:a14="http://schemas.microsoft.com/office/drawing/2010/main">
        <mc:Choice Requires="a14">
          <p:sp>
            <p:nvSpPr>
              <p:cNvPr id="108" name="正方形/長方形 107"/>
              <p:cNvSpPr/>
              <p:nvPr/>
            </p:nvSpPr>
            <p:spPr>
              <a:xfrm>
                <a:off x="3785426" y="5951794"/>
                <a:ext cx="336435" cy="307777"/>
              </a:xfrm>
              <a:prstGeom prst="rect">
                <a:avLst/>
              </a:prstGeom>
              <a:solidFill>
                <a:schemeClr val="bg1"/>
              </a:solidFill>
            </p:spPr>
            <p:txBody>
              <a:bodyPr wrap="square">
                <a:spAutoFit/>
              </a:bodyPr>
              <a:lstStyle/>
              <a:p>
                <a:pPr/>
                <a14:m>
                  <m:oMathPara xmlns:m="http://schemas.openxmlformats.org/officeDocument/2006/math">
                    <m:oMathParaPr>
                      <m:jc m:val="centerGroup"/>
                    </m:oMathParaPr>
                    <m:oMath xmlns:m="http://schemas.openxmlformats.org/officeDocument/2006/math">
                      <m:r>
                        <a:rPr lang="en-US" altLang="ja-JP" sz="1400" i="1">
                          <a:solidFill>
                            <a:prstClr val="black"/>
                          </a:solidFill>
                          <a:latin typeface="Cambria Math" panose="02040503050406030204" pitchFamily="18" charset="0"/>
                        </a:rPr>
                        <m:t>𝑧</m:t>
                      </m:r>
                      <m:r>
                        <a:rPr lang="ja-JP" altLang="en-US" sz="1400" i="1">
                          <a:solidFill>
                            <a:prstClr val="black"/>
                          </a:solidFill>
                          <a:latin typeface="Cambria Math" panose="02040503050406030204" pitchFamily="18" charset="0"/>
                        </a:rPr>
                        <m:t>軸</m:t>
                      </m:r>
                    </m:oMath>
                  </m:oMathPara>
                </a14:m>
                <a:endParaRPr lang="ja-JP" altLang="en-US" sz="1400" dirty="0">
                  <a:solidFill>
                    <a:prstClr val="black"/>
                  </a:solidFill>
                  <a:latin typeface="+mn-ea"/>
                </a:endParaRPr>
              </a:p>
            </p:txBody>
          </p:sp>
        </mc:Choice>
        <mc:Fallback xmlns="">
          <p:sp>
            <p:nvSpPr>
              <p:cNvPr id="108" name="正方形/長方形 107"/>
              <p:cNvSpPr>
                <a:spLocks noRot="1" noChangeAspect="1" noMove="1" noResize="1" noEditPoints="1" noAdjustHandles="1" noChangeArrowheads="1" noChangeShapeType="1" noTextEdit="1"/>
              </p:cNvSpPr>
              <p:nvPr/>
            </p:nvSpPr>
            <p:spPr>
              <a:xfrm>
                <a:off x="3785426" y="5951794"/>
                <a:ext cx="336435" cy="307777"/>
              </a:xfrm>
              <a:prstGeom prst="rect">
                <a:avLst/>
              </a:prstGeom>
              <a:blipFill rotWithShape="0">
                <a:blip r:embed="rId21"/>
                <a:stretch>
                  <a:fillRect r="-29091" b="-1961"/>
                </a:stretch>
              </a:blipFill>
            </p:spPr>
            <p:txBody>
              <a:bodyPr/>
              <a:lstStyle/>
              <a:p>
                <a:r>
                  <a:rPr lang="ja-JP" altLang="en-US">
                    <a:noFill/>
                  </a:rPr>
                  <a:t> </a:t>
                </a:r>
              </a:p>
            </p:txBody>
          </p:sp>
        </mc:Fallback>
      </mc:AlternateContent>
      <p:pic>
        <p:nvPicPr>
          <p:cNvPr id="4" name="図 3"/>
          <p:cNvPicPr>
            <a:picLocks noChangeAspect="1"/>
          </p:cNvPicPr>
          <p:nvPr/>
        </p:nvPicPr>
        <p:blipFill>
          <a:blip r:embed="rId22"/>
          <a:stretch>
            <a:fillRect/>
          </a:stretch>
        </p:blipFill>
        <p:spPr>
          <a:xfrm>
            <a:off x="4377035" y="4339391"/>
            <a:ext cx="4551800" cy="2194070"/>
          </a:xfrm>
          <a:prstGeom prst="rect">
            <a:avLst/>
          </a:prstGeom>
        </p:spPr>
      </p:pic>
      <p:grpSp>
        <p:nvGrpSpPr>
          <p:cNvPr id="8" name="グループ化 7"/>
          <p:cNvGrpSpPr/>
          <p:nvPr/>
        </p:nvGrpSpPr>
        <p:grpSpPr>
          <a:xfrm>
            <a:off x="4764034" y="1257972"/>
            <a:ext cx="4454629" cy="2791912"/>
            <a:chOff x="4764034" y="1257972"/>
            <a:chExt cx="4454629" cy="2791912"/>
          </a:xfrm>
        </p:grpSpPr>
        <p:grpSp>
          <p:nvGrpSpPr>
            <p:cNvPr id="23" name="グループ化 22"/>
            <p:cNvGrpSpPr/>
            <p:nvPr/>
          </p:nvGrpSpPr>
          <p:grpSpPr>
            <a:xfrm>
              <a:off x="4919859" y="1347670"/>
              <a:ext cx="4298804" cy="2702214"/>
              <a:chOff x="4739197" y="2581341"/>
              <a:chExt cx="4298804" cy="2702214"/>
            </a:xfrm>
          </p:grpSpPr>
          <p:pic>
            <p:nvPicPr>
              <p:cNvPr id="112" name="図 111"/>
              <p:cNvPicPr/>
              <p:nvPr/>
            </p:nvPicPr>
            <p:blipFill>
              <a:blip r:embed="rId23"/>
              <a:stretch>
                <a:fillRect/>
              </a:stretch>
            </p:blipFill>
            <p:spPr>
              <a:xfrm>
                <a:off x="4739197" y="2638580"/>
                <a:ext cx="4298804" cy="2527526"/>
              </a:xfrm>
              <a:prstGeom prst="rect">
                <a:avLst/>
              </a:prstGeom>
            </p:spPr>
          </p:pic>
          <p:sp>
            <p:nvSpPr>
              <p:cNvPr id="117" name="正方形/長方形 116"/>
              <p:cNvSpPr/>
              <p:nvPr/>
            </p:nvSpPr>
            <p:spPr>
              <a:xfrm>
                <a:off x="7288411" y="2743200"/>
                <a:ext cx="1737335" cy="6925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sp>
            <p:nvSpPr>
              <p:cNvPr id="113" name="テキスト ボックス 116"/>
              <p:cNvSpPr txBox="1"/>
              <p:nvPr/>
            </p:nvSpPr>
            <p:spPr>
              <a:xfrm>
                <a:off x="4985990" y="2581341"/>
                <a:ext cx="3864864" cy="275947"/>
              </a:xfrm>
              <a:prstGeom prst="rect">
                <a:avLst/>
              </a:prstGeom>
              <a:solidFill>
                <a:schemeClr val="bg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ts val="1200"/>
                  </a:lnSpc>
                  <a:spcAft>
                    <a:spcPts val="0"/>
                  </a:spcAft>
                </a:pPr>
                <a:r>
                  <a:rPr lang="ja-JP" altLang="en-US" sz="1400" dirty="0" smtClean="0">
                    <a:effectLst/>
                    <a:latin typeface="ＭＳ Ｐゴシック" panose="020B0600070205080204" pitchFamily="50" charset="-128"/>
                    <a:ea typeface="ＭＳ Ｐゴシック" panose="020B0600070205080204" pitchFamily="50" charset="-128"/>
                    <a:cs typeface="ＭＳ Ｐゴシック" panose="020B0600070205080204" pitchFamily="50" charset="-128"/>
                  </a:rPr>
                  <a:t>チョッパー</a:t>
                </a:r>
                <a:r>
                  <a:rPr lang="ja-JP" sz="1400" dirty="0" smtClean="0">
                    <a:effectLst/>
                    <a:latin typeface="ＭＳ Ｐゴシック" panose="020B0600070205080204" pitchFamily="50" charset="-128"/>
                    <a:ea typeface="ＭＳ Ｐゴシック" panose="020B0600070205080204" pitchFamily="50" charset="-128"/>
                    <a:cs typeface="ＭＳ Ｐゴシック" panose="020B0600070205080204" pitchFamily="50" charset="-128"/>
                  </a:rPr>
                  <a:t>の</a:t>
                </a:r>
                <a:r>
                  <a:rPr lang="ja-JP" sz="14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rPr>
                  <a:t>位置でのビームプロファイル（実測）</a:t>
                </a:r>
              </a:p>
            </p:txBody>
          </p:sp>
          <p:cxnSp>
            <p:nvCxnSpPr>
              <p:cNvPr id="7" name="直線コネクタ 6"/>
              <p:cNvCxnSpPr/>
              <p:nvPr/>
            </p:nvCxnSpPr>
            <p:spPr>
              <a:xfrm>
                <a:off x="7218281" y="2883767"/>
                <a:ext cx="1385223" cy="1449"/>
              </a:xfrm>
              <a:prstGeom prst="line">
                <a:avLst/>
              </a:prstGeom>
              <a:ln w="12700">
                <a:solidFill>
                  <a:schemeClr val="accent3">
                    <a:lumMod val="75000"/>
                  </a:schemeClr>
                </a:solidFill>
                <a:tailEnd type="none"/>
              </a:ln>
            </p:spPr>
            <p:style>
              <a:lnRef idx="1">
                <a:schemeClr val="dk1"/>
              </a:lnRef>
              <a:fillRef idx="0">
                <a:schemeClr val="dk1"/>
              </a:fillRef>
              <a:effectRef idx="0">
                <a:schemeClr val="dk1"/>
              </a:effectRef>
              <a:fontRef idx="minor">
                <a:schemeClr val="tx1"/>
              </a:fontRef>
            </p:style>
          </p:cxnSp>
          <p:sp>
            <p:nvSpPr>
              <p:cNvPr id="123" name="正方形/長方形 122"/>
              <p:cNvSpPr/>
              <p:nvPr/>
            </p:nvSpPr>
            <p:spPr>
              <a:xfrm>
                <a:off x="7426833" y="3251116"/>
                <a:ext cx="1092133" cy="7694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cxnSp>
            <p:nvCxnSpPr>
              <p:cNvPr id="124" name="直線コネクタ 123"/>
              <p:cNvCxnSpPr/>
              <p:nvPr/>
            </p:nvCxnSpPr>
            <p:spPr>
              <a:xfrm>
                <a:off x="8603504" y="2879268"/>
                <a:ext cx="0" cy="1205149"/>
              </a:xfrm>
              <a:prstGeom prst="line">
                <a:avLst/>
              </a:prstGeom>
              <a:ln w="12700">
                <a:solidFill>
                  <a:schemeClr val="accent3">
                    <a:lumMod val="75000"/>
                  </a:schemeClr>
                </a:solidFill>
                <a:tailEnd type="none"/>
              </a:ln>
            </p:spPr>
            <p:style>
              <a:lnRef idx="1">
                <a:schemeClr val="dk1"/>
              </a:lnRef>
              <a:fillRef idx="0">
                <a:schemeClr val="dk1"/>
              </a:fillRef>
              <a:effectRef idx="0">
                <a:schemeClr val="dk1"/>
              </a:effectRef>
              <a:fontRef idx="minor">
                <a:schemeClr val="tx1"/>
              </a:fontRef>
            </p:style>
          </p:cxnSp>
          <p:sp>
            <p:nvSpPr>
              <p:cNvPr id="12" name="正方形/長方形 11"/>
              <p:cNvSpPr/>
              <p:nvPr/>
            </p:nvSpPr>
            <p:spPr>
              <a:xfrm rot="16200000">
                <a:off x="3741859" y="3680550"/>
                <a:ext cx="2334542" cy="220573"/>
              </a:xfrm>
              <a:prstGeom prst="rect">
                <a:avLst/>
              </a:prstGeom>
              <a:solidFill>
                <a:schemeClr val="bg1"/>
              </a:solidFill>
            </p:spPr>
            <p:txBody>
              <a:bodyPr wrap="square">
                <a:spAutoFit/>
              </a:bodyPr>
              <a:lstStyle/>
              <a:p>
                <a:pPr>
                  <a:lnSpc>
                    <a:spcPts val="1000"/>
                  </a:lnSpc>
                  <a:spcAft>
                    <a:spcPts val="0"/>
                  </a:spcAft>
                </a:pPr>
                <a:r>
                  <a:rPr lang="ja-JP" altLang="ja-JP" sz="1400" dirty="0">
                    <a:latin typeface="ＭＳ Ｐゴシック" panose="020B0600070205080204" pitchFamily="50" charset="-128"/>
                    <a:ea typeface="メイリオ" panose="020B0604030504040204" pitchFamily="50" charset="-128"/>
                    <a:cs typeface="ＭＳ Ｐゴシック" panose="020B0600070205080204" pitchFamily="50" charset="-128"/>
                  </a:rPr>
                  <a:t>焦電検出器の出力電圧</a:t>
                </a:r>
                <a:r>
                  <a:rPr lang="en-US" altLang="ja-JP" sz="1400" dirty="0" smtClean="0">
                    <a:latin typeface="ＭＳ Ｐゴシック" panose="020B0600070205080204" pitchFamily="50" charset="-128"/>
                    <a:ea typeface="メイリオ" panose="020B0604030504040204" pitchFamily="50" charset="-128"/>
                    <a:cs typeface="ＭＳ Ｐゴシック" panose="020B0600070205080204" pitchFamily="50" charset="-128"/>
                  </a:rPr>
                  <a:t>,</a:t>
                </a:r>
                <a:r>
                  <a:rPr lang="en-US" altLang="ja-JP" sz="1400" dirty="0" smtClean="0">
                    <a:latin typeface="メイリオ" panose="020B0604030504040204" pitchFamily="50" charset="-128"/>
                    <a:cs typeface="ＭＳ Ｐゴシック" panose="020B0600070205080204" pitchFamily="50" charset="-128"/>
                  </a:rPr>
                  <a:t>mV</a:t>
                </a:r>
                <a:endParaRPr lang="ja-JP" altLang="ja-JP" sz="1400" dirty="0">
                  <a:latin typeface="ＭＳ Ｐゴシック" panose="020B0600070205080204" pitchFamily="50" charset="-128"/>
                  <a:cs typeface="ＭＳ Ｐゴシック" panose="020B0600070205080204" pitchFamily="50" charset="-128"/>
                </a:endParaRPr>
              </a:p>
            </p:txBody>
          </p:sp>
          <p:sp>
            <p:nvSpPr>
              <p:cNvPr id="129" name="テキスト ボックス 116"/>
              <p:cNvSpPr txBox="1"/>
              <p:nvPr/>
            </p:nvSpPr>
            <p:spPr>
              <a:xfrm>
                <a:off x="6060798" y="5028162"/>
                <a:ext cx="1615701" cy="255393"/>
              </a:xfrm>
              <a:prstGeom prst="rect">
                <a:avLst/>
              </a:prstGeom>
              <a:solidFill>
                <a:schemeClr val="bg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ts val="1200"/>
                  </a:lnSpc>
                  <a:spcAft>
                    <a:spcPts val="0"/>
                  </a:spcAft>
                </a:pPr>
                <a:r>
                  <a:rPr lang="ja-JP" sz="1400" dirty="0">
                    <a:effectLst/>
                    <a:latin typeface="ＭＳ Ｐゴシック" panose="020B0600070205080204" pitchFamily="50" charset="-128"/>
                    <a:ea typeface="メイリオ" panose="020B0604030504040204" pitchFamily="50" charset="-128"/>
                    <a:cs typeface="ＭＳ Ｐゴシック" panose="020B0600070205080204" pitchFamily="50" charset="-128"/>
                  </a:rPr>
                  <a:t>位置</a:t>
                </a:r>
                <a:r>
                  <a:rPr lang="ja-JP" sz="1400" dirty="0" smtClean="0">
                    <a:effectLst/>
                    <a:latin typeface="ＭＳ Ｐゴシック" panose="020B0600070205080204" pitchFamily="50" charset="-128"/>
                    <a:ea typeface="メイリオ" panose="020B0604030504040204" pitchFamily="50" charset="-128"/>
                    <a:cs typeface="ＭＳ Ｐゴシック" panose="020B0600070205080204" pitchFamily="50" charset="-128"/>
                  </a:rPr>
                  <a:t>（</a:t>
                </a:r>
                <a:r>
                  <a:rPr lang="en-US" altLang="ja-JP" sz="1400" i="1" dirty="0" smtClean="0">
                    <a:latin typeface="ＭＳ Ｐゴシック" panose="020B0600070205080204" pitchFamily="50" charset="-128"/>
                    <a:ea typeface="メイリオ" panose="020B0604030504040204" pitchFamily="50" charset="-128"/>
                    <a:cs typeface="ＭＳ Ｐゴシック" panose="020B0600070205080204" pitchFamily="50" charset="-128"/>
                  </a:rPr>
                  <a:t>x</a:t>
                </a:r>
                <a:r>
                  <a:rPr lang="ja-JP" altLang="en-US" sz="1400" i="1" dirty="0">
                    <a:latin typeface="ＭＳ Ｐゴシック" panose="020B0600070205080204" pitchFamily="50" charset="-128"/>
                    <a:ea typeface="メイリオ" panose="020B0604030504040204" pitchFamily="50" charset="-128"/>
                    <a:cs typeface="ＭＳ Ｐゴシック" panose="020B0600070205080204" pitchFamily="50" charset="-128"/>
                  </a:rPr>
                  <a:t> </a:t>
                </a:r>
                <a:r>
                  <a:rPr lang="ja-JP" sz="1400" dirty="0" smtClean="0">
                    <a:effectLst/>
                    <a:latin typeface="ＭＳ Ｐゴシック" panose="020B0600070205080204" pitchFamily="50" charset="-128"/>
                    <a:ea typeface="メイリオ" panose="020B0604030504040204" pitchFamily="50" charset="-128"/>
                    <a:cs typeface="ＭＳ Ｐゴシック" panose="020B0600070205080204" pitchFamily="50" charset="-128"/>
                  </a:rPr>
                  <a:t>方向</a:t>
                </a:r>
                <a:r>
                  <a:rPr lang="ja-JP" sz="1400" dirty="0">
                    <a:effectLst/>
                    <a:latin typeface="ＭＳ Ｐゴシック" panose="020B0600070205080204" pitchFamily="50" charset="-128"/>
                    <a:ea typeface="メイリオ" panose="020B0604030504040204" pitchFamily="50" charset="-128"/>
                    <a:cs typeface="ＭＳ Ｐゴシック" panose="020B0600070205080204" pitchFamily="50" charset="-128"/>
                  </a:rPr>
                  <a:t>）</a:t>
                </a:r>
                <a:r>
                  <a:rPr lang="en-US" sz="1400" dirty="0">
                    <a:effectLst/>
                    <a:latin typeface="メイリオ" panose="020B0604030504040204" pitchFamily="50" charset="-128"/>
                    <a:ea typeface="ＭＳ Ｐゴシック" panose="020B0600070205080204" pitchFamily="50" charset="-128"/>
                    <a:cs typeface="ＭＳ Ｐゴシック" panose="020B0600070205080204" pitchFamily="50" charset="-128"/>
                  </a:rPr>
                  <a:t>mm</a:t>
                </a:r>
                <a:r>
                  <a:rPr lang="en-US" sz="1400" dirty="0">
                    <a:effectLst/>
                    <a:latin typeface="Times New Roman" panose="02020603050405020304" pitchFamily="18" charset="0"/>
                    <a:ea typeface="ＭＳ 明朝" panose="02020609040205080304" pitchFamily="17" charset="-128"/>
                    <a:cs typeface="ＭＳ Ｐゴシック" panose="020B0600070205080204" pitchFamily="50" charset="-128"/>
                  </a:rPr>
                  <a:t> </a:t>
                </a:r>
                <a:endParaRPr lang="ja-JP" sz="14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p:txBody>
          </p:sp>
          <p:cxnSp>
            <p:nvCxnSpPr>
              <p:cNvPr id="14" name="直線矢印コネクタ 13"/>
              <p:cNvCxnSpPr/>
              <p:nvPr/>
            </p:nvCxnSpPr>
            <p:spPr>
              <a:xfrm flipV="1">
                <a:off x="6114967" y="4680705"/>
                <a:ext cx="1332000" cy="0"/>
              </a:xfrm>
              <a:prstGeom prst="straightConnector1">
                <a:avLst/>
              </a:prstGeom>
              <a:ln>
                <a:headEnd type="triangle"/>
                <a:tailEnd type="triangle"/>
              </a:ln>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20" name="正方形/長方形 19"/>
                  <p:cNvSpPr/>
                  <p:nvPr/>
                </p:nvSpPr>
                <p:spPr>
                  <a:xfrm>
                    <a:off x="6095653" y="4424069"/>
                    <a:ext cx="1426801" cy="307777"/>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Sup>
                            <m:sSubSupPr>
                              <m:ctrlPr>
                                <a:rPr lang="ja-JP" altLang="en-US" sz="1400" i="1">
                                  <a:latin typeface="Cambria Math" panose="02040503050406030204" pitchFamily="18" charset="0"/>
                                </a:rPr>
                              </m:ctrlPr>
                            </m:sSubSupPr>
                            <m:e>
                              <m:r>
                                <a:rPr lang="ja-JP" altLang="en-US" sz="1400">
                                  <a:latin typeface="Cambria Math" panose="02040503050406030204" pitchFamily="18" charset="0"/>
                                </a:rPr>
                                <m:t>2</m:t>
                              </m:r>
                              <m:r>
                                <a:rPr lang="ja-JP" altLang="en-US" sz="1400" i="1">
                                  <a:latin typeface="Cambria Math" panose="02040503050406030204" pitchFamily="18" charset="0"/>
                                </a:rPr>
                                <m:t>𝑊</m:t>
                              </m:r>
                            </m:e>
                            <m:sub>
                              <m:r>
                                <a:rPr lang="ja-JP" altLang="en-US" sz="1400" i="0">
                                  <a:latin typeface="Cambria Math" panose="02040503050406030204" pitchFamily="18" charset="0"/>
                                </a:rPr>
                                <m:t>0</m:t>
                              </m:r>
                            </m:sub>
                            <m:sup>
                              <m:r>
                                <a:rPr lang="ja-JP" altLang="en-US" sz="1400" i="0">
                                  <a:latin typeface="Cambria Math" panose="02040503050406030204" pitchFamily="18" charset="0"/>
                                </a:rPr>
                                <m:t>′</m:t>
                              </m:r>
                            </m:sup>
                          </m:sSubSup>
                          <m:r>
                            <a:rPr lang="ja-JP" altLang="en-US" sz="1400" i="0">
                              <a:latin typeface="Cambria Math" panose="02040503050406030204" pitchFamily="18" charset="0"/>
                            </a:rPr>
                            <m:t>=0.41</m:t>
                          </m:r>
                          <m:r>
                            <m:rPr>
                              <m:sty m:val="p"/>
                            </m:rPr>
                            <a:rPr lang="ja-JP" altLang="en-US" sz="1400" i="0">
                              <a:latin typeface="Cambria Math" panose="02040503050406030204" pitchFamily="18" charset="0"/>
                            </a:rPr>
                            <m:t>mm</m:t>
                          </m:r>
                        </m:oMath>
                      </m:oMathPara>
                    </a14:m>
                    <a:endParaRPr lang="ja-JP" altLang="en-US" sz="1400" dirty="0"/>
                  </a:p>
                </p:txBody>
              </p:sp>
            </mc:Choice>
            <mc:Fallback xmlns="">
              <p:sp>
                <p:nvSpPr>
                  <p:cNvPr id="20" name="正方形/長方形 19"/>
                  <p:cNvSpPr>
                    <a:spLocks noRot="1" noChangeAspect="1" noMove="1" noResize="1" noEditPoints="1" noAdjustHandles="1" noChangeArrowheads="1" noChangeShapeType="1" noTextEdit="1"/>
                  </p:cNvSpPr>
                  <p:nvPr/>
                </p:nvSpPr>
                <p:spPr>
                  <a:xfrm>
                    <a:off x="6095653" y="4424069"/>
                    <a:ext cx="1426801" cy="307777"/>
                  </a:xfrm>
                  <a:prstGeom prst="rect">
                    <a:avLst/>
                  </a:prstGeom>
                  <a:blipFill rotWithShape="0">
                    <a:blip r:embed="rId24"/>
                    <a:stretch>
                      <a:fillRect/>
                    </a:stretch>
                  </a:blipFill>
                </p:spPr>
                <p:txBody>
                  <a:bodyPr/>
                  <a:lstStyle/>
                  <a:p>
                    <a:r>
                      <a:rPr lang="ja-JP" altLang="en-US">
                        <a:noFill/>
                      </a:rPr>
                      <a:t> </a:t>
                    </a:r>
                  </a:p>
                </p:txBody>
              </p:sp>
            </mc:Fallback>
          </mc:AlternateContent>
        </p:grpSp>
        <p:sp>
          <p:nvSpPr>
            <p:cNvPr id="127" name="角丸四角形吹き出し 126"/>
            <p:cNvSpPr/>
            <p:nvPr/>
          </p:nvSpPr>
          <p:spPr>
            <a:xfrm rot="10800000" flipH="1">
              <a:off x="4764034" y="1257972"/>
              <a:ext cx="4278851" cy="2791912"/>
            </a:xfrm>
            <a:prstGeom prst="wedgeRoundRectCallout">
              <a:avLst>
                <a:gd name="adj1" fmla="val -55634"/>
                <a:gd name="adj2" fmla="val -28285"/>
                <a:gd name="adj3" fmla="val 16667"/>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extLst>
      <p:ext uri="{BB962C8B-B14F-4D97-AF65-F5344CB8AC3E}">
        <p14:creationId xmlns:p14="http://schemas.microsoft.com/office/powerpoint/2010/main" val="138963088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グループ化 44"/>
          <p:cNvGrpSpPr/>
          <p:nvPr/>
        </p:nvGrpSpPr>
        <p:grpSpPr>
          <a:xfrm>
            <a:off x="4102909" y="2882785"/>
            <a:ext cx="5216653" cy="3580611"/>
            <a:chOff x="4155388" y="2962209"/>
            <a:chExt cx="5068541" cy="2926080"/>
          </a:xfrm>
        </p:grpSpPr>
        <mc:AlternateContent xmlns:mc="http://schemas.openxmlformats.org/markup-compatibility/2006" xmlns:a14="http://schemas.microsoft.com/office/drawing/2010/main">
          <mc:Choice Requires="a14">
            <p:graphicFrame>
              <p:nvGraphicFramePr>
                <p:cNvPr id="56" name="グラフ 55"/>
                <p:cNvGraphicFramePr>
                  <a:graphicFrameLocks/>
                </p:cNvGraphicFramePr>
                <p:nvPr>
                  <p:extLst>
                    <p:ext uri="{D42A27DB-BD31-4B8C-83A1-F6EECF244321}">
                      <p14:modId xmlns:p14="http://schemas.microsoft.com/office/powerpoint/2010/main" val="3503775050"/>
                    </p:ext>
                  </p:extLst>
                </p:nvPr>
              </p:nvGraphicFramePr>
              <p:xfrm>
                <a:off x="4155388" y="2962209"/>
                <a:ext cx="5068541" cy="2926080"/>
              </p:xfrm>
              <a:graphic>
                <a:graphicData uri="http://schemas.openxmlformats.org/drawingml/2006/chart">
                  <c:chart xmlns:c="http://schemas.openxmlformats.org/drawingml/2006/chart" xmlns:r="http://schemas.openxmlformats.org/officeDocument/2006/relationships" r:id="rId3"/>
                </a:graphicData>
              </a:graphic>
            </p:graphicFrame>
          </mc:Choice>
          <mc:Fallback xmlns="">
            <p:graphicFrame>
              <p:nvGraphicFramePr>
                <p:cNvPr id="56" name="グラフ 55"/>
                <p:cNvGraphicFramePr>
                  <a:graphicFrameLocks/>
                </p:cNvGraphicFramePr>
                <p:nvPr>
                  <p:extLst>
                    <p:ext uri="{D42A27DB-BD31-4B8C-83A1-F6EECF244321}">
                      <p14:modId xmlns:p14="http://schemas.microsoft.com/office/powerpoint/2010/main" val="3503775050"/>
                    </p:ext>
                  </p:extLst>
                </p:nvPr>
              </p:nvGraphicFramePr>
              <p:xfrm>
                <a:off x="4155388" y="2962209"/>
                <a:ext cx="5068541" cy="2926080"/>
              </p:xfrm>
              <a:graphic>
                <a:graphicData uri="http://schemas.openxmlformats.org/drawingml/2006/chart">
                  <c:chart xmlns:c="http://schemas.openxmlformats.org/drawingml/2006/chart" xmlns:r="http://schemas.openxmlformats.org/officeDocument/2006/relationships" r:id="rId4"/>
                </a:graphicData>
              </a:graphic>
            </p:graphicFrame>
          </mc:Fallback>
        </mc:AlternateContent>
        <mc:AlternateContent xmlns:mc="http://schemas.openxmlformats.org/markup-compatibility/2006" xmlns:a14="http://schemas.microsoft.com/office/drawing/2010/main">
          <mc:Choice Requires="a14">
            <p:sp>
              <p:nvSpPr>
                <p:cNvPr id="18" name="テキスト ボックス 17"/>
                <p:cNvSpPr txBox="1"/>
                <p:nvPr/>
              </p:nvSpPr>
              <p:spPr>
                <a:xfrm>
                  <a:off x="4891547" y="3047601"/>
                  <a:ext cx="1300440" cy="1282728"/>
                </a:xfrm>
                <a:prstGeom prst="rect">
                  <a:avLst/>
                </a:prstGeom>
                <a:noFill/>
              </p:spPr>
              <p:txBody>
                <a:bodyPr wrap="square" rtlCol="0">
                  <a:spAutoFit/>
                </a:bodyPr>
                <a:lstStyle/>
                <a:p>
                  <a:pPr/>
                  <a14:m>
                    <m:oMathPara xmlns:m="http://schemas.openxmlformats.org/officeDocument/2006/math">
                      <m:oMathParaPr>
                        <m:jc m:val="left"/>
                      </m:oMathParaPr>
                      <m:oMath xmlns:m="http://schemas.openxmlformats.org/officeDocument/2006/math">
                        <m:r>
                          <a:rPr lang="ja-JP" altLang="en-US" sz="1600" i="1">
                            <a:latin typeface="Cambria Math" panose="02040503050406030204" pitchFamily="18" charset="0"/>
                          </a:rPr>
                          <m:t>波長</m:t>
                        </m:r>
                        <m:r>
                          <a:rPr lang="en-US" altLang="ja-JP" sz="1600" i="1" smtClean="0">
                            <a:latin typeface="Cambria Math" panose="02040503050406030204" pitchFamily="18" charset="0"/>
                          </a:rPr>
                          <m:t>𝜆</m:t>
                        </m:r>
                        <m:r>
                          <a:rPr lang="ja-JP" altLang="en-US" sz="1600" i="1" smtClean="0">
                            <a:latin typeface="Cambria Math" panose="02040503050406030204" pitchFamily="18" charset="0"/>
                          </a:rPr>
                          <m:t>＝</m:t>
                        </m:r>
                        <m:r>
                          <a:rPr lang="en-US" altLang="ja-JP" sz="1600" i="1">
                            <a:latin typeface="Cambria Math" panose="02040503050406030204" pitchFamily="18" charset="0"/>
                          </a:rPr>
                          <m:t>5</m:t>
                        </m:r>
                        <m:r>
                          <a:rPr kumimoji="1" lang="en-US" altLang="ja-JP" sz="1600" i="1" dirty="0">
                            <a:latin typeface="Cambria Math" panose="02040503050406030204" pitchFamily="18" charset="0"/>
                          </a:rPr>
                          <m:t>7.2</m:t>
                        </m:r>
                        <m:r>
                          <a:rPr kumimoji="1" lang="en-US" altLang="ja-JP" sz="1600" b="0" i="0" dirty="0" smtClean="0">
                            <a:latin typeface="Cambria Math" panose="02040503050406030204" pitchFamily="18" charset="0"/>
                          </a:rPr>
                          <m:t> </m:t>
                        </m:r>
                        <m:r>
                          <a:rPr kumimoji="1" lang="en-US" altLang="ja-JP" sz="1600" i="0" dirty="0">
                            <a:latin typeface="Cambria Math" panose="02040503050406030204" pitchFamily="18" charset="0"/>
                          </a:rPr>
                          <m:t>µ</m:t>
                        </m:r>
                        <m:r>
                          <m:rPr>
                            <m:sty m:val="p"/>
                          </m:rPr>
                          <a:rPr kumimoji="1" lang="en-US" altLang="ja-JP" sz="1600" b="0" i="0" dirty="0" smtClean="0">
                            <a:latin typeface="Cambria Math" panose="02040503050406030204" pitchFamily="18" charset="0"/>
                          </a:rPr>
                          <m:t>m</m:t>
                        </m:r>
                      </m:oMath>
                    </m:oMathPara>
                  </a14:m>
                  <a:endParaRPr kumimoji="1" lang="en-US" altLang="ja-JP" sz="1600" dirty="0" smtClean="0"/>
                </a:p>
                <a:p>
                  <a:r>
                    <a:rPr lang="ja-JP" altLang="en-US" sz="1600" dirty="0" smtClean="0"/>
                    <a:t>スロット幅</a:t>
                  </a:r>
                  <a:r>
                    <a:rPr lang="en-US" altLang="ja-JP" sz="1600" i="1" dirty="0" smtClean="0"/>
                    <a:t>w</a:t>
                  </a:r>
                  <a14:m>
                    <m:oMath xmlns:m="http://schemas.openxmlformats.org/officeDocument/2006/math">
                      <m:r>
                        <a:rPr lang="ja-JP" altLang="en-US" sz="1600" i="1">
                          <a:latin typeface="Cambria Math" panose="02040503050406030204" pitchFamily="18" charset="0"/>
                        </a:rPr>
                        <m:t>＝</m:t>
                      </m:r>
                      <m:r>
                        <a:rPr lang="en-US" altLang="ja-JP" sz="1600" b="0" i="0" smtClean="0">
                          <a:latin typeface="Cambria Math" panose="02040503050406030204" pitchFamily="18" charset="0"/>
                        </a:rPr>
                        <m:t>0.3 </m:t>
                      </m:r>
                      <m:r>
                        <m:rPr>
                          <m:sty m:val="p"/>
                        </m:rPr>
                        <a:rPr lang="en-US" altLang="ja-JP" sz="1600" b="0" i="0" smtClean="0">
                          <a:latin typeface="Cambria Math" panose="02040503050406030204" pitchFamily="18" charset="0"/>
                        </a:rPr>
                        <m:t>mm</m:t>
                      </m:r>
                    </m:oMath>
                  </a14:m>
                  <a:endParaRPr lang="en-US" altLang="ja-JP" sz="1600" i="1" dirty="0" smtClean="0"/>
                </a:p>
                <a:p>
                  <a:pPr/>
                  <a14:m>
                    <m:oMathPara xmlns:m="http://schemas.openxmlformats.org/officeDocument/2006/math">
                      <m:oMathParaPr>
                        <m:jc m:val="left"/>
                      </m:oMathParaPr>
                      <m:oMath xmlns:m="http://schemas.openxmlformats.org/officeDocument/2006/math">
                        <m:r>
                          <a:rPr lang="ja-JP" altLang="en-US" sz="1600" b="0" i="1" dirty="0">
                            <a:latin typeface="Cambria Math" panose="02040503050406030204" pitchFamily="18" charset="0"/>
                          </a:rPr>
                          <m:t>距離</m:t>
                        </m:r>
                        <m:r>
                          <a:rPr lang="en-US" altLang="ja-JP" sz="1600" b="0" i="1" smtClean="0">
                            <a:latin typeface="Cambria Math" panose="02040503050406030204" pitchFamily="18" charset="0"/>
                          </a:rPr>
                          <m:t>𝐿</m:t>
                        </m:r>
                        <m:r>
                          <a:rPr lang="ja-JP" altLang="en-US" sz="1600" i="1">
                            <a:latin typeface="Cambria Math" panose="02040503050406030204" pitchFamily="18" charset="0"/>
                          </a:rPr>
                          <m:t>＝</m:t>
                        </m:r>
                        <m:r>
                          <a:rPr lang="en-US" altLang="ja-JP" sz="1600" i="1">
                            <a:latin typeface="Cambria Math" panose="02040503050406030204" pitchFamily="18" charset="0"/>
                          </a:rPr>
                          <m:t>4</m:t>
                        </m:r>
                        <m:r>
                          <a:rPr lang="en-US" altLang="ja-JP" sz="1600" b="0" i="0" smtClean="0">
                            <a:latin typeface="Cambria Math" panose="02040503050406030204" pitchFamily="18" charset="0"/>
                          </a:rPr>
                          <m:t>5</m:t>
                        </m:r>
                        <m:r>
                          <a:rPr lang="en-US" altLang="ja-JP" sz="1600">
                            <a:latin typeface="Cambria Math" panose="02040503050406030204" pitchFamily="18" charset="0"/>
                          </a:rPr>
                          <m:t> </m:t>
                        </m:r>
                        <m:r>
                          <m:rPr>
                            <m:sty m:val="p"/>
                          </m:rPr>
                          <a:rPr lang="en-US" altLang="ja-JP" sz="1600">
                            <a:latin typeface="Cambria Math" panose="02040503050406030204" pitchFamily="18" charset="0"/>
                          </a:rPr>
                          <m:t>mm</m:t>
                        </m:r>
                      </m:oMath>
                    </m:oMathPara>
                  </a14:m>
                  <a:endParaRPr lang="en-US" altLang="ja-JP" sz="1600" i="1" dirty="0"/>
                </a:p>
                <a:p>
                  <a:endParaRPr lang="en-US" altLang="ja-JP" sz="1600" dirty="0"/>
                </a:p>
                <a:p>
                  <a:endParaRPr kumimoji="1" lang="ja-JP" altLang="en-US" sz="1600" dirty="0"/>
                </a:p>
              </p:txBody>
            </p:sp>
          </mc:Choice>
          <mc:Fallback xmlns="">
            <p:sp>
              <p:nvSpPr>
                <p:cNvPr id="18" name="テキスト ボックス 17"/>
                <p:cNvSpPr txBox="1">
                  <a:spLocks noRot="1" noChangeAspect="1" noMove="1" noResize="1" noEditPoints="1" noAdjustHandles="1" noChangeArrowheads="1" noChangeShapeType="1" noTextEdit="1"/>
                </p:cNvSpPr>
                <p:nvPr/>
              </p:nvSpPr>
              <p:spPr>
                <a:xfrm>
                  <a:off x="4891547" y="3047601"/>
                  <a:ext cx="1300440" cy="1282728"/>
                </a:xfrm>
                <a:prstGeom prst="rect">
                  <a:avLst/>
                </a:prstGeom>
                <a:blipFill rotWithShape="0">
                  <a:blip r:embed="rId5"/>
                  <a:stretch>
                    <a:fillRect l="-2273" r="-16364"/>
                  </a:stretch>
                </a:blipFill>
              </p:spPr>
              <p:txBody>
                <a:bodyPr/>
                <a:lstStyle/>
                <a:p>
                  <a:r>
                    <a:rPr lang="ja-JP" altLang="en-US">
                      <a:noFill/>
                    </a:rPr>
                    <a:t> </a:t>
                  </a:r>
                </a:p>
              </p:txBody>
            </p:sp>
          </mc:Fallback>
        </mc:AlternateContent>
      </p:grpSp>
      <p:sp>
        <p:nvSpPr>
          <p:cNvPr id="3" name="タイトル 2"/>
          <p:cNvSpPr>
            <a:spLocks noGrp="1"/>
          </p:cNvSpPr>
          <p:nvPr>
            <p:ph type="title"/>
          </p:nvPr>
        </p:nvSpPr>
        <p:spPr>
          <a:xfrm>
            <a:off x="519532" y="164611"/>
            <a:ext cx="7886700" cy="667484"/>
          </a:xfrm>
        </p:spPr>
        <p:txBody>
          <a:bodyPr>
            <a:normAutofit/>
          </a:bodyPr>
          <a:lstStyle/>
          <a:p>
            <a:r>
              <a:rPr kumimoji="1" lang="ja-JP" altLang="en-US" sz="3000" u="none" dirty="0" smtClean="0"/>
              <a:t>回折強度の計算</a:t>
            </a:r>
            <a:endParaRPr kumimoji="1" lang="ja-JP" altLang="en-US" sz="3000" u="none" dirty="0"/>
          </a:p>
        </p:txBody>
      </p:sp>
      <mc:AlternateContent xmlns:mc="http://schemas.openxmlformats.org/markup-compatibility/2006" xmlns:a14="http://schemas.microsoft.com/office/drawing/2010/main">
        <mc:Choice Requires="a14">
          <p:sp>
            <p:nvSpPr>
              <p:cNvPr id="47" name="テキスト ボックス 46"/>
              <p:cNvSpPr txBox="1"/>
              <p:nvPr/>
            </p:nvSpPr>
            <p:spPr>
              <a:xfrm>
                <a:off x="39613" y="3323158"/>
                <a:ext cx="4032000" cy="1116000"/>
              </a:xfrm>
              <a:prstGeom prst="rect">
                <a:avLst/>
              </a:prstGeom>
              <a:noFill/>
              <a:ln>
                <a:solidFill>
                  <a:schemeClr val="tx1"/>
                </a:solidFill>
              </a:ln>
            </p:spPr>
            <p:txBody>
              <a:bodyPr wrap="square" rtlCol="0">
                <a:spAutoFit/>
              </a:bodyPr>
              <a:lstStyle/>
              <a:p>
                <a:r>
                  <a:rPr kumimoji="1" lang="ja-JP" altLang="en-US" dirty="0" smtClean="0"/>
                  <a:t>用いる近似</a:t>
                </a:r>
                <a:endParaRPr kumimoji="1" lang="en-US" altLang="ja-JP" dirty="0" smtClean="0"/>
              </a:p>
              <a:p>
                <a:r>
                  <a:rPr lang="ja-JP" altLang="en-US" dirty="0" smtClean="0"/>
                  <a:t>・</a:t>
                </a:r>
                <a:r>
                  <a:rPr lang="en-US" altLang="ja-JP" dirty="0" smtClean="0"/>
                  <a:t>PQ</a:t>
                </a:r>
                <a:r>
                  <a:rPr lang="ja-JP" altLang="en-US" dirty="0" smtClean="0"/>
                  <a:t>が</a:t>
                </a:r>
                <a:r>
                  <a:rPr lang="en-US" altLang="ja-JP" dirty="0" smtClean="0"/>
                  <a:t>Z</a:t>
                </a:r>
                <a:r>
                  <a:rPr lang="ja-JP" altLang="en-US" dirty="0" smtClean="0"/>
                  <a:t>軸とほぼ平行</a:t>
                </a:r>
                <a:r>
                  <a:rPr lang="ja-JP" altLang="en-US" dirty="0">
                    <a:solidFill>
                      <a:srgbClr val="FF0000"/>
                    </a:solidFill>
                  </a:rPr>
                  <a:t>　</a:t>
                </a:r>
                <a14:m>
                  <m:oMath xmlns:m="http://schemas.openxmlformats.org/officeDocument/2006/math">
                    <m:func>
                      <m:funcPr>
                        <m:ctrlPr>
                          <a:rPr lang="en-US" altLang="ja-JP" i="1" smtClean="0">
                            <a:solidFill>
                              <a:srgbClr val="FF0000"/>
                            </a:solidFill>
                            <a:latin typeface="Cambria Math" panose="02040503050406030204" pitchFamily="18" charset="0"/>
                          </a:rPr>
                        </m:ctrlPr>
                      </m:funcPr>
                      <m:fName>
                        <m:r>
                          <m:rPr>
                            <m:sty m:val="p"/>
                          </m:rPr>
                          <a:rPr lang="en-US" altLang="ja-JP" b="0" i="0" smtClean="0">
                            <a:solidFill>
                              <a:srgbClr val="FF0000"/>
                            </a:solidFill>
                            <a:latin typeface="Cambria Math" panose="02040503050406030204" pitchFamily="18" charset="0"/>
                          </a:rPr>
                          <m:t>cos</m:t>
                        </m:r>
                      </m:fName>
                      <m:e>
                        <m:r>
                          <a:rPr lang="ja-JP" altLang="en-US" i="1" smtClean="0">
                            <a:solidFill>
                              <a:srgbClr val="FF0000"/>
                            </a:solidFill>
                            <a:latin typeface="Cambria Math" panose="02040503050406030204" pitchFamily="18" charset="0"/>
                          </a:rPr>
                          <m:t>𝜃</m:t>
                        </m:r>
                      </m:e>
                    </m:func>
                    <m:r>
                      <a:rPr lang="ja-JP" altLang="en-US" i="1" dirty="0" smtClean="0">
                        <a:solidFill>
                          <a:srgbClr val="FF0000"/>
                        </a:solidFill>
                        <a:latin typeface="Cambria Math" panose="02040503050406030204" pitchFamily="18" charset="0"/>
                      </a:rPr>
                      <m:t>≈</m:t>
                    </m:r>
                    <m:r>
                      <a:rPr lang="en-US" altLang="ja-JP" b="0" i="1" dirty="0" smtClean="0">
                        <a:solidFill>
                          <a:srgbClr val="FF0000"/>
                        </a:solidFill>
                        <a:latin typeface="Cambria Math" panose="02040503050406030204" pitchFamily="18" charset="0"/>
                      </a:rPr>
                      <m:t>1</m:t>
                    </m:r>
                  </m:oMath>
                </a14:m>
                <a:r>
                  <a:rPr lang="ja-JP" altLang="en-US" dirty="0" smtClean="0">
                    <a:solidFill>
                      <a:srgbClr val="FF0000"/>
                    </a:solidFill>
                  </a:rPr>
                  <a:t>、</a:t>
                </a:r>
                <a14:m>
                  <m:oMath xmlns:m="http://schemas.openxmlformats.org/officeDocument/2006/math">
                    <m:r>
                      <a:rPr lang="ja-JP" altLang="en-US" i="1" dirty="0">
                        <a:solidFill>
                          <a:srgbClr val="FF0000"/>
                        </a:solidFill>
                        <a:latin typeface="Cambria Math" panose="02040503050406030204" pitchFamily="18" charset="0"/>
                      </a:rPr>
                      <m:t>𝜃</m:t>
                    </m:r>
                    <m:r>
                      <a:rPr lang="ja-JP" altLang="en-US" i="1" dirty="0">
                        <a:solidFill>
                          <a:srgbClr val="FF0000"/>
                        </a:solidFill>
                        <a:latin typeface="Cambria Math" panose="02040503050406030204" pitchFamily="18" charset="0"/>
                      </a:rPr>
                      <m:t>≈0</m:t>
                    </m:r>
                  </m:oMath>
                </a14:m>
                <a:endParaRPr lang="en-US" altLang="ja-JP" dirty="0">
                  <a:solidFill>
                    <a:srgbClr val="FF0000"/>
                  </a:solidFill>
                </a:endParaRPr>
              </a:p>
              <a:p>
                <a:r>
                  <a:rPr lang="ja-JP" altLang="en-US" dirty="0" smtClean="0"/>
                  <a:t>・</a:t>
                </a:r>
                <a14:m>
                  <m:oMath xmlns:m="http://schemas.openxmlformats.org/officeDocument/2006/math">
                    <m:r>
                      <a:rPr lang="ja-JP" altLang="en-US" i="1" dirty="0">
                        <a:latin typeface="Cambria Math" panose="02040503050406030204" pitchFamily="18" charset="0"/>
                      </a:rPr>
                      <m:t>フラウンホーファー</m:t>
                    </m:r>
                    <m:r>
                      <m:rPr>
                        <m:nor/>
                      </m:rPr>
                      <a:rPr lang="ja-JP" altLang="en-US" dirty="0"/>
                      <m:t>近似</m:t>
                    </m:r>
                    <m:r>
                      <a:rPr lang="ja-JP" altLang="en-US" i="1" dirty="0">
                        <a:latin typeface="Cambria Math" panose="02040503050406030204" pitchFamily="18" charset="0"/>
                      </a:rPr>
                      <m:t>　</m:t>
                    </m:r>
                    <m:f>
                      <m:fPr>
                        <m:ctrlPr>
                          <a:rPr lang="en-US" altLang="ja-JP" i="1" smtClean="0">
                            <a:solidFill>
                              <a:srgbClr val="FF0000"/>
                            </a:solidFill>
                            <a:latin typeface="Cambria Math" panose="02040503050406030204" pitchFamily="18" charset="0"/>
                          </a:rPr>
                        </m:ctrlPr>
                      </m:fPr>
                      <m:num>
                        <m:sSup>
                          <m:sSupPr>
                            <m:ctrlPr>
                              <a:rPr lang="en-US" altLang="ja-JP" i="1" smtClean="0">
                                <a:solidFill>
                                  <a:srgbClr val="FF0000"/>
                                </a:solidFill>
                                <a:latin typeface="Cambria Math" panose="02040503050406030204" pitchFamily="18" charset="0"/>
                              </a:rPr>
                            </m:ctrlPr>
                          </m:sSupPr>
                          <m:e>
                            <m:r>
                              <a:rPr lang="en-US" altLang="ja-JP" b="0" i="1" smtClean="0">
                                <a:solidFill>
                                  <a:srgbClr val="FF0000"/>
                                </a:solidFill>
                                <a:latin typeface="Cambria Math" panose="02040503050406030204" pitchFamily="18" charset="0"/>
                              </a:rPr>
                              <m:t>𝑤</m:t>
                            </m:r>
                            <m:r>
                              <a:rPr lang="en-US" altLang="ja-JP" i="1" baseline="-25000">
                                <a:solidFill>
                                  <a:srgbClr val="FF0000"/>
                                </a:solidFill>
                                <a:latin typeface="Cambria Math" panose="02040503050406030204" pitchFamily="18" charset="0"/>
                              </a:rPr>
                              <m:t>1</m:t>
                            </m:r>
                          </m:e>
                          <m:sup>
                            <m:r>
                              <a:rPr lang="en-US" altLang="ja-JP" b="0" i="1" smtClean="0">
                                <a:solidFill>
                                  <a:srgbClr val="FF0000"/>
                                </a:solidFill>
                                <a:latin typeface="Cambria Math" panose="02040503050406030204" pitchFamily="18" charset="0"/>
                              </a:rPr>
                              <m:t>2</m:t>
                            </m:r>
                          </m:sup>
                        </m:sSup>
                      </m:num>
                      <m:den>
                        <m:r>
                          <a:rPr lang="en-US" altLang="ja-JP" b="0" i="1" smtClean="0">
                            <a:solidFill>
                              <a:srgbClr val="FF0000"/>
                            </a:solidFill>
                            <a:latin typeface="Cambria Math" panose="02040503050406030204" pitchFamily="18" charset="0"/>
                          </a:rPr>
                          <m:t>4</m:t>
                        </m:r>
                        <m:r>
                          <m:rPr>
                            <m:sty m:val="p"/>
                          </m:rPr>
                          <a:rPr lang="en-US" altLang="ja-JP" i="1">
                            <a:solidFill>
                              <a:srgbClr val="FF0000"/>
                            </a:solidFill>
                            <a:latin typeface="Cambria Math" panose="02040503050406030204" pitchFamily="18" charset="0"/>
                          </a:rPr>
                          <m:t>λ</m:t>
                        </m:r>
                      </m:den>
                    </m:f>
                    <m:r>
                      <a:rPr lang="en-US" altLang="ja-JP" i="1" dirty="0">
                        <a:solidFill>
                          <a:srgbClr val="FF0000"/>
                        </a:solidFill>
                        <a:latin typeface="Cambria Math" panose="02040503050406030204" pitchFamily="18" charset="0"/>
                      </a:rPr>
                      <m:t>≪</m:t>
                    </m:r>
                    <m:r>
                      <a:rPr lang="en-US" altLang="ja-JP" i="1" dirty="0">
                        <a:solidFill>
                          <a:srgbClr val="FF0000"/>
                        </a:solidFill>
                        <a:latin typeface="Cambria Math" panose="02040503050406030204" pitchFamily="18" charset="0"/>
                      </a:rPr>
                      <m:t>𝐿</m:t>
                    </m:r>
                  </m:oMath>
                </a14:m>
                <a:endParaRPr lang="en-US" altLang="ja-JP" dirty="0">
                  <a:solidFill>
                    <a:srgbClr val="FF0000"/>
                  </a:solidFill>
                </a:endParaRPr>
              </a:p>
              <a:p>
                <a:pPr/>
                <a14:m>
                  <m:oMathPara xmlns:m="http://schemas.openxmlformats.org/officeDocument/2006/math">
                    <m:oMathParaPr>
                      <m:jc m:val="centerGroup"/>
                    </m:oMathParaPr>
                    <m:oMath xmlns:m="http://schemas.openxmlformats.org/officeDocument/2006/math">
                      <m:r>
                        <a:rPr lang="ja-JP" altLang="en-US" i="1" dirty="0">
                          <a:latin typeface="Cambria Math" panose="02040503050406030204" pitchFamily="18" charset="0"/>
                        </a:rPr>
                        <m:t>　</m:t>
                      </m:r>
                    </m:oMath>
                  </m:oMathPara>
                </a14:m>
                <a:endParaRPr lang="en-US" altLang="ja-JP" i="1" dirty="0" smtClean="0"/>
              </a:p>
            </p:txBody>
          </p:sp>
        </mc:Choice>
        <mc:Fallback xmlns="">
          <p:sp>
            <p:nvSpPr>
              <p:cNvPr id="47" name="テキスト ボックス 46"/>
              <p:cNvSpPr txBox="1">
                <a:spLocks noRot="1" noChangeAspect="1" noMove="1" noResize="1" noEditPoints="1" noAdjustHandles="1" noChangeArrowheads="1" noChangeShapeType="1" noTextEdit="1"/>
              </p:cNvSpPr>
              <p:nvPr/>
            </p:nvSpPr>
            <p:spPr>
              <a:xfrm>
                <a:off x="39613" y="3323158"/>
                <a:ext cx="4032000" cy="1116000"/>
              </a:xfrm>
              <a:prstGeom prst="rect">
                <a:avLst/>
              </a:prstGeom>
              <a:blipFill rotWithShape="0">
                <a:blip r:embed="rId6"/>
                <a:stretch>
                  <a:fillRect l="-1054" t="-3784"/>
                </a:stretch>
              </a:blipFill>
              <a:ln>
                <a:solidFill>
                  <a:schemeClr val="tx1"/>
                </a:solidFill>
              </a:ln>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48" name="正方形/長方形 47">
                <a:extLst>
                  <a:ext uri="{FF2B5EF4-FFF2-40B4-BE49-F238E27FC236}">
                    <a16:creationId xmlns:a16="http://schemas.microsoft.com/office/drawing/2014/main" xmlns="" id="{351AFB15-210F-4C96-A4BE-F5A1B17D444D}"/>
                  </a:ext>
                </a:extLst>
              </p:cNvPr>
              <p:cNvSpPr/>
              <p:nvPr/>
            </p:nvSpPr>
            <p:spPr>
              <a:xfrm>
                <a:off x="39613" y="4934086"/>
                <a:ext cx="4268174" cy="1787028"/>
              </a:xfrm>
              <a:prstGeom prst="rect">
                <a:avLst/>
              </a:prstGeom>
              <a:noFill/>
              <a:ln>
                <a:noFill/>
              </a:ln>
            </p:spPr>
            <p:txBody>
              <a:bodyPr wrap="square">
                <a:spAutoFit/>
              </a:bodyPr>
              <a:lstStyle/>
              <a:p>
                <a:r>
                  <a:rPr lang="ja-JP" altLang="en-US" dirty="0" smtClean="0"/>
                  <a:t>距離</a:t>
                </a:r>
                <a14:m>
                  <m:oMath xmlns:m="http://schemas.openxmlformats.org/officeDocument/2006/math">
                    <m:r>
                      <a:rPr lang="en-US" altLang="ja-JP" b="0" i="1" smtClean="0">
                        <a:latin typeface="Cambria Math" panose="02040503050406030204" pitchFamily="18" charset="0"/>
                      </a:rPr>
                      <m:t>𝑥</m:t>
                    </m:r>
                  </m:oMath>
                </a14:m>
                <a:r>
                  <a:rPr lang="ja-JP" altLang="en-US" dirty="0" smtClean="0"/>
                  <a:t>の位置で</a:t>
                </a:r>
                <a:r>
                  <a:rPr lang="ja-JP" altLang="en-US" dirty="0"/>
                  <a:t>の回折強度を表す</a:t>
                </a:r>
                <a:r>
                  <a:rPr lang="ja-JP" altLang="en-US" dirty="0" smtClean="0"/>
                  <a:t>式</a:t>
                </a:r>
                <a:endParaRPr lang="en-US" altLang="ja-JP" dirty="0" smtClean="0"/>
              </a:p>
              <a:p>
                <a:endParaRPr lang="en-US" altLang="ja-JP" i="1" dirty="0"/>
              </a:p>
              <a:p>
                <a:r>
                  <a:rPr lang="ja-JP" altLang="en-US" i="1" dirty="0"/>
                  <a:t>　</a:t>
                </a:r>
                <a14:m>
                  <m:oMath xmlns:m="http://schemas.openxmlformats.org/officeDocument/2006/math">
                    <m:r>
                      <a:rPr lang="en-US" altLang="ja-JP" i="1">
                        <a:latin typeface="Cambria Math" panose="02040503050406030204" pitchFamily="18" charset="0"/>
                      </a:rPr>
                      <m:t>𝐼</m:t>
                    </m:r>
                    <m:r>
                      <a:rPr lang="en-US" altLang="ja-JP" i="1">
                        <a:latin typeface="Cambria Math" panose="02040503050406030204" pitchFamily="18" charset="0"/>
                      </a:rPr>
                      <m:t>´=</m:t>
                    </m:r>
                    <m:sSub>
                      <m:sSubPr>
                        <m:ctrlPr>
                          <a:rPr lang="ja-JP" altLang="ja-JP" i="1">
                            <a:latin typeface="Cambria Math" panose="02040503050406030204" pitchFamily="18" charset="0"/>
                          </a:rPr>
                        </m:ctrlPr>
                      </m:sSubPr>
                      <m:e>
                        <m:r>
                          <a:rPr lang="en-US" altLang="ja-JP" i="1">
                            <a:latin typeface="Cambria Math" panose="02040503050406030204" pitchFamily="18" charset="0"/>
                          </a:rPr>
                          <m:t>𝐼</m:t>
                        </m:r>
                      </m:e>
                      <m:sub>
                        <m:r>
                          <a:rPr lang="en-US" altLang="ja-JP" i="1">
                            <a:latin typeface="Cambria Math" panose="02040503050406030204" pitchFamily="18" charset="0"/>
                          </a:rPr>
                          <m:t>0</m:t>
                        </m:r>
                      </m:sub>
                    </m:sSub>
                    <m:r>
                      <a:rPr lang="en-US" altLang="ja-JP" i="1">
                        <a:latin typeface="Cambria Math" panose="02040503050406030204" pitchFamily="18" charset="0"/>
                      </a:rPr>
                      <m:t>´</m:t>
                    </m:r>
                    <m:f>
                      <m:fPr>
                        <m:ctrlPr>
                          <a:rPr lang="ja-JP" altLang="ja-JP" i="1">
                            <a:latin typeface="Cambria Math" panose="02040503050406030204" pitchFamily="18" charset="0"/>
                          </a:rPr>
                        </m:ctrlPr>
                      </m:fPr>
                      <m:num>
                        <m:func>
                          <m:funcPr>
                            <m:ctrlPr>
                              <a:rPr lang="ja-JP" altLang="ja-JP" i="1">
                                <a:latin typeface="Cambria Math" panose="02040503050406030204" pitchFamily="18" charset="0"/>
                              </a:rPr>
                            </m:ctrlPr>
                          </m:funcPr>
                          <m:fName>
                            <m:sSup>
                              <m:sSupPr>
                                <m:ctrlPr>
                                  <a:rPr lang="ja-JP" altLang="ja-JP" i="1">
                                    <a:latin typeface="Cambria Math" panose="02040503050406030204" pitchFamily="18" charset="0"/>
                                  </a:rPr>
                                </m:ctrlPr>
                              </m:sSupPr>
                              <m:e>
                                <m:r>
                                  <m:rPr>
                                    <m:sty m:val="p"/>
                                  </m:rPr>
                                  <a:rPr lang="en-US" altLang="ja-JP">
                                    <a:latin typeface="Cambria Math" panose="02040503050406030204" pitchFamily="18" charset="0"/>
                                  </a:rPr>
                                  <m:t>sin</m:t>
                                </m:r>
                              </m:e>
                              <m:sup>
                                <m:r>
                                  <a:rPr lang="en-US" altLang="ja-JP" i="1">
                                    <a:latin typeface="Cambria Math" panose="02040503050406030204" pitchFamily="18" charset="0"/>
                                  </a:rPr>
                                  <m:t>2</m:t>
                                </m:r>
                              </m:sup>
                            </m:sSup>
                          </m:fName>
                          <m:e>
                            <m:r>
                              <m:rPr>
                                <m:sty m:val="p"/>
                              </m:rPr>
                              <a:rPr lang="en-US" altLang="ja-JP" i="1">
                                <a:latin typeface="Cambria Math" panose="02040503050406030204" pitchFamily="18" charset="0"/>
                              </a:rPr>
                              <m:t>α</m:t>
                            </m:r>
                          </m:e>
                        </m:func>
                      </m:num>
                      <m:den>
                        <m:sSup>
                          <m:sSupPr>
                            <m:ctrlPr>
                              <a:rPr lang="ja-JP" altLang="ja-JP" i="1">
                                <a:latin typeface="Cambria Math" panose="02040503050406030204" pitchFamily="18" charset="0"/>
                              </a:rPr>
                            </m:ctrlPr>
                          </m:sSupPr>
                          <m:e>
                            <m:r>
                              <m:rPr>
                                <m:sty m:val="p"/>
                              </m:rPr>
                              <a:rPr lang="en-US" altLang="ja-JP" i="1">
                                <a:latin typeface="Cambria Math" panose="02040503050406030204" pitchFamily="18" charset="0"/>
                              </a:rPr>
                              <m:t>α</m:t>
                            </m:r>
                          </m:e>
                          <m:sup>
                            <m:r>
                              <a:rPr lang="en-US" altLang="ja-JP" i="1">
                                <a:latin typeface="Cambria Math" panose="02040503050406030204" pitchFamily="18" charset="0"/>
                              </a:rPr>
                              <m:t>2</m:t>
                            </m:r>
                          </m:sup>
                        </m:sSup>
                      </m:den>
                    </m:f>
                    <m:r>
                      <a:rPr lang="en-US" altLang="ja-JP" b="0" i="1" smtClean="0">
                        <a:latin typeface="Cambria Math" panose="02040503050406030204" pitchFamily="18" charset="0"/>
                      </a:rPr>
                      <m:t>   (</m:t>
                    </m:r>
                    <m:r>
                      <m:rPr>
                        <m:sty m:val="p"/>
                      </m:rPr>
                      <a:rPr lang="en-US" altLang="ja-JP" i="1">
                        <a:latin typeface="Cambria Math" panose="02040503050406030204" pitchFamily="18" charset="0"/>
                      </a:rPr>
                      <m:t>α</m:t>
                    </m:r>
                    <m:r>
                      <a:rPr lang="ja-JP" altLang="en-US">
                        <a:latin typeface="Cambria Math" panose="02040503050406030204" pitchFamily="18" charset="0"/>
                      </a:rPr>
                      <m:t>=</m:t>
                    </m:r>
                    <m:f>
                      <m:fPr>
                        <m:ctrlPr>
                          <a:rPr lang="ja-JP" altLang="en-US" i="1">
                            <a:latin typeface="Cambria Math" panose="02040503050406030204" pitchFamily="18" charset="0"/>
                          </a:rPr>
                        </m:ctrlPr>
                      </m:fPr>
                      <m:num>
                        <m:r>
                          <a:rPr lang="en-US" altLang="ja-JP" b="0" i="1" smtClean="0">
                            <a:latin typeface="Cambria Math" panose="02040503050406030204" pitchFamily="18" charset="0"/>
                          </a:rPr>
                          <m:t>𝑤</m:t>
                        </m:r>
                        <m:r>
                          <a:rPr lang="en-US" altLang="ja-JP" b="0" i="1" baseline="-25000" smtClean="0">
                            <a:latin typeface="Cambria Math" panose="02040503050406030204" pitchFamily="18" charset="0"/>
                          </a:rPr>
                          <m:t>1</m:t>
                        </m:r>
                        <m:r>
                          <a:rPr lang="ja-JP" altLang="en-US" i="1">
                            <a:latin typeface="Cambria Math" panose="02040503050406030204" pitchFamily="18" charset="0"/>
                          </a:rPr>
                          <m:t>𝜋</m:t>
                        </m:r>
                        <m:r>
                          <a:rPr lang="ja-JP" altLang="en-US" i="1">
                            <a:latin typeface="Cambria Math" panose="02040503050406030204" pitchFamily="18" charset="0"/>
                          </a:rPr>
                          <m:t>𝑥</m:t>
                        </m:r>
                      </m:num>
                      <m:den>
                        <m:r>
                          <a:rPr lang="ja-JP" altLang="en-US" i="1">
                            <a:latin typeface="Cambria Math" panose="02040503050406030204" pitchFamily="18" charset="0"/>
                          </a:rPr>
                          <m:t>𝜆</m:t>
                        </m:r>
                        <m:r>
                          <a:rPr lang="en-US" altLang="ja-JP" i="1">
                            <a:latin typeface="Cambria Math" panose="02040503050406030204" pitchFamily="18" charset="0"/>
                          </a:rPr>
                          <m:t>𝐿</m:t>
                        </m:r>
                      </m:den>
                    </m:f>
                  </m:oMath>
                </a14:m>
                <a:r>
                  <a:rPr lang="en-US" altLang="ja-JP" dirty="0" smtClean="0"/>
                  <a:t>)</a:t>
                </a:r>
              </a:p>
              <a:p>
                <a:endParaRPr lang="en-US" altLang="ja-JP" dirty="0"/>
              </a:p>
              <a:p>
                <a:r>
                  <a:rPr lang="ja-JP" altLang="en-US" dirty="0"/>
                  <a:t>ここで　</a:t>
                </a:r>
                <a14:m>
                  <m:oMath xmlns:m="http://schemas.openxmlformats.org/officeDocument/2006/math">
                    <m:sSub>
                      <m:sSubPr>
                        <m:ctrlPr>
                          <a:rPr lang="ja-JP" altLang="ja-JP" i="1">
                            <a:latin typeface="Cambria Math" panose="02040503050406030204" pitchFamily="18" charset="0"/>
                          </a:rPr>
                        </m:ctrlPr>
                      </m:sSubPr>
                      <m:e>
                        <m:r>
                          <a:rPr lang="en-US" altLang="ja-JP" i="1">
                            <a:latin typeface="Cambria Math" panose="02040503050406030204" pitchFamily="18" charset="0"/>
                          </a:rPr>
                          <m:t>𝐼</m:t>
                        </m:r>
                      </m:e>
                      <m:sub>
                        <m:r>
                          <a:rPr lang="en-US" altLang="ja-JP" i="1">
                            <a:latin typeface="Cambria Math" panose="02040503050406030204" pitchFamily="18" charset="0"/>
                          </a:rPr>
                          <m:t>0</m:t>
                        </m:r>
                      </m:sub>
                    </m:sSub>
                    <m:r>
                      <a:rPr lang="en-US" altLang="ja-JP" i="1">
                        <a:latin typeface="Cambria Math" panose="02040503050406030204" pitchFamily="18" charset="0"/>
                      </a:rPr>
                      <m:t>´</m:t>
                    </m:r>
                    <m:r>
                      <a:rPr lang="ja-JP" altLang="en-US" i="1">
                        <a:latin typeface="Cambria Math" panose="02040503050406030204" pitchFamily="18" charset="0"/>
                      </a:rPr>
                      <m:t>＝</m:t>
                    </m:r>
                    <m:f>
                      <m:fPr>
                        <m:ctrlPr>
                          <a:rPr lang="en-US" altLang="ja-JP" i="1">
                            <a:latin typeface="Cambria Math" panose="02040503050406030204" pitchFamily="18" charset="0"/>
                          </a:rPr>
                        </m:ctrlPr>
                      </m:fPr>
                      <m:num>
                        <m:sSup>
                          <m:sSupPr>
                            <m:ctrlPr>
                              <a:rPr lang="en-US" altLang="ja-JP" i="1" smtClean="0">
                                <a:latin typeface="Cambria Math" panose="02040503050406030204" pitchFamily="18" charset="0"/>
                              </a:rPr>
                            </m:ctrlPr>
                          </m:sSupPr>
                          <m:e>
                            <m:r>
                              <a:rPr lang="en-US" altLang="ja-JP" b="0" i="1" smtClean="0">
                                <a:latin typeface="Cambria Math" panose="02040503050406030204" pitchFamily="18" charset="0"/>
                              </a:rPr>
                              <m:t>𝑤</m:t>
                            </m:r>
                            <m:r>
                              <a:rPr lang="en-US" altLang="ja-JP" b="0" i="1" baseline="-25000" smtClean="0">
                                <a:latin typeface="Cambria Math" panose="02040503050406030204" pitchFamily="18" charset="0"/>
                              </a:rPr>
                              <m:t>1</m:t>
                            </m:r>
                          </m:e>
                          <m:sup>
                            <m:r>
                              <a:rPr lang="en-US" altLang="ja-JP" b="0" i="1" smtClean="0">
                                <a:latin typeface="Cambria Math" panose="02040503050406030204" pitchFamily="18" charset="0"/>
                              </a:rPr>
                              <m:t>2</m:t>
                            </m:r>
                          </m:sup>
                        </m:sSup>
                        <m:sSub>
                          <m:sSubPr>
                            <m:ctrlPr>
                              <a:rPr lang="en-US" altLang="ja-JP" i="1">
                                <a:latin typeface="Cambria Math" panose="02040503050406030204" pitchFamily="18" charset="0"/>
                              </a:rPr>
                            </m:ctrlPr>
                          </m:sSubPr>
                          <m:e>
                            <m:r>
                              <a:rPr lang="en-US" altLang="ja-JP" i="1">
                                <a:latin typeface="Cambria Math" panose="02040503050406030204" pitchFamily="18" charset="0"/>
                              </a:rPr>
                              <m:t>𝐼</m:t>
                            </m:r>
                          </m:e>
                          <m:sub>
                            <m:r>
                              <a:rPr lang="en-US" altLang="ja-JP" i="1">
                                <a:latin typeface="Cambria Math" panose="02040503050406030204" pitchFamily="18" charset="0"/>
                              </a:rPr>
                              <m:t>𝑖</m:t>
                            </m:r>
                          </m:sub>
                        </m:sSub>
                      </m:num>
                      <m:den>
                        <m:sSup>
                          <m:sSupPr>
                            <m:ctrlPr>
                              <a:rPr lang="en-US" altLang="ja-JP" i="1" smtClean="0">
                                <a:latin typeface="Cambria Math" panose="02040503050406030204" pitchFamily="18" charset="0"/>
                              </a:rPr>
                            </m:ctrlPr>
                          </m:sSupPr>
                          <m:e>
                            <m:r>
                              <m:rPr>
                                <m:sty m:val="p"/>
                              </m:rPr>
                              <a:rPr lang="en-US" altLang="ja-JP" i="1">
                                <a:latin typeface="Cambria Math" panose="02040503050406030204" pitchFamily="18" charset="0"/>
                              </a:rPr>
                              <m:t>λ</m:t>
                            </m:r>
                          </m:e>
                          <m:sup>
                            <m:r>
                              <a:rPr lang="en-US" altLang="ja-JP" i="1">
                                <a:latin typeface="Cambria Math" panose="02040503050406030204" pitchFamily="18" charset="0"/>
                              </a:rPr>
                              <m:t>2</m:t>
                            </m:r>
                          </m:sup>
                        </m:sSup>
                        <m:sSup>
                          <m:sSupPr>
                            <m:ctrlPr>
                              <a:rPr lang="en-US" altLang="ja-JP" i="1" smtClean="0">
                                <a:latin typeface="Cambria Math" panose="02040503050406030204" pitchFamily="18" charset="0"/>
                              </a:rPr>
                            </m:ctrlPr>
                          </m:sSupPr>
                          <m:e>
                            <m:r>
                              <a:rPr lang="en-US" altLang="ja-JP" i="1" smtClean="0">
                                <a:latin typeface="Cambria Math" panose="02040503050406030204" pitchFamily="18" charset="0"/>
                              </a:rPr>
                              <m:t>𝐿</m:t>
                            </m:r>
                          </m:e>
                          <m:sup>
                            <m:r>
                              <a:rPr lang="en-US" altLang="ja-JP" i="1">
                                <a:latin typeface="Cambria Math" panose="02040503050406030204" pitchFamily="18" charset="0"/>
                              </a:rPr>
                              <m:t>2</m:t>
                            </m:r>
                          </m:sup>
                        </m:sSup>
                      </m:den>
                    </m:f>
                  </m:oMath>
                </a14:m>
                <a:r>
                  <a:rPr lang="ja-JP" altLang="en-US" i="1" dirty="0"/>
                  <a:t>　</a:t>
                </a:r>
                <a:r>
                  <a:rPr lang="ja-JP" altLang="en-US" dirty="0"/>
                  <a:t>であり、</a:t>
                </a:r>
                <a14:m>
                  <m:oMath xmlns:m="http://schemas.openxmlformats.org/officeDocument/2006/math">
                    <m:sSub>
                      <m:sSubPr>
                        <m:ctrlPr>
                          <a:rPr lang="en-US" altLang="ja-JP" i="1">
                            <a:latin typeface="Cambria Math" panose="02040503050406030204" pitchFamily="18" charset="0"/>
                          </a:rPr>
                        </m:ctrlPr>
                      </m:sSubPr>
                      <m:e>
                        <m:r>
                          <a:rPr lang="en-US" altLang="ja-JP" i="1">
                            <a:latin typeface="Cambria Math" panose="02040503050406030204" pitchFamily="18" charset="0"/>
                          </a:rPr>
                          <m:t>𝐼</m:t>
                        </m:r>
                      </m:e>
                      <m:sub>
                        <m:r>
                          <a:rPr lang="en-US" altLang="ja-JP" i="1">
                            <a:latin typeface="Cambria Math" panose="02040503050406030204" pitchFamily="18" charset="0"/>
                          </a:rPr>
                          <m:t>𝑖</m:t>
                        </m:r>
                      </m:sub>
                    </m:sSub>
                  </m:oMath>
                </a14:m>
                <a:r>
                  <a:rPr lang="ja-JP" altLang="en-US" dirty="0" smtClean="0"/>
                  <a:t>は、入射強度</a:t>
                </a:r>
                <a:endParaRPr lang="en-US" altLang="ja-JP" dirty="0"/>
              </a:p>
            </p:txBody>
          </p:sp>
        </mc:Choice>
        <mc:Fallback xmlns="">
          <p:sp>
            <p:nvSpPr>
              <p:cNvPr id="48" name="正方形/長方形 47">
                <a:extLst>
                  <a:ext uri="{FF2B5EF4-FFF2-40B4-BE49-F238E27FC236}">
                    <a16:creationId xmlns="" xmlns:a16="http://schemas.microsoft.com/office/drawing/2014/main" xmlns:a14="http://schemas.microsoft.com/office/drawing/2010/main" id="{351AFB15-210F-4C96-A4BE-F5A1B17D444D}"/>
                  </a:ext>
                </a:extLst>
              </p:cNvPr>
              <p:cNvSpPr>
                <a:spLocks noRot="1" noChangeAspect="1" noMove="1" noResize="1" noEditPoints="1" noAdjustHandles="1" noChangeArrowheads="1" noChangeShapeType="1" noTextEdit="1"/>
              </p:cNvSpPr>
              <p:nvPr/>
            </p:nvSpPr>
            <p:spPr>
              <a:xfrm>
                <a:off x="39613" y="4934086"/>
                <a:ext cx="4268174" cy="1787028"/>
              </a:xfrm>
              <a:prstGeom prst="rect">
                <a:avLst/>
              </a:prstGeom>
              <a:blipFill rotWithShape="0">
                <a:blip r:embed="rId7"/>
                <a:stretch>
                  <a:fillRect l="-1141" t="-2721"/>
                </a:stretch>
              </a:blipFill>
              <a:ln>
                <a:noFill/>
              </a:ln>
            </p:spPr>
            <p:txBody>
              <a:bodyPr/>
              <a:lstStyle/>
              <a:p>
                <a:r>
                  <a:rPr lang="ja-JP" altLang="en-US">
                    <a:noFill/>
                  </a:rPr>
                  <a:t> </a:t>
                </a:r>
              </a:p>
            </p:txBody>
          </p:sp>
        </mc:Fallback>
      </mc:AlternateContent>
      <p:sp>
        <p:nvSpPr>
          <p:cNvPr id="2" name="テキスト ボックス 1"/>
          <p:cNvSpPr txBox="1"/>
          <p:nvPr/>
        </p:nvSpPr>
        <p:spPr>
          <a:xfrm>
            <a:off x="5799565" y="6394660"/>
            <a:ext cx="2028219" cy="369332"/>
          </a:xfrm>
          <a:prstGeom prst="rect">
            <a:avLst/>
          </a:prstGeom>
          <a:noFill/>
        </p:spPr>
        <p:txBody>
          <a:bodyPr wrap="square" rtlCol="0">
            <a:spAutoFit/>
          </a:bodyPr>
          <a:lstStyle/>
          <a:p>
            <a:r>
              <a:rPr lang="ja-JP" altLang="en-US" dirty="0" smtClean="0"/>
              <a:t>回折</a:t>
            </a:r>
            <a:r>
              <a:rPr lang="ja-JP" altLang="en-US" dirty="0"/>
              <a:t>波</a:t>
            </a:r>
            <a:r>
              <a:rPr lang="ja-JP" altLang="en-US" dirty="0" smtClean="0"/>
              <a:t>の強度分布</a:t>
            </a:r>
            <a:endParaRPr kumimoji="1" lang="ja-JP" altLang="en-US" dirty="0"/>
          </a:p>
        </p:txBody>
      </p:sp>
      <p:sp>
        <p:nvSpPr>
          <p:cNvPr id="37" name="テキスト ボックス 36"/>
          <p:cNvSpPr txBox="1"/>
          <p:nvPr/>
        </p:nvSpPr>
        <p:spPr>
          <a:xfrm>
            <a:off x="111914" y="6358923"/>
            <a:ext cx="45719" cy="369332"/>
          </a:xfrm>
          <a:prstGeom prst="rect">
            <a:avLst/>
          </a:prstGeom>
          <a:noFill/>
        </p:spPr>
        <p:txBody>
          <a:bodyPr wrap="square" rtlCol="0">
            <a:spAutoFit/>
          </a:bodyPr>
          <a:lstStyle/>
          <a:p>
            <a:endParaRPr kumimoji="1" lang="ja-JP" altLang="en-US" dirty="0"/>
          </a:p>
        </p:txBody>
      </p:sp>
      <mc:AlternateContent xmlns:mc="http://schemas.openxmlformats.org/markup-compatibility/2006" xmlns:a14="http://schemas.microsoft.com/office/drawing/2010/main">
        <mc:Choice Requires="a14">
          <p:sp>
            <p:nvSpPr>
              <p:cNvPr id="49" name="テキスト ボックス 48"/>
              <p:cNvSpPr txBox="1"/>
              <p:nvPr/>
            </p:nvSpPr>
            <p:spPr>
              <a:xfrm>
                <a:off x="2850363" y="5460742"/>
                <a:ext cx="1622055" cy="584775"/>
              </a:xfrm>
              <a:prstGeom prst="rect">
                <a:avLst/>
              </a:prstGeom>
              <a:noFill/>
            </p:spPr>
            <p:txBody>
              <a:bodyPr wrap="square" rtlCol="0">
                <a:spAutoFit/>
              </a:bodyPr>
              <a:lstStyle/>
              <a:p>
                <a:pPr/>
                <a14:m>
                  <m:oMathPara xmlns:m="http://schemas.openxmlformats.org/officeDocument/2006/math">
                    <m:oMathParaPr>
                      <m:jc m:val="left"/>
                    </m:oMathParaPr>
                    <m:oMath xmlns:m="http://schemas.openxmlformats.org/officeDocument/2006/math">
                      <m:r>
                        <a:rPr lang="en-US" altLang="ja-JP" sz="1600" i="1" smtClean="0">
                          <a:latin typeface="Cambria Math" panose="02040503050406030204" pitchFamily="18" charset="0"/>
                        </a:rPr>
                        <m:t>𝜆</m:t>
                      </m:r>
                      <m:r>
                        <a:rPr lang="ja-JP" altLang="en-US" sz="1600" i="0" smtClean="0">
                          <a:latin typeface="Cambria Math" panose="02040503050406030204" pitchFamily="18" charset="0"/>
                        </a:rPr>
                        <m:t>：</m:t>
                      </m:r>
                      <m:r>
                        <a:rPr lang="ja-JP" altLang="en-US" sz="1600" i="1">
                          <a:latin typeface="Cambria Math" panose="02040503050406030204" pitchFamily="18" charset="0"/>
                        </a:rPr>
                        <m:t>波長</m:t>
                      </m:r>
                    </m:oMath>
                  </m:oMathPara>
                </a14:m>
                <a:endParaRPr lang="en-US" altLang="ja-JP" sz="1600" i="1" dirty="0" smtClean="0">
                  <a:latin typeface="Cambria Math" panose="02040503050406030204" pitchFamily="18" charset="0"/>
                </a:endParaRPr>
              </a:p>
              <a:p>
                <a:r>
                  <a:rPr kumimoji="1" lang="en-US" altLang="ja-JP" sz="1600" i="1" dirty="0" smtClean="0"/>
                  <a:t>w</a:t>
                </a:r>
                <a:r>
                  <a:rPr kumimoji="1" lang="en-US" altLang="ja-JP" sz="1600" baseline="-25000" dirty="0" smtClean="0"/>
                  <a:t>1</a:t>
                </a:r>
                <a:r>
                  <a:rPr kumimoji="1" lang="ja-JP" altLang="en-US" sz="1600" dirty="0" smtClean="0"/>
                  <a:t>：</a:t>
                </a:r>
                <a:r>
                  <a:rPr lang="ja-JP" altLang="en-US" sz="1600" dirty="0" smtClean="0"/>
                  <a:t>スロット幅</a:t>
                </a:r>
                <a:endParaRPr lang="en-US" altLang="ja-JP" sz="1600" dirty="0" smtClean="0"/>
              </a:p>
            </p:txBody>
          </p:sp>
        </mc:Choice>
        <mc:Fallback xmlns="">
          <p:sp>
            <p:nvSpPr>
              <p:cNvPr id="49" name="テキスト ボックス 48"/>
              <p:cNvSpPr txBox="1">
                <a:spLocks noRot="1" noChangeAspect="1" noMove="1" noResize="1" noEditPoints="1" noAdjustHandles="1" noChangeArrowheads="1" noChangeShapeType="1" noTextEdit="1"/>
              </p:cNvSpPr>
              <p:nvPr/>
            </p:nvSpPr>
            <p:spPr>
              <a:xfrm>
                <a:off x="2850363" y="5460742"/>
                <a:ext cx="1622055" cy="584775"/>
              </a:xfrm>
              <a:prstGeom prst="rect">
                <a:avLst/>
              </a:prstGeom>
              <a:blipFill rotWithShape="0">
                <a:blip r:embed="rId8"/>
                <a:stretch>
                  <a:fillRect l="-2256" b="-13542"/>
                </a:stretch>
              </a:blipFill>
            </p:spPr>
            <p:txBody>
              <a:bodyPr/>
              <a:lstStyle/>
              <a:p>
                <a:r>
                  <a:rPr lang="ja-JP" altLang="en-US">
                    <a:noFill/>
                  </a:rPr>
                  <a:t> </a:t>
                </a:r>
              </a:p>
            </p:txBody>
          </p:sp>
        </mc:Fallback>
      </mc:AlternateContent>
      <p:grpSp>
        <p:nvGrpSpPr>
          <p:cNvPr id="64" name="グループ化 63"/>
          <p:cNvGrpSpPr/>
          <p:nvPr/>
        </p:nvGrpSpPr>
        <p:grpSpPr>
          <a:xfrm>
            <a:off x="444468" y="964617"/>
            <a:ext cx="8179956" cy="2182302"/>
            <a:chOff x="444468" y="964617"/>
            <a:chExt cx="8179956" cy="2182302"/>
          </a:xfrm>
        </p:grpSpPr>
        <p:sp>
          <p:nvSpPr>
            <p:cNvPr id="6" name="テキスト ボックス 5"/>
            <p:cNvSpPr txBox="1"/>
            <p:nvPr/>
          </p:nvSpPr>
          <p:spPr>
            <a:xfrm>
              <a:off x="444468" y="1742208"/>
              <a:ext cx="869793" cy="369332"/>
            </a:xfrm>
            <a:prstGeom prst="rect">
              <a:avLst/>
            </a:prstGeom>
            <a:noFill/>
          </p:spPr>
          <p:txBody>
            <a:bodyPr wrap="square" rtlCol="0">
              <a:spAutoFit/>
            </a:bodyPr>
            <a:lstStyle/>
            <a:p>
              <a:r>
                <a:rPr kumimoji="1" lang="ja-JP" altLang="en-US" dirty="0" smtClean="0"/>
                <a:t>波長</a:t>
              </a:r>
              <a:r>
                <a:rPr kumimoji="1" lang="en-US" altLang="ja-JP" i="1" dirty="0" smtClean="0"/>
                <a:t>λ</a:t>
              </a:r>
              <a:endParaRPr kumimoji="1" lang="ja-JP" altLang="en-US" i="1" dirty="0"/>
            </a:p>
          </p:txBody>
        </p:sp>
        <p:sp>
          <p:nvSpPr>
            <p:cNvPr id="12" name="正方形/長方形 11"/>
            <p:cNvSpPr/>
            <p:nvPr/>
          </p:nvSpPr>
          <p:spPr>
            <a:xfrm>
              <a:off x="1800564" y="1713411"/>
              <a:ext cx="659155" cy="369332"/>
            </a:xfrm>
            <a:prstGeom prst="rect">
              <a:avLst/>
            </a:prstGeom>
          </p:spPr>
          <p:txBody>
            <a:bodyPr wrap="none">
              <a:spAutoFit/>
            </a:bodyPr>
            <a:lstStyle/>
            <a:p>
              <a:r>
                <a:rPr lang="ja-JP" altLang="en-US" dirty="0" smtClean="0">
                  <a:solidFill>
                    <a:schemeClr val="accent1"/>
                  </a:solidFill>
                </a:rPr>
                <a:t>幅</a:t>
              </a:r>
              <a:r>
                <a:rPr lang="en-US" altLang="ja-JP" i="1" dirty="0" smtClean="0">
                  <a:solidFill>
                    <a:schemeClr val="accent1"/>
                  </a:solidFill>
                </a:rPr>
                <a:t>w</a:t>
              </a:r>
              <a:r>
                <a:rPr lang="en-US" altLang="ja-JP" baseline="-25000" dirty="0" smtClean="0">
                  <a:solidFill>
                    <a:schemeClr val="accent1"/>
                  </a:solidFill>
                </a:rPr>
                <a:t>1</a:t>
              </a:r>
              <a:endParaRPr lang="ja-JP" altLang="en-US" baseline="-25000" dirty="0">
                <a:solidFill>
                  <a:schemeClr val="accent1"/>
                </a:solidFill>
              </a:endParaRPr>
            </a:p>
          </p:txBody>
        </p:sp>
        <p:grpSp>
          <p:nvGrpSpPr>
            <p:cNvPr id="50" name="グループ化 49"/>
            <p:cNvGrpSpPr/>
            <p:nvPr/>
          </p:nvGrpSpPr>
          <p:grpSpPr>
            <a:xfrm>
              <a:off x="876899" y="964617"/>
              <a:ext cx="7747525" cy="2182302"/>
              <a:chOff x="876899" y="964617"/>
              <a:chExt cx="7747525" cy="2182302"/>
            </a:xfrm>
          </p:grpSpPr>
          <p:grpSp>
            <p:nvGrpSpPr>
              <p:cNvPr id="85" name="グループ化 84"/>
              <p:cNvGrpSpPr/>
              <p:nvPr/>
            </p:nvGrpSpPr>
            <p:grpSpPr>
              <a:xfrm>
                <a:off x="876899" y="964617"/>
                <a:ext cx="7747525" cy="2182302"/>
                <a:chOff x="804378" y="1086863"/>
                <a:chExt cx="7747525" cy="2182302"/>
              </a:xfrm>
            </p:grpSpPr>
            <p:grpSp>
              <p:nvGrpSpPr>
                <p:cNvPr id="53" name="グループ化 52"/>
                <p:cNvGrpSpPr/>
                <p:nvPr/>
              </p:nvGrpSpPr>
              <p:grpSpPr>
                <a:xfrm>
                  <a:off x="804378" y="1086863"/>
                  <a:ext cx="7747525" cy="2182302"/>
                  <a:chOff x="804378" y="1020675"/>
                  <a:chExt cx="7747525" cy="2182302"/>
                </a:xfrm>
              </p:grpSpPr>
              <p:grpSp>
                <p:nvGrpSpPr>
                  <p:cNvPr id="4" name="グループ化 3"/>
                  <p:cNvGrpSpPr/>
                  <p:nvPr/>
                </p:nvGrpSpPr>
                <p:grpSpPr>
                  <a:xfrm>
                    <a:off x="804378" y="1020675"/>
                    <a:ext cx="7747525" cy="2182302"/>
                    <a:chOff x="1312179" y="830093"/>
                    <a:chExt cx="7747525" cy="2182302"/>
                  </a:xfrm>
                </p:grpSpPr>
                <p:grpSp>
                  <p:nvGrpSpPr>
                    <p:cNvPr id="5" name="グループ化 4">
                      <a:extLst>
                        <a:ext uri="{FF2B5EF4-FFF2-40B4-BE49-F238E27FC236}">
                          <a16:creationId xmlns:a16="http://schemas.microsoft.com/office/drawing/2014/main" xmlns="" id="{CB9B19C7-3A3F-4357-9BDB-44FFAC8195FA}"/>
                        </a:ext>
                      </a:extLst>
                    </p:cNvPr>
                    <p:cNvGrpSpPr/>
                    <p:nvPr/>
                  </p:nvGrpSpPr>
                  <p:grpSpPr>
                    <a:xfrm>
                      <a:off x="1312179" y="830093"/>
                      <a:ext cx="7747525" cy="2182302"/>
                      <a:chOff x="4681102" y="26861"/>
                      <a:chExt cx="4738092" cy="2425868"/>
                    </a:xfrm>
                  </p:grpSpPr>
                  <p:cxnSp>
                    <p:nvCxnSpPr>
                      <p:cNvPr id="10" name="直線コネクタ 9">
                        <a:extLst>
                          <a:ext uri="{FF2B5EF4-FFF2-40B4-BE49-F238E27FC236}">
                            <a16:creationId xmlns:a16="http://schemas.microsoft.com/office/drawing/2014/main" xmlns="" id="{988BD6A3-FFA1-4907-ADB5-B1A2EAE24BAC}"/>
                          </a:ext>
                        </a:extLst>
                      </p:cNvPr>
                      <p:cNvCxnSpPr/>
                      <p:nvPr/>
                    </p:nvCxnSpPr>
                    <p:spPr>
                      <a:xfrm>
                        <a:off x="5630722" y="106119"/>
                        <a:ext cx="2852" cy="716842"/>
                      </a:xfrm>
                      <a:prstGeom prst="line">
                        <a:avLst/>
                      </a:prstGeom>
                      <a:ln w="38100">
                        <a:solidFill>
                          <a:schemeClr val="accent1"/>
                        </a:solidFill>
                      </a:ln>
                    </p:spPr>
                    <p:style>
                      <a:lnRef idx="3">
                        <a:schemeClr val="dk1"/>
                      </a:lnRef>
                      <a:fillRef idx="0">
                        <a:schemeClr val="dk1"/>
                      </a:fillRef>
                      <a:effectRef idx="2">
                        <a:schemeClr val="dk1"/>
                      </a:effectRef>
                      <a:fontRef idx="minor">
                        <a:schemeClr val="tx1"/>
                      </a:fontRef>
                    </p:style>
                  </p:cxnSp>
                  <p:cxnSp>
                    <p:nvCxnSpPr>
                      <p:cNvPr id="11" name="直線コネクタ 10">
                        <a:extLst>
                          <a:ext uri="{FF2B5EF4-FFF2-40B4-BE49-F238E27FC236}">
                            <a16:creationId xmlns:a16="http://schemas.microsoft.com/office/drawing/2014/main" xmlns="" id="{9F24F298-FE58-4919-ACF7-2830BBFA9AC9}"/>
                          </a:ext>
                        </a:extLst>
                      </p:cNvPr>
                      <p:cNvCxnSpPr/>
                      <p:nvPr/>
                    </p:nvCxnSpPr>
                    <p:spPr>
                      <a:xfrm>
                        <a:off x="5630197" y="1292183"/>
                        <a:ext cx="0" cy="770353"/>
                      </a:xfrm>
                      <a:prstGeom prst="line">
                        <a:avLst/>
                      </a:prstGeom>
                      <a:ln w="38100">
                        <a:solidFill>
                          <a:schemeClr val="accent1"/>
                        </a:solidFill>
                      </a:ln>
                    </p:spPr>
                    <p:style>
                      <a:lnRef idx="3">
                        <a:schemeClr val="dk1"/>
                      </a:lnRef>
                      <a:fillRef idx="0">
                        <a:schemeClr val="dk1"/>
                      </a:fillRef>
                      <a:effectRef idx="2">
                        <a:schemeClr val="dk1"/>
                      </a:effectRef>
                      <a:fontRef idx="minor">
                        <a:schemeClr val="tx1"/>
                      </a:fontRef>
                    </p:style>
                  </p:cxnSp>
                  <p:sp>
                    <p:nvSpPr>
                      <p:cNvPr id="36" name="テキスト ボックス 35">
                        <a:extLst>
                          <a:ext uri="{FF2B5EF4-FFF2-40B4-BE49-F238E27FC236}">
                            <a16:creationId xmlns:a16="http://schemas.microsoft.com/office/drawing/2014/main" xmlns="" id="{3C6A28FF-9B37-4D3A-B9DD-6A4432189942}"/>
                          </a:ext>
                        </a:extLst>
                      </p:cNvPr>
                      <p:cNvSpPr txBox="1"/>
                      <p:nvPr/>
                    </p:nvSpPr>
                    <p:spPr>
                      <a:xfrm>
                        <a:off x="4807846" y="1544489"/>
                        <a:ext cx="645076" cy="410553"/>
                      </a:xfrm>
                      <a:prstGeom prst="rect">
                        <a:avLst/>
                      </a:prstGeom>
                      <a:noFill/>
                    </p:spPr>
                    <p:txBody>
                      <a:bodyPr wrap="square" rtlCol="0">
                        <a:spAutoFit/>
                      </a:bodyPr>
                      <a:lstStyle/>
                      <a:p>
                        <a:r>
                          <a:rPr kumimoji="1" lang="ja-JP" altLang="en-US" dirty="0" smtClean="0">
                            <a:solidFill>
                              <a:srgbClr val="FF0000"/>
                            </a:solidFill>
                          </a:rPr>
                          <a:t>平面波</a:t>
                        </a:r>
                        <a:endParaRPr kumimoji="1" lang="en-US" altLang="ja-JP" dirty="0" smtClean="0">
                          <a:solidFill>
                            <a:srgbClr val="FF0000"/>
                          </a:solidFill>
                        </a:endParaRPr>
                      </a:p>
                    </p:txBody>
                  </p:sp>
                  <p:sp>
                    <p:nvSpPr>
                      <p:cNvPr id="13" name="テキスト ボックス 12">
                        <a:extLst>
                          <a:ext uri="{FF2B5EF4-FFF2-40B4-BE49-F238E27FC236}">
                            <a16:creationId xmlns:a16="http://schemas.microsoft.com/office/drawing/2014/main" xmlns="" id="{72C383A3-C886-4418-BD44-96E106C158DD}"/>
                          </a:ext>
                        </a:extLst>
                      </p:cNvPr>
                      <p:cNvSpPr txBox="1"/>
                      <p:nvPr/>
                    </p:nvSpPr>
                    <p:spPr>
                      <a:xfrm>
                        <a:off x="5145181" y="2042176"/>
                        <a:ext cx="1209433" cy="410553"/>
                      </a:xfrm>
                      <a:prstGeom prst="rect">
                        <a:avLst/>
                      </a:prstGeom>
                      <a:noFill/>
                      <a:ln>
                        <a:noFill/>
                      </a:ln>
                    </p:spPr>
                    <p:txBody>
                      <a:bodyPr wrap="square" rtlCol="0">
                        <a:spAutoFit/>
                      </a:bodyPr>
                      <a:lstStyle/>
                      <a:p>
                        <a:r>
                          <a:rPr lang="ja-JP" altLang="en-US" dirty="0">
                            <a:solidFill>
                              <a:schemeClr val="accent1"/>
                            </a:solidFill>
                          </a:rPr>
                          <a:t>チョッパ</a:t>
                        </a:r>
                        <a:r>
                          <a:rPr lang="ja-JP" altLang="en-US" dirty="0" smtClean="0">
                            <a:solidFill>
                              <a:schemeClr val="accent1"/>
                            </a:solidFill>
                          </a:rPr>
                          <a:t>ー</a:t>
                        </a:r>
                        <a:r>
                          <a:rPr kumimoji="1" lang="ja-JP" altLang="en-US" dirty="0" smtClean="0">
                            <a:solidFill>
                              <a:schemeClr val="accent1"/>
                            </a:solidFill>
                          </a:rPr>
                          <a:t>スロット</a:t>
                        </a:r>
                        <a:endParaRPr kumimoji="1" lang="ja-JP" altLang="en-US" i="1" dirty="0">
                          <a:solidFill>
                            <a:schemeClr val="accent1"/>
                          </a:solidFill>
                        </a:endParaRPr>
                      </a:p>
                    </p:txBody>
                  </p:sp>
                  <p:cxnSp>
                    <p:nvCxnSpPr>
                      <p:cNvPr id="14" name="直線コネクタ 13">
                        <a:extLst>
                          <a:ext uri="{FF2B5EF4-FFF2-40B4-BE49-F238E27FC236}">
                            <a16:creationId xmlns:a16="http://schemas.microsoft.com/office/drawing/2014/main" xmlns="" id="{F8ED7BE9-127D-406C-A7D3-0DC7A18C7DEE}"/>
                          </a:ext>
                        </a:extLst>
                      </p:cNvPr>
                      <p:cNvCxnSpPr/>
                      <p:nvPr/>
                    </p:nvCxnSpPr>
                    <p:spPr>
                      <a:xfrm>
                        <a:off x="5357004" y="831998"/>
                        <a:ext cx="276045" cy="1604"/>
                      </a:xfrm>
                      <a:prstGeom prst="line">
                        <a:avLst/>
                      </a:prstGeom>
                      <a:ln w="12700">
                        <a:prstDash val="dashDot"/>
                      </a:ln>
                    </p:spPr>
                    <p:style>
                      <a:lnRef idx="1">
                        <a:schemeClr val="accent1"/>
                      </a:lnRef>
                      <a:fillRef idx="0">
                        <a:schemeClr val="accent1"/>
                      </a:fillRef>
                      <a:effectRef idx="0">
                        <a:schemeClr val="accent1"/>
                      </a:effectRef>
                      <a:fontRef idx="minor">
                        <a:schemeClr val="tx1"/>
                      </a:fontRef>
                    </p:style>
                  </p:cxnSp>
                  <p:cxnSp>
                    <p:nvCxnSpPr>
                      <p:cNvPr id="15" name="直線コネクタ 14">
                        <a:extLst>
                          <a:ext uri="{FF2B5EF4-FFF2-40B4-BE49-F238E27FC236}">
                            <a16:creationId xmlns:a16="http://schemas.microsoft.com/office/drawing/2014/main" xmlns="" id="{0453339B-7772-49C7-9F02-7E22B338FD5C}"/>
                          </a:ext>
                        </a:extLst>
                      </p:cNvPr>
                      <p:cNvCxnSpPr/>
                      <p:nvPr/>
                    </p:nvCxnSpPr>
                    <p:spPr>
                      <a:xfrm>
                        <a:off x="5357004" y="1308052"/>
                        <a:ext cx="276045" cy="1604"/>
                      </a:xfrm>
                      <a:prstGeom prst="line">
                        <a:avLst/>
                      </a:prstGeom>
                      <a:ln w="12700">
                        <a:prstDash val="dashDot"/>
                      </a:ln>
                    </p:spPr>
                    <p:style>
                      <a:lnRef idx="1">
                        <a:schemeClr val="accent1"/>
                      </a:lnRef>
                      <a:fillRef idx="0">
                        <a:schemeClr val="accent1"/>
                      </a:fillRef>
                      <a:effectRef idx="0">
                        <a:schemeClr val="accent1"/>
                      </a:effectRef>
                      <a:fontRef idx="minor">
                        <a:schemeClr val="tx1"/>
                      </a:fontRef>
                    </p:style>
                  </p:cxnSp>
                  <p:cxnSp>
                    <p:nvCxnSpPr>
                      <p:cNvPr id="16" name="直線矢印コネクタ 15">
                        <a:extLst>
                          <a:ext uri="{FF2B5EF4-FFF2-40B4-BE49-F238E27FC236}">
                            <a16:creationId xmlns:a16="http://schemas.microsoft.com/office/drawing/2014/main" xmlns="" id="{1E79248B-0FF8-43EF-9DDD-EF2B87A08342}"/>
                          </a:ext>
                        </a:extLst>
                      </p:cNvPr>
                      <p:cNvCxnSpPr/>
                      <p:nvPr/>
                    </p:nvCxnSpPr>
                    <p:spPr>
                      <a:xfrm>
                        <a:off x="5495026" y="578073"/>
                        <a:ext cx="0" cy="258793"/>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7" name="直線矢印コネクタ 16">
                        <a:extLst>
                          <a:ext uri="{FF2B5EF4-FFF2-40B4-BE49-F238E27FC236}">
                            <a16:creationId xmlns:a16="http://schemas.microsoft.com/office/drawing/2014/main" xmlns="" id="{2E73621E-3CF0-4147-8F14-28D817DB33E6}"/>
                          </a:ext>
                        </a:extLst>
                      </p:cNvPr>
                      <p:cNvCxnSpPr/>
                      <p:nvPr/>
                    </p:nvCxnSpPr>
                    <p:spPr>
                      <a:xfrm flipV="1">
                        <a:off x="5495026" y="1292183"/>
                        <a:ext cx="0" cy="275398"/>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9" name="直線コネクタ 18">
                        <a:extLst>
                          <a:ext uri="{FF2B5EF4-FFF2-40B4-BE49-F238E27FC236}">
                            <a16:creationId xmlns:a16="http://schemas.microsoft.com/office/drawing/2014/main" xmlns="" id="{D4D4366F-46E3-4A01-BBEB-C0576ABF2218}"/>
                          </a:ext>
                        </a:extLst>
                      </p:cNvPr>
                      <p:cNvCxnSpPr/>
                      <p:nvPr/>
                    </p:nvCxnSpPr>
                    <p:spPr>
                      <a:xfrm flipV="1">
                        <a:off x="5630197" y="1086365"/>
                        <a:ext cx="3480757" cy="0"/>
                      </a:xfrm>
                      <a:prstGeom prst="line">
                        <a:avLst/>
                      </a:prstGeom>
                      <a:ln w="15875">
                        <a:solidFill>
                          <a:schemeClr val="tx1"/>
                        </a:solidFill>
                        <a:prstDash val="dashDot"/>
                      </a:ln>
                    </p:spPr>
                    <p:style>
                      <a:lnRef idx="1">
                        <a:schemeClr val="accent1"/>
                      </a:lnRef>
                      <a:fillRef idx="0">
                        <a:schemeClr val="accent1"/>
                      </a:fillRef>
                      <a:effectRef idx="0">
                        <a:schemeClr val="accent1"/>
                      </a:effectRef>
                      <a:fontRef idx="minor">
                        <a:schemeClr val="tx1"/>
                      </a:fontRef>
                    </p:style>
                  </p:cxnSp>
                  <p:cxnSp>
                    <p:nvCxnSpPr>
                      <p:cNvPr id="20" name="直線コネクタ 19">
                        <a:extLst>
                          <a:ext uri="{FF2B5EF4-FFF2-40B4-BE49-F238E27FC236}">
                            <a16:creationId xmlns:a16="http://schemas.microsoft.com/office/drawing/2014/main" xmlns="" id="{745C8094-1A56-49C7-A04C-A0DC958B6568}"/>
                          </a:ext>
                        </a:extLst>
                      </p:cNvPr>
                      <p:cNvCxnSpPr/>
                      <p:nvPr/>
                    </p:nvCxnSpPr>
                    <p:spPr>
                      <a:xfrm>
                        <a:off x="8712677" y="65296"/>
                        <a:ext cx="0" cy="1733910"/>
                      </a:xfrm>
                      <a:prstGeom prst="line">
                        <a:avLst/>
                      </a:prstGeom>
                      <a:ln w="25400"/>
                    </p:spPr>
                    <p:style>
                      <a:lnRef idx="3">
                        <a:schemeClr val="dk1"/>
                      </a:lnRef>
                      <a:fillRef idx="0">
                        <a:schemeClr val="dk1"/>
                      </a:fillRef>
                      <a:effectRef idx="2">
                        <a:schemeClr val="dk1"/>
                      </a:effectRef>
                      <a:fontRef idx="minor">
                        <a:schemeClr val="tx1"/>
                      </a:fontRef>
                    </p:style>
                  </p:cxnSp>
                  <p:cxnSp>
                    <p:nvCxnSpPr>
                      <p:cNvPr id="21" name="直線コネクタ 20">
                        <a:extLst>
                          <a:ext uri="{FF2B5EF4-FFF2-40B4-BE49-F238E27FC236}">
                            <a16:creationId xmlns:a16="http://schemas.microsoft.com/office/drawing/2014/main" xmlns="" id="{153B1F68-E9A4-49EB-9C00-37E34A27FE84}"/>
                          </a:ext>
                        </a:extLst>
                      </p:cNvPr>
                      <p:cNvCxnSpPr/>
                      <p:nvPr/>
                    </p:nvCxnSpPr>
                    <p:spPr>
                      <a:xfrm flipV="1">
                        <a:off x="5614629" y="444978"/>
                        <a:ext cx="3083763" cy="634039"/>
                      </a:xfrm>
                      <a:prstGeom prst="line">
                        <a:avLst/>
                      </a:prstGeom>
                      <a:ln w="19050"/>
                    </p:spPr>
                    <p:style>
                      <a:lnRef idx="1">
                        <a:schemeClr val="dk1"/>
                      </a:lnRef>
                      <a:fillRef idx="0">
                        <a:schemeClr val="dk1"/>
                      </a:fillRef>
                      <a:effectRef idx="0">
                        <a:schemeClr val="dk1"/>
                      </a:effectRef>
                      <a:fontRef idx="minor">
                        <a:schemeClr val="tx1"/>
                      </a:fontRef>
                    </p:style>
                  </p:cxnSp>
                  <p:cxnSp>
                    <p:nvCxnSpPr>
                      <p:cNvPr id="24" name="直線矢印コネクタ 23">
                        <a:extLst>
                          <a:ext uri="{FF2B5EF4-FFF2-40B4-BE49-F238E27FC236}">
                            <a16:creationId xmlns:a16="http://schemas.microsoft.com/office/drawing/2014/main" xmlns="" id="{C245438F-3BF0-467E-9BE3-50CA3B613A14}"/>
                          </a:ext>
                        </a:extLst>
                      </p:cNvPr>
                      <p:cNvCxnSpPr/>
                      <p:nvPr/>
                    </p:nvCxnSpPr>
                    <p:spPr>
                      <a:xfrm flipV="1">
                        <a:off x="8848110" y="428110"/>
                        <a:ext cx="0" cy="631728"/>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cxnSp>
                    <p:nvCxnSpPr>
                      <p:cNvPr id="25" name="直線コネクタ 24">
                        <a:extLst>
                          <a:ext uri="{FF2B5EF4-FFF2-40B4-BE49-F238E27FC236}">
                            <a16:creationId xmlns:a16="http://schemas.microsoft.com/office/drawing/2014/main" xmlns="" id="{2209A464-B5A4-4129-BDF7-357E15E03C66}"/>
                          </a:ext>
                        </a:extLst>
                      </p:cNvPr>
                      <p:cNvCxnSpPr/>
                      <p:nvPr/>
                    </p:nvCxnSpPr>
                    <p:spPr>
                      <a:xfrm flipV="1">
                        <a:off x="8753596" y="431335"/>
                        <a:ext cx="401127" cy="0"/>
                      </a:xfrm>
                      <a:prstGeom prst="line">
                        <a:avLst/>
                      </a:prstGeom>
                      <a:ln w="15875">
                        <a:solidFill>
                          <a:schemeClr val="tx1"/>
                        </a:solidFill>
                        <a:prstDash val="dashDot"/>
                      </a:ln>
                    </p:spPr>
                    <p:style>
                      <a:lnRef idx="1">
                        <a:schemeClr val="accent1"/>
                      </a:lnRef>
                      <a:fillRef idx="0">
                        <a:schemeClr val="accent1"/>
                      </a:fillRef>
                      <a:effectRef idx="0">
                        <a:schemeClr val="accent1"/>
                      </a:effectRef>
                      <a:fontRef idx="minor">
                        <a:schemeClr val="tx1"/>
                      </a:fontRef>
                    </p:style>
                  </p:cxnSp>
                  <p:sp>
                    <p:nvSpPr>
                      <p:cNvPr id="26" name="テキスト ボックス 25">
                        <a:extLst>
                          <a:ext uri="{FF2B5EF4-FFF2-40B4-BE49-F238E27FC236}">
                            <a16:creationId xmlns:a16="http://schemas.microsoft.com/office/drawing/2014/main" xmlns="" id="{5890D4D0-9B8D-4C66-B82A-89441E5C8EAB}"/>
                          </a:ext>
                        </a:extLst>
                      </p:cNvPr>
                      <p:cNvSpPr txBox="1"/>
                      <p:nvPr/>
                    </p:nvSpPr>
                    <p:spPr>
                      <a:xfrm>
                        <a:off x="8515645" y="26861"/>
                        <a:ext cx="203483" cy="410553"/>
                      </a:xfrm>
                      <a:prstGeom prst="rect">
                        <a:avLst/>
                      </a:prstGeom>
                      <a:noFill/>
                    </p:spPr>
                    <p:txBody>
                      <a:bodyPr wrap="square" rtlCol="0">
                        <a:spAutoFit/>
                      </a:bodyPr>
                      <a:lstStyle/>
                      <a:p>
                        <a:r>
                          <a:rPr lang="en-US" altLang="ja-JP" dirty="0" smtClean="0"/>
                          <a:t>Q</a:t>
                        </a:r>
                        <a:endParaRPr kumimoji="1" lang="ja-JP" altLang="en-US" i="1" dirty="0"/>
                      </a:p>
                    </p:txBody>
                  </p:sp>
                  <p:cxnSp>
                    <p:nvCxnSpPr>
                      <p:cNvPr id="27" name="直線矢印コネクタ 26">
                        <a:extLst>
                          <a:ext uri="{FF2B5EF4-FFF2-40B4-BE49-F238E27FC236}">
                            <a16:creationId xmlns:a16="http://schemas.microsoft.com/office/drawing/2014/main" xmlns="" id="{C63880F2-D702-4A62-B90F-AF021DBE7AA0}"/>
                          </a:ext>
                        </a:extLst>
                      </p:cNvPr>
                      <p:cNvCxnSpPr/>
                      <p:nvPr/>
                    </p:nvCxnSpPr>
                    <p:spPr>
                      <a:xfrm>
                        <a:off x="5633048" y="1449238"/>
                        <a:ext cx="3079631" cy="0"/>
                      </a:xfrm>
                      <a:prstGeom prst="straightConnector1">
                        <a:avLst/>
                      </a:prstGeom>
                      <a:ln w="19050">
                        <a:headEnd type="triangle"/>
                        <a:tailEnd type="triangle"/>
                      </a:ln>
                    </p:spPr>
                    <p:style>
                      <a:lnRef idx="1">
                        <a:schemeClr val="dk1"/>
                      </a:lnRef>
                      <a:fillRef idx="0">
                        <a:schemeClr val="dk1"/>
                      </a:fillRef>
                      <a:effectRef idx="0">
                        <a:schemeClr val="dk1"/>
                      </a:effectRef>
                      <a:fontRef idx="minor">
                        <a:schemeClr val="tx1"/>
                      </a:fontRef>
                    </p:style>
                  </p:cxnSp>
                  <p:sp>
                    <p:nvSpPr>
                      <p:cNvPr id="28" name="テキスト ボックス 27">
                        <a:extLst>
                          <a:ext uri="{FF2B5EF4-FFF2-40B4-BE49-F238E27FC236}">
                            <a16:creationId xmlns:a16="http://schemas.microsoft.com/office/drawing/2014/main" xmlns="" id="{1CD9222A-0DDC-4857-AEA5-2197D9C1D65A}"/>
                          </a:ext>
                        </a:extLst>
                      </p:cNvPr>
                      <p:cNvSpPr txBox="1"/>
                      <p:nvPr/>
                    </p:nvSpPr>
                    <p:spPr>
                      <a:xfrm>
                        <a:off x="6790006" y="1462080"/>
                        <a:ext cx="494775" cy="410553"/>
                      </a:xfrm>
                      <a:prstGeom prst="rect">
                        <a:avLst/>
                      </a:prstGeom>
                      <a:noFill/>
                    </p:spPr>
                    <p:txBody>
                      <a:bodyPr wrap="square" rtlCol="0">
                        <a:spAutoFit/>
                      </a:bodyPr>
                      <a:lstStyle/>
                      <a:p>
                        <a:r>
                          <a:rPr lang="ja-JP" altLang="en-US" dirty="0"/>
                          <a:t>距離 </a:t>
                        </a:r>
                        <a:r>
                          <a:rPr lang="en-US" altLang="ja-JP" i="1" dirty="0"/>
                          <a:t>L</a:t>
                        </a:r>
                        <a:endParaRPr kumimoji="1" lang="ja-JP" altLang="en-US" i="1" dirty="0"/>
                      </a:p>
                    </p:txBody>
                  </p:sp>
                  <mc:AlternateContent xmlns:mc="http://schemas.openxmlformats.org/markup-compatibility/2006" xmlns:a14="http://schemas.microsoft.com/office/drawing/2010/main">
                    <mc:Choice Requires="a14">
                      <p:sp>
                        <p:nvSpPr>
                          <p:cNvPr id="29" name="テキスト ボックス 28">
                            <a:extLst>
                              <a:ext uri="{FF2B5EF4-FFF2-40B4-BE49-F238E27FC236}">
                                <a16:creationId xmlns:a16="http://schemas.microsoft.com/office/drawing/2014/main" xmlns="" id="{5890D4D0-9B8D-4C66-B82A-89441E5C8EAB}"/>
                              </a:ext>
                            </a:extLst>
                          </p:cNvPr>
                          <p:cNvSpPr txBox="1"/>
                          <p:nvPr/>
                        </p:nvSpPr>
                        <p:spPr>
                          <a:xfrm>
                            <a:off x="8850556" y="521698"/>
                            <a:ext cx="520796" cy="410553"/>
                          </a:xfrm>
                          <a:prstGeom prst="rect">
                            <a:avLst/>
                          </a:prstGeom>
                          <a:noFill/>
                        </p:spPr>
                        <p:txBody>
                          <a:bodyPr wrap="square" rtlCol="0">
                            <a:spAutoFit/>
                          </a:bodyPr>
                          <a:lstStyle/>
                          <a:p>
                            <a14:m>
                              <m:oMath xmlns:m="http://schemas.openxmlformats.org/officeDocument/2006/math">
                                <m:r>
                                  <a:rPr lang="ja-JP" altLang="en-US" i="1">
                                    <a:latin typeface="Cambria Math" panose="02040503050406030204" pitchFamily="18" charset="0"/>
                                  </a:rPr>
                                  <m:t>𝑥</m:t>
                                </m:r>
                              </m:oMath>
                            </a14:m>
                            <a:r>
                              <a:rPr lang="en-US" altLang="ja-JP" dirty="0" smtClean="0"/>
                              <a:t>(mm)</a:t>
                            </a:r>
                            <a:endParaRPr kumimoji="1" lang="ja-JP" altLang="en-US" dirty="0"/>
                          </a:p>
                        </p:txBody>
                      </p:sp>
                    </mc:Choice>
                    <mc:Fallback xmlns="">
                      <p:sp>
                        <p:nvSpPr>
                          <p:cNvPr id="29" name="テキスト ボックス 28">
                            <a:extLst>
                              <a:ext uri="{FF2B5EF4-FFF2-40B4-BE49-F238E27FC236}">
                                <a16:creationId xmlns:a16="http://schemas.microsoft.com/office/drawing/2014/main" xmlns="" xmlns:a14="http://schemas.microsoft.com/office/drawing/2010/main" id="{5890D4D0-9B8D-4C66-B82A-89441E5C8EAB}"/>
                              </a:ext>
                            </a:extLst>
                          </p:cNvPr>
                          <p:cNvSpPr txBox="1">
                            <a:spLocks noRot="1" noChangeAspect="1" noMove="1" noResize="1" noEditPoints="1" noAdjustHandles="1" noChangeArrowheads="1" noChangeShapeType="1" noTextEdit="1"/>
                          </p:cNvSpPr>
                          <p:nvPr/>
                        </p:nvSpPr>
                        <p:spPr>
                          <a:xfrm>
                            <a:off x="8850556" y="521698"/>
                            <a:ext cx="520796" cy="410553"/>
                          </a:xfrm>
                          <a:prstGeom prst="rect">
                            <a:avLst/>
                          </a:prstGeom>
                          <a:blipFill rotWithShape="0">
                            <a:blip r:embed="rId9"/>
                            <a:stretch>
                              <a:fillRect t="-8197" r="-2857" b="-24590"/>
                            </a:stretch>
                          </a:blipFill>
                        </p:spPr>
                        <p:txBody>
                          <a:bodyPr/>
                          <a:lstStyle/>
                          <a:p>
                            <a:r>
                              <a:rPr lang="ja-JP" altLang="en-US">
                                <a:noFill/>
                              </a:rPr>
                              <a:t> </a:t>
                            </a:r>
                          </a:p>
                        </p:txBody>
                      </p:sp>
                    </mc:Fallback>
                  </mc:AlternateContent>
                  <p:sp>
                    <p:nvSpPr>
                      <p:cNvPr id="30" name="テキスト ボックス 29">
                        <a:extLst>
                          <a:ext uri="{FF2B5EF4-FFF2-40B4-BE49-F238E27FC236}">
                            <a16:creationId xmlns:a16="http://schemas.microsoft.com/office/drawing/2014/main" xmlns="" id="{5890D4D0-9B8D-4C66-B82A-89441E5C8EAB}"/>
                          </a:ext>
                        </a:extLst>
                      </p:cNvPr>
                      <p:cNvSpPr txBox="1"/>
                      <p:nvPr/>
                    </p:nvSpPr>
                    <p:spPr>
                      <a:xfrm>
                        <a:off x="8373618" y="1741396"/>
                        <a:ext cx="828470" cy="410553"/>
                      </a:xfrm>
                      <a:prstGeom prst="rect">
                        <a:avLst/>
                      </a:prstGeom>
                      <a:noFill/>
                    </p:spPr>
                    <p:txBody>
                      <a:bodyPr wrap="square" rtlCol="0">
                        <a:spAutoFit/>
                      </a:bodyPr>
                      <a:lstStyle/>
                      <a:p>
                        <a:r>
                          <a:rPr lang="ja-JP" altLang="en-US" dirty="0"/>
                          <a:t>スクリーン</a:t>
                        </a:r>
                        <a:endParaRPr kumimoji="1" lang="ja-JP" altLang="en-US" dirty="0"/>
                      </a:p>
                    </p:txBody>
                  </p:sp>
                  <p:sp>
                    <p:nvSpPr>
                      <p:cNvPr id="31" name="テキスト ボックス 30">
                        <a:extLst>
                          <a:ext uri="{FF2B5EF4-FFF2-40B4-BE49-F238E27FC236}">
                            <a16:creationId xmlns:a16="http://schemas.microsoft.com/office/drawing/2014/main" xmlns="" id="{5890D4D0-9B8D-4C66-B82A-89441E5C8EAB}"/>
                          </a:ext>
                        </a:extLst>
                      </p:cNvPr>
                      <p:cNvSpPr txBox="1"/>
                      <p:nvPr/>
                    </p:nvSpPr>
                    <p:spPr>
                      <a:xfrm>
                        <a:off x="9099415" y="883777"/>
                        <a:ext cx="319779" cy="410553"/>
                      </a:xfrm>
                      <a:prstGeom prst="rect">
                        <a:avLst/>
                      </a:prstGeom>
                      <a:noFill/>
                    </p:spPr>
                    <p:txBody>
                      <a:bodyPr wrap="square" rtlCol="0">
                        <a:spAutoFit/>
                      </a:bodyPr>
                      <a:lstStyle/>
                      <a:p>
                        <a:r>
                          <a:rPr lang="en-US" altLang="ja-JP" dirty="0"/>
                          <a:t>z</a:t>
                        </a:r>
                        <a:r>
                          <a:rPr kumimoji="1" lang="ja-JP" altLang="en-US" dirty="0" smtClean="0"/>
                          <a:t>軸</a:t>
                        </a:r>
                        <a:endParaRPr kumimoji="1" lang="ja-JP" altLang="en-US" dirty="0"/>
                      </a:p>
                    </p:txBody>
                  </p:sp>
                  <mc:AlternateContent xmlns:mc="http://schemas.openxmlformats.org/markup-compatibility/2006" xmlns:a14="http://schemas.microsoft.com/office/drawing/2010/main">
                    <mc:Choice Requires="a14">
                      <p:sp>
                        <p:nvSpPr>
                          <p:cNvPr id="44" name="テキスト ボックス 43">
                            <a:extLst>
                              <a:ext uri="{FF2B5EF4-FFF2-40B4-BE49-F238E27FC236}">
                                <a16:creationId xmlns:a16="http://schemas.microsoft.com/office/drawing/2014/main" xmlns="" id="{72C383A3-C886-4418-BD44-96E106C158DD}"/>
                              </a:ext>
                            </a:extLst>
                          </p:cNvPr>
                          <p:cNvSpPr txBox="1"/>
                          <p:nvPr/>
                        </p:nvSpPr>
                        <p:spPr>
                          <a:xfrm>
                            <a:off x="4681102" y="36917"/>
                            <a:ext cx="817740" cy="410553"/>
                          </a:xfrm>
                          <a:prstGeom prst="rect">
                            <a:avLst/>
                          </a:prstGeom>
                          <a:noFill/>
                        </p:spPr>
                        <p:txBody>
                          <a:bodyPr wrap="square" rtlCol="0">
                            <a:spAutoFit/>
                          </a:bodyPr>
                          <a:lstStyle/>
                          <a:p>
                            <a:r>
                              <a:rPr kumimoji="1" lang="ja-JP" altLang="en-US" dirty="0" smtClean="0"/>
                              <a:t>入射強度</a:t>
                            </a:r>
                            <a14:m>
                              <m:oMath xmlns:m="http://schemas.openxmlformats.org/officeDocument/2006/math">
                                <m:sSub>
                                  <m:sSubPr>
                                    <m:ctrlPr>
                                      <a:rPr lang="en-US" altLang="ja-JP" i="1">
                                        <a:latin typeface="Cambria Math" panose="02040503050406030204" pitchFamily="18" charset="0"/>
                                      </a:rPr>
                                    </m:ctrlPr>
                                  </m:sSubPr>
                                  <m:e>
                                    <m:r>
                                      <a:rPr lang="en-US" altLang="ja-JP" b="0" i="1" smtClean="0">
                                        <a:latin typeface="Cambria Math" panose="02040503050406030204" pitchFamily="18" charset="0"/>
                                      </a:rPr>
                                      <m:t> </m:t>
                                    </m:r>
                                    <m:r>
                                      <a:rPr lang="en-US" altLang="ja-JP" i="1">
                                        <a:latin typeface="Cambria Math" panose="02040503050406030204" pitchFamily="18" charset="0"/>
                                      </a:rPr>
                                      <m:t>𝐼</m:t>
                                    </m:r>
                                  </m:e>
                                  <m:sub>
                                    <m:r>
                                      <a:rPr lang="en-US" altLang="ja-JP" i="1">
                                        <a:latin typeface="Cambria Math" panose="02040503050406030204" pitchFamily="18" charset="0"/>
                                      </a:rPr>
                                      <m:t>𝑖</m:t>
                                    </m:r>
                                  </m:sub>
                                </m:sSub>
                              </m:oMath>
                            </a14:m>
                            <a:endParaRPr kumimoji="1" lang="ja-JP" altLang="en-US" dirty="0"/>
                          </a:p>
                        </p:txBody>
                      </p:sp>
                    </mc:Choice>
                    <mc:Fallback xmlns="">
                      <p:sp>
                        <p:nvSpPr>
                          <p:cNvPr id="44" name="テキスト ボックス 43">
                            <a:extLst>
                              <a:ext uri="{FF2B5EF4-FFF2-40B4-BE49-F238E27FC236}">
                                <a16:creationId xmlns="" xmlns:a16="http://schemas.microsoft.com/office/drawing/2014/main" xmlns:a14="http://schemas.microsoft.com/office/drawing/2010/main" id="{72C383A3-C886-4418-BD44-96E106C158DD}"/>
                              </a:ext>
                            </a:extLst>
                          </p:cNvPr>
                          <p:cNvSpPr txBox="1">
                            <a:spLocks noRot="1" noChangeAspect="1" noMove="1" noResize="1" noEditPoints="1" noAdjustHandles="1" noChangeArrowheads="1" noChangeShapeType="1" noTextEdit="1"/>
                          </p:cNvSpPr>
                          <p:nvPr/>
                        </p:nvSpPr>
                        <p:spPr>
                          <a:xfrm>
                            <a:off x="4681102" y="36917"/>
                            <a:ext cx="817740" cy="410553"/>
                          </a:xfrm>
                          <a:prstGeom prst="rect">
                            <a:avLst/>
                          </a:prstGeom>
                          <a:blipFill rotWithShape="0">
                            <a:blip r:embed="rId10"/>
                            <a:stretch>
                              <a:fillRect l="-4110" t="-15000" b="-21667"/>
                            </a:stretch>
                          </a:blipFill>
                        </p:spPr>
                        <p:txBody>
                          <a:bodyPr/>
                          <a:lstStyle/>
                          <a:p>
                            <a:r>
                              <a:rPr lang="ja-JP" altLang="en-US">
                                <a:noFill/>
                              </a:rPr>
                              <a:t> </a:t>
                            </a:r>
                          </a:p>
                        </p:txBody>
                      </p:sp>
                    </mc:Fallback>
                  </mc:AlternateContent>
                </p:grpSp>
                <p:sp>
                  <p:nvSpPr>
                    <p:cNvPr id="7" name="円/楕円 6"/>
                    <p:cNvSpPr/>
                    <p:nvPr/>
                  </p:nvSpPr>
                  <p:spPr>
                    <a:xfrm>
                      <a:off x="7871404" y="1158890"/>
                      <a:ext cx="66069" cy="83112"/>
                    </a:xfrm>
                    <a:prstGeom prst="ellipse">
                      <a:avLst/>
                    </a:prstGeom>
                    <a:solidFill>
                      <a:schemeClr val="tx1"/>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xmlns="" id="{5890D4D0-9B8D-4C66-B82A-89441E5C8EAB}"/>
                        </a:ext>
                      </a:extLst>
                    </p:cNvPr>
                    <p:cNvSpPr txBox="1"/>
                    <p:nvPr/>
                  </p:nvSpPr>
                  <p:spPr>
                    <a:xfrm>
                      <a:off x="2825783" y="1422777"/>
                      <a:ext cx="262335" cy="369332"/>
                    </a:xfrm>
                    <a:prstGeom prst="rect">
                      <a:avLst/>
                    </a:prstGeom>
                    <a:noFill/>
                  </p:spPr>
                  <p:txBody>
                    <a:bodyPr wrap="square" rtlCol="0">
                      <a:spAutoFit/>
                    </a:bodyPr>
                    <a:lstStyle/>
                    <a:p>
                      <a:r>
                        <a:rPr lang="en-US" altLang="ja-JP" dirty="0" smtClean="0"/>
                        <a:t>P</a:t>
                      </a:r>
                      <a:endParaRPr kumimoji="1" lang="ja-JP" altLang="en-US" i="1" dirty="0"/>
                    </a:p>
                  </p:txBody>
                </p:sp>
                <p:sp>
                  <p:nvSpPr>
                    <p:cNvPr id="9" name="円/楕円 8"/>
                    <p:cNvSpPr/>
                    <p:nvPr/>
                  </p:nvSpPr>
                  <p:spPr>
                    <a:xfrm>
                      <a:off x="2828099" y="1730896"/>
                      <a:ext cx="72000" cy="72000"/>
                    </a:xfrm>
                    <a:prstGeom prst="ellipse">
                      <a:avLst/>
                    </a:prstGeom>
                    <a:solidFill>
                      <a:schemeClr val="tx1"/>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cxnSp>
                <p:nvCxnSpPr>
                  <p:cNvPr id="38" name="直線コネクタ 37"/>
                  <p:cNvCxnSpPr/>
                  <p:nvPr/>
                </p:nvCxnSpPr>
                <p:spPr>
                  <a:xfrm flipH="1">
                    <a:off x="1204330" y="1661533"/>
                    <a:ext cx="0" cy="613317"/>
                  </a:xfrm>
                  <a:prstGeom prst="line">
                    <a:avLst/>
                  </a:prstGeom>
                  <a:ln w="19050">
                    <a:solidFill>
                      <a:srgbClr val="FF0000"/>
                    </a:solidFill>
                    <a:tailEnd type="none"/>
                  </a:ln>
                </p:spPr>
                <p:style>
                  <a:lnRef idx="1">
                    <a:schemeClr val="dk1"/>
                  </a:lnRef>
                  <a:fillRef idx="0">
                    <a:schemeClr val="dk1"/>
                  </a:fillRef>
                  <a:effectRef idx="0">
                    <a:schemeClr val="dk1"/>
                  </a:effectRef>
                  <a:fontRef idx="minor">
                    <a:schemeClr val="tx1"/>
                  </a:fontRef>
                </p:style>
              </p:cxnSp>
              <p:cxnSp>
                <p:nvCxnSpPr>
                  <p:cNvPr id="40" name="直線コネクタ 39"/>
                  <p:cNvCxnSpPr/>
                  <p:nvPr/>
                </p:nvCxnSpPr>
                <p:spPr>
                  <a:xfrm flipH="1">
                    <a:off x="1360447" y="1658870"/>
                    <a:ext cx="0" cy="613317"/>
                  </a:xfrm>
                  <a:prstGeom prst="line">
                    <a:avLst/>
                  </a:prstGeom>
                  <a:ln w="19050">
                    <a:solidFill>
                      <a:srgbClr val="FF0000"/>
                    </a:solidFill>
                    <a:tailEnd type="none"/>
                  </a:ln>
                </p:spPr>
                <p:style>
                  <a:lnRef idx="1">
                    <a:schemeClr val="dk1"/>
                  </a:lnRef>
                  <a:fillRef idx="0">
                    <a:schemeClr val="dk1"/>
                  </a:fillRef>
                  <a:effectRef idx="0">
                    <a:schemeClr val="dk1"/>
                  </a:effectRef>
                  <a:fontRef idx="minor">
                    <a:schemeClr val="tx1"/>
                  </a:fontRef>
                </p:style>
              </p:cxnSp>
              <p:cxnSp>
                <p:nvCxnSpPr>
                  <p:cNvPr id="41" name="直線コネクタ 40"/>
                  <p:cNvCxnSpPr/>
                  <p:nvPr/>
                </p:nvCxnSpPr>
                <p:spPr>
                  <a:xfrm flipH="1">
                    <a:off x="1527715" y="1661533"/>
                    <a:ext cx="0" cy="613317"/>
                  </a:xfrm>
                  <a:prstGeom prst="line">
                    <a:avLst/>
                  </a:prstGeom>
                  <a:ln w="19050">
                    <a:solidFill>
                      <a:srgbClr val="FF0000"/>
                    </a:solidFill>
                    <a:tailEnd type="none"/>
                  </a:ln>
                </p:spPr>
                <p:style>
                  <a:lnRef idx="1">
                    <a:schemeClr val="dk1"/>
                  </a:lnRef>
                  <a:fillRef idx="0">
                    <a:schemeClr val="dk1"/>
                  </a:fillRef>
                  <a:effectRef idx="0">
                    <a:schemeClr val="dk1"/>
                  </a:effectRef>
                  <a:fontRef idx="minor">
                    <a:schemeClr val="tx1"/>
                  </a:fontRef>
                </p:style>
              </p:cxnSp>
              <p:cxnSp>
                <p:nvCxnSpPr>
                  <p:cNvPr id="42" name="直線コネクタ 41"/>
                  <p:cNvCxnSpPr/>
                  <p:nvPr/>
                </p:nvCxnSpPr>
                <p:spPr>
                  <a:xfrm flipH="1">
                    <a:off x="1694983" y="1656958"/>
                    <a:ext cx="0" cy="613317"/>
                  </a:xfrm>
                  <a:prstGeom prst="line">
                    <a:avLst/>
                  </a:prstGeom>
                  <a:ln w="19050">
                    <a:solidFill>
                      <a:srgbClr val="FF0000"/>
                    </a:solidFill>
                    <a:tailEnd type="none"/>
                  </a:ln>
                </p:spPr>
                <p:style>
                  <a:lnRef idx="1">
                    <a:schemeClr val="dk1"/>
                  </a:lnRef>
                  <a:fillRef idx="0">
                    <a:schemeClr val="dk1"/>
                  </a:fillRef>
                  <a:effectRef idx="0">
                    <a:schemeClr val="dk1"/>
                  </a:effectRef>
                  <a:fontRef idx="minor">
                    <a:schemeClr val="tx1"/>
                  </a:fontRef>
                </p:style>
              </p:cxnSp>
              <p:sp>
                <p:nvSpPr>
                  <p:cNvPr id="46" name="右矢印 45"/>
                  <p:cNvSpPr/>
                  <p:nvPr/>
                </p:nvSpPr>
                <p:spPr>
                  <a:xfrm>
                    <a:off x="1159340" y="1302201"/>
                    <a:ext cx="535773" cy="260766"/>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FF0000"/>
                      </a:solidFill>
                    </a:endParaRPr>
                  </a:p>
                </p:txBody>
              </p:sp>
            </p:grpSp>
            <p:sp>
              <p:nvSpPr>
                <p:cNvPr id="51" name="テキスト ボックス 50">
                  <a:extLst>
                    <a:ext uri="{FF2B5EF4-FFF2-40B4-BE49-F238E27FC236}">
                      <a16:creationId xmlns:a16="http://schemas.microsoft.com/office/drawing/2014/main" xmlns="" id="{D83CF692-0D6A-4FB4-B41A-61B909F969C8}"/>
                    </a:ext>
                  </a:extLst>
                </p:cNvPr>
                <p:cNvSpPr txBox="1"/>
                <p:nvPr/>
              </p:nvSpPr>
              <p:spPr>
                <a:xfrm>
                  <a:off x="4286008" y="1728795"/>
                  <a:ext cx="806592" cy="369332"/>
                </a:xfrm>
                <a:prstGeom prst="rect">
                  <a:avLst/>
                </a:prstGeom>
                <a:noFill/>
              </p:spPr>
              <p:txBody>
                <a:bodyPr wrap="square" rtlCol="0">
                  <a:spAutoFit/>
                </a:bodyPr>
                <a:lstStyle/>
                <a:p>
                  <a:r>
                    <a:rPr lang="ja-JP" altLang="en-US" dirty="0"/>
                    <a:t>角度</a:t>
                  </a:r>
                  <a:r>
                    <a:rPr lang="en-US" altLang="ja-JP" i="1" dirty="0"/>
                    <a:t>θ</a:t>
                  </a:r>
                  <a:endParaRPr kumimoji="1" lang="ja-JP" altLang="en-US" i="1" dirty="0"/>
                </a:p>
              </p:txBody>
            </p:sp>
          </p:grpSp>
          <p:sp>
            <p:nvSpPr>
              <p:cNvPr id="58" name="円弧 57"/>
              <p:cNvSpPr>
                <a:spLocks noChangeAspect="1"/>
              </p:cNvSpPr>
              <p:nvPr/>
            </p:nvSpPr>
            <p:spPr>
              <a:xfrm rot="856560">
                <a:off x="3371374" y="1361539"/>
                <a:ext cx="1044413" cy="1044537"/>
              </a:xfrm>
              <a:prstGeom prst="arc">
                <a:avLst>
                  <a:gd name="adj1" fmla="val 19428083"/>
                  <a:gd name="adj2" fmla="val 20841091"/>
                </a:avLst>
              </a:prstGeom>
              <a:noFill/>
              <a:ln w="19050" cap="flat" cmpd="sng" algn="ctr">
                <a:solidFill>
                  <a:schemeClr val="tx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400" b="0" i="0" u="none" strike="noStrike" kern="0" cap="none" spc="0" normalizeH="0" baseline="0" noProof="0" smtClean="0">
                  <a:ln>
                    <a:noFill/>
                  </a:ln>
                  <a:solidFill>
                    <a:srgbClr val="92D050"/>
                  </a:solidFill>
                  <a:effectLst/>
                  <a:uLnTx/>
                  <a:uFillTx/>
                  <a:latin typeface="Cambria Math" panose="02040503050406030204" pitchFamily="18" charset="0"/>
                  <a:ea typeface="ＭＳ Ｐゴシック"/>
                  <a:cs typeface="+mn-cs"/>
                </a:endParaRPr>
              </a:p>
            </p:txBody>
          </p:sp>
        </p:grpSp>
      </p:grpSp>
      <p:sp>
        <p:nvSpPr>
          <p:cNvPr id="35" name="テキスト ボックス 34"/>
          <p:cNvSpPr txBox="1"/>
          <p:nvPr/>
        </p:nvSpPr>
        <p:spPr>
          <a:xfrm>
            <a:off x="7278490" y="2987278"/>
            <a:ext cx="954556" cy="369332"/>
          </a:xfrm>
          <a:prstGeom prst="rect">
            <a:avLst/>
          </a:prstGeom>
          <a:noFill/>
        </p:spPr>
        <p:txBody>
          <a:bodyPr wrap="square" rtlCol="0">
            <a:spAutoFit/>
          </a:bodyPr>
          <a:lstStyle/>
          <a:p>
            <a:r>
              <a:rPr kumimoji="1" lang="en-US" altLang="ja-JP" dirty="0" smtClean="0"/>
              <a:t>0</a:t>
            </a:r>
            <a:r>
              <a:rPr kumimoji="1" lang="ja-JP" altLang="en-US" dirty="0" smtClean="0"/>
              <a:t>次光</a:t>
            </a:r>
            <a:endParaRPr kumimoji="1" lang="ja-JP" altLang="en-US" dirty="0"/>
          </a:p>
        </p:txBody>
      </p:sp>
      <p:cxnSp>
        <p:nvCxnSpPr>
          <p:cNvPr id="43" name="直線矢印コネクタ 42"/>
          <p:cNvCxnSpPr/>
          <p:nvPr/>
        </p:nvCxnSpPr>
        <p:spPr>
          <a:xfrm flipH="1">
            <a:off x="7054894" y="3216795"/>
            <a:ext cx="248056" cy="35323"/>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sp>
        <p:nvSpPr>
          <p:cNvPr id="66" name="テキスト ボックス 65"/>
          <p:cNvSpPr txBox="1"/>
          <p:nvPr/>
        </p:nvSpPr>
        <p:spPr>
          <a:xfrm>
            <a:off x="6559864" y="5328908"/>
            <a:ext cx="954556" cy="369332"/>
          </a:xfrm>
          <a:prstGeom prst="rect">
            <a:avLst/>
          </a:prstGeom>
          <a:noFill/>
        </p:spPr>
        <p:txBody>
          <a:bodyPr wrap="square" rtlCol="0">
            <a:spAutoFit/>
          </a:bodyPr>
          <a:lstStyle/>
          <a:p>
            <a:r>
              <a:rPr lang="en-US" altLang="ja-JP" dirty="0"/>
              <a:t>1</a:t>
            </a:r>
            <a:r>
              <a:rPr kumimoji="1" lang="ja-JP" altLang="en-US" dirty="0" smtClean="0"/>
              <a:t>次光</a:t>
            </a:r>
            <a:endParaRPr kumimoji="1" lang="ja-JP" altLang="en-US" dirty="0"/>
          </a:p>
        </p:txBody>
      </p:sp>
      <p:cxnSp>
        <p:nvCxnSpPr>
          <p:cNvPr id="67" name="直線矢印コネクタ 66"/>
          <p:cNvCxnSpPr/>
          <p:nvPr/>
        </p:nvCxnSpPr>
        <p:spPr>
          <a:xfrm flipH="1" flipV="1">
            <a:off x="6097103" y="5393932"/>
            <a:ext cx="474074" cy="125824"/>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cxnSp>
        <p:nvCxnSpPr>
          <p:cNvPr id="70" name="直線矢印コネクタ 69"/>
          <p:cNvCxnSpPr/>
          <p:nvPr/>
        </p:nvCxnSpPr>
        <p:spPr>
          <a:xfrm flipV="1">
            <a:off x="7288011" y="5380625"/>
            <a:ext cx="452818" cy="125825"/>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2551686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ln>
          <a:noFill/>
        </a:ln>
      </a:spPr>
      <a:bodyPr wrap="square" rtlCol="0">
        <a:spAutoFit/>
      </a:bodyPr>
      <a:lstStyle>
        <a:defPPr>
          <a:defRPr kumimoji="1" sz="1400" dirty="0" smtClean="0"/>
        </a:defPPr>
      </a:lstStyle>
      <a:style>
        <a:lnRef idx="2">
          <a:schemeClr val="accent2"/>
        </a:lnRef>
        <a:fillRef idx="1">
          <a:schemeClr val="lt1"/>
        </a:fillRef>
        <a:effectRef idx="0">
          <a:schemeClr val="accent2"/>
        </a:effectRef>
        <a:fontRef idx="minor">
          <a:schemeClr val="dk1"/>
        </a:fontRef>
      </a:style>
    </a:txDef>
  </a:objectDefaults>
  <a:extraClrSchemeLst/>
</a:theme>
</file>

<file path=ppt/theme/theme3.xml><?xml version="1.0" encoding="utf-8"?>
<a:theme xmlns:a="http://schemas.openxmlformats.org/drawingml/2006/main" name="2_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ln>
          <a:noFill/>
        </a:ln>
      </a:spPr>
      <a:bodyPr wrap="square" rtlCol="0">
        <a:spAutoFit/>
      </a:bodyPr>
      <a:lstStyle>
        <a:defPPr>
          <a:defRPr kumimoji="1" sz="1400" dirty="0" smtClean="0"/>
        </a:defPPr>
      </a:lstStyle>
      <a:style>
        <a:lnRef idx="2">
          <a:schemeClr val="accent2"/>
        </a:lnRef>
        <a:fillRef idx="1">
          <a:schemeClr val="lt1"/>
        </a:fillRef>
        <a:effectRef idx="0">
          <a:schemeClr val="accent2"/>
        </a:effectRef>
        <a:fontRef idx="minor">
          <a:schemeClr val="dk1"/>
        </a:fontRef>
      </a:style>
    </a:txDef>
  </a:objectDefaults>
  <a:extraClrScheme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
  <TotalTime>8784</TotalTime>
  <Words>2969</Words>
  <Application>Microsoft Office PowerPoint</Application>
  <PresentationFormat>画面に合わせる (4:3)</PresentationFormat>
  <Paragraphs>888</Paragraphs>
  <Slides>32</Slides>
  <Notes>11</Notes>
  <HiddenSlides>0</HiddenSlides>
  <MMClips>0</MMClips>
  <ScaleCrop>false</ScaleCrop>
  <HeadingPairs>
    <vt:vector size="6" baseType="variant">
      <vt:variant>
        <vt:lpstr>使用されているフォント</vt:lpstr>
      </vt:variant>
      <vt:variant>
        <vt:i4>14</vt:i4>
      </vt:variant>
      <vt:variant>
        <vt:lpstr>テーマ</vt:lpstr>
      </vt:variant>
      <vt:variant>
        <vt:i4>3</vt:i4>
      </vt:variant>
      <vt:variant>
        <vt:lpstr>スライド タイトル</vt:lpstr>
      </vt:variant>
      <vt:variant>
        <vt:i4>32</vt:i4>
      </vt:variant>
    </vt:vector>
  </HeadingPairs>
  <TitlesOfParts>
    <vt:vector size="49" baseType="lpstr">
      <vt:lpstr>AR P丸ゴシック体M</vt:lpstr>
      <vt:lpstr>HGP明朝B</vt:lpstr>
      <vt:lpstr>ＭＳ Ｐゴシック</vt:lpstr>
      <vt:lpstr>ＭＳ 明朝</vt:lpstr>
      <vt:lpstr>宋体</vt:lpstr>
      <vt:lpstr>メイリオ</vt:lpstr>
      <vt:lpstr>游ゴシック Light</vt:lpstr>
      <vt:lpstr>Arial</vt:lpstr>
      <vt:lpstr>Calibri</vt:lpstr>
      <vt:lpstr>Calibri Light</vt:lpstr>
      <vt:lpstr>Cambria Math</vt:lpstr>
      <vt:lpstr>Symbol</vt:lpstr>
      <vt:lpstr>Times New Roman</vt:lpstr>
      <vt:lpstr>Wingdings</vt:lpstr>
      <vt:lpstr>Office テーマ</vt:lpstr>
      <vt:lpstr>1_Office テーマ</vt:lpstr>
      <vt:lpstr>2_Office テーマ</vt:lpstr>
      <vt:lpstr>宇宙背景ニュートリノ崩壊光子探索実験のためのSTJ検出器性能評価用パルス光源の開発</vt:lpstr>
      <vt:lpstr>COBAND実験</vt:lpstr>
      <vt:lpstr>超伝導トンネル接合素子（STJ）検出器</vt:lpstr>
      <vt:lpstr>CO2レーザー励起の遠赤外分子レーザー</vt:lpstr>
      <vt:lpstr>CO2レーザー励起の遠赤外分子レーザーの伝播</vt:lpstr>
      <vt:lpstr>連続波のパルス化</vt:lpstr>
      <vt:lpstr>パルス化のシミュレーション</vt:lpstr>
      <vt:lpstr>光学系の導入</vt:lpstr>
      <vt:lpstr>回折強度の計算</vt:lpstr>
      <vt:lpstr>ガウスビームの強度積分</vt:lpstr>
      <vt:lpstr>パルス時間幅の計算</vt:lpstr>
      <vt:lpstr>光学系を用いたシミュレーション結果</vt:lpstr>
      <vt:lpstr>まとめ &amp; 今後の課題</vt:lpstr>
      <vt:lpstr>予備スライド</vt:lpstr>
      <vt:lpstr>ニュートリノ</vt:lpstr>
      <vt:lpstr>光学系設計・シミュレーション解析ソフト CODE V</vt:lpstr>
      <vt:lpstr>ABCD行列を用いたビーム伝搬シミュレーション</vt:lpstr>
      <vt:lpstr>シミュレーション結果</vt:lpstr>
      <vt:lpstr>PowerPoint プレゼンテーション</vt:lpstr>
      <vt:lpstr>PowerPoint プレゼンテーション</vt:lpstr>
      <vt:lpstr>COBAND(Cosmic Background Neutrino Decay Search)実験</vt:lpstr>
      <vt:lpstr>PowerPoint プレゼンテーション</vt:lpstr>
      <vt:lpstr>背景事象</vt:lpstr>
      <vt:lpstr>PowerPoint プレゼンテーション</vt:lpstr>
      <vt:lpstr>PowerPoint プレゼンテーション</vt:lpstr>
      <vt:lpstr>崩壊現象観測可能性の検討</vt:lpstr>
      <vt:lpstr>PowerPoint プレゼンテーション</vt:lpstr>
      <vt:lpstr>PowerPoint プレゼンテーション</vt:lpstr>
      <vt:lpstr>PowerPoint プレゼンテーション</vt:lpstr>
      <vt:lpstr>PowerPoint プレゼンテーション</vt:lpstr>
      <vt:lpstr>焦電検出器概要</vt:lpstr>
      <vt:lpstr>回折強度の近似</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20170721実験再現</dc:title>
  <dc:creator>昂弘中村</dc:creator>
  <cp:lastModifiedBy>yoshida</cp:lastModifiedBy>
  <cp:revision>561</cp:revision>
  <dcterms:created xsi:type="dcterms:W3CDTF">2018-01-11T10:40:31Z</dcterms:created>
  <dcterms:modified xsi:type="dcterms:W3CDTF">2019-12-10T09:38:17Z</dcterms:modified>
</cp:coreProperties>
</file>