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80" r:id="rId3"/>
    <p:sldId id="277" r:id="rId4"/>
    <p:sldId id="278" r:id="rId5"/>
    <p:sldId id="296" r:id="rId6"/>
    <p:sldId id="297" r:id="rId7"/>
    <p:sldId id="302" r:id="rId8"/>
    <p:sldId id="262" r:id="rId9"/>
    <p:sldId id="263" r:id="rId10"/>
    <p:sldId id="294" r:id="rId11"/>
    <p:sldId id="289" r:id="rId12"/>
    <p:sldId id="291" r:id="rId13"/>
    <p:sldId id="303" r:id="rId14"/>
    <p:sldId id="293" r:id="rId15"/>
    <p:sldId id="295" r:id="rId16"/>
    <p:sldId id="304" r:id="rId17"/>
    <p:sldId id="300" r:id="rId18"/>
    <p:sldId id="305" r:id="rId19"/>
    <p:sldId id="288" r:id="rId20"/>
    <p:sldId id="306" r:id="rId21"/>
    <p:sldId id="298" r:id="rId22"/>
    <p:sldId id="299" r:id="rId23"/>
    <p:sldId id="271" r:id="rId24"/>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9" autoAdjust="0"/>
    <p:restoredTop sz="90294" autoAdjust="0"/>
  </p:normalViewPr>
  <p:slideViewPr>
    <p:cSldViewPr snapToGrid="0">
      <p:cViewPr varScale="1">
        <p:scale>
          <a:sx n="115" d="100"/>
          <a:sy n="115" d="100"/>
        </p:scale>
        <p:origin x="146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Microsoft%20PowerPoint%20&#20869;&#12398;&#12464;&#12521;&#1250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7338145231846"/>
          <c:y val="4.1666666666666664E-2"/>
          <c:w val="0.7371225235032639"/>
          <c:h val="0.72253098571011953"/>
        </c:manualLayout>
      </c:layout>
      <c:scatterChart>
        <c:scatterStyle val="lineMarker"/>
        <c:varyColors val="0"/>
        <c:ser>
          <c:idx val="0"/>
          <c:order val="1"/>
          <c:tx>
            <c:v>CODEVの集光位置と　　一致する焦点距離</c:v>
          </c:tx>
          <c:spPr>
            <a:ln w="25400" cap="rnd">
              <a:noFill/>
              <a:round/>
            </a:ln>
            <a:effectLst/>
          </c:spPr>
          <c:marker>
            <c:symbol val="circle"/>
            <c:size val="5"/>
            <c:spPr>
              <a:solidFill>
                <a:schemeClr val="accent1"/>
              </a:solidFill>
              <a:ln w="9525">
                <a:solidFill>
                  <a:schemeClr val="accent1"/>
                </a:solidFill>
              </a:ln>
              <a:effectLst/>
            </c:spPr>
          </c:marker>
          <c:xVal>
            <c:numRef>
              <c:f>'[Microsoft PowerPoint 内のグラフ]Sheet1'!$A$1:$A$6</c:f>
              <c:numCache>
                <c:formatCode>General</c:formatCode>
                <c:ptCount val="6"/>
                <c:pt idx="0">
                  <c:v>0</c:v>
                </c:pt>
                <c:pt idx="1">
                  <c:v>5</c:v>
                </c:pt>
                <c:pt idx="2">
                  <c:v>10</c:v>
                </c:pt>
                <c:pt idx="3">
                  <c:v>15</c:v>
                </c:pt>
                <c:pt idx="4">
                  <c:v>20</c:v>
                </c:pt>
                <c:pt idx="5">
                  <c:v>30</c:v>
                </c:pt>
              </c:numCache>
            </c:numRef>
          </c:xVal>
          <c:yVal>
            <c:numRef>
              <c:f>'[Microsoft PowerPoint 内のグラフ]Sheet1'!$B$1:$B$6</c:f>
              <c:numCache>
                <c:formatCode>General</c:formatCode>
                <c:ptCount val="6"/>
                <c:pt idx="0">
                  <c:v>304.8</c:v>
                </c:pt>
                <c:pt idx="1">
                  <c:v>303</c:v>
                </c:pt>
                <c:pt idx="2">
                  <c:v>300</c:v>
                </c:pt>
                <c:pt idx="3">
                  <c:v>294</c:v>
                </c:pt>
                <c:pt idx="4">
                  <c:v>285</c:v>
                </c:pt>
                <c:pt idx="5">
                  <c:v>264</c:v>
                </c:pt>
              </c:numCache>
            </c:numRef>
          </c:yVal>
          <c:smooth val="0"/>
          <c:extLst>
            <c:ext xmlns:c16="http://schemas.microsoft.com/office/drawing/2014/chart" uri="{C3380CC4-5D6E-409C-BE32-E72D297353CC}">
              <c16:uniqueId val="{00000001-9B1D-4890-A554-20A8A7FEF7E9}"/>
            </c:ext>
          </c:extLst>
        </c:ser>
        <c:dLbls>
          <c:showLegendKey val="0"/>
          <c:showVal val="0"/>
          <c:showCatName val="0"/>
          <c:showSerName val="0"/>
          <c:showPercent val="0"/>
          <c:showBubbleSize val="0"/>
        </c:dLbls>
        <c:axId val="324260752"/>
        <c:axId val="324261144"/>
      </c:scatterChart>
      <c:scatterChart>
        <c:scatterStyle val="smoothMarker"/>
        <c:varyColors val="0"/>
        <c:ser>
          <c:idx val="1"/>
          <c:order val="0"/>
          <c:tx>
            <c:v>304.8×cosθ</c:v>
          </c:tx>
          <c:spPr>
            <a:ln w="19050" cap="rnd">
              <a:solidFill>
                <a:schemeClr val="accent2"/>
              </a:solidFill>
              <a:round/>
            </a:ln>
            <a:effectLst/>
          </c:spPr>
          <c:marker>
            <c:symbol val="none"/>
          </c:marker>
          <c:xVal>
            <c:numRef>
              <c:f>'[Microsoft PowerPoint 内のグラフ]Sheet1'!$D$1:$D$31</c:f>
              <c:numCache>
                <c:formatCode>General</c:formatCode>
                <c:ptCount val="3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numCache>
            </c:numRef>
          </c:xVal>
          <c:yVal>
            <c:numRef>
              <c:f>'[Microsoft PowerPoint 内のグラフ]Sheet1'!$E$1:$E$31</c:f>
              <c:numCache>
                <c:formatCode>General</c:formatCode>
                <c:ptCount val="31"/>
                <c:pt idx="0">
                  <c:v>304.8</c:v>
                </c:pt>
                <c:pt idx="1">
                  <c:v>304.75358022179529</c:v>
                </c:pt>
                <c:pt idx="2">
                  <c:v>304.61433502626119</c:v>
                </c:pt>
                <c:pt idx="3">
                  <c:v>304.38230682633144</c:v>
                </c:pt>
                <c:pt idx="4">
                  <c:v>304.05756629587466</c:v>
                </c:pt>
                <c:pt idx="5">
                  <c:v>303.64021234816767</c:v>
                </c:pt>
                <c:pt idx="6">
                  <c:v>303.13037210576761</c:v>
                </c:pt>
                <c:pt idx="7">
                  <c:v>302.52820086179088</c:v>
                </c:pt>
                <c:pt idx="8">
                  <c:v>301.83388203261291</c:v>
                </c:pt>
                <c:pt idx="9">
                  <c:v>301.04762710200032</c:v>
                </c:pt>
                <c:pt idx="10">
                  <c:v>300.16967555669532</c:v>
                </c:pt>
                <c:pt idx="11">
                  <c:v>299.2002948134695</c:v>
                </c:pt>
                <c:pt idx="12">
                  <c:v>298.13978013767127</c:v>
                </c:pt>
                <c:pt idx="13">
                  <c:v>296.98845455329041</c:v>
                </c:pt>
                <c:pt idx="14">
                  <c:v>295.74666874456744</c:v>
                </c:pt>
                <c:pt idx="15">
                  <c:v>294.41480094917847</c:v>
                </c:pt>
                <c:pt idx="16">
                  <c:v>292.9932568430267</c:v>
                </c:pt>
                <c:pt idx="17">
                  <c:v>291.48246941667713</c:v>
                </c:pt>
                <c:pt idx="18">
                  <c:v>289.88289884347137</c:v>
                </c:pt>
                <c:pt idx="19">
                  <c:v>288.1950323393624</c:v>
                </c:pt>
                <c:pt idx="20">
                  <c:v>286.41938401451256</c:v>
                </c:pt>
                <c:pt idx="21">
                  <c:v>284.55649471670017</c:v>
                </c:pt>
                <c:pt idx="22">
                  <c:v>282.60693186658165</c:v>
                </c:pt>
                <c:pt idx="23">
                  <c:v>280.57128928485963</c:v>
                </c:pt>
                <c:pt idx="24">
                  <c:v>278.45018701141049</c:v>
                </c:pt>
                <c:pt idx="25">
                  <c:v>276.24427111642501</c:v>
                </c:pt>
                <c:pt idx="26">
                  <c:v>273.95421350362096</c:v>
                </c:pt>
                <c:pt idx="27">
                  <c:v>271.58071170558662</c:v>
                </c:pt>
                <c:pt idx="28">
                  <c:v>269.12448867131837</c:v>
                </c:pt>
                <c:pt idx="29">
                  <c:v>266.58629254601607</c:v>
                </c:pt>
                <c:pt idx="30">
                  <c:v>263.96689644320458</c:v>
                </c:pt>
              </c:numCache>
            </c:numRef>
          </c:yVal>
          <c:smooth val="1"/>
          <c:extLst>
            <c:ext xmlns:c16="http://schemas.microsoft.com/office/drawing/2014/chart" uri="{C3380CC4-5D6E-409C-BE32-E72D297353CC}">
              <c16:uniqueId val="{00000000-9B1D-4890-A554-20A8A7FEF7E9}"/>
            </c:ext>
          </c:extLst>
        </c:ser>
        <c:dLbls>
          <c:showLegendKey val="0"/>
          <c:showVal val="0"/>
          <c:showCatName val="0"/>
          <c:showSerName val="0"/>
          <c:showPercent val="0"/>
          <c:showBubbleSize val="0"/>
        </c:dLbls>
        <c:axId val="324260752"/>
        <c:axId val="324261144"/>
      </c:scatterChart>
      <c:valAx>
        <c:axId val="324260752"/>
        <c:scaling>
          <c:orientation val="minMax"/>
        </c:scaling>
        <c:delete val="0"/>
        <c:axPos val="b"/>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ja-JP" altLang="en-US" sz="1200" b="1" i="0" baseline="0">
                    <a:effectLst/>
                  </a:rPr>
                  <a:t>入射</a:t>
                </a:r>
                <a:r>
                  <a:rPr lang="ja-JP" altLang="ja-JP" sz="1200" b="1" i="0" baseline="0">
                    <a:effectLst/>
                  </a:rPr>
                  <a:t>角</a:t>
                </a:r>
                <a:r>
                  <a:rPr lang="en-US" altLang="ja-JP" sz="1200" b="1" i="0" baseline="0">
                    <a:effectLst/>
                  </a:rPr>
                  <a:t>θ</a:t>
                </a:r>
                <a:r>
                  <a:rPr lang="ja-JP" altLang="ja-JP" sz="1200" b="1" i="0" baseline="0">
                    <a:effectLst/>
                  </a:rPr>
                  <a:t>（</a:t>
                </a:r>
                <a:r>
                  <a:rPr lang="en-US" altLang="ja-JP" sz="1200" b="1" i="0" baseline="0">
                    <a:effectLst/>
                  </a:rPr>
                  <a:t>°</a:t>
                </a:r>
                <a:r>
                  <a:rPr lang="ja-JP" altLang="ja-JP" sz="1200" b="1" i="0" baseline="0">
                    <a:effectLst/>
                  </a:rPr>
                  <a:t>）</a:t>
                </a:r>
                <a:endParaRPr lang="ja-JP" altLang="ja-JP" sz="700">
                  <a:effectLst/>
                </a:endParaRPr>
              </a:p>
            </c:rich>
          </c:tx>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24261144"/>
        <c:crosses val="autoZero"/>
        <c:crossBetween val="midCat"/>
      </c:valAx>
      <c:valAx>
        <c:axId val="32426114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200" b="1" i="0" baseline="0" dirty="0" smtClean="0">
                    <a:effectLst/>
                  </a:rPr>
                  <a:t>焦点</a:t>
                </a:r>
                <a:r>
                  <a:rPr lang="ja-JP" altLang="en-US" sz="1200" b="1" i="0" baseline="0" dirty="0" smtClean="0">
                    <a:effectLst/>
                  </a:rPr>
                  <a:t>距離</a:t>
                </a:r>
                <a:r>
                  <a:rPr lang="ja-JP" altLang="en-US" sz="1200" b="1" i="0" baseline="0" dirty="0" err="1" smtClean="0">
                    <a:effectLst/>
                  </a:rPr>
                  <a:t>ｆ</a:t>
                </a:r>
                <a:r>
                  <a:rPr lang="en-US" altLang="ja-JP" sz="1200" b="1" i="0" baseline="0" dirty="0" smtClean="0">
                    <a:effectLst/>
                  </a:rPr>
                  <a:t>’</a:t>
                </a:r>
                <a:r>
                  <a:rPr lang="ja-JP" altLang="ja-JP" sz="1200" b="1" i="0" baseline="0" dirty="0" smtClean="0">
                    <a:effectLst/>
                  </a:rPr>
                  <a:t>（</a:t>
                </a:r>
                <a:r>
                  <a:rPr lang="en-US" altLang="ja-JP" sz="1200" b="1" i="0" baseline="0" dirty="0">
                    <a:effectLst/>
                  </a:rPr>
                  <a:t>mm</a:t>
                </a:r>
                <a:r>
                  <a:rPr lang="ja-JP" altLang="ja-JP" sz="1200" b="1" i="0" baseline="0" dirty="0">
                    <a:effectLst/>
                  </a:rPr>
                  <a:t>）</a:t>
                </a:r>
                <a:endParaRPr lang="ja-JP" altLang="ja-JP" sz="700" dirty="0">
                  <a:effectLst/>
                </a:endParaRPr>
              </a:p>
            </c:rich>
          </c:tx>
          <c:layout>
            <c:manualLayout>
              <c:xMode val="edge"/>
              <c:yMode val="edge"/>
              <c:x val="1.3746163436194916E-2"/>
              <c:y val="0.2124923447069116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24260752"/>
        <c:crosses val="autoZero"/>
        <c:crossBetween val="midCat"/>
      </c:valAx>
      <c:spPr>
        <a:noFill/>
        <a:ln>
          <a:noFill/>
        </a:ln>
        <a:effectLst/>
      </c:spPr>
    </c:plotArea>
    <c:legend>
      <c:legendPos val="r"/>
      <c:layout>
        <c:manualLayout>
          <c:xMode val="edge"/>
          <c:yMode val="edge"/>
          <c:x val="0.62569106317647571"/>
          <c:y val="0.14930446194225719"/>
          <c:w val="0.33589162640528036"/>
          <c:h val="0.2847244094488188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07338145231846"/>
          <c:y val="5.0925925925925923E-2"/>
          <c:w val="0.7343910761154856"/>
          <c:h val="0.72253098571011953"/>
        </c:manualLayout>
      </c:layout>
      <c:scatterChart>
        <c:scatterStyle val="lineMarker"/>
        <c:varyColors val="0"/>
        <c:ser>
          <c:idx val="0"/>
          <c:order val="1"/>
          <c:tx>
            <c:v>CODEVの集光位置と　一致する焦点距離</c:v>
          </c:tx>
          <c:spPr>
            <a:ln w="25400" cap="rnd">
              <a:noFill/>
              <a:round/>
            </a:ln>
            <a:effectLst/>
          </c:spPr>
          <c:marker>
            <c:symbol val="circle"/>
            <c:size val="5"/>
            <c:spPr>
              <a:solidFill>
                <a:schemeClr val="accent1"/>
              </a:solidFill>
              <a:ln w="9525">
                <a:solidFill>
                  <a:schemeClr val="accent1"/>
                </a:solidFill>
              </a:ln>
              <a:effectLst/>
            </c:spPr>
          </c:marker>
          <c:xVal>
            <c:numRef>
              <c:f>'[Microsoft PowerPoint 内のグラフ]Sheet1'!$H$1:$H$6</c:f>
              <c:numCache>
                <c:formatCode>General</c:formatCode>
                <c:ptCount val="6"/>
                <c:pt idx="0">
                  <c:v>0</c:v>
                </c:pt>
                <c:pt idx="1">
                  <c:v>5</c:v>
                </c:pt>
                <c:pt idx="2">
                  <c:v>10</c:v>
                </c:pt>
                <c:pt idx="3">
                  <c:v>15</c:v>
                </c:pt>
                <c:pt idx="4">
                  <c:v>20</c:v>
                </c:pt>
                <c:pt idx="5">
                  <c:v>30</c:v>
                </c:pt>
              </c:numCache>
            </c:numRef>
          </c:xVal>
          <c:yVal>
            <c:numRef>
              <c:f>'[Microsoft PowerPoint 内のグラフ]Sheet1'!$I$1:$I$6</c:f>
              <c:numCache>
                <c:formatCode>General</c:formatCode>
                <c:ptCount val="6"/>
                <c:pt idx="0">
                  <c:v>304.8</c:v>
                </c:pt>
                <c:pt idx="1">
                  <c:v>304.8</c:v>
                </c:pt>
                <c:pt idx="2">
                  <c:v>310</c:v>
                </c:pt>
                <c:pt idx="3">
                  <c:v>317</c:v>
                </c:pt>
                <c:pt idx="4">
                  <c:v>325</c:v>
                </c:pt>
                <c:pt idx="5">
                  <c:v>351</c:v>
                </c:pt>
              </c:numCache>
            </c:numRef>
          </c:yVal>
          <c:smooth val="0"/>
          <c:extLst>
            <c:ext xmlns:c16="http://schemas.microsoft.com/office/drawing/2014/chart" uri="{C3380CC4-5D6E-409C-BE32-E72D297353CC}">
              <c16:uniqueId val="{00000000-5C5D-43EA-A4D1-44EF7CD535AA}"/>
            </c:ext>
          </c:extLst>
        </c:ser>
        <c:dLbls>
          <c:showLegendKey val="0"/>
          <c:showVal val="0"/>
          <c:showCatName val="0"/>
          <c:showSerName val="0"/>
          <c:showPercent val="0"/>
          <c:showBubbleSize val="0"/>
        </c:dLbls>
        <c:axId val="324262712"/>
        <c:axId val="324263104"/>
      </c:scatterChart>
      <c:scatterChart>
        <c:scatterStyle val="smoothMarker"/>
        <c:varyColors val="0"/>
        <c:ser>
          <c:idx val="1"/>
          <c:order val="0"/>
          <c:tx>
            <c:v>304.8/cosθ</c:v>
          </c:tx>
          <c:spPr>
            <a:ln w="19050" cap="rnd">
              <a:solidFill>
                <a:schemeClr val="accent2"/>
              </a:solidFill>
              <a:round/>
            </a:ln>
            <a:effectLst/>
          </c:spPr>
          <c:marker>
            <c:symbol val="none"/>
          </c:marker>
          <c:xVal>
            <c:numRef>
              <c:f>'[Microsoft PowerPoint 内のグラフ]Sheet1'!$K$1:$K$31</c:f>
              <c:numCache>
                <c:formatCode>General</c:formatCode>
                <c:ptCount val="3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numCache>
            </c:numRef>
          </c:xVal>
          <c:yVal>
            <c:numRef>
              <c:f>'[Microsoft PowerPoint 内のグラフ]Sheet1'!$L$1:$L$31</c:f>
              <c:numCache>
                <c:formatCode>General</c:formatCode>
                <c:ptCount val="31"/>
                <c:pt idx="0">
                  <c:v>304.8</c:v>
                </c:pt>
                <c:pt idx="1">
                  <c:v>304.84642684882164</c:v>
                </c:pt>
                <c:pt idx="2">
                  <c:v>304.98577813808635</c:v>
                </c:pt>
                <c:pt idx="3">
                  <c:v>305.21826635937424</c:v>
                </c:pt>
                <c:pt idx="4">
                  <c:v>305.54424654440999</c:v>
                </c:pt>
                <c:pt idx="5">
                  <c:v>305.96421759010349</c:v>
                </c:pt>
                <c:pt idx="6">
                  <c:v>306.4788241264867</c:v>
                </c:pt>
                <c:pt idx="7">
                  <c:v>307.08885894060001</c:v>
                </c:pt>
                <c:pt idx="8">
                  <c:v>307.79526597336053</c:v>
                </c:pt>
                <c:pt idx="9">
                  <c:v>308.59914391061716</c:v>
                </c:pt>
                <c:pt idx="10">
                  <c:v>309.50175039401245</c:v>
                </c:pt>
                <c:pt idx="11">
                  <c:v>310.50450688198208</c:v>
                </c:pt>
                <c:pt idx="12">
                  <c:v>311.60900419628808</c:v>
                </c:pt>
                <c:pt idx="13">
                  <c:v>312.817008794966</c:v>
                </c:pt>
                <c:pt idx="14">
                  <c:v>314.13046981854308</c:v>
                </c:pt>
                <c:pt idx="15">
                  <c:v>315.55152696292879</c:v>
                </c:pt>
                <c:pt idx="16">
                  <c:v>317.08251923959295</c:v>
                </c:pt>
                <c:pt idx="17">
                  <c:v>318.72599469161958</c:v>
                </c:pt>
                <c:pt idx="18">
                  <c:v>320.48472114308834</c:v>
                </c:pt>
                <c:pt idx="19">
                  <c:v>322.36169806911374</c:v>
                </c:pt>
                <c:pt idx="20">
                  <c:v>324.36016968492856</c:v>
                </c:pt>
                <c:pt idx="21">
                  <c:v>326.48363936480439</c:v>
                </c:pt>
                <c:pt idx="22">
                  <c:v>328.73588551557333</c:v>
                </c:pt>
                <c:pt idx="23">
                  <c:v>331.12097904528287</c:v>
                </c:pt>
                <c:pt idx="24">
                  <c:v>333.64330258536683</c:v>
                </c:pt>
                <c:pt idx="25">
                  <c:v>336.3075716449714</c:v>
                </c:pt>
                <c:pt idx="26">
                  <c:v>339.11885789912145</c:v>
                </c:pt>
                <c:pt idx="27">
                  <c:v>342.08261483869188</c:v>
                </c:pt>
                <c:pt idx="28">
                  <c:v>345.20470604019408</c:v>
                </c:pt>
                <c:pt idx="29">
                  <c:v>348.49143634781518</c:v>
                </c:pt>
                <c:pt idx="30">
                  <c:v>351.94958629969392</c:v>
                </c:pt>
              </c:numCache>
            </c:numRef>
          </c:yVal>
          <c:smooth val="1"/>
          <c:extLst>
            <c:ext xmlns:c16="http://schemas.microsoft.com/office/drawing/2014/chart" uri="{C3380CC4-5D6E-409C-BE32-E72D297353CC}">
              <c16:uniqueId val="{00000001-5C5D-43EA-A4D1-44EF7CD535AA}"/>
            </c:ext>
          </c:extLst>
        </c:ser>
        <c:dLbls>
          <c:showLegendKey val="0"/>
          <c:showVal val="0"/>
          <c:showCatName val="0"/>
          <c:showSerName val="0"/>
          <c:showPercent val="0"/>
          <c:showBubbleSize val="0"/>
        </c:dLbls>
        <c:axId val="324262712"/>
        <c:axId val="324263104"/>
      </c:scatterChart>
      <c:valAx>
        <c:axId val="32426271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en-US" sz="1200" b="1" i="0" baseline="0">
                    <a:effectLst/>
                  </a:rPr>
                  <a:t>入射</a:t>
                </a:r>
                <a:r>
                  <a:rPr lang="ja-JP" altLang="ja-JP" sz="1200" b="1" i="0" baseline="0">
                    <a:effectLst/>
                  </a:rPr>
                  <a:t>角</a:t>
                </a:r>
                <a:r>
                  <a:rPr lang="en-US" altLang="ja-JP" sz="1200" b="1" i="0" baseline="0">
                    <a:effectLst/>
                  </a:rPr>
                  <a:t>θ</a:t>
                </a:r>
                <a:r>
                  <a:rPr lang="ja-JP" altLang="ja-JP" sz="1200" b="1" i="0" baseline="0">
                    <a:effectLst/>
                  </a:rPr>
                  <a:t>（</a:t>
                </a:r>
                <a:r>
                  <a:rPr lang="en-US" altLang="ja-JP" sz="1200" b="1" i="0" baseline="0">
                    <a:effectLst/>
                  </a:rPr>
                  <a:t>°</a:t>
                </a:r>
                <a:r>
                  <a:rPr lang="ja-JP" altLang="ja-JP" sz="1200" b="1" i="0" baseline="0">
                    <a:effectLst/>
                  </a:rPr>
                  <a:t>）</a:t>
                </a:r>
                <a:endParaRPr lang="ja-JP" altLang="ja-JP" sz="700">
                  <a:effectLst/>
                </a:endParaRP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24263104"/>
        <c:crosses val="autoZero"/>
        <c:crossBetween val="midCat"/>
      </c:valAx>
      <c:valAx>
        <c:axId val="324263104"/>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200" b="1" i="0" baseline="0" dirty="0" smtClean="0">
                    <a:effectLst/>
                  </a:rPr>
                  <a:t>焦点</a:t>
                </a:r>
                <a:r>
                  <a:rPr lang="ja-JP" altLang="en-US" sz="1200" b="1" i="0" baseline="0" dirty="0" smtClean="0">
                    <a:effectLst/>
                  </a:rPr>
                  <a:t>距離</a:t>
                </a:r>
                <a:r>
                  <a:rPr lang="ja-JP" altLang="en-US" sz="1200" b="1" i="0" baseline="0" dirty="0" err="1" smtClean="0">
                    <a:effectLst/>
                  </a:rPr>
                  <a:t>ｆ</a:t>
                </a:r>
                <a:r>
                  <a:rPr lang="en-US" altLang="ja-JP" sz="1200" b="1" i="0" baseline="0" dirty="0" smtClean="0">
                    <a:effectLst/>
                  </a:rPr>
                  <a:t>’</a:t>
                </a:r>
                <a:r>
                  <a:rPr lang="ja-JP" altLang="ja-JP" sz="1200" b="1" i="0" baseline="0" dirty="0" smtClean="0">
                    <a:effectLst/>
                  </a:rPr>
                  <a:t>（</a:t>
                </a:r>
                <a:r>
                  <a:rPr lang="en-US" altLang="ja-JP" sz="1200" b="1" i="0" baseline="0" dirty="0">
                    <a:effectLst/>
                  </a:rPr>
                  <a:t>mm</a:t>
                </a:r>
                <a:r>
                  <a:rPr lang="ja-JP" altLang="ja-JP" sz="1200" b="1" i="0" baseline="0" dirty="0">
                    <a:effectLst/>
                  </a:rPr>
                  <a:t>）</a:t>
                </a:r>
                <a:endParaRPr lang="ja-JP" altLang="ja-JP" sz="700" dirty="0">
                  <a:effectLst/>
                </a:endParaRP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24262712"/>
        <c:crosses val="autoZero"/>
        <c:crossBetween val="midCat"/>
      </c:valAx>
      <c:spPr>
        <a:noFill/>
        <a:ln>
          <a:noFill/>
        </a:ln>
        <a:effectLst/>
      </c:spPr>
    </c:plotArea>
    <c:legend>
      <c:legendPos val="r"/>
      <c:layout>
        <c:manualLayout>
          <c:xMode val="edge"/>
          <c:yMode val="edge"/>
          <c:x val="0.69223600174978128"/>
          <c:y val="0.45948964712744239"/>
          <c:w val="0.30498622047244095"/>
          <c:h val="0.2569466316710410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ABCD行列方式で変化させた焦点距離f'</c:v>
          </c:tx>
          <c:spPr>
            <a:ln w="2540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2"/>
                </a:solidFill>
                <a:prstDash val="solid"/>
              </a:ln>
              <a:effectLst/>
            </c:spPr>
            <c:trendlineType val="poly"/>
            <c:order val="2"/>
            <c:dispRSqr val="0"/>
            <c:dispEq val="0"/>
          </c:trendline>
          <c:xVal>
            <c:numRef>
              <c:f>Sheet1!$G$2:$G$17</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xVal>
          <c:yVal>
            <c:numRef>
              <c:f>Sheet1!$H$2:$H$17</c:f>
              <c:numCache>
                <c:formatCode>General</c:formatCode>
                <c:ptCount val="16"/>
                <c:pt idx="0">
                  <c:v>50</c:v>
                </c:pt>
                <c:pt idx="1">
                  <c:v>49.94</c:v>
                </c:pt>
                <c:pt idx="2">
                  <c:v>49.9</c:v>
                </c:pt>
                <c:pt idx="3">
                  <c:v>49.85</c:v>
                </c:pt>
                <c:pt idx="4">
                  <c:v>49.8</c:v>
                </c:pt>
                <c:pt idx="5">
                  <c:v>49.72</c:v>
                </c:pt>
                <c:pt idx="6">
                  <c:v>49.54</c:v>
                </c:pt>
                <c:pt idx="7">
                  <c:v>49.15</c:v>
                </c:pt>
                <c:pt idx="8">
                  <c:v>48.47</c:v>
                </c:pt>
                <c:pt idx="9">
                  <c:v>47.43</c:v>
                </c:pt>
                <c:pt idx="10">
                  <c:v>46.09</c:v>
                </c:pt>
                <c:pt idx="11">
                  <c:v>44.53</c:v>
                </c:pt>
                <c:pt idx="12">
                  <c:v>42.88</c:v>
                </c:pt>
                <c:pt idx="13">
                  <c:v>41.29</c:v>
                </c:pt>
                <c:pt idx="14">
                  <c:v>39.840000000000003</c:v>
                </c:pt>
                <c:pt idx="15">
                  <c:v>38.56</c:v>
                </c:pt>
              </c:numCache>
            </c:numRef>
          </c:yVal>
          <c:smooth val="0"/>
          <c:extLst>
            <c:ext xmlns:c16="http://schemas.microsoft.com/office/drawing/2014/chart" uri="{C3380CC4-5D6E-409C-BE32-E72D297353CC}">
              <c16:uniqueId val="{00000000-3CE9-438B-8291-ED924F68F430}"/>
            </c:ext>
          </c:extLst>
        </c:ser>
        <c:dLbls>
          <c:showLegendKey val="0"/>
          <c:showVal val="0"/>
          <c:showCatName val="0"/>
          <c:showSerName val="0"/>
          <c:showPercent val="0"/>
          <c:showBubbleSize val="0"/>
        </c:dLbls>
        <c:axId val="407444912"/>
        <c:axId val="407441776"/>
      </c:scatterChart>
      <c:valAx>
        <c:axId val="407444912"/>
        <c:scaling>
          <c:orientation val="minMax"/>
          <c:max val="16"/>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en-US"/>
                  <a:t>入射角</a:t>
                </a:r>
                <a:r>
                  <a:rPr lang="en-US" altLang="ja-JP"/>
                  <a:t>θ(°)</a:t>
                </a:r>
                <a:endParaRPr lang="ja-JP" altLang="en-US"/>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1776"/>
        <c:crosses val="autoZero"/>
        <c:crossBetween val="midCat"/>
      </c:valAx>
      <c:valAx>
        <c:axId val="407441776"/>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en-US"/>
                  <a:t>焦点距離</a:t>
                </a:r>
                <a:r>
                  <a:rPr lang="en-US" altLang="ja-JP"/>
                  <a:t>f'(mm)</a:t>
                </a:r>
                <a:endParaRPr lang="ja-JP" altLang="en-US"/>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4912"/>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tx>
            <c:v>ABCD行列方式で変化させた焦点距離f'</c:v>
          </c:tx>
          <c:spPr>
            <a:ln w="25400" cap="rnd">
              <a:noFill/>
              <a:round/>
            </a:ln>
            <a:effectLst/>
          </c:spPr>
          <c:marker>
            <c:symbol val="circle"/>
            <c:size val="5"/>
            <c:spPr>
              <a:solidFill>
                <a:srgbClr val="0070C0"/>
              </a:solidFill>
              <a:ln w="9525">
                <a:solidFill>
                  <a:srgbClr val="0070C0"/>
                </a:solidFill>
              </a:ln>
              <a:effectLst/>
            </c:spPr>
          </c:marker>
          <c:xVal>
            <c:numRef>
              <c:f>Sheet1!$G$2:$G$17</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xVal>
          <c:yVal>
            <c:numRef>
              <c:f>Sheet1!$I$2:$I$17</c:f>
              <c:numCache>
                <c:formatCode>General</c:formatCode>
                <c:ptCount val="16"/>
                <c:pt idx="0">
                  <c:v>50</c:v>
                </c:pt>
                <c:pt idx="1">
                  <c:v>50</c:v>
                </c:pt>
                <c:pt idx="2">
                  <c:v>50</c:v>
                </c:pt>
                <c:pt idx="3">
                  <c:v>50</c:v>
                </c:pt>
                <c:pt idx="4">
                  <c:v>50.1</c:v>
                </c:pt>
                <c:pt idx="5">
                  <c:v>50.1</c:v>
                </c:pt>
                <c:pt idx="6">
                  <c:v>50.2</c:v>
                </c:pt>
                <c:pt idx="7">
                  <c:v>50.4</c:v>
                </c:pt>
                <c:pt idx="8">
                  <c:v>50.5</c:v>
                </c:pt>
                <c:pt idx="9">
                  <c:v>50.6</c:v>
                </c:pt>
                <c:pt idx="10">
                  <c:v>50.6</c:v>
                </c:pt>
                <c:pt idx="11">
                  <c:v>50.5</c:v>
                </c:pt>
                <c:pt idx="12">
                  <c:v>50.2</c:v>
                </c:pt>
                <c:pt idx="13">
                  <c:v>50</c:v>
                </c:pt>
                <c:pt idx="14">
                  <c:v>49.8</c:v>
                </c:pt>
                <c:pt idx="15">
                  <c:v>49.7</c:v>
                </c:pt>
              </c:numCache>
            </c:numRef>
          </c:yVal>
          <c:smooth val="0"/>
          <c:extLst>
            <c:ext xmlns:c16="http://schemas.microsoft.com/office/drawing/2014/chart" uri="{C3380CC4-5D6E-409C-BE32-E72D297353CC}">
              <c16:uniqueId val="{00000000-CC0C-4517-A050-F1AB577B0617}"/>
            </c:ext>
          </c:extLst>
        </c:ser>
        <c:dLbls>
          <c:showLegendKey val="0"/>
          <c:showVal val="0"/>
          <c:showCatName val="0"/>
          <c:showSerName val="0"/>
          <c:showPercent val="0"/>
          <c:showBubbleSize val="0"/>
        </c:dLbls>
        <c:axId val="407442168"/>
        <c:axId val="407439032"/>
      </c:scatterChart>
      <c:scatterChart>
        <c:scatterStyle val="smoothMarker"/>
        <c:varyColors val="0"/>
        <c:ser>
          <c:idx val="0"/>
          <c:order val="1"/>
          <c:tx>
            <c:v>f' =50</c:v>
          </c:tx>
          <c:spPr>
            <a:ln w="19050" cap="rnd">
              <a:solidFill>
                <a:schemeClr val="accent2"/>
              </a:solidFill>
              <a:round/>
            </a:ln>
            <a:effectLst/>
          </c:spPr>
          <c:marker>
            <c:symbol val="none"/>
          </c:marker>
          <c:xVal>
            <c:numRef>
              <c:f>Sheet1!$G$19:$G$34</c:f>
              <c:numCache>
                <c:formatCode>General</c:formatCode>
                <c:ptCount val="16"/>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numCache>
            </c:numRef>
          </c:xVal>
          <c:yVal>
            <c:numRef>
              <c:f>Sheet1!$I$19:$I$34</c:f>
              <c:numCache>
                <c:formatCode>General</c:formatCode>
                <c:ptCount val="16"/>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numCache>
            </c:numRef>
          </c:yVal>
          <c:smooth val="1"/>
          <c:extLst>
            <c:ext xmlns:c16="http://schemas.microsoft.com/office/drawing/2014/chart" uri="{C3380CC4-5D6E-409C-BE32-E72D297353CC}">
              <c16:uniqueId val="{00000001-CC0C-4517-A050-F1AB577B0617}"/>
            </c:ext>
          </c:extLst>
        </c:ser>
        <c:dLbls>
          <c:showLegendKey val="0"/>
          <c:showVal val="0"/>
          <c:showCatName val="0"/>
          <c:showSerName val="0"/>
          <c:showPercent val="0"/>
          <c:showBubbleSize val="0"/>
        </c:dLbls>
        <c:axId val="407442168"/>
        <c:axId val="407439032"/>
      </c:scatterChart>
      <c:valAx>
        <c:axId val="407442168"/>
        <c:scaling>
          <c:orientation val="minMax"/>
          <c:max val="16"/>
          <c:min val="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000" b="0" i="0" baseline="0">
                    <a:effectLst/>
                  </a:rPr>
                  <a:t>入射角</a:t>
                </a:r>
                <a:r>
                  <a:rPr lang="en-US" altLang="ja-JP" sz="1000" b="0" i="0" baseline="0">
                    <a:effectLst/>
                  </a:rPr>
                  <a:t>θ(°)</a:t>
                </a:r>
                <a:endParaRPr lang="ja-JP" altLang="ja-JP" sz="400">
                  <a:effectLst/>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39032"/>
        <c:crosses val="autoZero"/>
        <c:crossBetween val="midCat"/>
      </c:valAx>
      <c:valAx>
        <c:axId val="407439032"/>
        <c:scaling>
          <c:orientation val="minMax"/>
          <c:min val="0"/>
        </c:scaling>
        <c:delete val="0"/>
        <c:axPos val="l"/>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r>
                  <a:rPr lang="ja-JP" altLang="ja-JP" sz="1000" b="0" i="0" baseline="0">
                    <a:effectLst/>
                  </a:rPr>
                  <a:t>焦点距離</a:t>
                </a:r>
                <a:r>
                  <a:rPr lang="en-US" altLang="ja-JP" sz="1000" b="0" i="0" baseline="0">
                    <a:effectLst/>
                  </a:rPr>
                  <a:t>f'(mm)</a:t>
                </a:r>
                <a:endParaRPr lang="ja-JP" altLang="ja-JP" sz="400">
                  <a:effectLst/>
                </a:endParaRPr>
              </a:p>
            </c:rich>
          </c:tx>
          <c:overlay val="0"/>
          <c:spPr>
            <a:noFill/>
            <a:ln>
              <a:noFill/>
            </a:ln>
            <a:effectLst/>
          </c:spPr>
          <c:txPr>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ysClr val="windowText" lastClr="000000">
                      <a:lumMod val="65000"/>
                      <a:lumOff val="35000"/>
                    </a:sysClr>
                  </a:solidFill>
                  <a:latin typeface="+mn-lt"/>
                  <a:ea typeface="+mn-ea"/>
                  <a:cs typeface="+mn-cs"/>
                </a:defRPr>
              </a:pPr>
              <a:endParaRPr lang="ja-JP"/>
            </a:p>
          </c:txPr>
        </c:title>
        <c:numFmt formatCode="General" sourceLinked="1"/>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2168"/>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ja-JP" altLang="ja-JP" sz="1400" b="0" i="0" baseline="0" dirty="0">
                <a:effectLst/>
                <a:latin typeface="+mn-lt"/>
              </a:rPr>
              <a:t>凹面鏡の角度</a:t>
            </a:r>
            <a:r>
              <a:rPr lang="en-US" altLang="ja-JP" sz="1400" b="0" i="0" baseline="0" dirty="0">
                <a:effectLst/>
                <a:latin typeface="+mn-lt"/>
              </a:rPr>
              <a:t>0°</a:t>
            </a:r>
            <a:r>
              <a:rPr lang="ja-JP" altLang="ja-JP" sz="1400" b="0" i="0" baseline="0" dirty="0">
                <a:effectLst/>
                <a:latin typeface="+mn-lt"/>
              </a:rPr>
              <a:t>の</a:t>
            </a:r>
            <a:r>
              <a:rPr lang="en-US" altLang="ja-JP" sz="1400" b="0" i="0" baseline="0" dirty="0">
                <a:effectLst/>
                <a:latin typeface="+mn-lt"/>
              </a:rPr>
              <a:t>X</a:t>
            </a:r>
            <a:r>
              <a:rPr lang="ja-JP" altLang="ja-JP" sz="1400" b="0" i="0" baseline="0" dirty="0">
                <a:effectLst/>
                <a:latin typeface="+mn-lt"/>
              </a:rPr>
              <a:t>方向のビーム半径</a:t>
            </a:r>
            <a:endParaRPr lang="ja-JP" altLang="ja-JP" sz="1100" dirty="0">
              <a:effectLst/>
              <a:latin typeface="+mn-l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ja-JP"/>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Sheet1!$A$18:$A$42</c:f>
              <c:numCache>
                <c:formatCode>General</c:formatCode>
                <c:ptCount val="25"/>
                <c:pt idx="0">
                  <c:v>256.60000000000002</c:v>
                </c:pt>
                <c:pt idx="1">
                  <c:v>266.60000000000002</c:v>
                </c:pt>
                <c:pt idx="2">
                  <c:v>276.60000000000002</c:v>
                </c:pt>
                <c:pt idx="3">
                  <c:v>286.60000000000002</c:v>
                </c:pt>
                <c:pt idx="4">
                  <c:v>296.60000000000002</c:v>
                </c:pt>
                <c:pt idx="5">
                  <c:v>306.60000000000002</c:v>
                </c:pt>
                <c:pt idx="6">
                  <c:v>316.60000000000002</c:v>
                </c:pt>
                <c:pt idx="7">
                  <c:v>326.60000000000002</c:v>
                </c:pt>
                <c:pt idx="8">
                  <c:v>336.6</c:v>
                </c:pt>
                <c:pt idx="9">
                  <c:v>346.6</c:v>
                </c:pt>
                <c:pt idx="10">
                  <c:v>356.6</c:v>
                </c:pt>
                <c:pt idx="11">
                  <c:v>366.6</c:v>
                </c:pt>
                <c:pt idx="12">
                  <c:v>376.6</c:v>
                </c:pt>
                <c:pt idx="13">
                  <c:v>386.6</c:v>
                </c:pt>
                <c:pt idx="14">
                  <c:v>396.6</c:v>
                </c:pt>
                <c:pt idx="15">
                  <c:v>406.6</c:v>
                </c:pt>
                <c:pt idx="16">
                  <c:v>416.6</c:v>
                </c:pt>
                <c:pt idx="17">
                  <c:v>426.6</c:v>
                </c:pt>
                <c:pt idx="18">
                  <c:v>436.6</c:v>
                </c:pt>
                <c:pt idx="19">
                  <c:v>446.6</c:v>
                </c:pt>
                <c:pt idx="20">
                  <c:v>456.6</c:v>
                </c:pt>
                <c:pt idx="21">
                  <c:v>466.6</c:v>
                </c:pt>
                <c:pt idx="22">
                  <c:v>476.6</c:v>
                </c:pt>
                <c:pt idx="23">
                  <c:v>486.6</c:v>
                </c:pt>
                <c:pt idx="24">
                  <c:v>496.6</c:v>
                </c:pt>
              </c:numCache>
            </c:numRef>
          </c:xVal>
          <c:yVal>
            <c:numRef>
              <c:f>Sheet1!$B$18:$B$42</c:f>
              <c:numCache>
                <c:formatCode>General</c:formatCode>
                <c:ptCount val="25"/>
                <c:pt idx="0">
                  <c:v>2.185652999999999</c:v>
                </c:pt>
                <c:pt idx="1">
                  <c:v>2.0591549999999992</c:v>
                </c:pt>
                <c:pt idx="2">
                  <c:v>1.936952</c:v>
                </c:pt>
                <c:pt idx="3">
                  <c:v>1.8182830000000001</c:v>
                </c:pt>
                <c:pt idx="4">
                  <c:v>1.7055819999999999</c:v>
                </c:pt>
                <c:pt idx="5">
                  <c:v>1.600014</c:v>
                </c:pt>
                <c:pt idx="6">
                  <c:v>1.5014639999999995</c:v>
                </c:pt>
                <c:pt idx="7">
                  <c:v>1.4136929999999994</c:v>
                </c:pt>
                <c:pt idx="8">
                  <c:v>1.3368720000000001</c:v>
                </c:pt>
                <c:pt idx="9">
                  <c:v>1.2743309999999999</c:v>
                </c:pt>
                <c:pt idx="10">
                  <c:v>1.2276219999999995</c:v>
                </c:pt>
                <c:pt idx="11">
                  <c:v>1.1993400000000001</c:v>
                </c:pt>
                <c:pt idx="12">
                  <c:v>1.1902130000000004</c:v>
                </c:pt>
                <c:pt idx="13">
                  <c:v>1.199802</c:v>
                </c:pt>
                <c:pt idx="14">
                  <c:v>1.2291009999999998</c:v>
                </c:pt>
                <c:pt idx="15">
                  <c:v>1.2764739999999999</c:v>
                </c:pt>
                <c:pt idx="16">
                  <c:v>1.339378</c:v>
                </c:pt>
                <c:pt idx="17">
                  <c:v>1.4160249999999996</c:v>
                </c:pt>
                <c:pt idx="18">
                  <c:v>1.5046359999999999</c:v>
                </c:pt>
                <c:pt idx="19">
                  <c:v>1.6029420000000001</c:v>
                </c:pt>
                <c:pt idx="20">
                  <c:v>1.7091580000000004</c:v>
                </c:pt>
                <c:pt idx="21">
                  <c:v>1.8221480000000001</c:v>
                </c:pt>
                <c:pt idx="22">
                  <c:v>1.9408069999999995</c:v>
                </c:pt>
                <c:pt idx="23">
                  <c:v>2.0634579999999998</c:v>
                </c:pt>
                <c:pt idx="24">
                  <c:v>2.1902249999999999</c:v>
                </c:pt>
              </c:numCache>
            </c:numRef>
          </c:yVal>
          <c:smooth val="1"/>
          <c:extLst>
            <c:ext xmlns:c16="http://schemas.microsoft.com/office/drawing/2014/chart" uri="{C3380CC4-5D6E-409C-BE32-E72D297353CC}">
              <c16:uniqueId val="{00000000-FA77-4401-9523-9EFE7A8E6EDA}"/>
            </c:ext>
          </c:extLst>
        </c:ser>
        <c:dLbls>
          <c:showLegendKey val="0"/>
          <c:showVal val="0"/>
          <c:showCatName val="0"/>
          <c:showSerName val="0"/>
          <c:showPercent val="0"/>
          <c:showBubbleSize val="0"/>
        </c:dLbls>
        <c:axId val="407445696"/>
        <c:axId val="407442560"/>
      </c:scatterChart>
      <c:valAx>
        <c:axId val="407445696"/>
        <c:scaling>
          <c:orientation val="minMax"/>
          <c:min val="2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000" b="0" i="0" baseline="0">
                    <a:effectLst/>
                  </a:rPr>
                  <a:t>レンズからの距離</a:t>
                </a:r>
                <a:r>
                  <a:rPr lang="en-US" altLang="ja-JP" sz="1000" b="0" i="0" baseline="0">
                    <a:effectLst/>
                  </a:rPr>
                  <a:t>(mm)</a:t>
                </a:r>
                <a:endParaRPr lang="ja-JP" altLang="ja-JP" sz="1000">
                  <a:effectLst/>
                </a:endParaRPr>
              </a:p>
            </c:rich>
          </c:tx>
          <c:layout>
            <c:manualLayout>
              <c:xMode val="edge"/>
              <c:yMode val="edge"/>
              <c:x val="0.39201937361616601"/>
              <c:y val="0.8703704711807359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2560"/>
        <c:crosses val="autoZero"/>
        <c:crossBetween val="midCat"/>
      </c:valAx>
      <c:valAx>
        <c:axId val="407442560"/>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000" b="0" i="0" baseline="0">
                    <a:effectLst/>
                  </a:rPr>
                  <a:t>ビーム半径</a:t>
                </a:r>
                <a:r>
                  <a:rPr lang="en-US" altLang="ja-JP" sz="1000" b="0" i="0" baseline="0">
                    <a:effectLst/>
                  </a:rPr>
                  <a:t>(mm)</a:t>
                </a:r>
                <a:endParaRPr lang="ja-JP" altLang="ja-JP" sz="100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5696"/>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r>
              <a:rPr lang="ja-JP" altLang="ja-JP" sz="1400" b="0" i="0" baseline="0" dirty="0">
                <a:effectLst/>
                <a:latin typeface="+mn-lt"/>
              </a:rPr>
              <a:t>凹面鏡の角度</a:t>
            </a:r>
            <a:r>
              <a:rPr lang="en-US" altLang="ja-JP" sz="1400" b="0" i="0" baseline="0" dirty="0">
                <a:effectLst/>
                <a:latin typeface="+mn-lt"/>
              </a:rPr>
              <a:t>0°</a:t>
            </a:r>
            <a:r>
              <a:rPr lang="ja-JP" altLang="ja-JP" sz="1400" b="0" i="0" baseline="0" dirty="0">
                <a:effectLst/>
                <a:latin typeface="+mn-lt"/>
              </a:rPr>
              <a:t>の</a:t>
            </a:r>
            <a:r>
              <a:rPr lang="en-US" altLang="ja-JP" sz="1400" b="0" i="0" baseline="0" dirty="0">
                <a:effectLst/>
                <a:latin typeface="+mn-lt"/>
              </a:rPr>
              <a:t>Y</a:t>
            </a:r>
            <a:r>
              <a:rPr lang="ja-JP" altLang="ja-JP" sz="1400" b="0" i="0" baseline="0" dirty="0">
                <a:effectLst/>
                <a:latin typeface="+mn-lt"/>
              </a:rPr>
              <a:t>方向のビーム半径</a:t>
            </a:r>
            <a:endParaRPr lang="ja-JP" altLang="ja-JP" sz="1100" dirty="0">
              <a:effectLst/>
              <a:latin typeface="+mn-l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sysClr val="windowText" lastClr="000000">
                  <a:lumMod val="65000"/>
                  <a:lumOff val="35000"/>
                </a:sysClr>
              </a:solidFill>
              <a:latin typeface="+mn-lt"/>
              <a:ea typeface="+mn-ea"/>
              <a:cs typeface="+mn-cs"/>
            </a:defRPr>
          </a:pPr>
          <a:endParaRPr lang="ja-JP"/>
        </a:p>
      </c:txPr>
    </c:title>
    <c:autoTitleDeleted val="0"/>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Sheet1!$A$18:$A$42</c:f>
              <c:numCache>
                <c:formatCode>General</c:formatCode>
                <c:ptCount val="25"/>
                <c:pt idx="0">
                  <c:v>256.60000000000002</c:v>
                </c:pt>
                <c:pt idx="1">
                  <c:v>266.60000000000002</c:v>
                </c:pt>
                <c:pt idx="2">
                  <c:v>276.60000000000002</c:v>
                </c:pt>
                <c:pt idx="3">
                  <c:v>286.60000000000002</c:v>
                </c:pt>
                <c:pt idx="4">
                  <c:v>296.60000000000002</c:v>
                </c:pt>
                <c:pt idx="5">
                  <c:v>306.60000000000002</c:v>
                </c:pt>
                <c:pt idx="6">
                  <c:v>316.60000000000002</c:v>
                </c:pt>
                <c:pt idx="7">
                  <c:v>326.60000000000002</c:v>
                </c:pt>
                <c:pt idx="8">
                  <c:v>336.6</c:v>
                </c:pt>
                <c:pt idx="9">
                  <c:v>346.6</c:v>
                </c:pt>
                <c:pt idx="10">
                  <c:v>356.6</c:v>
                </c:pt>
                <c:pt idx="11">
                  <c:v>366.6</c:v>
                </c:pt>
                <c:pt idx="12">
                  <c:v>376.6</c:v>
                </c:pt>
                <c:pt idx="13">
                  <c:v>386.6</c:v>
                </c:pt>
                <c:pt idx="14">
                  <c:v>396.6</c:v>
                </c:pt>
                <c:pt idx="15">
                  <c:v>406.6</c:v>
                </c:pt>
                <c:pt idx="16">
                  <c:v>416.6</c:v>
                </c:pt>
                <c:pt idx="17">
                  <c:v>426.6</c:v>
                </c:pt>
                <c:pt idx="18">
                  <c:v>436.6</c:v>
                </c:pt>
                <c:pt idx="19">
                  <c:v>446.6</c:v>
                </c:pt>
                <c:pt idx="20">
                  <c:v>456.6</c:v>
                </c:pt>
                <c:pt idx="21">
                  <c:v>466.6</c:v>
                </c:pt>
                <c:pt idx="22">
                  <c:v>476.6</c:v>
                </c:pt>
                <c:pt idx="23">
                  <c:v>486.6</c:v>
                </c:pt>
                <c:pt idx="24">
                  <c:v>496.6</c:v>
                </c:pt>
              </c:numCache>
            </c:numRef>
          </c:xVal>
          <c:yVal>
            <c:numRef>
              <c:f>Sheet1!$B$18:$B$42</c:f>
              <c:numCache>
                <c:formatCode>General</c:formatCode>
                <c:ptCount val="25"/>
                <c:pt idx="0">
                  <c:v>2.185652999999999</c:v>
                </c:pt>
                <c:pt idx="1">
                  <c:v>2.0591549999999992</c:v>
                </c:pt>
                <c:pt idx="2">
                  <c:v>1.9369520000000005</c:v>
                </c:pt>
                <c:pt idx="3">
                  <c:v>1.8182830000000001</c:v>
                </c:pt>
                <c:pt idx="4">
                  <c:v>1.7055819999999995</c:v>
                </c:pt>
                <c:pt idx="5">
                  <c:v>1.600014</c:v>
                </c:pt>
                <c:pt idx="6">
                  <c:v>1.5014639999999995</c:v>
                </c:pt>
                <c:pt idx="7">
                  <c:v>1.4136929999999994</c:v>
                </c:pt>
                <c:pt idx="8">
                  <c:v>1.3368720000000001</c:v>
                </c:pt>
                <c:pt idx="9">
                  <c:v>1.2743309999999999</c:v>
                </c:pt>
                <c:pt idx="10">
                  <c:v>1.2276219999999995</c:v>
                </c:pt>
                <c:pt idx="11">
                  <c:v>1.1993400000000001</c:v>
                </c:pt>
                <c:pt idx="12">
                  <c:v>1.1902130000000004</c:v>
                </c:pt>
                <c:pt idx="13">
                  <c:v>1.199802</c:v>
                </c:pt>
                <c:pt idx="14">
                  <c:v>1.2291009999999998</c:v>
                </c:pt>
                <c:pt idx="15">
                  <c:v>1.2764739999999999</c:v>
                </c:pt>
                <c:pt idx="16">
                  <c:v>1.339378</c:v>
                </c:pt>
                <c:pt idx="17">
                  <c:v>1.4160249999999996</c:v>
                </c:pt>
                <c:pt idx="18">
                  <c:v>1.5046359999999999</c:v>
                </c:pt>
                <c:pt idx="19">
                  <c:v>1.6029420000000001</c:v>
                </c:pt>
                <c:pt idx="20">
                  <c:v>1.709158</c:v>
                </c:pt>
                <c:pt idx="21">
                  <c:v>1.8221480000000001</c:v>
                </c:pt>
                <c:pt idx="22">
                  <c:v>1.9408069999999999</c:v>
                </c:pt>
                <c:pt idx="23">
                  <c:v>2.0634579999999998</c:v>
                </c:pt>
                <c:pt idx="24">
                  <c:v>2.1902249999999999</c:v>
                </c:pt>
              </c:numCache>
            </c:numRef>
          </c:yVal>
          <c:smooth val="1"/>
          <c:extLst>
            <c:ext xmlns:c16="http://schemas.microsoft.com/office/drawing/2014/chart" uri="{C3380CC4-5D6E-409C-BE32-E72D297353CC}">
              <c16:uniqueId val="{00000000-0146-4C2C-9403-31BC115A86F5}"/>
            </c:ext>
          </c:extLst>
        </c:ser>
        <c:dLbls>
          <c:showLegendKey val="0"/>
          <c:showVal val="0"/>
          <c:showCatName val="0"/>
          <c:showSerName val="0"/>
          <c:showPercent val="0"/>
          <c:showBubbleSize val="0"/>
        </c:dLbls>
        <c:axId val="407440600"/>
        <c:axId val="407440992"/>
      </c:scatterChart>
      <c:valAx>
        <c:axId val="407440600"/>
        <c:scaling>
          <c:orientation val="minMax"/>
          <c:min val="200"/>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000" b="0" i="0" baseline="0">
                    <a:effectLst/>
                  </a:rPr>
                  <a:t>レンズからの距離</a:t>
                </a:r>
                <a:r>
                  <a:rPr lang="en-US" altLang="ja-JP" sz="1000" b="0" i="0" baseline="0">
                    <a:effectLst/>
                  </a:rPr>
                  <a:t>(mm)</a:t>
                </a:r>
                <a:endParaRPr lang="ja-JP" altLang="ja-JP" sz="1000">
                  <a:effectLst/>
                </a:endParaRPr>
              </a:p>
            </c:rich>
          </c:tx>
          <c:layout>
            <c:manualLayout>
              <c:xMode val="edge"/>
              <c:yMode val="edge"/>
              <c:x val="0.38432977380890393"/>
              <c:y val="0.8680001026537551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0992"/>
        <c:crosses val="autoZero"/>
        <c:crossBetween val="midCat"/>
      </c:valAx>
      <c:valAx>
        <c:axId val="407440992"/>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ja-JP" altLang="ja-JP" sz="1000" b="0" i="0" baseline="0">
                    <a:effectLst/>
                  </a:rPr>
                  <a:t>ビーム半径</a:t>
                </a:r>
                <a:r>
                  <a:rPr lang="en-US" altLang="ja-JP" sz="1000" b="0" i="0" baseline="0">
                    <a:effectLst/>
                  </a:rPr>
                  <a:t>(mm)</a:t>
                </a:r>
                <a:endParaRPr lang="ja-JP" altLang="ja-JP" sz="100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07440600"/>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4.wmf"/></Relationships>
</file>

<file path=ppt/drawings/drawing1.xml><?xml version="1.0" encoding="utf-8"?>
<c:userShapes xmlns:c="http://schemas.openxmlformats.org/drawingml/2006/chart">
  <cdr:relSizeAnchor xmlns:cdr="http://schemas.openxmlformats.org/drawingml/2006/chartDrawing">
    <cdr:from>
      <cdr:x>0.54782</cdr:x>
      <cdr:y>0.17605</cdr:y>
    </cdr:from>
    <cdr:to>
      <cdr:x>0.54782</cdr:x>
      <cdr:y>0.77965</cdr:y>
    </cdr:to>
    <cdr:cxnSp macro="">
      <cdr:nvCxnSpPr>
        <cdr:cNvPr id="2" name="直線コネクタ 1">
          <a:extLst xmlns:a="http://schemas.openxmlformats.org/drawingml/2006/main">
            <a:ext uri="{FF2B5EF4-FFF2-40B4-BE49-F238E27FC236}">
              <a16:creationId xmlns:a16="http://schemas.microsoft.com/office/drawing/2014/main" id="{E038A8D0-DCB0-4CAE-961B-F6552553A0B3}"/>
            </a:ext>
          </a:extLst>
        </cdr:cNvPr>
        <cdr:cNvCxnSpPr/>
      </cdr:nvCxnSpPr>
      <cdr:spPr>
        <a:xfrm xmlns:a="http://schemas.openxmlformats.org/drawingml/2006/main" flipV="1">
          <a:off x="2282932" y="452753"/>
          <a:ext cx="0" cy="1552304"/>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0.24981</cdr:x>
      <cdr:y>0.23123</cdr:y>
    </cdr:from>
    <cdr:to>
      <cdr:x>0.41438</cdr:x>
      <cdr:y>0.4979</cdr:y>
    </cdr:to>
    <cdr:sp macro="" textlink="">
      <cdr:nvSpPr>
        <cdr:cNvPr id="4" name="テキスト ボックス 3"/>
        <cdr:cNvSpPr txBox="1"/>
      </cdr:nvSpPr>
      <cdr:spPr>
        <a:xfrm xmlns:a="http://schemas.openxmlformats.org/drawingml/2006/main">
          <a:off x="1388076" y="79289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0.5471</cdr:x>
      <cdr:y>0.17553</cdr:y>
    </cdr:from>
    <cdr:to>
      <cdr:x>0.54735</cdr:x>
      <cdr:y>0.77746</cdr:y>
    </cdr:to>
    <cdr:cxnSp macro="">
      <cdr:nvCxnSpPr>
        <cdr:cNvPr id="2" name="直線コネクタ 1">
          <a:extLst xmlns:a="http://schemas.openxmlformats.org/drawingml/2006/main">
            <a:ext uri="{FF2B5EF4-FFF2-40B4-BE49-F238E27FC236}">
              <a16:creationId xmlns:a16="http://schemas.microsoft.com/office/drawing/2014/main" id="{697C98C0-5538-4C45-8E3E-B077C9F4AD44}"/>
            </a:ext>
          </a:extLst>
        </cdr:cNvPr>
        <cdr:cNvCxnSpPr/>
      </cdr:nvCxnSpPr>
      <cdr:spPr>
        <a:xfrm xmlns:a="http://schemas.openxmlformats.org/drawingml/2006/main" flipH="1" flipV="1">
          <a:off x="2279919" y="451424"/>
          <a:ext cx="1042" cy="154800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0.24981</cdr:x>
      <cdr:y>0.23123</cdr:y>
    </cdr:from>
    <cdr:to>
      <cdr:x>0.41438</cdr:x>
      <cdr:y>0.4979</cdr:y>
    </cdr:to>
    <cdr:sp macro="" textlink="">
      <cdr:nvSpPr>
        <cdr:cNvPr id="4" name="テキスト ボックス 3"/>
        <cdr:cNvSpPr txBox="1"/>
      </cdr:nvSpPr>
      <cdr:spPr>
        <a:xfrm xmlns:a="http://schemas.openxmlformats.org/drawingml/2006/main">
          <a:off x="1388076" y="79289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E2465149-6BAD-433F-87AE-BE780350FA49}" type="datetimeFigureOut">
              <a:rPr kumimoji="1" lang="ja-JP" altLang="en-US" smtClean="0"/>
              <a:t>2019/12/10</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1B9AEBB-1979-46CD-9586-90E49936CE96}" type="slidenum">
              <a:rPr kumimoji="1" lang="ja-JP" altLang="en-US" smtClean="0"/>
              <a:t>‹#›</a:t>
            </a:fld>
            <a:endParaRPr kumimoji="1" lang="ja-JP" altLang="en-US"/>
          </a:p>
        </p:txBody>
      </p:sp>
    </p:spTree>
    <p:extLst>
      <p:ext uri="{BB962C8B-B14F-4D97-AF65-F5344CB8AC3E}">
        <p14:creationId xmlns:p14="http://schemas.microsoft.com/office/powerpoint/2010/main" val="54052681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84E7799-4104-41FA-9B06-2595FCB0ABAA}" type="slidenum">
              <a:rPr kumimoji="1" lang="ja-JP" altLang="en-US" smtClean="0"/>
              <a:t>8</a:t>
            </a:fld>
            <a:endParaRPr kumimoji="1" lang="ja-JP" altLang="en-US"/>
          </a:p>
        </p:txBody>
      </p:sp>
    </p:spTree>
    <p:extLst>
      <p:ext uri="{BB962C8B-B14F-4D97-AF65-F5344CB8AC3E}">
        <p14:creationId xmlns:p14="http://schemas.microsoft.com/office/powerpoint/2010/main" val="35440426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normAutofit/>
          </a:bodyPr>
          <a:lstStyle>
            <a:lvl1pPr algn="ctr">
              <a:defRPr sz="4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775D862-6325-45AB-939E-9F0951A636A4}" type="datetime1">
              <a:rPr kumimoji="1" lang="ja-JP" altLang="en-US" smtClean="0"/>
              <a:t>2019/12/10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
        <p:nvSpPr>
          <p:cNvPr id="7" name="正方形/長方形 6"/>
          <p:cNvSpPr/>
          <p:nvPr/>
        </p:nvSpPr>
        <p:spPr>
          <a:xfrm>
            <a:off x="1" y="6463088"/>
            <a:ext cx="9159072" cy="394912"/>
          </a:xfrm>
          <a:prstGeom prst="rect">
            <a:avLst/>
          </a:prstGeom>
          <a:gradFill flip="none" rotWithShape="1">
            <a:gsLst>
              <a:gs pos="90000">
                <a:srgbClr val="003399"/>
              </a:gs>
              <a:gs pos="98000">
                <a:srgbClr val="003399">
                  <a:alpha val="7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sp>
        <p:nvSpPr>
          <p:cNvPr id="8" name="正方形/長方形 7"/>
          <p:cNvSpPr/>
          <p:nvPr/>
        </p:nvSpPr>
        <p:spPr>
          <a:xfrm>
            <a:off x="0" y="5486102"/>
            <a:ext cx="9144000" cy="949567"/>
          </a:xfrm>
          <a:prstGeom prst="rect">
            <a:avLst/>
          </a:prstGeom>
          <a:gradFill flip="none" rotWithShape="1">
            <a:gsLst>
              <a:gs pos="90000">
                <a:srgbClr val="003399"/>
              </a:gs>
              <a:gs pos="98000">
                <a:srgbClr val="003399">
                  <a:alpha val="7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1223" y="5486103"/>
            <a:ext cx="931817" cy="949569"/>
          </a:xfrm>
          <a:prstGeom prst="rect">
            <a:avLst/>
          </a:prstGeom>
        </p:spPr>
      </p:pic>
      <p:sp>
        <p:nvSpPr>
          <p:cNvPr id="10" name="正方形/長方形 9"/>
          <p:cNvSpPr/>
          <p:nvPr/>
        </p:nvSpPr>
        <p:spPr>
          <a:xfrm flipH="1">
            <a:off x="188410" y="5486100"/>
            <a:ext cx="60290" cy="13719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cxnSp>
        <p:nvCxnSpPr>
          <p:cNvPr id="11" name="直線コネクタ 10"/>
          <p:cNvCxnSpPr/>
          <p:nvPr/>
        </p:nvCxnSpPr>
        <p:spPr>
          <a:xfrm>
            <a:off x="482322" y="5486100"/>
            <a:ext cx="7536" cy="1371907"/>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8072930" y="5486100"/>
            <a:ext cx="0" cy="137190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663194" y="3509969"/>
            <a:ext cx="7807569" cy="45719"/>
          </a:xfrm>
          <a:prstGeom prst="rect">
            <a:avLst/>
          </a:prstGeom>
          <a:gradFill flip="none" rotWithShape="1">
            <a:gsLst>
              <a:gs pos="75000">
                <a:srgbClr val="003399"/>
              </a:gs>
              <a:gs pos="98000">
                <a:srgbClr val="003399">
                  <a:alpha val="70000"/>
                </a:srgbClr>
              </a:gs>
            </a:gsLst>
            <a:lin ang="10800000" scaled="1"/>
            <a:tileRect/>
          </a:gra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spTree>
    <p:extLst>
      <p:ext uri="{BB962C8B-B14F-4D97-AF65-F5344CB8AC3E}">
        <p14:creationId xmlns:p14="http://schemas.microsoft.com/office/powerpoint/2010/main" val="2720019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EEA55ED-E2D7-4F5D-8F6B-E5A3A31232DC}" type="datetime1">
              <a:rPr kumimoji="1" lang="ja-JP" altLang="en-US" smtClean="0"/>
              <a:t>2019/12/10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500771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0CF1D85-6361-47AD-8E5D-81D6D90CDD8B}" type="datetime1">
              <a:rPr kumimoji="1" lang="ja-JP" altLang="en-US" smtClean="0"/>
              <a:t>2019/12/10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931379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0B5A49F-C082-4B81-8944-EAEFE9BF06D8}" type="datetime1">
              <a:rPr kumimoji="1" lang="ja-JP" altLang="en-US" smtClean="0"/>
              <a:t>2019/12/10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
        <p:nvSpPr>
          <p:cNvPr id="7" name="正方形/長方形 6"/>
          <p:cNvSpPr/>
          <p:nvPr/>
        </p:nvSpPr>
        <p:spPr>
          <a:xfrm>
            <a:off x="0" y="9"/>
            <a:ext cx="9144000" cy="849087"/>
          </a:xfrm>
          <a:prstGeom prst="rect">
            <a:avLst/>
          </a:prstGeom>
          <a:gradFill>
            <a:gsLst>
              <a:gs pos="90000">
                <a:srgbClr val="003399"/>
              </a:gs>
              <a:gs pos="98000">
                <a:srgbClr val="003399">
                  <a:alpha val="70000"/>
                </a:srgbClr>
              </a:gs>
            </a:gsLst>
            <a:lin ang="10800000" scaled="1"/>
          </a:gra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sp>
        <p:nvSpPr>
          <p:cNvPr id="8" name="正方形/長方形 7"/>
          <p:cNvSpPr/>
          <p:nvPr/>
        </p:nvSpPr>
        <p:spPr>
          <a:xfrm>
            <a:off x="467248" y="2"/>
            <a:ext cx="7895731" cy="7887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sp>
        <p:nvSpPr>
          <p:cNvPr id="10" name="正方形/長方形 9"/>
          <p:cNvSpPr/>
          <p:nvPr/>
        </p:nvSpPr>
        <p:spPr>
          <a:xfrm flipH="1">
            <a:off x="199337" y="7"/>
            <a:ext cx="34289" cy="12058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p>
        </p:txBody>
      </p:sp>
      <p:cxnSp>
        <p:nvCxnSpPr>
          <p:cNvPr id="11" name="直線コネクタ 10"/>
          <p:cNvCxnSpPr/>
          <p:nvPr/>
        </p:nvCxnSpPr>
        <p:spPr>
          <a:xfrm>
            <a:off x="457516" y="8"/>
            <a:ext cx="9734" cy="1396721"/>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1" y="798853"/>
            <a:ext cx="9144000" cy="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H="1">
            <a:off x="8380985" y="813039"/>
            <a:ext cx="1631" cy="16037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タイトル 1"/>
          <p:cNvSpPr txBox="1">
            <a:spLocks/>
          </p:cNvSpPr>
          <p:nvPr/>
        </p:nvSpPr>
        <p:spPr>
          <a:xfrm>
            <a:off x="693623" y="68455"/>
            <a:ext cx="5817995" cy="7988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3200" u="sng" dirty="0">
              <a:solidFill>
                <a:srgbClr val="003399"/>
              </a:solidFill>
              <a:latin typeface="+mj-ea"/>
            </a:endParaRPr>
          </a:p>
        </p:txBody>
      </p:sp>
      <p:cxnSp>
        <p:nvCxnSpPr>
          <p:cNvPr id="15" name="直線コネクタ 14"/>
          <p:cNvCxnSpPr/>
          <p:nvPr/>
        </p:nvCxnSpPr>
        <p:spPr>
          <a:xfrm flipH="1">
            <a:off x="8590777" y="7"/>
            <a:ext cx="2" cy="788797"/>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16" name="二等辺三角形 15"/>
          <p:cNvSpPr/>
          <p:nvPr/>
        </p:nvSpPr>
        <p:spPr>
          <a:xfrm rot="10800000">
            <a:off x="68" y="1"/>
            <a:ext cx="457446" cy="859137"/>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800">
              <a:solidFill>
                <a:schemeClr val="bg1"/>
              </a:solidFill>
            </a:endParaRPr>
          </a:p>
        </p:txBody>
      </p:sp>
      <p:sp>
        <p:nvSpPr>
          <p:cNvPr id="2" name="Title 1"/>
          <p:cNvSpPr>
            <a:spLocks noGrp="1"/>
          </p:cNvSpPr>
          <p:nvPr>
            <p:ph type="title"/>
          </p:nvPr>
        </p:nvSpPr>
        <p:spPr>
          <a:xfrm>
            <a:off x="611873" y="129990"/>
            <a:ext cx="7751106" cy="798846"/>
          </a:xfrm>
          <a:prstGeom prst="rect">
            <a:avLst/>
          </a:prstGeom>
        </p:spPr>
        <p:txBody>
          <a:bodyPr>
            <a:normAutofit/>
          </a:bodyPr>
          <a:lstStyle>
            <a:lvl1pPr>
              <a:defRPr sz="2800" u="sng"/>
            </a:lvl1pPr>
          </a:lstStyle>
          <a:p>
            <a:r>
              <a:rPr lang="ja-JP" altLang="en-US"/>
              <a:t>マスター タイトルの書式設定</a:t>
            </a:r>
            <a:endParaRPr lang="en-US" dirty="0"/>
          </a:p>
        </p:txBody>
      </p:sp>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369" y="2"/>
            <a:ext cx="737631" cy="788796"/>
          </a:xfrm>
          <a:prstGeom prst="rect">
            <a:avLst/>
          </a:prstGeom>
          <a:ln>
            <a:noFill/>
          </a:ln>
        </p:spPr>
      </p:pic>
    </p:spTree>
    <p:extLst>
      <p:ext uri="{BB962C8B-B14F-4D97-AF65-F5344CB8AC3E}">
        <p14:creationId xmlns:p14="http://schemas.microsoft.com/office/powerpoint/2010/main" val="1500910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C80EAE0-6F1B-411E-8AEC-CEB07FBA8F4F}" type="datetime1">
              <a:rPr kumimoji="1" lang="ja-JP" altLang="en-US" smtClean="0"/>
              <a:t>2019/12/10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334931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9960C75-3574-432F-8494-7E18268807FB}" type="datetime1">
              <a:rPr kumimoji="1" lang="ja-JP" altLang="en-US" smtClean="0"/>
              <a:t>2019/12/10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18423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ED10BC4-AF13-43F7-A262-5907FE6FDAC2}" type="datetime1">
              <a:rPr kumimoji="1" lang="ja-JP" altLang="en-US" smtClean="0"/>
              <a:t>2019/12/10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203107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9B4DFC4-5659-4971-9B39-ABFAFF3FA43E}" type="datetime1">
              <a:rPr kumimoji="1" lang="ja-JP" altLang="en-US" smtClean="0"/>
              <a:t>2019/12/10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352983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4E00A-D0DC-4B74-92EA-5EDF724924ED}" type="datetime1">
              <a:rPr kumimoji="1" lang="ja-JP" altLang="en-US" smtClean="0"/>
              <a:t>2019/12/10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3897770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7829D77-C672-466D-A0D0-C97B4E326C8F}" type="datetime1">
              <a:rPr kumimoji="1" lang="ja-JP" altLang="en-US" smtClean="0"/>
              <a:t>2019/12/10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558090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BAB721F-7152-4A14-8063-28ADF9369DF3}" type="datetime1">
              <a:rPr kumimoji="1" lang="ja-JP" altLang="en-US" smtClean="0"/>
              <a:t>2019/12/10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228768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254034"/>
            <a:ext cx="7886700" cy="4922929"/>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9D7FD4-3799-4FEA-902B-3871D274B1FF}" type="datetime1">
              <a:rPr kumimoji="1" lang="ja-JP" altLang="en-US" smtClean="0"/>
              <a:t>2019/12/10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F88066-E718-44F6-9B07-CC0A330DC843}" type="slidenum">
              <a:rPr kumimoji="1" lang="ja-JP" altLang="en-US" smtClean="0"/>
              <a:t>‹#›</a:t>
            </a:fld>
            <a:endParaRPr kumimoji="1" lang="ja-JP" altLang="en-US"/>
          </a:p>
        </p:txBody>
      </p:sp>
    </p:spTree>
    <p:extLst>
      <p:ext uri="{BB962C8B-B14F-4D97-AF65-F5344CB8AC3E}">
        <p14:creationId xmlns:p14="http://schemas.microsoft.com/office/powerpoint/2010/main" val="38332409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4.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2.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1.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141" y="1122363"/>
            <a:ext cx="9069859" cy="2387600"/>
          </a:xfrm>
        </p:spPr>
        <p:txBody>
          <a:bodyPr/>
          <a:lstStyle/>
          <a:p>
            <a:r>
              <a:rPr lang="ja-JP" altLang="ja-JP" b="1" dirty="0">
                <a:latin typeface="ＭＳ ゴシック" panose="020B0609070205080204" pitchFamily="49" charset="-128"/>
                <a:ea typeface="ＭＳ ゴシック" panose="020B0609070205080204" pitchFamily="49" charset="-128"/>
              </a:rPr>
              <a:t>ニュートリノ崩壊光子検出器較正用</a:t>
            </a:r>
            <a:r>
              <a:rPr lang="en-US" altLang="ja-JP" b="1" dirty="0">
                <a:latin typeface="ＭＳ ゴシック" panose="020B0609070205080204" pitchFamily="49" charset="-128"/>
                <a:ea typeface="ＭＳ ゴシック" panose="020B0609070205080204" pitchFamily="49" charset="-128"/>
              </a:rPr>
              <a:t/>
            </a:r>
            <a:br>
              <a:rPr lang="en-US" altLang="ja-JP" b="1" dirty="0">
                <a:latin typeface="ＭＳ ゴシック" panose="020B0609070205080204" pitchFamily="49" charset="-128"/>
                <a:ea typeface="ＭＳ ゴシック" panose="020B0609070205080204" pitchFamily="49" charset="-128"/>
              </a:rPr>
            </a:br>
            <a:r>
              <a:rPr lang="ja-JP" altLang="ja-JP" b="1" dirty="0">
                <a:latin typeface="ＭＳ ゴシック" panose="020B0609070205080204" pitchFamily="49" charset="-128"/>
                <a:ea typeface="ＭＳ ゴシック" panose="020B0609070205080204" pitchFamily="49" charset="-128"/>
              </a:rPr>
              <a:t>光学系の設計と評価</a:t>
            </a:r>
            <a:endParaRPr kumimoji="1" lang="ja-JP" altLang="en-US" dirty="0">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3" name="サブタイトル 2"/>
          <p:cNvSpPr>
            <a:spLocks noGrp="1"/>
          </p:cNvSpPr>
          <p:nvPr>
            <p:ph type="subTitle" idx="1"/>
          </p:nvPr>
        </p:nvSpPr>
        <p:spPr>
          <a:xfrm>
            <a:off x="259491" y="3578527"/>
            <a:ext cx="8699157" cy="2057358"/>
          </a:xfrm>
        </p:spPr>
        <p:txBody>
          <a:bodyPr>
            <a:noAutofit/>
          </a:bodyPr>
          <a:lstStyle/>
          <a:p>
            <a:r>
              <a:rPr lang="ja-JP" altLang="ja-JP" dirty="0">
                <a:latin typeface="ＭＳ ゴシック" panose="020B0609070205080204" pitchFamily="49" charset="-128"/>
                <a:ea typeface="ＭＳ ゴシック" panose="020B0609070205080204" pitchFamily="49" charset="-128"/>
              </a:rPr>
              <a:t>福井大工</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中部大工</a:t>
            </a:r>
            <a:r>
              <a:rPr lang="en-US" altLang="ja-JP" baseline="30000" dirty="0">
                <a:latin typeface="ＭＳ ゴシック" panose="020B0609070205080204" pitchFamily="49" charset="-128"/>
                <a:ea typeface="ＭＳ ゴシック" panose="020B0609070205080204" pitchFamily="49" charset="-128"/>
              </a:rPr>
              <a:t>A</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福井大遠赤セ</a:t>
            </a:r>
            <a:r>
              <a:rPr lang="en-US" altLang="ja-JP" baseline="30000" dirty="0">
                <a:latin typeface="ＭＳ ゴシック" panose="020B0609070205080204" pitchFamily="49" charset="-128"/>
                <a:ea typeface="ＭＳ ゴシック" panose="020B0609070205080204" pitchFamily="49" charset="-128"/>
              </a:rPr>
              <a:t>B</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筑波</a:t>
            </a:r>
            <a:r>
              <a:rPr lang="ja-JP" altLang="ja-JP" dirty="0" smtClean="0">
                <a:latin typeface="ＭＳ ゴシック" panose="020B0609070205080204" pitchFamily="49" charset="-128"/>
                <a:ea typeface="ＭＳ ゴシック" panose="020B0609070205080204" pitchFamily="49" charset="-128"/>
              </a:rPr>
              <a:t>大数理</a:t>
            </a:r>
            <a:r>
              <a:rPr lang="en-US" altLang="ja-JP" baseline="30000" dirty="0">
                <a:latin typeface="ＭＳ ゴシック" panose="020B0609070205080204" pitchFamily="49" charset="-128"/>
                <a:ea typeface="ＭＳ ゴシック" panose="020B0609070205080204" pitchFamily="49" charset="-128"/>
              </a:rPr>
              <a:t>C</a:t>
            </a:r>
            <a:endParaRPr lang="ja-JP" altLang="ja-JP" dirty="0">
              <a:latin typeface="ＭＳ ゴシック" panose="020B0609070205080204" pitchFamily="49" charset="-128"/>
              <a:ea typeface="ＭＳ ゴシック" panose="020B0609070205080204" pitchFamily="49" charset="-128"/>
            </a:endParaRPr>
          </a:p>
          <a:p>
            <a:r>
              <a:rPr lang="ja-JP" altLang="ja-JP" dirty="0">
                <a:latin typeface="ＭＳ ゴシック" panose="020B0609070205080204" pitchFamily="49" charset="-128"/>
                <a:ea typeface="ＭＳ ゴシック" panose="020B0609070205080204" pitchFamily="49" charset="-128"/>
              </a:rPr>
              <a:t>若林凜</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鈴木健吾</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浅胡武志</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竹下 勉</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木村碧海</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吉田拓生</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岡島茂樹</a:t>
            </a:r>
            <a:r>
              <a:rPr lang="en-US" altLang="ja-JP" baseline="30000" dirty="0">
                <a:latin typeface="ＭＳ ゴシック" panose="020B0609070205080204" pitchFamily="49" charset="-128"/>
                <a:ea typeface="ＭＳ ゴシック" panose="020B0609070205080204" pitchFamily="49" charset="-128"/>
              </a:rPr>
              <a:t>A</a:t>
            </a:r>
            <a:r>
              <a:rPr lang="en-US" altLang="ja-JP" dirty="0">
                <a:latin typeface="ＭＳ ゴシック" panose="020B0609070205080204" pitchFamily="49" charset="-128"/>
                <a:ea typeface="ＭＳ ゴシック" panose="020B0609070205080204" pitchFamily="49" charset="-128"/>
              </a:rPr>
              <a:t>, </a:t>
            </a:r>
            <a:endParaRPr lang="ja-JP" altLang="ja-JP" dirty="0">
              <a:latin typeface="ＭＳ ゴシック" panose="020B0609070205080204" pitchFamily="49" charset="-128"/>
              <a:ea typeface="ＭＳ ゴシック" panose="020B0609070205080204" pitchFamily="49" charset="-128"/>
            </a:endParaRPr>
          </a:p>
          <a:p>
            <a:r>
              <a:rPr lang="ja-JP" altLang="ja-JP" dirty="0">
                <a:latin typeface="ＭＳ ゴシック" panose="020B0609070205080204" pitchFamily="49" charset="-128"/>
                <a:ea typeface="ＭＳ ゴシック" panose="020B0609070205080204" pitchFamily="49" charset="-128"/>
              </a:rPr>
              <a:t>中山和也</a:t>
            </a:r>
            <a:r>
              <a:rPr lang="en-US" altLang="ja-JP" baseline="30000" dirty="0">
                <a:latin typeface="ＭＳ ゴシック" panose="020B0609070205080204" pitchFamily="49" charset="-128"/>
                <a:ea typeface="ＭＳ ゴシック" panose="020B0609070205080204" pitchFamily="49" charset="-128"/>
              </a:rPr>
              <a:t>A</a:t>
            </a:r>
            <a:r>
              <a:rPr lang="en-US" altLang="ja-JP" dirty="0">
                <a:latin typeface="ＭＳ ゴシック" panose="020B0609070205080204" pitchFamily="49" charset="-128"/>
                <a:ea typeface="ＭＳ ゴシック" panose="020B0609070205080204" pitchFamily="49" charset="-128"/>
              </a:rPr>
              <a:t>,</a:t>
            </a:r>
            <a:r>
              <a:rPr lang="ja-JP" altLang="ja-JP" dirty="0">
                <a:latin typeface="ＭＳ ゴシック" panose="020B0609070205080204" pitchFamily="49" charset="-128"/>
                <a:ea typeface="ＭＳ ゴシック" panose="020B0609070205080204" pitchFamily="49" charset="-128"/>
              </a:rPr>
              <a:t>古屋 岳</a:t>
            </a:r>
            <a:r>
              <a:rPr lang="en-US" altLang="ja-JP" baseline="30000" dirty="0">
                <a:latin typeface="ＭＳ ゴシック" panose="020B0609070205080204" pitchFamily="49" charset="-128"/>
                <a:ea typeface="ＭＳ ゴシック" panose="020B0609070205080204" pitchFamily="49" charset="-128"/>
              </a:rPr>
              <a:t>B</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金信弘</a:t>
            </a:r>
            <a:r>
              <a:rPr lang="en-US" altLang="ja-JP" baseline="30000" dirty="0">
                <a:latin typeface="ＭＳ ゴシック" panose="020B0609070205080204" pitchFamily="49" charset="-128"/>
                <a:ea typeface="ＭＳ ゴシック" panose="020B0609070205080204" pitchFamily="49" charset="-128"/>
              </a:rPr>
              <a:t>C</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武内勇司</a:t>
            </a:r>
            <a:r>
              <a:rPr lang="en-US" altLang="ja-JP" baseline="30000" dirty="0">
                <a:latin typeface="ＭＳ ゴシック" panose="020B0609070205080204" pitchFamily="49" charset="-128"/>
                <a:ea typeface="ＭＳ ゴシック" panose="020B0609070205080204" pitchFamily="49" charset="-128"/>
              </a:rPr>
              <a:t>C</a:t>
            </a:r>
            <a:r>
              <a:rPr lang="en-US" altLang="ja-JP" dirty="0">
                <a:latin typeface="ＭＳ ゴシック" panose="020B0609070205080204" pitchFamily="49" charset="-128"/>
                <a:ea typeface="ＭＳ ゴシック" panose="020B0609070205080204" pitchFamily="49" charset="-128"/>
              </a:rPr>
              <a:t>, </a:t>
            </a:r>
            <a:r>
              <a:rPr lang="ja-JP" altLang="ja-JP" dirty="0">
                <a:latin typeface="ＭＳ ゴシック" panose="020B0609070205080204" pitchFamily="49" charset="-128"/>
                <a:ea typeface="ＭＳ ゴシック" panose="020B0609070205080204" pitchFamily="49" charset="-128"/>
              </a:rPr>
              <a:t>飯田崇史</a:t>
            </a:r>
            <a:r>
              <a:rPr lang="en-US" altLang="ja-JP" baseline="30000" dirty="0">
                <a:latin typeface="ＭＳ ゴシック" panose="020B0609070205080204" pitchFamily="49" charset="-128"/>
                <a:ea typeface="ＭＳ ゴシック" panose="020B0609070205080204" pitchFamily="49" charset="-128"/>
              </a:rPr>
              <a:t>C</a:t>
            </a:r>
            <a:r>
              <a:rPr lang="en-US" altLang="ja-JP" dirty="0">
                <a:latin typeface="ＭＳ ゴシック" panose="020B0609070205080204" pitchFamily="49" charset="-128"/>
                <a:ea typeface="ＭＳ ゴシック" panose="020B0609070205080204" pitchFamily="49" charset="-128"/>
              </a:rPr>
              <a:t>, </a:t>
            </a:r>
          </a:p>
          <a:p>
            <a:r>
              <a:rPr lang="ja-JP" altLang="ja-JP" dirty="0">
                <a:latin typeface="ＭＳ ゴシック" panose="020B0609070205080204" pitchFamily="49" charset="-128"/>
                <a:ea typeface="ＭＳ ゴシック" panose="020B0609070205080204" pitchFamily="49" charset="-128"/>
              </a:rPr>
              <a:t>他</a:t>
            </a:r>
            <a:r>
              <a:rPr lang="en-US" altLang="ja-JP" dirty="0">
                <a:latin typeface="ＭＳ ゴシック" panose="020B0609070205080204" pitchFamily="49" charset="-128"/>
                <a:ea typeface="ＭＳ ゴシック" panose="020B0609070205080204" pitchFamily="49" charset="-128"/>
              </a:rPr>
              <a:t>COBAND</a:t>
            </a:r>
            <a:r>
              <a:rPr lang="ja-JP" altLang="ja-JP" dirty="0">
                <a:latin typeface="ＭＳ ゴシック" panose="020B0609070205080204" pitchFamily="49" charset="-128"/>
                <a:ea typeface="ＭＳ ゴシック" panose="020B0609070205080204" pitchFamily="49" charset="-128"/>
              </a:rPr>
              <a:t>実験</a:t>
            </a:r>
            <a:r>
              <a:rPr lang="ja-JP" altLang="ja-JP" dirty="0" smtClean="0">
                <a:latin typeface="ＭＳ ゴシック" panose="020B0609070205080204" pitchFamily="49" charset="-128"/>
                <a:ea typeface="ＭＳ ゴシック" panose="020B0609070205080204" pitchFamily="49" charset="-128"/>
              </a:rPr>
              <a:t>メンバー</a:t>
            </a:r>
            <a:endParaRPr kumimoji="1" lang="en-US" altLang="ja-JP" sz="1400"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259491" y="118585"/>
            <a:ext cx="6186309" cy="646331"/>
          </a:xfrm>
          <a:prstGeom prst="rect">
            <a:avLst/>
          </a:prstGeom>
          <a:noFill/>
        </p:spPr>
        <p:txBody>
          <a:bodyPr wrap="none" rtlCol="0">
            <a:spAutoFit/>
          </a:bodyPr>
          <a:lstStyle/>
          <a:p>
            <a:r>
              <a:rPr lang="en-US" altLang="zh-CN" dirty="0">
                <a:latin typeface="ＭＳ ゴシック" panose="020B0609070205080204" pitchFamily="49" charset="-128"/>
                <a:ea typeface="ＭＳ ゴシック" panose="020B0609070205080204" pitchFamily="49" charset="-128"/>
              </a:rPr>
              <a:t>2019/12/07(</a:t>
            </a:r>
            <a:r>
              <a:rPr lang="ja-JP" altLang="en-US" dirty="0">
                <a:latin typeface="ＭＳ ゴシック" panose="020B0609070205080204" pitchFamily="49" charset="-128"/>
                <a:ea typeface="ＭＳ ゴシック" panose="020B0609070205080204" pitchFamily="49" charset="-128"/>
              </a:rPr>
              <a:t>土</a:t>
            </a:r>
            <a:r>
              <a:rPr lang="en-US" altLang="zh-CN"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　</a:t>
            </a:r>
            <a:r>
              <a:rPr lang="zh-CN" altLang="en-US" dirty="0">
                <a:latin typeface="ＭＳ ゴシック" panose="020B0609070205080204" pitchFamily="49" charset="-128"/>
                <a:ea typeface="ＭＳ ゴシック" panose="020B0609070205080204" pitchFamily="49" charset="-128"/>
              </a:rPr>
              <a:t>日本物理学会北陸支部定例学術講演会</a:t>
            </a:r>
            <a:r>
              <a:rPr lang="ja-JP" altLang="en-US" dirty="0">
                <a:latin typeface="ＭＳ ゴシック" panose="020B0609070205080204" pitchFamily="49" charset="-128"/>
                <a:ea typeface="ＭＳ ゴシック" panose="020B0609070205080204" pitchFamily="49" charset="-128"/>
              </a:rPr>
              <a:t>　</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富山県</a:t>
            </a:r>
            <a:r>
              <a:rPr lang="ja-JP" altLang="en-US" dirty="0">
                <a:latin typeface="ＭＳ ゴシック" panose="020B0609070205080204" pitchFamily="49" charset="-128"/>
                <a:ea typeface="ＭＳ ゴシック" panose="020B0609070205080204" pitchFamily="49" charset="-128"/>
              </a:rPr>
              <a:t>立大学射水キャンパス　</a:t>
            </a:r>
            <a:r>
              <a:rPr lang="en-US" altLang="ja-JP" dirty="0" smtClean="0">
                <a:latin typeface="ＭＳ ゴシック" panose="020B0609070205080204" pitchFamily="49" charset="-128"/>
                <a:ea typeface="ＭＳ ゴシック" panose="020B0609070205080204" pitchFamily="49" charset="-128"/>
              </a:rPr>
              <a:t>D-p02</a:t>
            </a:r>
            <a:endParaRPr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743735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latin typeface="ＭＳ ゴシック" panose="020B0609070205080204" pitchFamily="49" charset="-128"/>
                <a:ea typeface="ＭＳ ゴシック" panose="020B0609070205080204" pitchFamily="49" charset="-128"/>
              </a:rPr>
              <a:t>シミュレーションの簡易化</a:t>
            </a:r>
          </a:p>
        </p:txBody>
      </p:sp>
      <p:sp>
        <p:nvSpPr>
          <p:cNvPr id="4" name="テキスト ボックス 3">
            <a:extLst>
              <a:ext uri="{FF2B5EF4-FFF2-40B4-BE49-F238E27FC236}">
                <a16:creationId xmlns:a16="http://schemas.microsoft.com/office/drawing/2014/main" id="{AA21BC49-C341-4846-BEB3-EA7580AE2281}"/>
              </a:ext>
            </a:extLst>
          </p:cNvPr>
          <p:cNvSpPr txBox="1"/>
          <p:nvPr/>
        </p:nvSpPr>
        <p:spPr>
          <a:xfrm>
            <a:off x="462908" y="1288887"/>
            <a:ext cx="8190751" cy="830997"/>
          </a:xfrm>
          <a:prstGeom prst="rect">
            <a:avLst/>
          </a:prstGeom>
          <a:noFill/>
        </p:spPr>
        <p:txBody>
          <a:bodyPr wrap="square" rtlCol="0">
            <a:spAutoFit/>
          </a:bodyPr>
          <a:lstStyle/>
          <a:p>
            <a:r>
              <a:rPr lang="en-US" altLang="ja-JP" sz="2400" dirty="0">
                <a:latin typeface="ＭＳ ゴシック" panose="020B0609070205080204" pitchFamily="49" charset="-128"/>
                <a:ea typeface="ＭＳ ゴシック" panose="020B0609070205080204" pitchFamily="49" charset="-128"/>
              </a:rPr>
              <a:t>CODE </a:t>
            </a:r>
            <a:r>
              <a:rPr lang="en-US" altLang="ja-JP" sz="2400" dirty="0" smtClean="0">
                <a:latin typeface="ＭＳ ゴシック" panose="020B0609070205080204" pitchFamily="49" charset="-128"/>
                <a:ea typeface="ＭＳ ゴシック" panose="020B0609070205080204" pitchFamily="49" charset="-128"/>
              </a:rPr>
              <a:t>V</a:t>
            </a:r>
            <a:r>
              <a:rPr lang="ja-JP" altLang="en-US" sz="2400" dirty="0" err="1" smtClean="0">
                <a:latin typeface="ＭＳ ゴシック" panose="020B0609070205080204" pitchFamily="49" charset="-128"/>
                <a:ea typeface="ＭＳ ゴシック" panose="020B0609070205080204" pitchFamily="49" charset="-128"/>
              </a:rPr>
              <a:t>で</a:t>
            </a:r>
            <a:r>
              <a:rPr lang="ja-JP" altLang="en-US" sz="2400" dirty="0" err="1">
                <a:latin typeface="ＭＳ ゴシック" panose="020B0609070205080204" pitchFamily="49" charset="-128"/>
                <a:ea typeface="ＭＳ ゴシック" panose="020B0609070205080204" pitchFamily="49" charset="-128"/>
              </a:rPr>
              <a:t>の</a:t>
            </a:r>
            <a:r>
              <a:rPr lang="ja-JP" altLang="en-US" sz="2400" dirty="0">
                <a:latin typeface="ＭＳ ゴシック" panose="020B0609070205080204" pitchFamily="49" charset="-128"/>
                <a:ea typeface="ＭＳ ゴシック" panose="020B0609070205080204" pitchFamily="49" charset="-128"/>
              </a:rPr>
              <a:t>詳細な解析を行わなくても、軸外しの光学系を</a:t>
            </a:r>
            <a:endParaRPr lang="en-US" altLang="ja-JP" sz="2400" dirty="0">
              <a:latin typeface="ＭＳ ゴシック" panose="020B0609070205080204" pitchFamily="49" charset="-128"/>
              <a:ea typeface="ＭＳ ゴシック" panose="020B0609070205080204" pitchFamily="49" charset="-128"/>
            </a:endParaRPr>
          </a:p>
          <a:p>
            <a:r>
              <a:rPr lang="en-US" altLang="ja-JP" sz="2400" dirty="0" smtClean="0">
                <a:latin typeface="ＭＳ ゴシック" panose="020B0609070205080204" pitchFamily="49" charset="-128"/>
                <a:ea typeface="ＭＳ ゴシック" panose="020B0609070205080204" pitchFamily="49" charset="-128"/>
              </a:rPr>
              <a:t>ABCD</a:t>
            </a:r>
            <a:r>
              <a:rPr lang="ja-JP" altLang="en-US" sz="2400" dirty="0">
                <a:latin typeface="ＭＳ ゴシック" panose="020B0609070205080204" pitchFamily="49" charset="-128"/>
                <a:ea typeface="ＭＳ ゴシック" panose="020B0609070205080204" pitchFamily="49" charset="-128"/>
              </a:rPr>
              <a:t>行列方式でシミュレーション出来ないか考えた。</a:t>
            </a:r>
            <a:endParaRPr kumimoji="1" lang="ja-JP" altLang="en-US" sz="2400" dirty="0">
              <a:latin typeface="ＭＳ ゴシック" panose="020B0609070205080204" pitchFamily="49" charset="-128"/>
              <a:ea typeface="ＭＳ ゴシック" panose="020B0609070205080204" pitchFamily="49" charset="-128"/>
            </a:endParaRPr>
          </a:p>
        </p:txBody>
      </p:sp>
      <p:sp>
        <p:nvSpPr>
          <p:cNvPr id="5" name="テキスト ボックス 4">
            <a:extLst>
              <a:ext uri="{FF2B5EF4-FFF2-40B4-BE49-F238E27FC236}">
                <a16:creationId xmlns:a16="http://schemas.microsoft.com/office/drawing/2014/main" id="{6AE6D29B-6165-4680-A56C-2330A923A384}"/>
              </a:ext>
            </a:extLst>
          </p:cNvPr>
          <p:cNvSpPr txBox="1"/>
          <p:nvPr/>
        </p:nvSpPr>
        <p:spPr>
          <a:xfrm>
            <a:off x="701773" y="3586365"/>
            <a:ext cx="7571303" cy="830997"/>
          </a:xfrm>
          <a:prstGeom prst="rect">
            <a:avLst/>
          </a:prstGeom>
          <a:noFill/>
        </p:spPr>
        <p:txBody>
          <a:bodyPr wrap="none" rtlCol="0">
            <a:spAutoFit/>
          </a:bodyPr>
          <a:lstStyle/>
          <a:p>
            <a:r>
              <a:rPr kumimoji="1" lang="ja-JP" altLang="en-US" sz="2400" dirty="0">
                <a:latin typeface="ＭＳ ゴシック" panose="020B0609070205080204" pitchFamily="49" charset="-128"/>
                <a:ea typeface="ＭＳ ゴシック" panose="020B0609070205080204" pitchFamily="49" charset="-128"/>
              </a:rPr>
              <a:t>光学系を凹面鏡、凸面鏡、などのパーツごとに分け、</a:t>
            </a:r>
            <a:endParaRPr kumimoji="1" lang="en-US" altLang="ja-JP" sz="2400" dirty="0">
              <a:latin typeface="ＭＳ ゴシック" panose="020B0609070205080204" pitchFamily="49" charset="-128"/>
              <a:ea typeface="ＭＳ ゴシック" panose="020B0609070205080204" pitchFamily="49" charset="-128"/>
            </a:endParaRPr>
          </a:p>
          <a:p>
            <a:r>
              <a:rPr kumimoji="1" lang="ja-JP" altLang="en-US" sz="2400" dirty="0">
                <a:latin typeface="ＭＳ ゴシック" panose="020B0609070205080204" pitchFamily="49" charset="-128"/>
                <a:ea typeface="ＭＳ ゴシック" panose="020B0609070205080204" pitchFamily="49" charset="-128"/>
              </a:rPr>
              <a:t>２つのシミュレーションソフトで解析、比較する。</a:t>
            </a:r>
          </a:p>
        </p:txBody>
      </p:sp>
      <p:sp>
        <p:nvSpPr>
          <p:cNvPr id="6" name="テキスト ボックス 5">
            <a:extLst>
              <a:ext uri="{FF2B5EF4-FFF2-40B4-BE49-F238E27FC236}">
                <a16:creationId xmlns:a16="http://schemas.microsoft.com/office/drawing/2014/main" id="{07F578AD-4BDE-4CD9-9FEA-8BB8F4D73BAA}"/>
              </a:ext>
            </a:extLst>
          </p:cNvPr>
          <p:cNvSpPr txBox="1"/>
          <p:nvPr/>
        </p:nvSpPr>
        <p:spPr>
          <a:xfrm>
            <a:off x="547885" y="5632650"/>
            <a:ext cx="7879080" cy="1200329"/>
          </a:xfrm>
          <a:prstGeom prst="rect">
            <a:avLst/>
          </a:prstGeom>
          <a:noFill/>
        </p:spPr>
        <p:txBody>
          <a:bodyPr wrap="none" rtlCol="0">
            <a:spAutoFit/>
          </a:bodyPr>
          <a:lstStyle/>
          <a:p>
            <a:r>
              <a:rPr kumimoji="1" lang="en-US" altLang="ja-JP" sz="2400" dirty="0" smtClean="0">
                <a:latin typeface="ＭＳ ゴシック" panose="020B0609070205080204" pitchFamily="49" charset="-128"/>
                <a:ea typeface="ＭＳ ゴシック" panose="020B0609070205080204" pitchFamily="49" charset="-128"/>
              </a:rPr>
              <a:t>ABCD</a:t>
            </a:r>
            <a:r>
              <a:rPr kumimoji="1" lang="ja-JP" altLang="en-US" sz="2400" dirty="0" smtClean="0">
                <a:latin typeface="ＭＳ ゴシック" panose="020B0609070205080204" pitchFamily="49" charset="-128"/>
                <a:ea typeface="ＭＳ ゴシック" panose="020B0609070205080204" pitchFamily="49" charset="-128"/>
              </a:rPr>
              <a:t>行列</a:t>
            </a:r>
            <a:r>
              <a:rPr lang="ja-JP" altLang="en-US" sz="2400" dirty="0" smtClean="0">
                <a:latin typeface="ＭＳ ゴシック" panose="020B0609070205080204" pitchFamily="49" charset="-128"/>
                <a:ea typeface="ＭＳ ゴシック" panose="020B0609070205080204" pitchFamily="49" charset="-128"/>
              </a:rPr>
              <a:t>方式</a:t>
            </a:r>
            <a:r>
              <a:rPr kumimoji="1" lang="ja-JP" altLang="en-US" sz="2400" dirty="0" smtClean="0">
                <a:latin typeface="ＭＳ ゴシック" panose="020B0609070205080204" pitchFamily="49" charset="-128"/>
                <a:ea typeface="ＭＳ ゴシック" panose="020B0609070205080204" pitchFamily="49" charset="-128"/>
              </a:rPr>
              <a:t>で</a:t>
            </a:r>
            <a:r>
              <a:rPr kumimoji="1" lang="ja-JP" altLang="en-US" sz="2400" dirty="0">
                <a:latin typeface="ＭＳ ゴシック" panose="020B0609070205080204" pitchFamily="49" charset="-128"/>
                <a:ea typeface="ＭＳ ゴシック" panose="020B0609070205080204" pitchFamily="49" charset="-128"/>
              </a:rPr>
              <a:t>、反射鏡の焦点距離を入射角ごとに</a:t>
            </a:r>
            <a:r>
              <a:rPr kumimoji="1" lang="ja-JP" altLang="en-US" sz="2400" dirty="0" smtClean="0">
                <a:latin typeface="ＭＳ ゴシック" panose="020B0609070205080204" pitchFamily="49" charset="-128"/>
                <a:ea typeface="ＭＳ ゴシック" panose="020B0609070205080204" pitchFamily="49" charset="-128"/>
              </a:rPr>
              <a:t>変化</a:t>
            </a:r>
            <a:endParaRPr kumimoji="1" lang="en-US" altLang="ja-JP" sz="2400" dirty="0" smtClean="0">
              <a:latin typeface="ＭＳ ゴシック" panose="020B0609070205080204" pitchFamily="49" charset="-128"/>
              <a:ea typeface="ＭＳ ゴシック" panose="020B0609070205080204" pitchFamily="49" charset="-128"/>
            </a:endParaRPr>
          </a:p>
          <a:p>
            <a:r>
              <a:rPr kumimoji="1" lang="ja-JP" altLang="en-US" sz="2400" dirty="0" smtClean="0">
                <a:latin typeface="ＭＳ ゴシック" panose="020B0609070205080204" pitchFamily="49" charset="-128"/>
                <a:ea typeface="ＭＳ ゴシック" panose="020B0609070205080204" pitchFamily="49" charset="-128"/>
              </a:rPr>
              <a:t>させること</a:t>
            </a:r>
            <a:r>
              <a:rPr kumimoji="1" lang="ja-JP" altLang="en-US" sz="2400" dirty="0">
                <a:latin typeface="ＭＳ ゴシック" panose="020B0609070205080204" pitchFamily="49" charset="-128"/>
                <a:ea typeface="ＭＳ ゴシック" panose="020B0609070205080204" pitchFamily="49" charset="-128"/>
              </a:rPr>
              <a:t>で</a:t>
            </a:r>
            <a:r>
              <a:rPr kumimoji="1" lang="ja-JP" altLang="en-US" sz="2400" dirty="0" smtClean="0">
                <a:latin typeface="ＭＳ ゴシック" panose="020B0609070205080204" pitchFamily="49" charset="-128"/>
                <a:ea typeface="ＭＳ ゴシック" panose="020B0609070205080204" pitchFamily="49" charset="-128"/>
              </a:rPr>
              <a:t>、軸</a:t>
            </a:r>
            <a:r>
              <a:rPr kumimoji="1" lang="ja-JP" altLang="en-US" sz="2400" dirty="0">
                <a:latin typeface="ＭＳ ゴシック" panose="020B0609070205080204" pitchFamily="49" charset="-128"/>
                <a:ea typeface="ＭＳ ゴシック" panose="020B0609070205080204" pitchFamily="49" charset="-128"/>
              </a:rPr>
              <a:t>外しのシミュレーションを行える</a:t>
            </a:r>
            <a:r>
              <a:rPr kumimoji="1" lang="ja-JP" altLang="en-US" sz="2400" dirty="0" smtClean="0">
                <a:latin typeface="ＭＳ ゴシック" panose="020B0609070205080204" pitchFamily="49" charset="-128"/>
                <a:ea typeface="ＭＳ ゴシック" panose="020B0609070205080204" pitchFamily="49" charset="-128"/>
              </a:rPr>
              <a:t>ので</a:t>
            </a:r>
            <a:endParaRPr kumimoji="1" lang="en-US" altLang="ja-JP" sz="2400" dirty="0" smtClean="0">
              <a:latin typeface="ＭＳ ゴシック" panose="020B0609070205080204" pitchFamily="49" charset="-128"/>
              <a:ea typeface="ＭＳ ゴシック" panose="020B0609070205080204" pitchFamily="49" charset="-128"/>
            </a:endParaRPr>
          </a:p>
          <a:p>
            <a:r>
              <a:rPr kumimoji="1" lang="ja-JP" altLang="en-US" sz="2400" dirty="0" smtClean="0">
                <a:latin typeface="ＭＳ ゴシック" panose="020B0609070205080204" pitchFamily="49" charset="-128"/>
                <a:ea typeface="ＭＳ ゴシック" panose="020B0609070205080204" pitchFamily="49" charset="-128"/>
              </a:rPr>
              <a:t>は</a:t>
            </a:r>
            <a:r>
              <a:rPr kumimoji="1" lang="ja-JP" altLang="en-US" sz="2400" dirty="0">
                <a:latin typeface="ＭＳ ゴシック" panose="020B0609070205080204" pitchFamily="49" charset="-128"/>
                <a:ea typeface="ＭＳ ゴシック" panose="020B0609070205080204" pitchFamily="49" charset="-128"/>
              </a:rPr>
              <a:t>ないかと考えた。</a:t>
            </a:r>
            <a:endParaRPr kumimoji="1" lang="ja-JP" altLang="en-US" dirty="0">
              <a:latin typeface="ＭＳ ゴシック" panose="020B0609070205080204" pitchFamily="49" charset="-128"/>
              <a:ea typeface="ＭＳ ゴシック" panose="020B0609070205080204" pitchFamily="49" charset="-128"/>
            </a:endParaRPr>
          </a:p>
        </p:txBody>
      </p:sp>
      <p:sp>
        <p:nvSpPr>
          <p:cNvPr id="7" name="矢印: 下 6">
            <a:extLst>
              <a:ext uri="{FF2B5EF4-FFF2-40B4-BE49-F238E27FC236}">
                <a16:creationId xmlns:a16="http://schemas.microsoft.com/office/drawing/2014/main" id="{98A5F61A-3B03-48D3-AF47-2C93D67D1143}"/>
              </a:ext>
            </a:extLst>
          </p:cNvPr>
          <p:cNvSpPr/>
          <p:nvPr/>
        </p:nvSpPr>
        <p:spPr>
          <a:xfrm>
            <a:off x="4245110" y="242800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矢印: 下 7">
            <a:extLst>
              <a:ext uri="{FF2B5EF4-FFF2-40B4-BE49-F238E27FC236}">
                <a16:creationId xmlns:a16="http://schemas.microsoft.com/office/drawing/2014/main" id="{AC263395-E4ED-4F7F-8A51-EC5449333155}"/>
              </a:ext>
            </a:extLst>
          </p:cNvPr>
          <p:cNvSpPr/>
          <p:nvPr/>
        </p:nvSpPr>
        <p:spPr>
          <a:xfrm>
            <a:off x="4245110" y="452203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78794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A4334513-9A81-4AB1-9A3A-70ED64EBEA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1696" y="2516291"/>
            <a:ext cx="1049410" cy="605429"/>
          </a:xfrm>
          <a:prstGeom prst="rect">
            <a:avLst/>
          </a:prstGeom>
        </p:spPr>
      </p:pic>
      <p:sp>
        <p:nvSpPr>
          <p:cNvPr id="3" name="タイトル 2"/>
          <p:cNvSpPr>
            <a:spLocks noGrp="1"/>
          </p:cNvSpPr>
          <p:nvPr>
            <p:ph type="title"/>
          </p:nvPr>
        </p:nvSpPr>
        <p:spPr/>
        <p:txBody>
          <a:bodyPr/>
          <a:lstStyle/>
          <a:p>
            <a:r>
              <a:rPr kumimoji="1" lang="ja-JP" altLang="en-US" dirty="0">
                <a:latin typeface="ＭＳ ゴシック" panose="020B0609070205080204" pitchFamily="49" charset="-128"/>
                <a:ea typeface="ＭＳ ゴシック" panose="020B0609070205080204" pitchFamily="49" charset="-128"/>
              </a:rPr>
              <a:t>凹面鏡を用いた光学系シミュレーション</a:t>
            </a:r>
          </a:p>
        </p:txBody>
      </p:sp>
      <p:pic>
        <p:nvPicPr>
          <p:cNvPr id="5" name="図 4">
            <a:extLst>
              <a:ext uri="{FF2B5EF4-FFF2-40B4-BE49-F238E27FC236}">
                <a16:creationId xmlns:a16="http://schemas.microsoft.com/office/drawing/2014/main" id="{DF50AC35-4678-41A0-90B1-C9D70F0191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33123">
            <a:off x="4270899" y="1376062"/>
            <a:ext cx="4080379" cy="2344226"/>
          </a:xfrm>
          <a:prstGeom prst="rect">
            <a:avLst/>
          </a:prstGeom>
        </p:spPr>
      </p:pic>
      <p:sp>
        <p:nvSpPr>
          <p:cNvPr id="6" name="テキスト ボックス 5">
            <a:extLst>
              <a:ext uri="{FF2B5EF4-FFF2-40B4-BE49-F238E27FC236}">
                <a16:creationId xmlns:a16="http://schemas.microsoft.com/office/drawing/2014/main" id="{D27B1AFE-8EAB-4488-9196-F7A22AF61B91}"/>
              </a:ext>
            </a:extLst>
          </p:cNvPr>
          <p:cNvSpPr txBox="1"/>
          <p:nvPr/>
        </p:nvSpPr>
        <p:spPr>
          <a:xfrm>
            <a:off x="5385198" y="3399306"/>
            <a:ext cx="4278268" cy="523220"/>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ガウスビーム入射（波長　</a:t>
            </a:r>
            <a:r>
              <a:rPr lang="en-US" altLang="ja-JP" sz="1400" dirty="0">
                <a:latin typeface="ＭＳ ゴシック" panose="020B0609070205080204" pitchFamily="49" charset="-128"/>
                <a:ea typeface="ＭＳ ゴシック" panose="020B0609070205080204" pitchFamily="49" charset="-128"/>
              </a:rPr>
              <a:t>57.2μm</a:t>
            </a:r>
            <a:r>
              <a:rPr lang="ja-JP" altLang="en-US" sz="1400" dirty="0">
                <a:latin typeface="ＭＳ ゴシック" panose="020B0609070205080204" pitchFamily="49" charset="-128"/>
                <a:ea typeface="ＭＳ ゴシック" panose="020B0609070205080204" pitchFamily="49" charset="-128"/>
              </a:rPr>
              <a:t>）</a:t>
            </a:r>
            <a:endParaRPr lang="en-US" altLang="ja-JP" sz="1400" dirty="0">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　　　　　　　　（ビームウェスト　</a:t>
            </a:r>
            <a:r>
              <a:rPr lang="en-US" altLang="ja-JP" sz="1400" dirty="0">
                <a:latin typeface="ＭＳ ゴシック" panose="020B0609070205080204" pitchFamily="49" charset="-128"/>
                <a:ea typeface="ＭＳ ゴシック" panose="020B0609070205080204" pitchFamily="49" charset="-128"/>
              </a:rPr>
              <a:t>3.43mm</a:t>
            </a:r>
            <a:r>
              <a:rPr lang="ja-JP" altLang="en-US" sz="1400" dirty="0">
                <a:latin typeface="ＭＳ ゴシック" panose="020B0609070205080204" pitchFamily="49" charset="-128"/>
                <a:ea typeface="ＭＳ ゴシック" panose="020B0609070205080204" pitchFamily="49" charset="-128"/>
              </a:rPr>
              <a:t>）</a:t>
            </a:r>
          </a:p>
        </p:txBody>
      </p:sp>
      <p:sp>
        <p:nvSpPr>
          <p:cNvPr id="7" name="右矢印 6">
            <a:extLst>
              <a:ext uri="{FF2B5EF4-FFF2-40B4-BE49-F238E27FC236}">
                <a16:creationId xmlns:a16="http://schemas.microsoft.com/office/drawing/2014/main" id="{77B8CAD6-B8CC-4DD1-A482-DCDC9D084F2E}"/>
              </a:ext>
            </a:extLst>
          </p:cNvPr>
          <p:cNvSpPr/>
          <p:nvPr/>
        </p:nvSpPr>
        <p:spPr>
          <a:xfrm rot="20086269">
            <a:off x="6116275" y="3162887"/>
            <a:ext cx="550235" cy="1275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8" name="右矢印 7">
            <a:extLst>
              <a:ext uri="{FF2B5EF4-FFF2-40B4-BE49-F238E27FC236}">
                <a16:creationId xmlns:a16="http://schemas.microsoft.com/office/drawing/2014/main" id="{68AE0652-63FA-42A9-8783-DCE7867F40FA}"/>
              </a:ext>
            </a:extLst>
          </p:cNvPr>
          <p:cNvSpPr/>
          <p:nvPr/>
        </p:nvSpPr>
        <p:spPr>
          <a:xfrm rot="10462527">
            <a:off x="6501900" y="1723439"/>
            <a:ext cx="896265" cy="174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9" name="テキスト ボックス 8">
            <a:extLst>
              <a:ext uri="{FF2B5EF4-FFF2-40B4-BE49-F238E27FC236}">
                <a16:creationId xmlns:a16="http://schemas.microsoft.com/office/drawing/2014/main" id="{ED14364F-D1A0-4200-BCFA-063CECB5E495}"/>
              </a:ext>
            </a:extLst>
          </p:cNvPr>
          <p:cNvSpPr txBox="1"/>
          <p:nvPr/>
        </p:nvSpPr>
        <p:spPr>
          <a:xfrm>
            <a:off x="6145984" y="1507365"/>
            <a:ext cx="490819" cy="523220"/>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反射</a:t>
            </a:r>
          </a:p>
        </p:txBody>
      </p:sp>
      <p:cxnSp>
        <p:nvCxnSpPr>
          <p:cNvPr id="11" name="直線矢印コネクタ 10">
            <a:extLst>
              <a:ext uri="{FF2B5EF4-FFF2-40B4-BE49-F238E27FC236}">
                <a16:creationId xmlns:a16="http://schemas.microsoft.com/office/drawing/2014/main" id="{D5A60AF3-F9D6-482B-924D-272C9EA35F7C}"/>
              </a:ext>
            </a:extLst>
          </p:cNvPr>
          <p:cNvCxnSpPr/>
          <p:nvPr/>
        </p:nvCxnSpPr>
        <p:spPr>
          <a:xfrm flipV="1">
            <a:off x="4466710" y="2305741"/>
            <a:ext cx="3676690" cy="157272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3522244F-96CA-4CC6-977B-0D8752736334}"/>
              </a:ext>
            </a:extLst>
          </p:cNvPr>
          <p:cNvCxnSpPr/>
          <p:nvPr/>
        </p:nvCxnSpPr>
        <p:spPr>
          <a:xfrm flipV="1">
            <a:off x="6058537" y="1849941"/>
            <a:ext cx="1943159" cy="23439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6" name="テキスト ボックス 15">
            <a:extLst>
              <a:ext uri="{FF2B5EF4-FFF2-40B4-BE49-F238E27FC236}">
                <a16:creationId xmlns:a16="http://schemas.microsoft.com/office/drawing/2014/main" id="{2418CB72-7E07-4943-8188-233D377A9760}"/>
              </a:ext>
            </a:extLst>
          </p:cNvPr>
          <p:cNvSpPr txBox="1"/>
          <p:nvPr/>
        </p:nvSpPr>
        <p:spPr>
          <a:xfrm>
            <a:off x="4434785" y="3895661"/>
            <a:ext cx="4453183" cy="307777"/>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ビームの射出口から</a:t>
            </a:r>
            <a:r>
              <a:rPr lang="ja-JP" altLang="en-US" sz="1400" dirty="0" smtClean="0">
                <a:latin typeface="ＭＳ ゴシック" panose="020B0609070205080204" pitchFamily="49" charset="-128"/>
                <a:ea typeface="ＭＳ ゴシック" panose="020B0609070205080204" pitchFamily="49" charset="-128"/>
              </a:rPr>
              <a:t>凹面鏡まで</a:t>
            </a:r>
            <a:r>
              <a:rPr lang="ja-JP" altLang="en-US" sz="1400" dirty="0">
                <a:latin typeface="ＭＳ ゴシック" panose="020B0609070205080204" pitchFamily="49" charset="-128"/>
                <a:ea typeface="ＭＳ ゴシック" panose="020B0609070205080204" pitchFamily="49" charset="-128"/>
              </a:rPr>
              <a:t>の</a:t>
            </a:r>
            <a:r>
              <a:rPr lang="ja-JP" altLang="en-US" sz="1400" dirty="0" smtClean="0">
                <a:latin typeface="ＭＳ ゴシック" panose="020B0609070205080204" pitchFamily="49" charset="-128"/>
                <a:ea typeface="ＭＳ ゴシック" panose="020B0609070205080204" pitchFamily="49" charset="-128"/>
              </a:rPr>
              <a:t>距離 </a:t>
            </a:r>
            <a:r>
              <a:rPr lang="en-US" altLang="ja-JP" sz="1400" dirty="0" smtClean="0">
                <a:latin typeface="ＭＳ ゴシック" panose="020B0609070205080204" pitchFamily="49" charset="-128"/>
                <a:ea typeface="ＭＳ ゴシック" panose="020B0609070205080204" pitchFamily="49" charset="-128"/>
              </a:rPr>
              <a:t>z =900 </a:t>
            </a:r>
            <a:r>
              <a:rPr lang="en-US" altLang="ja-JP" sz="1400" dirty="0">
                <a:latin typeface="ＭＳ ゴシック" panose="020B0609070205080204" pitchFamily="49" charset="-128"/>
                <a:ea typeface="ＭＳ ゴシック" panose="020B0609070205080204" pitchFamily="49" charset="-128"/>
              </a:rPr>
              <a:t>mm</a:t>
            </a:r>
            <a:endParaRPr lang="ja-JP" altLang="en-US" sz="1400" dirty="0">
              <a:latin typeface="ＭＳ ゴシック" panose="020B0609070205080204" pitchFamily="49" charset="-128"/>
              <a:ea typeface="ＭＳ ゴシック" panose="020B0609070205080204" pitchFamily="49" charset="-128"/>
            </a:endParaRPr>
          </a:p>
        </p:txBody>
      </p:sp>
      <p:sp>
        <p:nvSpPr>
          <p:cNvPr id="17" name="テキスト ボックス 16">
            <a:extLst>
              <a:ext uri="{FF2B5EF4-FFF2-40B4-BE49-F238E27FC236}">
                <a16:creationId xmlns:a16="http://schemas.microsoft.com/office/drawing/2014/main" id="{BD58B2A9-DEBE-49A8-8A08-1A33BD9EA29D}"/>
              </a:ext>
            </a:extLst>
          </p:cNvPr>
          <p:cNvSpPr txBox="1"/>
          <p:nvPr/>
        </p:nvSpPr>
        <p:spPr>
          <a:xfrm>
            <a:off x="4487861" y="2617230"/>
            <a:ext cx="1980029" cy="307777"/>
          </a:xfrm>
          <a:prstGeom prst="rect">
            <a:avLst/>
          </a:prstGeom>
          <a:noFill/>
        </p:spPr>
        <p:txBody>
          <a:bodyPr wrap="none" rtlCol="0">
            <a:spAutoFit/>
          </a:bodyPr>
          <a:lstStyle/>
          <a:p>
            <a:r>
              <a:rPr kumimoji="1" lang="ja-JP" altLang="en-US" sz="1400" dirty="0">
                <a:latin typeface="ＭＳ ゴシック" panose="020B0609070205080204" pitchFamily="49" charset="-128"/>
                <a:ea typeface="ＭＳ ゴシック" panose="020B0609070205080204" pitchFamily="49" charset="-128"/>
              </a:rPr>
              <a:t>水平方向の入射角</a:t>
            </a:r>
            <a:r>
              <a:rPr kumimoji="1" lang="en-US" altLang="ja-JP" sz="1400" dirty="0">
                <a:latin typeface="ＭＳ ゴシック" panose="020B0609070205080204" pitchFamily="49" charset="-128"/>
                <a:ea typeface="ＭＳ ゴシック" panose="020B0609070205080204" pitchFamily="49" charset="-128"/>
              </a:rPr>
              <a:t>10°</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5" name="テキスト ボックス 14">
            <a:extLst>
              <a:ext uri="{FF2B5EF4-FFF2-40B4-BE49-F238E27FC236}">
                <a16:creationId xmlns:a16="http://schemas.microsoft.com/office/drawing/2014/main" id="{EE334ED6-6E8A-4A46-9E9B-AA334FC7A3E9}"/>
              </a:ext>
            </a:extLst>
          </p:cNvPr>
          <p:cNvSpPr txBox="1"/>
          <p:nvPr/>
        </p:nvSpPr>
        <p:spPr>
          <a:xfrm>
            <a:off x="6172806" y="989888"/>
            <a:ext cx="2954655" cy="584775"/>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凹面鏡の直径　　　</a:t>
            </a:r>
            <a:r>
              <a:rPr lang="ja-JP" altLang="en-US" sz="1600" dirty="0" smtClean="0">
                <a:latin typeface="ＭＳ ゴシック" panose="020B0609070205080204" pitchFamily="49" charset="-128"/>
                <a:ea typeface="ＭＳ ゴシック" panose="020B0609070205080204" pitchFamily="49" charset="-128"/>
              </a:rPr>
              <a:t>  </a:t>
            </a:r>
            <a:r>
              <a:rPr lang="en-US" altLang="ja-JP" sz="1600" dirty="0" smtClean="0">
                <a:latin typeface="ＭＳ ゴシック" panose="020B0609070205080204" pitchFamily="49" charset="-128"/>
                <a:ea typeface="ＭＳ ゴシック" panose="020B0609070205080204" pitchFamily="49" charset="-128"/>
              </a:rPr>
              <a:t>152.4mm</a:t>
            </a:r>
            <a:endParaRPr lang="en-US" altLang="ja-JP" sz="1600"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凹面鏡の焦点距離　</a:t>
            </a:r>
            <a:r>
              <a:rPr lang="en-US" altLang="ja-JP" sz="1600" dirty="0" smtClean="0">
                <a:solidFill>
                  <a:srgbClr val="FF0000"/>
                </a:solidFill>
                <a:latin typeface="ＭＳ ゴシック" panose="020B0609070205080204" pitchFamily="49" charset="-128"/>
                <a:ea typeface="ＭＳ ゴシック" panose="020B0609070205080204" pitchFamily="49" charset="-128"/>
              </a:rPr>
              <a:t>f=304.8mm</a:t>
            </a:r>
            <a:endParaRPr lang="en-US" altLang="ja-JP" sz="1600" dirty="0">
              <a:solidFill>
                <a:srgbClr val="FF0000"/>
              </a:solidFill>
              <a:latin typeface="ＭＳ ゴシック" panose="020B0609070205080204" pitchFamily="49" charset="-128"/>
              <a:ea typeface="ＭＳ ゴシック" panose="020B0609070205080204" pitchFamily="49" charset="-128"/>
            </a:endParaRPr>
          </a:p>
        </p:txBody>
      </p:sp>
      <p:pic>
        <p:nvPicPr>
          <p:cNvPr id="18" name="図 17">
            <a:extLst>
              <a:ext uri="{FF2B5EF4-FFF2-40B4-BE49-F238E27FC236}">
                <a16:creationId xmlns:a16="http://schemas.microsoft.com/office/drawing/2014/main" id="{F3ED76B4-AC65-408E-AE7A-9A315805AA64}"/>
              </a:ext>
            </a:extLst>
          </p:cNvPr>
          <p:cNvPicPr>
            <a:picLocks noChangeAspect="1"/>
          </p:cNvPicPr>
          <p:nvPr/>
        </p:nvPicPr>
        <p:blipFill rotWithShape="1">
          <a:blip r:embed="rId4">
            <a:extLst>
              <a:ext uri="{28A0092B-C50C-407E-A947-70E740481C1C}">
                <a14:useLocalDpi xmlns:a14="http://schemas.microsoft.com/office/drawing/2010/main" val="0"/>
              </a:ext>
            </a:extLst>
          </a:blip>
          <a:srcRect l="688" t="1494" r="1453" b="1911"/>
          <a:stretch/>
        </p:blipFill>
        <p:spPr>
          <a:xfrm>
            <a:off x="719327" y="1511807"/>
            <a:ext cx="3425953" cy="1840993"/>
          </a:xfrm>
          <a:prstGeom prst="rect">
            <a:avLst/>
          </a:prstGeom>
        </p:spPr>
      </p:pic>
      <p:sp>
        <p:nvSpPr>
          <p:cNvPr id="19" name="テキスト ボックス 18">
            <a:extLst>
              <a:ext uri="{FF2B5EF4-FFF2-40B4-BE49-F238E27FC236}">
                <a16:creationId xmlns:a16="http://schemas.microsoft.com/office/drawing/2014/main" id="{EA1DE6A9-444C-40F7-8385-8F7422D67A3F}"/>
              </a:ext>
            </a:extLst>
          </p:cNvPr>
          <p:cNvSpPr txBox="1"/>
          <p:nvPr/>
        </p:nvSpPr>
        <p:spPr>
          <a:xfrm>
            <a:off x="956542" y="3377923"/>
            <a:ext cx="3057247" cy="338554"/>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集光点で</a:t>
            </a:r>
            <a:r>
              <a:rPr kumimoji="1" lang="ja-JP" altLang="en-US" sz="1600" dirty="0">
                <a:latin typeface="ＭＳ ゴシック" panose="020B0609070205080204" pitchFamily="49" charset="-128"/>
                <a:ea typeface="ＭＳ ゴシック" panose="020B0609070205080204" pitchFamily="49" charset="-128"/>
              </a:rPr>
              <a:t>のビームプロファイル</a:t>
            </a:r>
          </a:p>
        </p:txBody>
      </p:sp>
      <p:sp>
        <p:nvSpPr>
          <p:cNvPr id="2" name="テキスト ボックス 1"/>
          <p:cNvSpPr txBox="1"/>
          <p:nvPr/>
        </p:nvSpPr>
        <p:spPr>
          <a:xfrm>
            <a:off x="644169" y="827991"/>
            <a:ext cx="4903544" cy="646331"/>
          </a:xfrm>
          <a:prstGeom prst="rect">
            <a:avLst/>
          </a:prstGeom>
          <a:noFill/>
        </p:spPr>
        <p:txBody>
          <a:bodyPr wrap="square" rtlCol="0">
            <a:spAutoFit/>
          </a:bodyPr>
          <a:lstStyle/>
          <a:p>
            <a:r>
              <a:rPr kumimoji="1" lang="en-US" altLang="ja-JP" dirty="0">
                <a:latin typeface="ＭＳ ゴシック" panose="020B0609070205080204" pitchFamily="49" charset="-128"/>
                <a:ea typeface="ＭＳ ゴシック" panose="020B0609070205080204" pitchFamily="49" charset="-128"/>
              </a:rPr>
              <a:t>CODE </a:t>
            </a:r>
            <a:r>
              <a:rPr lang="en-US" altLang="ja-JP" dirty="0">
                <a:latin typeface="ＭＳ ゴシック" panose="020B0609070205080204" pitchFamily="49" charset="-128"/>
                <a:ea typeface="ＭＳ ゴシック" panose="020B0609070205080204" pitchFamily="49" charset="-128"/>
              </a:rPr>
              <a:t>V </a:t>
            </a:r>
            <a:r>
              <a:rPr lang="ja-JP" altLang="en-US" dirty="0">
                <a:latin typeface="ＭＳ ゴシック" panose="020B0609070205080204" pitchFamily="49" charset="-128"/>
                <a:ea typeface="ＭＳ ゴシック" panose="020B0609070205080204" pitchFamily="49" charset="-128"/>
              </a:rPr>
              <a:t>でシミュレーションを</a:t>
            </a:r>
            <a:r>
              <a:rPr lang="ja-JP" altLang="en-US" dirty="0" smtClean="0">
                <a:latin typeface="ＭＳ ゴシック" panose="020B0609070205080204" pitchFamily="49" charset="-128"/>
                <a:ea typeface="ＭＳ ゴシック" panose="020B0609070205080204" pitchFamily="49" charset="-128"/>
              </a:rPr>
              <a:t>行い、ビームの集光点の距離</a:t>
            </a:r>
            <a:r>
              <a:rPr lang="en-US" altLang="ja-JP" dirty="0" err="1">
                <a:latin typeface="ＭＳ ゴシック" panose="020B0609070205080204" pitchFamily="49" charset="-128"/>
                <a:ea typeface="ＭＳ ゴシック" panose="020B0609070205080204" pitchFamily="49" charset="-128"/>
              </a:rPr>
              <a:t>z</a:t>
            </a:r>
            <a:r>
              <a:rPr lang="ja-JP" altLang="en-US" dirty="0" smtClean="0">
                <a:latin typeface="ＭＳ ゴシック" panose="020B0609070205080204" pitchFamily="49" charset="-128"/>
                <a:ea typeface="ＭＳ ゴシック" panose="020B0609070205080204" pitchFamily="49" charset="-128"/>
              </a:rPr>
              <a:t>を調べた。</a:t>
            </a:r>
            <a:endParaRPr kumimoji="1" lang="ja-JP" altLang="en-US" dirty="0">
              <a:latin typeface="ＭＳ ゴシック" panose="020B0609070205080204" pitchFamily="49" charset="-128"/>
              <a:ea typeface="ＭＳ ゴシック" panose="020B0609070205080204" pitchFamily="49" charset="-128"/>
            </a:endParaRPr>
          </a:p>
        </p:txBody>
      </p:sp>
      <p:cxnSp>
        <p:nvCxnSpPr>
          <p:cNvPr id="10" name="直線コネクタ 9"/>
          <p:cNvCxnSpPr/>
          <p:nvPr/>
        </p:nvCxnSpPr>
        <p:spPr>
          <a:xfrm flipV="1">
            <a:off x="5748421" y="2080557"/>
            <a:ext cx="2270094" cy="630192"/>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2" name="円弧 21"/>
          <p:cNvSpPr/>
          <p:nvPr/>
        </p:nvSpPr>
        <p:spPr>
          <a:xfrm rot="11222143">
            <a:off x="6409374" y="2380708"/>
            <a:ext cx="312804" cy="312804"/>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pic>
        <p:nvPicPr>
          <p:cNvPr id="23" name="図 22"/>
          <p:cNvPicPr>
            <a:picLocks noChangeAspect="1"/>
          </p:cNvPicPr>
          <p:nvPr/>
        </p:nvPicPr>
        <p:blipFill rotWithShape="1">
          <a:blip r:embed="rId5" cstate="print">
            <a:extLst>
              <a:ext uri="{28A0092B-C50C-407E-A947-70E740481C1C}">
                <a14:useLocalDpi xmlns:a14="http://schemas.microsoft.com/office/drawing/2010/main" val="0"/>
              </a:ext>
            </a:extLst>
          </a:blip>
          <a:srcRect l="2269" t="1481" r="2538" b="15854"/>
          <a:stretch/>
        </p:blipFill>
        <p:spPr>
          <a:xfrm>
            <a:off x="546443" y="4848909"/>
            <a:ext cx="2464981" cy="1873562"/>
          </a:xfrm>
          <a:prstGeom prst="rect">
            <a:avLst/>
          </a:prstGeom>
        </p:spPr>
      </p:pic>
      <p:sp>
        <p:nvSpPr>
          <p:cNvPr id="4" name="テキスト ボックス 3">
            <a:extLst>
              <a:ext uri="{FF2B5EF4-FFF2-40B4-BE49-F238E27FC236}">
                <a16:creationId xmlns:a16="http://schemas.microsoft.com/office/drawing/2014/main" id="{427939AE-165C-4BAF-B83B-EDDF3C1AB90A}"/>
              </a:ext>
            </a:extLst>
          </p:cNvPr>
          <p:cNvSpPr txBox="1"/>
          <p:nvPr/>
        </p:nvSpPr>
        <p:spPr>
          <a:xfrm>
            <a:off x="5242210" y="1880090"/>
            <a:ext cx="723275" cy="307777"/>
          </a:xfrm>
          <a:prstGeom prst="rect">
            <a:avLst/>
          </a:prstGeom>
          <a:noFill/>
        </p:spPr>
        <p:txBody>
          <a:bodyPr wrap="none" rtlCol="0">
            <a:spAutoFit/>
          </a:bodyPr>
          <a:lstStyle/>
          <a:p>
            <a:r>
              <a:rPr kumimoji="1" lang="ja-JP" altLang="en-US" sz="1400" dirty="0">
                <a:latin typeface="ＭＳ ゴシック" panose="020B0609070205080204" pitchFamily="49" charset="-128"/>
                <a:ea typeface="ＭＳ ゴシック" panose="020B0609070205080204" pitchFamily="49" charset="-128"/>
              </a:rPr>
              <a:t>集光点</a:t>
            </a:r>
          </a:p>
        </p:txBody>
      </p:sp>
      <p:cxnSp>
        <p:nvCxnSpPr>
          <p:cNvPr id="20" name="直線矢印コネクタ 19">
            <a:extLst>
              <a:ext uri="{FF2B5EF4-FFF2-40B4-BE49-F238E27FC236}">
                <a16:creationId xmlns:a16="http://schemas.microsoft.com/office/drawing/2014/main" id="{3873C3EC-1F59-4C29-8C17-7D99DC86DBE1}"/>
              </a:ext>
            </a:extLst>
          </p:cNvPr>
          <p:cNvCxnSpPr/>
          <p:nvPr/>
        </p:nvCxnSpPr>
        <p:spPr>
          <a:xfrm>
            <a:off x="5862651" y="2154904"/>
            <a:ext cx="195886" cy="1864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直線矢印コネクタ 23"/>
          <p:cNvCxnSpPr/>
          <p:nvPr/>
        </p:nvCxnSpPr>
        <p:spPr>
          <a:xfrm flipV="1">
            <a:off x="4060891" y="3590691"/>
            <a:ext cx="311863" cy="2034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テキスト ボックス 24"/>
          <p:cNvSpPr txBox="1"/>
          <p:nvPr/>
        </p:nvSpPr>
        <p:spPr>
          <a:xfrm>
            <a:off x="2219522" y="3774790"/>
            <a:ext cx="2215261" cy="307777"/>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ビームの射</a:t>
            </a:r>
            <a:r>
              <a:rPr lang="ja-JP" altLang="en-US" sz="1400" dirty="0" smtClean="0">
                <a:latin typeface="ＭＳ ゴシック" panose="020B0609070205080204" pitchFamily="49" charset="-128"/>
                <a:ea typeface="ＭＳ ゴシック" panose="020B0609070205080204" pitchFamily="49" charset="-128"/>
              </a:rPr>
              <a:t>出口 </a:t>
            </a:r>
            <a:r>
              <a:rPr kumimoji="1" lang="en-US" altLang="ja-JP" sz="1400" dirty="0" smtClean="0">
                <a:latin typeface="ＭＳ ゴシック" panose="020B0609070205080204" pitchFamily="49" charset="-128"/>
                <a:ea typeface="ＭＳ ゴシック" panose="020B0609070205080204" pitchFamily="49" charset="-128"/>
              </a:rPr>
              <a:t>z</a:t>
            </a:r>
            <a:r>
              <a:rPr kumimoji="1" lang="ja-JP" altLang="en-US" sz="1400" dirty="0" smtClean="0">
                <a:latin typeface="ＭＳ ゴシック" panose="020B0609070205080204" pitchFamily="49" charset="-128"/>
                <a:ea typeface="ＭＳ ゴシック" panose="020B0609070205080204" pitchFamily="49" charset="-128"/>
              </a:rPr>
              <a:t>＝</a:t>
            </a:r>
            <a:r>
              <a:rPr kumimoji="1" lang="en-US" altLang="ja-JP" sz="1400" dirty="0" smtClean="0">
                <a:latin typeface="ＭＳ ゴシック" panose="020B0609070205080204" pitchFamily="49" charset="-128"/>
                <a:ea typeface="ＭＳ ゴシック" panose="020B0609070205080204" pitchFamily="49" charset="-128"/>
              </a:rPr>
              <a:t>0</a:t>
            </a:r>
            <a:r>
              <a:rPr kumimoji="1" lang="ja-JP" altLang="en-US" sz="1400" dirty="0" smtClean="0">
                <a:latin typeface="ＭＳ ゴシック" panose="020B0609070205080204" pitchFamily="49" charset="-128"/>
                <a:ea typeface="ＭＳ ゴシック" panose="020B0609070205080204" pitchFamily="49" charset="-128"/>
              </a:rPr>
              <a:t> </a:t>
            </a:r>
            <a:r>
              <a:rPr kumimoji="1" lang="en-US" altLang="ja-JP" sz="1400" dirty="0" smtClean="0">
                <a:latin typeface="ＭＳ ゴシック" panose="020B0609070205080204" pitchFamily="49" charset="-128"/>
                <a:ea typeface="ＭＳ ゴシック" panose="020B0609070205080204" pitchFamily="49" charset="-128"/>
              </a:rPr>
              <a:t>mm</a:t>
            </a:r>
            <a:endParaRPr kumimoji="1" lang="ja-JP" altLang="en-US" sz="1400" dirty="0"/>
          </a:p>
        </p:txBody>
      </p:sp>
      <p:sp>
        <p:nvSpPr>
          <p:cNvPr id="28" name="角丸四角形吹き出し 27"/>
          <p:cNvSpPr/>
          <p:nvPr/>
        </p:nvSpPr>
        <p:spPr>
          <a:xfrm>
            <a:off x="546443" y="1507365"/>
            <a:ext cx="3795381" cy="2200738"/>
          </a:xfrm>
          <a:prstGeom prst="wedgeRoundRectCallout">
            <a:avLst>
              <a:gd name="adj1" fmla="val 73288"/>
              <a:gd name="adj2" fmla="val -19437"/>
              <a:gd name="adj3" fmla="val 16667"/>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0" name="テキスト ボックス 29"/>
          <p:cNvSpPr txBox="1"/>
          <p:nvPr/>
        </p:nvSpPr>
        <p:spPr>
          <a:xfrm>
            <a:off x="546443" y="4198415"/>
            <a:ext cx="8494633" cy="646331"/>
          </a:xfrm>
          <a:prstGeom prst="rect">
            <a:avLst/>
          </a:prstGeom>
          <a:noFill/>
          <a:ln>
            <a:solidFill>
              <a:srgbClr val="0070C0"/>
            </a:solidFill>
          </a:ln>
        </p:spPr>
        <p:txBody>
          <a:bodyPr wrap="none" rtlCol="0">
            <a:spAutoFit/>
          </a:bodyPr>
          <a:lstStyle/>
          <a:p>
            <a:r>
              <a:rPr lang="ja-JP" altLang="en-US" dirty="0" smtClean="0">
                <a:latin typeface="ＭＳ ゴシック" panose="020B0609070205080204" pitchFamily="49" charset="-128"/>
                <a:ea typeface="ＭＳ ゴシック" panose="020B0609070205080204" pitchFamily="49" charset="-128"/>
              </a:rPr>
              <a:t>ビーム半径の水平方向が最も小さくなる距離</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水平方向の集光点</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  </a:t>
            </a:r>
            <a:r>
              <a:rPr lang="en-US" altLang="ja-JP" dirty="0" smtClean="0">
                <a:latin typeface="ＭＳ ゴシック" panose="020B0609070205080204" pitchFamily="49" charset="-128"/>
                <a:ea typeface="ＭＳ ゴシック" panose="020B0609070205080204" pitchFamily="49" charset="-128"/>
              </a:rPr>
              <a:t>z </a:t>
            </a:r>
            <a:r>
              <a:rPr kumimoji="1" lang="en-US" altLang="ja-JP" dirty="0" smtClean="0">
                <a:latin typeface="ＭＳ ゴシック" panose="020B0609070205080204" pitchFamily="49" charset="-128"/>
                <a:ea typeface="ＭＳ ゴシック" panose="020B0609070205080204" pitchFamily="49" charset="-128"/>
              </a:rPr>
              <a:t>= 1270.6mm</a:t>
            </a:r>
          </a:p>
          <a:p>
            <a:r>
              <a:rPr lang="ja-JP" altLang="en-US" dirty="0">
                <a:latin typeface="ＭＳ ゴシック" panose="020B0609070205080204" pitchFamily="49" charset="-128"/>
                <a:ea typeface="ＭＳ ゴシック" panose="020B0609070205080204" pitchFamily="49" charset="-128"/>
              </a:rPr>
              <a:t>ビーム半径</a:t>
            </a:r>
            <a:r>
              <a:rPr lang="ja-JP" altLang="en-US" dirty="0" smtClean="0">
                <a:latin typeface="ＭＳ ゴシック" panose="020B0609070205080204" pitchFamily="49" charset="-128"/>
                <a:ea typeface="ＭＳ ゴシック" panose="020B0609070205080204" pitchFamily="49" charset="-128"/>
              </a:rPr>
              <a:t>の</a:t>
            </a:r>
            <a:r>
              <a:rPr lang="ja-JP" altLang="en-US" dirty="0">
                <a:latin typeface="ＭＳ ゴシック" panose="020B0609070205080204" pitchFamily="49" charset="-128"/>
                <a:ea typeface="ＭＳ ゴシック" panose="020B0609070205080204" pitchFamily="49" charset="-128"/>
              </a:rPr>
              <a:t>鉛直</a:t>
            </a:r>
            <a:r>
              <a:rPr lang="ja-JP" altLang="en-US" dirty="0" smtClean="0">
                <a:latin typeface="ＭＳ ゴシック" panose="020B0609070205080204" pitchFamily="49" charset="-128"/>
                <a:ea typeface="ＭＳ ゴシック" panose="020B0609070205080204" pitchFamily="49" charset="-128"/>
              </a:rPr>
              <a:t>方向</a:t>
            </a:r>
            <a:r>
              <a:rPr lang="ja-JP" altLang="en-US" dirty="0">
                <a:latin typeface="ＭＳ ゴシック" panose="020B0609070205080204" pitchFamily="49" charset="-128"/>
                <a:ea typeface="ＭＳ ゴシック" panose="020B0609070205080204" pitchFamily="49" charset="-128"/>
              </a:rPr>
              <a:t>が最も小さくなる距離</a:t>
            </a:r>
            <a:r>
              <a:rPr lang="en-US" altLang="ja-JP" dirty="0" smtClean="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鉛直</a:t>
            </a:r>
            <a:r>
              <a:rPr lang="ja-JP" altLang="en-US" dirty="0" smtClean="0">
                <a:latin typeface="ＭＳ ゴシック" panose="020B0609070205080204" pitchFamily="49" charset="-128"/>
                <a:ea typeface="ＭＳ ゴシック" panose="020B0609070205080204" pitchFamily="49" charset="-128"/>
              </a:rPr>
              <a:t>方向</a:t>
            </a:r>
            <a:r>
              <a:rPr lang="ja-JP" altLang="en-US" dirty="0">
                <a:latin typeface="ＭＳ ゴシック" panose="020B0609070205080204" pitchFamily="49" charset="-128"/>
                <a:ea typeface="ＭＳ ゴシック" panose="020B0609070205080204" pitchFamily="49" charset="-128"/>
              </a:rPr>
              <a:t>の集光点</a:t>
            </a:r>
            <a:r>
              <a:rPr lang="en-US" altLang="ja-JP" dirty="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  </a:t>
            </a:r>
            <a:r>
              <a:rPr lang="en-US" altLang="ja-JP" dirty="0" smtClean="0">
                <a:latin typeface="ＭＳ ゴシック" panose="020B0609070205080204" pitchFamily="49" charset="-128"/>
                <a:ea typeface="ＭＳ ゴシック" panose="020B0609070205080204" pitchFamily="49" charset="-128"/>
              </a:rPr>
              <a:t>z = 1286.6mm</a:t>
            </a:r>
            <a:endParaRPr kumimoji="1" lang="ja-JP" altLang="en-US" dirty="0">
              <a:latin typeface="ＭＳ ゴシック" panose="020B0609070205080204" pitchFamily="49" charset="-128"/>
              <a:ea typeface="ＭＳ ゴシック" panose="020B0609070205080204" pitchFamily="49" charset="-128"/>
            </a:endParaRPr>
          </a:p>
        </p:txBody>
      </p:sp>
      <p:sp>
        <p:nvSpPr>
          <p:cNvPr id="32" name="テキスト ボックス 31"/>
          <p:cNvSpPr txBox="1"/>
          <p:nvPr/>
        </p:nvSpPr>
        <p:spPr>
          <a:xfrm>
            <a:off x="3223398" y="5828635"/>
            <a:ext cx="3531736" cy="646331"/>
          </a:xfrm>
          <a:prstGeom prst="rect">
            <a:avLst/>
          </a:prstGeom>
          <a:noFill/>
          <a:ln>
            <a:solidFill>
              <a:srgbClr val="0070C0"/>
            </a:solidFill>
          </a:ln>
        </p:spPr>
        <p:txBody>
          <a:bodyPr wrap="none" rtlCol="0">
            <a:spAutoFit/>
          </a:bodyPr>
          <a:lstStyle/>
          <a:p>
            <a:r>
              <a:rPr lang="ja-JP" altLang="en-US" dirty="0">
                <a:latin typeface="ＭＳ ゴシック" panose="020B0609070205080204" pitchFamily="49" charset="-128"/>
                <a:ea typeface="ＭＳ ゴシック" panose="020B0609070205080204" pitchFamily="49" charset="-128"/>
              </a:rPr>
              <a:t>水平方向の</a:t>
            </a:r>
            <a:r>
              <a:rPr lang="ja-JP" altLang="en-US" dirty="0" smtClean="0">
                <a:latin typeface="ＭＳ ゴシック" panose="020B0609070205080204" pitchFamily="49" charset="-128"/>
                <a:ea typeface="ＭＳ ゴシック" panose="020B0609070205080204" pitchFamily="49" charset="-128"/>
              </a:rPr>
              <a:t>集光点 </a:t>
            </a:r>
            <a:r>
              <a:rPr lang="en-US" altLang="ja-JP" dirty="0" smtClean="0">
                <a:latin typeface="ＭＳ ゴシック" panose="020B0609070205080204" pitchFamily="49" charset="-128"/>
                <a:ea typeface="ＭＳ ゴシック" panose="020B0609070205080204" pitchFamily="49" charset="-128"/>
              </a:rPr>
              <a:t>z </a:t>
            </a:r>
            <a:r>
              <a:rPr kumimoji="1" lang="en-US" altLang="ja-JP" dirty="0" smtClean="0">
                <a:latin typeface="ＭＳ ゴシック" panose="020B0609070205080204" pitchFamily="49" charset="-128"/>
                <a:ea typeface="ＭＳ ゴシック" panose="020B0609070205080204" pitchFamily="49" charset="-128"/>
              </a:rPr>
              <a:t>= 1276.6mm</a:t>
            </a:r>
          </a:p>
          <a:p>
            <a:r>
              <a:rPr lang="ja-JP" altLang="en-US" dirty="0">
                <a:latin typeface="ＭＳ ゴシック" panose="020B0609070205080204" pitchFamily="49" charset="-128"/>
                <a:ea typeface="ＭＳ ゴシック" panose="020B0609070205080204" pitchFamily="49" charset="-128"/>
              </a:rPr>
              <a:t>鉛直方向の</a:t>
            </a:r>
            <a:r>
              <a:rPr lang="ja-JP" altLang="en-US" dirty="0" smtClean="0">
                <a:latin typeface="ＭＳ ゴシック" panose="020B0609070205080204" pitchFamily="49" charset="-128"/>
                <a:ea typeface="ＭＳ ゴシック" panose="020B0609070205080204" pitchFamily="49" charset="-128"/>
              </a:rPr>
              <a:t>集光点 </a:t>
            </a:r>
            <a:r>
              <a:rPr lang="en-US" altLang="ja-JP" dirty="0" smtClean="0">
                <a:latin typeface="ＭＳ ゴシック" panose="020B0609070205080204" pitchFamily="49" charset="-128"/>
                <a:ea typeface="ＭＳ ゴシック" panose="020B0609070205080204" pitchFamily="49" charset="-128"/>
              </a:rPr>
              <a:t>z = 1276.6mm</a:t>
            </a:r>
            <a:endParaRPr kumimoji="1" lang="ja-JP" altLang="en-US" dirty="0">
              <a:latin typeface="ＭＳ ゴシック" panose="020B0609070205080204" pitchFamily="49" charset="-128"/>
              <a:ea typeface="ＭＳ ゴシック" panose="020B0609070205080204" pitchFamily="49" charset="-128"/>
            </a:endParaRPr>
          </a:p>
        </p:txBody>
      </p:sp>
      <p:sp>
        <p:nvSpPr>
          <p:cNvPr id="13" name="テキスト ボックス 12"/>
          <p:cNvSpPr txBox="1"/>
          <p:nvPr/>
        </p:nvSpPr>
        <p:spPr>
          <a:xfrm>
            <a:off x="3223398" y="4999976"/>
            <a:ext cx="4863832" cy="646331"/>
          </a:xfrm>
          <a:prstGeom prst="rect">
            <a:avLst/>
          </a:prstGeom>
          <a:noFill/>
        </p:spPr>
        <p:txBody>
          <a:bodyPr wrap="none" rtlCol="0">
            <a:spAutoFit/>
          </a:bodyPr>
          <a:lstStyle/>
          <a:p>
            <a:r>
              <a:rPr kumimoji="1" lang="en-US" altLang="ja-JP" dirty="0" smtClean="0">
                <a:latin typeface="ＭＳ ゴシック" panose="020B0609070205080204" pitchFamily="49" charset="-128"/>
                <a:ea typeface="ＭＳ ゴシック" panose="020B0609070205080204" pitchFamily="49" charset="-128"/>
              </a:rPr>
              <a:t>ABCD</a:t>
            </a:r>
            <a:r>
              <a:rPr kumimoji="1" lang="ja-JP" altLang="en-US" dirty="0" smtClean="0">
                <a:latin typeface="ＭＳ ゴシック" panose="020B0609070205080204" pitchFamily="49" charset="-128"/>
                <a:ea typeface="ＭＳ ゴシック" panose="020B0609070205080204" pitchFamily="49" charset="-128"/>
              </a:rPr>
              <a:t>行列方式でもシミュレーションを行</a:t>
            </a:r>
            <a:r>
              <a:rPr lang="ja-JP" altLang="en-US" dirty="0" smtClean="0">
                <a:latin typeface="ＭＳ ゴシック" panose="020B0609070205080204" pitchFamily="49" charset="-128"/>
                <a:ea typeface="ＭＳ ゴシック" panose="020B0609070205080204" pitchFamily="49" charset="-128"/>
              </a:rPr>
              <a:t>い、</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ビーム</a:t>
            </a:r>
            <a:r>
              <a:rPr lang="ja-JP" altLang="en-US" dirty="0">
                <a:latin typeface="ＭＳ ゴシック" panose="020B0609070205080204" pitchFamily="49" charset="-128"/>
                <a:ea typeface="ＭＳ ゴシック" panose="020B0609070205080204" pitchFamily="49" charset="-128"/>
              </a:rPr>
              <a:t>の集光点の距離</a:t>
            </a:r>
            <a:r>
              <a:rPr lang="en-US" altLang="ja-JP" dirty="0">
                <a:latin typeface="ＭＳ ゴシック" panose="020B0609070205080204" pitchFamily="49" charset="-128"/>
                <a:ea typeface="ＭＳ ゴシック" panose="020B0609070205080204" pitchFamily="49" charset="-128"/>
              </a:rPr>
              <a:t>z</a:t>
            </a:r>
            <a:r>
              <a:rPr lang="ja-JP" altLang="en-US" dirty="0">
                <a:latin typeface="ＭＳ ゴシック" panose="020B0609070205080204" pitchFamily="49" charset="-128"/>
                <a:ea typeface="ＭＳ ゴシック" panose="020B0609070205080204" pitchFamily="49" charset="-128"/>
              </a:rPr>
              <a:t>を</a:t>
            </a:r>
            <a:r>
              <a:rPr lang="ja-JP" altLang="en-US" dirty="0" smtClean="0">
                <a:latin typeface="ＭＳ ゴシック" panose="020B0609070205080204" pitchFamily="49" charset="-128"/>
                <a:ea typeface="ＭＳ ゴシック" panose="020B0609070205080204" pitchFamily="49" charset="-128"/>
              </a:rPr>
              <a:t>調べた。</a:t>
            </a:r>
            <a:endParaRPr kumimoji="1" lang="ja-JP" altLang="en-US" dirty="0">
              <a:latin typeface="ＭＳ ゴシック" panose="020B0609070205080204" pitchFamily="49" charset="-128"/>
              <a:ea typeface="ＭＳ ゴシック" panose="020B0609070205080204" pitchFamily="49" charset="-128"/>
            </a:endParaRPr>
          </a:p>
        </p:txBody>
      </p:sp>
      <p:cxnSp>
        <p:nvCxnSpPr>
          <p:cNvPr id="27" name="直線矢印コネクタ 26"/>
          <p:cNvCxnSpPr/>
          <p:nvPr/>
        </p:nvCxnSpPr>
        <p:spPr>
          <a:xfrm flipH="1">
            <a:off x="6883468" y="4999976"/>
            <a:ext cx="1203762" cy="1151824"/>
          </a:xfrm>
          <a:prstGeom prst="straightConnector1">
            <a:avLst/>
          </a:prstGeom>
          <a:ln>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7262607" y="5669701"/>
            <a:ext cx="1905914" cy="1077218"/>
          </a:xfrm>
          <a:prstGeom prst="rect">
            <a:avLst/>
          </a:prstGeom>
          <a:noFill/>
        </p:spPr>
        <p:txBody>
          <a:bodyPr wrap="square" rtlCol="0">
            <a:spAutoFit/>
          </a:bodyPr>
          <a:lstStyle/>
          <a:p>
            <a:r>
              <a:rPr kumimoji="1" lang="en-US" altLang="ja-JP" sz="1600" dirty="0" smtClean="0">
                <a:latin typeface="ＭＳ ゴシック" panose="020B0609070205080204" pitchFamily="49" charset="-128"/>
                <a:ea typeface="ＭＳ ゴシック" panose="020B0609070205080204" pitchFamily="49" charset="-128"/>
              </a:rPr>
              <a:t>ABCD</a:t>
            </a:r>
            <a:r>
              <a:rPr kumimoji="1" lang="ja-JP" altLang="en-US" sz="1600" dirty="0" smtClean="0">
                <a:latin typeface="ＭＳ ゴシック" panose="020B0609070205080204" pitchFamily="49" charset="-128"/>
                <a:ea typeface="ＭＳ ゴシック" panose="020B0609070205080204" pitchFamily="49" charset="-128"/>
              </a:rPr>
              <a:t>行列方式では</a:t>
            </a:r>
            <a:endParaRPr kumimoji="1" lang="en-US" altLang="ja-JP" sz="1600" dirty="0" smtClean="0">
              <a:latin typeface="ＭＳ ゴシック" panose="020B0609070205080204" pitchFamily="49" charset="-128"/>
              <a:ea typeface="ＭＳ ゴシック" panose="020B0609070205080204" pitchFamily="49" charset="-128"/>
            </a:endParaRPr>
          </a:p>
          <a:p>
            <a:r>
              <a:rPr kumimoji="1" lang="ja-JP" altLang="en-US" sz="1600" dirty="0" smtClean="0">
                <a:latin typeface="ＭＳ ゴシック" panose="020B0609070205080204" pitchFamily="49" charset="-128"/>
                <a:ea typeface="ＭＳ ゴシック" panose="020B0609070205080204" pitchFamily="49" charset="-128"/>
              </a:rPr>
              <a:t>軸外しのシミュレ</a:t>
            </a:r>
            <a:endParaRPr kumimoji="1" lang="en-US" altLang="ja-JP" sz="1600" dirty="0" smtClean="0">
              <a:latin typeface="ＭＳ ゴシック" panose="020B0609070205080204" pitchFamily="49" charset="-128"/>
              <a:ea typeface="ＭＳ ゴシック" panose="020B0609070205080204" pitchFamily="49" charset="-128"/>
            </a:endParaRPr>
          </a:p>
          <a:p>
            <a:r>
              <a:rPr kumimoji="1" lang="ja-JP" altLang="en-US" sz="1600" dirty="0" err="1" smtClean="0">
                <a:latin typeface="ＭＳ ゴシック" panose="020B0609070205080204" pitchFamily="49" charset="-128"/>
                <a:ea typeface="ＭＳ ゴシック" panose="020B0609070205080204" pitchFamily="49" charset="-128"/>
              </a:rPr>
              <a:t>ー</a:t>
            </a:r>
            <a:r>
              <a:rPr kumimoji="1" lang="ja-JP" altLang="en-US" sz="1600" dirty="0" smtClean="0">
                <a:latin typeface="ＭＳ ゴシック" panose="020B0609070205080204" pitchFamily="49" charset="-128"/>
                <a:ea typeface="ＭＳ ゴシック" panose="020B0609070205080204" pitchFamily="49" charset="-128"/>
              </a:rPr>
              <a:t>ションができな</a:t>
            </a:r>
            <a:endParaRPr kumimoji="1" lang="en-US" altLang="ja-JP" sz="1600" dirty="0" smtClean="0">
              <a:latin typeface="ＭＳ ゴシック" panose="020B0609070205080204" pitchFamily="49" charset="-128"/>
              <a:ea typeface="ＭＳ ゴシック" panose="020B0609070205080204" pitchFamily="49" charset="-128"/>
            </a:endParaRPr>
          </a:p>
          <a:p>
            <a:r>
              <a:rPr kumimoji="1" lang="ja-JP" altLang="en-US" sz="1600" dirty="0" smtClean="0">
                <a:latin typeface="ＭＳ ゴシック" panose="020B0609070205080204" pitchFamily="49" charset="-128"/>
                <a:ea typeface="ＭＳ ゴシック" panose="020B0609070205080204" pitchFamily="49" charset="-128"/>
              </a:rPr>
              <a:t>いため差が生じた。</a:t>
            </a:r>
            <a:endParaRPr kumimoji="1" lang="ja-JP" altLang="en-US" sz="1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241825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3683" y="285396"/>
            <a:ext cx="8523814" cy="798846"/>
          </a:xfrm>
        </p:spPr>
        <p:txBody>
          <a:bodyPr>
            <a:noAutofit/>
          </a:bodyPr>
          <a:lstStyle/>
          <a:p>
            <a:r>
              <a:rPr kumimoji="1" lang="en-US" altLang="ja-JP" sz="2400" dirty="0">
                <a:latin typeface="ＭＳ ゴシック" panose="020B0609070205080204" pitchFamily="49" charset="-128"/>
                <a:ea typeface="ＭＳ ゴシック" panose="020B0609070205080204" pitchFamily="49" charset="-128"/>
              </a:rPr>
              <a:t>ABCD</a:t>
            </a:r>
            <a:r>
              <a:rPr kumimoji="1" lang="ja-JP" altLang="en-US" sz="2400" dirty="0">
                <a:latin typeface="ＭＳ ゴシック" panose="020B0609070205080204" pitchFamily="49" charset="-128"/>
                <a:ea typeface="ＭＳ ゴシック" panose="020B0609070205080204" pitchFamily="49" charset="-128"/>
              </a:rPr>
              <a:t>行列で</a:t>
            </a:r>
            <a:r>
              <a:rPr kumimoji="1" lang="ja-JP" altLang="en-US" sz="2400" dirty="0" smtClean="0">
                <a:latin typeface="ＭＳ ゴシック" panose="020B0609070205080204" pitchFamily="49" charset="-128"/>
                <a:ea typeface="ＭＳ ゴシック" panose="020B0609070205080204" pitchFamily="49" charset="-128"/>
              </a:rPr>
              <a:t>の</a:t>
            </a:r>
            <a:r>
              <a:rPr lang="ja-JP" altLang="en-US" sz="2400" dirty="0">
                <a:latin typeface="ＭＳ ゴシック" panose="020B0609070205080204" pitchFamily="49" charset="-128"/>
                <a:ea typeface="ＭＳ ゴシック" panose="020B0609070205080204" pitchFamily="49" charset="-128"/>
              </a:rPr>
              <a:t>水平</a:t>
            </a:r>
            <a:r>
              <a:rPr lang="ja-JP" altLang="en-US" sz="2400" dirty="0" smtClean="0">
                <a:latin typeface="ＭＳ ゴシック" panose="020B0609070205080204" pitchFamily="49" charset="-128"/>
                <a:ea typeface="ＭＳ ゴシック" panose="020B0609070205080204" pitchFamily="49" charset="-128"/>
              </a:rPr>
              <a:t>方向の集</a:t>
            </a:r>
            <a:r>
              <a:rPr lang="ja-JP" altLang="en-US" sz="2400" dirty="0">
                <a:latin typeface="ＭＳ ゴシック" panose="020B0609070205080204" pitchFamily="49" charset="-128"/>
                <a:ea typeface="ＭＳ ゴシック" panose="020B0609070205080204" pitchFamily="49" charset="-128"/>
              </a:rPr>
              <a:t>光点</a:t>
            </a:r>
            <a:r>
              <a:rPr lang="ja-JP" altLang="en-US" sz="2400" dirty="0" smtClean="0">
                <a:latin typeface="ＭＳ ゴシック" panose="020B0609070205080204" pitchFamily="49" charset="-128"/>
                <a:ea typeface="ＭＳ ゴシック" panose="020B0609070205080204" pitchFamily="49" charset="-128"/>
              </a:rPr>
              <a:t>の</a:t>
            </a:r>
            <a:r>
              <a:rPr kumimoji="1" lang="ja-JP" altLang="en-US" sz="2400" dirty="0" smtClean="0">
                <a:latin typeface="ＭＳ ゴシック" panose="020B0609070205080204" pitchFamily="49" charset="-128"/>
                <a:ea typeface="ＭＳ ゴシック" panose="020B0609070205080204" pitchFamily="49" charset="-128"/>
              </a:rPr>
              <a:t>シミュレーション</a:t>
            </a:r>
            <a:endParaRPr kumimoji="1" lang="ja-JP" altLang="en-US" sz="2400" dirty="0">
              <a:latin typeface="ＭＳ ゴシック" panose="020B0609070205080204" pitchFamily="49" charset="-128"/>
              <a:ea typeface="ＭＳ ゴシック" panose="020B0609070205080204" pitchFamily="49" charset="-128"/>
            </a:endParaRPr>
          </a:p>
        </p:txBody>
      </p:sp>
      <p:sp>
        <p:nvSpPr>
          <p:cNvPr id="6" name="正方形/長方形 5">
            <a:extLst>
              <a:ext uri="{FF2B5EF4-FFF2-40B4-BE49-F238E27FC236}">
                <a16:creationId xmlns:a16="http://schemas.microsoft.com/office/drawing/2014/main" id="{89AF8F13-CAAD-4E8E-997C-16615D296921}"/>
              </a:ext>
            </a:extLst>
          </p:cNvPr>
          <p:cNvSpPr/>
          <p:nvPr/>
        </p:nvSpPr>
        <p:spPr>
          <a:xfrm>
            <a:off x="0" y="1442155"/>
            <a:ext cx="3865417" cy="1754326"/>
          </a:xfrm>
          <a:prstGeom prst="rect">
            <a:avLst/>
          </a:prstGeom>
        </p:spPr>
        <p:txBody>
          <a:bodyPr wrap="square">
            <a:spAutoFit/>
          </a:bodyPr>
          <a:lstStyle/>
          <a:p>
            <a:r>
              <a:rPr lang="ja-JP" altLang="en-US" dirty="0" smtClean="0">
                <a:solidFill>
                  <a:srgbClr val="FF0000"/>
                </a:solidFill>
                <a:latin typeface="ＭＳ ゴシック" panose="020B0609070205080204" pitchFamily="49" charset="-128"/>
                <a:ea typeface="ＭＳ ゴシック" panose="020B0609070205080204" pitchFamily="49" charset="-128"/>
              </a:rPr>
              <a:t>焦点距離</a:t>
            </a:r>
            <a:r>
              <a:rPr lang="ja-JP" altLang="en-US" dirty="0" err="1" smtClean="0">
                <a:solidFill>
                  <a:srgbClr val="FF0000"/>
                </a:solidFill>
                <a:latin typeface="ＭＳ ゴシック" panose="020B0609070205080204" pitchFamily="49" charset="-128"/>
                <a:ea typeface="ＭＳ ゴシック" panose="020B0609070205080204" pitchFamily="49" charset="-128"/>
              </a:rPr>
              <a:t>ｆ</a:t>
            </a:r>
            <a:r>
              <a:rPr lang="ja-JP" altLang="en-US" dirty="0" smtClean="0">
                <a:latin typeface="ＭＳ ゴシック" panose="020B0609070205080204" pitchFamily="49" charset="-128"/>
                <a:ea typeface="ＭＳ ゴシック" panose="020B0609070205080204" pitchFamily="49" charset="-128"/>
              </a:rPr>
              <a:t>を</a:t>
            </a:r>
            <a:r>
              <a:rPr lang="en-US" altLang="ja-JP" dirty="0">
                <a:latin typeface="ＭＳ ゴシック" panose="020B0609070205080204" pitchFamily="49" charset="-128"/>
                <a:ea typeface="ＭＳ ゴシック" panose="020B0609070205080204" pitchFamily="49" charset="-128"/>
              </a:rPr>
              <a:t>ABCD</a:t>
            </a:r>
            <a:r>
              <a:rPr lang="ja-JP" altLang="en-US" dirty="0" smtClean="0">
                <a:latin typeface="ＭＳ ゴシック" panose="020B0609070205080204" pitchFamily="49" charset="-128"/>
                <a:ea typeface="ＭＳ ゴシック" panose="020B0609070205080204" pitchFamily="49" charset="-128"/>
              </a:rPr>
              <a:t>行列方式で</a:t>
            </a:r>
            <a:r>
              <a:rPr lang="ja-JP" altLang="en-US" dirty="0">
                <a:latin typeface="ＭＳ ゴシック" panose="020B0609070205080204" pitchFamily="49" charset="-128"/>
                <a:ea typeface="ＭＳ ゴシック" panose="020B0609070205080204" pitchFamily="49" charset="-128"/>
              </a:rPr>
              <a:t>変化</a:t>
            </a:r>
            <a:r>
              <a:rPr lang="ja-JP" altLang="en-US" dirty="0" smtClean="0">
                <a:latin typeface="ＭＳ ゴシック" panose="020B0609070205080204" pitchFamily="49" charset="-128"/>
                <a:ea typeface="ＭＳ ゴシック" panose="020B0609070205080204" pitchFamily="49" charset="-128"/>
              </a:rPr>
              <a:t>させ、</a:t>
            </a:r>
            <a:r>
              <a:rPr lang="en-US" altLang="ja-JP" dirty="0" smtClean="0">
                <a:latin typeface="ＭＳ ゴシック" panose="020B0609070205080204" pitchFamily="49" charset="-128"/>
                <a:ea typeface="ＭＳ ゴシック" panose="020B0609070205080204" pitchFamily="49" charset="-128"/>
              </a:rPr>
              <a:t>CODE</a:t>
            </a:r>
            <a:r>
              <a:rPr lang="ja-JP" altLang="en-US" dirty="0" smtClean="0">
                <a:latin typeface="ＭＳ ゴシック" panose="020B0609070205080204" pitchFamily="49" charset="-128"/>
                <a:ea typeface="ＭＳ ゴシック" panose="020B0609070205080204" pitchFamily="49" charset="-128"/>
              </a:rPr>
              <a:t> </a:t>
            </a:r>
            <a:r>
              <a:rPr lang="en-US" altLang="ja-JP" dirty="0">
                <a:latin typeface="ＭＳ ゴシック" panose="020B0609070205080204" pitchFamily="49" charset="-128"/>
                <a:ea typeface="ＭＳ ゴシック" panose="020B0609070205080204" pitchFamily="49" charset="-128"/>
              </a:rPr>
              <a:t>V</a:t>
            </a:r>
            <a:r>
              <a:rPr lang="ja-JP" altLang="en-US" dirty="0" smtClean="0">
                <a:latin typeface="ＭＳ ゴシック" panose="020B0609070205080204" pitchFamily="49" charset="-128"/>
                <a:ea typeface="ＭＳ ゴシック" panose="020B0609070205080204" pitchFamily="49" charset="-128"/>
              </a:rPr>
              <a:t>で導き出した集光</a:t>
            </a:r>
            <a:r>
              <a:rPr lang="ja-JP" altLang="en-US" dirty="0">
                <a:latin typeface="ＭＳ ゴシック" panose="020B0609070205080204" pitchFamily="49" charset="-128"/>
                <a:ea typeface="ＭＳ ゴシック" panose="020B0609070205080204" pitchFamily="49" charset="-128"/>
              </a:rPr>
              <a:t>点</a:t>
            </a:r>
            <a:r>
              <a:rPr lang="ja-JP" altLang="en-US" dirty="0" smtClean="0">
                <a:latin typeface="ＭＳ ゴシック" panose="020B0609070205080204" pitchFamily="49" charset="-128"/>
                <a:ea typeface="ＭＳ ゴシック" panose="020B0609070205080204" pitchFamily="49" charset="-128"/>
              </a:rPr>
              <a:t>と一致させた</a:t>
            </a:r>
            <a:r>
              <a:rPr lang="ja-JP" altLang="en-US" dirty="0">
                <a:latin typeface="ＭＳ ゴシック" panose="020B0609070205080204" pitchFamily="49" charset="-128"/>
                <a:ea typeface="ＭＳ ゴシック" panose="020B0609070205080204" pitchFamily="49" charset="-128"/>
              </a:rPr>
              <a:t>。</a:t>
            </a:r>
            <a:endParaRPr lang="en-US" altLang="ja-JP" dirty="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ビーム半径の水平方向が最も小さ</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くなる位置、つまりは水平方向の</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集光点では右の表のよう</a:t>
            </a:r>
            <a:r>
              <a:rPr lang="ja-JP" altLang="en-US" dirty="0">
                <a:latin typeface="ＭＳ ゴシック" panose="020B0609070205080204" pitchFamily="49" charset="-128"/>
                <a:ea typeface="ＭＳ ゴシック" panose="020B0609070205080204" pitchFamily="49" charset="-128"/>
              </a:rPr>
              <a:t>に</a:t>
            </a:r>
            <a:r>
              <a:rPr lang="ja-JP" altLang="en-US" dirty="0" smtClean="0">
                <a:latin typeface="ＭＳ ゴシック" panose="020B0609070205080204" pitchFamily="49" charset="-128"/>
                <a:ea typeface="ＭＳ ゴシック" panose="020B0609070205080204" pitchFamily="49" charset="-128"/>
              </a:rPr>
              <a:t>なった</a:t>
            </a:r>
            <a:r>
              <a:rPr lang="ja-JP" altLang="en-US" dirty="0">
                <a:latin typeface="ＭＳ ゴシック" panose="020B0609070205080204" pitchFamily="49" charset="-128"/>
                <a:ea typeface="ＭＳ ゴシック" panose="020B0609070205080204" pitchFamily="49" charset="-128"/>
              </a:rPr>
              <a:t>。</a:t>
            </a:r>
          </a:p>
        </p:txBody>
      </p:sp>
      <p:graphicFrame>
        <p:nvGraphicFramePr>
          <p:cNvPr id="7" name="表 6">
            <a:extLst>
              <a:ext uri="{FF2B5EF4-FFF2-40B4-BE49-F238E27FC236}">
                <a16:creationId xmlns:a16="http://schemas.microsoft.com/office/drawing/2014/main" id="{B08A4A5E-1518-41DB-8CAA-6D58BEC521D4}"/>
              </a:ext>
            </a:extLst>
          </p:cNvPr>
          <p:cNvGraphicFramePr>
            <a:graphicFrameLocks noGrp="1"/>
          </p:cNvGraphicFramePr>
          <p:nvPr>
            <p:extLst>
              <p:ext uri="{D42A27DB-BD31-4B8C-83A1-F6EECF244321}">
                <p14:modId xmlns:p14="http://schemas.microsoft.com/office/powerpoint/2010/main" val="1448336198"/>
              </p:ext>
            </p:extLst>
          </p:nvPr>
        </p:nvGraphicFramePr>
        <p:xfrm>
          <a:off x="3803903" y="928836"/>
          <a:ext cx="5157217" cy="3029813"/>
        </p:xfrm>
        <a:graphic>
          <a:graphicData uri="http://schemas.openxmlformats.org/drawingml/2006/table">
            <a:tbl>
              <a:tblPr>
                <a:tableStyleId>{5C22544A-7EE6-4342-B048-85BDC9FD1C3A}</a:tableStyleId>
              </a:tblPr>
              <a:tblGrid>
                <a:gridCol w="768097">
                  <a:extLst>
                    <a:ext uri="{9D8B030D-6E8A-4147-A177-3AD203B41FA5}">
                      <a16:colId xmlns:a16="http://schemas.microsoft.com/office/drawing/2014/main" val="20000"/>
                    </a:ext>
                  </a:extLst>
                </a:gridCol>
                <a:gridCol w="1085088">
                  <a:extLst>
                    <a:ext uri="{9D8B030D-6E8A-4147-A177-3AD203B41FA5}">
                      <a16:colId xmlns:a16="http://schemas.microsoft.com/office/drawing/2014/main" val="20001"/>
                    </a:ext>
                  </a:extLst>
                </a:gridCol>
                <a:gridCol w="798576">
                  <a:extLst>
                    <a:ext uri="{9D8B030D-6E8A-4147-A177-3AD203B41FA5}">
                      <a16:colId xmlns:a16="http://schemas.microsoft.com/office/drawing/2014/main" val="2824954494"/>
                    </a:ext>
                  </a:extLst>
                </a:gridCol>
                <a:gridCol w="798576">
                  <a:extLst>
                    <a:ext uri="{9D8B030D-6E8A-4147-A177-3AD203B41FA5}">
                      <a16:colId xmlns:a16="http://schemas.microsoft.com/office/drawing/2014/main" val="20003"/>
                    </a:ext>
                  </a:extLst>
                </a:gridCol>
                <a:gridCol w="853440">
                  <a:extLst>
                    <a:ext uri="{9D8B030D-6E8A-4147-A177-3AD203B41FA5}">
                      <a16:colId xmlns:a16="http://schemas.microsoft.com/office/drawing/2014/main" val="3260900775"/>
                    </a:ext>
                  </a:extLst>
                </a:gridCol>
                <a:gridCol w="853440">
                  <a:extLst>
                    <a:ext uri="{9D8B030D-6E8A-4147-A177-3AD203B41FA5}">
                      <a16:colId xmlns:a16="http://schemas.microsoft.com/office/drawing/2014/main" val="20005"/>
                    </a:ext>
                  </a:extLst>
                </a:gridCol>
              </a:tblGrid>
              <a:tr h="387307">
                <a:tc rowSpan="3">
                  <a:txBody>
                    <a:bodyPr/>
                    <a:lstStyle/>
                    <a:p>
                      <a:pPr algn="r" fontAlgn="ct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入射</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角</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θ</a:t>
                      </a: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a:t>
                      </a:r>
                      <a:r>
                        <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rPr>
                        <a:t>°</a:t>
                      </a: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rowSpan="3">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ABCD</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行列方式での焦点距離</a:t>
                      </a:r>
                      <a:r>
                        <a:rPr lang="ja-JP" altLang="en-US" sz="1300" b="0" i="0" u="none" strike="noStrike" dirty="0" err="1" smtClean="0">
                          <a:solidFill>
                            <a:srgbClr val="000000"/>
                          </a:solidFill>
                          <a:effectLst/>
                          <a:latin typeface="ＭＳ ゴシック" panose="020B0609070205080204" pitchFamily="49" charset="-128"/>
                          <a:ea typeface="ＭＳ ゴシック" panose="020B0609070205080204" pitchFamily="49" charset="-128"/>
                        </a:rPr>
                        <a:t>ｆ</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r>
                        <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rPr>
                        <a:t>)</a:t>
                      </a:r>
                    </a:p>
                  </a:txBody>
                  <a:tcPr marL="11519" marR="11519" marT="11519" marB="0" anchor="ctr"/>
                </a:tc>
                <a:tc rowSpan="2" gridSpan="2">
                  <a:txBody>
                    <a:bodyPr/>
                    <a:lstStyle/>
                    <a:p>
                      <a:pPr algn="r" fontAlgn="ct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CODE V</a:t>
                      </a:r>
                      <a:r>
                        <a:rPr lang="ja-JP" altLang="en-US" sz="1300" b="0" i="0" u="none" strike="noStrike" dirty="0" err="1" smtClean="0">
                          <a:solidFill>
                            <a:srgbClr val="000000"/>
                          </a:solidFill>
                          <a:effectLst/>
                          <a:latin typeface="ＭＳ ゴシック" panose="020B0609070205080204" pitchFamily="49" charset="-128"/>
                          <a:ea typeface="ＭＳ ゴシック" panose="020B0609070205080204" pitchFamily="49" charset="-128"/>
                        </a:rPr>
                        <a:t>での</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集光位置</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rowSpan="2" hMerge="1">
                  <a:txBody>
                    <a:bodyPr/>
                    <a:lstStyle/>
                    <a:p>
                      <a:endParaRPr kumimoji="1" lang="ja-JP" altLang="en-US"/>
                    </a:p>
                  </a:txBody>
                  <a:tcPr/>
                </a:tc>
                <a:tc gridSpan="2">
                  <a:txBody>
                    <a:bodyPr/>
                    <a:lstStyle/>
                    <a:p>
                      <a:pPr algn="r" fontAlgn="ct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ABCD</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行列方式での</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集光位置</a:t>
                      </a:r>
                      <a:r>
                        <a:rPr lang="en-US" altLang="ja-JP" sz="1300" b="0" i="0" u="none" strike="noStrike" baseline="0" dirty="0" smtClean="0">
                          <a:solidFill>
                            <a:srgbClr val="000000"/>
                          </a:solidFill>
                          <a:effectLst/>
                          <a:latin typeface="ＭＳ ゴシック" panose="020B0609070205080204" pitchFamily="49" charset="-128"/>
                          <a:ea typeface="ＭＳ ゴシック" panose="020B0609070205080204" pitchFamily="49" charset="-128"/>
                        </a:rPr>
                        <a:t> </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hMerge="1">
                  <a:txBody>
                    <a:bodyPr/>
                    <a:lstStyle/>
                    <a:p>
                      <a:endParaRPr kumimoji="1" lang="ja-JP" altLang="en-US"/>
                    </a:p>
                  </a:txBody>
                  <a:tcPr/>
                </a:tc>
                <a:extLst>
                  <a:ext uri="{0D108BD9-81ED-4DB2-BD59-A6C34878D82A}">
                    <a16:rowId xmlns:a16="http://schemas.microsoft.com/office/drawing/2014/main" val="10000"/>
                  </a:ext>
                </a:extLst>
              </a:tr>
              <a:tr h="0">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rowSpan="2">
                  <a:txBody>
                    <a:bodyPr/>
                    <a:lstStyle/>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距離</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z(mm</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rowSpan="2">
                  <a:txBody>
                    <a:bodyPr/>
                    <a:lstStyle/>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ビーム</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半径</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7"/>
                  </a:ext>
                </a:extLst>
              </a:tr>
              <a:tr h="366855">
                <a:tc vMerge="1">
                  <a:txBody>
                    <a:bodyPr/>
                    <a:lstStyle/>
                    <a:p>
                      <a:endParaRPr kumimoji="1" lang="ja-JP" altLang="en-US"/>
                    </a:p>
                  </a:txBody>
                  <a:tcPr/>
                </a:tc>
                <a:tc vMerge="1">
                  <a:txBody>
                    <a:bodyPr/>
                    <a:lstStyle/>
                    <a:p>
                      <a:endParaRPr kumimoji="1" lang="ja-JP" altLang="en-US"/>
                    </a:p>
                  </a:txBody>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距離</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z(mm</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t>
                      </a:r>
                    </a:p>
                  </a:txBody>
                  <a:tcPr marL="11519" marR="11519" marT="11519" marB="0" anchor="ctr"/>
                </a:tc>
                <a:tc>
                  <a:txBody>
                    <a:bodyPr/>
                    <a:lstStyle/>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ビーム</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半径</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8"/>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304.8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1"/>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303</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1274.9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1274.9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2"/>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300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1270.6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1270.6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3"/>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294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1260.6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1260.6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4"/>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20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285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1248.7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1248.7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5"/>
                  </a:ext>
                </a:extLst>
              </a:tr>
              <a:tr h="362896">
                <a:tc>
                  <a:txBody>
                    <a:bodyPr/>
                    <a:lstStyle/>
                    <a:p>
                      <a:pPr algn="r" fontAlgn="ctr"/>
                      <a:r>
                        <a:rPr lang="en-US" altLang="ja-JP" sz="1400" u="none" strike="noStrike">
                          <a:effectLst/>
                          <a:latin typeface="ＭＳ ゴシック" panose="020B0609070205080204" pitchFamily="49" charset="-128"/>
                          <a:ea typeface="ＭＳ ゴシック" panose="020B0609070205080204" pitchFamily="49" charset="-128"/>
                        </a:rPr>
                        <a:t>30</a:t>
                      </a:r>
                      <a:endParaRPr lang="en-US" altLang="ja-JP" sz="1400" b="0"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264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1216.8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0.999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1216.8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0.999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extLst>
                  <a:ext uri="{0D108BD9-81ED-4DB2-BD59-A6C34878D82A}">
                    <a16:rowId xmlns:a16="http://schemas.microsoft.com/office/drawing/2014/main" val="10006"/>
                  </a:ext>
                </a:extLst>
              </a:tr>
            </a:tbl>
          </a:graphicData>
        </a:graphic>
      </p:graphicFrame>
      <p:sp>
        <p:nvSpPr>
          <p:cNvPr id="10" name="テキスト ボックス 9">
            <a:extLst>
              <a:ext uri="{FF2B5EF4-FFF2-40B4-BE49-F238E27FC236}">
                <a16:creationId xmlns:a16="http://schemas.microsoft.com/office/drawing/2014/main" id="{5365A64E-3AF2-48BB-94DB-4A1479D311C3}"/>
              </a:ext>
            </a:extLst>
          </p:cNvPr>
          <p:cNvSpPr txBox="1"/>
          <p:nvPr/>
        </p:nvSpPr>
        <p:spPr>
          <a:xfrm>
            <a:off x="0" y="4353240"/>
            <a:ext cx="3803903" cy="1754326"/>
          </a:xfrm>
          <a:prstGeom prst="rect">
            <a:avLst/>
          </a:prstGeom>
          <a:noFill/>
        </p:spPr>
        <p:txBody>
          <a:bodyPr wrap="square" rtlCol="0">
            <a:spAutoFit/>
          </a:bodyPr>
          <a:lstStyle/>
          <a:p>
            <a:r>
              <a:rPr lang="en-US" altLang="ja-JP" dirty="0">
                <a:latin typeface="ＭＳ ゴシック" panose="020B0609070205080204" pitchFamily="49" charset="-128"/>
                <a:ea typeface="ＭＳ ゴシック" panose="020B0609070205080204" pitchFamily="49" charset="-128"/>
              </a:rPr>
              <a:t>ABCD</a:t>
            </a:r>
            <a:r>
              <a:rPr lang="ja-JP" altLang="en-US" dirty="0">
                <a:latin typeface="ＭＳ ゴシック" panose="020B0609070205080204" pitchFamily="49" charset="-128"/>
                <a:ea typeface="ＭＳ ゴシック" panose="020B0609070205080204" pitchFamily="49" charset="-128"/>
              </a:rPr>
              <a:t>行列方式で変化</a:t>
            </a:r>
            <a:r>
              <a:rPr lang="ja-JP" altLang="en-US" dirty="0" smtClean="0">
                <a:latin typeface="ＭＳ ゴシック" panose="020B0609070205080204" pitchFamily="49" charset="-128"/>
                <a:ea typeface="ＭＳ ゴシック" panose="020B0609070205080204" pitchFamily="49" charset="-128"/>
              </a:rPr>
              <a:t>させた焦点距離</a:t>
            </a:r>
            <a:r>
              <a:rPr lang="ja-JP" altLang="en-US" dirty="0" err="1" smtClean="0">
                <a:latin typeface="ＭＳ ゴシック" panose="020B0609070205080204" pitchFamily="49" charset="-128"/>
                <a:ea typeface="ＭＳ ゴシック" panose="020B0609070205080204" pitchFamily="49" charset="-128"/>
              </a:rPr>
              <a:t>ｆ</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をグラフにプロットした。</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これにフィットする関数を調べたところ、</a:t>
            </a:r>
            <a:endParaRPr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　　　焦点距離</a:t>
            </a:r>
            <a:r>
              <a:rPr lang="ja-JP" altLang="en-US" dirty="0" err="1" smtClean="0">
                <a:latin typeface="ＭＳ ゴシック" panose="020B0609070205080204" pitchFamily="49" charset="-128"/>
                <a:ea typeface="ＭＳ ゴシック" panose="020B0609070205080204" pitchFamily="49" charset="-128"/>
              </a:rPr>
              <a:t>ｆ</a:t>
            </a:r>
            <a:r>
              <a:rPr lang="en-US" altLang="ja-JP" dirty="0">
                <a:latin typeface="ＭＳ ゴシック" panose="020B0609070205080204" pitchFamily="49" charset="-128"/>
                <a:ea typeface="ＭＳ ゴシック" panose="020B0609070205080204" pitchFamily="49" charset="-128"/>
              </a:rPr>
              <a:t>×</a:t>
            </a:r>
            <a:r>
              <a:rPr kumimoji="1" lang="en-US" altLang="ja-JP" dirty="0" err="1" smtClean="0">
                <a:latin typeface="ＭＳ ゴシック" panose="020B0609070205080204" pitchFamily="49" charset="-128"/>
                <a:ea typeface="ＭＳ ゴシック" panose="020B0609070205080204" pitchFamily="49" charset="-128"/>
              </a:rPr>
              <a:t>cosθ</a:t>
            </a:r>
            <a:endParaRPr lang="en-US" altLang="ja-JP" dirty="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であることがわかった。</a:t>
            </a:r>
            <a:endParaRPr kumimoji="1" lang="ja-JP" altLang="en-US" dirty="0">
              <a:latin typeface="ＭＳ ゴシック" panose="020B0609070205080204" pitchFamily="49" charset="-128"/>
              <a:ea typeface="ＭＳ ゴシック" panose="020B0609070205080204" pitchFamily="49" charset="-128"/>
            </a:endParaRPr>
          </a:p>
        </p:txBody>
      </p:sp>
      <p:graphicFrame>
        <p:nvGraphicFramePr>
          <p:cNvPr id="11" name="グラフ 10"/>
          <p:cNvGraphicFramePr>
            <a:graphicFrameLocks/>
          </p:cNvGraphicFramePr>
          <p:nvPr>
            <p:extLst>
              <p:ext uri="{D42A27DB-BD31-4B8C-83A1-F6EECF244321}">
                <p14:modId xmlns:p14="http://schemas.microsoft.com/office/powerpoint/2010/main" val="585585819"/>
              </p:ext>
            </p:extLst>
          </p:nvPr>
        </p:nvGraphicFramePr>
        <p:xfrm>
          <a:off x="3754000" y="3914229"/>
          <a:ext cx="5207119" cy="31275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005887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556954" y="285396"/>
            <a:ext cx="7714210" cy="798846"/>
          </a:xfrm>
        </p:spPr>
        <p:txBody>
          <a:bodyPr>
            <a:normAutofit/>
          </a:bodyPr>
          <a:lstStyle/>
          <a:p>
            <a:r>
              <a:rPr kumimoji="1" lang="en-US" altLang="ja-JP" sz="2400" dirty="0">
                <a:latin typeface="ＭＳ ゴシック" panose="020B0609070205080204" pitchFamily="49" charset="-128"/>
                <a:ea typeface="ＭＳ ゴシック" panose="020B0609070205080204" pitchFamily="49" charset="-128"/>
              </a:rPr>
              <a:t>ABCD</a:t>
            </a:r>
            <a:r>
              <a:rPr kumimoji="1" lang="ja-JP" altLang="en-US" sz="2400" dirty="0">
                <a:latin typeface="ＭＳ ゴシック" panose="020B0609070205080204" pitchFamily="49" charset="-128"/>
                <a:ea typeface="ＭＳ ゴシック" panose="020B0609070205080204" pitchFamily="49" charset="-128"/>
              </a:rPr>
              <a:t>行列で</a:t>
            </a:r>
            <a:r>
              <a:rPr kumimoji="1" lang="ja-JP" altLang="en-US" sz="2400" dirty="0" smtClean="0">
                <a:latin typeface="ＭＳ ゴシック" panose="020B0609070205080204" pitchFamily="49" charset="-128"/>
                <a:ea typeface="ＭＳ ゴシック" panose="020B0609070205080204" pitchFamily="49" charset="-128"/>
              </a:rPr>
              <a:t>の</a:t>
            </a:r>
            <a:r>
              <a:rPr lang="ja-JP" altLang="en-US" sz="2400" dirty="0">
                <a:latin typeface="ＭＳ ゴシック" panose="020B0609070205080204" pitchFamily="49" charset="-128"/>
                <a:ea typeface="ＭＳ ゴシック" panose="020B0609070205080204" pitchFamily="49" charset="-128"/>
              </a:rPr>
              <a:t>鉛直方向</a:t>
            </a:r>
            <a:r>
              <a:rPr lang="ja-JP" altLang="en-US" sz="2400" dirty="0" smtClean="0">
                <a:latin typeface="ＭＳ ゴシック" panose="020B0609070205080204" pitchFamily="49" charset="-128"/>
                <a:ea typeface="ＭＳ ゴシック" panose="020B0609070205080204" pitchFamily="49" charset="-128"/>
              </a:rPr>
              <a:t>の集光点の</a:t>
            </a:r>
            <a:r>
              <a:rPr kumimoji="1" lang="ja-JP" altLang="en-US" sz="2400" dirty="0" smtClean="0">
                <a:latin typeface="ＭＳ ゴシック" panose="020B0609070205080204" pitchFamily="49" charset="-128"/>
                <a:ea typeface="ＭＳ ゴシック" panose="020B0609070205080204" pitchFamily="49" charset="-128"/>
              </a:rPr>
              <a:t>シミュレーション</a:t>
            </a:r>
            <a:endParaRPr kumimoji="1" lang="ja-JP" altLang="en-US" sz="2400" dirty="0">
              <a:latin typeface="ＭＳ ゴシック" panose="020B0609070205080204" pitchFamily="49" charset="-128"/>
              <a:ea typeface="ＭＳ ゴシック" panose="020B0609070205080204" pitchFamily="49" charset="-128"/>
            </a:endParaRPr>
          </a:p>
        </p:txBody>
      </p:sp>
      <p:sp>
        <p:nvSpPr>
          <p:cNvPr id="6" name="正方形/長方形 5">
            <a:extLst>
              <a:ext uri="{FF2B5EF4-FFF2-40B4-BE49-F238E27FC236}">
                <a16:creationId xmlns:a16="http://schemas.microsoft.com/office/drawing/2014/main" id="{89AF8F13-CAAD-4E8E-997C-16615D296921}"/>
              </a:ext>
            </a:extLst>
          </p:cNvPr>
          <p:cNvSpPr/>
          <p:nvPr/>
        </p:nvSpPr>
        <p:spPr>
          <a:xfrm>
            <a:off x="0" y="1442155"/>
            <a:ext cx="3865417" cy="1754326"/>
          </a:xfrm>
          <a:prstGeom prst="rect">
            <a:avLst/>
          </a:prstGeom>
        </p:spPr>
        <p:txBody>
          <a:bodyPr wrap="square">
            <a:spAutoFit/>
          </a:bodyPr>
          <a:lstStyle/>
          <a:p>
            <a:r>
              <a:rPr lang="ja-JP" altLang="en-US" dirty="0" smtClean="0">
                <a:solidFill>
                  <a:srgbClr val="FF0000"/>
                </a:solidFill>
                <a:latin typeface="ＭＳ ゴシック" panose="020B0609070205080204" pitchFamily="49" charset="-128"/>
                <a:ea typeface="ＭＳ ゴシック" panose="020B0609070205080204" pitchFamily="49" charset="-128"/>
              </a:rPr>
              <a:t>焦点距離</a:t>
            </a:r>
            <a:r>
              <a:rPr lang="ja-JP" altLang="en-US" dirty="0" err="1" smtClean="0">
                <a:solidFill>
                  <a:srgbClr val="FF0000"/>
                </a:solidFill>
                <a:latin typeface="ＭＳ ゴシック" panose="020B0609070205080204" pitchFamily="49" charset="-128"/>
                <a:ea typeface="ＭＳ ゴシック" panose="020B0609070205080204" pitchFamily="49" charset="-128"/>
              </a:rPr>
              <a:t>ｆ</a:t>
            </a:r>
            <a:r>
              <a:rPr lang="ja-JP" altLang="en-US" dirty="0" smtClean="0">
                <a:latin typeface="ＭＳ ゴシック" panose="020B0609070205080204" pitchFamily="49" charset="-128"/>
                <a:ea typeface="ＭＳ ゴシック" panose="020B0609070205080204" pitchFamily="49" charset="-128"/>
              </a:rPr>
              <a:t>を</a:t>
            </a:r>
            <a:r>
              <a:rPr lang="en-US" altLang="ja-JP" dirty="0">
                <a:latin typeface="ＭＳ ゴシック" panose="020B0609070205080204" pitchFamily="49" charset="-128"/>
                <a:ea typeface="ＭＳ ゴシック" panose="020B0609070205080204" pitchFamily="49" charset="-128"/>
              </a:rPr>
              <a:t>ABCD</a:t>
            </a:r>
            <a:r>
              <a:rPr lang="ja-JP" altLang="en-US" dirty="0" smtClean="0">
                <a:latin typeface="ＭＳ ゴシック" panose="020B0609070205080204" pitchFamily="49" charset="-128"/>
                <a:ea typeface="ＭＳ ゴシック" panose="020B0609070205080204" pitchFamily="49" charset="-128"/>
              </a:rPr>
              <a:t>行列方式で</a:t>
            </a:r>
            <a:r>
              <a:rPr lang="ja-JP" altLang="en-US" dirty="0">
                <a:latin typeface="ＭＳ ゴシック" panose="020B0609070205080204" pitchFamily="49" charset="-128"/>
                <a:ea typeface="ＭＳ ゴシック" panose="020B0609070205080204" pitchFamily="49" charset="-128"/>
              </a:rPr>
              <a:t>変化</a:t>
            </a:r>
            <a:r>
              <a:rPr lang="ja-JP" altLang="en-US" dirty="0" smtClean="0">
                <a:latin typeface="ＭＳ ゴシック" panose="020B0609070205080204" pitchFamily="49" charset="-128"/>
                <a:ea typeface="ＭＳ ゴシック" panose="020B0609070205080204" pitchFamily="49" charset="-128"/>
              </a:rPr>
              <a:t>させ、</a:t>
            </a:r>
            <a:r>
              <a:rPr lang="en-US" altLang="ja-JP" dirty="0" smtClean="0">
                <a:latin typeface="ＭＳ ゴシック" panose="020B0609070205080204" pitchFamily="49" charset="-128"/>
                <a:ea typeface="ＭＳ ゴシック" panose="020B0609070205080204" pitchFamily="49" charset="-128"/>
              </a:rPr>
              <a:t>CODE</a:t>
            </a:r>
            <a:r>
              <a:rPr lang="ja-JP" altLang="en-US" dirty="0" smtClean="0">
                <a:latin typeface="ＭＳ ゴシック" panose="020B0609070205080204" pitchFamily="49" charset="-128"/>
                <a:ea typeface="ＭＳ ゴシック" panose="020B0609070205080204" pitchFamily="49" charset="-128"/>
              </a:rPr>
              <a:t> </a:t>
            </a:r>
            <a:r>
              <a:rPr lang="en-US" altLang="ja-JP" dirty="0">
                <a:latin typeface="ＭＳ ゴシック" panose="020B0609070205080204" pitchFamily="49" charset="-128"/>
                <a:ea typeface="ＭＳ ゴシック" panose="020B0609070205080204" pitchFamily="49" charset="-128"/>
              </a:rPr>
              <a:t>V</a:t>
            </a:r>
            <a:r>
              <a:rPr lang="ja-JP" altLang="en-US" dirty="0" smtClean="0">
                <a:latin typeface="ＭＳ ゴシック" panose="020B0609070205080204" pitchFamily="49" charset="-128"/>
                <a:ea typeface="ＭＳ ゴシック" panose="020B0609070205080204" pitchFamily="49" charset="-128"/>
              </a:rPr>
              <a:t>で導き出した集光</a:t>
            </a:r>
            <a:r>
              <a:rPr lang="ja-JP" altLang="en-US" dirty="0">
                <a:latin typeface="ＭＳ ゴシック" panose="020B0609070205080204" pitchFamily="49" charset="-128"/>
                <a:ea typeface="ＭＳ ゴシック" panose="020B0609070205080204" pitchFamily="49" charset="-128"/>
              </a:rPr>
              <a:t>点</a:t>
            </a:r>
            <a:r>
              <a:rPr lang="ja-JP" altLang="en-US" dirty="0" smtClean="0">
                <a:latin typeface="ＭＳ ゴシック" panose="020B0609070205080204" pitchFamily="49" charset="-128"/>
                <a:ea typeface="ＭＳ ゴシック" panose="020B0609070205080204" pitchFamily="49" charset="-128"/>
              </a:rPr>
              <a:t>と一致させた</a:t>
            </a:r>
            <a:r>
              <a:rPr lang="ja-JP" altLang="en-US" dirty="0">
                <a:latin typeface="ＭＳ ゴシック" panose="020B0609070205080204" pitchFamily="49" charset="-128"/>
                <a:ea typeface="ＭＳ ゴシック" panose="020B0609070205080204" pitchFamily="49" charset="-128"/>
              </a:rPr>
              <a:t>。</a:t>
            </a:r>
            <a:endParaRPr lang="en-US" altLang="ja-JP" dirty="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ビーム半径の鉛直方向が最も小さ</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くなる位置、つまりは</a:t>
            </a:r>
            <a:r>
              <a:rPr lang="ja-JP" altLang="en-US" dirty="0">
                <a:latin typeface="ＭＳ ゴシック" panose="020B0609070205080204" pitchFamily="49" charset="-128"/>
                <a:ea typeface="ＭＳ ゴシック" panose="020B0609070205080204" pitchFamily="49" charset="-128"/>
              </a:rPr>
              <a:t>鉛直</a:t>
            </a:r>
            <a:r>
              <a:rPr lang="ja-JP" altLang="en-US" dirty="0" smtClean="0">
                <a:latin typeface="ＭＳ ゴシック" panose="020B0609070205080204" pitchFamily="49" charset="-128"/>
                <a:ea typeface="ＭＳ ゴシック" panose="020B0609070205080204" pitchFamily="49" charset="-128"/>
              </a:rPr>
              <a:t>方向の</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集光点では右の表のよう</a:t>
            </a:r>
            <a:r>
              <a:rPr lang="ja-JP" altLang="en-US" dirty="0">
                <a:latin typeface="ＭＳ ゴシック" panose="020B0609070205080204" pitchFamily="49" charset="-128"/>
                <a:ea typeface="ＭＳ ゴシック" panose="020B0609070205080204" pitchFamily="49" charset="-128"/>
              </a:rPr>
              <a:t>に</a:t>
            </a:r>
            <a:r>
              <a:rPr lang="ja-JP" altLang="en-US" dirty="0" smtClean="0">
                <a:latin typeface="ＭＳ ゴシック" panose="020B0609070205080204" pitchFamily="49" charset="-128"/>
                <a:ea typeface="ＭＳ ゴシック" panose="020B0609070205080204" pitchFamily="49" charset="-128"/>
              </a:rPr>
              <a:t>なった</a:t>
            </a:r>
            <a:r>
              <a:rPr lang="ja-JP" altLang="en-US" dirty="0">
                <a:latin typeface="ＭＳ ゴシック" panose="020B0609070205080204" pitchFamily="49" charset="-128"/>
                <a:ea typeface="ＭＳ ゴシック" panose="020B0609070205080204" pitchFamily="49" charset="-128"/>
              </a:rPr>
              <a:t>。</a:t>
            </a:r>
          </a:p>
        </p:txBody>
      </p:sp>
      <p:graphicFrame>
        <p:nvGraphicFramePr>
          <p:cNvPr id="7" name="表 6">
            <a:extLst>
              <a:ext uri="{FF2B5EF4-FFF2-40B4-BE49-F238E27FC236}">
                <a16:creationId xmlns:a16="http://schemas.microsoft.com/office/drawing/2014/main" id="{B08A4A5E-1518-41DB-8CAA-6D58BEC521D4}"/>
              </a:ext>
            </a:extLst>
          </p:cNvPr>
          <p:cNvGraphicFramePr>
            <a:graphicFrameLocks noGrp="1"/>
          </p:cNvGraphicFramePr>
          <p:nvPr>
            <p:extLst>
              <p:ext uri="{D42A27DB-BD31-4B8C-83A1-F6EECF244321}">
                <p14:modId xmlns:p14="http://schemas.microsoft.com/office/powerpoint/2010/main" val="2562066474"/>
              </p:ext>
            </p:extLst>
          </p:nvPr>
        </p:nvGraphicFramePr>
        <p:xfrm>
          <a:off x="3803903" y="928836"/>
          <a:ext cx="5157217" cy="2992894"/>
        </p:xfrm>
        <a:graphic>
          <a:graphicData uri="http://schemas.openxmlformats.org/drawingml/2006/table">
            <a:tbl>
              <a:tblPr>
                <a:tableStyleId>{5C22544A-7EE6-4342-B048-85BDC9FD1C3A}</a:tableStyleId>
              </a:tblPr>
              <a:tblGrid>
                <a:gridCol w="768097">
                  <a:extLst>
                    <a:ext uri="{9D8B030D-6E8A-4147-A177-3AD203B41FA5}">
                      <a16:colId xmlns:a16="http://schemas.microsoft.com/office/drawing/2014/main" val="20000"/>
                    </a:ext>
                  </a:extLst>
                </a:gridCol>
                <a:gridCol w="1085088">
                  <a:extLst>
                    <a:ext uri="{9D8B030D-6E8A-4147-A177-3AD203B41FA5}">
                      <a16:colId xmlns:a16="http://schemas.microsoft.com/office/drawing/2014/main" val="20001"/>
                    </a:ext>
                  </a:extLst>
                </a:gridCol>
                <a:gridCol w="798576">
                  <a:extLst>
                    <a:ext uri="{9D8B030D-6E8A-4147-A177-3AD203B41FA5}">
                      <a16:colId xmlns:a16="http://schemas.microsoft.com/office/drawing/2014/main" val="2824954494"/>
                    </a:ext>
                  </a:extLst>
                </a:gridCol>
                <a:gridCol w="798576">
                  <a:extLst>
                    <a:ext uri="{9D8B030D-6E8A-4147-A177-3AD203B41FA5}">
                      <a16:colId xmlns:a16="http://schemas.microsoft.com/office/drawing/2014/main" val="834983846"/>
                    </a:ext>
                  </a:extLst>
                </a:gridCol>
                <a:gridCol w="853440">
                  <a:extLst>
                    <a:ext uri="{9D8B030D-6E8A-4147-A177-3AD203B41FA5}">
                      <a16:colId xmlns:a16="http://schemas.microsoft.com/office/drawing/2014/main" val="3260900775"/>
                    </a:ext>
                  </a:extLst>
                </a:gridCol>
                <a:gridCol w="853440">
                  <a:extLst>
                    <a:ext uri="{9D8B030D-6E8A-4147-A177-3AD203B41FA5}">
                      <a16:colId xmlns:a16="http://schemas.microsoft.com/office/drawing/2014/main" val="1296868233"/>
                    </a:ext>
                  </a:extLst>
                </a:gridCol>
              </a:tblGrid>
              <a:tr h="366855">
                <a:tc rowSpan="2">
                  <a:txBody>
                    <a:bodyPr/>
                    <a:lstStyle/>
                    <a:p>
                      <a:pPr algn="r" fontAlgn="ct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入射角</a:t>
                      </a:r>
                      <a:r>
                        <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rPr>
                        <a:t>θ</a:t>
                      </a: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a:t>
                      </a:r>
                      <a:r>
                        <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rPr>
                        <a:t>°</a:t>
                      </a:r>
                      <a:r>
                        <a:rPr lang="ja-JP" altLang="en-US" sz="1300" b="0" i="0" u="none" strike="noStrike" dirty="0">
                          <a:solidFill>
                            <a:srgbClr val="000000"/>
                          </a:solidFill>
                          <a:effectLst/>
                          <a:latin typeface="ＭＳ ゴシック" panose="020B0609070205080204" pitchFamily="49" charset="-128"/>
                          <a:ea typeface="ＭＳ ゴシック" panose="020B0609070205080204" pitchFamily="49" charset="-128"/>
                        </a:rPr>
                        <a:t>）</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rowSpan="2">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ABCD</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行列方式での焦点距離</a:t>
                      </a:r>
                      <a:r>
                        <a:rPr lang="ja-JP" altLang="en-US" sz="1300" b="0" i="0" u="none" strike="noStrike" dirty="0" err="1" smtClean="0">
                          <a:solidFill>
                            <a:srgbClr val="000000"/>
                          </a:solidFill>
                          <a:effectLst/>
                          <a:latin typeface="ＭＳ ゴシック" panose="020B0609070205080204" pitchFamily="49" charset="-128"/>
                          <a:ea typeface="ＭＳ ゴシック" panose="020B0609070205080204" pitchFamily="49" charset="-128"/>
                        </a:rPr>
                        <a:t>ｆ</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r>
                        <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rPr>
                        <a:t>)</a:t>
                      </a:r>
                    </a:p>
                  </a:txBody>
                  <a:tcPr marL="11519" marR="11519" marT="11519" marB="0" anchor="ctr"/>
                </a:tc>
                <a:tc gridSpan="2">
                  <a:txBody>
                    <a:bodyPr/>
                    <a:lstStyle/>
                    <a:p>
                      <a:pPr algn="r" fontAlgn="ct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CODE V</a:t>
                      </a:r>
                      <a:r>
                        <a:rPr lang="ja-JP" altLang="en-US" sz="1300" b="0" i="0" u="none" strike="noStrike" dirty="0" err="1" smtClean="0">
                          <a:solidFill>
                            <a:srgbClr val="000000"/>
                          </a:solidFill>
                          <a:effectLst/>
                          <a:latin typeface="ＭＳ ゴシック" panose="020B0609070205080204" pitchFamily="49" charset="-128"/>
                          <a:ea typeface="ＭＳ ゴシック" panose="020B0609070205080204" pitchFamily="49" charset="-128"/>
                        </a:rPr>
                        <a:t>で</a:t>
                      </a:r>
                      <a:r>
                        <a:rPr lang="ja-JP" altLang="en-US" sz="1300" b="0" i="0" u="none" strike="noStrike" dirty="0" err="1" smtClean="0">
                          <a:solidFill>
                            <a:srgbClr val="000000"/>
                          </a:solidFill>
                          <a:effectLst/>
                          <a:latin typeface="ＭＳ ゴシック" panose="020B0609070205080204" pitchFamily="49" charset="-128"/>
                          <a:ea typeface="ＭＳ ゴシック" panose="020B0609070205080204" pitchFamily="49" charset="-128"/>
                        </a:rPr>
                        <a:t>の</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集光位置</a:t>
                      </a:r>
                      <a:endParaRPr lang="en-US" altLang="ja-JP" sz="13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hMerge="1">
                  <a:txBody>
                    <a:bodyPr/>
                    <a:lstStyle/>
                    <a:p>
                      <a:endParaRPr kumimoji="1" lang="ja-JP" altLang="en-US"/>
                    </a:p>
                  </a:txBody>
                  <a:tcPr/>
                </a:tc>
                <a:tc gridSpan="2">
                  <a:txBody>
                    <a:bodyPr/>
                    <a:lstStyle/>
                    <a:p>
                      <a:pPr algn="r" fontAlgn="ct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ABCD</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行列方式での</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集光</a:t>
                      </a: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位置</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hMerge="1">
                  <a:txBody>
                    <a:bodyPr/>
                    <a:lstStyle/>
                    <a:p>
                      <a:endParaRPr kumimoji="1" lang="ja-JP" altLang="en-US"/>
                    </a:p>
                  </a:txBody>
                  <a:tcPr/>
                </a:tc>
                <a:extLst>
                  <a:ext uri="{0D108BD9-81ED-4DB2-BD59-A6C34878D82A}">
                    <a16:rowId xmlns:a16="http://schemas.microsoft.com/office/drawing/2014/main" val="10000"/>
                  </a:ext>
                </a:extLst>
              </a:tr>
              <a:tr h="366855">
                <a:tc vMerge="1">
                  <a:txBody>
                    <a:bodyPr/>
                    <a:lstStyle/>
                    <a:p>
                      <a:endParaRPr kumimoji="1" lang="ja-JP" altLang="en-US"/>
                    </a:p>
                  </a:txBody>
                  <a:tcPr/>
                </a:tc>
                <a:tc vMerge="1">
                  <a:txBody>
                    <a:bodyPr/>
                    <a:lstStyle/>
                    <a:p>
                      <a:endParaRPr kumimoji="1" lang="ja-JP" altLang="en-US"/>
                    </a:p>
                  </a:txBody>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距離</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z(mm)</a:t>
                      </a:r>
                    </a:p>
                  </a:txBody>
                  <a:tcPr marL="11519" marR="11519" marT="11519" marB="0" anchor="ctr"/>
                </a:tc>
                <a:tc>
                  <a:txBody>
                    <a:bodyPr/>
                    <a:lstStyle/>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ビーム</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半径</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p>
                  </a:txBody>
                  <a:tcPr marL="11519" marR="11519" marT="11519"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距離</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z(mm)</a:t>
                      </a:r>
                    </a:p>
                  </a:txBody>
                  <a:tcPr marL="11519" marR="11519" marT="11519" marB="0" anchor="ctr"/>
                </a:tc>
                <a:tc>
                  <a:txBody>
                    <a:bodyPr/>
                    <a:lstStyle/>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ビーム</a:t>
                      </a:r>
                      <a:endPar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endParaRPr>
                    </a:p>
                    <a:p>
                      <a:pPr algn="r" fontAlgn="ctr"/>
                      <a:r>
                        <a:rPr lang="ja-JP" altLang="en-US"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半径</a:t>
                      </a:r>
                      <a:r>
                        <a:rPr lang="en-US" altLang="ja-JP" sz="1300" b="0" i="0" u="none" strike="noStrike" dirty="0" smtClean="0">
                          <a:solidFill>
                            <a:srgbClr val="000000"/>
                          </a:solidFill>
                          <a:effectLst/>
                          <a:latin typeface="ＭＳ ゴシック" panose="020B0609070205080204" pitchFamily="49" charset="-128"/>
                          <a:ea typeface="ＭＳ ゴシック" panose="020B0609070205080204" pitchFamily="49" charset="-128"/>
                        </a:rPr>
                        <a:t>(mm)</a:t>
                      </a:r>
                    </a:p>
                  </a:txBody>
                  <a:tcPr marL="11519" marR="11519" marT="11519" marB="0" anchor="ctr"/>
                </a:tc>
                <a:extLst>
                  <a:ext uri="{0D108BD9-81ED-4DB2-BD59-A6C34878D82A}">
                    <a16:rowId xmlns:a16="http://schemas.microsoft.com/office/drawing/2014/main" val="3334858300"/>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304.8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1"/>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304.8</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dirty="0" smtClean="0">
                          <a:latin typeface="ＭＳ ゴシック" panose="020B0609070205080204" pitchFamily="49" charset="-128"/>
                          <a:ea typeface="ＭＳ ゴシック" panose="020B0609070205080204" pitchFamily="49" charset="-128"/>
                        </a:rPr>
                        <a:t>1276.6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1.19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2"/>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1286.6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1.21</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1286.6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1.21</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3"/>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317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1296.6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1296.6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1.24</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4"/>
                  </a:ext>
                </a:extLst>
              </a:tr>
              <a:tr h="362896">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20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325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1306.6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1306.6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1.29</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5"/>
                  </a:ext>
                </a:extLst>
              </a:tr>
              <a:tr h="362896">
                <a:tc>
                  <a:txBody>
                    <a:bodyPr/>
                    <a:lstStyle/>
                    <a:p>
                      <a:pPr algn="r" fontAlgn="ctr"/>
                      <a:r>
                        <a:rPr lang="en-US" altLang="ja-JP" sz="1400" u="none" strike="noStrike">
                          <a:effectLst/>
                          <a:latin typeface="ＭＳ ゴシック" panose="020B0609070205080204" pitchFamily="49" charset="-128"/>
                          <a:ea typeface="ＭＳ ゴシック" panose="020B0609070205080204" pitchFamily="49" charset="-128"/>
                        </a:rPr>
                        <a:t>30</a:t>
                      </a:r>
                      <a:endParaRPr lang="en-US" altLang="ja-JP" sz="1400" b="0" i="0" u="none" strike="noStrike">
                        <a:solidFill>
                          <a:srgbClr val="000000"/>
                        </a:solidFill>
                        <a:effectLst/>
                        <a:latin typeface="ＭＳ ゴシック" panose="020B0609070205080204" pitchFamily="49" charset="-128"/>
                        <a:ea typeface="ＭＳ ゴシック" panose="020B0609070205080204" pitchFamily="49" charset="-128"/>
                      </a:endParaRPr>
                    </a:p>
                  </a:txBody>
                  <a:tcPr marL="11519" marR="11519" marT="11519" marB="0" anchor="ctr"/>
                </a:tc>
                <a:tc>
                  <a:txBody>
                    <a:bodyPr/>
                    <a:lstStyle/>
                    <a:p>
                      <a:pPr algn="r" fontAlgn="ctr"/>
                      <a:r>
                        <a:rPr lang="en-US" altLang="ja-JP" sz="1400" u="none" strike="noStrike" dirty="0">
                          <a:effectLst/>
                          <a:latin typeface="ＭＳ ゴシック" panose="020B0609070205080204" pitchFamily="49" charset="-128"/>
                          <a:ea typeface="ＭＳ ゴシック" panose="020B0609070205080204" pitchFamily="49" charset="-128"/>
                        </a:rPr>
                        <a:t>351</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1346.6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1.42</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1346.6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tc>
                  <a:txBody>
                    <a:bodyPr/>
                    <a:lstStyle/>
                    <a:p>
                      <a:pPr algn="r" fontAlgn="ct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1.42</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0941" marR="10941" marT="10941" marB="0" anchor="ctr"/>
                </a:tc>
                <a:extLst>
                  <a:ext uri="{0D108BD9-81ED-4DB2-BD59-A6C34878D82A}">
                    <a16:rowId xmlns:a16="http://schemas.microsoft.com/office/drawing/2014/main" val="10006"/>
                  </a:ext>
                </a:extLst>
              </a:tr>
            </a:tbl>
          </a:graphicData>
        </a:graphic>
      </p:graphicFrame>
      <p:sp>
        <p:nvSpPr>
          <p:cNvPr id="10" name="テキスト ボックス 9">
            <a:extLst>
              <a:ext uri="{FF2B5EF4-FFF2-40B4-BE49-F238E27FC236}">
                <a16:creationId xmlns:a16="http://schemas.microsoft.com/office/drawing/2014/main" id="{5365A64E-3AF2-48BB-94DB-4A1479D311C3}"/>
              </a:ext>
            </a:extLst>
          </p:cNvPr>
          <p:cNvSpPr txBox="1"/>
          <p:nvPr/>
        </p:nvSpPr>
        <p:spPr>
          <a:xfrm>
            <a:off x="0" y="4353240"/>
            <a:ext cx="3803903" cy="1754326"/>
          </a:xfrm>
          <a:prstGeom prst="rect">
            <a:avLst/>
          </a:prstGeom>
          <a:noFill/>
        </p:spPr>
        <p:txBody>
          <a:bodyPr wrap="square" rtlCol="0">
            <a:spAutoFit/>
          </a:bodyPr>
          <a:lstStyle/>
          <a:p>
            <a:r>
              <a:rPr lang="en-US" altLang="ja-JP" dirty="0">
                <a:latin typeface="ＭＳ ゴシック" panose="020B0609070205080204" pitchFamily="49" charset="-128"/>
                <a:ea typeface="ＭＳ ゴシック" panose="020B0609070205080204" pitchFamily="49" charset="-128"/>
              </a:rPr>
              <a:t>ABCD</a:t>
            </a:r>
            <a:r>
              <a:rPr lang="ja-JP" altLang="en-US" dirty="0">
                <a:latin typeface="ＭＳ ゴシック" panose="020B0609070205080204" pitchFamily="49" charset="-128"/>
                <a:ea typeface="ＭＳ ゴシック" panose="020B0609070205080204" pitchFamily="49" charset="-128"/>
              </a:rPr>
              <a:t>行列方式で変化</a:t>
            </a:r>
            <a:r>
              <a:rPr lang="ja-JP" altLang="en-US" dirty="0" smtClean="0">
                <a:latin typeface="ＭＳ ゴシック" panose="020B0609070205080204" pitchFamily="49" charset="-128"/>
                <a:ea typeface="ＭＳ ゴシック" panose="020B0609070205080204" pitchFamily="49" charset="-128"/>
              </a:rPr>
              <a:t>させた焦点距離</a:t>
            </a:r>
            <a:r>
              <a:rPr lang="ja-JP" altLang="en-US" dirty="0" err="1" smtClean="0">
                <a:latin typeface="ＭＳ ゴシック" panose="020B0609070205080204" pitchFamily="49" charset="-128"/>
                <a:ea typeface="ＭＳ ゴシック" panose="020B0609070205080204" pitchFamily="49" charset="-128"/>
              </a:rPr>
              <a:t>ｆ</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をグラフにプロットした。</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これにフィットする関数を調べたところ、</a:t>
            </a:r>
            <a:endParaRPr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　　　焦点距離</a:t>
            </a:r>
            <a:r>
              <a:rPr lang="ja-JP" altLang="en-US" dirty="0" err="1" smtClean="0">
                <a:latin typeface="ＭＳ ゴシック" panose="020B0609070205080204" pitchFamily="49" charset="-128"/>
                <a:ea typeface="ＭＳ ゴシック" panose="020B0609070205080204" pitchFamily="49" charset="-128"/>
              </a:rPr>
              <a:t>ｆ</a:t>
            </a:r>
            <a:r>
              <a:rPr lang="en-US" altLang="ja-JP" dirty="0" smtClean="0">
                <a:latin typeface="ＭＳ ゴシック" panose="020B0609070205080204" pitchFamily="49" charset="-128"/>
                <a:ea typeface="ＭＳ ゴシック" panose="020B0609070205080204" pitchFamily="49" charset="-128"/>
              </a:rPr>
              <a:t>÷</a:t>
            </a:r>
            <a:r>
              <a:rPr kumimoji="1" lang="en-US" altLang="ja-JP" dirty="0" err="1" smtClean="0">
                <a:latin typeface="ＭＳ ゴシック" panose="020B0609070205080204" pitchFamily="49" charset="-128"/>
                <a:ea typeface="ＭＳ ゴシック" panose="020B0609070205080204" pitchFamily="49" charset="-128"/>
              </a:rPr>
              <a:t>cosθ</a:t>
            </a:r>
            <a:endParaRPr lang="en-US" altLang="ja-JP" dirty="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であることがわかった。</a:t>
            </a:r>
            <a:endParaRPr kumimoji="1" lang="ja-JP" altLang="en-US" dirty="0">
              <a:latin typeface="ＭＳ ゴシック" panose="020B0609070205080204" pitchFamily="49" charset="-128"/>
              <a:ea typeface="ＭＳ ゴシック" panose="020B0609070205080204" pitchFamily="49" charset="-128"/>
            </a:endParaRPr>
          </a:p>
        </p:txBody>
      </p:sp>
      <p:graphicFrame>
        <p:nvGraphicFramePr>
          <p:cNvPr id="8" name="グラフ 7"/>
          <p:cNvGraphicFramePr>
            <a:graphicFrameLocks/>
          </p:cNvGraphicFramePr>
          <p:nvPr>
            <p:extLst>
              <p:ext uri="{D42A27DB-BD31-4B8C-83A1-F6EECF244321}">
                <p14:modId xmlns:p14="http://schemas.microsoft.com/office/powerpoint/2010/main" val="4016527285"/>
              </p:ext>
            </p:extLst>
          </p:nvPr>
        </p:nvGraphicFramePr>
        <p:xfrm>
          <a:off x="3803903" y="3971544"/>
          <a:ext cx="5049117" cy="30294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12968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6AF168DB-82B3-4BB2-8B11-159495A521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33123">
            <a:off x="412222" y="1106657"/>
            <a:ext cx="6134795" cy="3893082"/>
          </a:xfrm>
          <a:prstGeom prst="rect">
            <a:avLst/>
          </a:prstGeom>
        </p:spPr>
      </p:pic>
      <p:sp>
        <p:nvSpPr>
          <p:cNvPr id="3" name="タイトル 2"/>
          <p:cNvSpPr>
            <a:spLocks noGrp="1"/>
          </p:cNvSpPr>
          <p:nvPr>
            <p:ph type="title"/>
          </p:nvPr>
        </p:nvSpPr>
        <p:spPr/>
        <p:txBody>
          <a:bodyPr/>
          <a:lstStyle/>
          <a:p>
            <a:r>
              <a:rPr lang="en-US" altLang="ja-JP" dirty="0">
                <a:latin typeface="ＭＳ ゴシック" panose="020B0609070205080204" pitchFamily="49" charset="-128"/>
                <a:ea typeface="ＭＳ ゴシック" panose="020B0609070205080204" pitchFamily="49" charset="-128"/>
              </a:rPr>
              <a:t>CODE V</a:t>
            </a:r>
            <a:r>
              <a:rPr lang="ja-JP" altLang="en-US" dirty="0">
                <a:latin typeface="ＭＳ ゴシック" panose="020B0609070205080204" pitchFamily="49" charset="-128"/>
                <a:ea typeface="ＭＳ ゴシック" panose="020B0609070205080204" pitchFamily="49" charset="-128"/>
              </a:rPr>
              <a:t>での</a:t>
            </a:r>
            <a:r>
              <a:rPr kumimoji="1" lang="ja-JP" altLang="en-US" dirty="0">
                <a:latin typeface="ＭＳ ゴシック" panose="020B0609070205080204" pitchFamily="49" charset="-128"/>
                <a:ea typeface="ＭＳ ゴシック" panose="020B0609070205080204" pitchFamily="49" charset="-128"/>
              </a:rPr>
              <a:t>凸面鏡のシミュレーション</a:t>
            </a:r>
          </a:p>
        </p:txBody>
      </p:sp>
      <p:sp>
        <p:nvSpPr>
          <p:cNvPr id="4" name="テキスト ボックス 3">
            <a:extLst>
              <a:ext uri="{FF2B5EF4-FFF2-40B4-BE49-F238E27FC236}">
                <a16:creationId xmlns:a16="http://schemas.microsoft.com/office/drawing/2014/main" id="{83C1CD21-CE9B-4779-9C9C-7C8849DB8087}"/>
              </a:ext>
            </a:extLst>
          </p:cNvPr>
          <p:cNvSpPr txBox="1"/>
          <p:nvPr/>
        </p:nvSpPr>
        <p:spPr>
          <a:xfrm>
            <a:off x="398968" y="961919"/>
            <a:ext cx="6891848" cy="369332"/>
          </a:xfrm>
          <a:prstGeom prst="rect">
            <a:avLst/>
          </a:prstGeom>
          <a:noFill/>
        </p:spPr>
        <p:txBody>
          <a:bodyPr wrap="square" rtlCol="0">
            <a:spAutoFit/>
          </a:bodyPr>
          <a:lstStyle/>
          <a:p>
            <a:r>
              <a:rPr lang="ja-JP" altLang="en-US" dirty="0">
                <a:latin typeface="ＭＳ ゴシック" panose="020B0609070205080204" pitchFamily="49" charset="-128"/>
                <a:ea typeface="ＭＳ ゴシック" panose="020B0609070205080204" pitchFamily="49" charset="-128"/>
              </a:rPr>
              <a:t>凸面鏡の角度</a:t>
            </a:r>
            <a:r>
              <a:rPr lang="en-US" altLang="ja-JP" dirty="0">
                <a:latin typeface="ＭＳ ゴシック" panose="020B0609070205080204" pitchFamily="49" charset="-128"/>
                <a:ea typeface="ＭＳ ゴシック" panose="020B0609070205080204" pitchFamily="49" charset="-128"/>
              </a:rPr>
              <a:t>θ</a:t>
            </a:r>
            <a:r>
              <a:rPr lang="ja-JP" altLang="en-US" dirty="0">
                <a:latin typeface="ＭＳ ゴシック" panose="020B0609070205080204" pitchFamily="49" charset="-128"/>
                <a:ea typeface="ＭＳ ゴシック" panose="020B0609070205080204" pitchFamily="49" charset="-128"/>
              </a:rPr>
              <a:t>＝</a:t>
            </a:r>
            <a:r>
              <a:rPr lang="en-US" altLang="ja-JP" dirty="0">
                <a:latin typeface="ＭＳ ゴシック" panose="020B0609070205080204" pitchFamily="49" charset="-128"/>
                <a:ea typeface="ＭＳ ゴシック" panose="020B0609070205080204" pitchFamily="49" charset="-128"/>
              </a:rPr>
              <a:t>10°</a:t>
            </a:r>
            <a:r>
              <a:rPr lang="ja-JP" altLang="en-US" dirty="0">
                <a:latin typeface="ＭＳ ゴシック" panose="020B0609070205080204" pitchFamily="49" charset="-128"/>
                <a:ea typeface="ＭＳ ゴシック" panose="020B0609070205080204" pitchFamily="49" charset="-128"/>
              </a:rPr>
              <a:t>のときの</a:t>
            </a:r>
            <a:r>
              <a:rPr lang="en-US" altLang="ja-JP" dirty="0">
                <a:latin typeface="ＭＳ ゴシック" panose="020B0609070205080204" pitchFamily="49" charset="-128"/>
                <a:ea typeface="ＭＳ ゴシック" panose="020B0609070205080204" pitchFamily="49" charset="-128"/>
              </a:rPr>
              <a:t>CODE V</a:t>
            </a:r>
            <a:r>
              <a:rPr lang="ja-JP" altLang="en-US" dirty="0">
                <a:latin typeface="ＭＳ ゴシック" panose="020B0609070205080204" pitchFamily="49" charset="-128"/>
                <a:ea typeface="ＭＳ ゴシック" panose="020B0609070205080204" pitchFamily="49" charset="-128"/>
              </a:rPr>
              <a:t>によるシミュレーション</a:t>
            </a:r>
          </a:p>
        </p:txBody>
      </p:sp>
      <p:sp>
        <p:nvSpPr>
          <p:cNvPr id="5" name="テキスト ボックス 4">
            <a:extLst>
              <a:ext uri="{FF2B5EF4-FFF2-40B4-BE49-F238E27FC236}">
                <a16:creationId xmlns:a16="http://schemas.microsoft.com/office/drawing/2014/main" id="{C7561649-D202-41D9-973B-AD10FC02560E}"/>
              </a:ext>
            </a:extLst>
          </p:cNvPr>
          <p:cNvSpPr txBox="1"/>
          <p:nvPr/>
        </p:nvSpPr>
        <p:spPr>
          <a:xfrm>
            <a:off x="2008600" y="1833152"/>
            <a:ext cx="3672584" cy="523220"/>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ガウスビーム入射</a:t>
            </a:r>
            <a:r>
              <a:rPr lang="ja-JP" altLang="en-US" sz="1200" dirty="0">
                <a:latin typeface="ＭＳ ゴシック" panose="020B0609070205080204" pitchFamily="49" charset="-128"/>
                <a:ea typeface="ＭＳ ゴシック" panose="020B0609070205080204" pitchFamily="49" charset="-128"/>
              </a:rPr>
              <a:t>　　</a:t>
            </a:r>
            <a:r>
              <a:rPr lang="ja-JP" altLang="en-US" sz="1400" dirty="0">
                <a:latin typeface="ＭＳ ゴシック" panose="020B0609070205080204" pitchFamily="49" charset="-128"/>
                <a:ea typeface="ＭＳ ゴシック" panose="020B0609070205080204" pitchFamily="49" charset="-128"/>
              </a:rPr>
              <a:t>波長　</a:t>
            </a:r>
            <a:r>
              <a:rPr lang="en-US" altLang="ja-JP" sz="1400" dirty="0">
                <a:latin typeface="ＭＳ ゴシック" panose="020B0609070205080204" pitchFamily="49" charset="-128"/>
                <a:ea typeface="ＭＳ ゴシック" panose="020B0609070205080204" pitchFamily="49" charset="-128"/>
              </a:rPr>
              <a:t>57.2μm</a:t>
            </a:r>
          </a:p>
          <a:p>
            <a:r>
              <a:rPr lang="ja-JP" altLang="en-US" sz="1400" dirty="0">
                <a:latin typeface="ＭＳ ゴシック" panose="020B0609070205080204" pitchFamily="49" charset="-128"/>
                <a:ea typeface="ＭＳ ゴシック" panose="020B0609070205080204" pitchFamily="49" charset="-128"/>
              </a:rPr>
              <a:t>　　　　　　　　　 </a:t>
            </a:r>
            <a:r>
              <a:rPr lang="ja-JP" altLang="en-US" sz="1400" dirty="0" smtClean="0">
                <a:latin typeface="ＭＳ ゴシック" panose="020B0609070205080204" pitchFamily="49" charset="-128"/>
                <a:ea typeface="ＭＳ ゴシック" panose="020B0609070205080204" pitchFamily="49" charset="-128"/>
              </a:rPr>
              <a:t>ビーム</a:t>
            </a:r>
            <a:r>
              <a:rPr lang="ja-JP" altLang="en-US" sz="1400" dirty="0">
                <a:latin typeface="ＭＳ ゴシック" panose="020B0609070205080204" pitchFamily="49" charset="-128"/>
                <a:ea typeface="ＭＳ ゴシック" panose="020B0609070205080204" pitchFamily="49" charset="-128"/>
              </a:rPr>
              <a:t>半径　</a:t>
            </a:r>
            <a:r>
              <a:rPr lang="en-US" altLang="ja-JP" sz="1400" dirty="0">
                <a:latin typeface="ＭＳ ゴシック" panose="020B0609070205080204" pitchFamily="49" charset="-128"/>
                <a:ea typeface="ＭＳ ゴシック" panose="020B0609070205080204" pitchFamily="49" charset="-128"/>
              </a:rPr>
              <a:t>3.43mm</a:t>
            </a:r>
          </a:p>
        </p:txBody>
      </p:sp>
      <p:sp>
        <p:nvSpPr>
          <p:cNvPr id="6" name="右矢印 6">
            <a:extLst>
              <a:ext uri="{FF2B5EF4-FFF2-40B4-BE49-F238E27FC236}">
                <a16:creationId xmlns:a16="http://schemas.microsoft.com/office/drawing/2014/main" id="{D1B07D1B-35C9-41D4-A35C-84C1132B46B4}"/>
              </a:ext>
            </a:extLst>
          </p:cNvPr>
          <p:cNvSpPr/>
          <p:nvPr/>
        </p:nvSpPr>
        <p:spPr>
          <a:xfrm rot="20908835">
            <a:off x="3486817" y="2461786"/>
            <a:ext cx="550235" cy="1275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7" name="右矢印 7">
            <a:extLst>
              <a:ext uri="{FF2B5EF4-FFF2-40B4-BE49-F238E27FC236}">
                <a16:creationId xmlns:a16="http://schemas.microsoft.com/office/drawing/2014/main" id="{7996AC08-2176-4ED9-A507-B1109AA9D42C}"/>
              </a:ext>
            </a:extLst>
          </p:cNvPr>
          <p:cNvSpPr/>
          <p:nvPr/>
        </p:nvSpPr>
        <p:spPr>
          <a:xfrm rot="8969347">
            <a:off x="5142278" y="3223926"/>
            <a:ext cx="463925" cy="1496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8" name="テキスト ボックス 7">
            <a:extLst>
              <a:ext uri="{FF2B5EF4-FFF2-40B4-BE49-F238E27FC236}">
                <a16:creationId xmlns:a16="http://schemas.microsoft.com/office/drawing/2014/main" id="{A9784B26-5E88-439E-9AB8-DC102D5A69B4}"/>
              </a:ext>
            </a:extLst>
          </p:cNvPr>
          <p:cNvSpPr txBox="1"/>
          <p:nvPr/>
        </p:nvSpPr>
        <p:spPr>
          <a:xfrm>
            <a:off x="4838458" y="3492271"/>
            <a:ext cx="368485" cy="507831"/>
          </a:xfrm>
          <a:prstGeom prst="rect">
            <a:avLst/>
          </a:prstGeom>
          <a:noFill/>
        </p:spPr>
        <p:txBody>
          <a:bodyPr wrap="square" rtlCol="0">
            <a:spAutoFit/>
          </a:bodyPr>
          <a:lstStyle/>
          <a:p>
            <a:r>
              <a:rPr lang="ja-JP" altLang="en-US" sz="1350" dirty="0">
                <a:latin typeface="ＭＳ ゴシック" panose="020B0609070205080204" pitchFamily="49" charset="-128"/>
                <a:ea typeface="ＭＳ ゴシック" panose="020B0609070205080204" pitchFamily="49" charset="-128"/>
              </a:rPr>
              <a:t>反射</a:t>
            </a:r>
          </a:p>
        </p:txBody>
      </p:sp>
      <p:cxnSp>
        <p:nvCxnSpPr>
          <p:cNvPr id="9" name="直線矢印コネクタ 8">
            <a:extLst>
              <a:ext uri="{FF2B5EF4-FFF2-40B4-BE49-F238E27FC236}">
                <a16:creationId xmlns:a16="http://schemas.microsoft.com/office/drawing/2014/main" id="{B8409428-443A-417F-9631-1A8951412272}"/>
              </a:ext>
            </a:extLst>
          </p:cNvPr>
          <p:cNvCxnSpPr>
            <a:cxnSpLocks/>
          </p:cNvCxnSpPr>
          <p:nvPr/>
        </p:nvCxnSpPr>
        <p:spPr>
          <a:xfrm flipV="1">
            <a:off x="4828416" y="2778635"/>
            <a:ext cx="1174826" cy="61430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9BF8EF92-77C5-4AE9-B417-033C132FAB07}"/>
              </a:ext>
            </a:extLst>
          </p:cNvPr>
          <p:cNvCxnSpPr>
            <a:cxnSpLocks/>
          </p:cNvCxnSpPr>
          <p:nvPr/>
        </p:nvCxnSpPr>
        <p:spPr>
          <a:xfrm flipV="1">
            <a:off x="670404" y="2358495"/>
            <a:ext cx="5003064" cy="84028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pic>
        <p:nvPicPr>
          <p:cNvPr id="12" name="図 11">
            <a:extLst>
              <a:ext uri="{FF2B5EF4-FFF2-40B4-BE49-F238E27FC236}">
                <a16:creationId xmlns:a16="http://schemas.microsoft.com/office/drawing/2014/main" id="{E5EC3203-FCEB-47FF-8E54-A0AAEF7546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45" y="1506569"/>
            <a:ext cx="1049410" cy="605429"/>
          </a:xfrm>
          <a:prstGeom prst="rect">
            <a:avLst/>
          </a:prstGeom>
        </p:spPr>
      </p:pic>
      <p:sp>
        <p:nvSpPr>
          <p:cNvPr id="13" name="テキスト ボックス 12">
            <a:extLst>
              <a:ext uri="{FF2B5EF4-FFF2-40B4-BE49-F238E27FC236}">
                <a16:creationId xmlns:a16="http://schemas.microsoft.com/office/drawing/2014/main" id="{1C335207-2230-4E89-BCA4-216AA412B55F}"/>
              </a:ext>
            </a:extLst>
          </p:cNvPr>
          <p:cNvSpPr txBox="1"/>
          <p:nvPr/>
        </p:nvSpPr>
        <p:spPr>
          <a:xfrm>
            <a:off x="6370191" y="2235144"/>
            <a:ext cx="2441694" cy="584775"/>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凸</a:t>
            </a:r>
            <a:r>
              <a:rPr lang="ja-JP" altLang="en-US" sz="1600" dirty="0" smtClean="0">
                <a:latin typeface="ＭＳ ゴシック" panose="020B0609070205080204" pitchFamily="49" charset="-128"/>
                <a:ea typeface="ＭＳ ゴシック" panose="020B0609070205080204" pitchFamily="49" charset="-128"/>
              </a:rPr>
              <a:t>面鏡</a:t>
            </a:r>
            <a:r>
              <a:rPr lang="ja-JP" altLang="en-US" sz="1600" dirty="0">
                <a:latin typeface="ＭＳ ゴシック" panose="020B0609070205080204" pitchFamily="49" charset="-128"/>
                <a:ea typeface="ＭＳ ゴシック" panose="020B0609070205080204" pitchFamily="49" charset="-128"/>
              </a:rPr>
              <a:t>の直径　　　</a:t>
            </a:r>
            <a:r>
              <a:rPr lang="en-US" altLang="ja-JP" sz="1600" dirty="0">
                <a:latin typeface="ＭＳ ゴシック" panose="020B0609070205080204" pitchFamily="49" charset="-128"/>
                <a:ea typeface="ＭＳ ゴシック" panose="020B0609070205080204" pitchFamily="49" charset="-128"/>
              </a:rPr>
              <a:t>50mm</a:t>
            </a:r>
          </a:p>
          <a:p>
            <a:r>
              <a:rPr lang="ja-JP" altLang="en-US" sz="1600" dirty="0">
                <a:latin typeface="ＭＳ ゴシック" panose="020B0609070205080204" pitchFamily="49" charset="-128"/>
                <a:ea typeface="ＭＳ ゴシック" panose="020B0609070205080204" pitchFamily="49" charset="-128"/>
              </a:rPr>
              <a:t>凸</a:t>
            </a:r>
            <a:r>
              <a:rPr lang="ja-JP" altLang="en-US" sz="1600" dirty="0" smtClean="0">
                <a:latin typeface="ＭＳ ゴシック" panose="020B0609070205080204" pitchFamily="49" charset="-128"/>
                <a:ea typeface="ＭＳ ゴシック" panose="020B0609070205080204" pitchFamily="49" charset="-128"/>
              </a:rPr>
              <a:t>面鏡</a:t>
            </a:r>
            <a:r>
              <a:rPr lang="ja-JP" altLang="en-US" sz="1600" dirty="0">
                <a:latin typeface="ＭＳ ゴシック" panose="020B0609070205080204" pitchFamily="49" charset="-128"/>
                <a:ea typeface="ＭＳ ゴシック" panose="020B0609070205080204" pitchFamily="49" charset="-128"/>
              </a:rPr>
              <a:t>の焦点距離　</a:t>
            </a:r>
            <a:r>
              <a:rPr lang="en-US" altLang="ja-JP" sz="1600" dirty="0">
                <a:solidFill>
                  <a:srgbClr val="FF0000"/>
                </a:solidFill>
                <a:latin typeface="ＭＳ ゴシック" panose="020B0609070205080204" pitchFamily="49" charset="-128"/>
                <a:ea typeface="ＭＳ ゴシック" panose="020B0609070205080204" pitchFamily="49" charset="-128"/>
              </a:rPr>
              <a:t>50mm</a:t>
            </a:r>
          </a:p>
        </p:txBody>
      </p:sp>
      <p:pic>
        <p:nvPicPr>
          <p:cNvPr id="15" name="図 14" descr="スクリーンショット, 抽象 が含まれている画像&#10;&#10;自動的に生成された説明">
            <a:extLst>
              <a:ext uri="{FF2B5EF4-FFF2-40B4-BE49-F238E27FC236}">
                <a16:creationId xmlns:a16="http://schemas.microsoft.com/office/drawing/2014/main" id="{F3E57445-5390-4CEE-BD21-C9085BA3DA63}"/>
              </a:ext>
            </a:extLst>
          </p:cNvPr>
          <p:cNvPicPr>
            <a:picLocks noChangeAspect="1"/>
          </p:cNvPicPr>
          <p:nvPr/>
        </p:nvPicPr>
        <p:blipFill rotWithShape="1">
          <a:blip r:embed="rId4">
            <a:extLst>
              <a:ext uri="{28A0092B-C50C-407E-A947-70E740481C1C}">
                <a14:useLocalDpi xmlns:a14="http://schemas.microsoft.com/office/drawing/2010/main" val="0"/>
              </a:ext>
            </a:extLst>
          </a:blip>
          <a:srcRect l="737" t="2034" r="1190" b="1682"/>
          <a:stretch/>
        </p:blipFill>
        <p:spPr>
          <a:xfrm>
            <a:off x="232718" y="4064870"/>
            <a:ext cx="4108704" cy="2255520"/>
          </a:xfrm>
          <a:prstGeom prst="rect">
            <a:avLst/>
          </a:prstGeom>
        </p:spPr>
      </p:pic>
      <p:sp>
        <p:nvSpPr>
          <p:cNvPr id="16" name="テキスト ボックス 15">
            <a:extLst>
              <a:ext uri="{FF2B5EF4-FFF2-40B4-BE49-F238E27FC236}">
                <a16:creationId xmlns:a16="http://schemas.microsoft.com/office/drawing/2014/main" id="{DC2BD122-9C5F-4C76-8C32-39E4BDB8D284}"/>
              </a:ext>
            </a:extLst>
          </p:cNvPr>
          <p:cNvSpPr txBox="1"/>
          <p:nvPr/>
        </p:nvSpPr>
        <p:spPr>
          <a:xfrm>
            <a:off x="706550" y="2225568"/>
            <a:ext cx="2773068" cy="584775"/>
          </a:xfrm>
          <a:prstGeom prst="rect">
            <a:avLst/>
          </a:prstGeom>
          <a:noFill/>
        </p:spPr>
        <p:txBody>
          <a:bodyPr wrap="square" rtlCol="0">
            <a:spAutoFit/>
          </a:bodyPr>
          <a:lstStyle/>
          <a:p>
            <a:r>
              <a:rPr lang="ja-JP" altLang="en-US" sz="1600" dirty="0">
                <a:latin typeface="ＭＳ ゴシック" panose="020B0609070205080204" pitchFamily="49" charset="-128"/>
                <a:ea typeface="ＭＳ ゴシック" panose="020B0609070205080204" pitchFamily="49" charset="-128"/>
              </a:rPr>
              <a:t>ビームの射出口から凸面鏡</a:t>
            </a:r>
            <a:endParaRPr lang="en-US" altLang="ja-JP" sz="1600" dirty="0">
              <a:latin typeface="ＭＳ ゴシック" panose="020B0609070205080204" pitchFamily="49" charset="-128"/>
              <a:ea typeface="ＭＳ ゴシック" panose="020B0609070205080204" pitchFamily="49" charset="-128"/>
            </a:endParaRPr>
          </a:p>
          <a:p>
            <a:r>
              <a:rPr lang="ja-JP" altLang="en-US" sz="1600" dirty="0" err="1">
                <a:latin typeface="ＭＳ ゴシック" panose="020B0609070205080204" pitchFamily="49" charset="-128"/>
                <a:ea typeface="ＭＳ ゴシック" panose="020B0609070205080204" pitchFamily="49" charset="-128"/>
              </a:rPr>
              <a:t>までの</a:t>
            </a:r>
            <a:r>
              <a:rPr lang="ja-JP" altLang="en-US" sz="1600" dirty="0">
                <a:latin typeface="ＭＳ ゴシック" panose="020B0609070205080204" pitchFamily="49" charset="-128"/>
                <a:ea typeface="ＭＳ ゴシック" panose="020B0609070205080204" pitchFamily="49" charset="-128"/>
              </a:rPr>
              <a:t>距離</a:t>
            </a:r>
            <a:r>
              <a:rPr lang="en-US" altLang="ja-JP" sz="1600" dirty="0">
                <a:latin typeface="ＭＳ ゴシック" panose="020B0609070205080204" pitchFamily="49" charset="-128"/>
                <a:ea typeface="ＭＳ ゴシック" panose="020B0609070205080204" pitchFamily="49" charset="-128"/>
              </a:rPr>
              <a:t> </a:t>
            </a:r>
            <a:r>
              <a:rPr lang="en-US" altLang="ja-JP" sz="1600" dirty="0" smtClean="0">
                <a:latin typeface="ＭＳ ゴシック" panose="020B0609070205080204" pitchFamily="49" charset="-128"/>
                <a:ea typeface="ＭＳ ゴシック" panose="020B0609070205080204" pitchFamily="49" charset="-128"/>
              </a:rPr>
              <a:t>z =900 </a:t>
            </a:r>
            <a:r>
              <a:rPr lang="en-US" altLang="ja-JP" sz="1600" dirty="0">
                <a:latin typeface="ＭＳ ゴシック" panose="020B0609070205080204" pitchFamily="49" charset="-128"/>
                <a:ea typeface="ＭＳ ゴシック" panose="020B0609070205080204" pitchFamily="49" charset="-128"/>
              </a:rPr>
              <a:t>mm</a:t>
            </a:r>
            <a:endParaRPr lang="ja-JP" altLang="en-US" sz="1400" dirty="0">
              <a:latin typeface="ＭＳ ゴシック" panose="020B0609070205080204" pitchFamily="49" charset="-128"/>
              <a:ea typeface="ＭＳ ゴシック" panose="020B0609070205080204" pitchFamily="49" charset="-128"/>
            </a:endParaRPr>
          </a:p>
        </p:txBody>
      </p:sp>
      <p:sp>
        <p:nvSpPr>
          <p:cNvPr id="17" name="テキスト ボックス 16">
            <a:extLst>
              <a:ext uri="{FF2B5EF4-FFF2-40B4-BE49-F238E27FC236}">
                <a16:creationId xmlns:a16="http://schemas.microsoft.com/office/drawing/2014/main" id="{9A6FA548-7D3D-409E-8F1D-CBF07AAFA12C}"/>
              </a:ext>
            </a:extLst>
          </p:cNvPr>
          <p:cNvSpPr txBox="1"/>
          <p:nvPr/>
        </p:nvSpPr>
        <p:spPr>
          <a:xfrm>
            <a:off x="5673468" y="3212739"/>
            <a:ext cx="2852063" cy="584775"/>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ビームの射出口</a:t>
            </a:r>
            <a:r>
              <a:rPr kumimoji="1" lang="ja-JP" altLang="en-US" sz="1600" dirty="0" smtClean="0">
                <a:latin typeface="ＭＳ ゴシック" panose="020B0609070205080204" pitchFamily="49" charset="-128"/>
                <a:ea typeface="ＭＳ ゴシック" panose="020B0609070205080204" pitchFamily="49" charset="-128"/>
              </a:rPr>
              <a:t>から</a:t>
            </a:r>
            <a:r>
              <a:rPr kumimoji="1" lang="ja-JP" altLang="en-US" sz="1600" dirty="0">
                <a:latin typeface="ＭＳ ゴシック" panose="020B0609070205080204" pitchFamily="49" charset="-128"/>
                <a:ea typeface="ＭＳ ゴシック" panose="020B0609070205080204" pitchFamily="49" charset="-128"/>
              </a:rPr>
              <a:t>測定位置</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err="1">
                <a:latin typeface="ＭＳ ゴシック" panose="020B0609070205080204" pitchFamily="49" charset="-128"/>
                <a:ea typeface="ＭＳ ゴシック" panose="020B0609070205080204" pitchFamily="49" charset="-128"/>
              </a:rPr>
              <a:t>までの</a:t>
            </a:r>
            <a:r>
              <a:rPr kumimoji="1" lang="ja-JP" altLang="en-US" sz="1600" dirty="0" smtClean="0">
                <a:latin typeface="ＭＳ ゴシック" panose="020B0609070205080204" pitchFamily="49" charset="-128"/>
                <a:ea typeface="ＭＳ ゴシック" panose="020B0609070205080204" pitchFamily="49" charset="-128"/>
              </a:rPr>
              <a:t>距離 </a:t>
            </a:r>
            <a:r>
              <a:rPr kumimoji="1" lang="en-US" altLang="ja-JP" sz="1600" dirty="0" smtClean="0">
                <a:latin typeface="ＭＳ ゴシック" panose="020B0609070205080204" pitchFamily="49" charset="-128"/>
                <a:ea typeface="ＭＳ ゴシック" panose="020B0609070205080204" pitchFamily="49" charset="-128"/>
              </a:rPr>
              <a:t>z =1200mm</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8" name="テキスト ボックス 17">
            <a:extLst>
              <a:ext uri="{FF2B5EF4-FFF2-40B4-BE49-F238E27FC236}">
                <a16:creationId xmlns:a16="http://schemas.microsoft.com/office/drawing/2014/main" id="{B7F680FC-5CA3-476E-8C0D-938BEE5C290E}"/>
              </a:ext>
            </a:extLst>
          </p:cNvPr>
          <p:cNvSpPr txBox="1"/>
          <p:nvPr/>
        </p:nvSpPr>
        <p:spPr>
          <a:xfrm>
            <a:off x="4569449" y="6072422"/>
            <a:ext cx="4108817" cy="646331"/>
          </a:xfrm>
          <a:prstGeom prst="rect">
            <a:avLst/>
          </a:prstGeom>
          <a:noFill/>
        </p:spPr>
        <p:txBody>
          <a:bodyPr wrap="none" rtlCol="0">
            <a:spAutoFit/>
          </a:bodyPr>
          <a:lstStyle/>
          <a:p>
            <a:r>
              <a:rPr lang="ja-JP" altLang="en-US" dirty="0">
                <a:latin typeface="ＭＳ ゴシック" panose="020B0609070205080204" pitchFamily="49" charset="-128"/>
                <a:ea typeface="ＭＳ ゴシック" panose="020B0609070205080204" pitchFamily="49" charset="-128"/>
              </a:rPr>
              <a:t>ビームの射出口</a:t>
            </a:r>
            <a:r>
              <a:rPr lang="ja-JP" altLang="en-US" dirty="0" smtClean="0">
                <a:latin typeface="ＭＳ ゴシック" panose="020B0609070205080204" pitchFamily="49" charset="-128"/>
                <a:ea typeface="ＭＳ ゴシック" panose="020B0609070205080204" pitchFamily="49" charset="-128"/>
              </a:rPr>
              <a:t>から距離 </a:t>
            </a:r>
            <a:r>
              <a:rPr lang="en-US" altLang="ja-JP" dirty="0" smtClean="0">
                <a:latin typeface="ＭＳ ゴシック" panose="020B0609070205080204" pitchFamily="49" charset="-128"/>
                <a:ea typeface="ＭＳ ゴシック" panose="020B0609070205080204" pitchFamily="49" charset="-128"/>
              </a:rPr>
              <a:t>z =1200mm</a:t>
            </a:r>
            <a:r>
              <a:rPr lang="ja-JP" altLang="en-US" dirty="0" smtClean="0">
                <a:latin typeface="ＭＳ ゴシック" panose="020B0609070205080204" pitchFamily="49" charset="-128"/>
                <a:ea typeface="ＭＳ ゴシック" panose="020B0609070205080204" pitchFamily="49" charset="-128"/>
              </a:rPr>
              <a:t>の</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位置</a:t>
            </a: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測定位置</a:t>
            </a:r>
            <a:r>
              <a:rPr lang="en-US" altLang="ja-JP" dirty="0" smtClean="0">
                <a:latin typeface="ＭＳ ゴシック" panose="020B0609070205080204" pitchFamily="49" charset="-128"/>
                <a:ea typeface="ＭＳ ゴシック" panose="020B0609070205080204" pitchFamily="49" charset="-128"/>
              </a:rPr>
              <a:t>)</a:t>
            </a:r>
            <a:r>
              <a:rPr lang="ja-JP" altLang="en-US" dirty="0" smtClean="0">
                <a:latin typeface="ＭＳ ゴシック" panose="020B0609070205080204" pitchFamily="49" charset="-128"/>
                <a:ea typeface="ＭＳ ゴシック" panose="020B0609070205080204" pitchFamily="49" charset="-128"/>
              </a:rPr>
              <a:t>の</a:t>
            </a:r>
            <a:r>
              <a:rPr lang="ja-JP" altLang="en-US" dirty="0">
                <a:latin typeface="ＭＳ ゴシック" panose="020B0609070205080204" pitchFamily="49" charset="-128"/>
                <a:ea typeface="ＭＳ ゴシック" panose="020B0609070205080204" pitchFamily="49" charset="-128"/>
              </a:rPr>
              <a:t>ビームプロファイル</a:t>
            </a:r>
            <a:endParaRPr kumimoji="1" lang="ja-JP" altLang="en-US" dirty="0">
              <a:latin typeface="ＭＳ ゴシック" panose="020B0609070205080204" pitchFamily="49" charset="-128"/>
              <a:ea typeface="ＭＳ ゴシック" panose="020B0609070205080204" pitchFamily="49" charset="-128"/>
            </a:endParaRPr>
          </a:p>
        </p:txBody>
      </p:sp>
      <p:cxnSp>
        <p:nvCxnSpPr>
          <p:cNvPr id="20" name="直線矢印コネクタ 19">
            <a:extLst>
              <a:ext uri="{FF2B5EF4-FFF2-40B4-BE49-F238E27FC236}">
                <a16:creationId xmlns:a16="http://schemas.microsoft.com/office/drawing/2014/main" id="{D425E2DD-9728-48C7-AF6F-66DD7466995B}"/>
              </a:ext>
            </a:extLst>
          </p:cNvPr>
          <p:cNvCxnSpPr>
            <a:cxnSpLocks/>
          </p:cNvCxnSpPr>
          <p:nvPr/>
        </p:nvCxnSpPr>
        <p:spPr>
          <a:xfrm flipH="1" flipV="1">
            <a:off x="4679831" y="5957021"/>
            <a:ext cx="297170" cy="1511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テキスト ボックス 21">
            <a:extLst>
              <a:ext uri="{FF2B5EF4-FFF2-40B4-BE49-F238E27FC236}">
                <a16:creationId xmlns:a16="http://schemas.microsoft.com/office/drawing/2014/main" id="{22035BEB-F430-4ABE-A827-8E3CD64FEFB7}"/>
              </a:ext>
            </a:extLst>
          </p:cNvPr>
          <p:cNvSpPr txBox="1"/>
          <p:nvPr/>
        </p:nvSpPr>
        <p:spPr>
          <a:xfrm>
            <a:off x="4848291" y="4840323"/>
            <a:ext cx="4339650" cy="646331"/>
          </a:xfrm>
          <a:prstGeom prst="rect">
            <a:avLst/>
          </a:prstGeom>
          <a:noFill/>
        </p:spPr>
        <p:txBody>
          <a:bodyPr wrap="none" rtlCol="0">
            <a:spAutoFit/>
          </a:bodyPr>
          <a:lstStyle/>
          <a:p>
            <a:r>
              <a:rPr kumimoji="1" lang="ja-JP" altLang="en-US" dirty="0">
                <a:latin typeface="ＭＳ ゴシック" panose="020B0609070205080204" pitchFamily="49" charset="-128"/>
                <a:ea typeface="ＭＳ ゴシック" panose="020B0609070205080204" pitchFamily="49" charset="-128"/>
              </a:rPr>
              <a:t>測定位置</a:t>
            </a:r>
            <a:r>
              <a:rPr kumimoji="1" lang="ja-JP" altLang="en-US" dirty="0" smtClean="0">
                <a:latin typeface="ＭＳ ゴシック" panose="020B0609070205080204" pitchFamily="49" charset="-128"/>
                <a:ea typeface="ＭＳ ゴシック" panose="020B0609070205080204" pitchFamily="49" charset="-128"/>
              </a:rPr>
              <a:t>は距離</a:t>
            </a:r>
            <a:r>
              <a:rPr lang="ja-JP" altLang="en-US" dirty="0">
                <a:latin typeface="ＭＳ ゴシック" panose="020B0609070205080204" pitchFamily="49" charset="-128"/>
                <a:ea typeface="ＭＳ ゴシック" panose="020B0609070205080204" pitchFamily="49" charset="-128"/>
              </a:rPr>
              <a:t>ｚ</a:t>
            </a:r>
            <a:r>
              <a:rPr lang="ja-JP" altLang="en-US" dirty="0" smtClean="0">
                <a:latin typeface="ＭＳ ゴシック" panose="020B0609070205080204" pitchFamily="49" charset="-128"/>
                <a:ea typeface="ＭＳ ゴシック" panose="020B0609070205080204" pitchFamily="49" charset="-128"/>
              </a:rPr>
              <a:t>＝</a:t>
            </a:r>
            <a:r>
              <a:rPr lang="en-US" altLang="ja-JP" dirty="0" smtClean="0">
                <a:latin typeface="ＭＳ ゴシック" panose="020B0609070205080204" pitchFamily="49" charset="-128"/>
                <a:ea typeface="ＭＳ ゴシック" panose="020B0609070205080204" pitchFamily="49" charset="-128"/>
              </a:rPr>
              <a:t>1200mm</a:t>
            </a:r>
            <a:r>
              <a:rPr lang="ja-JP" altLang="en-US" dirty="0" smtClean="0">
                <a:latin typeface="ＭＳ ゴシック" panose="020B0609070205080204" pitchFamily="49" charset="-128"/>
                <a:ea typeface="ＭＳ ゴシック" panose="020B0609070205080204" pitchFamily="49" charset="-128"/>
              </a:rPr>
              <a:t>の位置での</a:t>
            </a:r>
            <a:r>
              <a:rPr kumimoji="1" lang="ja-JP" altLang="en-US" dirty="0" smtClean="0">
                <a:latin typeface="ＭＳ ゴシック" panose="020B0609070205080204" pitchFamily="49" charset="-128"/>
                <a:ea typeface="ＭＳ ゴシック" panose="020B0609070205080204" pitchFamily="49" charset="-128"/>
              </a:rPr>
              <a:t>、</a:t>
            </a:r>
            <a:endParaRPr kumimoji="1" lang="en-US" altLang="ja-JP" dirty="0" smtClean="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ビーム半径を測定</a:t>
            </a:r>
            <a:r>
              <a:rPr kumimoji="1" lang="ja-JP" altLang="en-US" dirty="0">
                <a:latin typeface="ＭＳ ゴシック" panose="020B0609070205080204" pitchFamily="49" charset="-128"/>
                <a:ea typeface="ＭＳ ゴシック" panose="020B0609070205080204" pitchFamily="49" charset="-128"/>
              </a:rPr>
              <a:t>した。</a:t>
            </a:r>
          </a:p>
        </p:txBody>
      </p:sp>
      <p:sp>
        <p:nvSpPr>
          <p:cNvPr id="19" name="テキスト ボックス 18"/>
          <p:cNvSpPr txBox="1"/>
          <p:nvPr/>
        </p:nvSpPr>
        <p:spPr>
          <a:xfrm>
            <a:off x="3604142" y="3115828"/>
            <a:ext cx="1005403" cy="338554"/>
          </a:xfrm>
          <a:prstGeom prst="rect">
            <a:avLst/>
          </a:prstGeom>
          <a:noFill/>
        </p:spPr>
        <p:txBody>
          <a:bodyPr wrap="none" rtlCol="0">
            <a:spAutoFit/>
          </a:bodyPr>
          <a:lstStyle/>
          <a:p>
            <a:r>
              <a:rPr lang="ja-JP" altLang="en-US" sz="1600" dirty="0" smtClean="0">
                <a:latin typeface="ＭＳ ゴシック" panose="020B0609070205080204" pitchFamily="49" charset="-128"/>
                <a:ea typeface="ＭＳ ゴシック" panose="020B0609070205080204" pitchFamily="49" charset="-128"/>
              </a:rPr>
              <a:t>測定</a:t>
            </a:r>
            <a:r>
              <a:rPr lang="ja-JP" altLang="en-US" sz="1600" dirty="0">
                <a:latin typeface="ＭＳ ゴシック" panose="020B0609070205080204" pitchFamily="49" charset="-128"/>
                <a:ea typeface="ＭＳ ゴシック" panose="020B0609070205080204" pitchFamily="49" charset="-128"/>
              </a:rPr>
              <a:t>位置</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2" name="角丸四角形吹き出し 1"/>
          <p:cNvSpPr/>
          <p:nvPr/>
        </p:nvSpPr>
        <p:spPr>
          <a:xfrm>
            <a:off x="94985" y="3881679"/>
            <a:ext cx="4474464" cy="2535580"/>
          </a:xfrm>
          <a:prstGeom prst="wedgeRoundRectCallout">
            <a:avLst>
              <a:gd name="adj1" fmla="val 39385"/>
              <a:gd name="adj2" fmla="val -64069"/>
              <a:gd name="adj3" fmla="val 16667"/>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テキスト ボックス 13"/>
          <p:cNvSpPr txBox="1"/>
          <p:nvPr/>
        </p:nvSpPr>
        <p:spPr>
          <a:xfrm>
            <a:off x="51465" y="3454382"/>
            <a:ext cx="1800493" cy="369332"/>
          </a:xfrm>
          <a:prstGeom prst="rect">
            <a:avLst/>
          </a:prstGeom>
          <a:noFill/>
        </p:spPr>
        <p:txBody>
          <a:bodyPr wrap="none" rtlCol="0">
            <a:spAutoFit/>
          </a:bodyPr>
          <a:lstStyle/>
          <a:p>
            <a:r>
              <a:rPr lang="ja-JP" altLang="en-US" dirty="0">
                <a:latin typeface="ＭＳ ゴシック" panose="020B0609070205080204" pitchFamily="49" charset="-128"/>
                <a:ea typeface="ＭＳ ゴシック" panose="020B0609070205080204" pitchFamily="49" charset="-128"/>
              </a:rPr>
              <a:t>ビームの射出口</a:t>
            </a:r>
            <a:endParaRPr kumimoji="1" lang="ja-JP" altLang="en-US" dirty="0"/>
          </a:p>
        </p:txBody>
      </p:sp>
      <p:cxnSp>
        <p:nvCxnSpPr>
          <p:cNvPr id="23" name="直線矢印コネクタ 22"/>
          <p:cNvCxnSpPr/>
          <p:nvPr/>
        </p:nvCxnSpPr>
        <p:spPr>
          <a:xfrm flipV="1">
            <a:off x="366806" y="3212739"/>
            <a:ext cx="245067" cy="180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05125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dirty="0" smtClean="0">
                <a:latin typeface="ＭＳ ゴシック" panose="020B0609070205080204" pitchFamily="49" charset="-128"/>
                <a:ea typeface="ＭＳ ゴシック" panose="020B0609070205080204" pitchFamily="49" charset="-128"/>
              </a:rPr>
              <a:t>水平</a:t>
            </a:r>
            <a:r>
              <a:rPr lang="ja-JP" altLang="en-US" dirty="0">
                <a:latin typeface="ＭＳ ゴシック" panose="020B0609070205080204" pitchFamily="49" charset="-128"/>
                <a:ea typeface="ＭＳ ゴシック" panose="020B0609070205080204" pitchFamily="49" charset="-128"/>
              </a:rPr>
              <a:t>方向</a:t>
            </a:r>
            <a:r>
              <a:rPr lang="ja-JP" altLang="en-US" dirty="0" smtClean="0">
                <a:latin typeface="ＭＳ ゴシック" panose="020B0609070205080204" pitchFamily="49" charset="-128"/>
                <a:ea typeface="ＭＳ ゴシック" panose="020B0609070205080204" pitchFamily="49" charset="-128"/>
              </a:rPr>
              <a:t>のシミュレーション</a:t>
            </a:r>
            <a:endParaRPr kumimoji="1" lang="ja-JP" altLang="en-US" dirty="0">
              <a:latin typeface="ＭＳ ゴシック" panose="020B0609070205080204" pitchFamily="49" charset="-128"/>
              <a:ea typeface="ＭＳ ゴシック" panose="020B0609070205080204" pitchFamily="49" charset="-128"/>
            </a:endParaRPr>
          </a:p>
        </p:txBody>
      </p:sp>
      <p:graphicFrame>
        <p:nvGraphicFramePr>
          <p:cNvPr id="4" name="表 3">
            <a:extLst>
              <a:ext uri="{FF2B5EF4-FFF2-40B4-BE49-F238E27FC236}">
                <a16:creationId xmlns:a16="http://schemas.microsoft.com/office/drawing/2014/main" id="{05AB7A6A-148F-45E3-9E0A-5D3BF4E2AD42}"/>
              </a:ext>
            </a:extLst>
          </p:cNvPr>
          <p:cNvGraphicFramePr>
            <a:graphicFrameLocks noGrp="1"/>
          </p:cNvGraphicFramePr>
          <p:nvPr>
            <p:extLst>
              <p:ext uri="{D42A27DB-BD31-4B8C-83A1-F6EECF244321}">
                <p14:modId xmlns:p14="http://schemas.microsoft.com/office/powerpoint/2010/main" val="2654717686"/>
              </p:ext>
            </p:extLst>
          </p:nvPr>
        </p:nvGraphicFramePr>
        <p:xfrm>
          <a:off x="5569682" y="1182451"/>
          <a:ext cx="2755392" cy="1378480"/>
        </p:xfrm>
        <a:graphic>
          <a:graphicData uri="http://schemas.openxmlformats.org/drawingml/2006/table">
            <a:tbl>
              <a:tblPr>
                <a:tableStyleId>{5C22544A-7EE6-4342-B048-85BDC9FD1C3A}</a:tableStyleId>
              </a:tblPr>
              <a:tblGrid>
                <a:gridCol w="1377696">
                  <a:extLst>
                    <a:ext uri="{9D8B030D-6E8A-4147-A177-3AD203B41FA5}">
                      <a16:colId xmlns:a16="http://schemas.microsoft.com/office/drawing/2014/main" val="2717854562"/>
                    </a:ext>
                  </a:extLst>
                </a:gridCol>
                <a:gridCol w="1377696">
                  <a:extLst>
                    <a:ext uri="{9D8B030D-6E8A-4147-A177-3AD203B41FA5}">
                      <a16:colId xmlns:a16="http://schemas.microsoft.com/office/drawing/2014/main" val="2343064092"/>
                    </a:ext>
                  </a:extLst>
                </a:gridCol>
              </a:tblGrid>
              <a:tr h="275696">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入射角</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θ(°)</a:t>
                      </a:r>
                    </a:p>
                  </a:txBody>
                  <a:tcPr marL="11028" marR="11028" marT="11028" marB="0" anchor="b">
                    <a:solidFill>
                      <a:schemeClr val="accent1">
                        <a:lumMod val="40000"/>
                        <a:lumOff val="60000"/>
                      </a:schemeClr>
                    </a:solidFill>
                  </a:tcPr>
                </a:tc>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ビーム半径</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(mm)</a:t>
                      </a:r>
                    </a:p>
                  </a:txBody>
                  <a:tcPr marL="11028" marR="11028" marT="11028" marB="0" anchor="b">
                    <a:solidFill>
                      <a:schemeClr val="accent1">
                        <a:lumMod val="20000"/>
                        <a:lumOff val="80000"/>
                      </a:schemeClr>
                    </a:solidFill>
                  </a:tcPr>
                </a:tc>
                <a:extLst>
                  <a:ext uri="{0D108BD9-81ED-4DB2-BD59-A6C34878D82A}">
                    <a16:rowId xmlns:a16="http://schemas.microsoft.com/office/drawing/2014/main" val="324262078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41.3</a:t>
                      </a:r>
                    </a:p>
                  </a:txBody>
                  <a:tcPr marL="9525" marR="9525" marT="9525" marB="0" anchor="b">
                    <a:solidFill>
                      <a:schemeClr val="accent1">
                        <a:lumMod val="20000"/>
                        <a:lumOff val="80000"/>
                      </a:schemeClr>
                    </a:solidFill>
                  </a:tcPr>
                </a:tc>
                <a:extLst>
                  <a:ext uri="{0D108BD9-81ED-4DB2-BD59-A6C34878D82A}">
                    <a16:rowId xmlns:a16="http://schemas.microsoft.com/office/drawing/2014/main" val="84617847"/>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41.4</a:t>
                      </a:r>
                    </a:p>
                  </a:txBody>
                  <a:tcPr marL="9525" marR="9525" marT="9525" marB="0" anchor="b">
                    <a:solidFill>
                      <a:schemeClr val="accent1">
                        <a:lumMod val="20000"/>
                        <a:lumOff val="80000"/>
                      </a:schemeClr>
                    </a:solidFill>
                  </a:tcPr>
                </a:tc>
                <a:extLst>
                  <a:ext uri="{0D108BD9-81ED-4DB2-BD59-A6C34878D82A}">
                    <a16:rowId xmlns:a16="http://schemas.microsoft.com/office/drawing/2014/main" val="412511755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44.1</a:t>
                      </a:r>
                    </a:p>
                  </a:txBody>
                  <a:tcPr marL="9525" marR="9525" marT="9525" marB="0" anchor="b">
                    <a:solidFill>
                      <a:schemeClr val="accent1">
                        <a:lumMod val="20000"/>
                        <a:lumOff val="80000"/>
                      </a:schemeClr>
                    </a:solidFill>
                  </a:tcPr>
                </a:tc>
                <a:extLst>
                  <a:ext uri="{0D108BD9-81ED-4DB2-BD59-A6C34878D82A}">
                    <a16:rowId xmlns:a16="http://schemas.microsoft.com/office/drawing/2014/main" val="175976136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51.4</a:t>
                      </a:r>
                    </a:p>
                  </a:txBody>
                  <a:tcPr marL="9525" marR="9525" marT="9525" marB="0" anchor="b">
                    <a:solidFill>
                      <a:schemeClr val="accent1">
                        <a:lumMod val="20000"/>
                        <a:lumOff val="80000"/>
                      </a:schemeClr>
                    </a:solidFill>
                  </a:tcPr>
                </a:tc>
                <a:extLst>
                  <a:ext uri="{0D108BD9-81ED-4DB2-BD59-A6C34878D82A}">
                    <a16:rowId xmlns:a16="http://schemas.microsoft.com/office/drawing/2014/main" val="830768873"/>
                  </a:ext>
                </a:extLst>
              </a:tr>
            </a:tbl>
          </a:graphicData>
        </a:graphic>
      </p:graphicFrame>
      <p:sp>
        <p:nvSpPr>
          <p:cNvPr id="5" name="テキスト ボックス 4">
            <a:extLst>
              <a:ext uri="{FF2B5EF4-FFF2-40B4-BE49-F238E27FC236}">
                <a16:creationId xmlns:a16="http://schemas.microsoft.com/office/drawing/2014/main" id="{424344B9-EE78-4AA3-B2AE-9E03EF686CB9}"/>
              </a:ext>
            </a:extLst>
          </p:cNvPr>
          <p:cNvSpPr txBox="1"/>
          <p:nvPr/>
        </p:nvSpPr>
        <p:spPr>
          <a:xfrm>
            <a:off x="515564" y="1108320"/>
            <a:ext cx="4546888" cy="923330"/>
          </a:xfrm>
          <a:prstGeom prst="rect">
            <a:avLst/>
          </a:prstGeom>
          <a:noFill/>
        </p:spPr>
        <p:txBody>
          <a:bodyPr wrap="square" rtlCol="0">
            <a:spAutoFit/>
          </a:bodyPr>
          <a:lstStyle/>
          <a:p>
            <a:r>
              <a:rPr lang="en-US" altLang="ja-JP" dirty="0" smtClean="0">
                <a:latin typeface="ＭＳ ゴシック" panose="020B0609070205080204" pitchFamily="49" charset="-128"/>
                <a:ea typeface="ＭＳ ゴシック" panose="020B0609070205080204" pitchFamily="49" charset="-128"/>
              </a:rPr>
              <a:t>CODE V</a:t>
            </a:r>
            <a:r>
              <a:rPr lang="ja-JP" altLang="en-US" dirty="0" smtClean="0">
                <a:latin typeface="ＭＳ ゴシック" panose="020B0609070205080204" pitchFamily="49" charset="-128"/>
                <a:ea typeface="ＭＳ ゴシック" panose="020B0609070205080204" pitchFamily="49" charset="-128"/>
              </a:rPr>
              <a:t>を用いてシミュレーションを行い、</a:t>
            </a:r>
            <a:r>
              <a:rPr lang="en-US" altLang="ja-JP" dirty="0" smtClean="0">
                <a:latin typeface="ＭＳ ゴシック" panose="020B0609070205080204" pitchFamily="49" charset="-128"/>
                <a:ea typeface="ＭＳ ゴシック" panose="020B0609070205080204" pitchFamily="49" charset="-128"/>
              </a:rPr>
              <a:t>z</a:t>
            </a:r>
            <a:r>
              <a:rPr kumimoji="1" lang="en-US" altLang="ja-JP" dirty="0" smtClean="0">
                <a:latin typeface="ＭＳ ゴシック" panose="020B0609070205080204" pitchFamily="49" charset="-128"/>
                <a:ea typeface="ＭＳ ゴシック" panose="020B0609070205080204" pitchFamily="49" charset="-128"/>
              </a:rPr>
              <a:t> =1200mm</a:t>
            </a:r>
            <a:r>
              <a:rPr kumimoji="1" lang="ja-JP" altLang="en-US" dirty="0">
                <a:latin typeface="ＭＳ ゴシック" panose="020B0609070205080204" pitchFamily="49" charset="-128"/>
                <a:ea typeface="ＭＳ ゴシック" panose="020B0609070205080204" pitchFamily="49" charset="-128"/>
              </a:rPr>
              <a:t>の位置での</a:t>
            </a:r>
            <a:r>
              <a:rPr lang="ja-JP" altLang="en-US" dirty="0">
                <a:latin typeface="ＭＳ ゴシック" panose="020B0609070205080204" pitchFamily="49" charset="-128"/>
                <a:ea typeface="ＭＳ ゴシック" panose="020B0609070205080204" pitchFamily="49" charset="-128"/>
              </a:rPr>
              <a:t>水平</a:t>
            </a:r>
            <a:r>
              <a:rPr kumimoji="1" lang="ja-JP" altLang="en-US" dirty="0" smtClean="0">
                <a:latin typeface="ＭＳ ゴシック" panose="020B0609070205080204" pitchFamily="49" charset="-128"/>
                <a:ea typeface="ＭＳ ゴシック" panose="020B0609070205080204" pitchFamily="49" charset="-128"/>
              </a:rPr>
              <a:t>方向の</a:t>
            </a:r>
            <a:r>
              <a:rPr kumimoji="1" lang="ja-JP" altLang="en-US" dirty="0">
                <a:latin typeface="ＭＳ ゴシック" panose="020B0609070205080204" pitchFamily="49" charset="-128"/>
                <a:ea typeface="ＭＳ ゴシック" panose="020B0609070205080204" pitchFamily="49" charset="-128"/>
              </a:rPr>
              <a:t>ビーム半径の角度</a:t>
            </a:r>
            <a:r>
              <a:rPr kumimoji="1" lang="ja-JP" altLang="en-US" dirty="0" smtClean="0">
                <a:latin typeface="ＭＳ ゴシック" panose="020B0609070205080204" pitchFamily="49" charset="-128"/>
                <a:ea typeface="ＭＳ ゴシック" panose="020B0609070205080204" pitchFamily="49" charset="-128"/>
              </a:rPr>
              <a:t>変化を表にした。</a:t>
            </a:r>
            <a:endParaRPr kumimoji="1" lang="ja-JP" altLang="en-US" dirty="0">
              <a:latin typeface="ＭＳ ゴシック" panose="020B0609070205080204" pitchFamily="49" charset="-128"/>
              <a:ea typeface="ＭＳ ゴシック" panose="020B0609070205080204" pitchFamily="49" charset="-128"/>
            </a:endParaRPr>
          </a:p>
        </p:txBody>
      </p:sp>
      <p:graphicFrame>
        <p:nvGraphicFramePr>
          <p:cNvPr id="10" name="グラフ 9"/>
          <p:cNvGraphicFramePr>
            <a:graphicFrameLocks/>
          </p:cNvGraphicFramePr>
          <p:nvPr>
            <p:extLst>
              <p:ext uri="{D42A27DB-BD31-4B8C-83A1-F6EECF244321}">
                <p14:modId xmlns:p14="http://schemas.microsoft.com/office/powerpoint/2010/main" val="1315124823"/>
              </p:ext>
            </p:extLst>
          </p:nvPr>
        </p:nvGraphicFramePr>
        <p:xfrm>
          <a:off x="190016" y="3513078"/>
          <a:ext cx="5334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表 10">
            <a:extLst>
              <a:ext uri="{FF2B5EF4-FFF2-40B4-BE49-F238E27FC236}">
                <a16:creationId xmlns:a16="http://schemas.microsoft.com/office/drawing/2014/main" id="{05AB7A6A-148F-45E3-9E0A-5D3BF4E2AD42}"/>
              </a:ext>
            </a:extLst>
          </p:cNvPr>
          <p:cNvGraphicFramePr>
            <a:graphicFrameLocks noGrp="1"/>
          </p:cNvGraphicFramePr>
          <p:nvPr>
            <p:extLst>
              <p:ext uri="{D42A27DB-BD31-4B8C-83A1-F6EECF244321}">
                <p14:modId xmlns:p14="http://schemas.microsoft.com/office/powerpoint/2010/main" val="3723096126"/>
              </p:ext>
            </p:extLst>
          </p:nvPr>
        </p:nvGraphicFramePr>
        <p:xfrm>
          <a:off x="5569682" y="3975413"/>
          <a:ext cx="2755392" cy="1540532"/>
        </p:xfrm>
        <a:graphic>
          <a:graphicData uri="http://schemas.openxmlformats.org/drawingml/2006/table">
            <a:tbl>
              <a:tblPr>
                <a:tableStyleId>{5C22544A-7EE6-4342-B048-85BDC9FD1C3A}</a:tableStyleId>
              </a:tblPr>
              <a:tblGrid>
                <a:gridCol w="918464">
                  <a:extLst>
                    <a:ext uri="{9D8B030D-6E8A-4147-A177-3AD203B41FA5}">
                      <a16:colId xmlns:a16="http://schemas.microsoft.com/office/drawing/2014/main" val="2717854562"/>
                    </a:ext>
                  </a:extLst>
                </a:gridCol>
                <a:gridCol w="918464">
                  <a:extLst>
                    <a:ext uri="{9D8B030D-6E8A-4147-A177-3AD203B41FA5}">
                      <a16:colId xmlns:a16="http://schemas.microsoft.com/office/drawing/2014/main" val="2343064092"/>
                    </a:ext>
                  </a:extLst>
                </a:gridCol>
                <a:gridCol w="918464">
                  <a:extLst>
                    <a:ext uri="{9D8B030D-6E8A-4147-A177-3AD203B41FA5}">
                      <a16:colId xmlns:a16="http://schemas.microsoft.com/office/drawing/2014/main" val="20002"/>
                    </a:ext>
                  </a:extLst>
                </a:gridCol>
              </a:tblGrid>
              <a:tr h="275696">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入射角</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θ(°)</a:t>
                      </a:r>
                    </a:p>
                  </a:txBody>
                  <a:tcPr marL="11028" marR="11028" marT="11028" marB="0" anchor="b">
                    <a:solidFill>
                      <a:schemeClr val="accent1">
                        <a:lumMod val="40000"/>
                        <a:lumOff val="60000"/>
                      </a:schemeClr>
                    </a:solidFill>
                  </a:tcPr>
                </a:tc>
                <a:tc>
                  <a:txBody>
                    <a:bodyPr/>
                    <a:lstStyle/>
                    <a:p>
                      <a:pPr algn="r" fontAlgn="b"/>
                      <a:r>
                        <a:rPr lang="ja-JP" altLang="en-US"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焦点距離</a:t>
                      </a: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f’(mm)</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20000"/>
                        <a:lumOff val="80000"/>
                      </a:schemeClr>
                    </a:solidFill>
                  </a:tcPr>
                </a:tc>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ビーム半径</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(mm)</a:t>
                      </a:r>
                    </a:p>
                  </a:txBody>
                  <a:tcPr marL="11028" marR="11028" marT="11028" marB="0" anchor="b">
                    <a:solidFill>
                      <a:schemeClr val="accent1">
                        <a:lumMod val="20000"/>
                        <a:lumOff val="80000"/>
                      </a:schemeClr>
                    </a:solidFill>
                  </a:tcPr>
                </a:tc>
                <a:extLst>
                  <a:ext uri="{0D108BD9-81ED-4DB2-BD59-A6C34878D82A}">
                    <a16:rowId xmlns:a16="http://schemas.microsoft.com/office/drawing/2014/main" val="324262078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50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41.3</a:t>
                      </a:r>
                    </a:p>
                  </a:txBody>
                  <a:tcPr marL="9525" marR="9525" marT="9525" marB="0" anchor="b">
                    <a:solidFill>
                      <a:schemeClr val="accent1">
                        <a:lumMod val="20000"/>
                        <a:lumOff val="80000"/>
                      </a:schemeClr>
                    </a:solidFill>
                  </a:tcPr>
                </a:tc>
                <a:extLst>
                  <a:ext uri="{0D108BD9-81ED-4DB2-BD59-A6C34878D82A}">
                    <a16:rowId xmlns:a16="http://schemas.microsoft.com/office/drawing/2014/main" val="84617847"/>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49.7</a:t>
                      </a: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41.4</a:t>
                      </a:r>
                    </a:p>
                  </a:txBody>
                  <a:tcPr marL="9525" marR="9525" marT="9525" marB="0" anchor="b">
                    <a:solidFill>
                      <a:schemeClr val="accent1">
                        <a:lumMod val="20000"/>
                        <a:lumOff val="80000"/>
                      </a:schemeClr>
                    </a:solidFill>
                  </a:tcPr>
                </a:tc>
                <a:extLst>
                  <a:ext uri="{0D108BD9-81ED-4DB2-BD59-A6C34878D82A}">
                    <a16:rowId xmlns:a16="http://schemas.microsoft.com/office/drawing/2014/main" val="412511755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46.1</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44.1</a:t>
                      </a:r>
                    </a:p>
                  </a:txBody>
                  <a:tcPr marL="9525" marR="9525" marT="9525" marB="0" anchor="b">
                    <a:solidFill>
                      <a:schemeClr val="accent1">
                        <a:lumMod val="20000"/>
                        <a:lumOff val="80000"/>
                      </a:schemeClr>
                    </a:solidFill>
                  </a:tcPr>
                </a:tc>
                <a:extLst>
                  <a:ext uri="{0D108BD9-81ED-4DB2-BD59-A6C34878D82A}">
                    <a16:rowId xmlns:a16="http://schemas.microsoft.com/office/drawing/2014/main" val="175976136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38.6</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51.4</a:t>
                      </a:r>
                    </a:p>
                  </a:txBody>
                  <a:tcPr marL="9525" marR="9525" marT="9525" marB="0" anchor="b">
                    <a:solidFill>
                      <a:schemeClr val="accent1">
                        <a:lumMod val="20000"/>
                        <a:lumOff val="80000"/>
                      </a:schemeClr>
                    </a:solidFill>
                  </a:tcPr>
                </a:tc>
                <a:extLst>
                  <a:ext uri="{0D108BD9-81ED-4DB2-BD59-A6C34878D82A}">
                    <a16:rowId xmlns:a16="http://schemas.microsoft.com/office/drawing/2014/main" val="830768873"/>
                  </a:ext>
                </a:extLst>
              </a:tr>
            </a:tbl>
          </a:graphicData>
        </a:graphic>
      </p:graphicFrame>
      <p:sp>
        <p:nvSpPr>
          <p:cNvPr id="12" name="テキスト ボックス 11">
            <a:extLst>
              <a:ext uri="{FF2B5EF4-FFF2-40B4-BE49-F238E27FC236}">
                <a16:creationId xmlns:a16="http://schemas.microsoft.com/office/drawing/2014/main" id="{424344B9-EE78-4AA3-B2AE-9E03EF686CB9}"/>
              </a:ext>
            </a:extLst>
          </p:cNvPr>
          <p:cNvSpPr txBox="1"/>
          <p:nvPr/>
        </p:nvSpPr>
        <p:spPr>
          <a:xfrm>
            <a:off x="564243" y="2776556"/>
            <a:ext cx="7705890" cy="646331"/>
          </a:xfrm>
          <a:prstGeom prst="rect">
            <a:avLst/>
          </a:prstGeom>
          <a:noFill/>
        </p:spPr>
        <p:txBody>
          <a:bodyPr wrap="square" rtlCol="0">
            <a:spAutoFit/>
          </a:bodyPr>
          <a:lstStyle/>
          <a:p>
            <a:r>
              <a:rPr kumimoji="1" lang="ja-JP" altLang="en-US" dirty="0" smtClean="0">
                <a:latin typeface="ＭＳ ゴシック" panose="020B0609070205080204" pitchFamily="49" charset="-128"/>
                <a:ea typeface="ＭＳ ゴシック" panose="020B0609070205080204" pitchFamily="49" charset="-128"/>
              </a:rPr>
              <a:t>次に、</a:t>
            </a:r>
            <a:r>
              <a:rPr lang="en-US" altLang="ja-JP" dirty="0" smtClean="0">
                <a:latin typeface="ＭＳ ゴシック" panose="020B0609070205080204" pitchFamily="49" charset="-128"/>
                <a:ea typeface="ＭＳ ゴシック" panose="020B0609070205080204" pitchFamily="49" charset="-128"/>
              </a:rPr>
              <a:t>CODE V</a:t>
            </a:r>
            <a:r>
              <a:rPr lang="ja-JP" altLang="en-US" dirty="0" smtClean="0">
                <a:latin typeface="ＭＳ ゴシック" panose="020B0609070205080204" pitchFamily="49" charset="-128"/>
                <a:ea typeface="ＭＳ ゴシック" panose="020B0609070205080204" pitchFamily="49" charset="-128"/>
              </a:rPr>
              <a:t>を用いて求めたビーム半径と一致するように、</a:t>
            </a:r>
            <a:r>
              <a:rPr lang="en-US" altLang="ja-JP" dirty="0" smtClean="0">
                <a:latin typeface="ＭＳ ゴシック" panose="020B0609070205080204" pitchFamily="49" charset="-128"/>
                <a:ea typeface="ＭＳ ゴシック" panose="020B0609070205080204" pitchFamily="49" charset="-128"/>
              </a:rPr>
              <a:t>ABCD</a:t>
            </a:r>
            <a:r>
              <a:rPr lang="ja-JP" altLang="en-US" dirty="0">
                <a:latin typeface="ＭＳ ゴシック" panose="020B0609070205080204" pitchFamily="49" charset="-128"/>
                <a:ea typeface="ＭＳ ゴシック" panose="020B0609070205080204" pitchFamily="49" charset="-128"/>
              </a:rPr>
              <a:t>行列方式を用いて</a:t>
            </a:r>
            <a:r>
              <a:rPr lang="ja-JP" altLang="en-US" dirty="0" smtClean="0">
                <a:latin typeface="ＭＳ ゴシック" panose="020B0609070205080204" pitchFamily="49" charset="-128"/>
                <a:ea typeface="ＭＳ ゴシック" panose="020B0609070205080204" pitchFamily="49" charset="-128"/>
              </a:rPr>
              <a:t>焦点</a:t>
            </a:r>
            <a:r>
              <a:rPr lang="ja-JP" altLang="en-US" dirty="0">
                <a:latin typeface="ＭＳ ゴシック" panose="020B0609070205080204" pitchFamily="49" charset="-128"/>
                <a:ea typeface="ＭＳ ゴシック" panose="020B0609070205080204" pitchFamily="49" charset="-128"/>
              </a:rPr>
              <a:t>距離</a:t>
            </a:r>
            <a:r>
              <a:rPr lang="en-US" altLang="ja-JP" dirty="0">
                <a:latin typeface="ＭＳ ゴシック" panose="020B0609070205080204" pitchFamily="49" charset="-128"/>
                <a:ea typeface="ＭＳ ゴシック" panose="020B0609070205080204" pitchFamily="49" charset="-128"/>
              </a:rPr>
              <a:t>f</a:t>
            </a:r>
            <a:r>
              <a:rPr lang="ja-JP" altLang="en-US" dirty="0">
                <a:latin typeface="ＭＳ ゴシック" panose="020B0609070205080204" pitchFamily="49" charset="-128"/>
                <a:ea typeface="ＭＳ ゴシック" panose="020B0609070205080204" pitchFamily="49" charset="-128"/>
              </a:rPr>
              <a:t>を変化</a:t>
            </a:r>
            <a:r>
              <a:rPr lang="ja-JP" altLang="en-US" dirty="0" smtClean="0">
                <a:latin typeface="ＭＳ ゴシック" panose="020B0609070205080204" pitchFamily="49" charset="-128"/>
                <a:ea typeface="ＭＳ ゴシック" panose="020B0609070205080204" pitchFamily="49" charset="-128"/>
              </a:rPr>
              <a:t>させて表とグラフにした。</a:t>
            </a:r>
            <a:endParaRPr kumimoji="1" lang="en-US" altLang="ja-JP" dirty="0" smtClean="0">
              <a:latin typeface="ＭＳ ゴシック" panose="020B0609070205080204" pitchFamily="49" charset="-128"/>
              <a:ea typeface="ＭＳ ゴシック" panose="020B0609070205080204" pitchFamily="49" charset="-128"/>
            </a:endParaRPr>
          </a:p>
        </p:txBody>
      </p:sp>
      <p:sp>
        <p:nvSpPr>
          <p:cNvPr id="13" name="テキスト ボックス 12"/>
          <p:cNvSpPr txBox="1"/>
          <p:nvPr/>
        </p:nvSpPr>
        <p:spPr>
          <a:xfrm>
            <a:off x="3884619" y="4901346"/>
            <a:ext cx="1497635" cy="246221"/>
          </a:xfrm>
          <a:prstGeom prst="rect">
            <a:avLst/>
          </a:prstGeom>
          <a:solidFill>
            <a:schemeClr val="bg1"/>
          </a:solidFill>
        </p:spPr>
        <p:txBody>
          <a:bodyPr wrap="square" rtlCol="0">
            <a:spAutoFit/>
          </a:bodyPr>
          <a:lstStyle/>
          <a:p>
            <a:r>
              <a:rPr kumimoji="1" lang="ja-JP" altLang="en-US" sz="1000" dirty="0" smtClean="0"/>
              <a:t>近似曲線</a:t>
            </a:r>
            <a:endParaRPr kumimoji="1" lang="ja-JP" altLang="en-US" sz="1000" dirty="0"/>
          </a:p>
        </p:txBody>
      </p:sp>
      <p:sp>
        <p:nvSpPr>
          <p:cNvPr id="14" name="正方形/長方形 13"/>
          <p:cNvSpPr/>
          <p:nvPr/>
        </p:nvSpPr>
        <p:spPr>
          <a:xfrm>
            <a:off x="3948546" y="5121623"/>
            <a:ext cx="1113906" cy="23227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3D2FDAEF-ABE1-4D34-B947-D312050A6EBE}"/>
              </a:ext>
            </a:extLst>
          </p:cNvPr>
          <p:cNvSpPr txBox="1"/>
          <p:nvPr/>
        </p:nvSpPr>
        <p:spPr>
          <a:xfrm>
            <a:off x="953090" y="6164302"/>
            <a:ext cx="7104817" cy="646331"/>
          </a:xfrm>
          <a:prstGeom prst="rect">
            <a:avLst/>
          </a:prstGeom>
          <a:noFill/>
        </p:spPr>
        <p:txBody>
          <a:bodyPr wrap="square" rtlCol="0">
            <a:spAutoFit/>
          </a:bodyPr>
          <a:lstStyle/>
          <a:p>
            <a:r>
              <a:rPr kumimoji="1" lang="ja-JP" altLang="en-US" dirty="0">
                <a:latin typeface="ＭＳ ゴシック" panose="020B0609070205080204" pitchFamily="49" charset="-128"/>
                <a:ea typeface="ＭＳ ゴシック" panose="020B0609070205080204" pitchFamily="49" charset="-128"/>
              </a:rPr>
              <a:t>入射角とともに大きく変化したが</a:t>
            </a:r>
            <a:r>
              <a:rPr kumimoji="1" lang="ja-JP" altLang="en-US" dirty="0" smtClean="0">
                <a:latin typeface="ＭＳ ゴシック" panose="020B0609070205080204" pitchFamily="49" charset="-128"/>
                <a:ea typeface="ＭＳ ゴシック" panose="020B0609070205080204" pitchFamily="49" charset="-128"/>
              </a:rPr>
              <a:t>、どのような関数で表せるかはまだわかっていない。</a:t>
            </a:r>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0876745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dirty="0" smtClean="0">
                <a:latin typeface="ＭＳ ゴシック" panose="020B0609070205080204" pitchFamily="49" charset="-128"/>
                <a:ea typeface="ＭＳ ゴシック" panose="020B0609070205080204" pitchFamily="49" charset="-128"/>
              </a:rPr>
              <a:t>鉛直方向のシミュレーション</a:t>
            </a:r>
            <a:endParaRPr kumimoji="1" lang="ja-JP" altLang="en-US" dirty="0">
              <a:latin typeface="ＭＳ ゴシック" panose="020B0609070205080204" pitchFamily="49" charset="-128"/>
              <a:ea typeface="ＭＳ ゴシック" panose="020B0609070205080204" pitchFamily="49" charset="-128"/>
            </a:endParaRPr>
          </a:p>
        </p:txBody>
      </p:sp>
      <p:sp>
        <p:nvSpPr>
          <p:cNvPr id="5" name="テキスト ボックス 4">
            <a:extLst>
              <a:ext uri="{FF2B5EF4-FFF2-40B4-BE49-F238E27FC236}">
                <a16:creationId xmlns:a16="http://schemas.microsoft.com/office/drawing/2014/main" id="{424344B9-EE78-4AA3-B2AE-9E03EF686CB9}"/>
              </a:ext>
            </a:extLst>
          </p:cNvPr>
          <p:cNvSpPr txBox="1"/>
          <p:nvPr/>
        </p:nvSpPr>
        <p:spPr>
          <a:xfrm>
            <a:off x="515564" y="1108320"/>
            <a:ext cx="4546888" cy="923330"/>
          </a:xfrm>
          <a:prstGeom prst="rect">
            <a:avLst/>
          </a:prstGeom>
          <a:noFill/>
        </p:spPr>
        <p:txBody>
          <a:bodyPr wrap="square" rtlCol="0">
            <a:spAutoFit/>
          </a:bodyPr>
          <a:lstStyle/>
          <a:p>
            <a:r>
              <a:rPr lang="en-US" altLang="ja-JP" dirty="0" smtClean="0">
                <a:latin typeface="ＭＳ ゴシック" panose="020B0609070205080204" pitchFamily="49" charset="-128"/>
                <a:ea typeface="ＭＳ ゴシック" panose="020B0609070205080204" pitchFamily="49" charset="-128"/>
              </a:rPr>
              <a:t>CODE V</a:t>
            </a:r>
            <a:r>
              <a:rPr lang="ja-JP" altLang="en-US" dirty="0" smtClean="0">
                <a:latin typeface="ＭＳ ゴシック" panose="020B0609070205080204" pitchFamily="49" charset="-128"/>
                <a:ea typeface="ＭＳ ゴシック" panose="020B0609070205080204" pitchFamily="49" charset="-128"/>
              </a:rPr>
              <a:t>を用いてシミュレーションを行い、</a:t>
            </a:r>
            <a:r>
              <a:rPr lang="en-US" altLang="ja-JP" dirty="0" smtClean="0">
                <a:latin typeface="ＭＳ ゴシック" panose="020B0609070205080204" pitchFamily="49" charset="-128"/>
                <a:ea typeface="ＭＳ ゴシック" panose="020B0609070205080204" pitchFamily="49" charset="-128"/>
              </a:rPr>
              <a:t>z</a:t>
            </a:r>
            <a:r>
              <a:rPr kumimoji="1" lang="en-US" altLang="ja-JP" dirty="0" smtClean="0">
                <a:latin typeface="ＭＳ ゴシック" panose="020B0609070205080204" pitchFamily="49" charset="-128"/>
                <a:ea typeface="ＭＳ ゴシック" panose="020B0609070205080204" pitchFamily="49" charset="-128"/>
              </a:rPr>
              <a:t> =1200mm</a:t>
            </a:r>
            <a:r>
              <a:rPr kumimoji="1" lang="ja-JP" altLang="en-US" dirty="0">
                <a:latin typeface="ＭＳ ゴシック" panose="020B0609070205080204" pitchFamily="49" charset="-128"/>
                <a:ea typeface="ＭＳ ゴシック" panose="020B0609070205080204" pitchFamily="49" charset="-128"/>
              </a:rPr>
              <a:t>の位置で</a:t>
            </a:r>
            <a:r>
              <a:rPr kumimoji="1" lang="ja-JP" altLang="en-US" dirty="0" smtClean="0">
                <a:latin typeface="ＭＳ ゴシック" panose="020B0609070205080204" pitchFamily="49" charset="-128"/>
                <a:ea typeface="ＭＳ ゴシック" panose="020B0609070205080204" pitchFamily="49" charset="-128"/>
              </a:rPr>
              <a:t>の</a:t>
            </a:r>
            <a:r>
              <a:rPr lang="ja-JP" altLang="en-US" dirty="0">
                <a:latin typeface="ＭＳ ゴシック" panose="020B0609070205080204" pitchFamily="49" charset="-128"/>
                <a:ea typeface="ＭＳ ゴシック" panose="020B0609070205080204" pitchFamily="49" charset="-128"/>
              </a:rPr>
              <a:t>鉛直</a:t>
            </a:r>
            <a:r>
              <a:rPr kumimoji="1" lang="ja-JP" altLang="en-US" dirty="0" smtClean="0">
                <a:latin typeface="ＭＳ ゴシック" panose="020B0609070205080204" pitchFamily="49" charset="-128"/>
                <a:ea typeface="ＭＳ ゴシック" panose="020B0609070205080204" pitchFamily="49" charset="-128"/>
              </a:rPr>
              <a:t>方向の</a:t>
            </a:r>
            <a:r>
              <a:rPr kumimoji="1" lang="ja-JP" altLang="en-US" dirty="0">
                <a:latin typeface="ＭＳ ゴシック" panose="020B0609070205080204" pitchFamily="49" charset="-128"/>
                <a:ea typeface="ＭＳ ゴシック" panose="020B0609070205080204" pitchFamily="49" charset="-128"/>
              </a:rPr>
              <a:t>ビーム半径の角度</a:t>
            </a:r>
            <a:r>
              <a:rPr kumimoji="1" lang="ja-JP" altLang="en-US" dirty="0" smtClean="0">
                <a:latin typeface="ＭＳ ゴシック" panose="020B0609070205080204" pitchFamily="49" charset="-128"/>
                <a:ea typeface="ＭＳ ゴシック" panose="020B0609070205080204" pitchFamily="49" charset="-128"/>
              </a:rPr>
              <a:t>変化を表にした。</a:t>
            </a:r>
            <a:endParaRPr kumimoji="1" lang="ja-JP" altLang="en-US" dirty="0">
              <a:latin typeface="ＭＳ ゴシック" panose="020B0609070205080204" pitchFamily="49" charset="-128"/>
              <a:ea typeface="ＭＳ ゴシック" panose="020B0609070205080204" pitchFamily="49" charset="-128"/>
            </a:endParaRPr>
          </a:p>
        </p:txBody>
      </p:sp>
      <p:sp>
        <p:nvSpPr>
          <p:cNvPr id="12" name="テキスト ボックス 11">
            <a:extLst>
              <a:ext uri="{FF2B5EF4-FFF2-40B4-BE49-F238E27FC236}">
                <a16:creationId xmlns:a16="http://schemas.microsoft.com/office/drawing/2014/main" id="{424344B9-EE78-4AA3-B2AE-9E03EF686CB9}"/>
              </a:ext>
            </a:extLst>
          </p:cNvPr>
          <p:cNvSpPr txBox="1"/>
          <p:nvPr/>
        </p:nvSpPr>
        <p:spPr>
          <a:xfrm>
            <a:off x="564243" y="2776556"/>
            <a:ext cx="7705890" cy="646331"/>
          </a:xfrm>
          <a:prstGeom prst="rect">
            <a:avLst/>
          </a:prstGeom>
          <a:noFill/>
        </p:spPr>
        <p:txBody>
          <a:bodyPr wrap="square" rtlCol="0">
            <a:spAutoFit/>
          </a:bodyPr>
          <a:lstStyle/>
          <a:p>
            <a:r>
              <a:rPr kumimoji="1" lang="ja-JP" altLang="en-US" dirty="0" smtClean="0">
                <a:latin typeface="ＭＳ ゴシック" panose="020B0609070205080204" pitchFamily="49" charset="-128"/>
                <a:ea typeface="ＭＳ ゴシック" panose="020B0609070205080204" pitchFamily="49" charset="-128"/>
              </a:rPr>
              <a:t>次に、</a:t>
            </a:r>
            <a:r>
              <a:rPr lang="en-US" altLang="ja-JP" dirty="0" smtClean="0">
                <a:latin typeface="ＭＳ ゴシック" panose="020B0609070205080204" pitchFamily="49" charset="-128"/>
                <a:ea typeface="ＭＳ ゴシック" panose="020B0609070205080204" pitchFamily="49" charset="-128"/>
              </a:rPr>
              <a:t>CODE V</a:t>
            </a:r>
            <a:r>
              <a:rPr lang="ja-JP" altLang="en-US" dirty="0" smtClean="0">
                <a:latin typeface="ＭＳ ゴシック" panose="020B0609070205080204" pitchFamily="49" charset="-128"/>
                <a:ea typeface="ＭＳ ゴシック" panose="020B0609070205080204" pitchFamily="49" charset="-128"/>
              </a:rPr>
              <a:t>を用いて求めたビーム半径と一致するように、</a:t>
            </a:r>
            <a:r>
              <a:rPr lang="en-US" altLang="ja-JP" dirty="0" smtClean="0">
                <a:latin typeface="ＭＳ ゴシック" panose="020B0609070205080204" pitchFamily="49" charset="-128"/>
                <a:ea typeface="ＭＳ ゴシック" panose="020B0609070205080204" pitchFamily="49" charset="-128"/>
              </a:rPr>
              <a:t>ABCD</a:t>
            </a:r>
            <a:r>
              <a:rPr lang="ja-JP" altLang="en-US" dirty="0">
                <a:latin typeface="ＭＳ ゴシック" panose="020B0609070205080204" pitchFamily="49" charset="-128"/>
                <a:ea typeface="ＭＳ ゴシック" panose="020B0609070205080204" pitchFamily="49" charset="-128"/>
              </a:rPr>
              <a:t>行列方式を用いて</a:t>
            </a:r>
            <a:r>
              <a:rPr lang="ja-JP" altLang="en-US" dirty="0" smtClean="0">
                <a:latin typeface="ＭＳ ゴシック" panose="020B0609070205080204" pitchFamily="49" charset="-128"/>
                <a:ea typeface="ＭＳ ゴシック" panose="020B0609070205080204" pitchFamily="49" charset="-128"/>
              </a:rPr>
              <a:t>焦点</a:t>
            </a:r>
            <a:r>
              <a:rPr lang="ja-JP" altLang="en-US" dirty="0">
                <a:latin typeface="ＭＳ ゴシック" panose="020B0609070205080204" pitchFamily="49" charset="-128"/>
                <a:ea typeface="ＭＳ ゴシック" panose="020B0609070205080204" pitchFamily="49" charset="-128"/>
              </a:rPr>
              <a:t>距離</a:t>
            </a:r>
            <a:r>
              <a:rPr lang="en-US" altLang="ja-JP" dirty="0">
                <a:latin typeface="ＭＳ ゴシック" panose="020B0609070205080204" pitchFamily="49" charset="-128"/>
                <a:ea typeface="ＭＳ ゴシック" panose="020B0609070205080204" pitchFamily="49" charset="-128"/>
              </a:rPr>
              <a:t>f</a:t>
            </a:r>
            <a:r>
              <a:rPr lang="ja-JP" altLang="en-US" dirty="0">
                <a:latin typeface="ＭＳ ゴシック" panose="020B0609070205080204" pitchFamily="49" charset="-128"/>
                <a:ea typeface="ＭＳ ゴシック" panose="020B0609070205080204" pitchFamily="49" charset="-128"/>
              </a:rPr>
              <a:t>を変化</a:t>
            </a:r>
            <a:r>
              <a:rPr lang="ja-JP" altLang="en-US" dirty="0" smtClean="0">
                <a:latin typeface="ＭＳ ゴシック" panose="020B0609070205080204" pitchFamily="49" charset="-128"/>
                <a:ea typeface="ＭＳ ゴシック" panose="020B0609070205080204" pitchFamily="49" charset="-128"/>
              </a:rPr>
              <a:t>させて表とグラフにした。</a:t>
            </a:r>
            <a:endParaRPr kumimoji="1" lang="en-US" altLang="ja-JP" dirty="0" smtClean="0">
              <a:latin typeface="ＭＳ ゴシック" panose="020B0609070205080204" pitchFamily="49" charset="-128"/>
              <a:ea typeface="ＭＳ ゴシック" panose="020B0609070205080204" pitchFamily="49" charset="-128"/>
            </a:endParaRPr>
          </a:p>
        </p:txBody>
      </p:sp>
      <p:sp>
        <p:nvSpPr>
          <p:cNvPr id="2" name="テキスト ボックス 1">
            <a:extLst>
              <a:ext uri="{FF2B5EF4-FFF2-40B4-BE49-F238E27FC236}">
                <a16:creationId xmlns:a16="http://schemas.microsoft.com/office/drawing/2014/main" id="{3D2FDAEF-ABE1-4D34-B947-D312050A6EBE}"/>
              </a:ext>
            </a:extLst>
          </p:cNvPr>
          <p:cNvSpPr txBox="1"/>
          <p:nvPr/>
        </p:nvSpPr>
        <p:spPr>
          <a:xfrm>
            <a:off x="720334" y="6159272"/>
            <a:ext cx="7858401" cy="646331"/>
          </a:xfrm>
          <a:prstGeom prst="rect">
            <a:avLst/>
          </a:prstGeom>
          <a:noFill/>
        </p:spPr>
        <p:txBody>
          <a:bodyPr wrap="square" rtlCol="0">
            <a:spAutoFit/>
          </a:bodyPr>
          <a:lstStyle/>
          <a:p>
            <a:r>
              <a:rPr lang="ja-JP" altLang="en-US" dirty="0">
                <a:latin typeface="ＭＳ ゴシック" panose="020B0609070205080204" pitchFamily="49" charset="-128"/>
                <a:ea typeface="ＭＳ ゴシック" panose="020B0609070205080204" pitchFamily="49" charset="-128"/>
              </a:rPr>
              <a:t>水平</a:t>
            </a:r>
            <a:r>
              <a:rPr lang="ja-JP" altLang="en-US" dirty="0" smtClean="0">
                <a:latin typeface="ＭＳ ゴシック" panose="020B0609070205080204" pitchFamily="49" charset="-128"/>
                <a:ea typeface="ＭＳ ゴシック" panose="020B0609070205080204" pitchFamily="49" charset="-128"/>
              </a:rPr>
              <a:t>方向の結果に比べると</a:t>
            </a:r>
            <a:r>
              <a:rPr kumimoji="1" lang="ja-JP" altLang="en-US" dirty="0" smtClean="0">
                <a:latin typeface="ＭＳ ゴシック" panose="020B0609070205080204" pitchFamily="49" charset="-128"/>
                <a:ea typeface="ＭＳ ゴシック" panose="020B0609070205080204" pitchFamily="49" charset="-128"/>
              </a:rPr>
              <a:t>変化がかなり小さく、</a:t>
            </a:r>
            <a:r>
              <a:rPr lang="ja-JP" altLang="en-US" dirty="0">
                <a:latin typeface="ＭＳ ゴシック" panose="020B0609070205080204" pitchFamily="49" charset="-128"/>
                <a:ea typeface="ＭＳ ゴシック" panose="020B0609070205080204" pitchFamily="49" charset="-128"/>
              </a:rPr>
              <a:t>実際の焦点距離を用いて</a:t>
            </a:r>
            <a:r>
              <a:rPr lang="en-US" altLang="ja-JP" dirty="0">
                <a:latin typeface="ＭＳ ゴシック" panose="020B0609070205080204" pitchFamily="49" charset="-128"/>
                <a:ea typeface="ＭＳ ゴシック" panose="020B0609070205080204" pitchFamily="49" charset="-128"/>
              </a:rPr>
              <a:t>ABCD</a:t>
            </a:r>
            <a:r>
              <a:rPr lang="ja-JP" altLang="en-US" dirty="0">
                <a:latin typeface="ＭＳ ゴシック" panose="020B0609070205080204" pitchFamily="49" charset="-128"/>
                <a:ea typeface="ＭＳ ゴシック" panose="020B0609070205080204" pitchFamily="49" charset="-128"/>
              </a:rPr>
              <a:t>行列方式</a:t>
            </a:r>
            <a:r>
              <a:rPr lang="ja-JP" altLang="en-US" dirty="0" smtClean="0">
                <a:latin typeface="ＭＳ ゴシック" panose="020B0609070205080204" pitchFamily="49" charset="-128"/>
                <a:ea typeface="ＭＳ ゴシック" panose="020B0609070205080204" pitchFamily="49" charset="-128"/>
              </a:rPr>
              <a:t>のシミュレーション</a:t>
            </a:r>
            <a:r>
              <a:rPr lang="ja-JP" altLang="en-US" dirty="0">
                <a:latin typeface="ＭＳ ゴシック" panose="020B0609070205080204" pitchFamily="49" charset="-128"/>
                <a:ea typeface="ＭＳ ゴシック" panose="020B0609070205080204" pitchFamily="49" charset="-128"/>
              </a:rPr>
              <a:t>を</a:t>
            </a:r>
            <a:r>
              <a:rPr lang="ja-JP" altLang="en-US" dirty="0" smtClean="0">
                <a:latin typeface="ＭＳ ゴシック" panose="020B0609070205080204" pitchFamily="49" charset="-128"/>
                <a:ea typeface="ＭＳ ゴシック" panose="020B0609070205080204" pitchFamily="49" charset="-128"/>
              </a:rPr>
              <a:t>行えるのではないかと考えられる。</a:t>
            </a:r>
            <a:endParaRPr kumimoji="1" lang="ja-JP" altLang="en-US" dirty="0">
              <a:latin typeface="ＭＳ ゴシック" panose="020B0609070205080204" pitchFamily="49" charset="-128"/>
              <a:ea typeface="ＭＳ ゴシック" panose="020B0609070205080204" pitchFamily="49" charset="-128"/>
            </a:endParaRPr>
          </a:p>
        </p:txBody>
      </p:sp>
      <p:graphicFrame>
        <p:nvGraphicFramePr>
          <p:cNvPr id="15" name="グラフ 14"/>
          <p:cNvGraphicFramePr>
            <a:graphicFrameLocks/>
          </p:cNvGraphicFramePr>
          <p:nvPr>
            <p:extLst>
              <p:ext uri="{D42A27DB-BD31-4B8C-83A1-F6EECF244321}">
                <p14:modId xmlns:p14="http://schemas.microsoft.com/office/powerpoint/2010/main" val="1511214048"/>
              </p:ext>
            </p:extLst>
          </p:nvPr>
        </p:nvGraphicFramePr>
        <p:xfrm>
          <a:off x="131533" y="3401465"/>
          <a:ext cx="531495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表 15">
            <a:extLst>
              <a:ext uri="{FF2B5EF4-FFF2-40B4-BE49-F238E27FC236}">
                <a16:creationId xmlns:a16="http://schemas.microsoft.com/office/drawing/2014/main" id="{05AB7A6A-148F-45E3-9E0A-5D3BF4E2AD42}"/>
              </a:ext>
            </a:extLst>
          </p:cNvPr>
          <p:cNvGraphicFramePr>
            <a:graphicFrameLocks noGrp="1"/>
          </p:cNvGraphicFramePr>
          <p:nvPr>
            <p:extLst>
              <p:ext uri="{D42A27DB-BD31-4B8C-83A1-F6EECF244321}">
                <p14:modId xmlns:p14="http://schemas.microsoft.com/office/powerpoint/2010/main" val="3249382423"/>
              </p:ext>
            </p:extLst>
          </p:nvPr>
        </p:nvGraphicFramePr>
        <p:xfrm>
          <a:off x="5644163" y="1163456"/>
          <a:ext cx="2718816" cy="1378480"/>
        </p:xfrm>
        <a:graphic>
          <a:graphicData uri="http://schemas.openxmlformats.org/drawingml/2006/table">
            <a:tbl>
              <a:tblPr>
                <a:tableStyleId>{5C22544A-7EE6-4342-B048-85BDC9FD1C3A}</a:tableStyleId>
              </a:tblPr>
              <a:tblGrid>
                <a:gridCol w="1359408">
                  <a:extLst>
                    <a:ext uri="{9D8B030D-6E8A-4147-A177-3AD203B41FA5}">
                      <a16:colId xmlns:a16="http://schemas.microsoft.com/office/drawing/2014/main" val="2717854562"/>
                    </a:ext>
                  </a:extLst>
                </a:gridCol>
                <a:gridCol w="1359408">
                  <a:extLst>
                    <a:ext uri="{9D8B030D-6E8A-4147-A177-3AD203B41FA5}">
                      <a16:colId xmlns:a16="http://schemas.microsoft.com/office/drawing/2014/main" val="2343064092"/>
                    </a:ext>
                  </a:extLst>
                </a:gridCol>
              </a:tblGrid>
              <a:tr h="275696">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入射角</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θ(°)</a:t>
                      </a:r>
                    </a:p>
                  </a:txBody>
                  <a:tcPr marL="11028" marR="11028" marT="11028" marB="0" anchor="b">
                    <a:solidFill>
                      <a:schemeClr val="accent1">
                        <a:lumMod val="40000"/>
                        <a:lumOff val="60000"/>
                      </a:schemeClr>
                    </a:solidFill>
                  </a:tcPr>
                </a:tc>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ビーム半径</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(mm)</a:t>
                      </a:r>
                    </a:p>
                  </a:txBody>
                  <a:tcPr marL="11028" marR="11028" marT="11028" marB="0" anchor="b">
                    <a:solidFill>
                      <a:schemeClr val="accent1">
                        <a:lumMod val="20000"/>
                        <a:lumOff val="80000"/>
                      </a:schemeClr>
                    </a:solidFill>
                  </a:tcPr>
                </a:tc>
                <a:extLst>
                  <a:ext uri="{0D108BD9-81ED-4DB2-BD59-A6C34878D82A}">
                    <a16:rowId xmlns:a16="http://schemas.microsoft.com/office/drawing/2014/main" val="324262078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41.3</a:t>
                      </a:r>
                    </a:p>
                  </a:txBody>
                  <a:tcPr marL="9525" marR="9525" marT="9525" marB="0" anchor="b">
                    <a:solidFill>
                      <a:schemeClr val="accent1">
                        <a:lumMod val="20000"/>
                        <a:lumOff val="80000"/>
                      </a:schemeClr>
                    </a:solidFill>
                  </a:tcPr>
                </a:tc>
                <a:extLst>
                  <a:ext uri="{0D108BD9-81ED-4DB2-BD59-A6C34878D82A}">
                    <a16:rowId xmlns:a16="http://schemas.microsoft.com/office/drawing/2014/main" val="84617847"/>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41.1</a:t>
                      </a:r>
                    </a:p>
                  </a:txBody>
                  <a:tcPr marL="9525" marR="9525" marT="9525" marB="0" anchor="b">
                    <a:solidFill>
                      <a:schemeClr val="accent1">
                        <a:lumMod val="20000"/>
                        <a:lumOff val="80000"/>
                      </a:schemeClr>
                    </a:solidFill>
                  </a:tcPr>
                </a:tc>
                <a:extLst>
                  <a:ext uri="{0D108BD9-81ED-4DB2-BD59-A6C34878D82A}">
                    <a16:rowId xmlns:a16="http://schemas.microsoft.com/office/drawing/2014/main" val="412511755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40.9</a:t>
                      </a:r>
                    </a:p>
                  </a:txBody>
                  <a:tcPr marL="9525" marR="9525" marT="9525" marB="0" anchor="b">
                    <a:solidFill>
                      <a:schemeClr val="accent1">
                        <a:lumMod val="20000"/>
                        <a:lumOff val="80000"/>
                      </a:schemeClr>
                    </a:solidFill>
                  </a:tcPr>
                </a:tc>
                <a:extLst>
                  <a:ext uri="{0D108BD9-81ED-4DB2-BD59-A6C34878D82A}">
                    <a16:rowId xmlns:a16="http://schemas.microsoft.com/office/drawing/2014/main" val="175976136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41.5</a:t>
                      </a:r>
                    </a:p>
                  </a:txBody>
                  <a:tcPr marL="9525" marR="9525" marT="9525" marB="0" anchor="b">
                    <a:solidFill>
                      <a:schemeClr val="accent1">
                        <a:lumMod val="20000"/>
                        <a:lumOff val="80000"/>
                      </a:schemeClr>
                    </a:solidFill>
                  </a:tcPr>
                </a:tc>
                <a:extLst>
                  <a:ext uri="{0D108BD9-81ED-4DB2-BD59-A6C34878D82A}">
                    <a16:rowId xmlns:a16="http://schemas.microsoft.com/office/drawing/2014/main" val="830768873"/>
                  </a:ext>
                </a:extLst>
              </a:tr>
            </a:tbl>
          </a:graphicData>
        </a:graphic>
      </p:graphicFrame>
      <p:graphicFrame>
        <p:nvGraphicFramePr>
          <p:cNvPr id="17" name="表 16">
            <a:extLst>
              <a:ext uri="{FF2B5EF4-FFF2-40B4-BE49-F238E27FC236}">
                <a16:creationId xmlns:a16="http://schemas.microsoft.com/office/drawing/2014/main" id="{05AB7A6A-148F-45E3-9E0A-5D3BF4E2AD42}"/>
              </a:ext>
            </a:extLst>
          </p:cNvPr>
          <p:cNvGraphicFramePr>
            <a:graphicFrameLocks noGrp="1"/>
          </p:cNvGraphicFramePr>
          <p:nvPr>
            <p:extLst>
              <p:ext uri="{D42A27DB-BD31-4B8C-83A1-F6EECF244321}">
                <p14:modId xmlns:p14="http://schemas.microsoft.com/office/powerpoint/2010/main" val="1329455185"/>
              </p:ext>
            </p:extLst>
          </p:nvPr>
        </p:nvGraphicFramePr>
        <p:xfrm>
          <a:off x="5644163" y="4083825"/>
          <a:ext cx="2755392" cy="1540532"/>
        </p:xfrm>
        <a:graphic>
          <a:graphicData uri="http://schemas.openxmlformats.org/drawingml/2006/table">
            <a:tbl>
              <a:tblPr>
                <a:tableStyleId>{5C22544A-7EE6-4342-B048-85BDC9FD1C3A}</a:tableStyleId>
              </a:tblPr>
              <a:tblGrid>
                <a:gridCol w="918464">
                  <a:extLst>
                    <a:ext uri="{9D8B030D-6E8A-4147-A177-3AD203B41FA5}">
                      <a16:colId xmlns:a16="http://schemas.microsoft.com/office/drawing/2014/main" val="2717854562"/>
                    </a:ext>
                  </a:extLst>
                </a:gridCol>
                <a:gridCol w="918464">
                  <a:extLst>
                    <a:ext uri="{9D8B030D-6E8A-4147-A177-3AD203B41FA5}">
                      <a16:colId xmlns:a16="http://schemas.microsoft.com/office/drawing/2014/main" val="2343064092"/>
                    </a:ext>
                  </a:extLst>
                </a:gridCol>
                <a:gridCol w="918464">
                  <a:extLst>
                    <a:ext uri="{9D8B030D-6E8A-4147-A177-3AD203B41FA5}">
                      <a16:colId xmlns:a16="http://schemas.microsoft.com/office/drawing/2014/main" val="20002"/>
                    </a:ext>
                  </a:extLst>
                </a:gridCol>
              </a:tblGrid>
              <a:tr h="275696">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入射角</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θ(°)</a:t>
                      </a:r>
                    </a:p>
                  </a:txBody>
                  <a:tcPr marL="11028" marR="11028" marT="11028" marB="0" anchor="b">
                    <a:solidFill>
                      <a:schemeClr val="accent1">
                        <a:lumMod val="40000"/>
                        <a:lumOff val="60000"/>
                      </a:schemeClr>
                    </a:solidFill>
                  </a:tcPr>
                </a:tc>
                <a:tc>
                  <a:txBody>
                    <a:bodyPr/>
                    <a:lstStyle/>
                    <a:p>
                      <a:pPr algn="r" fontAlgn="b"/>
                      <a:r>
                        <a:rPr lang="ja-JP" altLang="en-US"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焦点距離</a:t>
                      </a:r>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f’(mm)</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20000"/>
                        <a:lumOff val="80000"/>
                      </a:schemeClr>
                    </a:solidFill>
                  </a:tcPr>
                </a:tc>
                <a:tc>
                  <a:txBody>
                    <a:bodyPr/>
                    <a:lstStyle/>
                    <a:p>
                      <a:pPr algn="r" fontAlgn="b"/>
                      <a:r>
                        <a:rPr lang="ja-JP" altLang="en-US" sz="1400" b="0" i="0" u="none" strike="noStrike" dirty="0">
                          <a:solidFill>
                            <a:srgbClr val="000000"/>
                          </a:solidFill>
                          <a:effectLst/>
                          <a:latin typeface="ＭＳ ゴシック" panose="020B0609070205080204" pitchFamily="49" charset="-128"/>
                          <a:ea typeface="ＭＳ ゴシック" panose="020B0609070205080204" pitchFamily="49" charset="-128"/>
                        </a:rPr>
                        <a:t>ビーム半径</a:t>
                      </a:r>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(mm)</a:t>
                      </a:r>
                    </a:p>
                  </a:txBody>
                  <a:tcPr marL="11028" marR="11028" marT="11028" marB="0" anchor="b">
                    <a:solidFill>
                      <a:schemeClr val="accent1">
                        <a:lumMod val="20000"/>
                        <a:lumOff val="80000"/>
                      </a:schemeClr>
                    </a:solidFill>
                  </a:tcPr>
                </a:tc>
                <a:extLst>
                  <a:ext uri="{0D108BD9-81ED-4DB2-BD59-A6C34878D82A}">
                    <a16:rowId xmlns:a16="http://schemas.microsoft.com/office/drawing/2014/main" val="324262078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50</a:t>
                      </a: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41.3</a:t>
                      </a:r>
                    </a:p>
                  </a:txBody>
                  <a:tcPr marL="9525" marR="9525" marT="9525" marB="0" anchor="b">
                    <a:solidFill>
                      <a:schemeClr val="accent1">
                        <a:lumMod val="20000"/>
                        <a:lumOff val="80000"/>
                      </a:schemeClr>
                    </a:solidFill>
                  </a:tcPr>
                </a:tc>
                <a:extLst>
                  <a:ext uri="{0D108BD9-81ED-4DB2-BD59-A6C34878D82A}">
                    <a16:rowId xmlns:a16="http://schemas.microsoft.com/office/drawing/2014/main" val="84617847"/>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50.1</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41.1</a:t>
                      </a:r>
                    </a:p>
                  </a:txBody>
                  <a:tcPr marL="9525" marR="9525" marT="9525" marB="0" anchor="b">
                    <a:solidFill>
                      <a:schemeClr val="accent1">
                        <a:lumMod val="20000"/>
                        <a:lumOff val="80000"/>
                      </a:schemeClr>
                    </a:solidFill>
                  </a:tcPr>
                </a:tc>
                <a:extLst>
                  <a:ext uri="{0D108BD9-81ED-4DB2-BD59-A6C34878D82A}">
                    <a16:rowId xmlns:a16="http://schemas.microsoft.com/office/drawing/2014/main" val="412511755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10</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50.5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40.9</a:t>
                      </a:r>
                    </a:p>
                  </a:txBody>
                  <a:tcPr marL="9525" marR="9525" marT="9525" marB="0" anchor="b">
                    <a:solidFill>
                      <a:schemeClr val="accent1">
                        <a:lumMod val="20000"/>
                        <a:lumOff val="80000"/>
                      </a:schemeClr>
                    </a:solidFill>
                  </a:tcPr>
                </a:tc>
                <a:extLst>
                  <a:ext uri="{0D108BD9-81ED-4DB2-BD59-A6C34878D82A}">
                    <a16:rowId xmlns:a16="http://schemas.microsoft.com/office/drawing/2014/main" val="1759761364"/>
                  </a:ext>
                </a:extLst>
              </a:tr>
              <a:tr h="275696">
                <a:tc>
                  <a:txBody>
                    <a:bodyPr/>
                    <a:lstStyle/>
                    <a:p>
                      <a:pPr algn="r" fontAlgn="b"/>
                      <a:r>
                        <a:rPr lang="en-US" altLang="ja-JP" sz="1400" u="none" strike="noStrike" dirty="0">
                          <a:effectLst/>
                          <a:latin typeface="ＭＳ ゴシック" panose="020B0609070205080204" pitchFamily="49" charset="-128"/>
                          <a:ea typeface="ＭＳ ゴシック" panose="020B0609070205080204" pitchFamily="49" charset="-128"/>
                        </a:rPr>
                        <a:t>15</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11028" marR="11028" marT="11028" marB="0" anchor="b">
                    <a:solidFill>
                      <a:schemeClr val="accent1">
                        <a:lumMod val="40000"/>
                        <a:lumOff val="60000"/>
                      </a:schemeClr>
                    </a:solidFill>
                  </a:tcPr>
                </a:tc>
                <a:tc>
                  <a:txBody>
                    <a:bodyPr/>
                    <a:lstStyle/>
                    <a:p>
                      <a:pPr algn="r" fontAlgn="b"/>
                      <a:r>
                        <a:rPr lang="en-US" altLang="ja-JP" sz="1400" b="0" i="0" u="none" strike="noStrike" dirty="0" smtClean="0">
                          <a:solidFill>
                            <a:srgbClr val="000000"/>
                          </a:solidFill>
                          <a:effectLst/>
                          <a:latin typeface="ＭＳ ゴシック" panose="020B0609070205080204" pitchFamily="49" charset="-128"/>
                          <a:ea typeface="ＭＳ ゴシック" panose="020B0609070205080204" pitchFamily="49" charset="-128"/>
                        </a:rPr>
                        <a:t>49.7</a:t>
                      </a:r>
                      <a:endPar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endParaRPr>
                    </a:p>
                  </a:txBody>
                  <a:tcPr marL="9525" marR="9525" marT="9525" marB="0" anchor="b">
                    <a:solidFill>
                      <a:schemeClr val="accent1">
                        <a:lumMod val="20000"/>
                        <a:lumOff val="80000"/>
                      </a:schemeClr>
                    </a:solidFill>
                  </a:tcPr>
                </a:tc>
                <a:tc>
                  <a:txBody>
                    <a:bodyPr/>
                    <a:lstStyle/>
                    <a:p>
                      <a:pPr algn="r" fontAlgn="b"/>
                      <a:r>
                        <a:rPr lang="en-US" altLang="ja-JP" sz="1400" b="0" i="0" u="none" strike="noStrike" dirty="0">
                          <a:solidFill>
                            <a:srgbClr val="000000"/>
                          </a:solidFill>
                          <a:effectLst/>
                          <a:latin typeface="ＭＳ ゴシック" panose="020B0609070205080204" pitchFamily="49" charset="-128"/>
                          <a:ea typeface="ＭＳ ゴシック" panose="020B0609070205080204" pitchFamily="49" charset="-128"/>
                        </a:rPr>
                        <a:t>41.5</a:t>
                      </a:r>
                    </a:p>
                  </a:txBody>
                  <a:tcPr marL="9525" marR="9525" marT="9525" marB="0" anchor="b">
                    <a:solidFill>
                      <a:schemeClr val="accent1">
                        <a:lumMod val="20000"/>
                        <a:lumOff val="80000"/>
                      </a:schemeClr>
                    </a:solidFill>
                  </a:tcPr>
                </a:tc>
                <a:extLst>
                  <a:ext uri="{0D108BD9-81ED-4DB2-BD59-A6C34878D82A}">
                    <a16:rowId xmlns:a16="http://schemas.microsoft.com/office/drawing/2014/main" val="830768873"/>
                  </a:ext>
                </a:extLst>
              </a:tr>
            </a:tbl>
          </a:graphicData>
        </a:graphic>
      </p:graphicFrame>
    </p:spTree>
    <p:extLst>
      <p:ext uri="{BB962C8B-B14F-4D97-AF65-F5344CB8AC3E}">
        <p14:creationId xmlns:p14="http://schemas.microsoft.com/office/powerpoint/2010/main" val="13075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kumimoji="1" lang="ja-JP" altLang="en-US" dirty="0" smtClean="0">
                <a:latin typeface="ＭＳ ゴシック" panose="020B0609070205080204" pitchFamily="49" charset="-128"/>
                <a:ea typeface="ＭＳ ゴシック" panose="020B0609070205080204" pitchFamily="49" charset="-128"/>
              </a:rPr>
              <a:t>まとめと今後の課題</a:t>
            </a:r>
            <a:endParaRPr kumimoji="1" lang="ja-JP" altLang="en-US" dirty="0">
              <a:latin typeface="ＭＳ ゴシック" panose="020B0609070205080204" pitchFamily="49" charset="-128"/>
              <a:ea typeface="ＭＳ ゴシック" panose="020B0609070205080204" pitchFamily="49" charset="-128"/>
            </a:endParaRPr>
          </a:p>
        </p:txBody>
      </p:sp>
      <p:sp>
        <p:nvSpPr>
          <p:cNvPr id="2" name="テキスト ボックス 1">
            <a:extLst>
              <a:ext uri="{FF2B5EF4-FFF2-40B4-BE49-F238E27FC236}">
                <a16:creationId xmlns:a16="http://schemas.microsoft.com/office/drawing/2014/main" id="{63983586-A952-4386-82C8-3A83CFFEE631}"/>
              </a:ext>
            </a:extLst>
          </p:cNvPr>
          <p:cNvSpPr txBox="1"/>
          <p:nvPr/>
        </p:nvSpPr>
        <p:spPr>
          <a:xfrm>
            <a:off x="291405" y="1139951"/>
            <a:ext cx="8135560" cy="2554545"/>
          </a:xfrm>
          <a:prstGeom prst="rect">
            <a:avLst/>
          </a:prstGeom>
          <a:noFill/>
        </p:spPr>
        <p:txBody>
          <a:bodyPr wrap="none" rtlCol="0">
            <a:spAutoFit/>
          </a:bodyPr>
          <a:lstStyle/>
          <a:p>
            <a:r>
              <a:rPr kumimoji="1" lang="ja-JP" altLang="en-US" sz="2000" u="sng" dirty="0">
                <a:latin typeface="ＭＳ ゴシック" panose="020B0609070205080204" pitchFamily="49" charset="-128"/>
                <a:ea typeface="ＭＳ ゴシック" panose="020B0609070205080204" pitchFamily="49" charset="-128"/>
              </a:rPr>
              <a:t>まとめ</a:t>
            </a:r>
            <a:endParaRPr kumimoji="1" lang="en-US" altLang="ja-JP" sz="2000" u="sng" dirty="0">
              <a:latin typeface="ＭＳ ゴシック" panose="020B0609070205080204" pitchFamily="49" charset="-128"/>
              <a:ea typeface="ＭＳ ゴシック" panose="020B0609070205080204" pitchFamily="49" charset="-128"/>
            </a:endParaRPr>
          </a:p>
          <a:p>
            <a:endParaRPr kumimoji="1" lang="en-US" altLang="ja-JP" sz="2000" dirty="0">
              <a:latin typeface="ＭＳ ゴシック" panose="020B0609070205080204" pitchFamily="49" charset="-128"/>
              <a:ea typeface="ＭＳ ゴシック" panose="020B0609070205080204" pitchFamily="49" charset="-128"/>
            </a:endParaRPr>
          </a:p>
          <a:p>
            <a:r>
              <a:rPr lang="ja-JP" altLang="en-US" sz="2000" dirty="0" smtClean="0">
                <a:latin typeface="ＭＳ ゴシック" panose="020B0609070205080204" pitchFamily="49" charset="-128"/>
                <a:ea typeface="ＭＳ ゴシック" panose="020B0609070205080204" pitchFamily="49" charset="-128"/>
              </a:rPr>
              <a:t>・凹面鏡</a:t>
            </a:r>
            <a:r>
              <a:rPr lang="ja-JP" altLang="en-US" sz="2000" dirty="0">
                <a:latin typeface="ＭＳ ゴシック" panose="020B0609070205080204" pitchFamily="49" charset="-128"/>
                <a:ea typeface="ＭＳ ゴシック" panose="020B0609070205080204" pitchFamily="49" charset="-128"/>
              </a:rPr>
              <a:t>においては、水平方向で</a:t>
            </a:r>
            <a:r>
              <a:rPr lang="ja-JP" altLang="en-US" sz="2000" dirty="0" smtClean="0">
                <a:latin typeface="ＭＳ ゴシック" panose="020B0609070205080204" pitchFamily="49" charset="-128"/>
                <a:ea typeface="ＭＳ ゴシック" panose="020B0609070205080204" pitchFamily="49" charset="-128"/>
              </a:rPr>
              <a:t>は実際の焦点</a:t>
            </a:r>
            <a:r>
              <a:rPr lang="ja-JP" altLang="en-US" sz="2000" dirty="0">
                <a:latin typeface="ＭＳ ゴシック" panose="020B0609070205080204" pitchFamily="49" charset="-128"/>
                <a:ea typeface="ＭＳ ゴシック" panose="020B0609070205080204" pitchFamily="49" charset="-128"/>
              </a:rPr>
              <a:t>距離に</a:t>
            </a:r>
            <a:r>
              <a:rPr lang="en-US" altLang="ja-JP" sz="2000" dirty="0" err="1">
                <a:latin typeface="ＭＳ ゴシック" panose="020B0609070205080204" pitchFamily="49" charset="-128"/>
                <a:ea typeface="ＭＳ ゴシック" panose="020B0609070205080204" pitchFamily="49" charset="-128"/>
              </a:rPr>
              <a:t>cosθ</a:t>
            </a:r>
            <a:r>
              <a:rPr lang="ja-JP" altLang="en-US" sz="2000" dirty="0">
                <a:latin typeface="ＭＳ ゴシック" panose="020B0609070205080204" pitchFamily="49" charset="-128"/>
                <a:ea typeface="ＭＳ ゴシック" panose="020B0609070205080204" pitchFamily="49" charset="-128"/>
              </a:rPr>
              <a:t>を</a:t>
            </a:r>
            <a:r>
              <a:rPr lang="ja-JP" altLang="en-US" sz="2000" dirty="0" smtClean="0">
                <a:latin typeface="ＭＳ ゴシック" panose="020B0609070205080204" pitchFamily="49" charset="-128"/>
                <a:ea typeface="ＭＳ ゴシック" panose="020B0609070205080204" pitchFamily="49" charset="-128"/>
              </a:rPr>
              <a:t>かける</a:t>
            </a:r>
            <a:endParaRPr lang="en-US" altLang="ja-JP" sz="2000" dirty="0" smtClean="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こと</a:t>
            </a:r>
            <a:r>
              <a:rPr lang="ja-JP" altLang="en-US" sz="2000" dirty="0">
                <a:latin typeface="ＭＳ ゴシック" panose="020B0609070205080204" pitchFamily="49" charset="-128"/>
                <a:ea typeface="ＭＳ ゴシック" panose="020B0609070205080204" pitchFamily="49" charset="-128"/>
              </a:rPr>
              <a:t>で</a:t>
            </a:r>
            <a:r>
              <a:rPr lang="ja-JP" altLang="en-US" sz="2000" dirty="0" smtClean="0">
                <a:latin typeface="ＭＳ ゴシック" panose="020B0609070205080204" pitchFamily="49" charset="-128"/>
                <a:ea typeface="ＭＳ ゴシック" panose="020B0609070205080204" pitchFamily="49" charset="-128"/>
              </a:rPr>
              <a:t>、</a:t>
            </a:r>
            <a:r>
              <a:rPr kumimoji="1" lang="ja-JP" altLang="en-US" sz="2000" dirty="0" smtClean="0">
                <a:latin typeface="ＭＳ ゴシック" panose="020B0609070205080204" pitchFamily="49" charset="-128"/>
                <a:ea typeface="ＭＳ ゴシック" panose="020B0609070205080204" pitchFamily="49" charset="-128"/>
              </a:rPr>
              <a:t>鉛直</a:t>
            </a:r>
            <a:r>
              <a:rPr kumimoji="1" lang="ja-JP" altLang="en-US" sz="2000" dirty="0">
                <a:latin typeface="ＭＳ ゴシック" panose="020B0609070205080204" pitchFamily="49" charset="-128"/>
                <a:ea typeface="ＭＳ ゴシック" panose="020B0609070205080204" pitchFamily="49" charset="-128"/>
              </a:rPr>
              <a:t>方向</a:t>
            </a:r>
            <a:r>
              <a:rPr lang="ja-JP" altLang="en-US" sz="2000" dirty="0">
                <a:latin typeface="ＭＳ ゴシック" panose="020B0609070205080204" pitchFamily="49" charset="-128"/>
                <a:ea typeface="ＭＳ ゴシック" panose="020B0609070205080204" pitchFamily="49" charset="-128"/>
              </a:rPr>
              <a:t>では、焦点距離を</a:t>
            </a:r>
            <a:r>
              <a:rPr lang="en-US" altLang="ja-JP" sz="2000" dirty="0" err="1">
                <a:latin typeface="ＭＳ ゴシック" panose="020B0609070205080204" pitchFamily="49" charset="-128"/>
                <a:ea typeface="ＭＳ ゴシック" panose="020B0609070205080204" pitchFamily="49" charset="-128"/>
              </a:rPr>
              <a:t>cosθ</a:t>
            </a:r>
            <a:r>
              <a:rPr lang="ja-JP" altLang="en-US" sz="2000" dirty="0">
                <a:latin typeface="ＭＳ ゴシック" panose="020B0609070205080204" pitchFamily="49" charset="-128"/>
                <a:ea typeface="ＭＳ ゴシック" panose="020B0609070205080204" pitchFamily="49" charset="-128"/>
              </a:rPr>
              <a:t>でわることで、</a:t>
            </a:r>
            <a:r>
              <a:rPr lang="en-US" altLang="ja-JP" sz="2000" dirty="0" smtClean="0">
                <a:latin typeface="ＭＳ ゴシック" panose="020B0609070205080204" pitchFamily="49" charset="-128"/>
                <a:ea typeface="ＭＳ ゴシック" panose="020B0609070205080204" pitchFamily="49" charset="-128"/>
              </a:rPr>
              <a:t>ABCD</a:t>
            </a:r>
            <a:r>
              <a:rPr lang="ja-JP" altLang="en-US" sz="2000" dirty="0" smtClean="0">
                <a:latin typeface="ＭＳ ゴシック" panose="020B0609070205080204" pitchFamily="49" charset="-128"/>
                <a:ea typeface="ＭＳ ゴシック" panose="020B0609070205080204" pitchFamily="49" charset="-128"/>
              </a:rPr>
              <a:t>行列</a:t>
            </a:r>
            <a:endParaRPr lang="en-US" altLang="ja-JP" sz="2000" dirty="0" smtClean="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方式でも</a:t>
            </a:r>
            <a:r>
              <a:rPr lang="ja-JP" altLang="en-US" sz="2000" dirty="0">
                <a:latin typeface="ＭＳ ゴシック" panose="020B0609070205080204" pitchFamily="49" charset="-128"/>
                <a:ea typeface="ＭＳ ゴシック" panose="020B0609070205080204" pitchFamily="49" charset="-128"/>
              </a:rPr>
              <a:t>軸外し</a:t>
            </a:r>
            <a:r>
              <a:rPr lang="ja-JP" altLang="en-US" sz="2000" dirty="0" smtClean="0">
                <a:latin typeface="ＭＳ ゴシック" panose="020B0609070205080204" pitchFamily="49" charset="-128"/>
                <a:ea typeface="ＭＳ ゴシック" panose="020B0609070205080204" pitchFamily="49" charset="-128"/>
              </a:rPr>
              <a:t>のシミュレーションを行える</a:t>
            </a:r>
            <a:r>
              <a:rPr lang="ja-JP" altLang="en-US" sz="2000" dirty="0">
                <a:latin typeface="ＭＳ ゴシック" panose="020B0609070205080204" pitchFamily="49" charset="-128"/>
                <a:ea typeface="ＭＳ ゴシック" panose="020B0609070205080204" pitchFamily="49" charset="-128"/>
              </a:rPr>
              <a:t>ことがわかった。</a:t>
            </a:r>
            <a:endParaRPr lang="en-US" altLang="ja-JP" sz="2000" dirty="0">
              <a:latin typeface="ＭＳ ゴシック" panose="020B0609070205080204" pitchFamily="49" charset="-128"/>
              <a:ea typeface="ＭＳ ゴシック" panose="020B0609070205080204" pitchFamily="49" charset="-128"/>
            </a:endParaRPr>
          </a:p>
          <a:p>
            <a:endParaRPr kumimoji="1" lang="en-US" altLang="ja-JP" sz="2000" dirty="0" smtClean="0">
              <a:latin typeface="ＭＳ ゴシック" panose="020B0609070205080204" pitchFamily="49" charset="-128"/>
              <a:ea typeface="ＭＳ ゴシック" panose="020B0609070205080204" pitchFamily="49" charset="-128"/>
            </a:endParaRPr>
          </a:p>
          <a:p>
            <a:r>
              <a:rPr kumimoji="1" lang="ja-JP" altLang="en-US" sz="2000" dirty="0" smtClean="0">
                <a:latin typeface="ＭＳ ゴシック" panose="020B0609070205080204" pitchFamily="49" charset="-128"/>
                <a:ea typeface="ＭＳ ゴシック" panose="020B0609070205080204" pitchFamily="49" charset="-128"/>
              </a:rPr>
              <a:t>・凸面鏡</a:t>
            </a:r>
            <a:r>
              <a:rPr kumimoji="1" lang="ja-JP" altLang="en-US" sz="2000" dirty="0">
                <a:latin typeface="ＭＳ ゴシック" panose="020B0609070205080204" pitchFamily="49" charset="-128"/>
                <a:ea typeface="ＭＳ ゴシック" panose="020B0609070205080204" pitchFamily="49" charset="-128"/>
              </a:rPr>
              <a:t>では</a:t>
            </a:r>
            <a:r>
              <a:rPr kumimoji="1" lang="ja-JP" altLang="en-US" sz="2000" dirty="0" smtClean="0">
                <a:latin typeface="ＭＳ ゴシック" panose="020B0609070205080204" pitchFamily="49" charset="-128"/>
                <a:ea typeface="ＭＳ ゴシック" panose="020B0609070205080204" pitchFamily="49" charset="-128"/>
              </a:rPr>
              <a:t>、鉛直方向は、実際の焦点距離を用いて</a:t>
            </a:r>
            <a:r>
              <a:rPr lang="en-US" altLang="ja-JP" sz="2000" dirty="0" smtClean="0">
                <a:latin typeface="ＭＳ ゴシック" panose="020B0609070205080204" pitchFamily="49" charset="-128"/>
                <a:ea typeface="ＭＳ ゴシック" panose="020B0609070205080204" pitchFamily="49" charset="-128"/>
              </a:rPr>
              <a:t>ABCD</a:t>
            </a:r>
            <a:r>
              <a:rPr lang="ja-JP" altLang="en-US" sz="2000" dirty="0">
                <a:latin typeface="ＭＳ ゴシック" panose="020B0609070205080204" pitchFamily="49" charset="-128"/>
                <a:ea typeface="ＭＳ ゴシック" panose="020B0609070205080204" pitchFamily="49" charset="-128"/>
              </a:rPr>
              <a:t>行列</a:t>
            </a:r>
            <a:r>
              <a:rPr lang="ja-JP" altLang="en-US" sz="2000" dirty="0" smtClean="0">
                <a:latin typeface="ＭＳ ゴシック" panose="020B0609070205080204" pitchFamily="49" charset="-128"/>
                <a:ea typeface="ＭＳ ゴシック" panose="020B0609070205080204" pitchFamily="49" charset="-128"/>
              </a:rPr>
              <a:t>方式の</a:t>
            </a:r>
            <a:endParaRPr lang="en-US" altLang="ja-JP" sz="2000" dirty="0" smtClean="0">
              <a:latin typeface="ＭＳ ゴシック" panose="020B0609070205080204" pitchFamily="49" charset="-128"/>
              <a:ea typeface="ＭＳ ゴシック" panose="020B0609070205080204" pitchFamily="49" charset="-128"/>
            </a:endParaRPr>
          </a:p>
          <a:p>
            <a:r>
              <a:rPr lang="ja-JP" altLang="en-US" sz="2000" dirty="0" smtClean="0">
                <a:latin typeface="ＭＳ ゴシック" panose="020B0609070205080204" pitchFamily="49" charset="-128"/>
                <a:ea typeface="ＭＳ ゴシック" panose="020B0609070205080204" pitchFamily="49" charset="-128"/>
              </a:rPr>
              <a:t>　シミュレーション</a:t>
            </a:r>
            <a:r>
              <a:rPr lang="ja-JP" altLang="en-US" sz="2000" smtClean="0">
                <a:latin typeface="ＭＳ ゴシック" panose="020B0609070205080204" pitchFamily="49" charset="-128"/>
                <a:ea typeface="ＭＳ ゴシック" panose="020B0609070205080204" pitchFamily="49" charset="-128"/>
              </a:rPr>
              <a:t>を行えると考えられる。</a:t>
            </a:r>
            <a:r>
              <a:rPr lang="ja-JP" altLang="en-US" sz="2000" dirty="0" smtClean="0">
                <a:latin typeface="ＭＳ ゴシック" panose="020B0609070205080204" pitchFamily="49" charset="-128"/>
                <a:ea typeface="ＭＳ ゴシック" panose="020B0609070205080204" pitchFamily="49" charset="-128"/>
              </a:rPr>
              <a:t>水平方向は目下検討中。</a:t>
            </a:r>
            <a:endParaRPr lang="en-US" altLang="ja-JP" sz="2000" dirty="0" smtClean="0">
              <a:latin typeface="ＭＳ ゴシック" panose="020B0609070205080204" pitchFamily="49" charset="-128"/>
              <a:ea typeface="ＭＳ ゴシック" panose="020B0609070205080204" pitchFamily="49" charset="-128"/>
            </a:endParaRPr>
          </a:p>
        </p:txBody>
      </p:sp>
      <p:sp>
        <p:nvSpPr>
          <p:cNvPr id="4" name="テキスト ボックス 3">
            <a:extLst>
              <a:ext uri="{FF2B5EF4-FFF2-40B4-BE49-F238E27FC236}">
                <a16:creationId xmlns:a16="http://schemas.microsoft.com/office/drawing/2014/main" id="{865DE5F1-E542-4728-883E-7AA13FD7B6B0}"/>
              </a:ext>
            </a:extLst>
          </p:cNvPr>
          <p:cNvSpPr txBox="1"/>
          <p:nvPr/>
        </p:nvSpPr>
        <p:spPr>
          <a:xfrm>
            <a:off x="291405" y="4831357"/>
            <a:ext cx="8392041" cy="1323439"/>
          </a:xfrm>
          <a:prstGeom prst="rect">
            <a:avLst/>
          </a:prstGeom>
          <a:noFill/>
        </p:spPr>
        <p:txBody>
          <a:bodyPr wrap="none" rtlCol="0">
            <a:spAutoFit/>
          </a:bodyPr>
          <a:lstStyle/>
          <a:p>
            <a:r>
              <a:rPr kumimoji="1" lang="ja-JP" altLang="en-US" sz="2000" u="sng" dirty="0" smtClean="0">
                <a:latin typeface="ＭＳ ゴシック" panose="020B0609070205080204" pitchFamily="49" charset="-128"/>
                <a:ea typeface="ＭＳ ゴシック" panose="020B0609070205080204" pitchFamily="49" charset="-128"/>
              </a:rPr>
              <a:t>今後の課題</a:t>
            </a:r>
            <a:endParaRPr kumimoji="1" lang="en-US" altLang="ja-JP" sz="2000" u="sng" dirty="0">
              <a:latin typeface="ＭＳ ゴシック" panose="020B0609070205080204" pitchFamily="49" charset="-128"/>
              <a:ea typeface="ＭＳ ゴシック" panose="020B0609070205080204" pitchFamily="49" charset="-128"/>
            </a:endParaRPr>
          </a:p>
          <a:p>
            <a:endParaRPr lang="en-US" altLang="ja-JP" sz="2000" dirty="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凹面鏡</a:t>
            </a:r>
            <a:r>
              <a:rPr lang="ja-JP" altLang="en-US" sz="2000" dirty="0" smtClean="0">
                <a:latin typeface="ＭＳ ゴシック" panose="020B0609070205080204" pitchFamily="49" charset="-128"/>
                <a:ea typeface="ＭＳ ゴシック" panose="020B0609070205080204" pitchFamily="49" charset="-128"/>
              </a:rPr>
              <a:t>と凸面鏡を組み合わせた</a:t>
            </a:r>
            <a:r>
              <a:rPr lang="ja-JP" altLang="en-US" sz="2000" dirty="0">
                <a:latin typeface="ＭＳ ゴシック" panose="020B0609070205080204" pitchFamily="49" charset="-128"/>
                <a:ea typeface="ＭＳ ゴシック" panose="020B0609070205080204" pitchFamily="49" charset="-128"/>
              </a:rPr>
              <a:t>複合型</a:t>
            </a:r>
            <a:r>
              <a:rPr kumimoji="1" lang="ja-JP" altLang="en-US" sz="2000" dirty="0" smtClean="0">
                <a:latin typeface="ＭＳ ゴシック" panose="020B0609070205080204" pitchFamily="49" charset="-128"/>
                <a:ea typeface="ＭＳ ゴシック" panose="020B0609070205080204" pitchFamily="49" charset="-128"/>
              </a:rPr>
              <a:t>の軸外し光学</a:t>
            </a:r>
            <a:r>
              <a:rPr kumimoji="1" lang="ja-JP" altLang="en-US" sz="2000" dirty="0">
                <a:latin typeface="ＭＳ ゴシック" panose="020B0609070205080204" pitchFamily="49" charset="-128"/>
                <a:ea typeface="ＭＳ ゴシック" panose="020B0609070205080204" pitchFamily="49" charset="-128"/>
              </a:rPr>
              <a:t>系でも</a:t>
            </a:r>
            <a:r>
              <a:rPr kumimoji="1" lang="ja-JP" altLang="en-US" sz="2000" dirty="0" smtClean="0">
                <a:latin typeface="ＭＳ ゴシック" panose="020B0609070205080204" pitchFamily="49" charset="-128"/>
                <a:ea typeface="ＭＳ ゴシック" panose="020B0609070205080204" pitchFamily="49" charset="-128"/>
              </a:rPr>
              <a:t>、</a:t>
            </a:r>
            <a:endParaRPr kumimoji="1" lang="en-US" altLang="ja-JP" sz="2000" dirty="0" smtClean="0">
              <a:latin typeface="ＭＳ ゴシック" panose="020B0609070205080204" pitchFamily="49" charset="-128"/>
              <a:ea typeface="ＭＳ ゴシック" panose="020B0609070205080204" pitchFamily="49" charset="-128"/>
            </a:endParaRPr>
          </a:p>
          <a:p>
            <a:r>
              <a:rPr kumimoji="1" lang="ja-JP" altLang="en-US" sz="2000" dirty="0" smtClean="0">
                <a:latin typeface="ＭＳ ゴシック" panose="020B0609070205080204" pitchFamily="49" charset="-128"/>
                <a:ea typeface="ＭＳ ゴシック" panose="020B0609070205080204" pitchFamily="49" charset="-128"/>
              </a:rPr>
              <a:t>このＡＢＣＤ行列方式のシミュレーションが</a:t>
            </a:r>
            <a:r>
              <a:rPr lang="ja-JP" altLang="en-US" sz="2000" dirty="0" smtClean="0">
                <a:latin typeface="ＭＳ ゴシック" panose="020B0609070205080204" pitchFamily="49" charset="-128"/>
                <a:ea typeface="ＭＳ ゴシック" panose="020B0609070205080204" pitchFamily="49" charset="-128"/>
              </a:rPr>
              <a:t>使えるのか</a:t>
            </a:r>
            <a:r>
              <a:rPr lang="ja-JP" altLang="en-US" sz="2000" dirty="0">
                <a:latin typeface="ＭＳ ゴシック" panose="020B0609070205080204" pitchFamily="49" charset="-128"/>
                <a:ea typeface="ＭＳ ゴシック" panose="020B0609070205080204" pitchFamily="49" charset="-128"/>
              </a:rPr>
              <a:t>検証していく。</a:t>
            </a:r>
            <a:endParaRPr kumimoji="1" lang="ja-JP" altLang="en-US" sz="20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573528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pPr marL="0" indent="0">
              <a:buNone/>
            </a:pPr>
            <a:r>
              <a:rPr kumimoji="1" lang="ja-JP" altLang="en-US" dirty="0" smtClean="0"/>
              <a:t>予備スライド</a:t>
            </a:r>
            <a:endParaRPr kumimoji="1" lang="ja-JP" altLang="en-US" dirty="0"/>
          </a:p>
        </p:txBody>
      </p:sp>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2828508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769371" y="167628"/>
            <a:ext cx="7926899" cy="523220"/>
          </a:xfrm>
          <a:prstGeom prst="rect">
            <a:avLst/>
          </a:prstGeom>
          <a:noFill/>
        </p:spPr>
        <p:txBody>
          <a:bodyPr wrap="square" rtlCol="0">
            <a:spAutoFit/>
          </a:bodyPr>
          <a:lstStyle/>
          <a:p>
            <a:r>
              <a:rPr lang="en-US" altLang="ja-JP" sz="2800" u="sng" dirty="0">
                <a:latin typeface="ＭＳ ゴシック" panose="020B0609070205080204" pitchFamily="49" charset="-128"/>
                <a:ea typeface="ＭＳ ゴシック" panose="020B0609070205080204" pitchFamily="49" charset="-128"/>
                <a:cs typeface="Times New Roman" panose="02020603050405020304" pitchFamily="18" charset="0"/>
              </a:rPr>
              <a:t>COBAND</a:t>
            </a:r>
            <a:r>
              <a:rPr lang="ja-JP" altLang="en-US" sz="2800" u="sng" dirty="0">
                <a:latin typeface="ＭＳ ゴシック" panose="020B0609070205080204" pitchFamily="49" charset="-128"/>
                <a:ea typeface="ＭＳ ゴシック" panose="020B0609070205080204" pitchFamily="49" charset="-128"/>
                <a:cs typeface="Times New Roman" panose="02020603050405020304" pitchFamily="18" charset="0"/>
              </a:rPr>
              <a:t>実験</a:t>
            </a:r>
          </a:p>
        </p:txBody>
      </p:sp>
      <p:sp>
        <p:nvSpPr>
          <p:cNvPr id="20" name="テキスト ボックス 19">
            <a:extLst>
              <a:ext uri="{FF2B5EF4-FFF2-40B4-BE49-F238E27FC236}">
                <a16:creationId xmlns:a16="http://schemas.microsoft.com/office/drawing/2014/main" id="{C4EA91F1-B737-41A7-A6B9-76BB128BCD84}"/>
              </a:ext>
            </a:extLst>
          </p:cNvPr>
          <p:cNvSpPr txBox="1"/>
          <p:nvPr/>
        </p:nvSpPr>
        <p:spPr>
          <a:xfrm>
            <a:off x="1157443" y="5767042"/>
            <a:ext cx="6829114" cy="923330"/>
          </a:xfrm>
          <a:prstGeom prst="rect">
            <a:avLst/>
          </a:prstGeom>
          <a:noFill/>
        </p:spPr>
        <p:txBody>
          <a:bodyPr wrap="none" rtlCol="0">
            <a:spAutoFit/>
          </a:bodyPr>
          <a:lstStyle/>
          <a:p>
            <a:r>
              <a:rPr kumimoji="1" lang="ja-JP" altLang="en-US" dirty="0">
                <a:latin typeface="ＭＳ ゴシック" panose="020B0609070205080204" pitchFamily="49" charset="-128"/>
                <a:ea typeface="ＭＳ ゴシック" panose="020B0609070205080204" pitchFamily="49" charset="-128"/>
              </a:rPr>
              <a:t>宇宙背景ニュートリノ</a:t>
            </a:r>
            <a:endParaRPr kumimoji="1"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ビッグバンの１秒後に自由になり，現在の宇宙空間に</a:t>
            </a:r>
            <a:r>
              <a:rPr lang="en-US" altLang="ja-JP" dirty="0">
                <a:latin typeface="ＭＳ ゴシック" panose="020B0609070205080204" pitchFamily="49" charset="-128"/>
                <a:ea typeface="ＭＳ ゴシック" panose="020B0609070205080204" pitchFamily="49" charset="-128"/>
              </a:rPr>
              <a:t>1.9K</a:t>
            </a:r>
            <a:r>
              <a:rPr lang="ja-JP" altLang="en-US" dirty="0">
                <a:latin typeface="ＭＳ ゴシック" panose="020B0609070205080204" pitchFamily="49" charset="-128"/>
                <a:ea typeface="ＭＳ ゴシック" panose="020B0609070205080204" pitchFamily="49" charset="-128"/>
              </a:rPr>
              <a:t>の温度</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で一様に</a:t>
            </a:r>
            <a:r>
              <a:rPr lang="en-US" altLang="ja-JP" dirty="0">
                <a:latin typeface="ＭＳ ゴシック" panose="020B0609070205080204" pitchFamily="49" charset="-128"/>
                <a:ea typeface="ＭＳ ゴシック" panose="020B0609070205080204" pitchFamily="49" charset="-128"/>
              </a:rPr>
              <a:t>1cm</a:t>
            </a:r>
            <a:r>
              <a:rPr lang="en-US" altLang="ja-JP" baseline="30000" dirty="0">
                <a:latin typeface="ＭＳ ゴシック" panose="020B0609070205080204" pitchFamily="49" charset="-128"/>
                <a:ea typeface="ＭＳ ゴシック" panose="020B0609070205080204" pitchFamily="49" charset="-128"/>
              </a:rPr>
              <a:t>3</a:t>
            </a:r>
            <a:r>
              <a:rPr lang="ja-JP" altLang="en-US" dirty="0">
                <a:latin typeface="ＭＳ ゴシック" panose="020B0609070205080204" pitchFamily="49" charset="-128"/>
                <a:ea typeface="ＭＳ ゴシック" panose="020B0609070205080204" pitchFamily="49" charset="-128"/>
              </a:rPr>
              <a:t>あたり</a:t>
            </a:r>
            <a:r>
              <a:rPr lang="en-US" altLang="ja-JP" dirty="0">
                <a:latin typeface="ＭＳ ゴシック" panose="020B0609070205080204" pitchFamily="49" charset="-128"/>
                <a:ea typeface="ＭＳ ゴシック" panose="020B0609070205080204" pitchFamily="49" charset="-128"/>
              </a:rPr>
              <a:t>110</a:t>
            </a:r>
            <a:r>
              <a:rPr lang="ja-JP" altLang="en-US" dirty="0">
                <a:latin typeface="ＭＳ ゴシック" panose="020B0609070205080204" pitchFamily="49" charset="-128"/>
                <a:ea typeface="ＭＳ ゴシック" panose="020B0609070205080204" pitchFamily="49" charset="-128"/>
              </a:rPr>
              <a:t>個存在する。</a:t>
            </a:r>
            <a:endParaRPr kumimoji="1" lang="ja-JP" altLang="en-US" dirty="0">
              <a:latin typeface="ＭＳ ゴシック" panose="020B0609070205080204" pitchFamily="49" charset="-128"/>
              <a:ea typeface="ＭＳ ゴシック" panose="020B0609070205080204" pitchFamily="49" charset="-128"/>
            </a:endParaRPr>
          </a:p>
        </p:txBody>
      </p:sp>
      <p:sp>
        <p:nvSpPr>
          <p:cNvPr id="23" name="テキスト ボックス 22">
            <a:extLst>
              <a:ext uri="{FF2B5EF4-FFF2-40B4-BE49-F238E27FC236}">
                <a16:creationId xmlns:a16="http://schemas.microsoft.com/office/drawing/2014/main" id="{79AE5AFF-36ED-4BE2-8EFF-28E957A2DEEF}"/>
              </a:ext>
            </a:extLst>
          </p:cNvPr>
          <p:cNvSpPr txBox="1"/>
          <p:nvPr/>
        </p:nvSpPr>
        <p:spPr>
          <a:xfrm>
            <a:off x="500386" y="961743"/>
            <a:ext cx="8263801" cy="1200329"/>
          </a:xfrm>
          <a:prstGeom prst="rect">
            <a:avLst/>
          </a:prstGeom>
          <a:noFill/>
        </p:spPr>
        <p:txBody>
          <a:bodyPr wrap="none" rtlCol="0">
            <a:spAutoFit/>
          </a:bodyPr>
          <a:lstStyle/>
          <a:p>
            <a:r>
              <a:rPr lang="en-US" altLang="ja-JP" dirty="0">
                <a:latin typeface="ＭＳ ゴシック" panose="020B0609070205080204" pitchFamily="49" charset="-128"/>
                <a:ea typeface="ＭＳ ゴシック" panose="020B0609070205080204" pitchFamily="49" charset="-128"/>
              </a:rPr>
              <a:t>COBAND</a:t>
            </a:r>
            <a:r>
              <a:rPr lang="ja-JP" altLang="en-US" dirty="0">
                <a:latin typeface="ＭＳ ゴシック" panose="020B0609070205080204" pitchFamily="49" charset="-128"/>
                <a:ea typeface="ＭＳ ゴシック" panose="020B0609070205080204" pitchFamily="49" charset="-128"/>
              </a:rPr>
              <a:t>実験</a:t>
            </a:r>
            <a:r>
              <a:rPr lang="en-US" altLang="ja-JP" dirty="0">
                <a:latin typeface="ＭＳ ゴシック" panose="020B0609070205080204" pitchFamily="49" charset="-128"/>
                <a:ea typeface="ＭＳ ゴシック" panose="020B0609070205080204" pitchFamily="49" charset="-128"/>
              </a:rPr>
              <a:t>(</a:t>
            </a:r>
            <a:r>
              <a:rPr lang="en-US" altLang="ja-JP" dirty="0">
                <a:solidFill>
                  <a:srgbClr val="FF0000"/>
                </a:solidFill>
                <a:latin typeface="ＭＳ ゴシック" panose="020B0609070205080204" pitchFamily="49" charset="-128"/>
                <a:ea typeface="ＭＳ ゴシック" panose="020B0609070205080204" pitchFamily="49" charset="-128"/>
              </a:rPr>
              <a:t>Co</a:t>
            </a:r>
            <a:r>
              <a:rPr lang="en-US" altLang="ja-JP" dirty="0">
                <a:latin typeface="ＭＳ ゴシック" panose="020B0609070205080204" pitchFamily="49" charset="-128"/>
                <a:ea typeface="ＭＳ ゴシック" panose="020B0609070205080204" pitchFamily="49" charset="-128"/>
              </a:rPr>
              <a:t>smic </a:t>
            </a:r>
            <a:r>
              <a:rPr lang="en-US" altLang="ja-JP" dirty="0">
                <a:solidFill>
                  <a:srgbClr val="FF0000"/>
                </a:solidFill>
                <a:latin typeface="ＭＳ ゴシック" panose="020B0609070205080204" pitchFamily="49" charset="-128"/>
                <a:ea typeface="ＭＳ ゴシック" panose="020B0609070205080204" pitchFamily="49" charset="-128"/>
              </a:rPr>
              <a:t>Ba</a:t>
            </a:r>
            <a:r>
              <a:rPr lang="en-US" altLang="ja-JP" dirty="0">
                <a:latin typeface="ＭＳ ゴシック" panose="020B0609070205080204" pitchFamily="49" charset="-128"/>
                <a:ea typeface="ＭＳ ゴシック" panose="020B0609070205080204" pitchFamily="49" charset="-128"/>
              </a:rPr>
              <a:t>ckground </a:t>
            </a:r>
            <a:r>
              <a:rPr lang="en-US" altLang="ja-JP" dirty="0">
                <a:solidFill>
                  <a:srgbClr val="FF0000"/>
                </a:solidFill>
                <a:latin typeface="ＭＳ ゴシック" panose="020B0609070205080204" pitchFamily="49" charset="-128"/>
                <a:ea typeface="ＭＳ ゴシック" panose="020B0609070205080204" pitchFamily="49" charset="-128"/>
              </a:rPr>
              <a:t>N</a:t>
            </a:r>
            <a:r>
              <a:rPr lang="en-US" altLang="ja-JP" dirty="0">
                <a:latin typeface="ＭＳ ゴシック" panose="020B0609070205080204" pitchFamily="49" charset="-128"/>
                <a:ea typeface="ＭＳ ゴシック" panose="020B0609070205080204" pitchFamily="49" charset="-128"/>
              </a:rPr>
              <a:t>eutrino </a:t>
            </a:r>
            <a:r>
              <a:rPr lang="en-US" altLang="ja-JP" dirty="0">
                <a:solidFill>
                  <a:srgbClr val="FF0000"/>
                </a:solidFill>
                <a:latin typeface="ＭＳ ゴシック" panose="020B0609070205080204" pitchFamily="49" charset="-128"/>
                <a:ea typeface="ＭＳ ゴシック" panose="020B0609070205080204" pitchFamily="49" charset="-128"/>
              </a:rPr>
              <a:t>D</a:t>
            </a:r>
            <a:r>
              <a:rPr lang="en-US" altLang="ja-JP" dirty="0">
                <a:latin typeface="ＭＳ ゴシック" panose="020B0609070205080204" pitchFamily="49" charset="-128"/>
                <a:ea typeface="ＭＳ ゴシック" panose="020B0609070205080204" pitchFamily="49" charset="-128"/>
              </a:rPr>
              <a:t>ecay</a:t>
            </a:r>
            <a:r>
              <a:rPr lang="ja-JP" altLang="en-US" dirty="0">
                <a:latin typeface="ＭＳ ゴシック" panose="020B0609070205080204" pitchFamily="49" charset="-128"/>
                <a:ea typeface="ＭＳ ゴシック" panose="020B0609070205080204" pitchFamily="49" charset="-128"/>
              </a:rPr>
              <a:t> </a:t>
            </a:r>
            <a:r>
              <a:rPr lang="en-US" altLang="ja-JP" dirty="0">
                <a:latin typeface="ＭＳ ゴシック" panose="020B0609070205080204" pitchFamily="49" charset="-128"/>
                <a:ea typeface="ＭＳ ゴシック" panose="020B0609070205080204" pitchFamily="49" charset="-128"/>
              </a:rPr>
              <a:t>Search)</a:t>
            </a:r>
            <a:r>
              <a:rPr lang="ja-JP" altLang="en-US" dirty="0">
                <a:latin typeface="ＭＳ ゴシック" panose="020B0609070205080204" pitchFamily="49" charset="-128"/>
                <a:ea typeface="ＭＳ ゴシック" panose="020B0609070205080204" pitchFamily="49" charset="-128"/>
              </a:rPr>
              <a:t>とは、未だ値の判明</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していないニュートリノの質量を決定することをを目的として、宇宙背景放射</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と同様に宇宙初期に生成され，宇宙空間に一様に存在すると予言されている</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「宇宙背景ニュートリノ」の崩壊探索を行う計画である。</a:t>
            </a:r>
            <a:endParaRPr kumimoji="1" lang="ja-JP" altLang="en-US" dirty="0">
              <a:latin typeface="ＭＳ ゴシック" panose="020B0609070205080204" pitchFamily="49" charset="-128"/>
              <a:ea typeface="ＭＳ ゴシック" panose="020B0609070205080204" pitchFamily="49" charset="-128"/>
            </a:endParaRPr>
          </a:p>
        </p:txBody>
      </p:sp>
      <mc:AlternateContent xmlns:mc="http://schemas.openxmlformats.org/markup-compatibility/2006" xmlns:a14="http://schemas.microsoft.com/office/drawing/2010/main">
        <mc:Choice Requires="a14">
          <p:graphicFrame>
            <p:nvGraphicFramePr>
              <p:cNvPr id="30" name="表 29">
                <a:extLst>
                  <a:ext uri="{FF2B5EF4-FFF2-40B4-BE49-F238E27FC236}">
                    <a16:creationId xmlns:a16="http://schemas.microsoft.com/office/drawing/2014/main" id="{0C96E373-8D88-4FE4-955D-13A3DEAC0EFC}"/>
                  </a:ext>
                </a:extLst>
              </p:cNvPr>
              <p:cNvGraphicFramePr>
                <a:graphicFrameLocks noGrp="1"/>
              </p:cNvGraphicFramePr>
              <p:nvPr>
                <p:extLst>
                  <p:ext uri="{D42A27DB-BD31-4B8C-83A1-F6EECF244321}">
                    <p14:modId xmlns:p14="http://schemas.microsoft.com/office/powerpoint/2010/main" val="3954504083"/>
                  </p:ext>
                </p:extLst>
              </p:nvPr>
            </p:nvGraphicFramePr>
            <p:xfrm>
              <a:off x="440484" y="2432967"/>
              <a:ext cx="5518029" cy="3033769"/>
            </p:xfrm>
            <a:graphic>
              <a:graphicData uri="http://schemas.openxmlformats.org/drawingml/2006/table">
                <a:tbl>
                  <a:tblPr firstRow="1" firstCol="1" bandRow="1">
                    <a:tableStyleId>{5C22544A-7EE6-4342-B048-85BDC9FD1C3A}</a:tableStyleId>
                  </a:tblPr>
                  <a:tblGrid>
                    <a:gridCol w="954341">
                      <a:extLst>
                        <a:ext uri="{9D8B030D-6E8A-4147-A177-3AD203B41FA5}">
                          <a16:colId xmlns:a16="http://schemas.microsoft.com/office/drawing/2014/main" val="3609034278"/>
                        </a:ext>
                      </a:extLst>
                    </a:gridCol>
                    <a:gridCol w="1512917">
                      <a:extLst>
                        <a:ext uri="{9D8B030D-6E8A-4147-A177-3AD203B41FA5}">
                          <a16:colId xmlns:a16="http://schemas.microsoft.com/office/drawing/2014/main" val="1873786925"/>
                        </a:ext>
                      </a:extLst>
                    </a:gridCol>
                    <a:gridCol w="1512916">
                      <a:extLst>
                        <a:ext uri="{9D8B030D-6E8A-4147-A177-3AD203B41FA5}">
                          <a16:colId xmlns:a16="http://schemas.microsoft.com/office/drawing/2014/main" val="3972549389"/>
                        </a:ext>
                      </a:extLst>
                    </a:gridCol>
                    <a:gridCol w="1537855">
                      <a:extLst>
                        <a:ext uri="{9D8B030D-6E8A-4147-A177-3AD203B41FA5}">
                          <a16:colId xmlns:a16="http://schemas.microsoft.com/office/drawing/2014/main" val="3187007175"/>
                        </a:ext>
                      </a:extLst>
                    </a:gridCol>
                  </a:tblGrid>
                  <a:tr h="541203">
                    <a:tc>
                      <a:txBody>
                        <a:bodyPr/>
                        <a:lstStyle/>
                        <a:p>
                          <a:pPr algn="just">
                            <a:spcAft>
                              <a:spcPts val="0"/>
                            </a:spcAft>
                          </a:pPr>
                          <a:r>
                            <a:rPr lang="en-US" sz="1400" kern="100" dirty="0">
                              <a:effectLst/>
                            </a:rPr>
                            <a:t> </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第１世代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第２世代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第３世代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extLst>
                      <a:ext uri="{0D108BD9-81ED-4DB2-BD59-A6C34878D82A}">
                        <a16:rowId xmlns:a16="http://schemas.microsoft.com/office/drawing/2014/main" val="3265679794"/>
                      </a:ext>
                    </a:extLst>
                  </a:tr>
                  <a:tr h="260527">
                    <a:tc rowSpan="2">
                      <a:txBody>
                        <a:bodyPr/>
                        <a:lstStyle/>
                        <a:p>
                          <a:pPr algn="ctr">
                            <a:spcAft>
                              <a:spcPts val="0"/>
                            </a:spcAft>
                          </a:pPr>
                          <a:r>
                            <a:rPr lang="ja-JP" sz="1600" kern="100" dirty="0">
                              <a:effectLst/>
                            </a:rPr>
                            <a:t>クォーク</a:t>
                          </a:r>
                          <a:endParaRPr lang="ja-JP" sz="16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アップ</a:t>
                          </a:r>
                        </a:p>
                        <a:p>
                          <a:pPr algn="ctr">
                            <a:spcAft>
                              <a:spcPts val="0"/>
                            </a:spcAft>
                          </a:pPr>
                          <a:r>
                            <a:rPr lang="en-US" altLang="ja-JP" sz="1800" kern="100" dirty="0">
                              <a:effectLst/>
                              <a:latin typeface="ＭＳ ゴシック" panose="020B0609070205080204" pitchFamily="49" charset="-128"/>
                              <a:ea typeface="ＭＳ ゴシック" panose="020B0609070205080204" pitchFamily="49" charset="-128"/>
                            </a:rPr>
                            <a:t>u</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チャーム</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c</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トップ</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t</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2260363660"/>
                      </a:ext>
                    </a:extLst>
                  </a:tr>
                  <a:tr h="390790">
                    <a:tc vMerge="1">
                      <a:txBody>
                        <a:bodyPr/>
                        <a:lstStyle/>
                        <a:p>
                          <a:endParaRPr kumimoji="1" lang="ja-JP" altLang="en-US"/>
                        </a:p>
                      </a:txBody>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ダウン</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d</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ストレンジ</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s</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ボトム</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b</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659296986"/>
                      </a:ext>
                    </a:extLst>
                  </a:tr>
                  <a:tr h="531637">
                    <a:tc rowSpan="2">
                      <a:txBody>
                        <a:bodyPr/>
                        <a:lstStyle/>
                        <a:p>
                          <a:pPr algn="ctr">
                            <a:spcAft>
                              <a:spcPts val="0"/>
                            </a:spcAft>
                          </a:pPr>
                          <a:r>
                            <a:rPr lang="ja-JP" sz="1600" kern="100" dirty="0">
                              <a:effectLst/>
                            </a:rPr>
                            <a:t>レプトン</a:t>
                          </a:r>
                          <a:endParaRPr lang="ja-JP" sz="16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電子</a:t>
                          </a:r>
                          <a:endParaRPr lang="en-US" altLang="ja-JP" sz="1800" kern="100" dirty="0">
                            <a:effectLst/>
                            <a:latin typeface="ＭＳ ゴシック" panose="020B0609070205080204" pitchFamily="49" charset="-128"/>
                            <a:ea typeface="ＭＳ ゴシック" panose="020B0609070205080204" pitchFamily="49" charset="-128"/>
                          </a:endParaRPr>
                        </a:p>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ニュートリノ</a:t>
                          </a:r>
                        </a:p>
                        <a:p>
                          <a:pPr algn="ctr">
                            <a:spcAft>
                              <a:spcPts val="0"/>
                            </a:spcAft>
                          </a:pPr>
                          <a14:m>
                            <m:oMathPara xmlns:m="http://schemas.openxmlformats.org/officeDocument/2006/math">
                              <m:oMathParaPr>
                                <m:jc m:val="centerGroup"/>
                              </m:oMathParaPr>
                              <m:oMath xmlns:m="http://schemas.openxmlformats.org/officeDocument/2006/math">
                                <m:sSub>
                                  <m:sSubPr>
                                    <m:ctrlPr>
                                      <a:rPr lang="ja-JP" sz="1800" i="1" kern="100">
                                        <a:effectLst/>
                                        <a:latin typeface="Cambria Math" panose="02040503050406030204" pitchFamily="18" charset="0"/>
                                      </a:rPr>
                                    </m:ctrlPr>
                                  </m:sSubPr>
                                  <m:e>
                                    <m:r>
                                      <m:rPr>
                                        <m:sty m:val="p"/>
                                      </m:rPr>
                                      <a:rPr lang="en-US" sz="1800" kern="100">
                                        <a:effectLst/>
                                        <a:latin typeface="Cambria Math" panose="02040503050406030204" pitchFamily="18" charset="0"/>
                                      </a:rPr>
                                      <m:t>ν</m:t>
                                    </m:r>
                                  </m:e>
                                  <m:sub>
                                    <m:r>
                                      <m:rPr>
                                        <m:sty m:val="p"/>
                                      </m:rPr>
                                      <a:rPr lang="en-US" sz="1800" kern="100">
                                        <a:effectLst/>
                                        <a:latin typeface="Cambria Math" panose="02040503050406030204" pitchFamily="18" charset="0"/>
                                      </a:rPr>
                                      <m:t>e</m:t>
                                    </m:r>
                                  </m:sub>
                                </m:sSub>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ミュ</a:t>
                          </a:r>
                          <a:r>
                            <a:rPr lang="ja-JP" altLang="en-US" sz="1800" kern="100" dirty="0">
                              <a:effectLst/>
                              <a:latin typeface="ＭＳ ゴシック" panose="020B0609070205080204" pitchFamily="49" charset="-128"/>
                              <a:ea typeface="ＭＳ ゴシック" panose="020B0609070205080204" pitchFamily="49" charset="-128"/>
                            </a:rPr>
                            <a:t>ー</a:t>
                          </a:r>
                          <a:endParaRPr lang="en-US" altLang="ja-JP" sz="1800" kern="100" dirty="0">
                            <a:effectLst/>
                            <a:latin typeface="ＭＳ ゴシック" panose="020B0609070205080204" pitchFamily="49" charset="-128"/>
                            <a:ea typeface="ＭＳ ゴシック" panose="020B0609070205080204" pitchFamily="49" charset="-128"/>
                          </a:endParaRPr>
                        </a:p>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ニュ</a:t>
                          </a:r>
                          <a:r>
                            <a:rPr lang="ja-JP" altLang="en-US" sz="1800" kern="100" dirty="0">
                              <a:effectLst/>
                              <a:latin typeface="ＭＳ ゴシック" panose="020B0609070205080204" pitchFamily="49" charset="-128"/>
                              <a:ea typeface="ＭＳ ゴシック" panose="020B0609070205080204" pitchFamily="49" charset="-128"/>
                            </a:rPr>
                            <a:t>ー</a:t>
                          </a:r>
                          <a:r>
                            <a:rPr lang="ja-JP" sz="1800" kern="100" dirty="0">
                              <a:effectLst/>
                              <a:latin typeface="ＭＳ ゴシック" panose="020B0609070205080204" pitchFamily="49" charset="-128"/>
                              <a:ea typeface="ＭＳ ゴシック" panose="020B0609070205080204" pitchFamily="49" charset="-128"/>
                            </a:rPr>
                            <a:t>トリノ</a:t>
                          </a:r>
                        </a:p>
                        <a:p>
                          <a:pPr algn="ctr">
                            <a:spcAft>
                              <a:spcPts val="0"/>
                            </a:spcAft>
                          </a:pPr>
                          <a14:m>
                            <m:oMathPara xmlns:m="http://schemas.openxmlformats.org/officeDocument/2006/math">
                              <m:oMathParaPr>
                                <m:jc m:val="centerGroup"/>
                              </m:oMathParaPr>
                              <m:oMath xmlns:m="http://schemas.openxmlformats.org/officeDocument/2006/math">
                                <m:sSub>
                                  <m:sSubPr>
                                    <m:ctrlPr>
                                      <a:rPr lang="ja-JP" sz="1800" i="1" kern="100">
                                        <a:effectLst/>
                                        <a:latin typeface="Cambria Math" panose="02040503050406030204" pitchFamily="18" charset="0"/>
                                      </a:rPr>
                                    </m:ctrlPr>
                                  </m:sSubPr>
                                  <m:e>
                                    <m:r>
                                      <m:rPr>
                                        <m:sty m:val="p"/>
                                      </m:rPr>
                                      <a:rPr lang="en-US" sz="1800" kern="100">
                                        <a:effectLst/>
                                        <a:latin typeface="Cambria Math" panose="02040503050406030204" pitchFamily="18" charset="0"/>
                                      </a:rPr>
                                      <m:t>ν</m:t>
                                    </m:r>
                                  </m:e>
                                  <m:sub>
                                    <m:r>
                                      <m:rPr>
                                        <m:sty m:val="p"/>
                                      </m:rPr>
                                      <a:rPr lang="en-US" sz="1800" kern="100">
                                        <a:effectLst/>
                                        <a:latin typeface="Cambria Math" panose="02040503050406030204" pitchFamily="18" charset="0"/>
                                      </a:rPr>
                                      <m:t>μ</m:t>
                                    </m:r>
                                  </m:sub>
                                </m:sSub>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タウ</a:t>
                          </a:r>
                          <a:endParaRPr lang="en-US" altLang="ja-JP" sz="1800" kern="100" dirty="0">
                            <a:effectLst/>
                            <a:latin typeface="ＭＳ ゴシック" panose="020B0609070205080204" pitchFamily="49" charset="-128"/>
                            <a:ea typeface="ＭＳ ゴシック" panose="020B0609070205080204" pitchFamily="49" charset="-128"/>
                          </a:endParaRPr>
                        </a:p>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ニュート</a:t>
                          </a:r>
                          <a:r>
                            <a:rPr lang="ja-JP" altLang="en-US" sz="1800" kern="100" dirty="0">
                              <a:effectLst/>
                              <a:latin typeface="ＭＳ ゴシック" panose="020B0609070205080204" pitchFamily="49" charset="-128"/>
                              <a:ea typeface="ＭＳ ゴシック" panose="020B0609070205080204" pitchFamily="49" charset="-128"/>
                            </a:rPr>
                            <a:t>リ</a:t>
                          </a:r>
                          <a:r>
                            <a:rPr lang="ja-JP" sz="1800" kern="100" dirty="0">
                              <a:effectLst/>
                              <a:latin typeface="ＭＳ ゴシック" panose="020B0609070205080204" pitchFamily="49" charset="-128"/>
                              <a:ea typeface="ＭＳ ゴシック" panose="020B0609070205080204" pitchFamily="49" charset="-128"/>
                            </a:rPr>
                            <a:t>ノ</a:t>
                          </a:r>
                        </a:p>
                        <a:p>
                          <a:pPr algn="ctr">
                            <a:spcAft>
                              <a:spcPts val="0"/>
                            </a:spcAft>
                          </a:pPr>
                          <a14:m>
                            <m:oMathPara xmlns:m="http://schemas.openxmlformats.org/officeDocument/2006/math">
                              <m:oMathParaPr>
                                <m:jc m:val="centerGroup"/>
                              </m:oMathParaPr>
                              <m:oMath xmlns:m="http://schemas.openxmlformats.org/officeDocument/2006/math">
                                <m:sSub>
                                  <m:sSubPr>
                                    <m:ctrlPr>
                                      <a:rPr lang="ja-JP" sz="1800" i="1" kern="100">
                                        <a:effectLst/>
                                        <a:latin typeface="Cambria Math" panose="02040503050406030204" pitchFamily="18" charset="0"/>
                                      </a:rPr>
                                    </m:ctrlPr>
                                  </m:sSubPr>
                                  <m:e>
                                    <m:r>
                                      <m:rPr>
                                        <m:sty m:val="p"/>
                                      </m:rPr>
                                      <a:rPr lang="en-US" sz="1800" kern="100">
                                        <a:effectLst/>
                                        <a:latin typeface="Cambria Math" panose="02040503050406030204" pitchFamily="18" charset="0"/>
                                      </a:rPr>
                                      <m:t>ν</m:t>
                                    </m:r>
                                  </m:e>
                                  <m:sub>
                                    <m:r>
                                      <m:rPr>
                                        <m:sty m:val="p"/>
                                      </m:rPr>
                                      <a:rPr lang="en-US" sz="1800" kern="100">
                                        <a:effectLst/>
                                        <a:latin typeface="Cambria Math" panose="02040503050406030204" pitchFamily="18" charset="0"/>
                                      </a:rPr>
                                      <m:t>τ</m:t>
                                    </m:r>
                                  </m:sub>
                                </m:sSub>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1396749084"/>
                      </a:ext>
                    </a:extLst>
                  </a:tr>
                  <a:tr h="390790">
                    <a:tc vMerge="1">
                      <a:txBody>
                        <a:bodyPr/>
                        <a:lstStyle/>
                        <a:p>
                          <a:endParaRPr kumimoji="1" lang="ja-JP" altLang="en-US"/>
                        </a:p>
                      </a:txBody>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電子</a:t>
                          </a:r>
                        </a:p>
                        <a:p>
                          <a:pPr algn="ctr">
                            <a:spcAft>
                              <a:spcPts val="0"/>
                            </a:spcAft>
                          </a:pPr>
                          <a14:m>
                            <m:oMathPara xmlns:m="http://schemas.openxmlformats.org/officeDocument/2006/math">
                              <m:oMathParaPr>
                                <m:jc m:val="centerGroup"/>
                              </m:oMathParaPr>
                              <m:oMath xmlns:m="http://schemas.openxmlformats.org/officeDocument/2006/math">
                                <m:sSup>
                                  <m:sSupPr>
                                    <m:ctrlPr>
                                      <a:rPr lang="ja-JP" sz="1800" i="1" kern="100">
                                        <a:effectLst/>
                                        <a:latin typeface="Cambria Math" panose="02040503050406030204" pitchFamily="18" charset="0"/>
                                      </a:rPr>
                                    </m:ctrlPr>
                                  </m:sSupPr>
                                  <m:e>
                                    <m:r>
                                      <m:rPr>
                                        <m:sty m:val="p"/>
                                      </m:rPr>
                                      <a:rPr lang="en-US" sz="1800" kern="100">
                                        <a:effectLst/>
                                        <a:latin typeface="Cambria Math" panose="02040503050406030204" pitchFamily="18" charset="0"/>
                                      </a:rPr>
                                      <m:t>e</m:t>
                                    </m:r>
                                  </m:e>
                                  <m:sup>
                                    <m:r>
                                      <a:rPr lang="en-US" sz="1800" kern="100">
                                        <a:effectLst/>
                                        <a:latin typeface="Cambria Math" panose="02040503050406030204" pitchFamily="18" charset="0"/>
                                      </a:rPr>
                                      <m:t>−</m:t>
                                    </m:r>
                                  </m:sup>
                                </m:sSup>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ミューオン</a:t>
                          </a:r>
                        </a:p>
                        <a:p>
                          <a:pPr algn="ctr">
                            <a:spcAft>
                              <a:spcPts val="0"/>
                            </a:spcAft>
                          </a:pPr>
                          <a14:m>
                            <m:oMathPara xmlns:m="http://schemas.openxmlformats.org/officeDocument/2006/math">
                              <m:oMathParaPr>
                                <m:jc m:val="centerGroup"/>
                              </m:oMathParaPr>
                              <m:oMath xmlns:m="http://schemas.openxmlformats.org/officeDocument/2006/math">
                                <m:sSup>
                                  <m:sSupPr>
                                    <m:ctrlPr>
                                      <a:rPr lang="ja-JP" sz="1800" i="1" kern="100">
                                        <a:effectLst/>
                                        <a:latin typeface="Cambria Math" panose="02040503050406030204" pitchFamily="18" charset="0"/>
                                      </a:rPr>
                                    </m:ctrlPr>
                                  </m:sSupPr>
                                  <m:e>
                                    <m:r>
                                      <m:rPr>
                                        <m:sty m:val="p"/>
                                      </m:rPr>
                                      <a:rPr lang="en-US" sz="1800" kern="100">
                                        <a:effectLst/>
                                        <a:latin typeface="Cambria Math" panose="02040503050406030204" pitchFamily="18" charset="0"/>
                                      </a:rPr>
                                      <m:t>μ</m:t>
                                    </m:r>
                                  </m:e>
                                  <m:sup>
                                    <m:r>
                                      <a:rPr lang="en-US" sz="1800" kern="100">
                                        <a:effectLst/>
                                        <a:latin typeface="Cambria Math" panose="02040503050406030204" pitchFamily="18" charset="0"/>
                                      </a:rPr>
                                      <m:t>−</m:t>
                                    </m:r>
                                  </m:sup>
                                </m:sSup>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タウ</a:t>
                          </a:r>
                        </a:p>
                        <a:p>
                          <a:pPr algn="ctr">
                            <a:spcAft>
                              <a:spcPts val="0"/>
                            </a:spcAft>
                          </a:pPr>
                          <a14:m>
                            <m:oMathPara xmlns:m="http://schemas.openxmlformats.org/officeDocument/2006/math">
                              <m:oMathParaPr>
                                <m:jc m:val="centerGroup"/>
                              </m:oMathParaPr>
                              <m:oMath xmlns:m="http://schemas.openxmlformats.org/officeDocument/2006/math">
                                <m:sSup>
                                  <m:sSupPr>
                                    <m:ctrlPr>
                                      <a:rPr lang="ja-JP" sz="1800" i="1" kern="100">
                                        <a:effectLst/>
                                        <a:latin typeface="Cambria Math" panose="02040503050406030204" pitchFamily="18" charset="0"/>
                                      </a:rPr>
                                    </m:ctrlPr>
                                  </m:sSupPr>
                                  <m:e>
                                    <m:r>
                                      <m:rPr>
                                        <m:sty m:val="p"/>
                                      </m:rPr>
                                      <a:rPr lang="en-US" sz="1800" kern="100">
                                        <a:effectLst/>
                                        <a:latin typeface="Cambria Math" panose="02040503050406030204" pitchFamily="18" charset="0"/>
                                      </a:rPr>
                                      <m:t>τ</m:t>
                                    </m:r>
                                  </m:e>
                                  <m:sup>
                                    <m:r>
                                      <a:rPr lang="en-US" sz="1800" kern="100">
                                        <a:effectLst/>
                                        <a:latin typeface="Cambria Math" panose="02040503050406030204" pitchFamily="18" charset="0"/>
                                      </a:rPr>
                                      <m:t>−</m:t>
                                    </m:r>
                                  </m:sup>
                                </m:sSup>
                              </m:oMath>
                            </m:oMathPara>
                          </a14:m>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3319178878"/>
                      </a:ext>
                    </a:extLst>
                  </a:tr>
                </a:tbl>
              </a:graphicData>
            </a:graphic>
          </p:graphicFrame>
        </mc:Choice>
        <mc:Fallback xmlns="">
          <p:graphicFrame>
            <p:nvGraphicFramePr>
              <p:cNvPr id="30" name="表 29">
                <a:extLst>
                  <a:ext uri="{FF2B5EF4-FFF2-40B4-BE49-F238E27FC236}">
                    <a16:creationId xmlns:a16="http://schemas.microsoft.com/office/drawing/2014/main" id="{0C96E373-8D88-4FE4-955D-13A3DEAC0EFC}"/>
                  </a:ext>
                </a:extLst>
              </p:cNvPr>
              <p:cNvGraphicFramePr>
                <a:graphicFrameLocks noGrp="1"/>
              </p:cNvGraphicFramePr>
              <p:nvPr>
                <p:extLst>
                  <p:ext uri="{D42A27DB-BD31-4B8C-83A1-F6EECF244321}">
                    <p14:modId xmlns:p14="http://schemas.microsoft.com/office/powerpoint/2010/main" val="3954504083"/>
                  </p:ext>
                </p:extLst>
              </p:nvPr>
            </p:nvGraphicFramePr>
            <p:xfrm>
              <a:off x="440484" y="2432967"/>
              <a:ext cx="5518029" cy="3033769"/>
            </p:xfrm>
            <a:graphic>
              <a:graphicData uri="http://schemas.openxmlformats.org/drawingml/2006/table">
                <a:tbl>
                  <a:tblPr firstRow="1" firstCol="1" bandRow="1">
                    <a:tableStyleId>{5C22544A-7EE6-4342-B048-85BDC9FD1C3A}</a:tableStyleId>
                  </a:tblPr>
                  <a:tblGrid>
                    <a:gridCol w="954341">
                      <a:extLst>
                        <a:ext uri="{9D8B030D-6E8A-4147-A177-3AD203B41FA5}">
                          <a16:colId xmlns:a16="http://schemas.microsoft.com/office/drawing/2014/main" val="3609034278"/>
                        </a:ext>
                      </a:extLst>
                    </a:gridCol>
                    <a:gridCol w="1512917">
                      <a:extLst>
                        <a:ext uri="{9D8B030D-6E8A-4147-A177-3AD203B41FA5}">
                          <a16:colId xmlns:a16="http://schemas.microsoft.com/office/drawing/2014/main" val="1873786925"/>
                        </a:ext>
                      </a:extLst>
                    </a:gridCol>
                    <a:gridCol w="1512916">
                      <a:extLst>
                        <a:ext uri="{9D8B030D-6E8A-4147-A177-3AD203B41FA5}">
                          <a16:colId xmlns:a16="http://schemas.microsoft.com/office/drawing/2014/main" val="3972549389"/>
                        </a:ext>
                      </a:extLst>
                    </a:gridCol>
                    <a:gridCol w="1537855">
                      <a:extLst>
                        <a:ext uri="{9D8B030D-6E8A-4147-A177-3AD203B41FA5}">
                          <a16:colId xmlns:a16="http://schemas.microsoft.com/office/drawing/2014/main" val="3187007175"/>
                        </a:ext>
                      </a:extLst>
                    </a:gridCol>
                  </a:tblGrid>
                  <a:tr h="541203">
                    <a:tc>
                      <a:txBody>
                        <a:bodyPr/>
                        <a:lstStyle/>
                        <a:p>
                          <a:pPr algn="just">
                            <a:spcAft>
                              <a:spcPts val="0"/>
                            </a:spcAft>
                          </a:pPr>
                          <a:r>
                            <a:rPr lang="en-US" sz="1400" kern="100" dirty="0">
                              <a:effectLst/>
                            </a:rPr>
                            <a:t> </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第１世代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第２世代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400" kern="100" dirty="0">
                              <a:effectLst/>
                            </a:rPr>
                            <a:t>第３世代</a:t>
                          </a:r>
                          <a:endParaRPr lang="ja-JP" sz="14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extLst>
                      <a:ext uri="{0D108BD9-81ED-4DB2-BD59-A6C34878D82A}">
                        <a16:rowId xmlns:a16="http://schemas.microsoft.com/office/drawing/2014/main" val="3265679794"/>
                      </a:ext>
                    </a:extLst>
                  </a:tr>
                  <a:tr h="548640">
                    <a:tc rowSpan="2">
                      <a:txBody>
                        <a:bodyPr/>
                        <a:lstStyle/>
                        <a:p>
                          <a:pPr algn="ctr">
                            <a:spcAft>
                              <a:spcPts val="0"/>
                            </a:spcAft>
                          </a:pPr>
                          <a:r>
                            <a:rPr lang="ja-JP" sz="1600" kern="100" dirty="0">
                              <a:effectLst/>
                            </a:rPr>
                            <a:t>クォーク</a:t>
                          </a:r>
                          <a:endParaRPr lang="ja-JP" sz="16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アップ</a:t>
                          </a:r>
                        </a:p>
                        <a:p>
                          <a:pPr algn="ctr">
                            <a:spcAft>
                              <a:spcPts val="0"/>
                            </a:spcAft>
                          </a:pPr>
                          <a:r>
                            <a:rPr lang="en-US" altLang="ja-JP" sz="1800" kern="100" dirty="0">
                              <a:effectLst/>
                              <a:latin typeface="ＭＳ ゴシック" panose="020B0609070205080204" pitchFamily="49" charset="-128"/>
                              <a:ea typeface="ＭＳ ゴシック" panose="020B0609070205080204" pitchFamily="49" charset="-128"/>
                            </a:rPr>
                            <a:t>u</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チャーム</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c</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トップ</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t</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val="2260363660"/>
                      </a:ext>
                    </a:extLst>
                  </a:tr>
                  <a:tr h="548640">
                    <a:tc vMerge="1">
                      <a:txBody>
                        <a:bodyPr/>
                        <a:lstStyle/>
                        <a:p>
                          <a:endParaRPr kumimoji="1" lang="ja-JP" altLang="en-US"/>
                        </a:p>
                      </a:txBody>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ダウン</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d</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ストレンジ</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s</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spcAft>
                              <a:spcPts val="0"/>
                            </a:spcAft>
                          </a:pPr>
                          <a:r>
                            <a:rPr lang="ja-JP" sz="1800" kern="100" dirty="0">
                              <a:effectLst/>
                              <a:latin typeface="ＭＳ ゴシック" panose="020B0609070205080204" pitchFamily="49" charset="-128"/>
                              <a:ea typeface="ＭＳ ゴシック" panose="020B0609070205080204" pitchFamily="49" charset="-128"/>
                            </a:rPr>
                            <a:t>ボトム</a:t>
                          </a:r>
                        </a:p>
                        <a:p>
                          <a:pPr algn="ctr">
                            <a:spcAft>
                              <a:spcPts val="0"/>
                            </a:spcAft>
                          </a:pPr>
                          <a:r>
                            <a:rPr lang="en-US" sz="1800" kern="100" dirty="0">
                              <a:effectLst/>
                              <a:latin typeface="ＭＳ ゴシック" panose="020B0609070205080204" pitchFamily="49" charset="-128"/>
                              <a:ea typeface="ＭＳ ゴシック" panose="020B0609070205080204" pitchFamily="49" charset="-128"/>
                            </a:rPr>
                            <a:t>b</a:t>
                          </a:r>
                          <a:endParaRPr lang="ja-JP" sz="1800" kern="100" dirty="0">
                            <a:effectLst/>
                            <a:latin typeface="ＭＳ ゴシック" panose="020B0609070205080204" pitchFamily="49" charset="-128"/>
                            <a:ea typeface="ＭＳ ゴシック" panose="020B0609070205080204" pitchFamily="49" charset="-128"/>
                            <a:cs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val="2659296986"/>
                      </a:ext>
                    </a:extLst>
                  </a:tr>
                  <a:tr h="846646">
                    <a:tc rowSpan="2">
                      <a:txBody>
                        <a:bodyPr/>
                        <a:lstStyle/>
                        <a:p>
                          <a:pPr algn="ctr">
                            <a:spcAft>
                              <a:spcPts val="0"/>
                            </a:spcAft>
                          </a:pPr>
                          <a:r>
                            <a:rPr lang="ja-JP" sz="1600" kern="100" dirty="0">
                              <a:effectLst/>
                            </a:rPr>
                            <a:t>レプトン</a:t>
                          </a:r>
                          <a:endParaRPr lang="ja-JP" sz="1600" kern="100" dirty="0">
                            <a:effectLst/>
                            <a:latin typeface="Cambria Math" panose="02040503050406030204" pitchFamily="18" charset="0"/>
                            <a:ea typeface="ＭＳ 明朝" panose="02020609040205080304" pitchFamily="17" charset="-128"/>
                            <a:cs typeface="Times New Roman" panose="02020603050405020304" pitchFamily="18" charset="0"/>
                          </a:endParaRPr>
                        </a:p>
                      </a:txBody>
                      <a:tcPr marL="68580" marR="68580" marT="0" marB="0" anchor="ctr">
                        <a:solidFill>
                          <a:srgbClr val="00B0F0"/>
                        </a:solidFill>
                      </a:tcPr>
                    </a:tc>
                    <a:tc>
                      <a:txBody>
                        <a:bodyPr/>
                        <a:lstStyle/>
                        <a:p>
                          <a:endParaRPr lang="ja-JP"/>
                        </a:p>
                      </a:txBody>
                      <a:tcPr marL="68580" marR="68580" marT="0" marB="0" anchor="ctr">
                        <a:blipFill>
                          <a:blip r:embed="rId2"/>
                          <a:stretch>
                            <a:fillRect l="-63710" t="-194245" r="-203629" b="-73381"/>
                          </a:stretch>
                        </a:blipFill>
                      </a:tcPr>
                    </a:tc>
                    <a:tc>
                      <a:txBody>
                        <a:bodyPr/>
                        <a:lstStyle/>
                        <a:p>
                          <a:endParaRPr lang="ja-JP"/>
                        </a:p>
                      </a:txBody>
                      <a:tcPr marL="68580" marR="68580" marT="0" marB="0" anchor="ctr">
                        <a:blipFill>
                          <a:blip r:embed="rId2"/>
                          <a:stretch>
                            <a:fillRect l="-163052" t="-194245" r="-102811" b="-73381"/>
                          </a:stretch>
                        </a:blipFill>
                      </a:tcPr>
                    </a:tc>
                    <a:tc>
                      <a:txBody>
                        <a:bodyPr/>
                        <a:lstStyle/>
                        <a:p>
                          <a:endParaRPr lang="ja-JP"/>
                        </a:p>
                      </a:txBody>
                      <a:tcPr marL="68580" marR="68580" marT="0" marB="0" anchor="ctr">
                        <a:blipFill>
                          <a:blip r:embed="rId2"/>
                          <a:stretch>
                            <a:fillRect l="-259921" t="-194245" r="-1587" b="-73381"/>
                          </a:stretch>
                        </a:blipFill>
                      </a:tcPr>
                    </a:tc>
                    <a:extLst>
                      <a:ext uri="{0D108BD9-81ED-4DB2-BD59-A6C34878D82A}">
                        <a16:rowId xmlns:a16="http://schemas.microsoft.com/office/drawing/2014/main" val="1396749084"/>
                      </a:ext>
                    </a:extLst>
                  </a:tr>
                  <a:tr h="548640">
                    <a:tc vMerge="1">
                      <a:txBody>
                        <a:bodyPr/>
                        <a:lstStyle/>
                        <a:p>
                          <a:endParaRPr kumimoji="1" lang="ja-JP" altLang="en-US"/>
                        </a:p>
                      </a:txBody>
                      <a:tcPr/>
                    </a:tc>
                    <a:tc>
                      <a:txBody>
                        <a:bodyPr/>
                        <a:lstStyle/>
                        <a:p>
                          <a:endParaRPr lang="ja-JP"/>
                        </a:p>
                      </a:txBody>
                      <a:tcPr marL="68580" marR="68580" marT="0" marB="0" anchor="ctr">
                        <a:blipFill>
                          <a:blip r:embed="rId2"/>
                          <a:stretch>
                            <a:fillRect l="-63710" t="-454444" r="-203629" b="-13333"/>
                          </a:stretch>
                        </a:blipFill>
                      </a:tcPr>
                    </a:tc>
                    <a:tc>
                      <a:txBody>
                        <a:bodyPr/>
                        <a:lstStyle/>
                        <a:p>
                          <a:endParaRPr lang="ja-JP"/>
                        </a:p>
                      </a:txBody>
                      <a:tcPr marL="68580" marR="68580" marT="0" marB="0" anchor="ctr">
                        <a:blipFill>
                          <a:blip r:embed="rId2"/>
                          <a:stretch>
                            <a:fillRect l="-163052" t="-454444" r="-102811" b="-13333"/>
                          </a:stretch>
                        </a:blipFill>
                      </a:tcPr>
                    </a:tc>
                    <a:tc>
                      <a:txBody>
                        <a:bodyPr/>
                        <a:lstStyle/>
                        <a:p>
                          <a:endParaRPr lang="ja-JP"/>
                        </a:p>
                      </a:txBody>
                      <a:tcPr marL="68580" marR="68580" marT="0" marB="0" anchor="ctr">
                        <a:blipFill>
                          <a:blip r:embed="rId2"/>
                          <a:stretch>
                            <a:fillRect l="-259921" t="-454444" r="-1587" b="-13333"/>
                          </a:stretch>
                        </a:blipFill>
                      </a:tcPr>
                    </a:tc>
                    <a:extLst>
                      <a:ext uri="{0D108BD9-81ED-4DB2-BD59-A6C34878D82A}">
                        <a16:rowId xmlns:a16="http://schemas.microsoft.com/office/drawing/2014/main" val="3319178878"/>
                      </a:ext>
                    </a:extLst>
                  </a:tr>
                </a:tbl>
              </a:graphicData>
            </a:graphic>
          </p:graphicFrame>
        </mc:Fallback>
      </mc:AlternateContent>
      <p:sp>
        <p:nvSpPr>
          <p:cNvPr id="27" name="テキスト ボックス 26">
            <a:extLst>
              <a:ext uri="{FF2B5EF4-FFF2-40B4-BE49-F238E27FC236}">
                <a16:creationId xmlns:a16="http://schemas.microsoft.com/office/drawing/2014/main" id="{F2A13736-9576-4D16-82BE-C6B762C61D47}"/>
              </a:ext>
            </a:extLst>
          </p:cNvPr>
          <p:cNvSpPr txBox="1"/>
          <p:nvPr/>
        </p:nvSpPr>
        <p:spPr>
          <a:xfrm>
            <a:off x="5958513" y="2726157"/>
            <a:ext cx="3185487" cy="3139321"/>
          </a:xfrm>
          <a:prstGeom prst="rect">
            <a:avLst/>
          </a:prstGeom>
          <a:noFill/>
        </p:spPr>
        <p:txBody>
          <a:bodyPr wrap="none" rtlCol="0">
            <a:spAutoFit/>
          </a:bodyPr>
          <a:lstStyle/>
          <a:p>
            <a:r>
              <a:rPr kumimoji="1" lang="ja-JP" altLang="en-US" dirty="0">
                <a:latin typeface="ＭＳ ゴシック" panose="020B0609070205080204" pitchFamily="49" charset="-128"/>
                <a:ea typeface="ＭＳ ゴシック" panose="020B0609070205080204" pitchFamily="49" charset="-128"/>
              </a:rPr>
              <a:t>ニュートリノ</a:t>
            </a:r>
            <a:endParaRPr kumimoji="1"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・フェルミ統計に従う素粒子</a:t>
            </a:r>
            <a:endParaRPr lang="en-US" altLang="ja-JP" dirty="0">
              <a:latin typeface="ＭＳ ゴシック" panose="020B0609070205080204" pitchFamily="49" charset="-128"/>
              <a:ea typeface="ＭＳ ゴシック" panose="020B0609070205080204" pitchFamily="49" charset="-128"/>
            </a:endParaRPr>
          </a:p>
          <a:p>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・他の物質と相互作用をしな</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いため検出が難しい</a:t>
            </a:r>
            <a:endParaRPr lang="en-US" altLang="ja-JP" dirty="0">
              <a:latin typeface="ＭＳ ゴシック" panose="020B0609070205080204" pitchFamily="49" charset="-128"/>
              <a:ea typeface="ＭＳ ゴシック" panose="020B0609070205080204" pitchFamily="49" charset="-128"/>
            </a:endParaRPr>
          </a:p>
          <a:p>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・三種類のフレーバーが存在</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する</a:t>
            </a: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電子、ミュー、タウ</a:t>
            </a:r>
            <a:r>
              <a:rPr lang="en-US" altLang="ja-JP" dirty="0">
                <a:latin typeface="ＭＳ ゴシック" panose="020B0609070205080204" pitchFamily="49" charset="-128"/>
                <a:ea typeface="ＭＳ ゴシック" panose="020B0609070205080204" pitchFamily="49" charset="-128"/>
              </a:rPr>
              <a:t>)</a:t>
            </a:r>
          </a:p>
          <a:p>
            <a:endParaRPr lang="en-US" altLang="ja-JP" dirty="0">
              <a:latin typeface="ＭＳ ゴシック" panose="020B0609070205080204" pitchFamily="49" charset="-128"/>
              <a:ea typeface="ＭＳ ゴシック" panose="020B0609070205080204" pitchFamily="49" charset="-128"/>
            </a:endParaRPr>
          </a:p>
          <a:p>
            <a:endParaRPr lang="en-US" altLang="ja-JP" dirty="0">
              <a:latin typeface="ＭＳ ゴシック" panose="020B0609070205080204" pitchFamily="49" charset="-128"/>
              <a:ea typeface="ＭＳ ゴシック" panose="020B0609070205080204" pitchFamily="49" charset="-128"/>
            </a:endParaRPr>
          </a:p>
          <a:p>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945508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608550" y="155035"/>
            <a:ext cx="7926899" cy="523220"/>
          </a:xfrm>
          <a:prstGeom prst="rect">
            <a:avLst/>
          </a:prstGeom>
          <a:noFill/>
        </p:spPr>
        <p:txBody>
          <a:bodyPr wrap="square" rtlCol="0">
            <a:spAutoFit/>
          </a:bodyPr>
          <a:lstStyle/>
          <a:p>
            <a:r>
              <a:rPr lang="ja-JP" altLang="en-US" sz="2800" u="sng" dirty="0">
                <a:latin typeface="ＭＳ ゴシック" panose="020B0609070205080204" pitchFamily="49" charset="-128"/>
                <a:ea typeface="ＭＳ ゴシック" panose="020B0609070205080204" pitchFamily="49" charset="-128"/>
                <a:cs typeface="Times New Roman" panose="02020603050405020304" pitchFamily="18" charset="0"/>
              </a:rPr>
              <a:t>ニュートリノ崩壊現象</a:t>
            </a:r>
          </a:p>
        </p:txBody>
      </p:sp>
      <p:grpSp>
        <p:nvGrpSpPr>
          <p:cNvPr id="2" name="グループ化 1"/>
          <p:cNvGrpSpPr/>
          <p:nvPr/>
        </p:nvGrpSpPr>
        <p:grpSpPr>
          <a:xfrm>
            <a:off x="473010" y="1483871"/>
            <a:ext cx="4521683" cy="2538507"/>
            <a:chOff x="-38331" y="758415"/>
            <a:chExt cx="4521683" cy="2538507"/>
          </a:xfrm>
        </p:grpSpPr>
        <p:grpSp>
          <p:nvGrpSpPr>
            <p:cNvPr id="4" name="グループ化 3"/>
            <p:cNvGrpSpPr/>
            <p:nvPr/>
          </p:nvGrpSpPr>
          <p:grpSpPr>
            <a:xfrm>
              <a:off x="-38331" y="758415"/>
              <a:ext cx="4521683" cy="2142767"/>
              <a:chOff x="2836840" y="377421"/>
              <a:chExt cx="5975473" cy="2842029"/>
            </a:xfrm>
          </p:grpSpPr>
          <p:sp>
            <p:nvSpPr>
              <p:cNvPr id="5" name="弦 4"/>
              <p:cNvSpPr/>
              <p:nvPr/>
            </p:nvSpPr>
            <p:spPr>
              <a:xfrm rot="5400000">
                <a:off x="4466859" y="921360"/>
                <a:ext cx="2164371" cy="2027359"/>
              </a:xfrm>
              <a:prstGeom prst="chord">
                <a:avLst>
                  <a:gd name="adj1" fmla="val 5501141"/>
                  <a:gd name="adj2" fmla="val 16105453"/>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p>
            </p:txBody>
          </p:sp>
          <p:cxnSp>
            <p:nvCxnSpPr>
              <p:cNvPr id="6" name="直線矢印コネクタ 5"/>
              <p:cNvCxnSpPr/>
              <p:nvPr/>
            </p:nvCxnSpPr>
            <p:spPr>
              <a:xfrm>
                <a:off x="3343275" y="1914525"/>
                <a:ext cx="481965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フリーフォーム 6"/>
              <p:cNvSpPr/>
              <p:nvPr/>
            </p:nvSpPr>
            <p:spPr>
              <a:xfrm>
                <a:off x="5368879" y="1914525"/>
                <a:ext cx="1574846" cy="1093175"/>
              </a:xfrm>
              <a:custGeom>
                <a:avLst/>
                <a:gdLst>
                  <a:gd name="connsiteX0" fmla="*/ 136571 w 1390814"/>
                  <a:gd name="connsiteY0" fmla="*/ 0 h 1543050"/>
                  <a:gd name="connsiteX1" fmla="*/ 31796 w 1390814"/>
                  <a:gd name="connsiteY1" fmla="*/ 409575 h 1543050"/>
                  <a:gd name="connsiteX2" fmla="*/ 631871 w 1390814"/>
                  <a:gd name="connsiteY2" fmla="*/ 476250 h 1543050"/>
                  <a:gd name="connsiteX3" fmla="*/ 450896 w 1390814"/>
                  <a:gd name="connsiteY3" fmla="*/ 914400 h 1543050"/>
                  <a:gd name="connsiteX4" fmla="*/ 984296 w 1390814"/>
                  <a:gd name="connsiteY4" fmla="*/ 923925 h 1543050"/>
                  <a:gd name="connsiteX5" fmla="*/ 822371 w 1390814"/>
                  <a:gd name="connsiteY5" fmla="*/ 1323975 h 1543050"/>
                  <a:gd name="connsiteX6" fmla="*/ 1346246 w 1390814"/>
                  <a:gd name="connsiteY6" fmla="*/ 1257300 h 1543050"/>
                  <a:gd name="connsiteX7" fmla="*/ 1327196 w 1390814"/>
                  <a:gd name="connsiteY7" fmla="*/ 154305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0814" h="1543050">
                    <a:moveTo>
                      <a:pt x="136571" y="0"/>
                    </a:moveTo>
                    <a:cubicBezTo>
                      <a:pt x="42908" y="165100"/>
                      <a:pt x="-50754" y="330200"/>
                      <a:pt x="31796" y="409575"/>
                    </a:cubicBezTo>
                    <a:cubicBezTo>
                      <a:pt x="114346" y="488950"/>
                      <a:pt x="562021" y="392113"/>
                      <a:pt x="631871" y="476250"/>
                    </a:cubicBezTo>
                    <a:cubicBezTo>
                      <a:pt x="701721" y="560388"/>
                      <a:pt x="392159" y="839788"/>
                      <a:pt x="450896" y="914400"/>
                    </a:cubicBezTo>
                    <a:cubicBezTo>
                      <a:pt x="509634" y="989013"/>
                      <a:pt x="922384" y="855663"/>
                      <a:pt x="984296" y="923925"/>
                    </a:cubicBezTo>
                    <a:cubicBezTo>
                      <a:pt x="1046208" y="992187"/>
                      <a:pt x="762046" y="1268412"/>
                      <a:pt x="822371" y="1323975"/>
                    </a:cubicBezTo>
                    <a:cubicBezTo>
                      <a:pt x="882696" y="1379538"/>
                      <a:pt x="1262109" y="1220788"/>
                      <a:pt x="1346246" y="1257300"/>
                    </a:cubicBezTo>
                    <a:cubicBezTo>
                      <a:pt x="1430383" y="1293812"/>
                      <a:pt x="1378789" y="1418431"/>
                      <a:pt x="1327196" y="154305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p>
            </p:txBody>
          </p:sp>
          <p:cxnSp>
            <p:nvCxnSpPr>
              <p:cNvPr id="8" name="直線矢印コネクタ 7"/>
              <p:cNvCxnSpPr/>
              <p:nvPr/>
            </p:nvCxnSpPr>
            <p:spPr>
              <a:xfrm>
                <a:off x="6877050" y="3007700"/>
                <a:ext cx="295275" cy="211750"/>
              </a:xfrm>
              <a:prstGeom prst="straightConnector1">
                <a:avLst/>
              </a:prstGeom>
              <a:ln w="28575">
                <a:solidFill>
                  <a:schemeClr val="tx1"/>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985477" y="1512568"/>
                <a:ext cx="1123201" cy="449036"/>
              </a:xfrm>
              <a:prstGeom prst="rect">
                <a:avLst/>
              </a:prstGeom>
              <a:noFill/>
            </p:spPr>
            <p:txBody>
              <a:bodyPr wrap="square" rtlCol="0">
                <a:spAutoFit/>
              </a:bodyPr>
              <a:lstStyle/>
              <a:p>
                <a:r>
                  <a:rPr lang="en-US" altLang="ja-JP" sz="1600" dirty="0">
                    <a:latin typeface="ＭＳ ゴシック" panose="020B0609070205080204" pitchFamily="49" charset="-128"/>
                    <a:ea typeface="ＭＳ ゴシック" panose="020B0609070205080204" pitchFamily="49" charset="-128"/>
                  </a:rPr>
                  <a:t>τ, μ</a:t>
                </a:r>
                <a:endParaRPr lang="ja-JP" altLang="en-US" sz="1600" dirty="0">
                  <a:latin typeface="ＭＳ ゴシック" panose="020B0609070205080204" pitchFamily="49" charset="-128"/>
                  <a:ea typeface="ＭＳ ゴシック" panose="020B0609070205080204" pitchFamily="49" charset="-128"/>
                </a:endParaRPr>
              </a:p>
            </p:txBody>
          </p:sp>
          <mc:AlternateContent xmlns:mc="http://schemas.openxmlformats.org/markup-compatibility/2006" xmlns:a14="http://schemas.microsoft.com/office/drawing/2010/main">
            <mc:Choice Requires="a14">
              <p:sp>
                <p:nvSpPr>
                  <p:cNvPr id="11" name="テキスト ボックス 10"/>
                  <p:cNvSpPr txBox="1"/>
                  <p:nvPr/>
                </p:nvSpPr>
                <p:spPr>
                  <a:xfrm>
                    <a:off x="5087080" y="377421"/>
                    <a:ext cx="923925" cy="44903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1600" i="1" dirty="0">
                              <a:latin typeface="Cambria Math" panose="02040503050406030204" pitchFamily="18" charset="0"/>
                            </a:rPr>
                            <m:t>𝑊</m:t>
                          </m:r>
                        </m:oMath>
                      </m:oMathPara>
                    </a14:m>
                    <a:endParaRPr lang="ja-JP" altLang="en-US" sz="1600" i="1" dirty="0">
                      <a:latin typeface="ＭＳ ゴシック" panose="020B0609070205080204" pitchFamily="49" charset="-128"/>
                      <a:ea typeface="ＭＳ ゴシック" panose="020B0609070205080204" pitchFamily="49" charset="-128"/>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5087080" y="377421"/>
                    <a:ext cx="923925" cy="449036"/>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p:cNvSpPr txBox="1"/>
                  <p:nvPr/>
                </p:nvSpPr>
                <p:spPr>
                  <a:xfrm>
                    <a:off x="6553191" y="926012"/>
                    <a:ext cx="2152651" cy="4898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ja-JP" i="1">
                                  <a:latin typeface="Cambria Math" panose="02040503050406030204" pitchFamily="18" charset="0"/>
                                </a:rPr>
                              </m:ctrlPr>
                            </m:sSubPr>
                            <m:e>
                              <m:r>
                                <a:rPr lang="en-US" altLang="ja-JP" i="1">
                                  <a:latin typeface="Cambria Math" panose="02040503050406030204" pitchFamily="18" charset="0"/>
                                </a:rPr>
                                <m:t>𝜈</m:t>
                              </m:r>
                            </m:e>
                            <m:sub>
                              <m:r>
                                <a:rPr lang="en-US" altLang="ja-JP" i="1">
                                  <a:latin typeface="Cambria Math" panose="02040503050406030204" pitchFamily="18" charset="0"/>
                                </a:rPr>
                                <m:t>3</m:t>
                              </m:r>
                            </m:sub>
                          </m:sSub>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𝜈</m:t>
                              </m:r>
                            </m:e>
                            <m:sub>
                              <m:r>
                                <a:rPr lang="en-US" altLang="ja-JP" i="1">
                                  <a:latin typeface="Cambria Math" panose="02040503050406030204" pitchFamily="18" charset="0"/>
                                </a:rPr>
                                <m:t>2</m:t>
                              </m:r>
                            </m:sub>
                          </m:sSub>
                          <m:r>
                            <a:rPr lang="en-US" altLang="ja-JP" i="1">
                              <a:latin typeface="Cambria Math" panose="02040503050406030204" pitchFamily="18" charset="0"/>
                            </a:rPr>
                            <m:t>+</m:t>
                          </m:r>
                          <m:r>
                            <a:rPr lang="en-US" altLang="ja-JP" i="1">
                              <a:latin typeface="Cambria Math" panose="02040503050406030204" pitchFamily="18" charset="0"/>
                            </a:rPr>
                            <m:t>𝛾</m:t>
                          </m:r>
                        </m:oMath>
                      </m:oMathPara>
                    </a14:m>
                    <a:endParaRPr lang="ja-JP" altLang="en-US" dirty="0">
                      <a:latin typeface="ＭＳ ゴシック" panose="020B0609070205080204" pitchFamily="49" charset="-128"/>
                      <a:ea typeface="ＭＳ ゴシック" panose="020B0609070205080204" pitchFamily="49" charset="-128"/>
                    </a:endParaRPr>
                  </a:p>
                </p:txBody>
              </p:sp>
            </mc:Choice>
            <mc:Fallback xmlns="">
              <p:sp>
                <p:nvSpPr>
                  <p:cNvPr id="12" name="テキスト ボックス 11"/>
                  <p:cNvSpPr txBox="1">
                    <a:spLocks noRot="1" noChangeAspect="1" noMove="1" noResize="1" noEditPoints="1" noAdjustHandles="1" noChangeArrowheads="1" noChangeShapeType="1" noTextEdit="1"/>
                  </p:cNvSpPr>
                  <p:nvPr/>
                </p:nvSpPr>
                <p:spPr>
                  <a:xfrm>
                    <a:off x="6553191" y="926012"/>
                    <a:ext cx="2152651" cy="489858"/>
                  </a:xfrm>
                  <a:prstGeom prst="rect">
                    <a:avLst/>
                  </a:prstGeom>
                  <a:blipFill>
                    <a:blip r:embed="rId3"/>
                    <a:stretch>
                      <a:fillRect b="-655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正方形/長方形 12"/>
                  <p:cNvSpPr/>
                  <p:nvPr/>
                </p:nvSpPr>
                <p:spPr>
                  <a:xfrm>
                    <a:off x="2836840" y="1690007"/>
                    <a:ext cx="637721" cy="4490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𝜈</m:t>
                              </m:r>
                            </m:e>
                            <m:sub>
                              <m:r>
                                <a:rPr lang="en-US" altLang="ja-JP" sz="1600" i="1">
                                  <a:latin typeface="Cambria Math" panose="02040503050406030204" pitchFamily="18" charset="0"/>
                                </a:rPr>
                                <m:t>3</m:t>
                              </m:r>
                            </m:sub>
                          </m:sSub>
                        </m:oMath>
                      </m:oMathPara>
                    </a14:m>
                    <a:endParaRPr lang="ja-JP" altLang="en-US" sz="1600" dirty="0">
                      <a:latin typeface="ＭＳ ゴシック" panose="020B0609070205080204" pitchFamily="49" charset="-128"/>
                      <a:ea typeface="ＭＳ ゴシック" panose="020B0609070205080204" pitchFamily="49" charset="-128"/>
                    </a:endParaRPr>
                  </a:p>
                </p:txBody>
              </p:sp>
            </mc:Choice>
            <mc:Fallback xmlns="">
              <p:sp>
                <p:nvSpPr>
                  <p:cNvPr id="13" name="正方形/長方形 12"/>
                  <p:cNvSpPr>
                    <a:spLocks noRot="1" noChangeAspect="1" noMove="1" noResize="1" noEditPoints="1" noAdjustHandles="1" noChangeArrowheads="1" noChangeShapeType="1" noTextEdit="1"/>
                  </p:cNvSpPr>
                  <p:nvPr/>
                </p:nvSpPr>
                <p:spPr>
                  <a:xfrm>
                    <a:off x="2836840" y="1690007"/>
                    <a:ext cx="637721" cy="449036"/>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正方形/長方形 13"/>
                  <p:cNvSpPr/>
                  <p:nvPr/>
                </p:nvSpPr>
                <p:spPr>
                  <a:xfrm>
                    <a:off x="8174592" y="1649599"/>
                    <a:ext cx="637721" cy="4490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𝜈</m:t>
                              </m:r>
                            </m:e>
                            <m:sub>
                              <m:r>
                                <a:rPr lang="en-US" altLang="ja-JP" sz="1600" i="1">
                                  <a:latin typeface="Cambria Math" panose="02040503050406030204" pitchFamily="18" charset="0"/>
                                </a:rPr>
                                <m:t>2</m:t>
                              </m:r>
                            </m:sub>
                          </m:sSub>
                        </m:oMath>
                      </m:oMathPara>
                    </a14:m>
                    <a:endParaRPr lang="ja-JP" altLang="en-US" sz="1600" dirty="0">
                      <a:latin typeface="ＭＳ ゴシック" panose="020B0609070205080204" pitchFamily="49" charset="-128"/>
                      <a:ea typeface="ＭＳ ゴシック" panose="020B0609070205080204" pitchFamily="49" charset="-128"/>
                    </a:endParaRPr>
                  </a:p>
                </p:txBody>
              </p:sp>
            </mc:Choice>
            <mc:Fallback xmlns="">
              <p:sp>
                <p:nvSpPr>
                  <p:cNvPr id="14" name="正方形/長方形 13"/>
                  <p:cNvSpPr>
                    <a:spLocks noRot="1" noChangeAspect="1" noMove="1" noResize="1" noEditPoints="1" noAdjustHandles="1" noChangeArrowheads="1" noChangeShapeType="1" noTextEdit="1"/>
                  </p:cNvSpPr>
                  <p:nvPr/>
                </p:nvSpPr>
                <p:spPr>
                  <a:xfrm>
                    <a:off x="8174592" y="1649599"/>
                    <a:ext cx="637721" cy="449036"/>
                  </a:xfrm>
                  <a:prstGeom prst="rect">
                    <a:avLst/>
                  </a:prstGeom>
                  <a:blipFill>
                    <a:blip r:embed="rId5"/>
                    <a:stretch>
                      <a:fillRect/>
                    </a:stretch>
                  </a:blipFill>
                </p:spPr>
                <p:txBody>
                  <a:bodyPr/>
                  <a:lstStyle/>
                  <a:p>
                    <a:r>
                      <a:rPr lang="ja-JP" altLang="en-US">
                        <a:noFill/>
                      </a:rPr>
                      <a:t> </a:t>
                    </a:r>
                  </a:p>
                </p:txBody>
              </p:sp>
            </mc:Fallback>
          </mc:AlternateContent>
        </p:grpSp>
        <p:sp>
          <p:nvSpPr>
            <p:cNvPr id="16" name="テキスト ボックス 15"/>
            <p:cNvSpPr txBox="1"/>
            <p:nvPr/>
          </p:nvSpPr>
          <p:spPr>
            <a:xfrm>
              <a:off x="1931166" y="2989145"/>
              <a:ext cx="2454515" cy="307777"/>
            </a:xfrm>
            <a:prstGeom prst="rect">
              <a:avLst/>
            </a:prstGeom>
            <a:noFill/>
          </p:spPr>
          <p:txBody>
            <a:bodyPr wrap="square" rtlCol="0">
              <a:spAutoFit/>
            </a:bodyPr>
            <a:lstStyle/>
            <a:p>
              <a:r>
                <a:rPr lang="en-US" altLang="ja-JP" sz="1400" dirty="0">
                  <a:latin typeface="ＭＳ ゴシック" panose="020B0609070205080204" pitchFamily="49" charset="-128"/>
                  <a:ea typeface="ＭＳ ゴシック" panose="020B0609070205080204" pitchFamily="49" charset="-128"/>
                </a:rPr>
                <a:t>γ</a:t>
              </a:r>
              <a:r>
                <a:rPr kumimoji="1" lang="en-US" altLang="ja-JP" sz="1400" dirty="0">
                  <a:latin typeface="ＭＳ ゴシック" panose="020B0609070205080204" pitchFamily="49" charset="-128"/>
                  <a:ea typeface="ＭＳ ゴシック" panose="020B0609070205080204" pitchFamily="49" charset="-128"/>
                </a:rPr>
                <a:t> (</a:t>
              </a:r>
              <a:r>
                <a:rPr kumimoji="1" lang="ja-JP" altLang="en-US" sz="1400" dirty="0">
                  <a:latin typeface="ＭＳ ゴシック" panose="020B0609070205080204" pitchFamily="49" charset="-128"/>
                  <a:ea typeface="ＭＳ ゴシック" panose="020B0609070205080204" pitchFamily="49" charset="-128"/>
                </a:rPr>
                <a:t>ニュートリノ崩壊光子</a:t>
              </a:r>
              <a:r>
                <a:rPr kumimoji="1" lang="en-US" altLang="ja-JP" sz="1400" dirty="0">
                  <a:latin typeface="ＭＳ ゴシック" panose="020B0609070205080204" pitchFamily="49" charset="-128"/>
                  <a:ea typeface="ＭＳ ゴシック" panose="020B0609070205080204" pitchFamily="49" charset="-128"/>
                </a:rPr>
                <a:t>)</a:t>
              </a:r>
              <a:endParaRPr kumimoji="1" lang="ja-JP" altLang="en-US" sz="1400" dirty="0">
                <a:latin typeface="ＭＳ ゴシック" panose="020B0609070205080204" pitchFamily="49" charset="-128"/>
                <a:ea typeface="ＭＳ ゴシック" panose="020B0609070205080204" pitchFamily="49" charset="-128"/>
              </a:endParaRPr>
            </a:p>
          </p:txBody>
        </p:sp>
      </p:grpSp>
      <mc:AlternateContent xmlns:mc="http://schemas.openxmlformats.org/markup-compatibility/2006" xmlns:a14="http://schemas.microsoft.com/office/drawing/2010/main">
        <mc:Choice Requires="a14">
          <p:sp>
            <p:nvSpPr>
              <p:cNvPr id="17" name="正方形/長方形 16"/>
              <p:cNvSpPr/>
              <p:nvPr/>
            </p:nvSpPr>
            <p:spPr>
              <a:xfrm>
                <a:off x="4897023" y="2748145"/>
                <a:ext cx="4334776" cy="897746"/>
              </a:xfrm>
              <a:prstGeom prst="rect">
                <a:avLst/>
              </a:prstGeom>
            </p:spPr>
            <p:txBody>
              <a:bodyPr wrap="none">
                <a:spAutoFit/>
              </a:bodyPr>
              <a:lstStyle/>
              <a:p>
                <a:r>
                  <a:rPr lang="ja-JP" altLang="en-US" sz="1600" dirty="0">
                    <a:latin typeface="Cambria Math" panose="02040503050406030204" pitchFamily="18" charset="0"/>
                  </a:rPr>
                  <a:t>・</a:t>
                </a:r>
                <a:r>
                  <a:rPr lang="ja-JP" altLang="en-US" sz="1600" dirty="0">
                    <a:solidFill>
                      <a:srgbClr val="FF0000"/>
                    </a:solidFill>
                    <a:latin typeface="ＭＳ ゴシック" panose="020B0609070205080204" pitchFamily="49" charset="-128"/>
                    <a:ea typeface="ＭＳ ゴシック" panose="020B0609070205080204" pitchFamily="49" charset="-128"/>
                  </a:rPr>
                  <a:t>ニュートリノ崩壊光子</a:t>
                </a:r>
                <a:r>
                  <a:rPr lang="ja-JP" altLang="en-US" sz="1600" dirty="0">
                    <a:latin typeface="ＭＳ ゴシック" panose="020B0609070205080204" pitchFamily="49" charset="-128"/>
                    <a:ea typeface="ＭＳ ゴシック" panose="020B0609070205080204" pitchFamily="49" charset="-128"/>
                  </a:rPr>
                  <a:t>の予想エネルギー</a:t>
                </a:r>
                <a14:m>
                  <m:oMath xmlns:m="http://schemas.openxmlformats.org/officeDocument/2006/math">
                    <m:sSub>
                      <m:sSubPr>
                        <m:ctrlPr>
                          <a:rPr lang="en-US" altLang="ja-JP" sz="1600" b="0" i="1" smtClean="0">
                            <a:latin typeface="Cambria Math" panose="02040503050406030204" pitchFamily="18" charset="0"/>
                          </a:rPr>
                        </m:ctrlPr>
                      </m:sSubPr>
                      <m:e>
                        <m:r>
                          <a:rPr lang="en-US" altLang="ja-JP" sz="1600" b="0" i="1" smtClean="0">
                            <a:latin typeface="Cambria Math" panose="02040503050406030204" pitchFamily="18" charset="0"/>
                          </a:rPr>
                          <m:t>𝐸</m:t>
                        </m:r>
                      </m:e>
                      <m:sub>
                        <m:r>
                          <a:rPr lang="en-US" altLang="ja-JP" sz="1600" b="0" i="1" smtClean="0">
                            <a:latin typeface="Cambria Math" panose="02040503050406030204" pitchFamily="18" charset="0"/>
                          </a:rPr>
                          <m:t>𝛾</m:t>
                        </m:r>
                        <m:r>
                          <a:rPr lang="en-US" altLang="ja-JP" sz="1600" b="0" i="1" smtClean="0">
                            <a:latin typeface="Cambria Math" panose="02040503050406030204" pitchFamily="18" charset="0"/>
                          </a:rPr>
                          <m:t> </m:t>
                        </m:r>
                      </m:sub>
                    </m:sSub>
                  </m:oMath>
                </a14:m>
                <a:endParaRPr lang="en-US" altLang="ja-JP" sz="1600" dirty="0">
                  <a:latin typeface="ＭＳ ゴシック" panose="020B0609070205080204" pitchFamily="49" charset="-128"/>
                  <a:ea typeface="ＭＳ ゴシック" panose="020B0609070205080204" pitchFamily="49" charset="-128"/>
                </a:endParaRPr>
              </a:p>
              <a:p>
                <a:pPr/>
                <a14:m>
                  <m:oMathPara xmlns:m="http://schemas.openxmlformats.org/officeDocument/2006/math">
                    <m:oMathParaPr>
                      <m:jc m:val="centerGroup"/>
                    </m:oMathParaPr>
                    <m:oMath xmlns:m="http://schemas.openxmlformats.org/officeDocument/2006/math">
                      <m:sSub>
                        <m:sSubPr>
                          <m:ctrlPr>
                            <a:rPr lang="ja-JP" altLang="en-US" sz="1600" i="1" smtClean="0">
                              <a:latin typeface="Cambria Math" panose="02040503050406030204" pitchFamily="18" charset="0"/>
                            </a:rPr>
                          </m:ctrlPr>
                        </m:sSubPr>
                        <m:e>
                          <m:r>
                            <a:rPr lang="ja-JP" altLang="en-US" sz="1600" i="1">
                              <a:latin typeface="Cambria Math" panose="02040503050406030204" pitchFamily="18" charset="0"/>
                            </a:rPr>
                            <m:t>𝐸</m:t>
                          </m:r>
                        </m:e>
                        <m:sub>
                          <m:r>
                            <a:rPr lang="ja-JP" altLang="en-US" sz="1600" i="1">
                              <a:latin typeface="Cambria Math" panose="02040503050406030204" pitchFamily="18" charset="0"/>
                            </a:rPr>
                            <m:t>𝛾</m:t>
                          </m:r>
                        </m:sub>
                      </m:sSub>
                      <m:r>
                        <a:rPr lang="ja-JP" altLang="en-US" sz="1600" i="0">
                          <a:latin typeface="Cambria Math" panose="02040503050406030204" pitchFamily="18" charset="0"/>
                        </a:rPr>
                        <m:t>=</m:t>
                      </m:r>
                      <m:f>
                        <m:fPr>
                          <m:ctrlPr>
                            <a:rPr lang="ja-JP" altLang="en-US" sz="1600" i="1">
                              <a:latin typeface="Cambria Math" panose="02040503050406030204" pitchFamily="18" charset="0"/>
                            </a:rPr>
                          </m:ctrlPr>
                        </m:fPr>
                        <m:num>
                          <m:sSubSup>
                            <m:sSubSupPr>
                              <m:ctrlPr>
                                <a:rPr lang="ja-JP" altLang="en-US" sz="1600" i="1">
                                  <a:latin typeface="Cambria Math" panose="02040503050406030204" pitchFamily="18" charset="0"/>
                                </a:rPr>
                              </m:ctrlPr>
                            </m:sSubSupPr>
                            <m:e>
                              <m:sSubSup>
                                <m:sSubSupPr>
                                  <m:ctrlPr>
                                    <a:rPr lang="ja-JP" altLang="en-US" sz="1600" i="1">
                                      <a:latin typeface="Cambria Math" panose="02040503050406030204" pitchFamily="18" charset="0"/>
                                    </a:rPr>
                                  </m:ctrlPr>
                                </m:sSubSupPr>
                                <m:e>
                                  <m:r>
                                    <a:rPr lang="ja-JP" altLang="en-US" sz="1600" i="1">
                                      <a:latin typeface="Cambria Math" panose="02040503050406030204" pitchFamily="18" charset="0"/>
                                    </a:rPr>
                                    <m:t>𝑚</m:t>
                                  </m:r>
                                </m:e>
                                <m:sub>
                                  <m:r>
                                    <a:rPr lang="ja-JP" altLang="en-US" sz="1600" i="0">
                                      <a:latin typeface="Cambria Math" panose="02040503050406030204" pitchFamily="18" charset="0"/>
                                    </a:rPr>
                                    <m:t>3</m:t>
                                  </m:r>
                                </m:sub>
                                <m:sup>
                                  <m:r>
                                    <a:rPr lang="ja-JP" altLang="en-US" sz="1600" i="0">
                                      <a:latin typeface="Cambria Math" panose="02040503050406030204" pitchFamily="18" charset="0"/>
                                    </a:rPr>
                                    <m:t> 2</m:t>
                                  </m:r>
                                </m:sup>
                              </m:sSubSup>
                              <m:r>
                                <a:rPr lang="ja-JP" altLang="en-US" sz="1600" i="0">
                                  <a:latin typeface="Cambria Math" panose="02040503050406030204" pitchFamily="18" charset="0"/>
                                </a:rPr>
                                <m:t>−</m:t>
                              </m:r>
                              <m:r>
                                <a:rPr lang="ja-JP" altLang="en-US" sz="1600" i="1">
                                  <a:latin typeface="Cambria Math" panose="02040503050406030204" pitchFamily="18" charset="0"/>
                                </a:rPr>
                                <m:t>𝑚</m:t>
                              </m:r>
                            </m:e>
                            <m:sub>
                              <m:r>
                                <a:rPr lang="ja-JP" altLang="en-US" sz="1600" i="0">
                                  <a:latin typeface="Cambria Math" panose="02040503050406030204" pitchFamily="18" charset="0"/>
                                </a:rPr>
                                <m:t>2</m:t>
                              </m:r>
                            </m:sub>
                            <m:sup>
                              <m:r>
                                <a:rPr lang="ja-JP" altLang="en-US" sz="1600" i="0">
                                  <a:latin typeface="Cambria Math" panose="02040503050406030204" pitchFamily="18" charset="0"/>
                                </a:rPr>
                                <m:t> 2</m:t>
                              </m:r>
                            </m:sup>
                          </m:sSubSup>
                        </m:num>
                        <m:den>
                          <m:r>
                            <a:rPr lang="ja-JP" altLang="en-US" sz="1600" i="0">
                              <a:latin typeface="Cambria Math" panose="02040503050406030204" pitchFamily="18" charset="0"/>
                            </a:rPr>
                            <m:t>2</m:t>
                          </m:r>
                          <m:sSub>
                            <m:sSubPr>
                              <m:ctrlPr>
                                <a:rPr lang="ja-JP" altLang="en-US" sz="1600" i="1">
                                  <a:latin typeface="Cambria Math" panose="02040503050406030204" pitchFamily="18" charset="0"/>
                                </a:rPr>
                              </m:ctrlPr>
                            </m:sSubPr>
                            <m:e>
                              <m:r>
                                <a:rPr lang="ja-JP" altLang="en-US" sz="1600" i="1">
                                  <a:latin typeface="Cambria Math" panose="02040503050406030204" pitchFamily="18" charset="0"/>
                                </a:rPr>
                                <m:t>𝑚</m:t>
                              </m:r>
                            </m:e>
                            <m:sub>
                              <m:r>
                                <a:rPr lang="ja-JP" altLang="en-US" sz="1600" i="0">
                                  <a:latin typeface="Cambria Math" panose="02040503050406030204" pitchFamily="18" charset="0"/>
                                </a:rPr>
                                <m:t>3</m:t>
                              </m:r>
                            </m:sub>
                          </m:sSub>
                        </m:den>
                      </m:f>
                      <m:r>
                        <a:rPr lang="ja-JP" altLang="en-US" sz="1600" i="0">
                          <a:latin typeface="Cambria Math" panose="02040503050406030204" pitchFamily="18" charset="0"/>
                        </a:rPr>
                        <m:t>≡</m:t>
                      </m:r>
                      <m:f>
                        <m:fPr>
                          <m:ctrlPr>
                            <a:rPr lang="ja-JP" altLang="en-US" sz="1600" i="1">
                              <a:latin typeface="Cambria Math" panose="02040503050406030204" pitchFamily="18" charset="0"/>
                            </a:rPr>
                          </m:ctrlPr>
                        </m:fPr>
                        <m:num>
                          <m:r>
                            <a:rPr lang="ja-JP" altLang="en-US" sz="1600" i="1">
                              <a:latin typeface="Cambria Math" panose="02040503050406030204" pitchFamily="18" charset="0"/>
                            </a:rPr>
                            <m:t>𝛥</m:t>
                          </m:r>
                          <m:sSubSup>
                            <m:sSubSupPr>
                              <m:ctrlPr>
                                <a:rPr lang="ja-JP" altLang="en-US" sz="1600" i="1">
                                  <a:latin typeface="Cambria Math" panose="02040503050406030204" pitchFamily="18" charset="0"/>
                                </a:rPr>
                              </m:ctrlPr>
                            </m:sSubSupPr>
                            <m:e>
                              <m:r>
                                <a:rPr lang="ja-JP" altLang="en-US" sz="1600" i="1">
                                  <a:latin typeface="Cambria Math" panose="02040503050406030204" pitchFamily="18" charset="0"/>
                                </a:rPr>
                                <m:t>𝑚</m:t>
                              </m:r>
                            </m:e>
                            <m:sub>
                              <m:r>
                                <a:rPr lang="ja-JP" altLang="en-US" sz="1600" i="0">
                                  <a:latin typeface="Cambria Math" panose="02040503050406030204" pitchFamily="18" charset="0"/>
                                </a:rPr>
                                <m:t>32</m:t>
                              </m:r>
                            </m:sub>
                            <m:sup>
                              <m:r>
                                <a:rPr lang="ja-JP" altLang="en-US" sz="1600" i="0">
                                  <a:latin typeface="Cambria Math" panose="02040503050406030204" pitchFamily="18" charset="0"/>
                                </a:rPr>
                                <m:t>  2</m:t>
                              </m:r>
                            </m:sup>
                          </m:sSubSup>
                        </m:num>
                        <m:den>
                          <m:r>
                            <a:rPr lang="ja-JP" altLang="en-US" sz="1600" i="0">
                              <a:latin typeface="Cambria Math" panose="02040503050406030204" pitchFamily="18" charset="0"/>
                            </a:rPr>
                            <m:t>2</m:t>
                          </m:r>
                          <m:sSub>
                            <m:sSubPr>
                              <m:ctrlPr>
                                <a:rPr lang="ja-JP" altLang="en-US" sz="1600" i="1">
                                  <a:latin typeface="Cambria Math" panose="02040503050406030204" pitchFamily="18" charset="0"/>
                                </a:rPr>
                              </m:ctrlPr>
                            </m:sSubPr>
                            <m:e>
                              <m:r>
                                <a:rPr lang="ja-JP" altLang="en-US" sz="1600" i="1">
                                  <a:latin typeface="Cambria Math" panose="02040503050406030204" pitchFamily="18" charset="0"/>
                                </a:rPr>
                                <m:t>𝑚</m:t>
                              </m:r>
                            </m:e>
                            <m:sub>
                              <m:r>
                                <a:rPr lang="ja-JP" altLang="en-US" sz="1600" i="0">
                                  <a:latin typeface="Cambria Math" panose="02040503050406030204" pitchFamily="18" charset="0"/>
                                </a:rPr>
                                <m:t>3</m:t>
                              </m:r>
                            </m:sub>
                          </m:sSub>
                        </m:den>
                      </m:f>
                    </m:oMath>
                  </m:oMathPara>
                </a14:m>
                <a:endParaRPr lang="en-US" altLang="ja-JP" sz="1600" dirty="0">
                  <a:latin typeface="ＭＳ ゴシック" panose="020B0609070205080204" pitchFamily="49" charset="-128"/>
                  <a:ea typeface="ＭＳ ゴシック" panose="020B0609070205080204" pitchFamily="49" charset="-128"/>
                </a:endParaRPr>
              </a:p>
            </p:txBody>
          </p:sp>
        </mc:Choice>
        <mc:Fallback xmlns="">
          <p:sp>
            <p:nvSpPr>
              <p:cNvPr id="17" name="正方形/長方形 16"/>
              <p:cNvSpPr>
                <a:spLocks noRot="1" noChangeAspect="1" noMove="1" noResize="1" noEditPoints="1" noAdjustHandles="1" noChangeArrowheads="1" noChangeShapeType="1" noTextEdit="1"/>
              </p:cNvSpPr>
              <p:nvPr/>
            </p:nvSpPr>
            <p:spPr>
              <a:xfrm>
                <a:off x="4897023" y="2748145"/>
                <a:ext cx="4334776" cy="897746"/>
              </a:xfrm>
              <a:prstGeom prst="rect">
                <a:avLst/>
              </a:prstGeom>
              <a:blipFill>
                <a:blip r:embed="rId6"/>
                <a:stretch>
                  <a:fillRect l="-703" t="-340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正方形/長方形 17"/>
              <p:cNvSpPr/>
              <p:nvPr/>
            </p:nvSpPr>
            <p:spPr>
              <a:xfrm>
                <a:off x="5506173" y="3853388"/>
                <a:ext cx="3965688" cy="845809"/>
              </a:xfrm>
              <a:prstGeom prst="rect">
                <a:avLst/>
              </a:prstGeom>
            </p:spPr>
            <p:txBody>
              <a:bodyPr wrap="square">
                <a:spAutoFit/>
              </a:bodyPr>
              <a:lstStyle/>
              <a:p>
                <a:pPr>
                  <a:spcAft>
                    <a:spcPts val="0"/>
                  </a:spcAft>
                </a:pPr>
                <a:r>
                  <a:rPr lang="ja-JP" altLang="en-US" sz="1600" kern="100" dirty="0">
                    <a:latin typeface="+mn-ea"/>
                    <a:cs typeface="Times New Roman" panose="02020603050405020304" pitchFamily="18" charset="0"/>
                  </a:rPr>
                  <a:t>・</a:t>
                </a:r>
                <a:r>
                  <a:rPr lang="ja-JP" altLang="en-US" sz="1600" kern="100" dirty="0">
                    <a:latin typeface="ＭＳ ゴシック" panose="020B0609070205080204" pitchFamily="49" charset="-128"/>
                    <a:ea typeface="ＭＳ ゴシック" panose="020B0609070205080204" pitchFamily="49" charset="-128"/>
                    <a:cs typeface="Times New Roman" panose="02020603050405020304" pitchFamily="18" charset="0"/>
                  </a:rPr>
                  <a:t>ニュートリノ質量二乗差</a:t>
                </a:r>
                <a:endParaRPr lang="en-US" altLang="ja-JP" sz="16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14:m>
                  <m:oMathPara xmlns:m="http://schemas.openxmlformats.org/officeDocument/2006/math">
                    <m:oMathParaPr>
                      <m:jc m:val="centerGroup"/>
                    </m:oMathParaPr>
                    <m:oMath xmlns:m="http://schemas.openxmlformats.org/officeDocument/2006/math">
                      <m:r>
                        <a:rPr lang="en-US" altLang="ja-JP" sz="1600" kern="100" smtClean="0">
                          <a:latin typeface="Cambria Math" panose="02040503050406030204" pitchFamily="18" charset="0"/>
                          <a:cs typeface="Times New Roman" panose="02020603050405020304" pitchFamily="18" charset="0"/>
                        </a:rPr>
                        <m:t>∆</m:t>
                      </m:r>
                      <m:sSup>
                        <m:sSupPr>
                          <m:ctrlPr>
                            <a:rPr lang="ja-JP" altLang="ja-JP" sz="1600" i="1" kern="100">
                              <a:latin typeface="Cambria Math" panose="02040503050406030204" pitchFamily="18" charset="0"/>
                              <a:cs typeface="Times New Roman" panose="02020603050405020304" pitchFamily="18" charset="0"/>
                            </a:rPr>
                          </m:ctrlPr>
                        </m:sSupPr>
                        <m:e>
                          <m:sSub>
                            <m:sSubPr>
                              <m:ctrlPr>
                                <a:rPr lang="ja-JP" altLang="ja-JP" sz="1600" i="1" kern="100">
                                  <a:latin typeface="Cambria Math" panose="02040503050406030204" pitchFamily="18" charset="0"/>
                                  <a:cs typeface="Times New Roman" panose="02020603050405020304" pitchFamily="18" charset="0"/>
                                </a:rPr>
                              </m:ctrlPr>
                            </m:sSubPr>
                            <m:e>
                              <m:r>
                                <a:rPr lang="en-US" altLang="ja-JP" sz="1600" i="1" kern="100">
                                  <a:latin typeface="Cambria Math" panose="02040503050406030204" pitchFamily="18" charset="0"/>
                                  <a:cs typeface="Times New Roman" panose="02020603050405020304" pitchFamily="18" charset="0"/>
                                </a:rPr>
                                <m:t>𝑚</m:t>
                              </m:r>
                            </m:e>
                            <m:sub>
                              <m:r>
                                <a:rPr lang="en-US" altLang="ja-JP" sz="1600" i="1" kern="100">
                                  <a:latin typeface="Cambria Math" panose="02040503050406030204" pitchFamily="18" charset="0"/>
                                  <a:cs typeface="Times New Roman" panose="02020603050405020304" pitchFamily="18" charset="0"/>
                                </a:rPr>
                                <m:t>32</m:t>
                              </m:r>
                            </m:sub>
                          </m:sSub>
                        </m:e>
                        <m:sup>
                          <m:r>
                            <a:rPr lang="en-US" altLang="ja-JP" sz="1600" i="1" kern="100">
                              <a:latin typeface="Cambria Math" panose="02040503050406030204" pitchFamily="18" charset="0"/>
                              <a:cs typeface="Times New Roman" panose="02020603050405020304" pitchFamily="18" charset="0"/>
                            </a:rPr>
                            <m:t>2</m:t>
                          </m:r>
                        </m:sup>
                      </m:sSup>
                      <m:r>
                        <a:rPr lang="en-US" altLang="ja-JP" sz="1600" kern="100">
                          <a:latin typeface="Cambria Math" panose="02040503050406030204" pitchFamily="18" charset="0"/>
                          <a:cs typeface="Times New Roman" panose="02020603050405020304" pitchFamily="18" charset="0"/>
                        </a:rPr>
                        <m:t>=</m:t>
                      </m:r>
                      <m:d>
                        <m:dPr>
                          <m:ctrlPr>
                            <a:rPr lang="ja-JP" altLang="ja-JP" sz="1600" i="1" kern="100">
                              <a:latin typeface="Cambria Math" panose="02040503050406030204" pitchFamily="18" charset="0"/>
                              <a:cs typeface="Times New Roman" panose="02020603050405020304" pitchFamily="18" charset="0"/>
                            </a:rPr>
                          </m:ctrlPr>
                        </m:dPr>
                        <m:e>
                          <m:r>
                            <a:rPr lang="en-US" altLang="ja-JP" sz="1600" kern="100">
                              <a:latin typeface="Cambria Math" panose="02040503050406030204" pitchFamily="18" charset="0"/>
                              <a:cs typeface="Times New Roman" panose="02020603050405020304" pitchFamily="18" charset="0"/>
                            </a:rPr>
                            <m:t>2.</m:t>
                          </m:r>
                          <m:r>
                            <a:rPr lang="en-US" altLang="ja-JP" sz="1600" b="0" i="1" kern="100" smtClean="0">
                              <a:latin typeface="Cambria Math" panose="02040503050406030204" pitchFamily="18" charset="0"/>
                              <a:cs typeface="Times New Roman" panose="02020603050405020304" pitchFamily="18" charset="0"/>
                            </a:rPr>
                            <m:t>55</m:t>
                          </m:r>
                          <m:r>
                            <a:rPr lang="en-US" altLang="ja-JP" sz="1600" i="1" kern="100">
                              <a:latin typeface="Cambria Math" panose="02040503050406030204" pitchFamily="18" charset="0"/>
                              <a:cs typeface="Times New Roman" panose="02020603050405020304" pitchFamily="18" charset="0"/>
                            </a:rPr>
                            <m:t>±0.0</m:t>
                          </m:r>
                          <m:r>
                            <a:rPr lang="en-US" altLang="ja-JP" sz="1600" b="0" i="1" kern="100" smtClean="0">
                              <a:latin typeface="Cambria Math" panose="02040503050406030204" pitchFamily="18" charset="0"/>
                              <a:cs typeface="Times New Roman" panose="02020603050405020304" pitchFamily="18" charset="0"/>
                            </a:rPr>
                            <m:t>4</m:t>
                          </m:r>
                        </m:e>
                      </m:d>
                      <m:r>
                        <a:rPr lang="en-US" altLang="ja-JP" sz="1600" kern="100">
                          <a:latin typeface="Cambria Math" panose="02040503050406030204" pitchFamily="18" charset="0"/>
                          <a:cs typeface="Times New Roman" panose="02020603050405020304" pitchFamily="18" charset="0"/>
                        </a:rPr>
                        <m:t>×</m:t>
                      </m:r>
                      <m:sSup>
                        <m:sSupPr>
                          <m:ctrlPr>
                            <a:rPr lang="ja-JP" altLang="ja-JP" sz="1600" i="1" kern="100">
                              <a:latin typeface="Cambria Math" panose="02040503050406030204" pitchFamily="18" charset="0"/>
                              <a:cs typeface="Times New Roman" panose="02020603050405020304" pitchFamily="18" charset="0"/>
                            </a:rPr>
                          </m:ctrlPr>
                        </m:sSupPr>
                        <m:e>
                          <m:r>
                            <a:rPr lang="en-US" altLang="ja-JP" sz="1600" i="1" kern="100">
                              <a:latin typeface="Cambria Math" panose="02040503050406030204" pitchFamily="18" charset="0"/>
                              <a:cs typeface="Times New Roman" panose="02020603050405020304" pitchFamily="18" charset="0"/>
                            </a:rPr>
                            <m:t>10</m:t>
                          </m:r>
                        </m:e>
                        <m:sup>
                          <m:r>
                            <a:rPr lang="en-US" altLang="ja-JP" sz="1600" i="1" kern="100">
                              <a:latin typeface="Cambria Math" panose="02040503050406030204" pitchFamily="18" charset="0"/>
                              <a:cs typeface="Times New Roman" panose="02020603050405020304" pitchFamily="18" charset="0"/>
                            </a:rPr>
                            <m:t>−3</m:t>
                          </m:r>
                        </m:sup>
                      </m:sSup>
                      <m:r>
                        <a:rPr lang="en-US" altLang="ja-JP" sz="1600" i="1" kern="100">
                          <a:latin typeface="Cambria Math" panose="02040503050406030204" pitchFamily="18" charset="0"/>
                          <a:cs typeface="Times New Roman" panose="02020603050405020304" pitchFamily="18" charset="0"/>
                        </a:rPr>
                        <m:t> </m:t>
                      </m:r>
                      <m:sSup>
                        <m:sSupPr>
                          <m:ctrlPr>
                            <a:rPr lang="ja-JP" altLang="ja-JP" sz="1600" i="1" kern="100">
                              <a:latin typeface="Cambria Math" panose="02040503050406030204" pitchFamily="18" charset="0"/>
                              <a:cs typeface="Times New Roman" panose="02020603050405020304" pitchFamily="18" charset="0"/>
                            </a:rPr>
                          </m:ctrlPr>
                        </m:sSupPr>
                        <m:e>
                          <m:r>
                            <m:rPr>
                              <m:sty m:val="p"/>
                            </m:rPr>
                            <a:rPr lang="en-US" altLang="ja-JP" sz="1600" kern="100">
                              <a:latin typeface="Cambria Math" panose="02040503050406030204" pitchFamily="18" charset="0"/>
                              <a:cs typeface="Times New Roman" panose="02020603050405020304" pitchFamily="18" charset="0"/>
                            </a:rPr>
                            <m:t>eV</m:t>
                          </m:r>
                        </m:e>
                        <m:sup>
                          <m:r>
                            <a:rPr lang="en-US" altLang="ja-JP" sz="1600" i="1" kern="100">
                              <a:latin typeface="Cambria Math" panose="02040503050406030204" pitchFamily="18" charset="0"/>
                              <a:cs typeface="Times New Roman" panose="02020603050405020304" pitchFamily="18" charset="0"/>
                            </a:rPr>
                            <m:t>2</m:t>
                          </m:r>
                        </m:sup>
                      </m:sSup>
                    </m:oMath>
                  </m:oMathPara>
                </a14:m>
                <a:endParaRPr lang="en-US" altLang="ja-JP" sz="1600" i="1"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lgn="just">
                  <a:spcAft>
                    <a:spcPts val="0"/>
                  </a:spcAft>
                </a:pPr>
                <a14:m>
                  <m:oMathPara xmlns:m="http://schemas.openxmlformats.org/officeDocument/2006/math">
                    <m:oMathParaPr>
                      <m:jc m:val="centerGroup"/>
                    </m:oMathParaPr>
                    <m:oMath xmlns:m="http://schemas.openxmlformats.org/officeDocument/2006/math">
                      <m:r>
                        <a:rPr lang="en-US" altLang="ja-JP" sz="1600" kern="100">
                          <a:latin typeface="Cambria Math" panose="02040503050406030204" pitchFamily="18" charset="0"/>
                          <a:cs typeface="Times New Roman" panose="02020603050405020304" pitchFamily="18" charset="0"/>
                        </a:rPr>
                        <m:t>∆</m:t>
                      </m:r>
                      <m:sSup>
                        <m:sSupPr>
                          <m:ctrlPr>
                            <a:rPr lang="ja-JP" altLang="ja-JP" sz="1600" i="1" kern="100">
                              <a:latin typeface="Cambria Math" panose="02040503050406030204" pitchFamily="18" charset="0"/>
                              <a:cs typeface="Times New Roman" panose="02020603050405020304" pitchFamily="18" charset="0"/>
                            </a:rPr>
                          </m:ctrlPr>
                        </m:sSupPr>
                        <m:e>
                          <m:sSub>
                            <m:sSubPr>
                              <m:ctrlPr>
                                <a:rPr lang="ja-JP" altLang="ja-JP" sz="1600" i="1" kern="100">
                                  <a:latin typeface="Cambria Math" panose="02040503050406030204" pitchFamily="18" charset="0"/>
                                  <a:cs typeface="Times New Roman" panose="02020603050405020304" pitchFamily="18" charset="0"/>
                                </a:rPr>
                              </m:ctrlPr>
                            </m:sSubPr>
                            <m:e>
                              <m:r>
                                <a:rPr lang="en-US" altLang="ja-JP" sz="1600" i="1" kern="100">
                                  <a:latin typeface="Cambria Math" panose="02040503050406030204" pitchFamily="18" charset="0"/>
                                  <a:cs typeface="Times New Roman" panose="02020603050405020304" pitchFamily="18" charset="0"/>
                                </a:rPr>
                                <m:t>𝑚</m:t>
                              </m:r>
                            </m:e>
                            <m:sub>
                              <m:r>
                                <a:rPr lang="en-US" altLang="ja-JP" sz="1600" i="1" kern="100">
                                  <a:latin typeface="Cambria Math" panose="02040503050406030204" pitchFamily="18" charset="0"/>
                                  <a:cs typeface="Times New Roman" panose="02020603050405020304" pitchFamily="18" charset="0"/>
                                </a:rPr>
                                <m:t>21</m:t>
                              </m:r>
                            </m:sub>
                          </m:sSub>
                        </m:e>
                        <m:sup>
                          <m:r>
                            <a:rPr lang="en-US" altLang="ja-JP" sz="1600" i="1" kern="100">
                              <a:latin typeface="Cambria Math" panose="02040503050406030204" pitchFamily="18" charset="0"/>
                              <a:cs typeface="Times New Roman" panose="02020603050405020304" pitchFamily="18" charset="0"/>
                            </a:rPr>
                            <m:t>2</m:t>
                          </m:r>
                        </m:sup>
                      </m:sSup>
                      <m:r>
                        <a:rPr lang="en-US" altLang="ja-JP" sz="1600" kern="100">
                          <a:latin typeface="Cambria Math" panose="02040503050406030204" pitchFamily="18" charset="0"/>
                          <a:cs typeface="Times New Roman" panose="02020603050405020304" pitchFamily="18" charset="0"/>
                        </a:rPr>
                        <m:t>=</m:t>
                      </m:r>
                      <m:d>
                        <m:dPr>
                          <m:ctrlPr>
                            <a:rPr lang="ja-JP" altLang="ja-JP" sz="1600" i="1" kern="100">
                              <a:latin typeface="Cambria Math" panose="02040503050406030204" pitchFamily="18" charset="0"/>
                              <a:cs typeface="Times New Roman" panose="02020603050405020304" pitchFamily="18" charset="0"/>
                            </a:rPr>
                          </m:ctrlPr>
                        </m:dPr>
                        <m:e>
                          <m:r>
                            <a:rPr lang="en-US" altLang="ja-JP" sz="1600" kern="100">
                              <a:latin typeface="Cambria Math" panose="02040503050406030204" pitchFamily="18" charset="0"/>
                              <a:cs typeface="Times New Roman" panose="02020603050405020304" pitchFamily="18" charset="0"/>
                            </a:rPr>
                            <m:t>7.53±0.18</m:t>
                          </m:r>
                        </m:e>
                      </m:d>
                      <m:r>
                        <a:rPr lang="en-US" altLang="ja-JP" sz="1600" kern="100">
                          <a:latin typeface="Cambria Math" panose="02040503050406030204" pitchFamily="18" charset="0"/>
                          <a:cs typeface="Times New Roman" panose="02020603050405020304" pitchFamily="18" charset="0"/>
                        </a:rPr>
                        <m:t>×</m:t>
                      </m:r>
                      <m:sSup>
                        <m:sSupPr>
                          <m:ctrlPr>
                            <a:rPr lang="ja-JP" altLang="ja-JP" sz="1600" i="1" kern="100">
                              <a:latin typeface="Cambria Math" panose="02040503050406030204" pitchFamily="18" charset="0"/>
                              <a:cs typeface="Times New Roman" panose="02020603050405020304" pitchFamily="18" charset="0"/>
                            </a:rPr>
                          </m:ctrlPr>
                        </m:sSupPr>
                        <m:e>
                          <m:r>
                            <a:rPr lang="en-US" altLang="ja-JP" sz="1600" i="1" kern="100">
                              <a:latin typeface="Cambria Math" panose="02040503050406030204" pitchFamily="18" charset="0"/>
                              <a:cs typeface="Times New Roman" panose="02020603050405020304" pitchFamily="18" charset="0"/>
                            </a:rPr>
                            <m:t>10</m:t>
                          </m:r>
                        </m:e>
                        <m:sup>
                          <m:r>
                            <a:rPr lang="en-US" altLang="ja-JP" sz="1600" i="1" kern="100">
                              <a:latin typeface="Cambria Math" panose="02040503050406030204" pitchFamily="18" charset="0"/>
                              <a:cs typeface="Times New Roman" panose="02020603050405020304" pitchFamily="18" charset="0"/>
                            </a:rPr>
                            <m:t>−5</m:t>
                          </m:r>
                        </m:sup>
                      </m:sSup>
                      <m:r>
                        <a:rPr lang="en-US" altLang="ja-JP" sz="1600" i="1" kern="100">
                          <a:latin typeface="Cambria Math" panose="02040503050406030204" pitchFamily="18" charset="0"/>
                          <a:cs typeface="Times New Roman" panose="02020603050405020304" pitchFamily="18" charset="0"/>
                        </a:rPr>
                        <m:t> </m:t>
                      </m:r>
                      <m:sSup>
                        <m:sSupPr>
                          <m:ctrlPr>
                            <a:rPr lang="ja-JP" altLang="ja-JP" sz="1600" i="1" kern="100">
                              <a:latin typeface="Cambria Math" panose="02040503050406030204" pitchFamily="18" charset="0"/>
                              <a:cs typeface="Times New Roman" panose="02020603050405020304" pitchFamily="18" charset="0"/>
                            </a:rPr>
                          </m:ctrlPr>
                        </m:sSupPr>
                        <m:e>
                          <m:r>
                            <m:rPr>
                              <m:sty m:val="p"/>
                            </m:rPr>
                            <a:rPr lang="en-US" altLang="ja-JP" sz="1600" kern="100">
                              <a:latin typeface="Cambria Math" panose="02040503050406030204" pitchFamily="18" charset="0"/>
                              <a:cs typeface="Times New Roman" panose="02020603050405020304" pitchFamily="18" charset="0"/>
                            </a:rPr>
                            <m:t>eV</m:t>
                          </m:r>
                        </m:e>
                        <m:sup>
                          <m:r>
                            <a:rPr lang="en-US" altLang="ja-JP" sz="1600" i="1" kern="100">
                              <a:latin typeface="Cambria Math" panose="02040503050406030204" pitchFamily="18" charset="0"/>
                              <a:cs typeface="Times New Roman" panose="02020603050405020304" pitchFamily="18" charset="0"/>
                            </a:rPr>
                            <m:t>2</m:t>
                          </m:r>
                        </m:sup>
                      </m:sSup>
                    </m:oMath>
                  </m:oMathPara>
                </a14:m>
                <a:endParaRPr lang="ja-JP" altLang="ja-JP" sz="1600" kern="100" dirty="0">
                  <a:latin typeface="ＭＳ ゴシック" panose="020B0609070205080204" pitchFamily="49" charset="-128"/>
                  <a:ea typeface="ＭＳ ゴシック" panose="020B0609070205080204" pitchFamily="49" charset="-128"/>
                  <a:cs typeface="Times New Roman" panose="02020603050405020304" pitchFamily="18" charset="0"/>
                </a:endParaRPr>
              </a:p>
            </p:txBody>
          </p:sp>
        </mc:Choice>
        <mc:Fallback xmlns="">
          <p:sp>
            <p:nvSpPr>
              <p:cNvPr id="18" name="正方形/長方形 17"/>
              <p:cNvSpPr>
                <a:spLocks noRot="1" noChangeAspect="1" noMove="1" noResize="1" noEditPoints="1" noAdjustHandles="1" noChangeArrowheads="1" noChangeShapeType="1" noTextEdit="1"/>
              </p:cNvSpPr>
              <p:nvPr/>
            </p:nvSpPr>
            <p:spPr>
              <a:xfrm>
                <a:off x="5506173" y="3853388"/>
                <a:ext cx="3965688" cy="845809"/>
              </a:xfrm>
              <a:prstGeom prst="rect">
                <a:avLst/>
              </a:prstGeom>
              <a:blipFill>
                <a:blip r:embed="rId7"/>
                <a:stretch>
                  <a:fillRect l="-768" t="-431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p:cNvSpPr txBox="1"/>
              <p:nvPr/>
            </p:nvSpPr>
            <p:spPr>
              <a:xfrm>
                <a:off x="1729831" y="5876953"/>
                <a:ext cx="3824306" cy="738664"/>
              </a:xfrm>
              <a:prstGeom prst="rect">
                <a:avLst/>
              </a:prstGeom>
              <a:noFill/>
              <a:ln w="28575">
                <a:noFill/>
              </a:ln>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ニュートリノ崩壊光子の波長は</a:t>
                </a:r>
                <a:endParaRPr kumimoji="1" lang="en-US" altLang="ja-JP" sz="1400" dirty="0">
                  <a:latin typeface="ＭＳ ゴシック" panose="020B0609070205080204" pitchFamily="49" charset="-128"/>
                  <a:ea typeface="ＭＳ ゴシック" panose="020B0609070205080204" pitchFamily="49" charset="-128"/>
                </a:endParaRPr>
              </a:p>
              <a:p>
                <a:pPr algn="ctr"/>
                <a14:m>
                  <m:oMathPara xmlns:m="http://schemas.openxmlformats.org/officeDocument/2006/math">
                    <m:oMathParaPr>
                      <m:jc m:val="left"/>
                    </m:oMathParaPr>
                    <m:oMath xmlns:m="http://schemas.openxmlformats.org/officeDocument/2006/math">
                      <m:r>
                        <a:rPr kumimoji="1" lang="en-US" altLang="ja-JP" sz="1400" b="1" i="1" smtClean="0">
                          <a:solidFill>
                            <a:srgbClr val="FF0000"/>
                          </a:solidFill>
                          <a:latin typeface="Cambria Math" panose="02040503050406030204" pitchFamily="18" charset="0"/>
                        </a:rPr>
                        <m:t>𝝀</m:t>
                      </m:r>
                      <m:r>
                        <a:rPr kumimoji="1" lang="en-US" altLang="ja-JP" sz="1400" b="1" i="1" smtClean="0">
                          <a:solidFill>
                            <a:srgbClr val="FF0000"/>
                          </a:solidFill>
                          <a:latin typeface="Cambria Math" panose="02040503050406030204" pitchFamily="18" charset="0"/>
                        </a:rPr>
                        <m:t>=</m:t>
                      </m:r>
                      <m:r>
                        <a:rPr kumimoji="1" lang="en-US" altLang="ja-JP" sz="1400" b="1" i="1" smtClean="0">
                          <a:solidFill>
                            <a:srgbClr val="FF0000"/>
                          </a:solidFill>
                          <a:latin typeface="Cambria Math" panose="02040503050406030204" pitchFamily="18" charset="0"/>
                        </a:rPr>
                        <m:t>𝟓𝟎</m:t>
                      </m:r>
                      <m:r>
                        <a:rPr kumimoji="1" lang="en-US" altLang="ja-JP" sz="1400" b="1" i="0" smtClean="0">
                          <a:solidFill>
                            <a:srgbClr val="FF0000"/>
                          </a:solidFill>
                          <a:latin typeface="Cambria Math" panose="02040503050406030204" pitchFamily="18" charset="0"/>
                        </a:rPr>
                        <m:t>𝛍</m:t>
                      </m:r>
                      <m:r>
                        <a:rPr kumimoji="1" lang="en-US" altLang="ja-JP" sz="1400" b="1" i="0" smtClean="0">
                          <a:solidFill>
                            <a:srgbClr val="FF0000"/>
                          </a:solidFill>
                          <a:latin typeface="Cambria Math" panose="02040503050406030204" pitchFamily="18" charset="0"/>
                        </a:rPr>
                        <m:t>𝐦</m:t>
                      </m:r>
                      <m:r>
                        <a:rPr kumimoji="1" lang="en-US" altLang="ja-JP" sz="1400" b="1" i="0" smtClean="0">
                          <a:solidFill>
                            <a:srgbClr val="FF0000"/>
                          </a:solidFill>
                          <a:latin typeface="Cambria Math" panose="02040503050406030204" pitchFamily="18" charset="0"/>
                        </a:rPr>
                        <m:t>~</m:t>
                      </m:r>
                      <m:r>
                        <a:rPr lang="en-US" altLang="ja-JP" sz="1400" b="1" i="0">
                          <a:solidFill>
                            <a:srgbClr val="FF0000"/>
                          </a:solidFill>
                          <a:latin typeface="Cambria Math" panose="02040503050406030204" pitchFamily="18" charset="0"/>
                        </a:rPr>
                        <m:t>𝟗</m:t>
                      </m:r>
                      <m:r>
                        <a:rPr lang="en-US" altLang="ja-JP" sz="1400" b="1" i="1" smtClean="0">
                          <a:solidFill>
                            <a:srgbClr val="FF0000"/>
                          </a:solidFill>
                          <a:latin typeface="Cambria Math" panose="02040503050406030204" pitchFamily="18" charset="0"/>
                        </a:rPr>
                        <m:t>𝟎</m:t>
                      </m:r>
                      <m:r>
                        <a:rPr kumimoji="1" lang="en-US" altLang="ja-JP" sz="1400" b="1" i="1" smtClean="0">
                          <a:solidFill>
                            <a:srgbClr val="FF0000"/>
                          </a:solidFill>
                          <a:latin typeface="Cambria Math" panose="02040503050406030204" pitchFamily="18" charset="0"/>
                        </a:rPr>
                        <m:t> </m:t>
                      </m:r>
                      <m:r>
                        <a:rPr kumimoji="1" lang="en-US" altLang="ja-JP" sz="1400" b="1" i="0" smtClean="0">
                          <a:solidFill>
                            <a:srgbClr val="FF0000"/>
                          </a:solidFill>
                          <a:latin typeface="Cambria Math" panose="02040503050406030204" pitchFamily="18" charset="0"/>
                        </a:rPr>
                        <m:t>𝛍</m:t>
                      </m:r>
                      <m:r>
                        <a:rPr kumimoji="1" lang="en-US" altLang="ja-JP" sz="1400" b="1" i="0" smtClean="0">
                          <a:solidFill>
                            <a:srgbClr val="FF0000"/>
                          </a:solidFill>
                          <a:latin typeface="Cambria Math" panose="02040503050406030204" pitchFamily="18" charset="0"/>
                        </a:rPr>
                        <m:t>𝐦</m:t>
                      </m:r>
                    </m:oMath>
                  </m:oMathPara>
                </a14:m>
                <a:endParaRPr kumimoji="1" lang="en-US" altLang="ja-JP" sz="1400" b="1" dirty="0">
                  <a:solidFill>
                    <a:srgbClr val="FF0000"/>
                  </a:solidFill>
                  <a:latin typeface="ＭＳ ゴシック" panose="020B0609070205080204" pitchFamily="49" charset="-128"/>
                  <a:ea typeface="ＭＳ ゴシック" panose="020B0609070205080204" pitchFamily="49" charset="-128"/>
                </a:endParaRPr>
              </a:p>
              <a:p>
                <a:r>
                  <a:rPr lang="ja-JP" altLang="en-US" sz="1400" dirty="0">
                    <a:latin typeface="ＭＳ ゴシック" panose="020B0609070205080204" pitchFamily="49" charset="-128"/>
                    <a:ea typeface="ＭＳ ゴシック" panose="020B0609070205080204" pitchFamily="49" charset="-128"/>
                  </a:rPr>
                  <a:t>の遠赤外領域に存在する。</a:t>
                </a:r>
                <a:endParaRPr kumimoji="1" lang="en-US" altLang="ja-JP" sz="1400" dirty="0">
                  <a:latin typeface="ＭＳ ゴシック" panose="020B0609070205080204" pitchFamily="49" charset="-128"/>
                  <a:ea typeface="ＭＳ ゴシック" panose="020B0609070205080204" pitchFamily="49" charset="-128"/>
                </a:endParaRPr>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1729831" y="5876953"/>
                <a:ext cx="3824306" cy="738664"/>
              </a:xfrm>
              <a:prstGeom prst="rect">
                <a:avLst/>
              </a:prstGeom>
              <a:blipFill>
                <a:blip r:embed="rId8"/>
                <a:stretch>
                  <a:fillRect l="-478" t="-1653" b="-8264"/>
                </a:stretch>
              </a:blipFill>
              <a:ln w="28575">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graphicFrame>
            <p:nvGraphicFramePr>
              <p:cNvPr id="3" name="表 2"/>
              <p:cNvGraphicFramePr>
                <a:graphicFrameLocks noGrp="1"/>
              </p:cNvGraphicFramePr>
              <p:nvPr>
                <p:extLst>
                  <p:ext uri="{D42A27DB-BD31-4B8C-83A1-F6EECF244321}">
                    <p14:modId xmlns:p14="http://schemas.microsoft.com/office/powerpoint/2010/main" val="4009331445"/>
                  </p:ext>
                </p:extLst>
              </p:nvPr>
            </p:nvGraphicFramePr>
            <p:xfrm>
              <a:off x="500386" y="4286884"/>
              <a:ext cx="5005787" cy="1318408"/>
            </p:xfrm>
            <a:graphic>
              <a:graphicData uri="http://schemas.openxmlformats.org/drawingml/2006/table">
                <a:tbl>
                  <a:tblPr>
                    <a:tableStyleId>{5C22544A-7EE6-4342-B048-85BDC9FD1C3A}</a:tableStyleId>
                  </a:tblPr>
                  <a:tblGrid>
                    <a:gridCol w="892483">
                      <a:extLst>
                        <a:ext uri="{9D8B030D-6E8A-4147-A177-3AD203B41FA5}">
                          <a16:colId xmlns:a16="http://schemas.microsoft.com/office/drawing/2014/main" val="3761402312"/>
                        </a:ext>
                      </a:extLst>
                    </a:gridCol>
                    <a:gridCol w="881857">
                      <a:extLst>
                        <a:ext uri="{9D8B030D-6E8A-4147-A177-3AD203B41FA5}">
                          <a16:colId xmlns:a16="http://schemas.microsoft.com/office/drawing/2014/main" val="3734840189"/>
                        </a:ext>
                      </a:extLst>
                    </a:gridCol>
                    <a:gridCol w="988104">
                      <a:extLst>
                        <a:ext uri="{9D8B030D-6E8A-4147-A177-3AD203B41FA5}">
                          <a16:colId xmlns:a16="http://schemas.microsoft.com/office/drawing/2014/main" val="3773479819"/>
                        </a:ext>
                      </a:extLst>
                    </a:gridCol>
                    <a:gridCol w="1022420">
                      <a:extLst>
                        <a:ext uri="{9D8B030D-6E8A-4147-A177-3AD203B41FA5}">
                          <a16:colId xmlns:a16="http://schemas.microsoft.com/office/drawing/2014/main" val="498435005"/>
                        </a:ext>
                      </a:extLst>
                    </a:gridCol>
                    <a:gridCol w="1220923">
                      <a:extLst>
                        <a:ext uri="{9D8B030D-6E8A-4147-A177-3AD203B41FA5}">
                          <a16:colId xmlns:a16="http://schemas.microsoft.com/office/drawing/2014/main" val="1532924500"/>
                        </a:ext>
                      </a:extLst>
                    </a:gridCol>
                  </a:tblGrid>
                  <a:tr h="329602">
                    <a:tc>
                      <a:txBody>
                        <a:bodyPr/>
                        <a:lstStyle/>
                        <a:p>
                          <a:pPr algn="ctr" fontAlgn="b"/>
                          <a14:m>
                            <m:oMathPara xmlns:m="http://schemas.openxmlformats.org/officeDocument/2006/math">
                              <m:oMathParaPr>
                                <m:jc m:val="centerGroup"/>
                              </m:oMathParaPr>
                              <m:oMath xmlns:m="http://schemas.openxmlformats.org/officeDocument/2006/math">
                                <m:sSub>
                                  <m:sSubPr>
                                    <m:ctrlPr>
                                      <a:rPr lang="en-US" sz="1600" i="1" u="none" strike="noStrike" smtClean="0">
                                        <a:effectLst/>
                                        <a:latin typeface="Cambria Math" panose="02040503050406030204" pitchFamily="18" charset="0"/>
                                      </a:rPr>
                                    </m:ctrlPr>
                                  </m:sSubPr>
                                  <m:e>
                                    <m:r>
                                      <a:rPr lang="en-US" sz="1600" u="none" strike="noStrike" smtClean="0">
                                        <a:effectLst/>
                                        <a:latin typeface="Cambria Math" panose="02040503050406030204" pitchFamily="18" charset="0"/>
                                      </a:rPr>
                                      <m:t>𝑚</m:t>
                                    </m:r>
                                  </m:e>
                                  <m:sub>
                                    <m:r>
                                      <a:rPr lang="en-US" sz="1600" u="none" strike="noStrike" smtClean="0">
                                        <a:effectLst/>
                                        <a:latin typeface="Cambria Math" panose="02040503050406030204" pitchFamily="18" charset="0"/>
                                      </a:rPr>
                                      <m:t>1</m:t>
                                    </m:r>
                                  </m:sub>
                                </m:sSub>
                                <m:r>
                                  <a:rPr lang="en-US" sz="1600" u="none" strike="noStrike" smtClean="0">
                                    <a:effectLst/>
                                    <a:latin typeface="Cambria Math" panose="02040503050406030204" pitchFamily="18" charset="0"/>
                                  </a:rPr>
                                  <m:t>[</m:t>
                                </m:r>
                                <m:r>
                                  <m:rPr>
                                    <m:sty m:val="p"/>
                                  </m:rPr>
                                  <a:rPr lang="en-US" sz="1600" u="none" strike="noStrike" smtClean="0">
                                    <a:effectLst/>
                                    <a:latin typeface="Cambria Math" panose="02040503050406030204" pitchFamily="18" charset="0"/>
                                  </a:rPr>
                                  <m:t>meV</m:t>
                                </m:r>
                                <m:r>
                                  <a:rPr lang="en-US" sz="1600" u="none" strike="noStrike" smtClean="0">
                                    <a:effectLst/>
                                    <a:latin typeface="Cambria Math" panose="02040503050406030204" pitchFamily="18" charset="0"/>
                                  </a:rPr>
                                  <m:t>]</m:t>
                                </m:r>
                              </m:oMath>
                            </m:oMathPara>
                          </a14:m>
                          <a:endParaRPr lang="en-US" sz="1600" b="0" i="0" u="none" strike="noStrike" dirty="0">
                            <a:solidFill>
                              <a:schemeClr val="bg1"/>
                            </a:solidFill>
                            <a:effectLst/>
                            <a:latin typeface="Cambria" panose="02040503050406030204" pitchFamily="18" charset="0"/>
                            <a:ea typeface="ＭＳ Ｐゴシック" panose="020B0600070205080204" pitchFamily="50" charset="-128"/>
                          </a:endParaRPr>
                        </a:p>
                      </a:txBody>
                      <a:tcPr marL="7620" marR="7620" marT="7620" marB="0" anchor="b">
                        <a:solidFill>
                          <a:srgbClr val="00B0F0"/>
                        </a:solid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US" altLang="ja-JP" sz="1600" i="1" u="none" strike="noStrike" smtClean="0">
                                        <a:effectLst/>
                                        <a:latin typeface="Cambria Math" panose="02040503050406030204" pitchFamily="18" charset="0"/>
                                      </a:rPr>
                                    </m:ctrlPr>
                                  </m:sSubPr>
                                  <m:e>
                                    <m:r>
                                      <a:rPr lang="en-US" altLang="ja-JP" sz="1600" u="none" strike="noStrike" smtClean="0">
                                        <a:effectLst/>
                                        <a:latin typeface="Cambria Math" panose="02040503050406030204" pitchFamily="18" charset="0"/>
                                      </a:rPr>
                                      <m:t>𝑚</m:t>
                                    </m:r>
                                  </m:e>
                                  <m:sub>
                                    <m:r>
                                      <a:rPr lang="en-US" altLang="ja-JP" sz="1600" u="none" strike="noStrike" smtClean="0">
                                        <a:effectLst/>
                                        <a:latin typeface="Cambria Math" panose="02040503050406030204" pitchFamily="18" charset="0"/>
                                      </a:rPr>
                                      <m:t>2</m:t>
                                    </m:r>
                                  </m:sub>
                                </m:sSub>
                                <m:r>
                                  <a:rPr lang="en-US" altLang="ja-JP" sz="1600" u="none" strike="noStrike" smtClean="0">
                                    <a:effectLst/>
                                    <a:latin typeface="Cambria Math" panose="02040503050406030204" pitchFamily="18" charset="0"/>
                                  </a:rPr>
                                  <m:t>[</m:t>
                                </m:r>
                                <m:r>
                                  <m:rPr>
                                    <m:sty m:val="p"/>
                                  </m:rPr>
                                  <a:rPr lang="en-US" altLang="ja-JP" sz="1600" u="none" strike="noStrike" smtClean="0">
                                    <a:effectLst/>
                                    <a:latin typeface="Cambria Math" panose="02040503050406030204" pitchFamily="18" charset="0"/>
                                  </a:rPr>
                                  <m:t>meV</m:t>
                                </m:r>
                                <m:r>
                                  <a:rPr lang="en-US" altLang="ja-JP" sz="1600" u="none" strike="noStrike" smtClean="0">
                                    <a:effectLst/>
                                    <a:latin typeface="Cambria Math" panose="02040503050406030204" pitchFamily="18" charset="0"/>
                                  </a:rPr>
                                  <m:t>]</m:t>
                                </m:r>
                              </m:oMath>
                            </m:oMathPara>
                          </a14:m>
                          <a:endParaRPr lang="en-US" altLang="ja-JP" sz="1600" b="0" i="0" u="none" strike="noStrike" dirty="0">
                            <a:solidFill>
                              <a:schemeClr val="bg1"/>
                            </a:solidFill>
                            <a:effectLst/>
                            <a:latin typeface="Cambria" panose="02040503050406030204" pitchFamily="18" charset="0"/>
                            <a:ea typeface="ＭＳ Ｐゴシック" panose="020B0600070205080204" pitchFamily="50" charset="-128"/>
                          </a:endParaRPr>
                        </a:p>
                      </a:txBody>
                      <a:tcPr marL="7620" marR="7620" marT="7620" marB="0" anchor="b">
                        <a:solidFill>
                          <a:srgbClr val="00B0F0"/>
                        </a:solid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US" altLang="ja-JP" sz="1600" i="1" u="none" strike="noStrike" smtClean="0">
                                        <a:effectLst/>
                                        <a:latin typeface="Cambria Math" panose="02040503050406030204" pitchFamily="18" charset="0"/>
                                      </a:rPr>
                                    </m:ctrlPr>
                                  </m:sSubPr>
                                  <m:e>
                                    <m:r>
                                      <a:rPr lang="en-US" altLang="ja-JP" sz="1600" u="none" strike="noStrike" smtClean="0">
                                        <a:effectLst/>
                                        <a:latin typeface="Cambria Math" panose="02040503050406030204" pitchFamily="18" charset="0"/>
                                      </a:rPr>
                                      <m:t>𝑚</m:t>
                                    </m:r>
                                  </m:e>
                                  <m:sub>
                                    <m:r>
                                      <a:rPr lang="en-US" altLang="ja-JP" sz="1600" u="none" strike="noStrike" smtClean="0">
                                        <a:effectLst/>
                                        <a:latin typeface="Cambria Math" panose="02040503050406030204" pitchFamily="18" charset="0"/>
                                      </a:rPr>
                                      <m:t>3</m:t>
                                    </m:r>
                                  </m:sub>
                                </m:sSub>
                                <m:r>
                                  <a:rPr lang="en-US" altLang="ja-JP" sz="1600" u="none" strike="noStrike" smtClean="0">
                                    <a:effectLst/>
                                    <a:latin typeface="Cambria Math" panose="02040503050406030204" pitchFamily="18" charset="0"/>
                                  </a:rPr>
                                  <m:t>[</m:t>
                                </m:r>
                                <m:r>
                                  <m:rPr>
                                    <m:sty m:val="p"/>
                                  </m:rPr>
                                  <a:rPr lang="en-US" altLang="ja-JP" sz="1600" u="none" strike="noStrike" smtClean="0">
                                    <a:effectLst/>
                                    <a:latin typeface="Cambria Math" panose="02040503050406030204" pitchFamily="18" charset="0"/>
                                  </a:rPr>
                                  <m:t>meV</m:t>
                                </m:r>
                                <m:r>
                                  <a:rPr lang="en-US" altLang="ja-JP" sz="1600" u="none" strike="noStrike" smtClean="0">
                                    <a:effectLst/>
                                    <a:latin typeface="Cambria Math" panose="02040503050406030204" pitchFamily="18" charset="0"/>
                                  </a:rPr>
                                  <m:t>]</m:t>
                                </m:r>
                              </m:oMath>
                            </m:oMathPara>
                          </a14:m>
                          <a:endParaRPr lang="en-US" altLang="ja-JP" sz="1600" b="0" i="0" u="none" strike="noStrike" dirty="0">
                            <a:solidFill>
                              <a:schemeClr val="bg1"/>
                            </a:solidFill>
                            <a:effectLst/>
                            <a:latin typeface="Cambria" panose="02040503050406030204" pitchFamily="18" charset="0"/>
                            <a:ea typeface="ＭＳ Ｐゴシック" panose="020B0600070205080204" pitchFamily="50" charset="-128"/>
                          </a:endParaRPr>
                        </a:p>
                      </a:txBody>
                      <a:tcPr marL="7620" marR="7620" marT="7620" marB="0" anchor="b">
                        <a:solidFill>
                          <a:srgbClr val="00B0F0"/>
                        </a:solidFill>
                      </a:tcPr>
                    </a:tc>
                    <a:tc>
                      <a:txBody>
                        <a:bodyPr/>
                        <a:lstStyle/>
                        <a:p>
                          <a:pPr algn="ctr" fontAlgn="b"/>
                          <a14:m>
                            <m:oMathPara xmlns:m="http://schemas.openxmlformats.org/officeDocument/2006/math">
                              <m:oMathParaPr>
                                <m:jc m:val="centerGroup"/>
                              </m:oMathParaPr>
                              <m:oMath xmlns:m="http://schemas.openxmlformats.org/officeDocument/2006/math">
                                <m:sSub>
                                  <m:sSubPr>
                                    <m:ctrlPr>
                                      <a:rPr lang="en-US" altLang="ja-JP" sz="1600" i="1" u="none" strike="noStrike" smtClean="0">
                                        <a:effectLst/>
                                        <a:latin typeface="Cambria Math" panose="02040503050406030204" pitchFamily="18" charset="0"/>
                                      </a:rPr>
                                    </m:ctrlPr>
                                  </m:sSubPr>
                                  <m:e>
                                    <m:r>
                                      <a:rPr lang="en-US" altLang="ja-JP" sz="1600" u="none" strike="noStrike" smtClean="0">
                                        <a:effectLst/>
                                        <a:latin typeface="Cambria Math" panose="02040503050406030204" pitchFamily="18" charset="0"/>
                                      </a:rPr>
                                      <m:t>𝐸</m:t>
                                    </m:r>
                                  </m:e>
                                  <m:sub>
                                    <m:r>
                                      <a:rPr lang="en-US" altLang="ja-JP" sz="1600" u="none" strike="noStrike" smtClean="0">
                                        <a:effectLst/>
                                        <a:latin typeface="Cambria Math" panose="02040503050406030204" pitchFamily="18" charset="0"/>
                                      </a:rPr>
                                      <m:t>𝛾</m:t>
                                    </m:r>
                                  </m:sub>
                                </m:sSub>
                                <m:r>
                                  <a:rPr lang="en-US" altLang="ja-JP" sz="1600" u="none" strike="noStrike" smtClean="0">
                                    <a:effectLst/>
                                    <a:latin typeface="Cambria Math" panose="02040503050406030204" pitchFamily="18" charset="0"/>
                                  </a:rPr>
                                  <m:t>[</m:t>
                                </m:r>
                                <m:r>
                                  <m:rPr>
                                    <m:sty m:val="p"/>
                                  </m:rPr>
                                  <a:rPr lang="en-US" altLang="ja-JP" sz="1600" u="none" strike="noStrike" smtClean="0">
                                    <a:effectLst/>
                                    <a:latin typeface="Cambria Math" panose="02040503050406030204" pitchFamily="18" charset="0"/>
                                  </a:rPr>
                                  <m:t>meV</m:t>
                                </m:r>
                                <m:r>
                                  <a:rPr lang="en-US" altLang="ja-JP" sz="1600" u="none" strike="noStrike" smtClean="0">
                                    <a:effectLst/>
                                    <a:latin typeface="Cambria Math" panose="02040503050406030204" pitchFamily="18" charset="0"/>
                                  </a:rPr>
                                  <m:t>]</m:t>
                                </m:r>
                              </m:oMath>
                            </m:oMathPara>
                          </a14:m>
                          <a:endParaRPr lang="en-US" altLang="ja-JP" sz="1600" b="0" i="0" u="none" strike="noStrike" dirty="0">
                            <a:solidFill>
                              <a:schemeClr val="bg1"/>
                            </a:solidFill>
                            <a:effectLst/>
                            <a:latin typeface="Cambria" panose="02040503050406030204" pitchFamily="18" charset="0"/>
                            <a:ea typeface="ＭＳ Ｐゴシック" panose="020B0600070205080204" pitchFamily="50" charset="-128"/>
                          </a:endParaRPr>
                        </a:p>
                      </a:txBody>
                      <a:tcPr marL="7620" marR="7620" marT="7620" marB="0" anchor="b">
                        <a:solidFill>
                          <a:srgbClr val="00B0F0"/>
                        </a:solidFill>
                      </a:tcPr>
                    </a:tc>
                    <a:tc>
                      <a:txBody>
                        <a:bodyPr/>
                        <a:lstStyle/>
                        <a:p>
                          <a:pPr algn="ctr" fontAlgn="b"/>
                          <a:r>
                            <a:rPr lang="ja-JP" altLang="en-US" sz="1600" u="none" strike="noStrike" dirty="0">
                              <a:effectLst/>
                            </a:rPr>
                            <a:t>波長</a:t>
                          </a:r>
                          <a14:m>
                            <m:oMath xmlns:m="http://schemas.openxmlformats.org/officeDocument/2006/math">
                              <m:r>
                                <a:rPr lang="en-US" altLang="ja-JP" sz="1600" u="none" strike="noStrike" smtClean="0">
                                  <a:effectLst/>
                                  <a:latin typeface="Cambria Math" panose="02040503050406030204" pitchFamily="18" charset="0"/>
                                </a:rPr>
                                <m:t> </m:t>
                              </m:r>
                              <m:r>
                                <a:rPr lang="en-US" altLang="ja-JP" sz="1600" u="none" strike="noStrike" smtClean="0">
                                  <a:effectLst/>
                                  <a:latin typeface="Cambria Math" panose="02040503050406030204" pitchFamily="18" charset="0"/>
                                </a:rPr>
                                <m:t>𝜆</m:t>
                              </m:r>
                              <m:r>
                                <a:rPr lang="en-US" altLang="ja-JP" sz="1600" u="none" strike="noStrike" smtClean="0">
                                  <a:effectLst/>
                                  <a:latin typeface="Cambria Math" panose="02040503050406030204" pitchFamily="18" charset="0"/>
                                </a:rPr>
                                <m:t> [</m:t>
                              </m:r>
                              <m:r>
                                <m:rPr>
                                  <m:sty m:val="p"/>
                                </m:rPr>
                                <a:rPr lang="en-US" altLang="ja-JP" sz="1600" u="none" strike="noStrike" smtClean="0">
                                  <a:effectLst/>
                                  <a:latin typeface="Cambria Math" panose="02040503050406030204" pitchFamily="18" charset="0"/>
                                </a:rPr>
                                <m:t>μm</m:t>
                              </m:r>
                              <m:r>
                                <a:rPr lang="en-US" altLang="ja-JP" sz="1600" u="none" strike="noStrike" smtClean="0">
                                  <a:effectLst/>
                                  <a:latin typeface="Cambria Math" panose="02040503050406030204" pitchFamily="18" charset="0"/>
                                </a:rPr>
                                <m:t>]</m:t>
                              </m:r>
                            </m:oMath>
                          </a14:m>
                          <a:endParaRPr lang="en-US" sz="1600" b="0" i="0" u="none" strike="noStrike" dirty="0">
                            <a:solidFill>
                              <a:schemeClr val="bg1"/>
                            </a:solidFill>
                            <a:effectLst/>
                            <a:latin typeface="Cambria" panose="02040503050406030204" pitchFamily="18" charset="0"/>
                            <a:ea typeface="ＭＳ Ｐゴシック" panose="020B0600070205080204" pitchFamily="50" charset="-128"/>
                          </a:endParaRPr>
                        </a:p>
                      </a:txBody>
                      <a:tcPr marL="7620" marR="7620" marT="7620" marB="0" anchor="b">
                        <a:solidFill>
                          <a:srgbClr val="00B0F0"/>
                        </a:solidFill>
                      </a:tcPr>
                    </a:tc>
                    <a:extLst>
                      <a:ext uri="{0D108BD9-81ED-4DB2-BD59-A6C34878D82A}">
                        <a16:rowId xmlns:a16="http://schemas.microsoft.com/office/drawing/2014/main" val="3096332047"/>
                      </a:ext>
                    </a:extLst>
                  </a:tr>
                  <a:tr h="329602">
                    <a:tc>
                      <a:txBody>
                        <a:bodyPr/>
                        <a:lstStyle/>
                        <a:p>
                          <a:pPr algn="ctr" fontAlgn="b"/>
                          <a:r>
                            <a:rPr lang="en-US" altLang="ja-JP" sz="2000" u="none" strike="noStrike" dirty="0">
                              <a:effectLst/>
                            </a:rPr>
                            <a:t>0</a:t>
                          </a:r>
                          <a:endParaRPr lang="en-US" altLang="ja-JP" sz="2000" b="0" i="0" u="none" strike="noStrike" dirty="0">
                            <a:solidFill>
                              <a:schemeClr val="tx1"/>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8.7</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51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25</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50</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extLst>
                      <a:ext uri="{0D108BD9-81ED-4DB2-BD59-A6C34878D82A}">
                        <a16:rowId xmlns:a16="http://schemas.microsoft.com/office/drawing/2014/main" val="1223561160"/>
                      </a:ext>
                    </a:extLst>
                  </a:tr>
                  <a:tr h="329602">
                    <a:tc>
                      <a:txBody>
                        <a:bodyPr/>
                        <a:lstStyle/>
                        <a:p>
                          <a:pPr algn="ctr" fontAlgn="b"/>
                          <a:r>
                            <a:rPr lang="en-US" altLang="ja-JP" sz="2000" u="none" strike="noStrike" dirty="0">
                              <a:effectLst/>
                            </a:rPr>
                            <a:t>50</a:t>
                          </a:r>
                          <a:endParaRPr lang="en-US" altLang="ja-JP" sz="2000" b="0" i="0" u="none" strike="noStrike" dirty="0">
                            <a:solidFill>
                              <a:schemeClr val="tx1"/>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51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72</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18</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70</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extLst>
                      <a:ext uri="{0D108BD9-81ED-4DB2-BD59-A6C34878D82A}">
                        <a16:rowId xmlns:a16="http://schemas.microsoft.com/office/drawing/2014/main" val="3462620727"/>
                      </a:ext>
                    </a:extLst>
                  </a:tr>
                  <a:tr h="329602">
                    <a:tc>
                      <a:txBody>
                        <a:bodyPr/>
                        <a:lstStyle/>
                        <a:p>
                          <a:pPr algn="ctr" fontAlgn="b"/>
                          <a:r>
                            <a:rPr lang="en-US" altLang="ja-JP" sz="2000" u="none" strike="noStrike" dirty="0">
                              <a:effectLst/>
                            </a:rPr>
                            <a:t>70</a:t>
                          </a: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71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87</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14</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rPr>
                            <a:t>84</a:t>
                          </a:r>
                        </a:p>
                      </a:txBody>
                      <a:tcPr marL="7620" marR="7620" marT="7620" marB="0" anchor="b">
                        <a:solidFill>
                          <a:schemeClr val="accent1">
                            <a:lumMod val="40000"/>
                            <a:lumOff val="60000"/>
                          </a:schemeClr>
                        </a:solidFill>
                      </a:tcPr>
                    </a:tc>
                    <a:extLst>
                      <a:ext uri="{0D108BD9-81ED-4DB2-BD59-A6C34878D82A}">
                        <a16:rowId xmlns:a16="http://schemas.microsoft.com/office/drawing/2014/main" val="3354820264"/>
                      </a:ext>
                    </a:extLst>
                  </a:tr>
                </a:tbl>
              </a:graphicData>
            </a:graphic>
          </p:graphicFrame>
        </mc:Choice>
        <mc:Fallback xmlns="">
          <p:graphicFrame>
            <p:nvGraphicFramePr>
              <p:cNvPr id="3" name="表 2"/>
              <p:cNvGraphicFramePr>
                <a:graphicFrameLocks noGrp="1"/>
              </p:cNvGraphicFramePr>
              <p:nvPr>
                <p:extLst>
                  <p:ext uri="{D42A27DB-BD31-4B8C-83A1-F6EECF244321}">
                    <p14:modId xmlns:p14="http://schemas.microsoft.com/office/powerpoint/2010/main" val="4009331445"/>
                  </p:ext>
                </p:extLst>
              </p:nvPr>
            </p:nvGraphicFramePr>
            <p:xfrm>
              <a:off x="500386" y="4286884"/>
              <a:ext cx="5005787" cy="1318408"/>
            </p:xfrm>
            <a:graphic>
              <a:graphicData uri="http://schemas.openxmlformats.org/drawingml/2006/table">
                <a:tbl>
                  <a:tblPr>
                    <a:tableStyleId>{5C22544A-7EE6-4342-B048-85BDC9FD1C3A}</a:tableStyleId>
                  </a:tblPr>
                  <a:tblGrid>
                    <a:gridCol w="892483">
                      <a:extLst>
                        <a:ext uri="{9D8B030D-6E8A-4147-A177-3AD203B41FA5}">
                          <a16:colId xmlns:a16="http://schemas.microsoft.com/office/drawing/2014/main" val="3761402312"/>
                        </a:ext>
                      </a:extLst>
                    </a:gridCol>
                    <a:gridCol w="881857">
                      <a:extLst>
                        <a:ext uri="{9D8B030D-6E8A-4147-A177-3AD203B41FA5}">
                          <a16:colId xmlns:a16="http://schemas.microsoft.com/office/drawing/2014/main" val="3734840189"/>
                        </a:ext>
                      </a:extLst>
                    </a:gridCol>
                    <a:gridCol w="988104">
                      <a:extLst>
                        <a:ext uri="{9D8B030D-6E8A-4147-A177-3AD203B41FA5}">
                          <a16:colId xmlns:a16="http://schemas.microsoft.com/office/drawing/2014/main" val="3773479819"/>
                        </a:ext>
                      </a:extLst>
                    </a:gridCol>
                    <a:gridCol w="1022420">
                      <a:extLst>
                        <a:ext uri="{9D8B030D-6E8A-4147-A177-3AD203B41FA5}">
                          <a16:colId xmlns:a16="http://schemas.microsoft.com/office/drawing/2014/main" val="498435005"/>
                        </a:ext>
                      </a:extLst>
                    </a:gridCol>
                    <a:gridCol w="1220923">
                      <a:extLst>
                        <a:ext uri="{9D8B030D-6E8A-4147-A177-3AD203B41FA5}">
                          <a16:colId xmlns:a16="http://schemas.microsoft.com/office/drawing/2014/main" val="1532924500"/>
                        </a:ext>
                      </a:extLst>
                    </a:gridCol>
                  </a:tblGrid>
                  <a:tr h="329602">
                    <a:tc>
                      <a:txBody>
                        <a:bodyPr/>
                        <a:lstStyle/>
                        <a:p>
                          <a:endParaRPr lang="ja-JP"/>
                        </a:p>
                      </a:txBody>
                      <a:tcPr marL="7620" marR="7620" marT="7620" marB="0" anchor="b">
                        <a:blipFill>
                          <a:blip r:embed="rId9"/>
                          <a:stretch>
                            <a:fillRect l="-680" t="-1852" r="-460544" b="-350000"/>
                          </a:stretch>
                        </a:blipFill>
                      </a:tcPr>
                    </a:tc>
                    <a:tc>
                      <a:txBody>
                        <a:bodyPr/>
                        <a:lstStyle/>
                        <a:p>
                          <a:endParaRPr lang="ja-JP"/>
                        </a:p>
                      </a:txBody>
                      <a:tcPr marL="7620" marR="7620" marT="7620" marB="0" anchor="b">
                        <a:blipFill>
                          <a:blip r:embed="rId9"/>
                          <a:stretch>
                            <a:fillRect l="-102778" t="-1852" r="-370139" b="-350000"/>
                          </a:stretch>
                        </a:blipFill>
                      </a:tcPr>
                    </a:tc>
                    <a:tc>
                      <a:txBody>
                        <a:bodyPr/>
                        <a:lstStyle/>
                        <a:p>
                          <a:endParaRPr lang="ja-JP"/>
                        </a:p>
                      </a:txBody>
                      <a:tcPr marL="7620" marR="7620" marT="7620" marB="0" anchor="b">
                        <a:blipFill>
                          <a:blip r:embed="rId9"/>
                          <a:stretch>
                            <a:fillRect l="-179141" t="-1852" r="-226994" b="-350000"/>
                          </a:stretch>
                        </a:blipFill>
                      </a:tcPr>
                    </a:tc>
                    <a:tc>
                      <a:txBody>
                        <a:bodyPr/>
                        <a:lstStyle/>
                        <a:p>
                          <a:endParaRPr lang="ja-JP"/>
                        </a:p>
                      </a:txBody>
                      <a:tcPr marL="7620" marR="7620" marT="7620" marB="0" anchor="b">
                        <a:blipFill>
                          <a:blip r:embed="rId9"/>
                          <a:stretch>
                            <a:fillRect l="-270833" t="-1852" r="-120238" b="-350000"/>
                          </a:stretch>
                        </a:blipFill>
                      </a:tcPr>
                    </a:tc>
                    <a:tc>
                      <a:txBody>
                        <a:bodyPr/>
                        <a:lstStyle/>
                        <a:p>
                          <a:endParaRPr lang="ja-JP"/>
                        </a:p>
                      </a:txBody>
                      <a:tcPr marL="7620" marR="7620" marT="7620" marB="0" anchor="b">
                        <a:blipFill>
                          <a:blip r:embed="rId9"/>
                          <a:stretch>
                            <a:fillRect l="-311500" t="-1852" r="-1000" b="-350000"/>
                          </a:stretch>
                        </a:blipFill>
                      </a:tcPr>
                    </a:tc>
                    <a:extLst>
                      <a:ext uri="{0D108BD9-81ED-4DB2-BD59-A6C34878D82A}">
                        <a16:rowId xmlns:a16="http://schemas.microsoft.com/office/drawing/2014/main" val="3096332047"/>
                      </a:ext>
                    </a:extLst>
                  </a:tr>
                  <a:tr h="329602">
                    <a:tc>
                      <a:txBody>
                        <a:bodyPr/>
                        <a:lstStyle/>
                        <a:p>
                          <a:pPr algn="ctr" fontAlgn="b"/>
                          <a:r>
                            <a:rPr lang="en-US" altLang="ja-JP" sz="2000" u="none" strike="noStrike" dirty="0">
                              <a:effectLst/>
                            </a:rPr>
                            <a:t>0</a:t>
                          </a:r>
                          <a:endParaRPr lang="en-US" altLang="ja-JP" sz="2000" b="0" i="0" u="none" strike="noStrike" dirty="0">
                            <a:solidFill>
                              <a:schemeClr val="tx1"/>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8.7</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smtClean="0">
                              <a:effectLst/>
                            </a:rPr>
                            <a:t>51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25</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50</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extLst>
                      <a:ext uri="{0D108BD9-81ED-4DB2-BD59-A6C34878D82A}">
                        <a16:rowId xmlns:a16="http://schemas.microsoft.com/office/drawing/2014/main" val="1223561160"/>
                      </a:ext>
                    </a:extLst>
                  </a:tr>
                  <a:tr h="329602">
                    <a:tc>
                      <a:txBody>
                        <a:bodyPr/>
                        <a:lstStyle/>
                        <a:p>
                          <a:pPr algn="ctr" fontAlgn="b"/>
                          <a:r>
                            <a:rPr lang="en-US" altLang="ja-JP" sz="2000" u="none" strike="noStrike" dirty="0">
                              <a:effectLst/>
                            </a:rPr>
                            <a:t>50</a:t>
                          </a:r>
                          <a:endParaRPr lang="en-US" altLang="ja-JP" sz="2000" b="0" i="0" u="none" strike="noStrike" dirty="0">
                            <a:solidFill>
                              <a:schemeClr val="tx1"/>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51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smtClean="0">
                              <a:effectLst/>
                            </a:rPr>
                            <a:t>72</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18</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tc>
                      <a:txBody>
                        <a:bodyPr/>
                        <a:lstStyle/>
                        <a:p>
                          <a:pPr algn="ctr" fontAlgn="b"/>
                          <a:r>
                            <a:rPr lang="en-US" altLang="ja-JP" sz="2000" u="none" strike="noStrike" dirty="0">
                              <a:effectLst/>
                            </a:rPr>
                            <a:t>70</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20000"/>
                            <a:lumOff val="80000"/>
                          </a:schemeClr>
                        </a:solidFill>
                      </a:tcPr>
                    </a:tc>
                    <a:extLst>
                      <a:ext uri="{0D108BD9-81ED-4DB2-BD59-A6C34878D82A}">
                        <a16:rowId xmlns:a16="http://schemas.microsoft.com/office/drawing/2014/main" val="3462620727"/>
                      </a:ext>
                    </a:extLst>
                  </a:tr>
                  <a:tr h="329602">
                    <a:tc>
                      <a:txBody>
                        <a:bodyPr/>
                        <a:lstStyle/>
                        <a:p>
                          <a:pPr algn="ctr" fontAlgn="b"/>
                          <a:r>
                            <a:rPr lang="en-US" altLang="ja-JP" sz="2000" u="none" strike="noStrike" dirty="0" smtClean="0">
                              <a:effectLst/>
                            </a:rPr>
                            <a:t>70</a:t>
                          </a:r>
                        </a:p>
                      </a:txBody>
                      <a:tcPr marL="7620" marR="7620" marT="7620" marB="0" anchor="b">
                        <a:solidFill>
                          <a:schemeClr val="accent1">
                            <a:lumMod val="40000"/>
                            <a:lumOff val="60000"/>
                          </a:schemeClr>
                        </a:solidFill>
                      </a:tcPr>
                    </a:tc>
                    <a:tc>
                      <a:txBody>
                        <a:bodyPr/>
                        <a:lstStyle/>
                        <a:p>
                          <a:pPr algn="ctr" fontAlgn="b"/>
                          <a:r>
                            <a:rPr lang="en-US" altLang="ja-JP" sz="2000" u="none" strike="noStrike" dirty="0" smtClean="0">
                              <a:effectLst/>
                            </a:rPr>
                            <a:t>71</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87</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u="none" strike="noStrike" dirty="0">
                              <a:effectLst/>
                            </a:rPr>
                            <a:t>14</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tc>
                      <a:txBody>
                        <a:bodyPr/>
                        <a:lstStyle/>
                        <a:p>
                          <a:pPr algn="ctr" fontAlgn="b"/>
                          <a:r>
                            <a:rPr lang="en-US" altLang="ja-JP" sz="2000" b="0" i="0" u="none" strike="noStrike" dirty="0" smtClean="0">
                              <a:solidFill>
                                <a:srgbClr val="000000"/>
                              </a:solidFill>
                              <a:effectLst/>
                              <a:latin typeface="Cambria" panose="02040503050406030204" pitchFamily="18" charset="0"/>
                              <a:ea typeface="ＭＳ Ｐゴシック" panose="020B0600070205080204" pitchFamily="50" charset="-128"/>
                            </a:rPr>
                            <a:t>84</a:t>
                          </a:r>
                          <a:endParaRPr lang="en-US" altLang="ja-JP" sz="2000" b="0" i="0" u="none" strike="noStrike" dirty="0">
                            <a:solidFill>
                              <a:srgbClr val="000000"/>
                            </a:solidFill>
                            <a:effectLst/>
                            <a:latin typeface="Cambria" panose="02040503050406030204" pitchFamily="18" charset="0"/>
                            <a:ea typeface="ＭＳ Ｐゴシック" panose="020B0600070205080204" pitchFamily="50" charset="-128"/>
                          </a:endParaRPr>
                        </a:p>
                      </a:txBody>
                      <a:tcPr marL="7620" marR="7620" marT="7620" marB="0" anchor="b">
                        <a:solidFill>
                          <a:schemeClr val="accent1">
                            <a:lumMod val="40000"/>
                            <a:lumOff val="60000"/>
                          </a:schemeClr>
                        </a:solidFill>
                      </a:tcPr>
                    </a:tc>
                    <a:extLst>
                      <a:ext uri="{0D108BD9-81ED-4DB2-BD59-A6C34878D82A}">
                        <a16:rowId xmlns:a16="http://schemas.microsoft.com/office/drawing/2014/main" val="3354820264"/>
                      </a:ext>
                    </a:extLst>
                  </a:tr>
                </a:tbl>
              </a:graphicData>
            </a:graphic>
          </p:graphicFrame>
        </mc:Fallback>
      </mc:AlternateContent>
      <mc:AlternateContent xmlns:mc="http://schemas.openxmlformats.org/markup-compatibility/2006" xmlns:a14="http://schemas.microsoft.com/office/drawing/2010/main">
        <mc:Choice Requires="a14">
          <p:sp>
            <p:nvSpPr>
              <p:cNvPr id="28" name="正方形/長方形 27"/>
              <p:cNvSpPr/>
              <p:nvPr/>
            </p:nvSpPr>
            <p:spPr>
              <a:xfrm>
                <a:off x="337206" y="1038179"/>
                <a:ext cx="8756204" cy="338554"/>
              </a:xfrm>
              <a:prstGeom prst="rect">
                <a:avLst/>
              </a:prstGeom>
            </p:spPr>
            <p:txBody>
              <a:bodyPr wrap="square">
                <a:spAutoFit/>
              </a:bodyPr>
              <a:lstStyle/>
              <a:p>
                <a:r>
                  <a:rPr lang="ja-JP" altLang="en-US" sz="1600" dirty="0">
                    <a:latin typeface="ＭＳ ゴシック" panose="020B0609070205080204" pitchFamily="49" charset="-128"/>
                    <a:ea typeface="ＭＳ ゴシック" panose="020B0609070205080204" pitchFamily="49" charset="-128"/>
                  </a:rPr>
                  <a:t>ニュートリノの「質量」によって、質量固有状態</a:t>
                </a:r>
                <a14:m>
                  <m:oMath xmlns:m="http://schemas.openxmlformats.org/officeDocument/2006/math">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1</m:t>
                        </m:r>
                      </m:sub>
                    </m:sSub>
                    <m:r>
                      <a:rPr lang="en-US" altLang="ja-JP" sz="1600" i="1">
                        <a:latin typeface="Cambria Math" panose="02040503050406030204" pitchFamily="18" charset="0"/>
                      </a:rPr>
                      <m:t> , </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2</m:t>
                        </m:r>
                      </m:sub>
                    </m:sSub>
                    <m:r>
                      <a:rPr lang="en-US" altLang="ja-JP" sz="1600" i="1">
                        <a:latin typeface="Cambria Math" panose="02040503050406030204" pitchFamily="18" charset="0"/>
                      </a:rPr>
                      <m:t> , </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3</m:t>
                        </m:r>
                      </m:sub>
                    </m:sSub>
                    <m:r>
                      <a:rPr lang="en-US" altLang="ja-JP" sz="1600" i="1">
                        <a:latin typeface="Cambria Math" panose="02040503050406030204" pitchFamily="18" charset="0"/>
                      </a:rPr>
                      <m:t>)</m:t>
                    </m:r>
                  </m:oMath>
                </a14:m>
                <a:r>
                  <a:rPr lang="ja-JP" altLang="en-US" sz="1600" dirty="0">
                    <a:latin typeface="ＭＳ ゴシック" panose="020B0609070205080204" pitchFamily="49" charset="-128"/>
                    <a:ea typeface="ＭＳ ゴシック" panose="020B0609070205080204" pitchFamily="49" charset="-128"/>
                  </a:rPr>
                  <a:t> を持つ</a:t>
                </a:r>
                <a14:m>
                  <m:oMath xmlns:m="http://schemas.openxmlformats.org/officeDocument/2006/math">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𝜈</m:t>
                        </m:r>
                      </m:e>
                      <m:sub>
                        <m:r>
                          <a:rPr lang="en-US" altLang="ja-JP" sz="1600" i="1">
                            <a:latin typeface="Cambria Math" panose="02040503050406030204" pitchFamily="18" charset="0"/>
                          </a:rPr>
                          <m:t>1</m:t>
                        </m:r>
                      </m:sub>
                    </m:sSub>
                    <m:r>
                      <a:rPr lang="en-US" altLang="ja-JP" sz="1600" i="1">
                        <a:latin typeface="Cambria Math" panose="02040503050406030204" pitchFamily="18" charset="0"/>
                      </a:rPr>
                      <m:t> , </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𝜈</m:t>
                        </m:r>
                      </m:e>
                      <m:sub>
                        <m:r>
                          <a:rPr lang="en-US" altLang="ja-JP" sz="1600" i="1">
                            <a:latin typeface="Cambria Math" panose="02040503050406030204" pitchFamily="18" charset="0"/>
                          </a:rPr>
                          <m:t>2</m:t>
                        </m:r>
                      </m:sub>
                    </m:sSub>
                    <m:r>
                      <a:rPr lang="en-US" altLang="ja-JP" sz="1600" i="1">
                        <a:latin typeface="Cambria Math" panose="02040503050406030204" pitchFamily="18" charset="0"/>
                      </a:rPr>
                      <m:t> , </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𝜈</m:t>
                        </m:r>
                      </m:e>
                      <m:sub>
                        <m:r>
                          <a:rPr lang="en-US" altLang="ja-JP" sz="1600" i="1">
                            <a:latin typeface="Cambria Math" panose="02040503050406030204" pitchFamily="18" charset="0"/>
                          </a:rPr>
                          <m:t>3</m:t>
                        </m:r>
                      </m:sub>
                    </m:sSub>
                    <m:r>
                      <a:rPr lang="en-US" altLang="ja-JP" sz="1600" i="1">
                        <a:latin typeface="Cambria Math" panose="02040503050406030204" pitchFamily="18" charset="0"/>
                      </a:rPr>
                      <m:t>)</m:t>
                    </m:r>
                  </m:oMath>
                </a14:m>
                <a:r>
                  <a:rPr lang="ja-JP" altLang="en-US" sz="1600" dirty="0">
                    <a:latin typeface="ＭＳ ゴシック" panose="020B0609070205080204" pitchFamily="49" charset="-128"/>
                    <a:ea typeface="ＭＳ ゴシック" panose="020B0609070205080204" pitchFamily="49" charset="-128"/>
                  </a:rPr>
                  <a:t>に分類可能</a:t>
                </a:r>
                <a:endParaRPr lang="en-US" altLang="ja-JP" sz="1600" dirty="0">
                  <a:latin typeface="ＭＳ ゴシック" panose="020B0609070205080204" pitchFamily="49" charset="-128"/>
                  <a:ea typeface="ＭＳ ゴシック" panose="020B0609070205080204" pitchFamily="49" charset="-128"/>
                </a:endParaRPr>
              </a:p>
            </p:txBody>
          </p:sp>
        </mc:Choice>
        <mc:Fallback xmlns="">
          <p:sp>
            <p:nvSpPr>
              <p:cNvPr id="28" name="正方形/長方形 27"/>
              <p:cNvSpPr>
                <a:spLocks noRot="1" noChangeAspect="1" noMove="1" noResize="1" noEditPoints="1" noAdjustHandles="1" noChangeArrowheads="1" noChangeShapeType="1" noTextEdit="1"/>
              </p:cNvSpPr>
              <p:nvPr/>
            </p:nvSpPr>
            <p:spPr>
              <a:xfrm>
                <a:off x="337206" y="1038179"/>
                <a:ext cx="8756204" cy="338554"/>
              </a:xfrm>
              <a:prstGeom prst="rect">
                <a:avLst/>
              </a:prstGeom>
              <a:blipFill>
                <a:blip r:embed="rId10"/>
                <a:stretch>
                  <a:fillRect l="-348" t="-7143" b="-19643"/>
                </a:stretch>
              </a:blipFill>
            </p:spPr>
            <p:txBody>
              <a:bodyPr/>
              <a:lstStyle/>
              <a:p>
                <a:r>
                  <a:rPr lang="ja-JP" altLang="en-US">
                    <a:noFill/>
                  </a:rPr>
                  <a:t> </a:t>
                </a:r>
              </a:p>
            </p:txBody>
          </p:sp>
        </mc:Fallback>
      </mc:AlternateContent>
      <p:sp>
        <p:nvSpPr>
          <p:cNvPr id="23" name="テキスト ボックス 22">
            <a:extLst>
              <a:ext uri="{FF2B5EF4-FFF2-40B4-BE49-F238E27FC236}">
                <a16:creationId xmlns:a16="http://schemas.microsoft.com/office/drawing/2014/main" id="{F4AB2A0E-EE25-419E-9160-7C7EC8AA21D4}"/>
              </a:ext>
            </a:extLst>
          </p:cNvPr>
          <p:cNvSpPr txBox="1"/>
          <p:nvPr/>
        </p:nvSpPr>
        <p:spPr>
          <a:xfrm>
            <a:off x="5035183" y="1673546"/>
            <a:ext cx="3672800" cy="861774"/>
          </a:xfrm>
          <a:prstGeom prst="rect">
            <a:avLst/>
          </a:prstGeom>
          <a:noFill/>
        </p:spPr>
        <p:txBody>
          <a:bodyPr wrap="none" rtlCol="0">
            <a:spAutoFit/>
          </a:bodyPr>
          <a:lstStyle/>
          <a:p>
            <a:r>
              <a:rPr kumimoji="1" lang="ja-JP" altLang="en-US" sz="1600" dirty="0">
                <a:latin typeface="ＭＳ ゴシック" panose="020B0609070205080204" pitchFamily="49" charset="-128"/>
                <a:ea typeface="ＭＳ ゴシック" panose="020B0609070205080204" pitchFamily="49" charset="-128"/>
              </a:rPr>
              <a:t>ニュートリノ崩壊とは、ニュートリノ</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a:latin typeface="ＭＳ ゴシック" panose="020B0609070205080204" pitchFamily="49" charset="-128"/>
                <a:ea typeface="ＭＳ ゴシック" panose="020B0609070205080204" pitchFamily="49" charset="-128"/>
              </a:rPr>
              <a:t>が重い質量状態から軽い質量状態と</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a:latin typeface="ＭＳ ゴシック" panose="020B0609070205080204" pitchFamily="49" charset="-128"/>
                <a:ea typeface="ＭＳ ゴシック" panose="020B0609070205080204" pitchFamily="49" charset="-128"/>
              </a:rPr>
              <a:t>光子に崩壊する現象</a:t>
            </a:r>
          </a:p>
        </p:txBody>
      </p:sp>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BD422A31-D603-40CA-A42B-724F6DE31C5F}"/>
                  </a:ext>
                </a:extLst>
              </p:cNvPr>
              <p:cNvSpPr txBox="1"/>
              <p:nvPr/>
            </p:nvSpPr>
            <p:spPr>
              <a:xfrm>
                <a:off x="5615589" y="5144609"/>
                <a:ext cx="3467616" cy="1354217"/>
              </a:xfrm>
              <a:prstGeom prst="rect">
                <a:avLst/>
              </a:prstGeom>
              <a:noFill/>
            </p:spPr>
            <p:txBody>
              <a:bodyPr wrap="none" rtlCol="0">
                <a:spAutoFit/>
              </a:bodyPr>
              <a:lstStyle/>
              <a:p>
                <a:r>
                  <a:rPr lang="ja-JP" altLang="en-US" sz="1600" dirty="0">
                    <a:latin typeface="+mn-ea"/>
                  </a:rPr>
                  <a:t>・</a:t>
                </a:r>
                <a:r>
                  <a:rPr lang="ja-JP" altLang="en-US" sz="1600" dirty="0">
                    <a:latin typeface="ＭＳ ゴシック" panose="020B0609070205080204" pitchFamily="49" charset="-128"/>
                    <a:ea typeface="ＭＳ ゴシック" panose="020B0609070205080204" pitchFamily="49" charset="-128"/>
                  </a:rPr>
                  <a:t>宇宙の密度ゆらぎの観測結果など</a:t>
                </a:r>
                <a:endParaRPr lang="en-US" altLang="ja-JP" sz="1600" dirty="0">
                  <a:latin typeface="ＭＳ ゴシック" panose="020B0609070205080204" pitchFamily="49" charset="-128"/>
                  <a:ea typeface="ＭＳ ゴシック" panose="020B0609070205080204" pitchFamily="49" charset="-128"/>
                </a:endParaRPr>
              </a:p>
              <a:p>
                <a:pPr/>
                <a:r>
                  <a:rPr lang="ja-JP" altLang="en-US" sz="1600" dirty="0">
                    <a:latin typeface="ＭＳ ゴシック" panose="020B0609070205080204" pitchFamily="49" charset="-128"/>
                    <a:ea typeface="ＭＳ ゴシック" panose="020B0609070205080204" pitchFamily="49" charset="-128"/>
                  </a:rPr>
                  <a:t>から</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95</a:t>
                </a:r>
                <a:r>
                  <a:rPr lang="ja-JP" altLang="en-US" sz="1600" dirty="0">
                    <a:latin typeface="ＭＳ ゴシック" panose="020B0609070205080204" pitchFamily="49" charset="-128"/>
                    <a:ea typeface="ＭＳ ゴシック" panose="020B0609070205080204" pitchFamily="49" charset="-128"/>
                  </a:rPr>
                  <a:t>％の信頼度で</a:t>
                </a:r>
                <a:r>
                  <a:rPr lang="en-US" altLang="ja-JP" sz="1600" i="1" dirty="0">
                    <a:latin typeface="ＭＳ ゴシック" panose="020B0609070205080204" pitchFamily="49" charset="-128"/>
                    <a:ea typeface="ＭＳ ゴシック" panose="020B0609070205080204" pitchFamily="49" charset="-128"/>
                  </a:rPr>
                  <a:t/>
                </a:r>
                <a:br>
                  <a:rPr lang="en-US" altLang="ja-JP" sz="1600" i="1" dirty="0">
                    <a:latin typeface="ＭＳ ゴシック" panose="020B0609070205080204" pitchFamily="49" charset="-128"/>
                    <a:ea typeface="ＭＳ ゴシック" panose="020B0609070205080204" pitchFamily="49" charset="-128"/>
                  </a:rPr>
                </a:br>
                <a14:m>
                  <m:oMathPara xmlns:m="http://schemas.openxmlformats.org/officeDocument/2006/math">
                    <m:oMathParaPr>
                      <m:jc m:val="centerGroup"/>
                    </m:oMathParaPr>
                    <m:oMath xmlns:m="http://schemas.openxmlformats.org/officeDocument/2006/math">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1</m:t>
                          </m:r>
                        </m:sub>
                      </m:sSub>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2</m:t>
                          </m:r>
                        </m:sub>
                      </m:sSub>
                      <m:r>
                        <a:rPr lang="en-US" altLang="ja-JP" sz="1600" i="1">
                          <a:latin typeface="Cambria Math" panose="02040503050406030204" pitchFamily="18" charset="0"/>
                        </a:rPr>
                        <m:t>+</m:t>
                      </m:r>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𝑚</m:t>
                          </m:r>
                        </m:e>
                        <m:sub>
                          <m:r>
                            <a:rPr lang="en-US" altLang="ja-JP" sz="1600" i="1">
                              <a:latin typeface="Cambria Math" panose="02040503050406030204" pitchFamily="18" charset="0"/>
                            </a:rPr>
                            <m:t>3</m:t>
                          </m:r>
                        </m:sub>
                      </m:sSub>
                      <m:r>
                        <a:rPr lang="en-US" altLang="ja-JP" sz="1600" i="1">
                          <a:latin typeface="Cambria Math" panose="02040503050406030204" pitchFamily="18" charset="0"/>
                        </a:rPr>
                        <m:t>&lt;0.23 </m:t>
                      </m:r>
                      <m:r>
                        <m:rPr>
                          <m:sty m:val="p"/>
                        </m:rPr>
                        <a:rPr lang="en-US" altLang="ja-JP" sz="1600">
                          <a:latin typeface="Cambria Math" panose="02040503050406030204" pitchFamily="18" charset="0"/>
                        </a:rPr>
                        <m:t>eV</m:t>
                      </m:r>
                    </m:oMath>
                  </m:oMathPara>
                </a14:m>
                <a:endParaRPr lang="en-US" altLang="ja-JP" sz="1600" i="1"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を満たす。</a:t>
                </a:r>
                <a:endParaRPr lang="en-US" altLang="ja-JP" sz="1600" dirty="0">
                  <a:latin typeface="ＭＳ ゴシック" panose="020B0609070205080204" pitchFamily="49" charset="-128"/>
                  <a:ea typeface="ＭＳ ゴシック" panose="020B0609070205080204" pitchFamily="49" charset="-128"/>
                </a:endParaRPr>
              </a:p>
              <a:p>
                <a:endParaRPr kumimoji="1" lang="ja-JP" altLang="en-US" dirty="0">
                  <a:latin typeface="ＭＳ ゴシック" panose="020B0609070205080204" pitchFamily="49" charset="-128"/>
                  <a:ea typeface="ＭＳ ゴシック" panose="020B0609070205080204" pitchFamily="49" charset="-128"/>
                </a:endParaRPr>
              </a:p>
            </p:txBody>
          </p:sp>
        </mc:Choice>
        <mc:Fallback xmlns="">
          <p:sp>
            <p:nvSpPr>
              <p:cNvPr id="25" name="テキスト ボックス 24">
                <a:extLst>
                  <a:ext uri="{FF2B5EF4-FFF2-40B4-BE49-F238E27FC236}">
                    <a16:creationId xmlns:a16="http://schemas.microsoft.com/office/drawing/2014/main" id="{BD422A31-D603-40CA-A42B-724F6DE31C5F}"/>
                  </a:ext>
                </a:extLst>
              </p:cNvPr>
              <p:cNvSpPr txBox="1">
                <a:spLocks noRot="1" noChangeAspect="1" noMove="1" noResize="1" noEditPoints="1" noAdjustHandles="1" noChangeArrowheads="1" noChangeShapeType="1" noTextEdit="1"/>
              </p:cNvSpPr>
              <p:nvPr/>
            </p:nvSpPr>
            <p:spPr>
              <a:xfrm>
                <a:off x="5615589" y="5144609"/>
                <a:ext cx="3467616" cy="1354217"/>
              </a:xfrm>
              <a:prstGeom prst="rect">
                <a:avLst/>
              </a:prstGeom>
              <a:blipFill>
                <a:blip r:embed="rId11"/>
                <a:stretch>
                  <a:fillRect l="-879" t="-2703" r="-527"/>
                </a:stretch>
              </a:blipFill>
            </p:spPr>
            <p:txBody>
              <a:bodyPr/>
              <a:lstStyle/>
              <a:p>
                <a:r>
                  <a:rPr lang="ja-JP" altLang="en-US">
                    <a:noFill/>
                  </a:rPr>
                  <a:t> </a:t>
                </a:r>
              </a:p>
            </p:txBody>
          </p:sp>
        </mc:Fallback>
      </mc:AlternateContent>
      <p:sp>
        <p:nvSpPr>
          <p:cNvPr id="27" name="楕円 26">
            <a:extLst>
              <a:ext uri="{FF2B5EF4-FFF2-40B4-BE49-F238E27FC236}">
                <a16:creationId xmlns:a16="http://schemas.microsoft.com/office/drawing/2014/main" id="{3D3C8E2C-035C-4387-B5B1-0442BA176DEF}"/>
              </a:ext>
            </a:extLst>
          </p:cNvPr>
          <p:cNvSpPr/>
          <p:nvPr/>
        </p:nvSpPr>
        <p:spPr>
          <a:xfrm>
            <a:off x="4439823" y="4628904"/>
            <a:ext cx="914400" cy="1031411"/>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486597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33243" y="117644"/>
            <a:ext cx="7861567" cy="798846"/>
          </a:xfrm>
        </p:spPr>
        <p:txBody>
          <a:bodyPr>
            <a:noAutofit/>
          </a:bodyPr>
          <a:lstStyle/>
          <a:p>
            <a:r>
              <a:rPr lang="ja-JP" altLang="ja-JP" sz="2400" b="1" dirty="0">
                <a:latin typeface="ＭＳ ゴシック" panose="020B0609070205080204" pitchFamily="49" charset="-128"/>
                <a:ea typeface="ＭＳ ゴシック" panose="020B0609070205080204" pitchFamily="49" charset="-128"/>
              </a:rPr>
              <a:t>ニュートリノ崩壊光子、宇宙背景放射</a:t>
            </a:r>
            <a:r>
              <a:rPr lang="ja-JP" altLang="en-US" sz="2400" b="1" dirty="0">
                <a:latin typeface="ＭＳ ゴシック" panose="020B0609070205080204" pitchFamily="49" charset="-128"/>
                <a:ea typeface="ＭＳ ゴシック" panose="020B0609070205080204" pitchFamily="49" charset="-128"/>
              </a:rPr>
              <a:t>（ＣＩＢ）</a:t>
            </a:r>
            <a:r>
              <a:rPr lang="ja-JP" altLang="en-US" sz="2400" b="1" dirty="0" smtClean="0">
                <a:latin typeface="ＭＳ ゴシック" panose="020B0609070205080204" pitchFamily="49" charset="-128"/>
                <a:ea typeface="ＭＳ ゴシック" panose="020B0609070205080204" pitchFamily="49" charset="-128"/>
              </a:rPr>
              <a:t>、</a:t>
            </a:r>
            <a:r>
              <a:rPr lang="ja-JP" altLang="ja-JP" sz="2400" b="1" dirty="0" smtClean="0">
                <a:latin typeface="ＭＳ ゴシック" panose="020B0609070205080204" pitchFamily="49" charset="-128"/>
                <a:ea typeface="ＭＳ ゴシック" panose="020B0609070205080204" pitchFamily="49" charset="-128"/>
              </a:rPr>
              <a:t>プランク</a:t>
            </a:r>
            <a:r>
              <a:rPr lang="ja-JP" altLang="ja-JP" sz="2400" b="1" dirty="0">
                <a:latin typeface="ＭＳ ゴシック" panose="020B0609070205080204" pitchFamily="49" charset="-128"/>
                <a:ea typeface="ＭＳ ゴシック" panose="020B0609070205080204" pitchFamily="49" charset="-128"/>
              </a:rPr>
              <a:t>放射の</a:t>
            </a:r>
            <a:r>
              <a:rPr lang="ja-JP" altLang="en-US" sz="2400" b="1" dirty="0">
                <a:latin typeface="ＭＳ ゴシック" panose="020B0609070205080204" pitchFamily="49" charset="-128"/>
                <a:ea typeface="ＭＳ ゴシック" panose="020B0609070205080204" pitchFamily="49" charset="-128"/>
              </a:rPr>
              <a:t>エネルギー</a:t>
            </a:r>
            <a:r>
              <a:rPr lang="ja-JP" altLang="ja-JP" sz="2400" b="1" dirty="0">
                <a:latin typeface="ＭＳ ゴシック" panose="020B0609070205080204" pitchFamily="49" charset="-128"/>
                <a:ea typeface="ＭＳ ゴシック" panose="020B0609070205080204" pitchFamily="49" charset="-128"/>
              </a:rPr>
              <a:t>スペクトル</a:t>
            </a:r>
            <a:r>
              <a:rPr lang="ja-JP" altLang="en-US" sz="2400" b="1" dirty="0">
                <a:latin typeface="ＭＳ ゴシック" panose="020B0609070205080204" pitchFamily="49" charset="-128"/>
                <a:ea typeface="ＭＳ ゴシック" panose="020B0609070205080204" pitchFamily="49" charset="-128"/>
              </a:rPr>
              <a:t>を</a:t>
            </a:r>
            <a:r>
              <a:rPr lang="ja-JP" altLang="en-US" sz="2400" b="1" dirty="0" smtClean="0">
                <a:latin typeface="ＭＳ ゴシック" panose="020B0609070205080204" pitchFamily="49" charset="-128"/>
                <a:ea typeface="ＭＳ ゴシック" panose="020B0609070205080204" pitchFamily="49" charset="-128"/>
              </a:rPr>
              <a:t>シミュレーション</a:t>
            </a:r>
            <a:endParaRPr kumimoji="1" lang="ja-JP" altLang="en-US" sz="2400" dirty="0">
              <a:latin typeface="ＭＳ ゴシック" panose="020B0609070205080204" pitchFamily="49" charset="-128"/>
              <a:ea typeface="ＭＳ ゴシック" panose="020B0609070205080204" pitchFamily="49" charset="-128"/>
            </a:endParaRPr>
          </a:p>
        </p:txBody>
      </p:sp>
      <p:grpSp>
        <p:nvGrpSpPr>
          <p:cNvPr id="4" name="グループ化 3"/>
          <p:cNvGrpSpPr/>
          <p:nvPr/>
        </p:nvGrpSpPr>
        <p:grpSpPr>
          <a:xfrm>
            <a:off x="258786" y="1173017"/>
            <a:ext cx="6267036" cy="4147935"/>
            <a:chOff x="269652" y="1015409"/>
            <a:chExt cx="6169040" cy="4201329"/>
          </a:xfrm>
        </p:grpSpPr>
        <p:pic>
          <p:nvPicPr>
            <p:cNvPr id="5" name="Picture 34" descr="C:\Users\nagashima\root\1-7K\energy\1-10k\189day-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652" y="1015409"/>
              <a:ext cx="6169040" cy="4201329"/>
            </a:xfrm>
            <a:prstGeom prst="rect">
              <a:avLst/>
            </a:prstGeom>
            <a:noFill/>
            <a:extLst>
              <a:ext uri="{909E8E84-426E-40DD-AFC4-6F175D3DCCD1}">
                <a14:hiddenFill xmlns:a14="http://schemas.microsoft.com/office/drawing/2010/main">
                  <a:solidFill>
                    <a:srgbClr val="FFFFFF"/>
                  </a:solidFill>
                </a14:hiddenFill>
              </a:ext>
            </a:extLst>
          </p:spPr>
        </p:pic>
        <p:grpSp>
          <p:nvGrpSpPr>
            <p:cNvPr id="6" name="グループ化 5"/>
            <p:cNvGrpSpPr/>
            <p:nvPr/>
          </p:nvGrpSpPr>
          <p:grpSpPr>
            <a:xfrm>
              <a:off x="994039" y="2025180"/>
              <a:ext cx="5380977" cy="2433521"/>
              <a:chOff x="1059164" y="2906187"/>
              <a:chExt cx="5260379" cy="2618016"/>
            </a:xfrm>
          </p:grpSpPr>
          <p:sp>
            <p:nvSpPr>
              <p:cNvPr id="8" name="テキスト ボックス 7"/>
              <p:cNvSpPr txBox="1"/>
              <p:nvPr/>
            </p:nvSpPr>
            <p:spPr>
              <a:xfrm>
                <a:off x="4131324" y="2906187"/>
                <a:ext cx="1658574" cy="435985"/>
              </a:xfrm>
              <a:prstGeom prst="rect">
                <a:avLst/>
              </a:prstGeom>
              <a:noFill/>
            </p:spPr>
            <p:txBody>
              <a:bodyPr wrap="none" rtlCol="0">
                <a:spAutoFit/>
              </a:bodyPr>
              <a:lstStyle/>
              <a:p>
                <a:r>
                  <a:rPr lang="ja-JP" altLang="en-US" sz="2000" dirty="0" smtClean="0">
                    <a:solidFill>
                      <a:srgbClr val="FF0000"/>
                    </a:solidFill>
                    <a:latin typeface="ＭＳ ゴシック" panose="020B0609070205080204" pitchFamily="49" charset="-128"/>
                    <a:ea typeface="ＭＳ ゴシック" panose="020B0609070205080204" pitchFamily="49" charset="-128"/>
                    <a:cs typeface="Arial Unicode MS" panose="020B0604020202020204" pitchFamily="50" charset="-128"/>
                  </a:rPr>
                  <a:t>宇宙</a:t>
                </a:r>
                <a:r>
                  <a:rPr lang="ja-JP" altLang="en-US" sz="2000" dirty="0">
                    <a:solidFill>
                      <a:srgbClr val="FF0000"/>
                    </a:solidFill>
                    <a:latin typeface="ＭＳ ゴシック" panose="020B0609070205080204" pitchFamily="49" charset="-128"/>
                    <a:ea typeface="ＭＳ ゴシック" panose="020B0609070205080204" pitchFamily="49" charset="-128"/>
                    <a:cs typeface="Arial Unicode MS" panose="020B0604020202020204" pitchFamily="50" charset="-128"/>
                  </a:rPr>
                  <a:t>背景放射</a:t>
                </a:r>
                <a:endParaRPr kumimoji="1" lang="ja-JP" altLang="en-US" sz="2000" dirty="0">
                  <a:solidFill>
                    <a:srgbClr val="FF0000"/>
                  </a:solidFill>
                  <a:latin typeface="ＭＳ ゴシック" panose="020B0609070205080204" pitchFamily="49" charset="-128"/>
                  <a:ea typeface="ＭＳ ゴシック" panose="020B0609070205080204" pitchFamily="49" charset="-128"/>
                  <a:cs typeface="Arial Unicode MS" panose="020B0604020202020204" pitchFamily="50" charset="-128"/>
                </a:endParaRPr>
              </a:p>
            </p:txBody>
          </p:sp>
          <p:sp>
            <p:nvSpPr>
              <p:cNvPr id="9" name="テキスト ボックス 8"/>
              <p:cNvSpPr txBox="1"/>
              <p:nvPr/>
            </p:nvSpPr>
            <p:spPr>
              <a:xfrm>
                <a:off x="3366402" y="3579761"/>
                <a:ext cx="2645821" cy="435985"/>
              </a:xfrm>
              <a:prstGeom prst="rect">
                <a:avLst/>
              </a:prstGeom>
              <a:noFill/>
            </p:spPr>
            <p:txBody>
              <a:bodyPr wrap="none" rtlCol="0">
                <a:spAutoFit/>
              </a:bodyPr>
              <a:lstStyle/>
              <a:p>
                <a:r>
                  <a:rPr lang="ja-JP" altLang="en-US" sz="2000" dirty="0" smtClean="0">
                    <a:solidFill>
                      <a:srgbClr val="C00000"/>
                    </a:solidFill>
                    <a:latin typeface="ＭＳ ゴシック" panose="020B0609070205080204" pitchFamily="49" charset="-128"/>
                    <a:ea typeface="ＭＳ ゴシック" panose="020B0609070205080204" pitchFamily="49" charset="-128"/>
                    <a:cs typeface="Arial Unicode MS" panose="020B0604020202020204" pitchFamily="50" charset="-128"/>
                  </a:rPr>
                  <a:t>ニュートリノ崩壊光子</a:t>
                </a:r>
                <a:endParaRPr kumimoji="1" lang="ja-JP" altLang="en-US" sz="2000" dirty="0">
                  <a:solidFill>
                    <a:srgbClr val="C00000"/>
                  </a:solidFill>
                  <a:latin typeface="ＭＳ ゴシック" panose="020B0609070205080204" pitchFamily="49" charset="-128"/>
                  <a:ea typeface="ＭＳ ゴシック" panose="020B0609070205080204" pitchFamily="49" charset="-128"/>
                  <a:cs typeface="Arial Unicode MS" panose="020B0604020202020204" pitchFamily="50" charset="-128"/>
                </a:endParaRPr>
              </a:p>
            </p:txBody>
          </p:sp>
          <p:grpSp>
            <p:nvGrpSpPr>
              <p:cNvPr id="10" name="グループ化 9"/>
              <p:cNvGrpSpPr/>
              <p:nvPr/>
            </p:nvGrpSpPr>
            <p:grpSpPr>
              <a:xfrm>
                <a:off x="1318804" y="5113642"/>
                <a:ext cx="375153" cy="410561"/>
                <a:chOff x="2820628" y="4232709"/>
                <a:chExt cx="375153" cy="410561"/>
              </a:xfrm>
            </p:grpSpPr>
            <p:sp>
              <p:nvSpPr>
                <p:cNvPr id="27" name="テキスト ボックス 26"/>
                <p:cNvSpPr txBox="1"/>
                <p:nvPr/>
              </p:nvSpPr>
              <p:spPr>
                <a:xfrm>
                  <a:off x="2820628" y="4232709"/>
                  <a:ext cx="375153" cy="368910"/>
                </a:xfrm>
                <a:prstGeom prst="rect">
                  <a:avLst/>
                </a:prstGeom>
                <a:noFill/>
              </p:spPr>
              <p:txBody>
                <a:bodyPr wrap="none" rtlCol="0">
                  <a:spAutoFit/>
                </a:bodyPr>
                <a:lstStyle/>
                <a:p>
                  <a:r>
                    <a:rPr kumimoji="1" lang="en-US" altLang="ja-JP" sz="1600" dirty="0" smtClean="0">
                      <a:latin typeface="ＭＳ ゴシック" panose="020B0609070205080204" pitchFamily="49" charset="-128"/>
                      <a:ea typeface="ＭＳ ゴシック" panose="020B0609070205080204" pitchFamily="49" charset="-128"/>
                    </a:rPr>
                    <a:t>1K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28" name="直線矢印コネクタ 27"/>
                <p:cNvCxnSpPr/>
                <p:nvPr/>
              </p:nvCxnSpPr>
              <p:spPr>
                <a:xfrm flipH="1">
                  <a:off x="2865578" y="4531106"/>
                  <a:ext cx="99066" cy="1121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1" name="グループ化 10"/>
              <p:cNvGrpSpPr/>
              <p:nvPr/>
            </p:nvGrpSpPr>
            <p:grpSpPr>
              <a:xfrm>
                <a:off x="2093141" y="4803773"/>
                <a:ext cx="375153" cy="410559"/>
                <a:chOff x="3415163" y="3922840"/>
                <a:chExt cx="375153" cy="410559"/>
              </a:xfrm>
            </p:grpSpPr>
            <p:sp>
              <p:nvSpPr>
                <p:cNvPr id="25" name="テキスト ボックス 24"/>
                <p:cNvSpPr txBox="1"/>
                <p:nvPr/>
              </p:nvSpPr>
              <p:spPr>
                <a:xfrm>
                  <a:off x="3415163" y="3922840"/>
                  <a:ext cx="375153" cy="368910"/>
                </a:xfrm>
                <a:prstGeom prst="rect">
                  <a:avLst/>
                </a:prstGeom>
                <a:noFill/>
              </p:spPr>
              <p:txBody>
                <a:bodyPr wrap="none" rtlCol="0">
                  <a:spAutoFit/>
                </a:bodyPr>
                <a:lstStyle/>
                <a:p>
                  <a:r>
                    <a:rPr kumimoji="1" lang="en-US" altLang="ja-JP" sz="1600" dirty="0" smtClean="0">
                      <a:latin typeface="ＭＳ ゴシック" panose="020B0609070205080204" pitchFamily="49" charset="-128"/>
                      <a:ea typeface="ＭＳ ゴシック" panose="020B0609070205080204" pitchFamily="49" charset="-128"/>
                    </a:rPr>
                    <a:t>3K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26" name="直線矢印コネクタ 25"/>
                <p:cNvCxnSpPr/>
                <p:nvPr/>
              </p:nvCxnSpPr>
              <p:spPr>
                <a:xfrm flipH="1">
                  <a:off x="3487171" y="4221235"/>
                  <a:ext cx="99066" cy="1121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グループ化 11"/>
              <p:cNvGrpSpPr/>
              <p:nvPr/>
            </p:nvGrpSpPr>
            <p:grpSpPr>
              <a:xfrm>
                <a:off x="2937870" y="4803773"/>
                <a:ext cx="375153" cy="414597"/>
                <a:chOff x="4187448" y="4117378"/>
                <a:chExt cx="375153" cy="414597"/>
              </a:xfrm>
            </p:grpSpPr>
            <p:sp>
              <p:nvSpPr>
                <p:cNvPr id="23" name="テキスト ボックス 22"/>
                <p:cNvSpPr txBox="1"/>
                <p:nvPr/>
              </p:nvSpPr>
              <p:spPr>
                <a:xfrm>
                  <a:off x="4187448" y="4117378"/>
                  <a:ext cx="375153" cy="368910"/>
                </a:xfrm>
                <a:prstGeom prst="rect">
                  <a:avLst/>
                </a:prstGeom>
                <a:noFill/>
              </p:spPr>
              <p:txBody>
                <a:bodyPr wrap="none" rtlCol="0">
                  <a:spAutoFit/>
                </a:bodyPr>
                <a:lstStyle/>
                <a:p>
                  <a:r>
                    <a:rPr lang="en-US" altLang="ja-JP" sz="1600" dirty="0">
                      <a:latin typeface="ＭＳ ゴシック" panose="020B0609070205080204" pitchFamily="49" charset="-128"/>
                      <a:ea typeface="ＭＳ ゴシック" panose="020B0609070205080204" pitchFamily="49" charset="-128"/>
                    </a:rPr>
                    <a:t>5</a:t>
                  </a:r>
                  <a:r>
                    <a:rPr kumimoji="1" lang="en-US" altLang="ja-JP" sz="1600" dirty="0" smtClean="0">
                      <a:latin typeface="ＭＳ ゴシック" panose="020B0609070205080204" pitchFamily="49" charset="-128"/>
                      <a:ea typeface="ＭＳ ゴシック" panose="020B0609070205080204" pitchFamily="49" charset="-128"/>
                    </a:rPr>
                    <a:t>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24" name="直線矢印コネクタ 23"/>
                <p:cNvCxnSpPr/>
                <p:nvPr/>
              </p:nvCxnSpPr>
              <p:spPr>
                <a:xfrm flipH="1">
                  <a:off x="4223670" y="4419811"/>
                  <a:ext cx="99066" cy="1121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グループ化 12"/>
              <p:cNvGrpSpPr/>
              <p:nvPr/>
            </p:nvGrpSpPr>
            <p:grpSpPr>
              <a:xfrm>
                <a:off x="3852995" y="4803773"/>
                <a:ext cx="375153" cy="414593"/>
                <a:chOff x="4850763" y="4117378"/>
                <a:chExt cx="375153" cy="414593"/>
              </a:xfrm>
            </p:grpSpPr>
            <p:sp>
              <p:nvSpPr>
                <p:cNvPr id="21" name="テキスト ボックス 20"/>
                <p:cNvSpPr txBox="1"/>
                <p:nvPr/>
              </p:nvSpPr>
              <p:spPr>
                <a:xfrm>
                  <a:off x="4850763" y="4117378"/>
                  <a:ext cx="375153" cy="368910"/>
                </a:xfrm>
                <a:prstGeom prst="rect">
                  <a:avLst/>
                </a:prstGeom>
                <a:noFill/>
              </p:spPr>
              <p:txBody>
                <a:bodyPr wrap="none" rtlCol="0">
                  <a:spAutoFit/>
                </a:bodyPr>
                <a:lstStyle/>
                <a:p>
                  <a:r>
                    <a:rPr lang="en-US" altLang="ja-JP" sz="1600" dirty="0" smtClean="0">
                      <a:latin typeface="ＭＳ ゴシック" panose="020B0609070205080204" pitchFamily="49" charset="-128"/>
                      <a:ea typeface="ＭＳ ゴシック" panose="020B0609070205080204" pitchFamily="49" charset="-128"/>
                    </a:rPr>
                    <a:t>7</a:t>
                  </a:r>
                  <a:r>
                    <a:rPr kumimoji="1" lang="en-US" altLang="ja-JP" sz="1600" dirty="0" smtClean="0">
                      <a:latin typeface="ＭＳ ゴシック" panose="020B0609070205080204" pitchFamily="49" charset="-128"/>
                      <a:ea typeface="ＭＳ ゴシック" panose="020B0609070205080204" pitchFamily="49" charset="-128"/>
                    </a:rPr>
                    <a:t>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22" name="直線矢印コネクタ 21"/>
                <p:cNvCxnSpPr/>
                <p:nvPr/>
              </p:nvCxnSpPr>
              <p:spPr>
                <a:xfrm flipH="1">
                  <a:off x="4895135" y="4419807"/>
                  <a:ext cx="99066" cy="1121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p:nvGrpSpPr>
            <p:grpSpPr>
              <a:xfrm>
                <a:off x="4858419" y="4709766"/>
                <a:ext cx="1461124" cy="481342"/>
                <a:chOff x="5859785" y="4279551"/>
                <a:chExt cx="1461124" cy="481342"/>
              </a:xfrm>
            </p:grpSpPr>
            <p:sp>
              <p:nvSpPr>
                <p:cNvPr id="19" name="テキスト ボックス 18"/>
                <p:cNvSpPr txBox="1"/>
                <p:nvPr/>
              </p:nvSpPr>
              <p:spPr>
                <a:xfrm>
                  <a:off x="5859785" y="4279551"/>
                  <a:ext cx="1461124" cy="368910"/>
                </a:xfrm>
                <a:prstGeom prst="rect">
                  <a:avLst/>
                </a:prstGeom>
                <a:noFill/>
              </p:spPr>
              <p:txBody>
                <a:bodyPr wrap="none" rtlCol="0">
                  <a:spAutoFit/>
                </a:bodyPr>
                <a:lstStyle/>
                <a:p>
                  <a:r>
                    <a:rPr kumimoji="1" lang="ja-JP" altLang="en-US" sz="1600" dirty="0" smtClean="0">
                      <a:latin typeface="ＭＳ ゴシック" panose="020B0609070205080204" pitchFamily="49" charset="-128"/>
                      <a:ea typeface="ＭＳ ゴシック" panose="020B0609070205080204" pitchFamily="49" charset="-128"/>
                    </a:rPr>
                    <a:t>容器温度：</a:t>
                  </a:r>
                  <a:r>
                    <a:rPr kumimoji="1" lang="en-US" altLang="ja-JP" sz="1600" dirty="0" smtClean="0">
                      <a:latin typeface="ＭＳ ゴシック" panose="020B0609070205080204" pitchFamily="49" charset="-128"/>
                      <a:ea typeface="ＭＳ ゴシック" panose="020B0609070205080204" pitchFamily="49" charset="-128"/>
                    </a:rPr>
                    <a:t>10K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20" name="直線矢印コネクタ 19"/>
                <p:cNvCxnSpPr/>
                <p:nvPr/>
              </p:nvCxnSpPr>
              <p:spPr>
                <a:xfrm flipH="1">
                  <a:off x="6182095" y="4648729"/>
                  <a:ext cx="99066" cy="11216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5" name="直線矢印コネクタ 14"/>
              <p:cNvCxnSpPr/>
              <p:nvPr/>
            </p:nvCxnSpPr>
            <p:spPr>
              <a:xfrm flipH="1">
                <a:off x="3428096" y="3968623"/>
                <a:ext cx="639849" cy="3964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 name="グループ化 15"/>
              <p:cNvGrpSpPr/>
              <p:nvPr/>
            </p:nvGrpSpPr>
            <p:grpSpPr>
              <a:xfrm>
                <a:off x="1059164" y="4587412"/>
                <a:ext cx="799788" cy="679883"/>
                <a:chOff x="2689392" y="4204251"/>
                <a:chExt cx="799788" cy="679883"/>
              </a:xfrm>
            </p:grpSpPr>
            <p:sp>
              <p:nvSpPr>
                <p:cNvPr id="17" name="テキスト ボックス 16"/>
                <p:cNvSpPr txBox="1"/>
                <p:nvPr/>
              </p:nvSpPr>
              <p:spPr>
                <a:xfrm>
                  <a:off x="2817852" y="4204251"/>
                  <a:ext cx="671328" cy="368910"/>
                </a:xfrm>
                <a:prstGeom prst="rect">
                  <a:avLst/>
                </a:prstGeom>
                <a:noFill/>
              </p:spPr>
              <p:txBody>
                <a:bodyPr wrap="none" rtlCol="0">
                  <a:spAutoFit/>
                </a:bodyPr>
                <a:lstStyle/>
                <a:p>
                  <a:r>
                    <a:rPr lang="en-US" altLang="ja-JP" sz="1600" dirty="0" smtClean="0">
                      <a:latin typeface="ＭＳ ゴシック" panose="020B0609070205080204" pitchFamily="49" charset="-128"/>
                      <a:ea typeface="ＭＳ ゴシック" panose="020B0609070205080204" pitchFamily="49" charset="-128"/>
                    </a:rPr>
                    <a:t>300m</a:t>
                  </a:r>
                  <a:r>
                    <a:rPr kumimoji="1" lang="en-US" altLang="ja-JP" sz="1600" dirty="0" smtClean="0">
                      <a:latin typeface="ＭＳ ゴシック" panose="020B0609070205080204" pitchFamily="49" charset="-128"/>
                      <a:ea typeface="ＭＳ ゴシック" panose="020B0609070205080204" pitchFamily="49" charset="-128"/>
                    </a:rPr>
                    <a:t>K</a:t>
                  </a:r>
                  <a:endParaRPr kumimoji="1" lang="ja-JP" altLang="en-US" sz="1600" dirty="0">
                    <a:latin typeface="ＭＳ ゴシック" panose="020B0609070205080204" pitchFamily="49" charset="-128"/>
                    <a:ea typeface="ＭＳ ゴシック" panose="020B0609070205080204" pitchFamily="49" charset="-128"/>
                  </a:endParaRPr>
                </a:p>
              </p:txBody>
            </p:sp>
            <p:cxnSp>
              <p:nvCxnSpPr>
                <p:cNvPr id="18" name="直線矢印コネクタ 17"/>
                <p:cNvCxnSpPr/>
                <p:nvPr/>
              </p:nvCxnSpPr>
              <p:spPr>
                <a:xfrm flipH="1">
                  <a:off x="2689392" y="4502650"/>
                  <a:ext cx="360097" cy="3814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7" name="テキスト ボックス 6"/>
            <p:cNvSpPr txBox="1"/>
            <p:nvPr/>
          </p:nvSpPr>
          <p:spPr>
            <a:xfrm flipH="1">
              <a:off x="1825362" y="1665030"/>
              <a:ext cx="2475749" cy="405260"/>
            </a:xfrm>
            <a:prstGeom prst="rect">
              <a:avLst/>
            </a:prstGeom>
            <a:noFill/>
          </p:spPr>
          <p:txBody>
            <a:bodyPr wrap="square" rtlCol="0">
              <a:spAutoFit/>
            </a:bodyPr>
            <a:lstStyle/>
            <a:p>
              <a:r>
                <a:rPr kumimoji="1" lang="ja-JP" altLang="en-US" sz="2000" dirty="0" smtClean="0">
                  <a:solidFill>
                    <a:schemeClr val="accent2">
                      <a:lumMod val="50000"/>
                    </a:schemeClr>
                  </a:solidFill>
                  <a:latin typeface="ＭＳ ゴシック" panose="020B0609070205080204" pitchFamily="49" charset="-128"/>
                  <a:ea typeface="ＭＳ ゴシック" panose="020B0609070205080204" pitchFamily="49" charset="-128"/>
                  <a:cs typeface="Arial Unicode MS" panose="020B0604020202020204" pitchFamily="50" charset="-128"/>
                </a:rPr>
                <a:t>プランク放射</a:t>
              </a:r>
              <a:endParaRPr kumimoji="1" lang="ja-JP" altLang="en-US" sz="2000" dirty="0">
                <a:solidFill>
                  <a:schemeClr val="accent2">
                    <a:lumMod val="50000"/>
                  </a:schemeClr>
                </a:solidFill>
                <a:latin typeface="ＭＳ ゴシック" panose="020B0609070205080204" pitchFamily="49" charset="-128"/>
                <a:ea typeface="ＭＳ ゴシック" panose="020B0609070205080204" pitchFamily="49" charset="-128"/>
                <a:cs typeface="Arial Unicode MS" panose="020B0604020202020204" pitchFamily="50" charset="-128"/>
              </a:endParaRPr>
            </a:p>
          </p:txBody>
        </p:sp>
      </p:grpSp>
      <p:sp>
        <p:nvSpPr>
          <p:cNvPr id="29" name="正方形/長方形 28"/>
          <p:cNvSpPr/>
          <p:nvPr/>
        </p:nvSpPr>
        <p:spPr>
          <a:xfrm>
            <a:off x="611560" y="6381328"/>
            <a:ext cx="4985144" cy="276999"/>
          </a:xfrm>
          <a:prstGeom prst="rect">
            <a:avLst/>
          </a:prstGeom>
          <a:ln>
            <a:solidFill>
              <a:schemeClr val="bg1"/>
            </a:solidFill>
          </a:ln>
        </p:spPr>
        <p:txBody>
          <a:bodyPr wrap="square">
            <a:spAutoFit/>
          </a:bodyPr>
          <a:lstStyle/>
          <a:p>
            <a:r>
              <a:rPr lang="fr-FR" altLang="ja-JP" sz="1200" i="1" dirty="0" smtClean="0">
                <a:latin typeface="ＭＳ ゴシック" panose="020B0609070205080204" pitchFamily="49" charset="-128"/>
                <a:ea typeface="ＭＳ ゴシック" panose="020B0609070205080204" pitchFamily="49" charset="-128"/>
              </a:rPr>
              <a:t>Ref. Physics Procedia</a:t>
            </a:r>
            <a:r>
              <a:rPr lang="fr-FR" altLang="ja-JP" sz="1200" dirty="0" smtClean="0">
                <a:latin typeface="ＭＳ ゴシック" panose="020B0609070205080204" pitchFamily="49" charset="-128"/>
                <a:ea typeface="ＭＳ ゴシック" panose="020B0609070205080204" pitchFamily="49" charset="-128"/>
              </a:rPr>
              <a:t>, </a:t>
            </a:r>
            <a:r>
              <a:rPr lang="fr-FR" altLang="ja-JP" sz="1200" i="1" dirty="0" smtClean="0">
                <a:latin typeface="ＭＳ ゴシック" panose="020B0609070205080204" pitchFamily="49" charset="-128"/>
                <a:ea typeface="ＭＳ ゴシック" panose="020B0609070205080204" pitchFamily="49" charset="-128"/>
              </a:rPr>
              <a:t>Volume 37</a:t>
            </a:r>
            <a:r>
              <a:rPr lang="fr-FR" altLang="ja-JP" sz="1200" dirty="0" smtClean="0">
                <a:latin typeface="ＭＳ ゴシック" panose="020B0609070205080204" pitchFamily="49" charset="-128"/>
                <a:ea typeface="ＭＳ ゴシック" panose="020B0609070205080204" pitchFamily="49" charset="-128"/>
              </a:rPr>
              <a:t>, </a:t>
            </a:r>
            <a:r>
              <a:rPr lang="fr-FR" altLang="ja-JP" sz="1200" i="1" dirty="0" smtClean="0">
                <a:latin typeface="ＭＳ ゴシック" panose="020B0609070205080204" pitchFamily="49" charset="-128"/>
                <a:ea typeface="ＭＳ ゴシック" panose="020B0609070205080204" pitchFamily="49" charset="-128"/>
              </a:rPr>
              <a:t>2012</a:t>
            </a:r>
            <a:r>
              <a:rPr lang="fr-FR" altLang="ja-JP" sz="1200" dirty="0" smtClean="0">
                <a:latin typeface="ＭＳ ゴシック" panose="020B0609070205080204" pitchFamily="49" charset="-128"/>
                <a:ea typeface="ＭＳ ゴシック" panose="020B0609070205080204" pitchFamily="49" charset="-128"/>
              </a:rPr>
              <a:t>, </a:t>
            </a:r>
            <a:r>
              <a:rPr lang="fr-FR" altLang="ja-JP" sz="1200" i="1" dirty="0" smtClean="0">
                <a:latin typeface="ＭＳ ゴシック" panose="020B0609070205080204" pitchFamily="49" charset="-128"/>
                <a:ea typeface="ＭＳ ゴシック" panose="020B0609070205080204" pitchFamily="49" charset="-128"/>
              </a:rPr>
              <a:t>Pages</a:t>
            </a:r>
            <a:r>
              <a:rPr lang="ja-JP" altLang="en-US" sz="1200" i="1" dirty="0" smtClean="0">
                <a:latin typeface="ＭＳ ゴシック" panose="020B0609070205080204" pitchFamily="49" charset="-128"/>
                <a:ea typeface="ＭＳ ゴシック" panose="020B0609070205080204" pitchFamily="49" charset="-128"/>
              </a:rPr>
              <a:t>　</a:t>
            </a:r>
            <a:r>
              <a:rPr lang="fr-FR" altLang="ja-JP" sz="1200" i="1" dirty="0" smtClean="0">
                <a:latin typeface="ＭＳ ゴシック" panose="020B0609070205080204" pitchFamily="49" charset="-128"/>
                <a:ea typeface="ＭＳ ゴシック" panose="020B0609070205080204" pitchFamily="49" charset="-128"/>
              </a:rPr>
              <a:t>667-674</a:t>
            </a:r>
            <a:endParaRPr lang="ja-JP" altLang="en-US" sz="1200" dirty="0">
              <a:latin typeface="ＭＳ ゴシック" panose="020B0609070205080204" pitchFamily="49" charset="-128"/>
              <a:ea typeface="ＭＳ ゴシック" panose="020B0609070205080204" pitchFamily="49" charset="-128"/>
            </a:endParaRPr>
          </a:p>
        </p:txBody>
      </p:sp>
      <p:grpSp>
        <p:nvGrpSpPr>
          <p:cNvPr id="30" name="グループ化 29"/>
          <p:cNvGrpSpPr/>
          <p:nvPr/>
        </p:nvGrpSpPr>
        <p:grpSpPr>
          <a:xfrm>
            <a:off x="323528" y="5229200"/>
            <a:ext cx="4519450" cy="1754326"/>
            <a:chOff x="988654" y="5229200"/>
            <a:chExt cx="4519450" cy="1754326"/>
          </a:xfrm>
        </p:grpSpPr>
        <p:sp>
          <p:nvSpPr>
            <p:cNvPr id="31" name="テキスト ボックス 30"/>
            <p:cNvSpPr txBox="1"/>
            <p:nvPr/>
          </p:nvSpPr>
          <p:spPr>
            <a:xfrm>
              <a:off x="988654" y="5229200"/>
              <a:ext cx="4519450" cy="1754326"/>
            </a:xfrm>
            <a:prstGeom prst="rect">
              <a:avLst/>
            </a:prstGeom>
            <a:noFill/>
            <a:ln w="19050">
              <a:solidFill>
                <a:schemeClr val="accent1"/>
              </a:solidFill>
            </a:ln>
          </p:spPr>
          <p:txBody>
            <a:bodyPr wrap="square" rtlCol="0">
              <a:spAutoFit/>
            </a:bodyPr>
            <a:lstStyle/>
            <a:p>
              <a:r>
                <a:rPr kumimoji="1" lang="ja-JP" altLang="en-US" b="1" dirty="0" smtClean="0">
                  <a:latin typeface="ＭＳ ゴシック" panose="020B0609070205080204" pitchFamily="49" charset="-128"/>
                  <a:ea typeface="ＭＳ ゴシック" panose="020B0609070205080204" pitchFamily="49" charset="-128"/>
                </a:rPr>
                <a:t>ニュートリノ崩壊光子のエネルギースペクトル</a:t>
              </a:r>
              <a:endParaRPr kumimoji="1" lang="en-US" altLang="ja-JP" dirty="0" smtClean="0">
                <a:latin typeface="ＭＳ ゴシック" panose="020B0609070205080204" pitchFamily="49" charset="-128"/>
                <a:ea typeface="ＭＳ ゴシック" panose="020B0609070205080204" pitchFamily="49" charset="-128"/>
              </a:endParaRPr>
            </a:p>
            <a:p>
              <a:endParaRPr lang="en-US" altLang="ja-JP" dirty="0">
                <a:latin typeface="ＭＳ ゴシック" panose="020B0609070205080204" pitchFamily="49" charset="-128"/>
                <a:ea typeface="ＭＳ ゴシック" panose="020B0609070205080204" pitchFamily="49" charset="-128"/>
              </a:endParaRPr>
            </a:p>
            <a:p>
              <a:endParaRPr lang="en-US" altLang="ja-JP" dirty="0" smtClean="0">
                <a:latin typeface="ＭＳ ゴシック" panose="020B0609070205080204" pitchFamily="49" charset="-128"/>
                <a:ea typeface="ＭＳ ゴシック" panose="020B0609070205080204" pitchFamily="49" charset="-128"/>
              </a:endParaRPr>
            </a:p>
            <a:p>
              <a:endParaRPr lang="en-US" altLang="ja-JP" dirty="0" smtClean="0">
                <a:latin typeface="ＭＳ ゴシック" panose="020B0609070205080204" pitchFamily="49" charset="-128"/>
                <a:ea typeface="ＭＳ ゴシック" panose="020B0609070205080204" pitchFamily="49" charset="-128"/>
              </a:endParaRPr>
            </a:p>
            <a:p>
              <a:endParaRPr lang="en-US" altLang="ja-JP" dirty="0">
                <a:latin typeface="ＭＳ ゴシック" panose="020B0609070205080204" pitchFamily="49" charset="-128"/>
                <a:ea typeface="ＭＳ ゴシック" panose="020B0609070205080204" pitchFamily="49" charset="-128"/>
              </a:endParaRPr>
            </a:p>
          </p:txBody>
        </p:sp>
        <p:graphicFrame>
          <p:nvGraphicFramePr>
            <p:cNvPr id="32" name="オブジェクト 31"/>
            <p:cNvGraphicFramePr>
              <a:graphicFrameLocks noChangeAspect="1"/>
            </p:cNvGraphicFramePr>
            <p:nvPr>
              <p:extLst/>
            </p:nvPr>
          </p:nvGraphicFramePr>
          <p:xfrm>
            <a:off x="1198323" y="5517232"/>
            <a:ext cx="3949741" cy="864096"/>
          </p:xfrm>
          <a:graphic>
            <a:graphicData uri="http://schemas.openxmlformats.org/presentationml/2006/ole">
              <mc:AlternateContent xmlns:mc="http://schemas.openxmlformats.org/markup-compatibility/2006">
                <mc:Choice xmlns:v="urn:schemas-microsoft-com:vml" Requires="v">
                  <p:oleObj spid="_x0000_s1026" name="数式" r:id="rId4" imgW="2743200" imgH="685800" progId="Equation.3">
                    <p:embed/>
                  </p:oleObj>
                </mc:Choice>
                <mc:Fallback>
                  <p:oleObj name="数式" r:id="rId4" imgW="2743200" imgH="685800" progId="Equation.3">
                    <p:embed/>
                    <p:pic>
                      <p:nvPicPr>
                        <p:cNvPr id="33" name="オブジェクト 32"/>
                        <p:cNvPicPr>
                          <a:picLocks noChangeAspect="1" noChangeArrowheads="1"/>
                        </p:cNvPicPr>
                        <p:nvPr/>
                      </p:nvPicPr>
                      <p:blipFill>
                        <a:blip r:embed="rId5"/>
                        <a:srcRect/>
                        <a:stretch>
                          <a:fillRect/>
                        </a:stretch>
                      </p:blipFill>
                      <p:spPr bwMode="auto">
                        <a:xfrm>
                          <a:off x="1198323" y="5517232"/>
                          <a:ext cx="3949741" cy="864096"/>
                        </a:xfrm>
                        <a:prstGeom prst="rect">
                          <a:avLst/>
                        </a:prstGeom>
                        <a:noFill/>
                        <a:ln>
                          <a:noFill/>
                        </a:ln>
                      </p:spPr>
                    </p:pic>
                  </p:oleObj>
                </mc:Fallback>
              </mc:AlternateContent>
            </a:graphicData>
          </a:graphic>
        </p:graphicFrame>
      </p:grpSp>
      <p:sp>
        <p:nvSpPr>
          <p:cNvPr id="33" name="テキスト ボックス 32"/>
          <p:cNvSpPr txBox="1"/>
          <p:nvPr/>
        </p:nvSpPr>
        <p:spPr>
          <a:xfrm>
            <a:off x="6438692" y="1907852"/>
            <a:ext cx="2160240" cy="646331"/>
          </a:xfrm>
          <a:prstGeom prst="rect">
            <a:avLst/>
          </a:prstGeom>
          <a:noFill/>
          <a:ln>
            <a:solidFill>
              <a:schemeClr val="accent1"/>
            </a:solidFill>
          </a:ln>
        </p:spPr>
        <p:txBody>
          <a:bodyPr wrap="square" rtlCol="0">
            <a:spAutoFit/>
          </a:bodyPr>
          <a:lstStyle/>
          <a:p>
            <a:r>
              <a:rPr kumimoji="1" lang="en-US" altLang="ja-JP" dirty="0" smtClean="0">
                <a:latin typeface="ＭＳ ゴシック" panose="020B0609070205080204" pitchFamily="49" charset="-128"/>
                <a:ea typeface="ＭＳ ゴシック" panose="020B0609070205080204" pitchFamily="49" charset="-128"/>
              </a:rPr>
              <a:t>AKARI</a:t>
            </a:r>
            <a:r>
              <a:rPr kumimoji="1" lang="ja-JP" altLang="en-US" dirty="0" smtClean="0">
                <a:latin typeface="ＭＳ ゴシック" panose="020B0609070205080204" pitchFamily="49" charset="-128"/>
                <a:ea typeface="ＭＳ ゴシック" panose="020B0609070205080204" pitchFamily="49" charset="-128"/>
              </a:rPr>
              <a:t>の観測結果から予測</a:t>
            </a:r>
            <a:endParaRPr kumimoji="1" lang="ja-JP" altLang="en-US" dirty="0">
              <a:latin typeface="ＭＳ ゴシック" panose="020B0609070205080204" pitchFamily="49" charset="-128"/>
              <a:ea typeface="ＭＳ ゴシック" panose="020B0609070205080204" pitchFamily="49" charset="-128"/>
            </a:endParaRPr>
          </a:p>
        </p:txBody>
      </p:sp>
      <p:cxnSp>
        <p:nvCxnSpPr>
          <p:cNvPr id="34" name="直線矢印コネクタ 33"/>
          <p:cNvCxnSpPr/>
          <p:nvPr/>
        </p:nvCxnSpPr>
        <p:spPr>
          <a:xfrm flipH="1">
            <a:off x="5865822" y="2065140"/>
            <a:ext cx="572870" cy="301198"/>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5" name="表 34"/>
          <p:cNvGraphicFramePr>
            <a:graphicFrameLocks noGrp="1"/>
          </p:cNvGraphicFramePr>
          <p:nvPr>
            <p:extLst>
              <p:ext uri="{D42A27DB-BD31-4B8C-83A1-F6EECF244321}">
                <p14:modId xmlns:p14="http://schemas.microsoft.com/office/powerpoint/2010/main" val="2322473760"/>
              </p:ext>
            </p:extLst>
          </p:nvPr>
        </p:nvGraphicFramePr>
        <p:xfrm>
          <a:off x="5321599" y="5369768"/>
          <a:ext cx="3423730" cy="1371600"/>
        </p:xfrm>
        <a:graphic>
          <a:graphicData uri="http://schemas.openxmlformats.org/drawingml/2006/table">
            <a:tbl>
              <a:tblPr firstRow="1" bandRow="1">
                <a:tableStyleId>{69CF1AB2-1976-4502-BF36-3FF5EA218861}</a:tableStyleId>
              </a:tblPr>
              <a:tblGrid>
                <a:gridCol w="1711865">
                  <a:extLst>
                    <a:ext uri="{9D8B030D-6E8A-4147-A177-3AD203B41FA5}">
                      <a16:colId xmlns:a16="http://schemas.microsoft.com/office/drawing/2014/main" val="20000"/>
                    </a:ext>
                  </a:extLst>
                </a:gridCol>
                <a:gridCol w="1711865">
                  <a:extLst>
                    <a:ext uri="{9D8B030D-6E8A-4147-A177-3AD203B41FA5}">
                      <a16:colId xmlns:a16="http://schemas.microsoft.com/office/drawing/2014/main" val="20001"/>
                    </a:ext>
                  </a:extLst>
                </a:gridCol>
              </a:tblGrid>
              <a:tr h="227211">
                <a:tc>
                  <a:txBody>
                    <a:bodyPr/>
                    <a:lstStyle/>
                    <a:p>
                      <a:pPr algn="ctr"/>
                      <a:r>
                        <a:rPr kumimoji="1" lang="ja-JP" altLang="en-US" sz="1200" b="0" dirty="0" smtClean="0">
                          <a:latin typeface="ＭＳ ゴシック" panose="020B0609070205080204" pitchFamily="49" charset="-128"/>
                          <a:ea typeface="ＭＳ ゴシック" panose="020B0609070205080204" pitchFamily="49" charset="-128"/>
                        </a:rPr>
                        <a:t>観測時間</a:t>
                      </a:r>
                      <a:endParaRPr kumimoji="1" lang="ja-JP" altLang="en-US" sz="1200" b="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en-US" altLang="ja-JP" sz="1200" b="0" dirty="0" smtClean="0">
                          <a:latin typeface="ＭＳ ゴシック" panose="020B0609070205080204" pitchFamily="49" charset="-128"/>
                          <a:ea typeface="ＭＳ ゴシック" panose="020B0609070205080204" pitchFamily="49" charset="-128"/>
                        </a:rPr>
                        <a:t>189</a:t>
                      </a:r>
                      <a:r>
                        <a:rPr kumimoji="1" lang="ja-JP" altLang="en-US" sz="1200" b="0" dirty="0" smtClean="0">
                          <a:latin typeface="ＭＳ ゴシック" panose="020B0609070205080204" pitchFamily="49" charset="-128"/>
                          <a:ea typeface="ＭＳ ゴシック" panose="020B0609070205080204" pitchFamily="49" charset="-128"/>
                        </a:rPr>
                        <a:t>日</a:t>
                      </a:r>
                      <a:endParaRPr kumimoji="1" lang="ja-JP" altLang="en-US" sz="1200" b="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0"/>
                  </a:ext>
                </a:extLst>
              </a:tr>
              <a:tr h="227211">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検出器のサイズ</a:t>
                      </a:r>
                      <a:endParaRPr kumimoji="1" lang="ja-JP" altLang="en-US" sz="12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経口</a:t>
                      </a:r>
                      <a:r>
                        <a:rPr kumimoji="1" lang="en-US" altLang="ja-JP" sz="1200" dirty="0" smtClean="0">
                          <a:latin typeface="ＭＳ ゴシック" panose="020B0609070205080204" pitchFamily="49" charset="-128"/>
                          <a:ea typeface="ＭＳ ゴシック" panose="020B0609070205080204" pitchFamily="49" charset="-128"/>
                        </a:rPr>
                        <a:t>20cm</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1"/>
                  </a:ext>
                </a:extLst>
              </a:tr>
              <a:tr h="227211">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検出器の視野角</a:t>
                      </a:r>
                      <a:endParaRPr kumimoji="1" lang="ja-JP" altLang="en-US" sz="12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en-US" altLang="ja-JP" sz="1200" dirty="0" smtClean="0">
                          <a:latin typeface="ＭＳ ゴシック" panose="020B0609070205080204" pitchFamily="49" charset="-128"/>
                          <a:ea typeface="ＭＳ ゴシック" panose="020B0609070205080204" pitchFamily="49" charset="-128"/>
                        </a:rPr>
                        <a:t>0.5°</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2"/>
                  </a:ext>
                </a:extLst>
              </a:tr>
              <a:tr h="254870">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検出器の分解能</a:t>
                      </a:r>
                      <a:endParaRPr kumimoji="1" lang="ja-JP" altLang="en-US" sz="12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en-US" altLang="ja-JP" sz="1200" dirty="0" err="1" smtClean="0">
                          <a:latin typeface="ＭＳ ゴシック" panose="020B0609070205080204" pitchFamily="49" charset="-128"/>
                          <a:ea typeface="ＭＳ ゴシック" panose="020B0609070205080204" pitchFamily="49" charset="-128"/>
                        </a:rPr>
                        <a:t>Hf</a:t>
                      </a:r>
                      <a:r>
                        <a:rPr kumimoji="1" lang="en-US" altLang="ja-JP" sz="1200" dirty="0" smtClean="0">
                          <a:latin typeface="ＭＳ ゴシック" panose="020B0609070205080204" pitchFamily="49" charset="-128"/>
                          <a:ea typeface="ＭＳ ゴシック" panose="020B0609070205080204" pitchFamily="49" charset="-128"/>
                        </a:rPr>
                        <a:t>-STJ</a:t>
                      </a:r>
                      <a:r>
                        <a:rPr kumimoji="1" lang="ja-JP" altLang="en-US" sz="1200" dirty="0" smtClean="0">
                          <a:latin typeface="ＭＳ ゴシック" panose="020B0609070205080204" pitchFamily="49" charset="-128"/>
                          <a:ea typeface="ＭＳ ゴシック" panose="020B0609070205080204" pitchFamily="49" charset="-128"/>
                        </a:rPr>
                        <a:t>を想定</a:t>
                      </a:r>
                      <a:r>
                        <a:rPr kumimoji="1" lang="en-US" altLang="ja-JP" sz="1200" dirty="0" smtClean="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3"/>
                  </a:ext>
                </a:extLst>
              </a:tr>
              <a:tr h="262866">
                <a:tc>
                  <a:txBody>
                    <a:bodyPr/>
                    <a:lstStyle/>
                    <a:p>
                      <a:pPr algn="ctr"/>
                      <a:r>
                        <a:rPr kumimoji="1" lang="en-US" altLang="ja-JP" sz="1200" dirty="0" smtClean="0">
                          <a:latin typeface="ＭＳ ゴシック" panose="020B0609070205080204" pitchFamily="49" charset="-128"/>
                          <a:ea typeface="ＭＳ ゴシック" panose="020B0609070205080204" pitchFamily="49" charset="-128"/>
                        </a:rPr>
                        <a:t>STJ</a:t>
                      </a:r>
                      <a:r>
                        <a:rPr kumimoji="1" lang="ja-JP" altLang="en-US" sz="1200" dirty="0" smtClean="0">
                          <a:latin typeface="ＭＳ ゴシック" panose="020B0609070205080204" pitchFamily="49" charset="-128"/>
                          <a:ea typeface="ＭＳ ゴシック" panose="020B0609070205080204" pitchFamily="49" charset="-128"/>
                        </a:rPr>
                        <a:t>のサイズ</a:t>
                      </a:r>
                      <a:endParaRPr kumimoji="1" lang="ja-JP" altLang="en-US" sz="12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en-US" altLang="ja-JP" sz="1200" dirty="0" smtClean="0">
                          <a:latin typeface="ＭＳ ゴシック" panose="020B0609070205080204" pitchFamily="49" charset="-128"/>
                          <a:ea typeface="ＭＳ ゴシック" panose="020B0609070205080204" pitchFamily="49" charset="-128"/>
                        </a:rPr>
                        <a:t>100µm×100µm</a:t>
                      </a:r>
                    </a:p>
                  </a:txBody>
                  <a:tcPr/>
                </a:tc>
                <a:extLst>
                  <a:ext uri="{0D108BD9-81ED-4DB2-BD59-A6C34878D82A}">
                    <a16:rowId xmlns:a16="http://schemas.microsoft.com/office/drawing/2014/main" val="10004"/>
                  </a:ext>
                </a:extLst>
              </a:tr>
            </a:tbl>
          </a:graphicData>
        </a:graphic>
      </p:graphicFrame>
      <p:sp>
        <p:nvSpPr>
          <p:cNvPr id="36" name="テキスト ボックス 35"/>
          <p:cNvSpPr txBox="1"/>
          <p:nvPr/>
        </p:nvSpPr>
        <p:spPr>
          <a:xfrm>
            <a:off x="6660232" y="5013176"/>
            <a:ext cx="902811" cy="307777"/>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観測条件</a:t>
            </a:r>
            <a:endParaRPr kumimoji="1" lang="ja-JP" altLang="en-US" sz="1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281968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ja-JP" altLang="en-US" dirty="0">
                <a:latin typeface="ＭＳ ゴシック" panose="020B0609070205080204" pitchFamily="49" charset="-128"/>
                <a:ea typeface="ＭＳ ゴシック" panose="020B0609070205080204" pitchFamily="49" charset="-128"/>
              </a:rPr>
              <a:t>平行光線</a:t>
            </a: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433" y="2132130"/>
            <a:ext cx="3821292" cy="2697566"/>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5491" y="2132130"/>
            <a:ext cx="4496670" cy="2855505"/>
          </a:xfrm>
          <a:prstGeom prst="rect">
            <a:avLst/>
          </a:prstGeom>
        </p:spPr>
      </p:pic>
      <p:cxnSp>
        <p:nvCxnSpPr>
          <p:cNvPr id="6" name="直線矢印コネクタ 5"/>
          <p:cNvCxnSpPr/>
          <p:nvPr/>
        </p:nvCxnSpPr>
        <p:spPr>
          <a:xfrm flipH="1">
            <a:off x="5140015" y="2918314"/>
            <a:ext cx="268085" cy="4613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テキスト ボックス 6"/>
          <p:cNvSpPr txBox="1"/>
          <p:nvPr/>
        </p:nvSpPr>
        <p:spPr>
          <a:xfrm>
            <a:off x="5081826" y="2618232"/>
            <a:ext cx="790601" cy="300082"/>
          </a:xfrm>
          <a:prstGeom prst="rect">
            <a:avLst/>
          </a:prstGeom>
          <a:noFill/>
        </p:spPr>
        <p:txBody>
          <a:bodyPr wrap="none" rtlCol="0">
            <a:spAutoFit/>
          </a:bodyPr>
          <a:lstStyle/>
          <a:p>
            <a:r>
              <a:rPr lang="en-US" altLang="ja-JP" sz="1350" dirty="0">
                <a:latin typeface="ＭＳ ゴシック" panose="020B0609070205080204" pitchFamily="49" charset="-128"/>
                <a:ea typeface="ＭＳ ゴシック" panose="020B0609070205080204" pitchFamily="49" charset="-128"/>
              </a:rPr>
              <a:t>304.8mm</a:t>
            </a:r>
          </a:p>
        </p:txBody>
      </p:sp>
      <p:sp>
        <p:nvSpPr>
          <p:cNvPr id="8" name="テキスト ボックス 7">
            <a:extLst>
              <a:ext uri="{FF2B5EF4-FFF2-40B4-BE49-F238E27FC236}">
                <a16:creationId xmlns:a16="http://schemas.microsoft.com/office/drawing/2014/main" id="{3B9DB2A9-56CD-45CF-885D-8C2527EA39FF}"/>
              </a:ext>
            </a:extLst>
          </p:cNvPr>
          <p:cNvSpPr txBox="1"/>
          <p:nvPr/>
        </p:nvSpPr>
        <p:spPr>
          <a:xfrm>
            <a:off x="488478" y="5867763"/>
            <a:ext cx="8463683" cy="646331"/>
          </a:xfrm>
          <a:prstGeom prst="rect">
            <a:avLst/>
          </a:prstGeom>
          <a:noFill/>
        </p:spPr>
        <p:txBody>
          <a:bodyPr wrap="square" rtlCol="0">
            <a:spAutoFit/>
          </a:bodyPr>
          <a:lstStyle/>
          <a:p>
            <a:r>
              <a:rPr kumimoji="1" lang="ja-JP" altLang="en-US" dirty="0">
                <a:latin typeface="ＭＳ ゴシック" panose="020B0609070205080204" pitchFamily="49" charset="-128"/>
                <a:ea typeface="ＭＳ ゴシック" panose="020B0609070205080204" pitchFamily="49" charset="-128"/>
              </a:rPr>
              <a:t>拡大表示したところ、平行光線の焦点の計算値とのズレはほぼなく、</a:t>
            </a:r>
            <a:r>
              <a:rPr kumimoji="1" lang="en-US" altLang="ja-JP" dirty="0">
                <a:latin typeface="ＭＳ ゴシック" panose="020B0609070205080204" pitchFamily="49" charset="-128"/>
                <a:ea typeface="ＭＳ ゴシック" panose="020B0609070205080204" pitchFamily="49" charset="-128"/>
              </a:rPr>
              <a:t>0.3</a:t>
            </a:r>
            <a:r>
              <a:rPr kumimoji="1" lang="ja-JP" altLang="en-US" dirty="0">
                <a:latin typeface="ＭＳ ゴシック" panose="020B0609070205080204" pitchFamily="49" charset="-128"/>
                <a:ea typeface="ＭＳ ゴシック" panose="020B0609070205080204" pitchFamily="49" charset="-128"/>
              </a:rPr>
              <a:t>～</a:t>
            </a:r>
            <a:r>
              <a:rPr kumimoji="1" lang="en-US" altLang="ja-JP" dirty="0">
                <a:latin typeface="ＭＳ ゴシック" panose="020B0609070205080204" pitchFamily="49" charset="-128"/>
                <a:ea typeface="ＭＳ ゴシック" panose="020B0609070205080204" pitchFamily="49" charset="-128"/>
              </a:rPr>
              <a:t>0.4mm</a:t>
            </a:r>
          </a:p>
          <a:p>
            <a:r>
              <a:rPr kumimoji="1" lang="ja-JP" altLang="en-US" dirty="0" err="1">
                <a:latin typeface="ＭＳ ゴシック" panose="020B0609070205080204" pitchFamily="49" charset="-128"/>
                <a:ea typeface="ＭＳ ゴシック" panose="020B0609070205080204" pitchFamily="49" charset="-128"/>
              </a:rPr>
              <a:t>ほど</a:t>
            </a:r>
            <a:r>
              <a:rPr kumimoji="1" lang="ja-JP" altLang="en-US" dirty="0">
                <a:latin typeface="ＭＳ ゴシック" panose="020B0609070205080204" pitchFamily="49" charset="-128"/>
                <a:ea typeface="ＭＳ ゴシック" panose="020B0609070205080204" pitchFamily="49" charset="-128"/>
              </a:rPr>
              <a:t>であったため、シミュレーションに問題がないものとして続ける。</a:t>
            </a:r>
            <a:endParaRPr kumimoji="1" lang="en-US" altLang="ja-JP" dirty="0">
              <a:latin typeface="ＭＳ ゴシック" panose="020B0609070205080204" pitchFamily="49" charset="-128"/>
              <a:ea typeface="ＭＳ ゴシック" panose="020B0609070205080204" pitchFamily="49" charset="-128"/>
            </a:endParaRPr>
          </a:p>
        </p:txBody>
      </p:sp>
      <p:sp>
        <p:nvSpPr>
          <p:cNvPr id="9" name="テキスト ボックス 8"/>
          <p:cNvSpPr txBox="1"/>
          <p:nvPr/>
        </p:nvSpPr>
        <p:spPr>
          <a:xfrm>
            <a:off x="1522333" y="1200348"/>
            <a:ext cx="5930186" cy="369332"/>
          </a:xfrm>
          <a:prstGeom prst="rect">
            <a:avLst/>
          </a:prstGeom>
          <a:noFill/>
        </p:spPr>
        <p:txBody>
          <a:bodyPr wrap="square" rtlCol="0">
            <a:spAutoFit/>
          </a:bodyPr>
          <a:lstStyle/>
          <a:p>
            <a:r>
              <a:rPr lang="ja-JP" altLang="en-US" dirty="0">
                <a:latin typeface="ＭＳ ゴシック" panose="020B0609070205080204" pitchFamily="49" charset="-128"/>
                <a:ea typeface="ＭＳ ゴシック" panose="020B0609070205080204" pitchFamily="49" charset="-128"/>
              </a:rPr>
              <a:t>平行光線を当てたときの</a:t>
            </a:r>
            <a:r>
              <a:rPr lang="en-US" altLang="ja-JP" dirty="0">
                <a:latin typeface="ＭＳ ゴシック" panose="020B0609070205080204" pitchFamily="49" charset="-128"/>
                <a:ea typeface="ＭＳ ゴシック" panose="020B0609070205080204" pitchFamily="49" charset="-128"/>
              </a:rPr>
              <a:t>CODE V</a:t>
            </a:r>
            <a:r>
              <a:rPr lang="ja-JP" altLang="en-US" dirty="0">
                <a:latin typeface="ＭＳ ゴシック" panose="020B0609070205080204" pitchFamily="49" charset="-128"/>
                <a:ea typeface="ＭＳ ゴシック" panose="020B0609070205080204" pitchFamily="49" charset="-128"/>
              </a:rPr>
              <a:t>によるシミュレーション</a:t>
            </a:r>
          </a:p>
        </p:txBody>
      </p:sp>
      <p:sp>
        <p:nvSpPr>
          <p:cNvPr id="10" name="テキスト ボックス 9"/>
          <p:cNvSpPr txBox="1"/>
          <p:nvPr/>
        </p:nvSpPr>
        <p:spPr>
          <a:xfrm>
            <a:off x="1362008" y="4923512"/>
            <a:ext cx="1826141" cy="338554"/>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平行光線の平面図</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1" name="テキスト ボックス 10"/>
          <p:cNvSpPr txBox="1"/>
          <p:nvPr/>
        </p:nvSpPr>
        <p:spPr>
          <a:xfrm>
            <a:off x="5305732" y="5049036"/>
            <a:ext cx="3057247" cy="338554"/>
          </a:xfrm>
          <a:prstGeom prst="rect">
            <a:avLst/>
          </a:prstGeom>
          <a:noFill/>
        </p:spPr>
        <p:txBody>
          <a:bodyPr wrap="none" rtlCol="0">
            <a:spAutoFit/>
          </a:bodyPr>
          <a:lstStyle/>
          <a:p>
            <a:r>
              <a:rPr lang="ja-JP" altLang="en-US" sz="1600" dirty="0">
                <a:latin typeface="ＭＳ ゴシック" panose="020B0609070205080204" pitchFamily="49" charset="-128"/>
                <a:ea typeface="ＭＳ ゴシック" panose="020B0609070205080204" pitchFamily="49" charset="-128"/>
              </a:rPr>
              <a:t>平行光線の集光位置での平面図</a:t>
            </a:r>
            <a:endParaRPr kumimoji="1" lang="ja-JP" altLang="en-US" sz="1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559637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37797" y="281360"/>
            <a:ext cx="8186813" cy="798846"/>
          </a:xfrm>
        </p:spPr>
        <p:txBody>
          <a:bodyPr>
            <a:noAutofit/>
          </a:bodyPr>
          <a:lstStyle/>
          <a:p>
            <a:r>
              <a:rPr lang="ja-JP" altLang="en-US" dirty="0">
                <a:latin typeface="ＭＳ ゴシック" panose="020B0609070205080204" pitchFamily="49" charset="-128"/>
                <a:ea typeface="ＭＳ ゴシック" panose="020B0609070205080204" pitchFamily="49" charset="-128"/>
              </a:rPr>
              <a:t>凹面鏡の角度</a:t>
            </a:r>
            <a:r>
              <a:rPr lang="en-US" altLang="ja-JP" dirty="0">
                <a:latin typeface="ＭＳ ゴシック" panose="020B0609070205080204" pitchFamily="49" charset="-128"/>
                <a:ea typeface="ＭＳ ゴシック" panose="020B0609070205080204" pitchFamily="49" charset="-128"/>
              </a:rPr>
              <a:t>θ</a:t>
            </a:r>
            <a:r>
              <a:rPr lang="ja-JP" altLang="en-US" dirty="0">
                <a:latin typeface="ＭＳ ゴシック" panose="020B0609070205080204" pitchFamily="49" charset="-128"/>
                <a:ea typeface="ＭＳ ゴシック" panose="020B0609070205080204" pitchFamily="49" charset="-128"/>
              </a:rPr>
              <a:t>＝</a:t>
            </a:r>
            <a:r>
              <a:rPr lang="en-US" altLang="ja-JP" dirty="0">
                <a:latin typeface="ＭＳ ゴシック" panose="020B0609070205080204" pitchFamily="49" charset="-128"/>
                <a:ea typeface="ＭＳ ゴシック" panose="020B0609070205080204" pitchFamily="49" charset="-128"/>
              </a:rPr>
              <a:t>0°</a:t>
            </a:r>
            <a:r>
              <a:rPr lang="ja-JP" altLang="en-US" dirty="0">
                <a:latin typeface="ＭＳ ゴシック" panose="020B0609070205080204" pitchFamily="49" charset="-128"/>
                <a:ea typeface="ＭＳ ゴシック" panose="020B0609070205080204" pitchFamily="49" charset="-128"/>
              </a:rPr>
              <a:t>のときのシミュレーション</a:t>
            </a:r>
            <a:endParaRPr kumimoji="1" lang="ja-JP" altLang="en-US" dirty="0">
              <a:latin typeface="ＭＳ ゴシック" panose="020B0609070205080204" pitchFamily="49" charset="-128"/>
              <a:ea typeface="ＭＳ ゴシック" panose="020B0609070205080204" pitchFamily="49" charset="-128"/>
            </a:endParaRPr>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55" y="860221"/>
            <a:ext cx="4832055" cy="2035598"/>
          </a:xfrm>
          <a:prstGeom prst="rect">
            <a:avLst/>
          </a:prstGeom>
        </p:spPr>
      </p:pic>
      <p:sp>
        <p:nvSpPr>
          <p:cNvPr id="5" name="テキスト ボックス 4"/>
          <p:cNvSpPr txBox="1"/>
          <p:nvPr/>
        </p:nvSpPr>
        <p:spPr>
          <a:xfrm>
            <a:off x="2200949" y="2440499"/>
            <a:ext cx="3089288" cy="461665"/>
          </a:xfrm>
          <a:prstGeom prst="rect">
            <a:avLst/>
          </a:prstGeom>
          <a:noFill/>
        </p:spPr>
        <p:txBody>
          <a:bodyPr wrap="square" rtlCol="0">
            <a:spAutoFit/>
          </a:bodyPr>
          <a:lstStyle/>
          <a:p>
            <a:r>
              <a:rPr lang="ja-JP" altLang="en-US" sz="1200" dirty="0">
                <a:latin typeface="ＭＳ ゴシック" panose="020B0609070205080204" pitchFamily="49" charset="-128"/>
                <a:ea typeface="ＭＳ ゴシック" panose="020B0609070205080204" pitchFamily="49" charset="-128"/>
              </a:rPr>
              <a:t>ガウスビーム入射　波長　</a:t>
            </a:r>
            <a:r>
              <a:rPr lang="en-US" altLang="ja-JP" sz="1200" dirty="0">
                <a:latin typeface="ＭＳ ゴシック" panose="020B0609070205080204" pitchFamily="49" charset="-128"/>
                <a:ea typeface="ＭＳ ゴシック" panose="020B0609070205080204" pitchFamily="49" charset="-128"/>
              </a:rPr>
              <a:t>57.2μm</a:t>
            </a:r>
          </a:p>
          <a:p>
            <a:r>
              <a:rPr lang="ja-JP" altLang="en-US" sz="1200" dirty="0">
                <a:latin typeface="ＭＳ ゴシック" panose="020B0609070205080204" pitchFamily="49" charset="-128"/>
                <a:ea typeface="ＭＳ ゴシック" panose="020B0609070205080204" pitchFamily="49" charset="-128"/>
              </a:rPr>
              <a:t>　　　　　　　　　ビーム半径　</a:t>
            </a:r>
            <a:r>
              <a:rPr lang="en-US" altLang="ja-JP" sz="1200" dirty="0">
                <a:latin typeface="ＭＳ ゴシック" panose="020B0609070205080204" pitchFamily="49" charset="-128"/>
                <a:ea typeface="ＭＳ ゴシック" panose="020B0609070205080204" pitchFamily="49" charset="-128"/>
              </a:rPr>
              <a:t>3.43mm</a:t>
            </a:r>
          </a:p>
        </p:txBody>
      </p:sp>
      <p:sp>
        <p:nvSpPr>
          <p:cNvPr id="6" name="右矢印 5"/>
          <p:cNvSpPr/>
          <p:nvPr/>
        </p:nvSpPr>
        <p:spPr>
          <a:xfrm rot="20480390">
            <a:off x="3117016" y="2220311"/>
            <a:ext cx="550235" cy="1275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7" name="右矢印 6"/>
          <p:cNvSpPr/>
          <p:nvPr/>
        </p:nvSpPr>
        <p:spPr>
          <a:xfrm rot="9706733">
            <a:off x="2644509" y="1206888"/>
            <a:ext cx="896265" cy="1749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8" name="テキスト ボックス 7"/>
          <p:cNvSpPr txBox="1"/>
          <p:nvPr/>
        </p:nvSpPr>
        <p:spPr>
          <a:xfrm>
            <a:off x="3556830" y="921386"/>
            <a:ext cx="362901" cy="523220"/>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反射</a:t>
            </a:r>
          </a:p>
        </p:txBody>
      </p:sp>
      <p:sp>
        <p:nvSpPr>
          <p:cNvPr id="9" name="テキスト ボックス 8"/>
          <p:cNvSpPr txBox="1"/>
          <p:nvPr/>
        </p:nvSpPr>
        <p:spPr>
          <a:xfrm>
            <a:off x="2280777" y="1530779"/>
            <a:ext cx="948163" cy="307777"/>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集光位置</a:t>
            </a:r>
          </a:p>
        </p:txBody>
      </p:sp>
      <p:cxnSp>
        <p:nvCxnSpPr>
          <p:cNvPr id="10" name="直線矢印コネクタ 9"/>
          <p:cNvCxnSpPr/>
          <p:nvPr/>
        </p:nvCxnSpPr>
        <p:spPr>
          <a:xfrm flipV="1">
            <a:off x="611873" y="1619871"/>
            <a:ext cx="4192883" cy="146594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3175462" y="1204764"/>
            <a:ext cx="1450016" cy="46204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2" name="テキスト ボックス 11"/>
          <p:cNvSpPr txBox="1"/>
          <p:nvPr/>
        </p:nvSpPr>
        <p:spPr>
          <a:xfrm>
            <a:off x="783337" y="2984310"/>
            <a:ext cx="3369247" cy="276999"/>
          </a:xfrm>
          <a:prstGeom prst="rect">
            <a:avLst/>
          </a:prstGeom>
          <a:noFill/>
        </p:spPr>
        <p:txBody>
          <a:bodyPr wrap="square" rtlCol="0">
            <a:spAutoFit/>
          </a:bodyPr>
          <a:lstStyle/>
          <a:p>
            <a:r>
              <a:rPr lang="ja-JP" altLang="en-US" sz="1200" dirty="0">
                <a:latin typeface="ＭＳ ゴシック" panose="020B0609070205080204" pitchFamily="49" charset="-128"/>
                <a:ea typeface="ＭＳ ゴシック" panose="020B0609070205080204" pitchFamily="49" charset="-128"/>
              </a:rPr>
              <a:t>ビームの射出口から凹面鏡までの距離</a:t>
            </a:r>
            <a:r>
              <a:rPr lang="en-US" altLang="ja-JP" sz="1200" dirty="0">
                <a:latin typeface="ＭＳ ゴシック" panose="020B0609070205080204" pitchFamily="49" charset="-128"/>
                <a:ea typeface="ＭＳ ゴシック" panose="020B0609070205080204" pitchFamily="49" charset="-128"/>
              </a:rPr>
              <a:t> 900 mm</a:t>
            </a:r>
            <a:endParaRPr lang="ja-JP" altLang="en-US" sz="1200" dirty="0">
              <a:latin typeface="ＭＳ ゴシック" panose="020B0609070205080204" pitchFamily="49" charset="-128"/>
              <a:ea typeface="ＭＳ ゴシック" panose="020B0609070205080204" pitchFamily="49" charset="-128"/>
            </a:endParaRPr>
          </a:p>
        </p:txBody>
      </p:sp>
      <p:cxnSp>
        <p:nvCxnSpPr>
          <p:cNvPr id="13" name="直線矢印コネクタ 12"/>
          <p:cNvCxnSpPr>
            <a:cxnSpLocks/>
          </p:cNvCxnSpPr>
          <p:nvPr/>
        </p:nvCxnSpPr>
        <p:spPr>
          <a:xfrm>
            <a:off x="3175462" y="1707441"/>
            <a:ext cx="106956" cy="1784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テキスト ボックス 13"/>
          <p:cNvSpPr txBox="1"/>
          <p:nvPr/>
        </p:nvSpPr>
        <p:spPr>
          <a:xfrm>
            <a:off x="5524495" y="2197231"/>
            <a:ext cx="3339376" cy="830997"/>
          </a:xfrm>
          <a:prstGeom prst="rect">
            <a:avLst/>
          </a:prstGeom>
          <a:noFill/>
          <a:ln>
            <a:solidFill>
              <a:srgbClr val="0070C0"/>
            </a:solidFill>
          </a:ln>
        </p:spPr>
        <p:txBody>
          <a:bodyPr wrap="none" rtlCol="0">
            <a:spAutoFit/>
          </a:bodyPr>
          <a:lstStyle/>
          <a:p>
            <a:r>
              <a:rPr lang="en-US" altLang="ja-JP" sz="1200" dirty="0">
                <a:latin typeface="ＭＳ ゴシック" panose="020B0609070205080204" pitchFamily="49" charset="-128"/>
                <a:ea typeface="ＭＳ ゴシック" panose="020B0609070205080204" pitchFamily="49" charset="-128"/>
              </a:rPr>
              <a:t>ABCD</a:t>
            </a:r>
            <a:r>
              <a:rPr lang="ja-JP" altLang="en-US" sz="1200" dirty="0">
                <a:latin typeface="ＭＳ ゴシック" panose="020B0609070205080204" pitchFamily="49" charset="-128"/>
                <a:ea typeface="ＭＳ ゴシック" panose="020B0609070205080204" pitchFamily="49" charset="-128"/>
              </a:rPr>
              <a:t>行列を用いたときの、凹面鏡に反射した</a:t>
            </a:r>
            <a:endParaRPr lang="en-US" altLang="ja-JP" sz="1200" dirty="0">
              <a:latin typeface="ＭＳ ゴシック" panose="020B0609070205080204" pitchFamily="49" charset="-128"/>
              <a:ea typeface="ＭＳ ゴシック" panose="020B0609070205080204" pitchFamily="49" charset="-128"/>
            </a:endParaRPr>
          </a:p>
          <a:p>
            <a:r>
              <a:rPr lang="ja-JP" altLang="en-US" sz="1200" dirty="0">
                <a:latin typeface="ＭＳ ゴシック" panose="020B0609070205080204" pitchFamily="49" charset="-128"/>
                <a:ea typeface="ＭＳ ゴシック" panose="020B0609070205080204" pitchFamily="49" charset="-128"/>
              </a:rPr>
              <a:t>ガウスビームが最も収束したのは凹面鏡から</a:t>
            </a:r>
            <a:endParaRPr lang="en-US" altLang="ja-JP" sz="1200" dirty="0">
              <a:latin typeface="ＭＳ ゴシック" panose="020B0609070205080204" pitchFamily="49" charset="-128"/>
              <a:ea typeface="ＭＳ ゴシック" panose="020B0609070205080204" pitchFamily="49" charset="-128"/>
            </a:endParaRPr>
          </a:p>
          <a:p>
            <a:r>
              <a:rPr lang="en-US" altLang="ja-JP" sz="1200" dirty="0">
                <a:latin typeface="ＭＳ ゴシック" panose="020B0609070205080204" pitchFamily="49" charset="-128"/>
                <a:ea typeface="ＭＳ ゴシック" panose="020B0609070205080204" pitchFamily="49" charset="-128"/>
              </a:rPr>
              <a:t>376.6mm</a:t>
            </a:r>
            <a:r>
              <a:rPr lang="ja-JP" altLang="en-US" sz="1200" dirty="0">
                <a:latin typeface="ＭＳ ゴシック" panose="020B0609070205080204" pitchFamily="49" charset="-128"/>
                <a:ea typeface="ＭＳ ゴシック" panose="020B0609070205080204" pitchFamily="49" charset="-128"/>
              </a:rPr>
              <a:t>離れたところで、そのビームの半径は</a:t>
            </a:r>
            <a:endParaRPr lang="en-US" altLang="ja-JP" sz="1200" dirty="0">
              <a:latin typeface="ＭＳ ゴシック" panose="020B0609070205080204" pitchFamily="49" charset="-128"/>
              <a:ea typeface="ＭＳ ゴシック" panose="020B0609070205080204" pitchFamily="49" charset="-128"/>
            </a:endParaRPr>
          </a:p>
          <a:p>
            <a:r>
              <a:rPr lang="en-US" altLang="ja-JP" sz="1200" dirty="0">
                <a:latin typeface="ＭＳ ゴシック" panose="020B0609070205080204" pitchFamily="49" charset="-128"/>
                <a:ea typeface="ＭＳ ゴシック" panose="020B0609070205080204" pitchFamily="49" charset="-128"/>
              </a:rPr>
              <a:t>1.19mm</a:t>
            </a:r>
            <a:r>
              <a:rPr lang="ja-JP" altLang="en-US" sz="1200" dirty="0">
                <a:latin typeface="ＭＳ ゴシック" panose="020B0609070205080204" pitchFamily="49" charset="-128"/>
                <a:ea typeface="ＭＳ ゴシック" panose="020B0609070205080204" pitchFamily="49" charset="-128"/>
              </a:rPr>
              <a:t>であった。</a:t>
            </a:r>
          </a:p>
        </p:txBody>
      </p:sp>
      <p:sp>
        <p:nvSpPr>
          <p:cNvPr id="15" name="テキスト ボックス 14"/>
          <p:cNvSpPr txBox="1"/>
          <p:nvPr/>
        </p:nvSpPr>
        <p:spPr>
          <a:xfrm>
            <a:off x="5155991" y="1132847"/>
            <a:ext cx="2414444" cy="507831"/>
          </a:xfrm>
          <a:prstGeom prst="rect">
            <a:avLst/>
          </a:prstGeom>
          <a:noFill/>
        </p:spPr>
        <p:txBody>
          <a:bodyPr wrap="none" rtlCol="0">
            <a:spAutoFit/>
          </a:bodyPr>
          <a:lstStyle/>
          <a:p>
            <a:r>
              <a:rPr lang="ja-JP" altLang="en-US" sz="1350" dirty="0">
                <a:latin typeface="ＭＳ ゴシック" panose="020B0609070205080204" pitchFamily="49" charset="-128"/>
                <a:ea typeface="ＭＳ ゴシック" panose="020B0609070205080204" pitchFamily="49" charset="-128"/>
              </a:rPr>
              <a:t>凹面鏡の焦点距離　</a:t>
            </a:r>
            <a:r>
              <a:rPr lang="en-US" altLang="ja-JP" sz="1350" dirty="0">
                <a:latin typeface="ＭＳ ゴシック" panose="020B0609070205080204" pitchFamily="49" charset="-128"/>
                <a:ea typeface="ＭＳ ゴシック" panose="020B0609070205080204" pitchFamily="49" charset="-128"/>
              </a:rPr>
              <a:t>304.8mm</a:t>
            </a:r>
          </a:p>
          <a:p>
            <a:r>
              <a:rPr lang="ja-JP" altLang="en-US" sz="1350" dirty="0">
                <a:latin typeface="ＭＳ ゴシック" panose="020B0609070205080204" pitchFamily="49" charset="-128"/>
                <a:ea typeface="ＭＳ ゴシック" panose="020B0609070205080204" pitchFamily="49" charset="-128"/>
              </a:rPr>
              <a:t>凹面鏡の直径　　　</a:t>
            </a:r>
            <a:r>
              <a:rPr lang="en-US" altLang="ja-JP" sz="1350" dirty="0">
                <a:latin typeface="ＭＳ ゴシック" panose="020B0609070205080204" pitchFamily="49" charset="-128"/>
                <a:ea typeface="ＭＳ ゴシック" panose="020B0609070205080204" pitchFamily="49" charset="-128"/>
              </a:rPr>
              <a:t>152.4mm</a:t>
            </a:r>
          </a:p>
        </p:txBody>
      </p:sp>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879" y="1256144"/>
            <a:ext cx="1049410" cy="605429"/>
          </a:xfrm>
          <a:prstGeom prst="rect">
            <a:avLst/>
          </a:prstGeom>
        </p:spPr>
      </p:pic>
      <p:graphicFrame>
        <p:nvGraphicFramePr>
          <p:cNvPr id="21" name="グラフ 20"/>
          <p:cNvGraphicFramePr>
            <a:graphicFrameLocks/>
          </p:cNvGraphicFramePr>
          <p:nvPr>
            <p:extLst>
              <p:ext uri="{D42A27DB-BD31-4B8C-83A1-F6EECF244321}">
                <p14:modId xmlns:p14="http://schemas.microsoft.com/office/powerpoint/2010/main" val="2163667329"/>
              </p:ext>
            </p:extLst>
          </p:nvPr>
        </p:nvGraphicFramePr>
        <p:xfrm>
          <a:off x="437797" y="3501356"/>
          <a:ext cx="4167317" cy="257175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グラフ 21"/>
          <p:cNvGraphicFramePr>
            <a:graphicFrameLocks/>
          </p:cNvGraphicFramePr>
          <p:nvPr>
            <p:extLst>
              <p:ext uri="{D42A27DB-BD31-4B8C-83A1-F6EECF244321}">
                <p14:modId xmlns:p14="http://schemas.microsoft.com/office/powerpoint/2010/main" val="1286796649"/>
              </p:ext>
            </p:extLst>
          </p:nvPr>
        </p:nvGraphicFramePr>
        <p:xfrm>
          <a:off x="4696554" y="3501356"/>
          <a:ext cx="4167317" cy="2571752"/>
        </p:xfrm>
        <a:graphic>
          <a:graphicData uri="http://schemas.openxmlformats.org/drawingml/2006/chart">
            <c:chart xmlns:c="http://schemas.openxmlformats.org/drawingml/2006/chart" xmlns:r="http://schemas.openxmlformats.org/officeDocument/2006/relationships" r:id="rId5"/>
          </a:graphicData>
        </a:graphic>
      </p:graphicFrame>
      <p:sp>
        <p:nvSpPr>
          <p:cNvPr id="23" name="テキスト ボックス 22">
            <a:extLst>
              <a:ext uri="{FF2B5EF4-FFF2-40B4-BE49-F238E27FC236}">
                <a16:creationId xmlns:a16="http://schemas.microsoft.com/office/drawing/2014/main" id="{47F2932A-8F11-4C64-9B84-A5401039033F}"/>
              </a:ext>
            </a:extLst>
          </p:cNvPr>
          <p:cNvSpPr txBox="1"/>
          <p:nvPr/>
        </p:nvSpPr>
        <p:spPr>
          <a:xfrm>
            <a:off x="1214735" y="6087525"/>
            <a:ext cx="6545382" cy="584775"/>
          </a:xfrm>
          <a:prstGeom prst="rect">
            <a:avLst/>
          </a:prstGeom>
          <a:noFill/>
          <a:ln>
            <a:solidFill>
              <a:srgbClr val="0070C0"/>
            </a:solidFill>
          </a:ln>
        </p:spPr>
        <p:txBody>
          <a:bodyPr wrap="none" rtlCol="0">
            <a:spAutoFit/>
          </a:bodyPr>
          <a:lstStyle/>
          <a:p>
            <a:r>
              <a:rPr lang="en-US" altLang="ja-JP" sz="1600" dirty="0">
                <a:latin typeface="ＭＳ ゴシック" panose="020B0609070205080204" pitchFamily="49" charset="-128"/>
                <a:ea typeface="ＭＳ ゴシック" panose="020B0609070205080204" pitchFamily="49" charset="-128"/>
              </a:rPr>
              <a:t>X</a:t>
            </a:r>
            <a:r>
              <a:rPr lang="ja-JP" altLang="en-US" sz="1600" dirty="0">
                <a:latin typeface="ＭＳ ゴシック" panose="020B0609070205080204" pitchFamily="49" charset="-128"/>
                <a:ea typeface="ＭＳ ゴシック" panose="020B0609070205080204" pitchFamily="49" charset="-128"/>
              </a:rPr>
              <a:t>、</a:t>
            </a:r>
            <a:r>
              <a:rPr lang="en-US" altLang="ja-JP" sz="1600" dirty="0">
                <a:latin typeface="ＭＳ ゴシック" panose="020B0609070205080204" pitchFamily="49" charset="-128"/>
                <a:ea typeface="ＭＳ ゴシック" panose="020B0609070205080204" pitchFamily="49" charset="-128"/>
              </a:rPr>
              <a:t>Y</a:t>
            </a:r>
            <a:r>
              <a:rPr lang="ja-JP" altLang="en-US" sz="1600" dirty="0">
                <a:latin typeface="ＭＳ ゴシック" panose="020B0609070205080204" pitchFamily="49" charset="-128"/>
                <a:ea typeface="ＭＳ ゴシック" panose="020B0609070205080204" pitchFamily="49" charset="-128"/>
              </a:rPr>
              <a:t>方向ともに、</a:t>
            </a:r>
            <a:r>
              <a:rPr lang="en-US" altLang="ja-JP" sz="1600" dirty="0">
                <a:latin typeface="ＭＳ ゴシック" panose="020B0609070205080204" pitchFamily="49" charset="-128"/>
                <a:ea typeface="ＭＳ ゴシック" panose="020B0609070205080204" pitchFamily="49" charset="-128"/>
              </a:rPr>
              <a:t>CODE V</a:t>
            </a:r>
            <a:r>
              <a:rPr lang="ja-JP" altLang="en-US" sz="1600" dirty="0">
                <a:latin typeface="ＭＳ ゴシック" panose="020B0609070205080204" pitchFamily="49" charset="-128"/>
                <a:ea typeface="ＭＳ ゴシック" panose="020B0609070205080204" pitchFamily="49" charset="-128"/>
              </a:rPr>
              <a:t>と</a:t>
            </a:r>
            <a:r>
              <a:rPr lang="en-US" altLang="ja-JP" sz="1600" dirty="0">
                <a:latin typeface="ＭＳ ゴシック" panose="020B0609070205080204" pitchFamily="49" charset="-128"/>
                <a:ea typeface="ＭＳ ゴシック" panose="020B0609070205080204" pitchFamily="49" charset="-128"/>
              </a:rPr>
              <a:t>ABCD</a:t>
            </a:r>
            <a:r>
              <a:rPr lang="ja-JP" altLang="en-US" sz="1600" dirty="0">
                <a:latin typeface="ＭＳ ゴシック" panose="020B0609070205080204" pitchFamily="49" charset="-128"/>
                <a:ea typeface="ＭＳ ゴシック" panose="020B0609070205080204" pitchFamily="49" charset="-128"/>
              </a:rPr>
              <a:t>行列で求めたビーム半径が最小となる</a:t>
            </a:r>
            <a:endParaRPr lang="en-US" altLang="ja-JP" sz="1600"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レンズの距離にズレは生じなかった。</a:t>
            </a:r>
          </a:p>
        </p:txBody>
      </p:sp>
    </p:spTree>
    <p:extLst>
      <p:ext uri="{BB962C8B-B14F-4D97-AF65-F5344CB8AC3E}">
        <p14:creationId xmlns:p14="http://schemas.microsoft.com/office/powerpoint/2010/main" val="2268164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696447" y="185680"/>
            <a:ext cx="7751106" cy="798846"/>
          </a:xfrm>
        </p:spPr>
        <p:txBody>
          <a:bodyPr/>
          <a:lstStyle/>
          <a:p>
            <a:r>
              <a:rPr kumimoji="1" lang="ja-JP" altLang="en-US" dirty="0">
                <a:latin typeface="ＭＳ ゴシック" panose="020B0609070205080204" pitchFamily="49" charset="-128"/>
                <a:ea typeface="ＭＳ ゴシック" panose="020B0609070205080204" pitchFamily="49" charset="-128"/>
              </a:rPr>
              <a:t>回転ミラーを用いた光学系</a:t>
            </a:r>
          </a:p>
        </p:txBody>
      </p:sp>
      <p:pic>
        <p:nvPicPr>
          <p:cNvPr id="4" name="図 3">
            <a:extLst>
              <a:ext uri="{FF2B5EF4-FFF2-40B4-BE49-F238E27FC236}">
                <a16:creationId xmlns:a16="http://schemas.microsoft.com/office/drawing/2014/main" id="{278EE77F-97AD-4121-90AC-5DA5ED20132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68617" y="1206867"/>
            <a:ext cx="5236845" cy="5066030"/>
          </a:xfrm>
          <a:prstGeom prst="rect">
            <a:avLst/>
          </a:prstGeom>
          <a:noFill/>
          <a:ln>
            <a:noFill/>
          </a:ln>
        </p:spPr>
      </p:pic>
      <p:sp>
        <p:nvSpPr>
          <p:cNvPr id="6" name="テキスト ボックス 5">
            <a:extLst>
              <a:ext uri="{FF2B5EF4-FFF2-40B4-BE49-F238E27FC236}">
                <a16:creationId xmlns:a16="http://schemas.microsoft.com/office/drawing/2014/main" id="{184046B4-1C6B-4274-A267-2D45FD85282C}"/>
              </a:ext>
            </a:extLst>
          </p:cNvPr>
          <p:cNvSpPr txBox="1"/>
          <p:nvPr/>
        </p:nvSpPr>
        <p:spPr>
          <a:xfrm>
            <a:off x="5605462" y="1497349"/>
            <a:ext cx="3762568" cy="1477328"/>
          </a:xfrm>
          <a:prstGeom prst="rect">
            <a:avLst/>
          </a:prstGeom>
          <a:noFill/>
        </p:spPr>
        <p:txBody>
          <a:bodyPr wrap="none" rtlCol="0">
            <a:spAutoFit/>
          </a:bodyPr>
          <a:lstStyle/>
          <a:p>
            <a:r>
              <a:rPr kumimoji="1" lang="ja-JP" altLang="en-US" dirty="0">
                <a:latin typeface="ＭＳ ゴシック" panose="020B0609070205080204" pitchFamily="49" charset="-128"/>
                <a:ea typeface="ＭＳ ゴシック" panose="020B0609070205080204" pitchFamily="49" charset="-128"/>
              </a:rPr>
              <a:t>遠赤外分子レーザーに左図のよう</a:t>
            </a:r>
            <a:endParaRPr kumimoji="1" lang="en-US" altLang="ja-JP" dirty="0">
              <a:latin typeface="ＭＳ ゴシック" panose="020B0609070205080204" pitchFamily="49" charset="-128"/>
              <a:ea typeface="ＭＳ ゴシック" panose="020B0609070205080204" pitchFamily="49" charset="-128"/>
            </a:endParaRPr>
          </a:p>
          <a:p>
            <a:r>
              <a:rPr kumimoji="1" lang="ja-JP" altLang="en-US" dirty="0" smtClean="0">
                <a:latin typeface="ＭＳ ゴシック" panose="020B0609070205080204" pitchFamily="49" charset="-128"/>
                <a:ea typeface="ＭＳ ゴシック" panose="020B0609070205080204" pitchFamily="49" charset="-128"/>
              </a:rPr>
              <a:t>な先行研究の光学</a:t>
            </a:r>
            <a:r>
              <a:rPr kumimoji="1" lang="ja-JP" altLang="en-US" dirty="0">
                <a:latin typeface="ＭＳ ゴシック" panose="020B0609070205080204" pitchFamily="49" charset="-128"/>
                <a:ea typeface="ＭＳ ゴシック" panose="020B0609070205080204" pitchFamily="49" charset="-128"/>
              </a:rPr>
              <a:t>系を設置し</a:t>
            </a:r>
            <a:r>
              <a:rPr kumimoji="1" lang="ja-JP" altLang="en-US" dirty="0" smtClean="0">
                <a:latin typeface="ＭＳ ゴシック" panose="020B0609070205080204" pitchFamily="49" charset="-128"/>
                <a:ea typeface="ＭＳ ゴシック" panose="020B0609070205080204" pitchFamily="49" charset="-128"/>
              </a:rPr>
              <a:t>、</a:t>
            </a:r>
            <a:endParaRPr kumimoji="1"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測定</a:t>
            </a:r>
            <a:r>
              <a:rPr lang="ja-JP" altLang="en-US" dirty="0">
                <a:latin typeface="ＭＳ ゴシック" panose="020B0609070205080204" pitchFamily="49" charset="-128"/>
                <a:ea typeface="ＭＳ ゴシック" panose="020B0609070205080204" pitchFamily="49" charset="-128"/>
              </a:rPr>
              <a:t>を行う。</a:t>
            </a:r>
            <a:endParaRPr lang="en-US" altLang="ja-JP" dirty="0">
              <a:latin typeface="ＭＳ ゴシック" panose="020B0609070205080204" pitchFamily="49" charset="-128"/>
              <a:ea typeface="ＭＳ ゴシック" panose="020B0609070205080204" pitchFamily="49" charset="-128"/>
            </a:endParaRPr>
          </a:p>
          <a:p>
            <a:endParaRPr kumimoji="1" lang="en-US" altLang="ja-JP" dirty="0">
              <a:latin typeface="ＭＳ ゴシック" panose="020B0609070205080204" pitchFamily="49" charset="-128"/>
              <a:ea typeface="ＭＳ ゴシック" panose="020B0609070205080204" pitchFamily="49" charset="-128"/>
            </a:endParaRPr>
          </a:p>
          <a:p>
            <a:r>
              <a:rPr kumimoji="1" lang="en-US" altLang="ja-JP" dirty="0">
                <a:latin typeface="ＭＳ ゴシック" panose="020B0609070205080204" pitchFamily="49" charset="-128"/>
                <a:ea typeface="ＭＳ ゴシック" panose="020B0609070205080204" pitchFamily="49" charset="-128"/>
              </a:rPr>
              <a:t>STJ</a:t>
            </a:r>
            <a:r>
              <a:rPr kumimoji="1" lang="ja-JP" altLang="en-US" dirty="0">
                <a:latin typeface="ＭＳ ゴシック" panose="020B0609070205080204" pitchFamily="49" charset="-128"/>
                <a:ea typeface="ＭＳ ゴシック" panose="020B0609070205080204" pitchFamily="49" charset="-128"/>
              </a:rPr>
              <a:t>検出器は自由に使用できない。</a:t>
            </a:r>
          </a:p>
        </p:txBody>
      </p:sp>
      <p:sp>
        <p:nvSpPr>
          <p:cNvPr id="7" name="テキスト ボックス 6">
            <a:extLst>
              <a:ext uri="{FF2B5EF4-FFF2-40B4-BE49-F238E27FC236}">
                <a16:creationId xmlns:a16="http://schemas.microsoft.com/office/drawing/2014/main" id="{FD2C5A20-ED2C-43BF-9522-3717F57AE3C5}"/>
              </a:ext>
            </a:extLst>
          </p:cNvPr>
          <p:cNvSpPr txBox="1"/>
          <p:nvPr/>
        </p:nvSpPr>
        <p:spPr>
          <a:xfrm>
            <a:off x="5820728" y="3303796"/>
            <a:ext cx="3291840" cy="1477328"/>
          </a:xfrm>
          <a:prstGeom prst="rect">
            <a:avLst/>
          </a:prstGeom>
          <a:noFill/>
        </p:spPr>
        <p:txBody>
          <a:bodyPr wrap="square" rtlCol="0">
            <a:spAutoFit/>
          </a:bodyPr>
          <a:lstStyle/>
          <a:p>
            <a:r>
              <a:rPr kumimoji="1" lang="ja-JP" altLang="en-US" u="sng" dirty="0">
                <a:latin typeface="ＭＳ ゴシック" panose="020B0609070205080204" pitchFamily="49" charset="-128"/>
                <a:ea typeface="ＭＳ ゴシック" panose="020B0609070205080204" pitchFamily="49" charset="-128"/>
              </a:rPr>
              <a:t>焦電検出器</a:t>
            </a:r>
            <a:endParaRPr kumimoji="1" lang="en-US" altLang="ja-JP" u="sng" dirty="0">
              <a:latin typeface="ＭＳ ゴシック" panose="020B0609070205080204" pitchFamily="49" charset="-128"/>
              <a:ea typeface="ＭＳ ゴシック" panose="020B0609070205080204" pitchFamily="49" charset="-128"/>
            </a:endParaRPr>
          </a:p>
          <a:p>
            <a:r>
              <a:rPr lang="ja-JP" altLang="ja-JP" dirty="0">
                <a:latin typeface="ＭＳ ゴシック" panose="020B0609070205080204" pitchFamily="49" charset="-128"/>
                <a:ea typeface="ＭＳ ゴシック" panose="020B0609070205080204" pitchFamily="49" charset="-128"/>
              </a:rPr>
              <a:t>赤外線が照射または遮断された瞬間にのみ、その赤外線の強度に比例する大きさの信号を出力する</a:t>
            </a:r>
            <a:r>
              <a:rPr lang="ja-JP" altLang="en-US" dirty="0">
                <a:latin typeface="ＭＳ ゴシック" panose="020B0609070205080204" pitchFamily="49" charset="-128"/>
                <a:ea typeface="ＭＳ ゴシック" panose="020B0609070205080204" pitchFamily="49" charset="-128"/>
              </a:rPr>
              <a:t>熱型検出器</a:t>
            </a:r>
            <a:endParaRPr kumimoji="1" lang="ja-JP" altLang="en-US" dirty="0">
              <a:latin typeface="ＭＳ ゴシック" panose="020B0609070205080204" pitchFamily="49" charset="-128"/>
              <a:ea typeface="ＭＳ ゴシック" panose="020B0609070205080204" pitchFamily="49" charset="-128"/>
            </a:endParaRPr>
          </a:p>
        </p:txBody>
      </p:sp>
      <p:sp>
        <p:nvSpPr>
          <p:cNvPr id="2" name="テキスト ボックス 1">
            <a:extLst>
              <a:ext uri="{FF2B5EF4-FFF2-40B4-BE49-F238E27FC236}">
                <a16:creationId xmlns:a16="http://schemas.microsoft.com/office/drawing/2014/main" id="{1423C782-75F0-4A03-A68C-E43C57A8CDFD}"/>
              </a:ext>
            </a:extLst>
          </p:cNvPr>
          <p:cNvSpPr txBox="1"/>
          <p:nvPr/>
        </p:nvSpPr>
        <p:spPr>
          <a:xfrm>
            <a:off x="2140058" y="5848907"/>
            <a:ext cx="6930808" cy="646331"/>
          </a:xfrm>
          <a:prstGeom prst="rect">
            <a:avLst/>
          </a:prstGeom>
          <a:noFill/>
        </p:spPr>
        <p:txBody>
          <a:bodyPr wrap="none" rtlCol="0">
            <a:spAutoFit/>
          </a:bodyPr>
          <a:lstStyle/>
          <a:p>
            <a:r>
              <a:rPr kumimoji="1" lang="en-US" altLang="ja-JP" dirty="0">
                <a:latin typeface="ＭＳ ゴシック" panose="020B0609070205080204" pitchFamily="49" charset="-128"/>
                <a:ea typeface="ＭＳ ゴシック" panose="020B0609070205080204" pitchFamily="49" charset="-128"/>
              </a:rPr>
              <a:t>STJ</a:t>
            </a:r>
            <a:r>
              <a:rPr kumimoji="1" lang="ja-JP" altLang="en-US" dirty="0">
                <a:latin typeface="ＭＳ ゴシック" panose="020B0609070205080204" pitchFamily="49" charset="-128"/>
                <a:ea typeface="ＭＳ ゴシック" panose="020B0609070205080204" pitchFamily="49" charset="-128"/>
              </a:rPr>
              <a:t>検出器の応答速度に合わせたパルス化が出来るよう</a:t>
            </a:r>
            <a:r>
              <a:rPr lang="ja-JP" altLang="en-US" dirty="0">
                <a:latin typeface="ＭＳ ゴシック" panose="020B0609070205080204" pitchFamily="49" charset="-128"/>
                <a:ea typeface="ＭＳ ゴシック" panose="020B0609070205080204" pitchFamily="49" charset="-128"/>
              </a:rPr>
              <a:t>、</a:t>
            </a:r>
            <a:r>
              <a:rPr kumimoji="1" lang="ja-JP" altLang="en-US" dirty="0">
                <a:latin typeface="ＭＳ ゴシック" panose="020B0609070205080204" pitchFamily="49" charset="-128"/>
                <a:ea typeface="ＭＳ ゴシック" panose="020B0609070205080204" pitchFamily="49" charset="-128"/>
              </a:rPr>
              <a:t>光学系の</a:t>
            </a:r>
            <a:endParaRPr kumimoji="1" lang="en-US" altLang="ja-JP" dirty="0">
              <a:latin typeface="ＭＳ ゴシック" panose="020B0609070205080204" pitchFamily="49" charset="-128"/>
              <a:ea typeface="ＭＳ ゴシック" panose="020B0609070205080204" pitchFamily="49" charset="-128"/>
            </a:endParaRPr>
          </a:p>
          <a:p>
            <a:r>
              <a:rPr kumimoji="1" lang="ja-JP" altLang="en-US" dirty="0">
                <a:latin typeface="ＭＳ ゴシック" panose="020B0609070205080204" pitchFamily="49" charset="-128"/>
                <a:ea typeface="ＭＳ ゴシック" panose="020B0609070205080204" pitchFamily="49" charset="-128"/>
              </a:rPr>
              <a:t>シミュレーションを２つのソフトを用いて行っていく。</a:t>
            </a:r>
          </a:p>
        </p:txBody>
      </p:sp>
    </p:spTree>
    <p:extLst>
      <p:ext uri="{BB962C8B-B14F-4D97-AF65-F5344CB8AC3E}">
        <p14:creationId xmlns:p14="http://schemas.microsoft.com/office/powerpoint/2010/main" val="941128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23229" y="172181"/>
            <a:ext cx="6432635" cy="523220"/>
          </a:xfrm>
          <a:prstGeom prst="rect">
            <a:avLst/>
          </a:prstGeom>
          <a:noFill/>
        </p:spPr>
        <p:txBody>
          <a:bodyPr wrap="square" rtlCol="0">
            <a:spAutoFit/>
          </a:bodyPr>
          <a:lstStyle/>
          <a:p>
            <a:r>
              <a:rPr lang="ja-JP" altLang="en-US" sz="2800" u="sng" dirty="0">
                <a:latin typeface="ＭＳ ゴシック" panose="020B0609070205080204" pitchFamily="49" charset="-128"/>
                <a:ea typeface="ＭＳ ゴシック" panose="020B0609070205080204" pitchFamily="49" charset="-128"/>
              </a:rPr>
              <a:t>ＳＴＪ検出器</a:t>
            </a:r>
            <a:endParaRPr kumimoji="1" lang="ja-JP" altLang="en-US" sz="2800" u="sng" dirty="0">
              <a:latin typeface="ＭＳ ゴシック" panose="020B0609070205080204" pitchFamily="49" charset="-128"/>
              <a:ea typeface="ＭＳ ゴシック" panose="020B0609070205080204" pitchFamily="49" charset="-128"/>
            </a:endParaRPr>
          </a:p>
        </p:txBody>
      </p:sp>
      <p:sp>
        <p:nvSpPr>
          <p:cNvPr id="6" name="テキスト ボックス 5"/>
          <p:cNvSpPr txBox="1"/>
          <p:nvPr/>
        </p:nvSpPr>
        <p:spPr>
          <a:xfrm>
            <a:off x="422194" y="870414"/>
            <a:ext cx="7972415" cy="1107996"/>
          </a:xfrm>
          <a:prstGeom prst="rect">
            <a:avLst/>
          </a:prstGeom>
          <a:noFill/>
        </p:spPr>
        <p:txBody>
          <a:bodyPr wrap="square" rtlCol="0">
            <a:spAutoFit/>
          </a:bodyPr>
          <a:lstStyle/>
          <a:p>
            <a:r>
              <a:rPr lang="ja-JP" altLang="en-US" sz="1600" dirty="0">
                <a:latin typeface="ＭＳ ゴシック" panose="020B0609070205080204" pitchFamily="49" charset="-128"/>
                <a:ea typeface="ＭＳ ゴシック" panose="020B0609070205080204" pitchFamily="49" charset="-128"/>
              </a:rPr>
              <a:t>ニュートリノ崩壊光子</a:t>
            </a:r>
            <a:r>
              <a:rPr kumimoji="1" lang="ja-JP" altLang="en-US" sz="1600" dirty="0">
                <a:latin typeface="ＭＳ ゴシック" panose="020B0609070205080204" pitchFamily="49" charset="-128"/>
                <a:ea typeface="ＭＳ ゴシック" panose="020B0609070205080204" pitchFamily="49" charset="-128"/>
              </a:rPr>
              <a:t>のような超低エネルギーの光子</a:t>
            </a:r>
            <a:r>
              <a:rPr lang="ja-JP" altLang="en-US" sz="1600" dirty="0">
                <a:latin typeface="ＭＳ ゴシック" panose="020B0609070205080204" pitchFamily="49" charset="-128"/>
                <a:ea typeface="ＭＳ ゴシック" panose="020B0609070205080204" pitchFamily="49" charset="-128"/>
              </a:rPr>
              <a:t>を精度良く検出し、そのエネルギーを高い精度で測定できる検出器として</a:t>
            </a:r>
            <a:r>
              <a:rPr lang="en-US" altLang="ja-JP" sz="1600" dirty="0">
                <a:latin typeface="ＭＳ ゴシック" panose="020B0609070205080204" pitchFamily="49" charset="-128"/>
                <a:ea typeface="ＭＳ ゴシック" panose="020B0609070205080204" pitchFamily="49" charset="-128"/>
              </a:rPr>
              <a:t/>
            </a:r>
            <a:br>
              <a:rPr lang="en-US" altLang="ja-JP" sz="1600" dirty="0">
                <a:latin typeface="ＭＳ ゴシック" panose="020B0609070205080204" pitchFamily="49" charset="-128"/>
                <a:ea typeface="ＭＳ ゴシック" panose="020B0609070205080204" pitchFamily="49" charset="-128"/>
              </a:rPr>
            </a:br>
            <a:r>
              <a:rPr lang="ja-JP" altLang="en-US" sz="1600" dirty="0">
                <a:latin typeface="ＭＳ ゴシック" panose="020B0609070205080204" pitchFamily="49" charset="-128"/>
                <a:ea typeface="ＭＳ ゴシック" panose="020B0609070205080204" pitchFamily="49" charset="-128"/>
              </a:rPr>
              <a:t>超伝導トンネル接合素子</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 </a:t>
            </a:r>
            <a:r>
              <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Superconducting Tunnel Junction </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 </a:t>
            </a:r>
            <a:r>
              <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STJ </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a:t>
            </a:r>
            <a:r>
              <a:rPr lang="ja-JP" altLang="en-US" sz="1600" dirty="0">
                <a:latin typeface="ＭＳ ゴシック" panose="020B0609070205080204" pitchFamily="49" charset="-128"/>
                <a:ea typeface="ＭＳ ゴシック" panose="020B0609070205080204" pitchFamily="49" charset="-128"/>
              </a:rPr>
              <a:t>検出器</a:t>
            </a:r>
            <a:r>
              <a:rPr kumimoji="1" lang="ja-JP" altLang="en-US" sz="1600" dirty="0">
                <a:latin typeface="ＭＳ ゴシック" panose="020B0609070205080204" pitchFamily="49" charset="-128"/>
                <a:ea typeface="ＭＳ ゴシック" panose="020B0609070205080204" pitchFamily="49" charset="-128"/>
              </a:rPr>
              <a:t>に着目した。</a:t>
            </a:r>
          </a:p>
        </p:txBody>
      </p:sp>
      <p:sp>
        <p:nvSpPr>
          <p:cNvPr id="10" name="テキスト ボックス 9"/>
          <p:cNvSpPr txBox="1"/>
          <p:nvPr/>
        </p:nvSpPr>
        <p:spPr>
          <a:xfrm>
            <a:off x="6743493" y="4396441"/>
            <a:ext cx="1223412" cy="369332"/>
          </a:xfrm>
          <a:prstGeom prst="rect">
            <a:avLst/>
          </a:prstGeom>
          <a:noFill/>
        </p:spPr>
        <p:txBody>
          <a:bodyPr wrap="none" rtlCol="0">
            <a:spAutoFit/>
          </a:bodyPr>
          <a:lstStyle/>
          <a:p>
            <a:r>
              <a:rPr lang="en-US" altLang="ja-JP" dirty="0" err="1">
                <a:latin typeface="ＭＳ ゴシック" panose="020B0609070205080204" pitchFamily="49" charset="-128"/>
                <a:ea typeface="ＭＳ ゴシック" panose="020B0609070205080204" pitchFamily="49" charset="-128"/>
              </a:rPr>
              <a:t>Nb</a:t>
            </a:r>
            <a:r>
              <a:rPr lang="en-US" altLang="ja-JP" dirty="0">
                <a:latin typeface="ＭＳ ゴシック" panose="020B0609070205080204" pitchFamily="49" charset="-128"/>
                <a:ea typeface="ＭＳ ゴシック" panose="020B0609070205080204" pitchFamily="49" charset="-128"/>
              </a:rPr>
              <a:t>-Al STJ</a:t>
            </a:r>
            <a:endParaRPr lang="ja-JP" altLang="en-US" dirty="0">
              <a:latin typeface="ＭＳ ゴシック" panose="020B0609070205080204" pitchFamily="49" charset="-128"/>
              <a:ea typeface="ＭＳ ゴシック" panose="020B0609070205080204" pitchFamily="49" charset="-128"/>
            </a:endParaRPr>
          </a:p>
        </p:txBody>
      </p:sp>
      <p:cxnSp>
        <p:nvCxnSpPr>
          <p:cNvPr id="11" name="直線矢印コネクタ 10"/>
          <p:cNvCxnSpPr/>
          <p:nvPr/>
        </p:nvCxnSpPr>
        <p:spPr>
          <a:xfrm>
            <a:off x="754813" y="4555528"/>
            <a:ext cx="3279840" cy="1487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cxnSpLocks/>
          </p:cNvCxnSpPr>
          <p:nvPr/>
        </p:nvCxnSpPr>
        <p:spPr>
          <a:xfrm flipV="1">
            <a:off x="609192" y="2965855"/>
            <a:ext cx="5957" cy="150391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テキスト ボックス 12"/>
              <p:cNvSpPr txBox="1"/>
              <p:nvPr/>
            </p:nvSpPr>
            <p:spPr>
              <a:xfrm>
                <a:off x="1549322" y="4651877"/>
                <a:ext cx="1792960" cy="25369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1400" smtClean="0">
                          <a:solidFill>
                            <a:prstClr val="black"/>
                          </a:solidFill>
                          <a:latin typeface="Cambria Math" panose="02040503050406030204" pitchFamily="18" charset="0"/>
                        </a:rPr>
                        <m:t>~100</m:t>
                      </m:r>
                      <m:r>
                        <m:rPr>
                          <m:sty m:val="p"/>
                        </m:rPr>
                        <a:rPr lang="ja-JP" altLang="en-US" sz="1400" smtClean="0">
                          <a:solidFill>
                            <a:prstClr val="black"/>
                          </a:solidFill>
                          <a:latin typeface="Cambria Math" panose="02040503050406030204" pitchFamily="18" charset="0"/>
                        </a:rPr>
                        <m:t>μ</m:t>
                      </m:r>
                      <m:r>
                        <m:rPr>
                          <m:sty m:val="p"/>
                        </m:rPr>
                        <a:rPr lang="en-US" altLang="ja-JP" sz="1400" smtClean="0">
                          <a:solidFill>
                            <a:prstClr val="black"/>
                          </a:solidFill>
                          <a:latin typeface="Cambria Math" panose="02040503050406030204" pitchFamily="18" charset="0"/>
                        </a:rPr>
                        <m:t>m</m:t>
                      </m:r>
                      <m:r>
                        <a:rPr lang="en-US" altLang="ja-JP" sz="1400" smtClean="0">
                          <a:solidFill>
                            <a:prstClr val="black"/>
                          </a:solidFill>
                          <a:latin typeface="Cambria Math" panose="02040503050406030204" pitchFamily="18" charset="0"/>
                          <a:ea typeface="Cambria Math" panose="02040503050406030204" pitchFamily="18" charset="0"/>
                        </a:rPr>
                        <m:t>×~</m:t>
                      </m:r>
                      <m:r>
                        <a:rPr lang="en-US" altLang="ja-JP" sz="1400" smtClean="0">
                          <a:solidFill>
                            <a:prstClr val="black"/>
                          </a:solidFill>
                          <a:latin typeface="Cambria Math" panose="02040503050406030204" pitchFamily="18" charset="0"/>
                        </a:rPr>
                        <m:t>100</m:t>
                      </m:r>
                      <m:r>
                        <m:rPr>
                          <m:sty m:val="p"/>
                        </m:rPr>
                        <a:rPr lang="ja-JP" altLang="en-US" sz="1400" smtClean="0">
                          <a:solidFill>
                            <a:prstClr val="black"/>
                          </a:solidFill>
                          <a:latin typeface="Cambria Math" panose="02040503050406030204" pitchFamily="18" charset="0"/>
                        </a:rPr>
                        <m:t>μ</m:t>
                      </m:r>
                      <m:r>
                        <m:rPr>
                          <m:sty m:val="p"/>
                        </m:rPr>
                        <a:rPr lang="en-US" altLang="ja-JP" sz="1400" smtClean="0">
                          <a:solidFill>
                            <a:prstClr val="black"/>
                          </a:solidFill>
                          <a:latin typeface="Cambria Math" panose="02040503050406030204" pitchFamily="18" charset="0"/>
                        </a:rPr>
                        <m:t>m</m:t>
                      </m:r>
                    </m:oMath>
                  </m:oMathPara>
                </a14:m>
                <a:endParaRPr lang="ja-JP" altLang="en-US" sz="1400" dirty="0">
                  <a:solidFill>
                    <a:prstClr val="black"/>
                  </a:solidFill>
                </a:endParaRPr>
              </a:p>
            </p:txBody>
          </p:sp>
        </mc:Choice>
        <mc:Fallback xmlns="">
          <p:sp>
            <p:nvSpPr>
              <p:cNvPr id="13" name="テキスト ボックス 12"/>
              <p:cNvSpPr txBox="1">
                <a:spLocks noRot="1" noChangeAspect="1" noMove="1" noResize="1" noEditPoints="1" noAdjustHandles="1" noChangeArrowheads="1" noChangeShapeType="1" noTextEdit="1"/>
              </p:cNvSpPr>
              <p:nvPr/>
            </p:nvSpPr>
            <p:spPr>
              <a:xfrm>
                <a:off x="1549322" y="4651877"/>
                <a:ext cx="1792960" cy="253690"/>
              </a:xfrm>
              <a:prstGeom prst="rect">
                <a:avLst/>
              </a:prstGeom>
              <a:blipFill>
                <a:blip r:embed="rId3"/>
                <a:stretch>
                  <a:fillRect b="-47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正方形/長方形 13"/>
              <p:cNvSpPr/>
              <p:nvPr/>
            </p:nvSpPr>
            <p:spPr>
              <a:xfrm>
                <a:off x="180706" y="3467112"/>
                <a:ext cx="571506"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ja-JP" sz="1400" smtClean="0">
                          <a:solidFill>
                            <a:prstClr val="black"/>
                          </a:solidFill>
                          <a:latin typeface="Cambria Math" panose="02040503050406030204" pitchFamily="18" charset="0"/>
                        </a:rPr>
                        <m:t>~</m:t>
                      </m:r>
                      <m:r>
                        <a:rPr lang="en-US" altLang="ja-JP" sz="1400" i="1">
                          <a:solidFill>
                            <a:prstClr val="black"/>
                          </a:solidFill>
                          <a:latin typeface="Cambria Math" panose="02040503050406030204" pitchFamily="18" charset="0"/>
                        </a:rPr>
                        <m:t>5</m:t>
                      </m:r>
                      <m:r>
                        <a:rPr lang="en-US" altLang="ja-JP" sz="1400">
                          <a:solidFill>
                            <a:prstClr val="black"/>
                          </a:solidFill>
                          <a:latin typeface="Cambria Math" panose="02040503050406030204" pitchFamily="18" charset="0"/>
                        </a:rPr>
                        <m:t>0</m:t>
                      </m:r>
                      <m:r>
                        <a:rPr lang="en-US" altLang="ja-JP" sz="1400" smtClean="0">
                          <a:solidFill>
                            <a:prstClr val="black"/>
                          </a:solidFill>
                          <a:latin typeface="Cambria Math" panose="02040503050406030204" pitchFamily="18" charset="0"/>
                        </a:rPr>
                        <m:t>0</m:t>
                      </m:r>
                      <m:r>
                        <m:rPr>
                          <m:sty m:val="p"/>
                        </m:rPr>
                        <a:rPr lang="en-US" altLang="ja-JP" sz="1400" smtClean="0">
                          <a:solidFill>
                            <a:prstClr val="black"/>
                          </a:solidFill>
                          <a:latin typeface="Cambria Math" panose="02040503050406030204" pitchFamily="18" charset="0"/>
                        </a:rPr>
                        <m:t>nm</m:t>
                      </m:r>
                    </m:oMath>
                  </m:oMathPara>
                </a14:m>
                <a:endParaRPr lang="ja-JP" altLang="en-US" sz="1400" dirty="0">
                  <a:solidFill>
                    <a:prstClr val="black"/>
                  </a:solidFill>
                </a:endParaRPr>
              </a:p>
            </p:txBody>
          </p:sp>
        </mc:Choice>
        <mc:Fallback xmlns="">
          <p:sp>
            <p:nvSpPr>
              <p:cNvPr id="14" name="正方形/長方形 13"/>
              <p:cNvSpPr>
                <a:spLocks noRot="1" noChangeAspect="1" noMove="1" noResize="1" noEditPoints="1" noAdjustHandles="1" noChangeArrowheads="1" noChangeShapeType="1" noTextEdit="1"/>
              </p:cNvSpPr>
              <p:nvPr/>
            </p:nvSpPr>
            <p:spPr>
              <a:xfrm>
                <a:off x="180706" y="3467112"/>
                <a:ext cx="571506" cy="307777"/>
              </a:xfrm>
              <a:prstGeom prst="rect">
                <a:avLst/>
              </a:prstGeom>
              <a:blipFill>
                <a:blip r:embed="rId4"/>
                <a:stretch>
                  <a:fillRect r="-44086"/>
                </a:stretch>
              </a:blipFill>
            </p:spPr>
            <p:txBody>
              <a:bodyPr/>
              <a:lstStyle/>
              <a:p>
                <a:r>
                  <a:rPr lang="ja-JP" altLang="en-US">
                    <a:noFill/>
                  </a:rPr>
                  <a:t> </a:t>
                </a:r>
              </a:p>
            </p:txBody>
          </p:sp>
        </mc:Fallback>
      </mc:AlternateContent>
      <p:cxnSp>
        <p:nvCxnSpPr>
          <p:cNvPr id="15" name="直線矢印コネクタ 14"/>
          <p:cNvCxnSpPr/>
          <p:nvPr/>
        </p:nvCxnSpPr>
        <p:spPr>
          <a:xfrm>
            <a:off x="7609555" y="2697109"/>
            <a:ext cx="158726" cy="29816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2438433" y="5121053"/>
            <a:ext cx="4176584" cy="369332"/>
          </a:xfrm>
          <a:prstGeom prst="rect">
            <a:avLst/>
          </a:prstGeom>
          <a:noFill/>
          <a:ln w="28575">
            <a:noFill/>
          </a:ln>
        </p:spPr>
        <p:txBody>
          <a:bodyPr wrap="square" rtlCol="0">
            <a:spAutoFit/>
          </a:bodyPr>
          <a:lstStyle/>
          <a:p>
            <a:r>
              <a:rPr kumimoji="1" lang="ja-JP" altLang="en-US" dirty="0">
                <a:latin typeface="ＭＳ ゴシック" panose="020B0609070205080204" pitchFamily="49" charset="-128"/>
                <a:ea typeface="ＭＳ ゴシック" panose="020B0609070205080204" pitchFamily="49" charset="-128"/>
              </a:rPr>
              <a:t>しかし、開発中のため性能評価が必要</a:t>
            </a:r>
          </a:p>
        </p:txBody>
      </p:sp>
      <p:grpSp>
        <p:nvGrpSpPr>
          <p:cNvPr id="17" name="グループ化 16"/>
          <p:cNvGrpSpPr/>
          <p:nvPr/>
        </p:nvGrpSpPr>
        <p:grpSpPr>
          <a:xfrm>
            <a:off x="793607" y="2049342"/>
            <a:ext cx="5206626" cy="2373478"/>
            <a:chOff x="6639707" y="519696"/>
            <a:chExt cx="4563623" cy="1998893"/>
          </a:xfrm>
        </p:grpSpPr>
        <p:sp>
          <p:nvSpPr>
            <p:cNvPr id="18" name="正方形/長方形 17"/>
            <p:cNvSpPr/>
            <p:nvPr/>
          </p:nvSpPr>
          <p:spPr>
            <a:xfrm>
              <a:off x="9361951" y="1331967"/>
              <a:ext cx="826366" cy="1412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9" name="正方形/長方形 18"/>
            <p:cNvSpPr/>
            <p:nvPr/>
          </p:nvSpPr>
          <p:spPr>
            <a:xfrm flipV="1">
              <a:off x="6826307" y="1876259"/>
              <a:ext cx="2448361" cy="80965"/>
            </a:xfrm>
            <a:prstGeom prst="rect">
              <a:avLst/>
            </a:prstGeom>
            <a:solidFill>
              <a:srgbClr val="EEECE1">
                <a:lumMod val="75000"/>
              </a:srgbClr>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mc:AlternateContent xmlns:mc="http://schemas.openxmlformats.org/markup-compatibility/2006" xmlns:a14="http://schemas.microsoft.com/office/drawing/2010/main">
          <mc:Choice Requires="a14">
            <p:sp>
              <p:nvSpPr>
                <p:cNvPr id="20" name="テキスト ボックス 19"/>
                <p:cNvSpPr txBox="1"/>
                <p:nvPr/>
              </p:nvSpPr>
              <p:spPr>
                <a:xfrm>
                  <a:off x="6718298" y="616071"/>
                  <a:ext cx="3611287" cy="250563"/>
                </a:xfrm>
                <a:prstGeom prst="rect">
                  <a:avLst/>
                </a:prstGeom>
                <a:noFill/>
                <a:ln w="25400" cap="flat" cmpd="sng" algn="ctr">
                  <a:noFill/>
                  <a:prstDash val="solid"/>
                </a:ln>
                <a:effectLst/>
              </p:spPr>
              <p:txBody>
                <a:bodyPr wrap="square" rtlCol="0">
                  <a:spAutoFit/>
                </a:bodyPr>
                <a:lstStyle/>
                <a:p>
                  <a:pPr lvl="0">
                    <a:lnSpc>
                      <a:spcPts val="1600"/>
                    </a:lnSpc>
                    <a:defRPr/>
                  </a:pPr>
                  <a:r>
                    <a:rPr kumimoji="0" lang="ja-JP" altLang="en-US" sz="1400" kern="0" dirty="0">
                      <a:solidFill>
                        <a:prstClr val="black"/>
                      </a:solidFill>
                      <a:latin typeface="ＭＳ ゴシック" panose="020B0609070205080204" pitchFamily="49" charset="-128"/>
                      <a:ea typeface="ＭＳ ゴシック" panose="020B0609070205080204" pitchFamily="49" charset="-128"/>
                    </a:rPr>
                    <a:t>ニュートリノ崩壊</a:t>
                  </a: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光子（波長</a:t>
                  </a:r>
                  <a14:m>
                    <m:oMath xmlns:m="http://schemas.openxmlformats.org/officeDocument/2006/math">
                      <m:r>
                        <a:rPr kumimoji="0" lang="ja-JP" altLang="en-US" sz="1400" i="1" kern="0">
                          <a:solidFill>
                            <a:prstClr val="black"/>
                          </a:solidFill>
                          <a:latin typeface="Cambria Math" panose="02040503050406030204" pitchFamily="18" charset="0"/>
                        </a:rPr>
                        <m:t>𝜆</m:t>
                      </m:r>
                      <m:r>
                        <a:rPr kumimoji="0" lang="en-US" altLang="ja-JP" sz="1400" kern="0">
                          <a:solidFill>
                            <a:prstClr val="black"/>
                          </a:solidFill>
                          <a:latin typeface="Cambria Math" panose="02040503050406030204" pitchFamily="18" charset="0"/>
                        </a:rPr>
                        <m:t>=50~</m:t>
                      </m:r>
                      <m:r>
                        <a:rPr kumimoji="0" lang="en-US" altLang="ja-JP" sz="1400" b="0" i="1" kern="0" smtClean="0">
                          <a:solidFill>
                            <a:prstClr val="black"/>
                          </a:solidFill>
                          <a:latin typeface="Cambria Math" panose="02040503050406030204" pitchFamily="18" charset="0"/>
                        </a:rPr>
                        <m:t>90</m:t>
                      </m:r>
                      <m:r>
                        <m:rPr>
                          <m:sty m:val="p"/>
                        </m:rPr>
                        <a:rPr kumimoji="0" lang="ja-JP" altLang="en-US" sz="1400" i="1" kern="0">
                          <a:solidFill>
                            <a:prstClr val="black"/>
                          </a:solidFill>
                          <a:latin typeface="Cambria Math" panose="02040503050406030204" pitchFamily="18" charset="0"/>
                        </a:rPr>
                        <m:t>μ</m:t>
                      </m:r>
                      <m:r>
                        <m:rPr>
                          <m:sty m:val="p"/>
                        </m:rPr>
                        <a:rPr kumimoji="0" lang="en-US" altLang="ja-JP" sz="1400" i="1" kern="0">
                          <a:solidFill>
                            <a:prstClr val="black"/>
                          </a:solidFill>
                          <a:latin typeface="Cambria Math" panose="02040503050406030204" pitchFamily="18" charset="0"/>
                        </a:rPr>
                        <m:t>m</m:t>
                      </m:r>
                      <m:r>
                        <a:rPr kumimoji="0" lang="en-US" altLang="ja-JP" sz="1400" i="1" kern="0">
                          <a:solidFill>
                            <a:prstClr val="black"/>
                          </a:solidFill>
                          <a:latin typeface="Cambria Math" panose="02040503050406030204" pitchFamily="18" charset="0"/>
                        </a:rPr>
                        <m:t> </m:t>
                      </m:r>
                    </m:oMath>
                  </a14:m>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a:t>
                  </a:r>
                  <a:endParaRPr kumimoji="0" lang="en-US" altLang="ja-JP" sz="16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6718298" y="616071"/>
                  <a:ext cx="3611287" cy="250563"/>
                </a:xfrm>
                <a:prstGeom prst="rect">
                  <a:avLst/>
                </a:prstGeom>
                <a:blipFill>
                  <a:blip r:embed="rId5"/>
                  <a:stretch>
                    <a:fillRect l="-444" t="-10204" b="-16327"/>
                  </a:stretch>
                </a:blipFill>
                <a:ln w="25400" cap="flat" cmpd="sng" algn="ctr">
                  <a:noFill/>
                  <a:prstDash val="solid"/>
                </a:ln>
                <a:effectLst/>
              </p:spPr>
              <p:txBody>
                <a:bodyPr/>
                <a:lstStyle/>
                <a:p>
                  <a:r>
                    <a:rPr lang="ja-JP" altLang="en-US">
                      <a:noFill/>
                    </a:rPr>
                    <a:t> </a:t>
                  </a:r>
                </a:p>
              </p:txBody>
            </p:sp>
          </mc:Fallback>
        </mc:AlternateContent>
        <p:sp>
          <p:nvSpPr>
            <p:cNvPr id="21" name="正方形/長方形 20"/>
            <p:cNvSpPr/>
            <p:nvPr/>
          </p:nvSpPr>
          <p:spPr>
            <a:xfrm flipV="1">
              <a:off x="6639707" y="1957222"/>
              <a:ext cx="2838845" cy="561367"/>
            </a:xfrm>
            <a:prstGeom prst="rect">
              <a:avLst/>
            </a:prstGeom>
            <a:solidFill>
              <a:srgbClr val="CCFFFF"/>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22" name="正方形/長方形 21"/>
            <p:cNvSpPr/>
            <p:nvPr/>
          </p:nvSpPr>
          <p:spPr>
            <a:xfrm flipV="1">
              <a:off x="6826307" y="1273667"/>
              <a:ext cx="2448361" cy="602416"/>
            </a:xfrm>
            <a:prstGeom prst="rect">
              <a:avLst/>
            </a:prstGeom>
            <a:solidFill>
              <a:srgbClr val="CCFFFF"/>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cxnSp>
          <p:nvCxnSpPr>
            <p:cNvPr id="23" name="直線矢印コネクタ 22"/>
            <p:cNvCxnSpPr/>
            <p:nvPr/>
          </p:nvCxnSpPr>
          <p:spPr>
            <a:xfrm flipH="1">
              <a:off x="9397133" y="2184319"/>
              <a:ext cx="283137" cy="48029"/>
            </a:xfrm>
            <a:prstGeom prst="straightConnector1">
              <a:avLst/>
            </a:prstGeom>
            <a:noFill/>
            <a:ln w="9525" cap="flat" cmpd="sng" algn="ctr">
              <a:solidFill>
                <a:sysClr val="windowText" lastClr="000000"/>
              </a:solidFill>
              <a:prstDash val="solid"/>
              <a:tailEnd type="arrow"/>
            </a:ln>
            <a:effectLst/>
          </p:spPr>
        </p:cxnSp>
        <p:cxnSp>
          <p:nvCxnSpPr>
            <p:cNvPr id="24" name="直線矢印コネクタ 23"/>
            <p:cNvCxnSpPr/>
            <p:nvPr/>
          </p:nvCxnSpPr>
          <p:spPr>
            <a:xfrm flipH="1">
              <a:off x="9266515" y="1735776"/>
              <a:ext cx="413755" cy="181213"/>
            </a:xfrm>
            <a:prstGeom prst="straightConnector1">
              <a:avLst/>
            </a:prstGeom>
            <a:noFill/>
            <a:ln w="9525" cap="flat" cmpd="sng" algn="ctr">
              <a:solidFill>
                <a:sysClr val="windowText" lastClr="000000"/>
              </a:solidFill>
              <a:prstDash val="solid"/>
              <a:tailEnd type="arrow"/>
            </a:ln>
            <a:effectLst/>
          </p:spPr>
        </p:cxnSp>
        <p:grpSp>
          <p:nvGrpSpPr>
            <p:cNvPr id="25" name="グループ化 24"/>
            <p:cNvGrpSpPr/>
            <p:nvPr/>
          </p:nvGrpSpPr>
          <p:grpSpPr>
            <a:xfrm flipV="1">
              <a:off x="6906983" y="1589355"/>
              <a:ext cx="236574" cy="152400"/>
              <a:chOff x="1876425" y="4829175"/>
              <a:chExt cx="228600" cy="152400"/>
            </a:xfrm>
          </p:grpSpPr>
          <p:sp>
            <p:nvSpPr>
              <p:cNvPr id="91" name="円/楕円 80"/>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92" name="円/楕円 81"/>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93" name="円/楕円 82"/>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sp>
          <p:nvSpPr>
            <p:cNvPr id="26" name="円/楕円 13"/>
            <p:cNvSpPr/>
            <p:nvPr/>
          </p:nvSpPr>
          <p:spPr>
            <a:xfrm>
              <a:off x="7504422" y="1674766"/>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27" name="円/楕円 14"/>
            <p:cNvSpPr/>
            <p:nvPr/>
          </p:nvSpPr>
          <p:spPr>
            <a:xfrm>
              <a:off x="7142313" y="2139234"/>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28" name="円/楕円 15"/>
            <p:cNvSpPr/>
            <p:nvPr/>
          </p:nvSpPr>
          <p:spPr>
            <a:xfrm>
              <a:off x="7222985" y="1775717"/>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29" name="円/楕円 16"/>
            <p:cNvSpPr/>
            <p:nvPr/>
          </p:nvSpPr>
          <p:spPr>
            <a:xfrm>
              <a:off x="7241381" y="1692408"/>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0" name="円/楕円 17"/>
            <p:cNvSpPr/>
            <p:nvPr/>
          </p:nvSpPr>
          <p:spPr>
            <a:xfrm>
              <a:off x="7437147" y="1769929"/>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1" name="円/楕円 18"/>
            <p:cNvSpPr/>
            <p:nvPr/>
          </p:nvSpPr>
          <p:spPr>
            <a:xfrm>
              <a:off x="7492743" y="2164232"/>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2" name="円/楕円 19"/>
            <p:cNvSpPr/>
            <p:nvPr/>
          </p:nvSpPr>
          <p:spPr>
            <a:xfrm>
              <a:off x="7315496" y="2190380"/>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3" name="円/楕円 20"/>
            <p:cNvSpPr/>
            <p:nvPr/>
          </p:nvSpPr>
          <p:spPr>
            <a:xfrm>
              <a:off x="7328697" y="1785136"/>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4" name="円/楕円 21"/>
            <p:cNvSpPr/>
            <p:nvPr/>
          </p:nvSpPr>
          <p:spPr>
            <a:xfrm>
              <a:off x="7321127" y="1612577"/>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35" name="円/楕円 22"/>
            <p:cNvSpPr/>
            <p:nvPr/>
          </p:nvSpPr>
          <p:spPr>
            <a:xfrm>
              <a:off x="7134712" y="1746781"/>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nvGrpSpPr>
            <p:cNvPr id="36" name="グループ化 35"/>
            <p:cNvGrpSpPr/>
            <p:nvPr/>
          </p:nvGrpSpPr>
          <p:grpSpPr>
            <a:xfrm flipV="1">
              <a:off x="7540603" y="1334369"/>
              <a:ext cx="236574" cy="152400"/>
              <a:chOff x="1876425" y="4829175"/>
              <a:chExt cx="228600" cy="152400"/>
            </a:xfrm>
          </p:grpSpPr>
          <p:sp>
            <p:nvSpPr>
              <p:cNvPr id="88" name="円/楕円 77"/>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9" name="円/楕円 78"/>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90" name="円/楕円 79"/>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37" name="グループ化 36"/>
            <p:cNvGrpSpPr/>
            <p:nvPr/>
          </p:nvGrpSpPr>
          <p:grpSpPr>
            <a:xfrm flipV="1">
              <a:off x="7963115" y="1334369"/>
              <a:ext cx="236574" cy="152400"/>
              <a:chOff x="1876425" y="4829175"/>
              <a:chExt cx="228600" cy="152400"/>
            </a:xfrm>
          </p:grpSpPr>
          <p:sp>
            <p:nvSpPr>
              <p:cNvPr id="85" name="円/楕円 74"/>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6" name="円/楕円 75"/>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7" name="円/楕円 76"/>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38" name="グループ化 37"/>
            <p:cNvGrpSpPr/>
            <p:nvPr/>
          </p:nvGrpSpPr>
          <p:grpSpPr>
            <a:xfrm flipV="1">
              <a:off x="7046286" y="1333284"/>
              <a:ext cx="236574" cy="152400"/>
              <a:chOff x="1876425" y="4829175"/>
              <a:chExt cx="228600" cy="152400"/>
            </a:xfrm>
          </p:grpSpPr>
          <p:sp>
            <p:nvSpPr>
              <p:cNvPr id="82" name="円/楕円 71"/>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3" name="円/楕円 72"/>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4" name="円/楕円 73"/>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39" name="グループ化 38"/>
            <p:cNvGrpSpPr/>
            <p:nvPr/>
          </p:nvGrpSpPr>
          <p:grpSpPr>
            <a:xfrm flipV="1">
              <a:off x="7274008" y="1528188"/>
              <a:ext cx="236574" cy="152400"/>
              <a:chOff x="1876425" y="4829175"/>
              <a:chExt cx="228600" cy="152400"/>
            </a:xfrm>
          </p:grpSpPr>
          <p:sp>
            <p:nvSpPr>
              <p:cNvPr id="79" name="円/楕円 68"/>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0" name="円/楕円 69"/>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81" name="円/楕円 70"/>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sp>
          <p:nvSpPr>
            <p:cNvPr id="40" name="フリーフォーム 39"/>
            <p:cNvSpPr/>
            <p:nvPr/>
          </p:nvSpPr>
          <p:spPr>
            <a:xfrm rot="180000" flipH="1" flipV="1">
              <a:off x="7082103" y="1444924"/>
              <a:ext cx="45719" cy="178829"/>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41" name="フリーフォーム 40"/>
            <p:cNvSpPr/>
            <p:nvPr/>
          </p:nvSpPr>
          <p:spPr>
            <a:xfrm rot="21360000" flipV="1">
              <a:off x="7265284" y="1844243"/>
              <a:ext cx="47314" cy="329739"/>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42" name="フリーフォーム 41"/>
            <p:cNvSpPr/>
            <p:nvPr/>
          </p:nvSpPr>
          <p:spPr>
            <a:xfrm rot="21540000" flipV="1">
              <a:off x="7095629" y="1862514"/>
              <a:ext cx="66236" cy="257959"/>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43" name="フリーフォーム 42"/>
            <p:cNvSpPr/>
            <p:nvPr/>
          </p:nvSpPr>
          <p:spPr>
            <a:xfrm rot="20640000" flipV="1">
              <a:off x="7410340" y="1838164"/>
              <a:ext cx="45719" cy="301087"/>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44" name="フリーフォーム 43"/>
            <p:cNvSpPr/>
            <p:nvPr/>
          </p:nvSpPr>
          <p:spPr>
            <a:xfrm rot="20880000" flipV="1">
              <a:off x="7239864" y="1433315"/>
              <a:ext cx="51025" cy="156342"/>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46" name="テキスト ボックス 45"/>
            <p:cNvSpPr txBox="1"/>
            <p:nvPr/>
          </p:nvSpPr>
          <p:spPr>
            <a:xfrm>
              <a:off x="7898950" y="2012421"/>
              <a:ext cx="948681" cy="2592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信号となる</a:t>
              </a:r>
            </a:p>
          </p:txBody>
        </p:sp>
        <p:sp>
          <p:nvSpPr>
            <p:cNvPr id="47" name="テキスト ボックス 46"/>
            <p:cNvSpPr txBox="1"/>
            <p:nvPr/>
          </p:nvSpPr>
          <p:spPr>
            <a:xfrm>
              <a:off x="7541738" y="1601977"/>
              <a:ext cx="1735501" cy="2592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電子（準粒子）</a:t>
              </a:r>
              <a:r>
                <a:rPr kumimoji="0" lang="ja-JP" altLang="en-US" sz="1400" b="1" kern="0" dirty="0">
                  <a:solidFill>
                    <a:prstClr val="black"/>
                  </a:solidFill>
                  <a:latin typeface="ＭＳ ゴシック" panose="020B0609070205080204" pitchFamily="49" charset="-128"/>
                  <a:ea typeface="ＭＳ ゴシック" panose="020B0609070205080204" pitchFamily="49" charset="-128"/>
                </a:rPr>
                <a:t>となる</a:t>
              </a:r>
              <a:endParaRPr kumimoji="0" lang="ja-JP" altLang="en-US" sz="1400" b="1"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48" name="Freeform 32"/>
            <p:cNvSpPr>
              <a:spLocks/>
            </p:cNvSpPr>
            <p:nvPr/>
          </p:nvSpPr>
          <p:spPr bwMode="auto">
            <a:xfrm rot="3165144">
              <a:off x="6385268" y="902517"/>
              <a:ext cx="901857" cy="136215"/>
            </a:xfrm>
            <a:custGeom>
              <a:avLst/>
              <a:gdLst>
                <a:gd name="T0" fmla="*/ 2 w 1235"/>
                <a:gd name="T1" fmla="*/ 69 h 96"/>
                <a:gd name="T2" fmla="*/ 2 w 1235"/>
                <a:gd name="T3" fmla="*/ 52 h 96"/>
                <a:gd name="T4" fmla="*/ 2 w 1235"/>
                <a:gd name="T5" fmla="*/ 64 h 96"/>
                <a:gd name="T6" fmla="*/ 2 w 1235"/>
                <a:gd name="T7" fmla="*/ 90 h 96"/>
                <a:gd name="T8" fmla="*/ 2 w 1235"/>
                <a:gd name="T9" fmla="*/ 96 h 96"/>
                <a:gd name="T10" fmla="*/ 2 w 1235"/>
                <a:gd name="T11" fmla="*/ 40 h 96"/>
                <a:gd name="T12" fmla="*/ 2 w 1235"/>
                <a:gd name="T13" fmla="*/ 76 h 96"/>
                <a:gd name="T14" fmla="*/ 2 w 1235"/>
                <a:gd name="T15" fmla="*/ 88 h 96"/>
                <a:gd name="T16" fmla="*/ 2 w 1235"/>
                <a:gd name="T17" fmla="*/ 84 h 96"/>
                <a:gd name="T18" fmla="*/ 2 w 1235"/>
                <a:gd name="T19" fmla="*/ 40 h 96"/>
                <a:gd name="T20" fmla="*/ 2 w 1235"/>
                <a:gd name="T21" fmla="*/ 38 h 96"/>
                <a:gd name="T22" fmla="*/ 2 w 1235"/>
                <a:gd name="T23" fmla="*/ 56 h 96"/>
                <a:gd name="T24" fmla="*/ 2 w 1235"/>
                <a:gd name="T25" fmla="*/ 73 h 96"/>
                <a:gd name="T26" fmla="*/ 2 w 1235"/>
                <a:gd name="T27" fmla="*/ 88 h 96"/>
                <a:gd name="T28" fmla="*/ 2 w 1235"/>
                <a:gd name="T29" fmla="*/ 52 h 96"/>
                <a:gd name="T30" fmla="*/ 2 w 1235"/>
                <a:gd name="T31" fmla="*/ 38 h 96"/>
                <a:gd name="T32" fmla="*/ 2 w 1235"/>
                <a:gd name="T33" fmla="*/ 73 h 96"/>
                <a:gd name="T34" fmla="*/ 2 w 1235"/>
                <a:gd name="T35" fmla="*/ 84 h 96"/>
                <a:gd name="T36" fmla="*/ 2 w 1235"/>
                <a:gd name="T37" fmla="*/ 78 h 96"/>
                <a:gd name="T38" fmla="*/ 2 w 1235"/>
                <a:gd name="T39" fmla="*/ 70 h 96"/>
                <a:gd name="T40" fmla="*/ 2 w 1235"/>
                <a:gd name="T41" fmla="*/ 34 h 96"/>
                <a:gd name="T42" fmla="*/ 2 w 1235"/>
                <a:gd name="T43" fmla="*/ 34 h 96"/>
                <a:gd name="T44" fmla="*/ 2 w 1235"/>
                <a:gd name="T45" fmla="*/ 70 h 96"/>
                <a:gd name="T46" fmla="*/ 2 w 1235"/>
                <a:gd name="T47" fmla="*/ 52 h 96"/>
                <a:gd name="T48" fmla="*/ 2 w 1235"/>
                <a:gd name="T49" fmla="*/ 40 h 96"/>
                <a:gd name="T50" fmla="*/ 2 w 1235"/>
                <a:gd name="T51" fmla="*/ 34 h 96"/>
                <a:gd name="T52" fmla="*/ 2 w 1235"/>
                <a:gd name="T53" fmla="*/ 58 h 96"/>
                <a:gd name="T54" fmla="*/ 2 w 1235"/>
                <a:gd name="T55" fmla="*/ 76 h 96"/>
                <a:gd name="T56" fmla="*/ 2 w 1235"/>
                <a:gd name="T57" fmla="*/ 40 h 96"/>
                <a:gd name="T58" fmla="*/ 2 w 1235"/>
                <a:gd name="T59" fmla="*/ 23 h 96"/>
                <a:gd name="T60" fmla="*/ 2 w 1235"/>
                <a:gd name="T61" fmla="*/ 46 h 96"/>
                <a:gd name="T62" fmla="*/ 2 w 1235"/>
                <a:gd name="T63" fmla="*/ 70 h 96"/>
                <a:gd name="T64" fmla="*/ 2 w 1235"/>
                <a:gd name="T65" fmla="*/ 12 h 96"/>
                <a:gd name="T66" fmla="*/ 2 w 1235"/>
                <a:gd name="T67" fmla="*/ 8 h 96"/>
                <a:gd name="T68" fmla="*/ 2 w 1235"/>
                <a:gd name="T69" fmla="*/ 52 h 96"/>
                <a:gd name="T70" fmla="*/ 2 w 1235"/>
                <a:gd name="T71" fmla="*/ 66 h 96"/>
                <a:gd name="T72" fmla="*/ 2 w 1235"/>
                <a:gd name="T73" fmla="*/ 40 h 96"/>
                <a:gd name="T74" fmla="*/ 2 w 1235"/>
                <a:gd name="T75" fmla="*/ 23 h 96"/>
                <a:gd name="T76" fmla="*/ 2 w 1235"/>
                <a:gd name="T77" fmla="*/ 0 h 96"/>
                <a:gd name="T78" fmla="*/ 2 w 1235"/>
                <a:gd name="T79" fmla="*/ 26 h 96"/>
                <a:gd name="T80" fmla="*/ 2 w 1235"/>
                <a:gd name="T81" fmla="*/ 44 h 96"/>
                <a:gd name="T82" fmla="*/ 2 w 1235"/>
                <a:gd name="T83" fmla="*/ 62 h 96"/>
                <a:gd name="T84" fmla="*/ 2 w 1235"/>
                <a:gd name="T85" fmla="*/ 58 h 96"/>
                <a:gd name="T86" fmla="*/ 2 w 1235"/>
                <a:gd name="T87" fmla="*/ 50 h 96"/>
                <a:gd name="T88" fmla="*/ 2 w 1235"/>
                <a:gd name="T89" fmla="*/ 26 h 96"/>
                <a:gd name="T90" fmla="*/ 2 w 1235"/>
                <a:gd name="T91" fmla="*/ 24 h 96"/>
                <a:gd name="T92" fmla="*/ 2 w 1235"/>
                <a:gd name="T93" fmla="*/ 23 h 9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35"/>
                <a:gd name="T142" fmla="*/ 0 h 96"/>
                <a:gd name="T143" fmla="*/ 1235 w 1235"/>
                <a:gd name="T144" fmla="*/ 96 h 96"/>
                <a:gd name="connsiteX0" fmla="*/ 10139 w 10189"/>
                <a:gd name="connsiteY0" fmla="*/ 7209 h 10000"/>
                <a:gd name="connsiteX1" fmla="*/ 8871 w 10189"/>
                <a:gd name="connsiteY1" fmla="*/ 5417 h 10000"/>
                <a:gd name="connsiteX2" fmla="*/ 8579 w 10189"/>
                <a:gd name="connsiteY2" fmla="*/ 6667 h 10000"/>
                <a:gd name="connsiteX3" fmla="*/ 8466 w 10189"/>
                <a:gd name="connsiteY3" fmla="*/ 9375 h 10000"/>
                <a:gd name="connsiteX4" fmla="*/ 8344 w 10189"/>
                <a:gd name="connsiteY4" fmla="*/ 10000 h 10000"/>
                <a:gd name="connsiteX5" fmla="*/ 8093 w 10189"/>
                <a:gd name="connsiteY5" fmla="*/ 4167 h 10000"/>
                <a:gd name="connsiteX6" fmla="*/ 7559 w 10189"/>
                <a:gd name="connsiteY6" fmla="*/ 7917 h 10000"/>
                <a:gd name="connsiteX7" fmla="*/ 7373 w 10189"/>
                <a:gd name="connsiteY7" fmla="*/ 9167 h 10000"/>
                <a:gd name="connsiteX8" fmla="*/ 7162 w 10189"/>
                <a:gd name="connsiteY8" fmla="*/ 8750 h 10000"/>
                <a:gd name="connsiteX9" fmla="*/ 7057 w 10189"/>
                <a:gd name="connsiteY9" fmla="*/ 4167 h 10000"/>
                <a:gd name="connsiteX10" fmla="*/ 6838 w 10189"/>
                <a:gd name="connsiteY10" fmla="*/ 3958 h 10000"/>
                <a:gd name="connsiteX11" fmla="*/ 6741 w 10189"/>
                <a:gd name="connsiteY11" fmla="*/ 5833 h 10000"/>
                <a:gd name="connsiteX12" fmla="*/ 6652 w 10189"/>
                <a:gd name="connsiteY12" fmla="*/ 7604 h 10000"/>
                <a:gd name="connsiteX13" fmla="*/ 6458 w 10189"/>
                <a:gd name="connsiteY13" fmla="*/ 9167 h 10000"/>
                <a:gd name="connsiteX14" fmla="*/ 6207 w 10189"/>
                <a:gd name="connsiteY14" fmla="*/ 5417 h 10000"/>
                <a:gd name="connsiteX15" fmla="*/ 5907 w 10189"/>
                <a:gd name="connsiteY15" fmla="*/ 3958 h 10000"/>
                <a:gd name="connsiteX16" fmla="*/ 5697 w 10189"/>
                <a:gd name="connsiteY16" fmla="*/ 7604 h 10000"/>
                <a:gd name="connsiteX17" fmla="*/ 5502 w 10189"/>
                <a:gd name="connsiteY17" fmla="*/ 8750 h 10000"/>
                <a:gd name="connsiteX18" fmla="*/ 5373 w 10189"/>
                <a:gd name="connsiteY18" fmla="*/ 8125 h 10000"/>
                <a:gd name="connsiteX19" fmla="*/ 5332 w 10189"/>
                <a:gd name="connsiteY19" fmla="*/ 7292 h 10000"/>
                <a:gd name="connsiteX20" fmla="*/ 5227 w 10189"/>
                <a:gd name="connsiteY20" fmla="*/ 3542 h 10000"/>
                <a:gd name="connsiteX21" fmla="*/ 4936 w 10189"/>
                <a:gd name="connsiteY21" fmla="*/ 3542 h 10000"/>
                <a:gd name="connsiteX22" fmla="*/ 4814 w 10189"/>
                <a:gd name="connsiteY22" fmla="*/ 7292 h 10000"/>
                <a:gd name="connsiteX23" fmla="*/ 4361 w 10189"/>
                <a:gd name="connsiteY23" fmla="*/ 5417 h 10000"/>
                <a:gd name="connsiteX24" fmla="*/ 4239 w 10189"/>
                <a:gd name="connsiteY24" fmla="*/ 4167 h 10000"/>
                <a:gd name="connsiteX25" fmla="*/ 4166 w 10189"/>
                <a:gd name="connsiteY25" fmla="*/ 3542 h 10000"/>
                <a:gd name="connsiteX26" fmla="*/ 3875 w 10189"/>
                <a:gd name="connsiteY26" fmla="*/ 6042 h 10000"/>
                <a:gd name="connsiteX27" fmla="*/ 3705 w 10189"/>
                <a:gd name="connsiteY27" fmla="*/ 7917 h 10000"/>
                <a:gd name="connsiteX28" fmla="*/ 3259 w 10189"/>
                <a:gd name="connsiteY28" fmla="*/ 4167 h 10000"/>
                <a:gd name="connsiteX29" fmla="*/ 3073 w 10189"/>
                <a:gd name="connsiteY29" fmla="*/ 2396 h 10000"/>
                <a:gd name="connsiteX30" fmla="*/ 2814 w 10189"/>
                <a:gd name="connsiteY30" fmla="*/ 4792 h 10000"/>
                <a:gd name="connsiteX31" fmla="*/ 2587 w 10189"/>
                <a:gd name="connsiteY31" fmla="*/ 7292 h 10000"/>
                <a:gd name="connsiteX32" fmla="*/ 2239 w 10189"/>
                <a:gd name="connsiteY32" fmla="*/ 1250 h 10000"/>
                <a:gd name="connsiteX33" fmla="*/ 2077 w 10189"/>
                <a:gd name="connsiteY33" fmla="*/ 833 h 10000"/>
                <a:gd name="connsiteX34" fmla="*/ 1842 w 10189"/>
                <a:gd name="connsiteY34" fmla="*/ 5417 h 10000"/>
                <a:gd name="connsiteX35" fmla="*/ 1656 w 10189"/>
                <a:gd name="connsiteY35" fmla="*/ 6875 h 10000"/>
                <a:gd name="connsiteX36" fmla="*/ 1397 w 10189"/>
                <a:gd name="connsiteY36" fmla="*/ 4167 h 10000"/>
                <a:gd name="connsiteX37" fmla="*/ 1357 w 10189"/>
                <a:gd name="connsiteY37" fmla="*/ 2396 h 10000"/>
                <a:gd name="connsiteX38" fmla="*/ 1162 w 10189"/>
                <a:gd name="connsiteY38" fmla="*/ 0 h 10000"/>
                <a:gd name="connsiteX39" fmla="*/ 1017 w 10189"/>
                <a:gd name="connsiteY39" fmla="*/ 2708 h 10000"/>
                <a:gd name="connsiteX40" fmla="*/ 976 w 10189"/>
                <a:gd name="connsiteY40" fmla="*/ 4583 h 10000"/>
                <a:gd name="connsiteX41" fmla="*/ 806 w 10189"/>
                <a:gd name="connsiteY41" fmla="*/ 6458 h 10000"/>
                <a:gd name="connsiteX42" fmla="*/ 676 w 10189"/>
                <a:gd name="connsiteY42" fmla="*/ 6042 h 10000"/>
                <a:gd name="connsiteX43" fmla="*/ 636 w 10189"/>
                <a:gd name="connsiteY43" fmla="*/ 5208 h 10000"/>
                <a:gd name="connsiteX44" fmla="*/ 466 w 10189"/>
                <a:gd name="connsiteY44" fmla="*/ 2708 h 10000"/>
                <a:gd name="connsiteX45" fmla="*/ 4 w 10189"/>
                <a:gd name="connsiteY45" fmla="*/ 2500 h 10000"/>
                <a:gd name="connsiteX46" fmla="*/ 255 w 10189"/>
                <a:gd name="connsiteY46" fmla="*/ 2396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0189" h="10000">
                  <a:moveTo>
                    <a:pt x="10139" y="7209"/>
                  </a:moveTo>
                  <a:cubicBezTo>
                    <a:pt x="10487" y="7104"/>
                    <a:pt x="8919" y="7813"/>
                    <a:pt x="8871" y="5417"/>
                  </a:cubicBezTo>
                  <a:cubicBezTo>
                    <a:pt x="8749" y="4167"/>
                    <a:pt x="8652" y="4583"/>
                    <a:pt x="8579" y="6667"/>
                  </a:cubicBezTo>
                  <a:cubicBezTo>
                    <a:pt x="8539" y="7604"/>
                    <a:pt x="8466" y="9375"/>
                    <a:pt x="8466" y="9375"/>
                  </a:cubicBezTo>
                  <a:cubicBezTo>
                    <a:pt x="8425" y="9583"/>
                    <a:pt x="8385" y="10000"/>
                    <a:pt x="8344" y="10000"/>
                  </a:cubicBezTo>
                  <a:cubicBezTo>
                    <a:pt x="8102" y="10000"/>
                    <a:pt x="8110" y="6875"/>
                    <a:pt x="8093" y="4167"/>
                  </a:cubicBezTo>
                  <a:cubicBezTo>
                    <a:pt x="7867" y="2083"/>
                    <a:pt x="7689" y="5938"/>
                    <a:pt x="7559" y="7917"/>
                  </a:cubicBezTo>
                  <a:cubicBezTo>
                    <a:pt x="7494" y="8125"/>
                    <a:pt x="7438" y="8750"/>
                    <a:pt x="7373" y="9167"/>
                  </a:cubicBezTo>
                  <a:cubicBezTo>
                    <a:pt x="7300" y="9063"/>
                    <a:pt x="7219" y="9271"/>
                    <a:pt x="7162" y="8750"/>
                  </a:cubicBezTo>
                  <a:cubicBezTo>
                    <a:pt x="7146" y="8646"/>
                    <a:pt x="7065" y="4896"/>
                    <a:pt x="7057" y="4167"/>
                  </a:cubicBezTo>
                  <a:cubicBezTo>
                    <a:pt x="6984" y="3854"/>
                    <a:pt x="6919" y="3229"/>
                    <a:pt x="6838" y="3958"/>
                  </a:cubicBezTo>
                  <a:cubicBezTo>
                    <a:pt x="6798" y="4271"/>
                    <a:pt x="6774" y="5208"/>
                    <a:pt x="6741" y="5833"/>
                  </a:cubicBezTo>
                  <a:cubicBezTo>
                    <a:pt x="6701" y="6250"/>
                    <a:pt x="6652" y="7604"/>
                    <a:pt x="6652" y="7604"/>
                  </a:cubicBezTo>
                  <a:cubicBezTo>
                    <a:pt x="6506" y="9063"/>
                    <a:pt x="6571" y="8542"/>
                    <a:pt x="6458" y="9167"/>
                  </a:cubicBezTo>
                  <a:cubicBezTo>
                    <a:pt x="6255" y="8646"/>
                    <a:pt x="6255" y="8125"/>
                    <a:pt x="6207" y="5417"/>
                  </a:cubicBezTo>
                  <a:cubicBezTo>
                    <a:pt x="6102" y="4063"/>
                    <a:pt x="6061" y="4167"/>
                    <a:pt x="5907" y="3958"/>
                  </a:cubicBezTo>
                  <a:cubicBezTo>
                    <a:pt x="5851" y="5313"/>
                    <a:pt x="5786" y="6667"/>
                    <a:pt x="5697" y="7604"/>
                  </a:cubicBezTo>
                  <a:cubicBezTo>
                    <a:pt x="5640" y="8125"/>
                    <a:pt x="5502" y="8750"/>
                    <a:pt x="5502" y="8750"/>
                  </a:cubicBezTo>
                  <a:cubicBezTo>
                    <a:pt x="5462" y="8646"/>
                    <a:pt x="5421" y="8438"/>
                    <a:pt x="5373" y="8125"/>
                  </a:cubicBezTo>
                  <a:cubicBezTo>
                    <a:pt x="5357" y="8021"/>
                    <a:pt x="5340" y="7604"/>
                    <a:pt x="5332" y="7292"/>
                  </a:cubicBezTo>
                  <a:cubicBezTo>
                    <a:pt x="5292" y="5938"/>
                    <a:pt x="5284" y="4792"/>
                    <a:pt x="5227" y="3542"/>
                  </a:cubicBezTo>
                  <a:cubicBezTo>
                    <a:pt x="5146" y="3438"/>
                    <a:pt x="5017" y="3125"/>
                    <a:pt x="4936" y="3542"/>
                  </a:cubicBezTo>
                  <a:cubicBezTo>
                    <a:pt x="4871" y="4063"/>
                    <a:pt x="4855" y="6250"/>
                    <a:pt x="4814" y="7292"/>
                  </a:cubicBezTo>
                  <a:cubicBezTo>
                    <a:pt x="4644" y="8125"/>
                    <a:pt x="4458" y="7500"/>
                    <a:pt x="4361" y="5417"/>
                  </a:cubicBezTo>
                  <a:cubicBezTo>
                    <a:pt x="4320" y="5104"/>
                    <a:pt x="4280" y="4583"/>
                    <a:pt x="4239" y="4167"/>
                  </a:cubicBezTo>
                  <a:cubicBezTo>
                    <a:pt x="4207" y="4063"/>
                    <a:pt x="4166" y="3542"/>
                    <a:pt x="4166" y="3542"/>
                  </a:cubicBezTo>
                  <a:cubicBezTo>
                    <a:pt x="4004" y="2917"/>
                    <a:pt x="3923" y="3854"/>
                    <a:pt x="3875" y="6042"/>
                  </a:cubicBezTo>
                  <a:cubicBezTo>
                    <a:pt x="3826" y="7083"/>
                    <a:pt x="3786" y="7500"/>
                    <a:pt x="3705" y="7917"/>
                  </a:cubicBezTo>
                  <a:cubicBezTo>
                    <a:pt x="3470" y="7396"/>
                    <a:pt x="3421" y="6563"/>
                    <a:pt x="3259" y="4167"/>
                  </a:cubicBezTo>
                  <a:cubicBezTo>
                    <a:pt x="3203" y="3438"/>
                    <a:pt x="3073" y="2396"/>
                    <a:pt x="3073" y="2396"/>
                  </a:cubicBezTo>
                  <a:cubicBezTo>
                    <a:pt x="2960" y="2708"/>
                    <a:pt x="2846" y="3229"/>
                    <a:pt x="2814" y="4792"/>
                  </a:cubicBezTo>
                  <a:cubicBezTo>
                    <a:pt x="2757" y="6042"/>
                    <a:pt x="2685" y="6771"/>
                    <a:pt x="2587" y="7292"/>
                  </a:cubicBezTo>
                  <a:cubicBezTo>
                    <a:pt x="2442" y="6667"/>
                    <a:pt x="2328" y="2917"/>
                    <a:pt x="2239" y="1250"/>
                  </a:cubicBezTo>
                  <a:cubicBezTo>
                    <a:pt x="2191" y="1146"/>
                    <a:pt x="2134" y="833"/>
                    <a:pt x="2077" y="833"/>
                  </a:cubicBezTo>
                  <a:cubicBezTo>
                    <a:pt x="1915" y="833"/>
                    <a:pt x="1883" y="3854"/>
                    <a:pt x="1842" y="5417"/>
                  </a:cubicBezTo>
                  <a:cubicBezTo>
                    <a:pt x="1770" y="6458"/>
                    <a:pt x="1745" y="6563"/>
                    <a:pt x="1656" y="6875"/>
                  </a:cubicBezTo>
                  <a:cubicBezTo>
                    <a:pt x="1591" y="5833"/>
                    <a:pt x="1486" y="5208"/>
                    <a:pt x="1397" y="4167"/>
                  </a:cubicBezTo>
                  <a:cubicBezTo>
                    <a:pt x="1357" y="3854"/>
                    <a:pt x="1357" y="2396"/>
                    <a:pt x="1357" y="2396"/>
                  </a:cubicBezTo>
                  <a:cubicBezTo>
                    <a:pt x="1211" y="417"/>
                    <a:pt x="1284" y="938"/>
                    <a:pt x="1162" y="0"/>
                  </a:cubicBezTo>
                  <a:cubicBezTo>
                    <a:pt x="1073" y="1250"/>
                    <a:pt x="1049" y="938"/>
                    <a:pt x="1017" y="2708"/>
                  </a:cubicBezTo>
                  <a:cubicBezTo>
                    <a:pt x="1000" y="3333"/>
                    <a:pt x="976" y="4583"/>
                    <a:pt x="976" y="4583"/>
                  </a:cubicBezTo>
                  <a:cubicBezTo>
                    <a:pt x="919" y="5521"/>
                    <a:pt x="887" y="5938"/>
                    <a:pt x="806" y="6458"/>
                  </a:cubicBezTo>
                  <a:cubicBezTo>
                    <a:pt x="757" y="6250"/>
                    <a:pt x="717" y="6250"/>
                    <a:pt x="676" y="6042"/>
                  </a:cubicBezTo>
                  <a:cubicBezTo>
                    <a:pt x="660" y="5938"/>
                    <a:pt x="652" y="5417"/>
                    <a:pt x="636" y="5208"/>
                  </a:cubicBezTo>
                  <a:cubicBezTo>
                    <a:pt x="571" y="4167"/>
                    <a:pt x="515" y="3854"/>
                    <a:pt x="466" y="2708"/>
                  </a:cubicBezTo>
                  <a:cubicBezTo>
                    <a:pt x="393" y="2188"/>
                    <a:pt x="37" y="2500"/>
                    <a:pt x="4" y="2500"/>
                  </a:cubicBezTo>
                  <a:cubicBezTo>
                    <a:pt x="-28" y="2500"/>
                    <a:pt x="199" y="2396"/>
                    <a:pt x="255" y="2396"/>
                  </a:cubicBezTo>
                </a:path>
              </a:pathLst>
            </a:custGeom>
            <a:noFill/>
            <a:ln w="12700">
              <a:solidFill>
                <a:sysClr val="windowText" lastClr="000000"/>
              </a:solidFill>
              <a:round/>
              <a:headEnd type="stealth" w="lg" len="lg"/>
              <a:tailEnd type="none" w="lg" len="lg"/>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sp>
          <p:nvSpPr>
            <p:cNvPr id="49" name="テキスト ボックス 9"/>
            <p:cNvSpPr txBox="1"/>
            <p:nvPr/>
          </p:nvSpPr>
          <p:spPr>
            <a:xfrm>
              <a:off x="9451670" y="1076319"/>
              <a:ext cx="1211023" cy="33337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超伝導膜</a:t>
              </a:r>
              <a:endPar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endParaRPr>
            </a:p>
            <a:p>
              <a:pPr>
                <a:defRPr/>
              </a:pPr>
              <a:r>
                <a:rPr kumimoji="0" lang="en-US" altLang="ja-JP" sz="1400" kern="0" dirty="0">
                  <a:solidFill>
                    <a:prstClr val="black"/>
                  </a:solidFill>
                  <a:latin typeface="ＭＳ Ｐゴシック"/>
                  <a:ea typeface="ＭＳ Ｐゴシック"/>
                  <a:cs typeface="ＭＳ Ｐゴシック"/>
                </a:rPr>
                <a:t>100</a:t>
              </a:r>
              <a:r>
                <a:rPr kumimoji="0" lang="ja-JP" altLang="en-US" sz="1400" kern="0" dirty="0">
                  <a:solidFill>
                    <a:prstClr val="black"/>
                  </a:solidFill>
                  <a:latin typeface="ＭＳ Ｐゴシック"/>
                  <a:ea typeface="ＭＳ Ｐゴシック"/>
                  <a:cs typeface="ＭＳ Ｐゴシック"/>
                </a:rPr>
                <a:t>～</a:t>
              </a:r>
              <a:r>
                <a:rPr kumimoji="0" lang="en-US" altLang="ja-JP" sz="1400" kern="0" dirty="0">
                  <a:solidFill>
                    <a:prstClr val="black"/>
                  </a:solidFill>
                  <a:latin typeface="ＭＳ Ｐゴシック"/>
                  <a:ea typeface="ＭＳ Ｐゴシック"/>
                  <a:cs typeface="ＭＳ Ｐゴシック"/>
                </a:rPr>
                <a:t>200 nm</a:t>
              </a:r>
              <a:r>
                <a:rPr kumimoji="0" lang="ja-JP" altLang="en-US" sz="1400" kern="0" dirty="0">
                  <a:solidFill>
                    <a:prstClr val="black"/>
                  </a:solidFill>
                  <a:latin typeface="ＭＳ Ｐゴシック"/>
                  <a:ea typeface="ＭＳ Ｐゴシック"/>
                  <a:cs typeface="ＭＳ Ｐゴシック"/>
                </a:rPr>
                <a:t>厚</a:t>
              </a: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endParaRPr>
            </a:p>
          </p:txBody>
        </p:sp>
        <p:cxnSp>
          <p:nvCxnSpPr>
            <p:cNvPr id="50" name="直線矢印コネクタ 49"/>
            <p:cNvCxnSpPr/>
            <p:nvPr/>
          </p:nvCxnSpPr>
          <p:spPr>
            <a:xfrm flipH="1">
              <a:off x="9194665" y="1357977"/>
              <a:ext cx="283887" cy="148577"/>
            </a:xfrm>
            <a:prstGeom prst="straightConnector1">
              <a:avLst/>
            </a:prstGeom>
            <a:noFill/>
            <a:ln w="9525" cap="flat" cmpd="sng" algn="ctr">
              <a:solidFill>
                <a:sysClr val="windowText" lastClr="000000"/>
              </a:solidFill>
              <a:prstDash val="solid"/>
              <a:tailEnd type="arrow"/>
            </a:ln>
            <a:effectLst/>
          </p:spPr>
        </p:cxnSp>
        <p:sp>
          <p:nvSpPr>
            <p:cNvPr id="51" name="テキスト ボックス 11"/>
            <p:cNvSpPr txBox="1"/>
            <p:nvPr/>
          </p:nvSpPr>
          <p:spPr>
            <a:xfrm>
              <a:off x="9647543" y="1558962"/>
              <a:ext cx="1555787" cy="452349"/>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絶縁膜</a:t>
              </a:r>
              <a:endPar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endParaRPr>
            </a:p>
            <a:p>
              <a:pPr marL="0" marR="0" lvl="0" indent="0" defTabSz="914400" eaLnBrk="1" fontAlgn="auto" latinLnBrk="0" hangingPunct="1">
                <a:lnSpc>
                  <a:spcPts val="14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1</a:t>
              </a: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a:t>
              </a:r>
              <a:r>
                <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2 nm</a:t>
              </a: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厚</a:t>
              </a:r>
            </a:p>
          </p:txBody>
        </p:sp>
        <p:sp>
          <p:nvSpPr>
            <p:cNvPr id="52" name="テキスト ボックス 12"/>
            <p:cNvSpPr txBox="1"/>
            <p:nvPr/>
          </p:nvSpPr>
          <p:spPr>
            <a:xfrm>
              <a:off x="9683130" y="1999866"/>
              <a:ext cx="1494437" cy="46325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ts val="14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超伝導膜</a:t>
              </a:r>
              <a:endPar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endParaRPr>
            </a:p>
            <a:p>
              <a:pPr marL="0" marR="0" lvl="0" indent="0" defTabSz="914400" eaLnBrk="1" fontAlgn="auto" latinLnBrk="0" hangingPunct="1">
                <a:lnSpc>
                  <a:spcPts val="14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100</a:t>
              </a: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a:t>
              </a:r>
              <a:r>
                <a:rPr kumimoji="0" lang="en-US" altLang="ja-JP"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200 nm</a:t>
              </a:r>
              <a:r>
                <a:rPr kumimoji="0" lang="ja-JP" altLang="en-US" sz="1400" b="0" i="0" u="none" strike="noStrike" kern="0" cap="none" spc="0" normalizeH="0" baseline="0" noProof="0" dirty="0">
                  <a:ln>
                    <a:noFill/>
                  </a:ln>
                  <a:solidFill>
                    <a:prstClr val="black"/>
                  </a:solidFill>
                  <a:effectLst/>
                  <a:uLnTx/>
                  <a:uFillTx/>
                  <a:latin typeface="ＭＳ Ｐゴシック"/>
                  <a:ea typeface="ＭＳ Ｐゴシック"/>
                  <a:cs typeface="ＭＳ Ｐゴシック"/>
                </a:rPr>
                <a:t>厚</a:t>
              </a:r>
            </a:p>
          </p:txBody>
        </p:sp>
        <p:sp>
          <p:nvSpPr>
            <p:cNvPr id="53" name="テキスト ボックス 52"/>
            <p:cNvSpPr txBox="1"/>
            <p:nvPr/>
          </p:nvSpPr>
          <p:spPr>
            <a:xfrm>
              <a:off x="7418872" y="861272"/>
              <a:ext cx="1420774" cy="25920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クーパー対を破壊</a:t>
              </a:r>
            </a:p>
          </p:txBody>
        </p:sp>
        <p:cxnSp>
          <p:nvCxnSpPr>
            <p:cNvPr id="54" name="直線矢印コネクタ 53"/>
            <p:cNvCxnSpPr/>
            <p:nvPr/>
          </p:nvCxnSpPr>
          <p:spPr>
            <a:xfrm flipH="1">
              <a:off x="7382584" y="1161688"/>
              <a:ext cx="164776" cy="259750"/>
            </a:xfrm>
            <a:prstGeom prst="straightConnector1">
              <a:avLst/>
            </a:prstGeom>
            <a:noFill/>
            <a:ln w="9525" cap="flat" cmpd="sng" algn="ctr">
              <a:solidFill>
                <a:sysClr val="windowText" lastClr="000000"/>
              </a:solidFill>
              <a:prstDash val="solid"/>
              <a:tailEnd type="arrow"/>
            </a:ln>
            <a:effectLst/>
          </p:spPr>
        </p:cxnSp>
        <p:sp>
          <p:nvSpPr>
            <p:cNvPr id="55" name="フリーフォーム 54"/>
            <p:cNvSpPr/>
            <p:nvPr/>
          </p:nvSpPr>
          <p:spPr>
            <a:xfrm rot="720000" flipH="1" flipV="1">
              <a:off x="7336142" y="1635721"/>
              <a:ext cx="45719" cy="130366"/>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56" name="フリーフォーム 55"/>
            <p:cNvSpPr/>
            <p:nvPr/>
          </p:nvSpPr>
          <p:spPr>
            <a:xfrm rot="21420000" flipV="1">
              <a:off x="7010525" y="1695578"/>
              <a:ext cx="47782" cy="112727"/>
            </a:xfrm>
            <a:custGeom>
              <a:avLst/>
              <a:gdLst>
                <a:gd name="connsiteX0" fmla="*/ 0 w 149629"/>
                <a:gd name="connsiteY0" fmla="*/ 357448 h 357448"/>
                <a:gd name="connsiteX1" fmla="*/ 24938 w 149629"/>
                <a:gd name="connsiteY1" fmla="*/ 157942 h 357448"/>
                <a:gd name="connsiteX2" fmla="*/ 149629 w 149629"/>
                <a:gd name="connsiteY2" fmla="*/ 0 h 357448"/>
              </a:gdLst>
              <a:ahLst/>
              <a:cxnLst>
                <a:cxn ang="0">
                  <a:pos x="connsiteX0" y="connsiteY0"/>
                </a:cxn>
                <a:cxn ang="0">
                  <a:pos x="connsiteX1" y="connsiteY1"/>
                </a:cxn>
                <a:cxn ang="0">
                  <a:pos x="connsiteX2" y="connsiteY2"/>
                </a:cxn>
              </a:cxnLst>
              <a:rect l="l" t="t" r="r" b="b"/>
              <a:pathLst>
                <a:path w="149629" h="357448">
                  <a:moveTo>
                    <a:pt x="0" y="357448"/>
                  </a:moveTo>
                  <a:cubicBezTo>
                    <a:pt x="0" y="287482"/>
                    <a:pt x="0" y="217517"/>
                    <a:pt x="24938" y="157942"/>
                  </a:cubicBezTo>
                  <a:cubicBezTo>
                    <a:pt x="49876" y="98367"/>
                    <a:pt x="99752" y="49183"/>
                    <a:pt x="149629" y="0"/>
                  </a:cubicBezTo>
                </a:path>
              </a:pathLst>
            </a:custGeom>
            <a:noFill/>
            <a:ln w="9525" cap="flat" cmpd="sng" algn="ctr">
              <a:solidFill>
                <a:srgbClr val="FF000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57" name="円/楕円 46"/>
            <p:cNvSpPr/>
            <p:nvPr/>
          </p:nvSpPr>
          <p:spPr>
            <a:xfrm>
              <a:off x="7069407" y="1798229"/>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nvGrpSpPr>
            <p:cNvPr id="58" name="グループ化 57"/>
            <p:cNvGrpSpPr/>
            <p:nvPr/>
          </p:nvGrpSpPr>
          <p:grpSpPr>
            <a:xfrm flipV="1">
              <a:off x="8572713" y="1472626"/>
              <a:ext cx="236574" cy="152400"/>
              <a:chOff x="1876425" y="4829175"/>
              <a:chExt cx="228600" cy="152400"/>
            </a:xfrm>
          </p:grpSpPr>
          <p:sp>
            <p:nvSpPr>
              <p:cNvPr id="76" name="円/楕円 65"/>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7" name="円/楕円 66"/>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8" name="円/楕円 67"/>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59" name="グループ化 58"/>
            <p:cNvGrpSpPr/>
            <p:nvPr/>
          </p:nvGrpSpPr>
          <p:grpSpPr>
            <a:xfrm flipV="1">
              <a:off x="8781088" y="1333400"/>
              <a:ext cx="236574" cy="152400"/>
              <a:chOff x="1876425" y="4829175"/>
              <a:chExt cx="228600" cy="152400"/>
            </a:xfrm>
          </p:grpSpPr>
          <p:sp>
            <p:nvSpPr>
              <p:cNvPr id="73" name="円/楕円 62"/>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4" name="円/楕円 63"/>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5" name="円/楕円 64"/>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60" name="グループ化 59"/>
            <p:cNvGrpSpPr/>
            <p:nvPr/>
          </p:nvGrpSpPr>
          <p:grpSpPr>
            <a:xfrm flipV="1">
              <a:off x="8357648" y="1335329"/>
              <a:ext cx="236574" cy="152400"/>
              <a:chOff x="1876425" y="4829175"/>
              <a:chExt cx="228600" cy="152400"/>
            </a:xfrm>
          </p:grpSpPr>
          <p:sp>
            <p:nvSpPr>
              <p:cNvPr id="70" name="円/楕円 59"/>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1" name="円/楕円 60"/>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72" name="円/楕円 61"/>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61" name="グループ化 60"/>
            <p:cNvGrpSpPr/>
            <p:nvPr/>
          </p:nvGrpSpPr>
          <p:grpSpPr>
            <a:xfrm flipV="1">
              <a:off x="7755745" y="1468767"/>
              <a:ext cx="236574" cy="152400"/>
              <a:chOff x="1876425" y="4829175"/>
              <a:chExt cx="228600" cy="152400"/>
            </a:xfrm>
          </p:grpSpPr>
          <p:sp>
            <p:nvSpPr>
              <p:cNvPr id="67" name="円/楕円 56"/>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68" name="円/楕円 57"/>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69" name="円/楕円 58"/>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grpSp>
          <p:nvGrpSpPr>
            <p:cNvPr id="62" name="グループ化 61"/>
            <p:cNvGrpSpPr/>
            <p:nvPr/>
          </p:nvGrpSpPr>
          <p:grpSpPr>
            <a:xfrm flipV="1">
              <a:off x="8160843" y="1483235"/>
              <a:ext cx="236574" cy="152400"/>
              <a:chOff x="1876425" y="4829175"/>
              <a:chExt cx="228600" cy="152400"/>
            </a:xfrm>
          </p:grpSpPr>
          <p:sp>
            <p:nvSpPr>
              <p:cNvPr id="64" name="円/楕円 53"/>
              <p:cNvSpPr/>
              <p:nvPr/>
            </p:nvSpPr>
            <p:spPr>
              <a:xfrm>
                <a:off x="1876425" y="4829175"/>
                <a:ext cx="228600" cy="152400"/>
              </a:xfrm>
              <a:prstGeom prst="ellipse">
                <a:avLst/>
              </a:prstGeom>
              <a:solidFill>
                <a:srgbClr val="99FF99"/>
              </a:solid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65" name="円/楕円 54"/>
              <p:cNvSpPr/>
              <p:nvPr/>
            </p:nvSpPr>
            <p:spPr>
              <a:xfrm flipV="1">
                <a:off x="1924050"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ＭＳ Ｐゴシック"/>
                  <a:ea typeface="ＭＳ Ｐゴシック"/>
                </a:endParaRPr>
              </a:p>
            </p:txBody>
          </p:sp>
          <p:sp>
            <p:nvSpPr>
              <p:cNvPr id="66" name="円/楕円 55"/>
              <p:cNvSpPr/>
              <p:nvPr/>
            </p:nvSpPr>
            <p:spPr>
              <a:xfrm flipV="1">
                <a:off x="2009775" y="4888230"/>
                <a:ext cx="45085"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sp>
          <p:nvSpPr>
            <p:cNvPr id="63" name="円/楕円 52"/>
            <p:cNvSpPr/>
            <p:nvPr/>
          </p:nvSpPr>
          <p:spPr>
            <a:xfrm>
              <a:off x="7168076" y="1621993"/>
              <a:ext cx="46658" cy="45085"/>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ＭＳ Ｐゴシック"/>
                <a:ea typeface="ＭＳ Ｐゴシック"/>
              </a:endParaRPr>
            </a:p>
          </p:txBody>
        </p:sp>
      </p:grpSp>
      <p:sp>
        <p:nvSpPr>
          <p:cNvPr id="95" name="テキスト ボックス 94">
            <a:extLst>
              <a:ext uri="{FF2B5EF4-FFF2-40B4-BE49-F238E27FC236}">
                <a16:creationId xmlns:a16="http://schemas.microsoft.com/office/drawing/2014/main" id="{5A43FB64-081E-4C50-929B-EE6639AA3FE9}"/>
              </a:ext>
            </a:extLst>
          </p:cNvPr>
          <p:cNvSpPr txBox="1"/>
          <p:nvPr/>
        </p:nvSpPr>
        <p:spPr>
          <a:xfrm>
            <a:off x="1006498" y="6254481"/>
            <a:ext cx="7340471" cy="369332"/>
          </a:xfrm>
          <a:prstGeom prst="rect">
            <a:avLst/>
          </a:prstGeom>
          <a:noFill/>
        </p:spPr>
        <p:txBody>
          <a:bodyPr wrap="none" rtlCol="0">
            <a:spAutoFit/>
          </a:bodyPr>
          <a:lstStyle/>
          <a:p>
            <a:r>
              <a:rPr lang="ja-JP" altLang="ja-JP" dirty="0">
                <a:latin typeface="ＭＳ ゴシック" panose="020B0609070205080204" pitchFamily="49" charset="-128"/>
                <a:ea typeface="ＭＳ ゴシック" panose="020B0609070205080204" pitchFamily="49" charset="-128"/>
              </a:rPr>
              <a:t>ニュートリノ崩壊光子と同じエネルギー領域、波長領域の光</a:t>
            </a:r>
            <a:r>
              <a:rPr lang="ja-JP" altLang="en-US" dirty="0">
                <a:latin typeface="ＭＳ ゴシック" panose="020B0609070205080204" pitchFamily="49" charset="-128"/>
                <a:ea typeface="ＭＳ ゴシック" panose="020B0609070205080204" pitchFamily="49" charset="-128"/>
              </a:rPr>
              <a:t>源で実験</a:t>
            </a:r>
            <a:endParaRPr kumimoji="1" lang="ja-JP" altLang="en-US" dirty="0">
              <a:latin typeface="ＭＳ ゴシック" panose="020B0609070205080204" pitchFamily="49" charset="-128"/>
              <a:ea typeface="ＭＳ ゴシック" panose="020B0609070205080204" pitchFamily="49" charset="-128"/>
            </a:endParaRPr>
          </a:p>
        </p:txBody>
      </p:sp>
      <p:cxnSp>
        <p:nvCxnSpPr>
          <p:cNvPr id="16" name="直線矢印コネクタ 15"/>
          <p:cNvCxnSpPr/>
          <p:nvPr/>
        </p:nvCxnSpPr>
        <p:spPr>
          <a:xfrm>
            <a:off x="4526725" y="5735782"/>
            <a:ext cx="0" cy="39901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1" name="直線矢印コネクタ 100"/>
          <p:cNvCxnSpPr/>
          <p:nvPr/>
        </p:nvCxnSpPr>
        <p:spPr>
          <a:xfrm>
            <a:off x="1904284" y="3979097"/>
            <a:ext cx="36256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97" name="図 9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0679" y="2258796"/>
            <a:ext cx="2722784" cy="2042088"/>
          </a:xfrm>
          <a:prstGeom prst="rect">
            <a:avLst/>
          </a:prstGeom>
        </p:spPr>
      </p:pic>
    </p:spTree>
    <p:extLst>
      <p:ext uri="{BB962C8B-B14F-4D97-AF65-F5344CB8AC3E}">
        <p14:creationId xmlns:p14="http://schemas.microsoft.com/office/powerpoint/2010/main" val="2109265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18291" y="208778"/>
            <a:ext cx="5363795" cy="523220"/>
          </a:xfrm>
          <a:prstGeom prst="rect">
            <a:avLst/>
          </a:prstGeom>
          <a:noFill/>
        </p:spPr>
        <p:txBody>
          <a:bodyPr wrap="square" rtlCol="0">
            <a:spAutoFit/>
          </a:bodyPr>
          <a:lstStyle/>
          <a:p>
            <a:r>
              <a:rPr lang="ja-JP" altLang="en-US" sz="2800" u="sng" dirty="0">
                <a:latin typeface="ＭＳ ゴシック" panose="020B0609070205080204" pitchFamily="49" charset="-128"/>
                <a:ea typeface="ＭＳ ゴシック" panose="020B0609070205080204" pitchFamily="49" charset="-128"/>
              </a:rPr>
              <a:t>遠赤外分子レーザー装置</a:t>
            </a:r>
            <a:endParaRPr kumimoji="1" lang="ja-JP" altLang="en-US" sz="2800" u="sng" dirty="0">
              <a:latin typeface="ＭＳ ゴシック" panose="020B0609070205080204" pitchFamily="49" charset="-128"/>
              <a:ea typeface="ＭＳ ゴシック" panose="020B0609070205080204" pitchFamily="49" charset="-128"/>
            </a:endParaRPr>
          </a:p>
        </p:txBody>
      </p:sp>
      <mc:AlternateContent xmlns:mc="http://schemas.openxmlformats.org/markup-compatibility/2006" xmlns:a14="http://schemas.microsoft.com/office/drawing/2010/main">
        <mc:Choice Requires="a14">
          <p:sp>
            <p:nvSpPr>
              <p:cNvPr id="6" name="テキスト ボックス 5"/>
              <p:cNvSpPr txBox="1"/>
              <p:nvPr/>
            </p:nvSpPr>
            <p:spPr>
              <a:xfrm>
                <a:off x="641838" y="940721"/>
                <a:ext cx="7711329" cy="584775"/>
              </a:xfrm>
              <a:prstGeom prst="rect">
                <a:avLst/>
              </a:prstGeom>
              <a:noFill/>
            </p:spPr>
            <p:txBody>
              <a:bodyPr wrap="square" rtlCol="0">
                <a:spAutoFit/>
              </a:bodyPr>
              <a:lstStyle/>
              <a:p>
                <a:r>
                  <a:rPr lang="en-US" altLang="ja-JP" sz="1600" dirty="0">
                    <a:latin typeface="ＭＳ ゴシック" panose="020B0609070205080204" pitchFamily="49" charset="-128"/>
                    <a:ea typeface="ＭＳ ゴシック" panose="020B0609070205080204" pitchFamily="49" charset="-128"/>
                  </a:rPr>
                  <a:t>STJ</a:t>
                </a:r>
                <a:r>
                  <a:rPr lang="ja-JP" altLang="en-US" sz="1600" dirty="0">
                    <a:latin typeface="ＭＳ ゴシック" panose="020B0609070205080204" pitchFamily="49" charset="-128"/>
                    <a:ea typeface="ＭＳ ゴシック" panose="020B0609070205080204" pitchFamily="49" charset="-128"/>
                  </a:rPr>
                  <a:t>検出器の性能評価に用いる光源として</a:t>
                </a:r>
                <a:endParaRPr lang="en-US" altLang="ja-JP" sz="1600"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遠赤外領域開発センターの</a:t>
                </a:r>
                <a14:m>
                  <m:oMath xmlns:m="http://schemas.openxmlformats.org/officeDocument/2006/math">
                    <m:sSub>
                      <m:sSubPr>
                        <m:ctrlPr>
                          <a:rPr kumimoji="1" lang="en-US" altLang="ja-JP" sz="1600" b="0" i="1" dirty="0" smtClean="0">
                            <a:solidFill>
                              <a:schemeClr val="tx1"/>
                            </a:solidFill>
                            <a:latin typeface="Cambria Math" panose="02040503050406030204" pitchFamily="18" charset="0"/>
                          </a:rPr>
                        </m:ctrlPr>
                      </m:sSubPr>
                      <m:e>
                        <m:r>
                          <m:rPr>
                            <m:sty m:val="p"/>
                          </m:rPr>
                          <a:rPr lang="en-US" altLang="ja-JP" sz="1600" i="0" dirty="0">
                            <a:solidFill>
                              <a:schemeClr val="tx1"/>
                            </a:solidFill>
                            <a:latin typeface="Cambria Math" panose="02040503050406030204" pitchFamily="18" charset="0"/>
                          </a:rPr>
                          <m:t>C</m:t>
                        </m:r>
                        <m:r>
                          <m:rPr>
                            <m:sty m:val="p"/>
                          </m:rPr>
                          <a:rPr kumimoji="1" lang="en-US" altLang="ja-JP" sz="1600" dirty="0">
                            <a:solidFill>
                              <a:schemeClr val="tx1"/>
                            </a:solidFill>
                            <a:latin typeface="Cambria Math" panose="02040503050406030204" pitchFamily="18" charset="0"/>
                          </a:rPr>
                          <m:t>O</m:t>
                        </m:r>
                      </m:e>
                      <m:sub>
                        <m:r>
                          <a:rPr kumimoji="1" lang="en-US" altLang="ja-JP" sz="1600" dirty="0">
                            <a:solidFill>
                              <a:schemeClr val="tx1"/>
                            </a:solidFill>
                            <a:latin typeface="Cambria Math" panose="02040503050406030204" pitchFamily="18" charset="0"/>
                          </a:rPr>
                          <m:t>2</m:t>
                        </m:r>
                      </m:sub>
                    </m:sSub>
                  </m:oMath>
                </a14:m>
                <a:r>
                  <a:rPr kumimoji="1" lang="ja-JP" altLang="en-US" sz="1600" dirty="0">
                    <a:solidFill>
                      <a:schemeClr val="tx1"/>
                    </a:solidFill>
                    <a:latin typeface="ＭＳ ゴシック" panose="020B0609070205080204" pitchFamily="49" charset="-128"/>
                    <a:ea typeface="ＭＳ ゴシック" panose="020B0609070205080204" pitchFamily="49" charset="-128"/>
                  </a:rPr>
                  <a:t>レーザー励起の遠赤外分子レーザー装置を</a:t>
                </a:r>
                <a:r>
                  <a:rPr kumimoji="1" lang="ja-JP" altLang="en-US" sz="1600" dirty="0">
                    <a:latin typeface="ＭＳ ゴシック" panose="020B0609070205080204" pitchFamily="49" charset="-128"/>
                    <a:ea typeface="ＭＳ ゴシック" panose="020B0609070205080204" pitchFamily="49" charset="-128"/>
                  </a:rPr>
                  <a:t>用いた。</a:t>
                </a:r>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641838" y="940721"/>
                <a:ext cx="7711329" cy="584775"/>
              </a:xfrm>
              <a:prstGeom prst="rect">
                <a:avLst/>
              </a:prstGeom>
              <a:blipFill>
                <a:blip r:embed="rId2"/>
                <a:stretch>
                  <a:fillRect l="-395" t="-3125" b="-1145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p:cNvSpPr txBox="1"/>
              <p:nvPr/>
            </p:nvSpPr>
            <p:spPr>
              <a:xfrm>
                <a:off x="227373" y="4992895"/>
                <a:ext cx="6067703" cy="1815882"/>
              </a:xfrm>
              <a:prstGeom prst="rect">
                <a:avLst/>
              </a:prstGeom>
              <a:noFill/>
            </p:spPr>
            <p:txBody>
              <a:bodyPr wrap="square" rtlCol="0">
                <a:spAutoFit/>
              </a:bodyPr>
              <a:lstStyle/>
              <a:p>
                <a:r>
                  <a:rPr kumimoji="1" lang="ja-JP" altLang="en-US" sz="1600" dirty="0">
                    <a:latin typeface="ＭＳ ゴシック" panose="020B0609070205080204" pitchFamily="49" charset="-128"/>
                    <a:ea typeface="ＭＳ ゴシック" panose="020B0609070205080204" pitchFamily="49" charset="-128"/>
                  </a:rPr>
                  <a:t>このレーザー装置は発振するレーザーがガウスビームである。</a:t>
                </a:r>
                <a:endParaRPr kumimoji="1" lang="en-US" altLang="ja-JP" sz="1600"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試料ガスを</a:t>
                </a:r>
                <a14:m>
                  <m:oMath xmlns:m="http://schemas.openxmlformats.org/officeDocument/2006/math">
                    <m:sSub>
                      <m:sSubPr>
                        <m:ctrlPr>
                          <a:rPr lang="en-US" altLang="ja-JP" sz="1600" i="1">
                            <a:latin typeface="Cambria Math" panose="02040503050406030204" pitchFamily="18" charset="0"/>
                          </a:rPr>
                        </m:ctrlPr>
                      </m:sSubPr>
                      <m:e>
                        <m:r>
                          <m:rPr>
                            <m:sty m:val="p"/>
                          </m:rPr>
                          <a:rPr lang="en-US" altLang="ja-JP" sz="1600">
                            <a:latin typeface="Cambria Math" panose="02040503050406030204" pitchFamily="18" charset="0"/>
                          </a:rPr>
                          <m:t>CO</m:t>
                        </m:r>
                      </m:e>
                      <m:sub>
                        <m:r>
                          <a:rPr lang="en-US" altLang="ja-JP" sz="1600">
                            <a:latin typeface="Cambria Math" panose="02040503050406030204" pitchFamily="18" charset="0"/>
                          </a:rPr>
                          <m:t>2</m:t>
                        </m:r>
                      </m:sub>
                    </m:sSub>
                  </m:oMath>
                </a14:m>
                <a:r>
                  <a:rPr lang="ja-JP" altLang="en-US" sz="1600" dirty="0">
                    <a:latin typeface="ＭＳ ゴシック" panose="020B0609070205080204" pitchFamily="49" charset="-128"/>
                    <a:ea typeface="ＭＳ ゴシック" panose="020B0609070205080204" pitchFamily="49" charset="-128"/>
                  </a:rPr>
                  <a:t>レーザーで励起させ、波長が</a:t>
                </a:r>
                <a14:m>
                  <m:oMath xmlns:m="http://schemas.openxmlformats.org/officeDocument/2006/math">
                    <m:r>
                      <a:rPr lang="en-US" altLang="ja-JP" sz="1600" b="1" i="0" dirty="0" smtClean="0">
                        <a:solidFill>
                          <a:srgbClr val="FF0000"/>
                        </a:solidFill>
                        <a:latin typeface="Cambria Math" panose="02040503050406030204" pitchFamily="18" charset="0"/>
                      </a:rPr>
                      <m:t>𝟒</m:t>
                    </m:r>
                    <m:r>
                      <a:rPr lang="en-US" altLang="ja-JP" sz="1600" b="1" i="0" dirty="0">
                        <a:solidFill>
                          <a:srgbClr val="FF0000"/>
                        </a:solidFill>
                        <a:latin typeface="Cambria Math" panose="02040503050406030204" pitchFamily="18" charset="0"/>
                      </a:rPr>
                      <m:t>𝟎</m:t>
                    </m:r>
                    <m:r>
                      <a:rPr lang="en-US" altLang="ja-JP" sz="1600" b="1" i="0" dirty="0" smtClean="0">
                        <a:solidFill>
                          <a:srgbClr val="FF0000"/>
                        </a:solidFill>
                        <a:latin typeface="Cambria Math" panose="02040503050406030204" pitchFamily="18" charset="0"/>
                      </a:rPr>
                      <m:t>~</m:t>
                    </m:r>
                    <m:r>
                      <a:rPr lang="en-US" altLang="ja-JP" sz="1600" b="1" i="0" dirty="0" smtClean="0">
                        <a:solidFill>
                          <a:srgbClr val="FF0000"/>
                        </a:solidFill>
                        <a:latin typeface="Cambria Math" panose="02040503050406030204" pitchFamily="18" charset="0"/>
                      </a:rPr>
                      <m:t>𝟕𝟐𝟎</m:t>
                    </m:r>
                    <m:r>
                      <a:rPr lang="en-US" altLang="ja-JP" sz="1600" b="1" i="0" dirty="0" smtClean="0">
                        <a:solidFill>
                          <a:srgbClr val="FF0000"/>
                        </a:solidFill>
                        <a:latin typeface="Cambria Math" panose="02040503050406030204" pitchFamily="18" charset="0"/>
                      </a:rPr>
                      <m:t>𝛍</m:t>
                    </m:r>
                    <m:r>
                      <a:rPr lang="en-US" altLang="ja-JP" sz="1600" b="1" i="0" dirty="0" smtClean="0">
                        <a:solidFill>
                          <a:srgbClr val="FF0000"/>
                        </a:solidFill>
                        <a:latin typeface="Cambria Math" panose="02040503050406030204" pitchFamily="18" charset="0"/>
                      </a:rPr>
                      <m:t>𝐦</m:t>
                    </m:r>
                  </m:oMath>
                </a14:m>
                <a:r>
                  <a:rPr kumimoji="1" lang="ja-JP" altLang="en-US" sz="1600" dirty="0">
                    <a:latin typeface="ＭＳ ゴシック" panose="020B0609070205080204" pitchFamily="49" charset="-128"/>
                    <a:ea typeface="ＭＳ ゴシック" panose="020B0609070205080204" pitchFamily="49" charset="-128"/>
                  </a:rPr>
                  <a:t>の</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a:latin typeface="ＭＳ ゴシック" panose="020B0609070205080204" pitchFamily="49" charset="-128"/>
                    <a:ea typeface="ＭＳ ゴシック" panose="020B0609070205080204" pitchFamily="49" charset="-128"/>
                  </a:rPr>
                  <a:t>連続波のレーザーを発振させられる。</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a:latin typeface="ＭＳ ゴシック" panose="020B0609070205080204" pitchFamily="49" charset="-128"/>
                    <a:ea typeface="ＭＳ ゴシック" panose="020B0609070205080204" pitchFamily="49" charset="-128"/>
                  </a:rPr>
                  <a:t>試料ガスを変更すること</a:t>
                </a:r>
                <a:r>
                  <a:rPr kumimoji="1" lang="ja-JP" altLang="en-US" sz="1600" dirty="0" smtClean="0">
                    <a:latin typeface="ＭＳ ゴシック" panose="020B0609070205080204" pitchFamily="49" charset="-128"/>
                    <a:ea typeface="ＭＳ ゴシック" panose="020B0609070205080204" pitchFamily="49" charset="-128"/>
                  </a:rPr>
                  <a:t>で</a:t>
                </a:r>
                <a:r>
                  <a:rPr kumimoji="1" lang="ja-JP" altLang="en-US" sz="1600" dirty="0" smtClean="0">
                    <a:solidFill>
                      <a:srgbClr val="FF0000"/>
                    </a:solidFill>
                    <a:latin typeface="ＭＳ ゴシック" panose="020B0609070205080204" pitchFamily="49" charset="-128"/>
                    <a:ea typeface="ＭＳ ゴシック" panose="020B0609070205080204" pitchFamily="49" charset="-128"/>
                  </a:rPr>
                  <a:t>単色発振線</a:t>
                </a:r>
                <a:r>
                  <a:rPr lang="ja-JP" altLang="en-US" sz="1600" dirty="0">
                    <a:latin typeface="ＭＳ ゴシック" panose="020B0609070205080204" pitchFamily="49" charset="-128"/>
                    <a:ea typeface="ＭＳ ゴシック" panose="020B0609070205080204" pitchFamily="49" charset="-128"/>
                  </a:rPr>
                  <a:t>約</a:t>
                </a:r>
                <a:r>
                  <a:rPr lang="en-US" altLang="ja-JP" sz="1600" b="1" dirty="0">
                    <a:latin typeface="ＭＳ ゴシック" panose="020B0609070205080204" pitchFamily="49" charset="-128"/>
                    <a:ea typeface="ＭＳ ゴシック" panose="020B0609070205080204" pitchFamily="49" charset="-128"/>
                    <a:cs typeface="Times New Roman" panose="02020603050405020304" pitchFamily="18" charset="0"/>
                  </a:rPr>
                  <a:t>70</a:t>
                </a:r>
                <a:r>
                  <a:rPr lang="ja-JP" altLang="en-US" sz="1600" dirty="0">
                    <a:latin typeface="ＭＳ ゴシック" panose="020B0609070205080204" pitchFamily="49" charset="-128"/>
                    <a:ea typeface="ＭＳ ゴシック" panose="020B0609070205080204" pitchFamily="49" charset="-128"/>
                  </a:rPr>
                  <a:t>本の中から</a:t>
                </a:r>
                <a:r>
                  <a:rPr kumimoji="1" lang="ja-JP" altLang="en-US" sz="1600" dirty="0">
                    <a:latin typeface="ＭＳ ゴシック" panose="020B0609070205080204" pitchFamily="49" charset="-128"/>
                    <a:ea typeface="ＭＳ ゴシック" panose="020B0609070205080204" pitchFamily="49" charset="-128"/>
                  </a:rPr>
                  <a:t>任意</a:t>
                </a:r>
                <a:endParaRPr kumimoji="1" lang="en-US" altLang="ja-JP" sz="1600" dirty="0">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のものを</a:t>
                </a:r>
                <a:r>
                  <a:rPr kumimoji="1" lang="ja-JP" altLang="en-US" sz="1600" dirty="0">
                    <a:latin typeface="ＭＳ ゴシック" panose="020B0609070205080204" pitchFamily="49" charset="-128"/>
                    <a:ea typeface="ＭＳ ゴシック" panose="020B0609070205080204" pitchFamily="49" charset="-128"/>
                  </a:rPr>
                  <a:t>照射でき</a:t>
                </a:r>
                <a:r>
                  <a:rPr lang="ja-JP" altLang="en-US" sz="1600" dirty="0">
                    <a:latin typeface="ＭＳ ゴシック" panose="020B0609070205080204" pitchFamily="49" charset="-128"/>
                    <a:ea typeface="ＭＳ ゴシック" panose="020B0609070205080204" pitchFamily="49" charset="-128"/>
                  </a:rPr>
                  <a:t>る。</a:t>
                </a:r>
                <a:endParaRPr kumimoji="1" lang="en-US" altLang="ja-JP" sz="1600" dirty="0">
                  <a:latin typeface="ＭＳ ゴシック" panose="020B0609070205080204" pitchFamily="49" charset="-128"/>
                  <a:ea typeface="ＭＳ ゴシック" panose="020B0609070205080204" pitchFamily="49" charset="-128"/>
                </a:endParaRPr>
              </a:p>
              <a:p>
                <a:r>
                  <a:rPr kumimoji="1" lang="ja-JP" altLang="en-US" sz="1600" dirty="0">
                    <a:latin typeface="ＭＳ ゴシック" panose="020B0609070205080204" pitchFamily="49" charset="-128"/>
                    <a:ea typeface="ＭＳ ゴシック" panose="020B0609070205080204" pitchFamily="49" charset="-128"/>
                  </a:rPr>
                  <a:t>また、予想されるニュートリノ崩壊光子の波長</a:t>
                </a:r>
                <a:endParaRPr kumimoji="1" lang="en-US" altLang="ja-JP" sz="1600" dirty="0">
                  <a:latin typeface="ＭＳ ゴシック" panose="020B0609070205080204" pitchFamily="49" charset="-128"/>
                  <a:ea typeface="ＭＳ ゴシック" panose="020B0609070205080204" pitchFamily="49" charset="-128"/>
                </a:endParaRPr>
              </a:p>
              <a:p>
                <a14:m>
                  <m:oMath xmlns:m="http://schemas.openxmlformats.org/officeDocument/2006/math">
                    <m:r>
                      <a:rPr lang="en-US" altLang="ja-JP" sz="1600" b="1" i="1" smtClean="0">
                        <a:solidFill>
                          <a:srgbClr val="FF0000"/>
                        </a:solidFill>
                        <a:latin typeface="Cambria Math" panose="02040503050406030204" pitchFamily="18" charset="0"/>
                      </a:rPr>
                      <m:t>𝟓</m:t>
                    </m:r>
                    <m:r>
                      <a:rPr lang="en-US" altLang="ja-JP" sz="1600" b="1" i="1">
                        <a:solidFill>
                          <a:srgbClr val="FF0000"/>
                        </a:solidFill>
                        <a:latin typeface="Cambria Math" panose="02040503050406030204" pitchFamily="18" charset="0"/>
                      </a:rPr>
                      <m:t>𝟎</m:t>
                    </m:r>
                    <m:r>
                      <a:rPr lang="en-US" altLang="ja-JP" sz="1600" b="1" i="0" smtClean="0">
                        <a:solidFill>
                          <a:srgbClr val="FF0000"/>
                        </a:solidFill>
                        <a:latin typeface="Cambria Math" panose="02040503050406030204" pitchFamily="18" charset="0"/>
                      </a:rPr>
                      <m:t>𝛍</m:t>
                    </m:r>
                    <m:r>
                      <a:rPr lang="en-US" altLang="ja-JP" sz="1600" b="1" i="0" smtClean="0">
                        <a:solidFill>
                          <a:srgbClr val="FF0000"/>
                        </a:solidFill>
                        <a:latin typeface="Cambria Math" panose="02040503050406030204" pitchFamily="18" charset="0"/>
                      </a:rPr>
                      <m:t>𝐦</m:t>
                    </m:r>
                    <m:r>
                      <a:rPr lang="en-US" altLang="ja-JP" sz="1600" b="1">
                        <a:solidFill>
                          <a:srgbClr val="FF0000"/>
                        </a:solidFill>
                        <a:latin typeface="Cambria Math" panose="02040503050406030204" pitchFamily="18" charset="0"/>
                      </a:rPr>
                      <m:t>~</m:t>
                    </m:r>
                    <m:r>
                      <a:rPr lang="en-US" altLang="ja-JP" sz="1600" b="1" i="0">
                        <a:solidFill>
                          <a:srgbClr val="FF0000"/>
                        </a:solidFill>
                        <a:latin typeface="Cambria Math" panose="02040503050406030204" pitchFamily="18" charset="0"/>
                      </a:rPr>
                      <m:t>𝟗</m:t>
                    </m:r>
                    <m:r>
                      <a:rPr lang="en-US" altLang="ja-JP" sz="1600" b="1" i="1">
                        <a:solidFill>
                          <a:srgbClr val="FF0000"/>
                        </a:solidFill>
                        <a:latin typeface="Cambria Math" panose="02040503050406030204" pitchFamily="18" charset="0"/>
                      </a:rPr>
                      <m:t>𝟎</m:t>
                    </m:r>
                    <m:r>
                      <a:rPr lang="en-US" altLang="ja-JP" sz="1600" b="1" i="1">
                        <a:solidFill>
                          <a:srgbClr val="FF0000"/>
                        </a:solidFill>
                        <a:latin typeface="Cambria Math" panose="02040503050406030204" pitchFamily="18" charset="0"/>
                      </a:rPr>
                      <m:t> </m:t>
                    </m:r>
                    <m:r>
                      <a:rPr lang="en-US" altLang="ja-JP" sz="1600" b="1" i="0">
                        <a:solidFill>
                          <a:srgbClr val="FF0000"/>
                        </a:solidFill>
                        <a:latin typeface="Cambria Math" panose="02040503050406030204" pitchFamily="18" charset="0"/>
                      </a:rPr>
                      <m:t>𝛍</m:t>
                    </m:r>
                    <m:r>
                      <a:rPr lang="en-US" altLang="ja-JP" sz="1600" b="1" i="0">
                        <a:solidFill>
                          <a:srgbClr val="FF0000"/>
                        </a:solidFill>
                        <a:latin typeface="Cambria Math" panose="02040503050406030204" pitchFamily="18" charset="0"/>
                      </a:rPr>
                      <m:t>𝐦</m:t>
                    </m:r>
                  </m:oMath>
                </a14:m>
                <a:r>
                  <a:rPr kumimoji="1" lang="ja-JP" altLang="en-US" sz="1600" dirty="0">
                    <a:latin typeface="ＭＳ ゴシック" panose="020B0609070205080204" pitchFamily="49" charset="-128"/>
                    <a:ea typeface="ＭＳ ゴシック" panose="020B0609070205080204" pitchFamily="49" charset="-128"/>
                  </a:rPr>
                  <a:t>をカバーしている。</a:t>
                </a:r>
                <a:endParaRPr kumimoji="1" lang="en-US" altLang="ja-JP" sz="1600" dirty="0">
                  <a:latin typeface="ＭＳ ゴシック" panose="020B0609070205080204" pitchFamily="49" charset="-128"/>
                  <a:ea typeface="ＭＳ ゴシック" panose="020B0609070205080204" pitchFamily="49" charset="-128"/>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227373" y="4992895"/>
                <a:ext cx="6067703" cy="1815882"/>
              </a:xfrm>
              <a:prstGeom prst="rect">
                <a:avLst/>
              </a:prstGeom>
              <a:blipFill>
                <a:blip r:embed="rId3"/>
                <a:stretch>
                  <a:fillRect l="-502" t="-1007" b="-3020"/>
                </a:stretch>
              </a:blipFill>
            </p:spPr>
            <p:txBody>
              <a:bodyPr/>
              <a:lstStyle/>
              <a:p>
                <a:r>
                  <a:rPr lang="ja-JP" altLang="en-US">
                    <a:noFill/>
                  </a:rPr>
                  <a:t> </a:t>
                </a:r>
              </a:p>
            </p:txBody>
          </p:sp>
        </mc:Fallback>
      </mc:AlternateContent>
      <p:sp>
        <p:nvSpPr>
          <p:cNvPr id="2" name="テキスト ボックス 1"/>
          <p:cNvSpPr txBox="1"/>
          <p:nvPr/>
        </p:nvSpPr>
        <p:spPr>
          <a:xfrm>
            <a:off x="5991657" y="1906994"/>
            <a:ext cx="3312682" cy="307777"/>
          </a:xfrm>
          <a:prstGeom prst="rect">
            <a:avLst/>
          </a:prstGeom>
          <a:noFill/>
        </p:spPr>
        <p:txBody>
          <a:bodyPr wrap="square" rtlCol="0">
            <a:spAutoFit/>
          </a:bodyPr>
          <a:lstStyle/>
          <a:p>
            <a:r>
              <a:rPr kumimoji="1" lang="ja-JP" altLang="en-US" sz="1400" dirty="0">
                <a:latin typeface="ＭＳ ゴシック" panose="020B0609070205080204" pitchFamily="49" charset="-128"/>
                <a:ea typeface="ＭＳ ゴシック" panose="020B0609070205080204" pitchFamily="49" charset="-128"/>
              </a:rPr>
              <a:t>発振確認済み波長の遠赤外レーザー</a:t>
            </a:r>
          </a:p>
        </p:txBody>
      </p:sp>
      <p:grpSp>
        <p:nvGrpSpPr>
          <p:cNvPr id="22" name="グループ化 21">
            <a:extLst>
              <a:ext uri="{FF2B5EF4-FFF2-40B4-BE49-F238E27FC236}">
                <a16:creationId xmlns:a16="http://schemas.microsoft.com/office/drawing/2014/main" id="{268EC2AB-4D59-4BD6-B1BC-3D9A23773C70}"/>
              </a:ext>
            </a:extLst>
          </p:cNvPr>
          <p:cNvGrpSpPr/>
          <p:nvPr/>
        </p:nvGrpSpPr>
        <p:grpSpPr>
          <a:xfrm>
            <a:off x="641838" y="1840492"/>
            <a:ext cx="4262386" cy="2701409"/>
            <a:chOff x="1276836" y="4548153"/>
            <a:chExt cx="3494949" cy="2215024"/>
          </a:xfrm>
        </p:grpSpPr>
        <p:pic>
          <p:nvPicPr>
            <p:cNvPr id="23" name="図 22" descr="C:\Users\yoshida\Documents\yoshida_work\research\ニュートリノ崩壊\Photo\DSCF0737.JPG">
              <a:extLst>
                <a:ext uri="{FF2B5EF4-FFF2-40B4-BE49-F238E27FC236}">
                  <a16:creationId xmlns:a16="http://schemas.microsoft.com/office/drawing/2014/main" id="{D9E77B47-3126-43A7-820B-64D29811EC24}"/>
                </a:ext>
              </a:extLst>
            </p:cNvPr>
            <p:cNvPicPr/>
            <p:nvPr/>
          </p:nvPicPr>
          <p:blipFill rotWithShape="1">
            <a:blip r:embed="rId4" cstate="print">
              <a:extLst>
                <a:ext uri="{28A0092B-C50C-407E-A947-70E740481C1C}">
                  <a14:useLocalDpi xmlns:a14="http://schemas.microsoft.com/office/drawing/2010/main" val="0"/>
                </a:ext>
              </a:extLst>
            </a:blip>
            <a:srcRect t="8870"/>
            <a:stretch/>
          </p:blipFill>
          <p:spPr bwMode="auto">
            <a:xfrm>
              <a:off x="1276836" y="4548153"/>
              <a:ext cx="3494949" cy="2215024"/>
            </a:xfrm>
            <a:prstGeom prst="rect">
              <a:avLst/>
            </a:prstGeom>
            <a:noFill/>
            <a:ln>
              <a:noFill/>
            </a:ln>
          </p:spPr>
        </p:pic>
        <p:cxnSp>
          <p:nvCxnSpPr>
            <p:cNvPr id="24" name="直線矢印コネクタ 23">
              <a:extLst>
                <a:ext uri="{FF2B5EF4-FFF2-40B4-BE49-F238E27FC236}">
                  <a16:creationId xmlns:a16="http://schemas.microsoft.com/office/drawing/2014/main" id="{547D843E-703F-4C2C-9282-E8C026BFB554}"/>
                </a:ext>
              </a:extLst>
            </p:cNvPr>
            <p:cNvCxnSpPr/>
            <p:nvPr/>
          </p:nvCxnSpPr>
          <p:spPr>
            <a:xfrm flipH="1" flipV="1">
              <a:off x="2498400" y="4989600"/>
              <a:ext cx="1641600" cy="716466"/>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E102BB17-7711-4B8C-9364-9AD8CE8579F2}"/>
                </a:ext>
              </a:extLst>
            </p:cNvPr>
            <p:cNvCxnSpPr/>
            <p:nvPr/>
          </p:nvCxnSpPr>
          <p:spPr>
            <a:xfrm flipH="1">
              <a:off x="1857600" y="4989600"/>
              <a:ext cx="640801" cy="0"/>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343D56DA-853D-41EC-B0A4-897514899DCC}"/>
                </a:ext>
              </a:extLst>
            </p:cNvPr>
            <p:cNvCxnSpPr/>
            <p:nvPr/>
          </p:nvCxnSpPr>
          <p:spPr>
            <a:xfrm>
              <a:off x="1857600" y="5032800"/>
              <a:ext cx="1260000" cy="1532722"/>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EB3B56E2-59B1-4216-9242-08CB47E421A3}"/>
                  </a:ext>
                </a:extLst>
              </p:cNvPr>
              <p:cNvSpPr txBox="1"/>
              <p:nvPr/>
            </p:nvSpPr>
            <p:spPr>
              <a:xfrm>
                <a:off x="3408476" y="2291486"/>
                <a:ext cx="1163524" cy="307777"/>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14:m>
                  <m:oMath xmlns:m="http://schemas.openxmlformats.org/officeDocument/2006/math">
                    <m:sSub>
                      <m:sSubPr>
                        <m:ctrlPr>
                          <a:rPr kumimoji="1" lang="en-US" altLang="ja-JP" sz="1400" i="1" smtClean="0">
                            <a:latin typeface="Cambria Math" panose="02040503050406030204" pitchFamily="18" charset="0"/>
                          </a:rPr>
                        </m:ctrlPr>
                      </m:sSubPr>
                      <m:e>
                        <m:r>
                          <m:rPr>
                            <m:sty m:val="p"/>
                          </m:rPr>
                          <a:rPr kumimoji="1" lang="en-US" altLang="ja-JP" sz="1400" b="0" i="0" smtClean="0">
                            <a:latin typeface="Cambria Math" panose="02040503050406030204" pitchFamily="18" charset="0"/>
                          </a:rPr>
                          <m:t>CO</m:t>
                        </m:r>
                      </m:e>
                      <m:sub>
                        <m:r>
                          <a:rPr kumimoji="1" lang="en-US" altLang="ja-JP" sz="1400" b="0" i="0" smtClean="0">
                            <a:latin typeface="Cambria Math" panose="02040503050406030204" pitchFamily="18" charset="0"/>
                          </a:rPr>
                          <m:t>2</m:t>
                        </m:r>
                      </m:sub>
                    </m:sSub>
                  </m:oMath>
                </a14:m>
                <a:r>
                  <a:rPr kumimoji="1" lang="ja-JP" altLang="en-US" sz="1400" dirty="0"/>
                  <a:t>レーザー</a:t>
                </a:r>
              </a:p>
            </p:txBody>
          </p:sp>
        </mc:Choice>
        <mc:Fallback xmlns="">
          <p:sp>
            <p:nvSpPr>
              <p:cNvPr id="27" name="テキスト ボックス 26">
                <a:extLst>
                  <a:ext uri="{FF2B5EF4-FFF2-40B4-BE49-F238E27FC236}">
                    <a16:creationId xmlns:a16="http://schemas.microsoft.com/office/drawing/2014/main" id="{EB3B56E2-59B1-4216-9242-08CB47E421A3}"/>
                  </a:ext>
                </a:extLst>
              </p:cNvPr>
              <p:cNvSpPr txBox="1">
                <a:spLocks noRot="1" noChangeAspect="1" noMove="1" noResize="1" noEditPoints="1" noAdjustHandles="1" noChangeArrowheads="1" noChangeShapeType="1" noTextEdit="1"/>
              </p:cNvSpPr>
              <p:nvPr/>
            </p:nvSpPr>
            <p:spPr>
              <a:xfrm>
                <a:off x="3408476" y="2291486"/>
                <a:ext cx="1163524" cy="307777"/>
              </a:xfrm>
              <a:prstGeom prst="rect">
                <a:avLst/>
              </a:prstGeom>
              <a:blipFill>
                <a:blip r:embed="rId6"/>
                <a:stretch>
                  <a:fillRect t="-1923" r="-3109" b="-17308"/>
                </a:stretch>
              </a:blipFill>
            </p:spPr>
            <p:txBody>
              <a:bodyPr/>
              <a:lstStyle/>
              <a:p>
                <a:r>
                  <a:rPr lang="ja-JP" altLang="en-US">
                    <a:noFill/>
                  </a:rPr>
                  <a:t> </a:t>
                </a:r>
              </a:p>
            </p:txBody>
          </p:sp>
        </mc:Fallback>
      </mc:AlternateContent>
      <p:sp>
        <p:nvSpPr>
          <p:cNvPr id="28" name="テキスト ボックス 27">
            <a:extLst>
              <a:ext uri="{FF2B5EF4-FFF2-40B4-BE49-F238E27FC236}">
                <a16:creationId xmlns:a16="http://schemas.microsoft.com/office/drawing/2014/main" id="{A33D4949-3B57-4EE1-B468-F180F9618A44}"/>
              </a:ext>
            </a:extLst>
          </p:cNvPr>
          <p:cNvSpPr txBox="1"/>
          <p:nvPr/>
        </p:nvSpPr>
        <p:spPr>
          <a:xfrm>
            <a:off x="818291" y="4112254"/>
            <a:ext cx="1760418" cy="30777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z="1400" dirty="0"/>
              <a:t>遠赤外分子レーザー</a:t>
            </a:r>
          </a:p>
        </p:txBody>
      </p:sp>
      <mc:AlternateContent xmlns:mc="http://schemas.openxmlformats.org/markup-compatibility/2006" xmlns:a14="http://schemas.microsoft.com/office/drawing/2010/main">
        <mc:Choice Requires="a14">
          <p:graphicFrame>
            <p:nvGraphicFramePr>
              <p:cNvPr id="17" name="表 16"/>
              <p:cNvGraphicFramePr>
                <a:graphicFrameLocks noGrp="1"/>
              </p:cNvGraphicFramePr>
              <p:nvPr>
                <p:extLst>
                  <p:ext uri="{D42A27DB-BD31-4B8C-83A1-F6EECF244321}">
                    <p14:modId xmlns:p14="http://schemas.microsoft.com/office/powerpoint/2010/main" val="1517236459"/>
                  </p:ext>
                </p:extLst>
              </p:nvPr>
            </p:nvGraphicFramePr>
            <p:xfrm>
              <a:off x="5933468" y="2214767"/>
              <a:ext cx="3048731" cy="4418794"/>
            </p:xfrm>
            <a:graphic>
              <a:graphicData uri="http://schemas.openxmlformats.org/drawingml/2006/table">
                <a:tbl>
                  <a:tblPr firstRow="1" firstCol="1" bandRow="1">
                    <a:tableStyleId>{7DF18680-E054-41AD-8BC1-D1AEF772440D}</a:tableStyleId>
                  </a:tblPr>
                  <a:tblGrid>
                    <a:gridCol w="790639">
                      <a:extLst>
                        <a:ext uri="{9D8B030D-6E8A-4147-A177-3AD203B41FA5}">
                          <a16:colId xmlns:a16="http://schemas.microsoft.com/office/drawing/2014/main" val="20001"/>
                        </a:ext>
                      </a:extLst>
                    </a:gridCol>
                    <a:gridCol w="659956">
                      <a:extLst>
                        <a:ext uri="{9D8B030D-6E8A-4147-A177-3AD203B41FA5}">
                          <a16:colId xmlns:a16="http://schemas.microsoft.com/office/drawing/2014/main" val="20002"/>
                        </a:ext>
                      </a:extLst>
                    </a:gridCol>
                    <a:gridCol w="799068">
                      <a:extLst>
                        <a:ext uri="{9D8B030D-6E8A-4147-A177-3AD203B41FA5}">
                          <a16:colId xmlns:a16="http://schemas.microsoft.com/office/drawing/2014/main" val="20003"/>
                        </a:ext>
                      </a:extLst>
                    </a:gridCol>
                    <a:gridCol w="799068">
                      <a:extLst>
                        <a:ext uri="{9D8B030D-6E8A-4147-A177-3AD203B41FA5}">
                          <a16:colId xmlns:a16="http://schemas.microsoft.com/office/drawing/2014/main" val="20004"/>
                        </a:ext>
                      </a:extLst>
                    </a:gridCol>
                  </a:tblGrid>
                  <a:tr h="839274">
                    <a:tc>
                      <a:txBody>
                        <a:bodyPr/>
                        <a:lstStyle/>
                        <a:p>
                          <a:pPr algn="ctr">
                            <a:spcAft>
                              <a:spcPts val="0"/>
                            </a:spcAft>
                          </a:pPr>
                          <a:r>
                            <a:rPr lang="ja-JP" altLang="en-US" sz="1400" kern="100" dirty="0">
                              <a:effectLst/>
                            </a:rPr>
                            <a:t>試料ガス</a:t>
                          </a:r>
                          <a:endParaRPr lang="ja-JP" alt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ja-JP" sz="1400" kern="100" dirty="0">
                              <a:effectLst/>
                            </a:rPr>
                            <a:t>波長</a:t>
                          </a:r>
                          <a:endParaRPr lang="en-US" altLang="ja-JP" sz="1400" kern="100" dirty="0">
                            <a:effectLst/>
                          </a:endParaRPr>
                        </a:p>
                        <a:p>
                          <a:pPr algn="ctr">
                            <a:spcAft>
                              <a:spcPts val="0"/>
                            </a:spcAft>
                          </a:pPr>
                          <a:r>
                            <a:rPr lang="en-US" sz="1400" kern="100" dirty="0">
                              <a:effectLst/>
                            </a:rPr>
                            <a:t>[</a:t>
                          </a:r>
                          <a:r>
                            <a:rPr lang="en-US" sz="1400" kern="100" dirty="0" err="1">
                              <a:effectLst/>
                            </a:rPr>
                            <a:t>μm</a:t>
                          </a:r>
                          <a:r>
                            <a:rPr lang="en-US" sz="1400" kern="100" dirty="0">
                              <a:effectLst/>
                            </a:rPr>
                            <a:t>]</a:t>
                          </a:r>
                          <a:endParaRPr 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ja-JP" altLang="en-US" sz="1400" kern="100" dirty="0">
                              <a:effectLst/>
                            </a:rPr>
                            <a:t>エネルギー</a:t>
                          </a:r>
                          <a:endParaRPr lang="en-US" sz="1400" kern="100" dirty="0">
                            <a:effectLst/>
                          </a:endParaRPr>
                        </a:p>
                        <a:p>
                          <a:pPr algn="ctr">
                            <a:spcAft>
                              <a:spcPts val="0"/>
                            </a:spcAft>
                          </a:pPr>
                          <a14:m>
                            <m:oMathPara xmlns:m="http://schemas.openxmlformats.org/officeDocument/2006/math">
                              <m:oMathParaPr>
                                <m:jc m:val="centerGroup"/>
                              </m:oMathParaPr>
                              <m:oMath xmlns:m="http://schemas.openxmlformats.org/officeDocument/2006/math">
                                <m:d>
                                  <m:dPr>
                                    <m:begChr m:val="["/>
                                    <m:endChr m:val="]"/>
                                    <m:ctrlPr>
                                      <a:rPr lang="ja-JP" sz="1400" i="1" kern="100">
                                        <a:effectLst/>
                                        <a:latin typeface="Cambria Math" panose="02040503050406030204" pitchFamily="18" charset="0"/>
                                      </a:rPr>
                                    </m:ctrlPr>
                                  </m:dPr>
                                  <m:e>
                                    <m:r>
                                      <m:rPr>
                                        <m:sty m:val="p"/>
                                      </m:rPr>
                                      <a:rPr lang="en-US" sz="1400" kern="100">
                                        <a:effectLst/>
                                        <a:latin typeface="Cambria Math" panose="02040503050406030204" pitchFamily="18" charset="0"/>
                                      </a:rPr>
                                      <m:t>meV</m:t>
                                    </m:r>
                                  </m:e>
                                </m:d>
                              </m:oMath>
                            </m:oMathPara>
                          </a14:m>
                          <a:endParaRPr 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ja-JP" sz="1400" kern="100" dirty="0">
                              <a:effectLst/>
                            </a:rPr>
                            <a:t>出力</a:t>
                          </a:r>
                          <a:endParaRPr lang="en-US" altLang="ja-JP" sz="1400" kern="100" dirty="0">
                            <a:effectLst/>
                          </a:endParaRPr>
                        </a:p>
                        <a:p>
                          <a:pPr algn="ctr">
                            <a:spcAft>
                              <a:spcPts val="0"/>
                            </a:spcAft>
                          </a:pPr>
                          <a:r>
                            <a:rPr lang="en-US" sz="1400" kern="100" dirty="0">
                              <a:effectLst/>
                            </a:rPr>
                            <a:t>[</a:t>
                          </a:r>
                          <a:r>
                            <a:rPr lang="en-US" sz="1400" kern="100" dirty="0" err="1">
                              <a:effectLst/>
                            </a:rPr>
                            <a:t>mW</a:t>
                          </a:r>
                          <a:r>
                            <a:rPr lang="en-US" sz="1400" kern="100" dirty="0">
                              <a:effectLst/>
                            </a:rPr>
                            <a:t>]</a:t>
                          </a:r>
                          <a:endParaRPr 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extLst>
                      <a:ext uri="{0D108BD9-81ED-4DB2-BD59-A6C34878D82A}">
                        <a16:rowId xmlns:a16="http://schemas.microsoft.com/office/drawing/2014/main" val="10001"/>
                      </a:ext>
                    </a:extLst>
                  </a:tr>
                  <a:tr h="357952">
                    <a:tc rowSpan="2">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41.4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30.0</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11</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2"/>
                      </a:ext>
                    </a:extLst>
                  </a:tr>
                  <a:tr h="357952">
                    <a:tc vMerge="1">
                      <a:txBody>
                        <a:bodyPr/>
                        <a:lstStyle/>
                        <a:p>
                          <a:endParaRPr kumimoji="1" lang="ja-JP" altLang="en-US"/>
                        </a:p>
                      </a:txBody>
                      <a:tcPr/>
                    </a:tc>
                    <a:tc>
                      <a:txBody>
                        <a:bodyPr/>
                        <a:lstStyle/>
                        <a:p>
                          <a:pPr algn="ctr">
                            <a:spcAft>
                              <a:spcPts val="0"/>
                            </a:spcAft>
                          </a:pPr>
                          <a:r>
                            <a:rPr lang="en-US" sz="1500" kern="100" dirty="0">
                              <a:effectLst/>
                            </a:rPr>
                            <a:t>43.7</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28.4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9.4</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3"/>
                      </a:ext>
                    </a:extLst>
                  </a:tr>
                  <a:tr h="357952">
                    <a:tc>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52.9</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23.5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a:effectLst/>
                            </a:rPr>
                            <a:t>9.2</a:t>
                          </a:r>
                          <a:endParaRPr lang="ja-JP" sz="1500" b="0" kern="10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4"/>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OD</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57.2</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21.7</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72</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5"/>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70.5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17.6</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23</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6"/>
                      </a:ext>
                    </a:extLst>
                  </a:tr>
                  <a:tr h="357952">
                    <a:tc rowSpan="2">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77.3</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16.1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2.8</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7"/>
                      </a:ext>
                    </a:extLst>
                  </a:tr>
                  <a:tr h="357952">
                    <a:tc vMerge="1">
                      <a:txBody>
                        <a:bodyPr/>
                        <a:lstStyle/>
                        <a:p>
                          <a:endParaRPr kumimoji="1" lang="ja-JP" altLang="en-US"/>
                        </a:p>
                      </a:txBody>
                      <a:tcPr/>
                    </a:tc>
                    <a:tc>
                      <a:txBody>
                        <a:bodyPr/>
                        <a:lstStyle/>
                        <a:p>
                          <a:pPr algn="ctr">
                            <a:spcAft>
                              <a:spcPts val="0"/>
                            </a:spcAft>
                          </a:pPr>
                          <a:r>
                            <a:rPr lang="en-US" sz="1500" kern="100" dirty="0">
                              <a:effectLst/>
                            </a:rPr>
                            <a:t>86.2</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14.4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ja-JP" sz="1500" kern="100" dirty="0">
                              <a:effectLst/>
                            </a:rPr>
                            <a:t>－</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8"/>
                      </a:ext>
                    </a:extLst>
                  </a:tr>
                  <a:tr h="357952">
                    <a:tc>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86.4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14.4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6.8</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9"/>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OD</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103.1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12.1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22</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10"/>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118.8</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10.5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75</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11"/>
                      </a:ext>
                    </a:extLst>
                  </a:tr>
                </a:tbl>
              </a:graphicData>
            </a:graphic>
          </p:graphicFrame>
        </mc:Choice>
        <mc:Fallback xmlns="">
          <p:graphicFrame>
            <p:nvGraphicFramePr>
              <p:cNvPr id="17" name="表 16"/>
              <p:cNvGraphicFramePr>
                <a:graphicFrameLocks noGrp="1"/>
              </p:cNvGraphicFramePr>
              <p:nvPr>
                <p:extLst>
                  <p:ext uri="{D42A27DB-BD31-4B8C-83A1-F6EECF244321}">
                    <p14:modId xmlns:p14="http://schemas.microsoft.com/office/powerpoint/2010/main" val="1517236459"/>
                  </p:ext>
                </p:extLst>
              </p:nvPr>
            </p:nvGraphicFramePr>
            <p:xfrm>
              <a:off x="5933468" y="2214767"/>
              <a:ext cx="3048731" cy="4418794"/>
            </p:xfrm>
            <a:graphic>
              <a:graphicData uri="http://schemas.openxmlformats.org/drawingml/2006/table">
                <a:tbl>
                  <a:tblPr firstRow="1" firstCol="1" bandRow="1">
                    <a:tableStyleId>{7DF18680-E054-41AD-8BC1-D1AEF772440D}</a:tableStyleId>
                  </a:tblPr>
                  <a:tblGrid>
                    <a:gridCol w="790639">
                      <a:extLst>
                        <a:ext uri="{9D8B030D-6E8A-4147-A177-3AD203B41FA5}">
                          <a16:colId xmlns:a16="http://schemas.microsoft.com/office/drawing/2014/main" val="20001"/>
                        </a:ext>
                      </a:extLst>
                    </a:gridCol>
                    <a:gridCol w="659956">
                      <a:extLst>
                        <a:ext uri="{9D8B030D-6E8A-4147-A177-3AD203B41FA5}">
                          <a16:colId xmlns:a16="http://schemas.microsoft.com/office/drawing/2014/main" val="20002"/>
                        </a:ext>
                      </a:extLst>
                    </a:gridCol>
                    <a:gridCol w="799068">
                      <a:extLst>
                        <a:ext uri="{9D8B030D-6E8A-4147-A177-3AD203B41FA5}">
                          <a16:colId xmlns:a16="http://schemas.microsoft.com/office/drawing/2014/main" val="20003"/>
                        </a:ext>
                      </a:extLst>
                    </a:gridCol>
                    <a:gridCol w="799068">
                      <a:extLst>
                        <a:ext uri="{9D8B030D-6E8A-4147-A177-3AD203B41FA5}">
                          <a16:colId xmlns:a16="http://schemas.microsoft.com/office/drawing/2014/main" val="20004"/>
                        </a:ext>
                      </a:extLst>
                    </a:gridCol>
                  </a:tblGrid>
                  <a:tr h="839274">
                    <a:tc>
                      <a:txBody>
                        <a:bodyPr/>
                        <a:lstStyle/>
                        <a:p>
                          <a:pPr algn="ctr">
                            <a:spcAft>
                              <a:spcPts val="0"/>
                            </a:spcAft>
                          </a:pPr>
                          <a:r>
                            <a:rPr lang="ja-JP" altLang="en-US" sz="1400" kern="100" dirty="0" smtClean="0">
                              <a:effectLst/>
                            </a:rPr>
                            <a:t>試料ガス</a:t>
                          </a:r>
                          <a:endParaRPr lang="ja-JP" alt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ja-JP" sz="1400" kern="100" dirty="0" smtClean="0">
                              <a:effectLst/>
                            </a:rPr>
                            <a:t>波長</a:t>
                          </a:r>
                          <a:endParaRPr lang="en-US" altLang="ja-JP" sz="1400" kern="100" dirty="0" smtClean="0">
                            <a:effectLst/>
                          </a:endParaRPr>
                        </a:p>
                        <a:p>
                          <a:pPr algn="ctr">
                            <a:spcAft>
                              <a:spcPts val="0"/>
                            </a:spcAft>
                          </a:pPr>
                          <a:r>
                            <a:rPr lang="en-US" sz="1400" kern="100" dirty="0" smtClean="0">
                              <a:effectLst/>
                            </a:rPr>
                            <a:t>[</a:t>
                          </a:r>
                          <a:r>
                            <a:rPr lang="en-US" sz="1400" kern="100" dirty="0" err="1">
                              <a:effectLst/>
                            </a:rPr>
                            <a:t>μm</a:t>
                          </a:r>
                          <a:r>
                            <a:rPr lang="en-US" sz="1400" kern="100" dirty="0">
                              <a:effectLst/>
                            </a:rPr>
                            <a:t>]</a:t>
                          </a:r>
                          <a:endParaRPr 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endParaRPr lang="ja-JP"/>
                        </a:p>
                      </a:txBody>
                      <a:tcPr marL="65917" marR="65917" marT="0" marB="0" anchor="ctr">
                        <a:blipFill>
                          <a:blip r:embed="rId7"/>
                          <a:stretch>
                            <a:fillRect l="-181061" t="-725" r="-102273" b="-431884"/>
                          </a:stretch>
                        </a:blipFill>
                      </a:tcPr>
                    </a:tc>
                    <a:tc>
                      <a:txBody>
                        <a:bodyPr/>
                        <a:lstStyle/>
                        <a:p>
                          <a:pPr algn="ctr">
                            <a:spcAft>
                              <a:spcPts val="0"/>
                            </a:spcAft>
                          </a:pPr>
                          <a:r>
                            <a:rPr lang="ja-JP" sz="1400" kern="100" dirty="0" smtClean="0">
                              <a:effectLst/>
                            </a:rPr>
                            <a:t>出力</a:t>
                          </a:r>
                          <a:endParaRPr lang="en-US" altLang="ja-JP" sz="1400" kern="100" dirty="0" smtClean="0">
                            <a:effectLst/>
                          </a:endParaRPr>
                        </a:p>
                        <a:p>
                          <a:pPr algn="ctr">
                            <a:spcAft>
                              <a:spcPts val="0"/>
                            </a:spcAft>
                          </a:pPr>
                          <a:r>
                            <a:rPr lang="en-US" sz="1400" kern="100" dirty="0" smtClean="0">
                              <a:effectLst/>
                            </a:rPr>
                            <a:t>[</a:t>
                          </a:r>
                          <a:r>
                            <a:rPr lang="en-US" sz="1400" kern="100" dirty="0" err="1">
                              <a:effectLst/>
                            </a:rPr>
                            <a:t>mW</a:t>
                          </a:r>
                          <a:r>
                            <a:rPr lang="en-US" sz="1400" kern="100" dirty="0">
                              <a:effectLst/>
                            </a:rPr>
                            <a:t>]</a:t>
                          </a:r>
                          <a:endParaRPr lang="ja-JP" sz="1400" b="0" kern="100" dirty="0">
                            <a:solidFill>
                              <a:schemeClr val="tx1"/>
                            </a:solidFill>
                            <a:effectLst/>
                            <a:latin typeface="Century"/>
                            <a:ea typeface="ＭＳ 明朝"/>
                            <a:cs typeface="Times New Roman"/>
                          </a:endParaRPr>
                        </a:p>
                      </a:txBody>
                      <a:tcPr marL="65917" marR="65917" marT="0" marB="0" anchor="ctr">
                        <a:solidFill>
                          <a:srgbClr val="00B0F0"/>
                        </a:solidFill>
                      </a:tcPr>
                    </a:tc>
                    <a:extLst>
                      <a:ext uri="{0D108BD9-81ED-4DB2-BD59-A6C34878D82A}">
                        <a16:rowId xmlns:a16="http://schemas.microsoft.com/office/drawing/2014/main" val="10001"/>
                      </a:ext>
                    </a:extLst>
                  </a:tr>
                  <a:tr h="357952">
                    <a:tc rowSpan="2">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41.4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30.0</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11</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2"/>
                      </a:ext>
                    </a:extLst>
                  </a:tr>
                  <a:tr h="357952">
                    <a:tc vMerge="1">
                      <a:txBody>
                        <a:bodyPr/>
                        <a:lstStyle/>
                        <a:p>
                          <a:endParaRPr kumimoji="1" lang="ja-JP" altLang="en-US"/>
                        </a:p>
                      </a:txBody>
                      <a:tcPr/>
                    </a:tc>
                    <a:tc>
                      <a:txBody>
                        <a:bodyPr/>
                        <a:lstStyle/>
                        <a:p>
                          <a:pPr algn="ctr">
                            <a:spcAft>
                              <a:spcPts val="0"/>
                            </a:spcAft>
                          </a:pPr>
                          <a:r>
                            <a:rPr lang="en-US" sz="1500" kern="100" dirty="0">
                              <a:effectLst/>
                            </a:rPr>
                            <a:t>43.7</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28.4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9.4</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3"/>
                      </a:ext>
                    </a:extLst>
                  </a:tr>
                  <a:tr h="357952">
                    <a:tc>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52.9</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23.5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a:effectLst/>
                            </a:rPr>
                            <a:t>9.2</a:t>
                          </a:r>
                          <a:endParaRPr lang="ja-JP" sz="1500" b="0" kern="10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4"/>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OD</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57.2</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21.7</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72</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5"/>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70.5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17.6</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23</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6"/>
                      </a:ext>
                    </a:extLst>
                  </a:tr>
                  <a:tr h="357952">
                    <a:tc rowSpan="2">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77.3</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16.1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2.8</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7"/>
                      </a:ext>
                    </a:extLst>
                  </a:tr>
                  <a:tr h="357952">
                    <a:tc vMerge="1">
                      <a:txBody>
                        <a:bodyPr/>
                        <a:lstStyle/>
                        <a:p>
                          <a:endParaRPr kumimoji="1" lang="ja-JP" altLang="en-US"/>
                        </a:p>
                      </a:txBody>
                      <a:tcPr/>
                    </a:tc>
                    <a:tc>
                      <a:txBody>
                        <a:bodyPr/>
                        <a:lstStyle/>
                        <a:p>
                          <a:pPr algn="ctr">
                            <a:spcAft>
                              <a:spcPts val="0"/>
                            </a:spcAft>
                          </a:pPr>
                          <a:r>
                            <a:rPr lang="en-US" sz="1500" kern="100" dirty="0" smtClean="0">
                              <a:effectLst/>
                            </a:rPr>
                            <a:t>86.2</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14.4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ja-JP" sz="1500" kern="100" dirty="0">
                              <a:effectLst/>
                            </a:rPr>
                            <a:t>－</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8"/>
                      </a:ext>
                    </a:extLst>
                  </a:tr>
                  <a:tr h="357952">
                    <a:tc>
                      <a:txBody>
                        <a:bodyPr/>
                        <a:lstStyle/>
                        <a:p>
                          <a:pPr algn="ctr">
                            <a:spcAft>
                              <a:spcPts val="0"/>
                            </a:spcAft>
                          </a:pPr>
                          <a:r>
                            <a:rPr lang="en-US" sz="1500" kern="100" dirty="0">
                              <a:effectLst/>
                            </a:rPr>
                            <a:t>CD</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86.4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14.4</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6.8</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09"/>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OD</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103.1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12.1</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22</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10"/>
                      </a:ext>
                    </a:extLst>
                  </a:tr>
                  <a:tr h="357952">
                    <a:tc>
                      <a:txBody>
                        <a:bodyPr/>
                        <a:lstStyle/>
                        <a:p>
                          <a:pPr algn="ctr">
                            <a:spcAft>
                              <a:spcPts val="0"/>
                            </a:spcAft>
                          </a:pPr>
                          <a:r>
                            <a:rPr lang="en-US" sz="1500" kern="100" dirty="0">
                              <a:effectLst/>
                            </a:rPr>
                            <a:t>CH</a:t>
                          </a:r>
                          <a:r>
                            <a:rPr lang="en-US" sz="1500" kern="100" baseline="-25000" dirty="0">
                              <a:effectLst/>
                            </a:rPr>
                            <a:t>3</a:t>
                          </a:r>
                          <a:r>
                            <a:rPr lang="en-US" sz="1500" kern="100" dirty="0">
                              <a:effectLst/>
                            </a:rPr>
                            <a:t>OH</a:t>
                          </a:r>
                          <a:endParaRPr lang="ja-JP" sz="1500" b="0" kern="100" dirty="0">
                            <a:solidFill>
                              <a:schemeClr val="tx1"/>
                            </a:solidFill>
                            <a:effectLst/>
                            <a:latin typeface="Century"/>
                            <a:ea typeface="ＭＳ 明朝"/>
                            <a:cs typeface="Times New Roman"/>
                          </a:endParaRPr>
                        </a:p>
                      </a:txBody>
                      <a:tcPr marL="65917" marR="65917" marT="0" marB="0" anchor="ctr">
                        <a:solidFill>
                          <a:srgbClr val="00B0F0"/>
                        </a:solidFill>
                      </a:tcPr>
                    </a:tc>
                    <a:tc>
                      <a:txBody>
                        <a:bodyPr/>
                        <a:lstStyle/>
                        <a:p>
                          <a:pPr algn="ctr">
                            <a:spcAft>
                              <a:spcPts val="0"/>
                            </a:spcAft>
                          </a:pPr>
                          <a:r>
                            <a:rPr lang="en-US" sz="1500" kern="100" dirty="0">
                              <a:effectLst/>
                            </a:rPr>
                            <a:t>118.8</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10.5</a:t>
                          </a:r>
                          <a:endParaRPr lang="ja-JP" sz="1500" b="0" kern="100" dirty="0">
                            <a:solidFill>
                              <a:schemeClr val="tx1"/>
                            </a:solidFill>
                            <a:effectLst/>
                            <a:latin typeface="Century"/>
                            <a:ea typeface="ＭＳ 明朝"/>
                            <a:cs typeface="Times New Roman"/>
                          </a:endParaRPr>
                        </a:p>
                      </a:txBody>
                      <a:tcPr marL="65917" marR="65917" marT="0" marB="0" anchor="ctr"/>
                    </a:tc>
                    <a:tc>
                      <a:txBody>
                        <a:bodyPr/>
                        <a:lstStyle/>
                        <a:p>
                          <a:pPr algn="ctr">
                            <a:spcAft>
                              <a:spcPts val="0"/>
                            </a:spcAft>
                          </a:pPr>
                          <a:r>
                            <a:rPr lang="en-US" sz="1500" kern="100" dirty="0">
                              <a:effectLst/>
                            </a:rPr>
                            <a:t>75</a:t>
                          </a:r>
                          <a:endParaRPr lang="ja-JP" sz="1500" b="0" kern="100" dirty="0">
                            <a:solidFill>
                              <a:schemeClr val="tx1"/>
                            </a:solidFill>
                            <a:effectLst/>
                            <a:latin typeface="Century"/>
                            <a:ea typeface="ＭＳ 明朝"/>
                            <a:cs typeface="Times New Roman"/>
                          </a:endParaRPr>
                        </a:p>
                      </a:txBody>
                      <a:tcPr marL="65917" marR="65917" marT="0" marB="0" anchor="ctr"/>
                    </a:tc>
                    <a:extLst>
                      <a:ext uri="{0D108BD9-81ED-4DB2-BD59-A6C34878D82A}">
                        <a16:rowId xmlns:a16="http://schemas.microsoft.com/office/drawing/2014/main" val="10011"/>
                      </a:ext>
                    </a:extLst>
                  </a:tr>
                </a:tbl>
              </a:graphicData>
            </a:graphic>
          </p:graphicFrame>
        </mc:Fallback>
      </mc:AlternateContent>
    </p:spTree>
    <p:extLst>
      <p:ext uri="{BB962C8B-B14F-4D97-AF65-F5344CB8AC3E}">
        <p14:creationId xmlns:p14="http://schemas.microsoft.com/office/powerpoint/2010/main" val="183452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676302" y="261740"/>
            <a:ext cx="7751106" cy="798846"/>
          </a:xfrm>
        </p:spPr>
        <p:txBody>
          <a:bodyPr/>
          <a:lstStyle/>
          <a:p>
            <a:r>
              <a:rPr kumimoji="1" lang="ja-JP" altLang="en-US" dirty="0">
                <a:latin typeface="ＭＳ ゴシック" panose="020B0609070205080204" pitchFamily="49" charset="-128"/>
                <a:ea typeface="ＭＳ ゴシック" panose="020B0609070205080204" pitchFamily="49" charset="-128"/>
              </a:rPr>
              <a:t>ガウスビーム</a:t>
            </a:r>
          </a:p>
        </p:txBody>
      </p:sp>
      <p:sp>
        <p:nvSpPr>
          <p:cNvPr id="8" name="テキスト ボックス 7"/>
          <p:cNvSpPr txBox="1"/>
          <p:nvPr/>
        </p:nvSpPr>
        <p:spPr>
          <a:xfrm>
            <a:off x="405557" y="934020"/>
            <a:ext cx="8247768" cy="923330"/>
          </a:xfrm>
          <a:prstGeom prst="rect">
            <a:avLst/>
          </a:prstGeom>
          <a:noFill/>
        </p:spPr>
        <p:txBody>
          <a:bodyPr wrap="square" rtlCol="0">
            <a:spAutoFit/>
          </a:bodyPr>
          <a:lstStyle/>
          <a:p>
            <a:r>
              <a:rPr lang="ja-JP" altLang="ja-JP" dirty="0">
                <a:latin typeface="ＭＳ ゴシック" panose="020B0609070205080204" pitchFamily="49" charset="-128"/>
                <a:ea typeface="ＭＳ ゴシック" panose="020B0609070205080204" pitchFamily="49" charset="-128"/>
              </a:rPr>
              <a:t>レーザー光は、光の伝播方向にエネルギーが集中する指向性の強いビーム状の電磁波である。そのようなレーザーの中でも、光軸に対して垂直な面での強度分布がガウス分布に近いビームをガウスビーム</a:t>
            </a:r>
            <a:r>
              <a:rPr lang="ja-JP" altLang="en-US" dirty="0">
                <a:latin typeface="ＭＳ ゴシック" panose="020B0609070205080204" pitchFamily="49" charset="-128"/>
                <a:ea typeface="ＭＳ ゴシック" panose="020B0609070205080204" pitchFamily="49" charset="-128"/>
              </a:rPr>
              <a:t>と呼ぶ。</a:t>
            </a:r>
            <a:endParaRPr kumimoji="1" lang="en-US" altLang="ja-JP" sz="1600" dirty="0">
              <a:latin typeface="ＭＳ ゴシック" panose="020B0609070205080204" pitchFamily="49" charset="-128"/>
              <a:ea typeface="ＭＳ ゴシック" panose="020B0609070205080204" pitchFamily="49" charset="-128"/>
            </a:endParaRPr>
          </a:p>
        </p:txBody>
      </p:sp>
      <p:grpSp>
        <p:nvGrpSpPr>
          <p:cNvPr id="9" name="グループ化 8"/>
          <p:cNvGrpSpPr>
            <a:grpSpLocks noChangeAspect="1"/>
          </p:cNvGrpSpPr>
          <p:nvPr/>
        </p:nvGrpSpPr>
        <p:grpSpPr>
          <a:xfrm rot="5400000">
            <a:off x="5654227" y="2581400"/>
            <a:ext cx="3960000" cy="2395208"/>
            <a:chOff x="1713939" y="1335186"/>
            <a:chExt cx="3542195" cy="2142494"/>
          </a:xfrm>
        </p:grpSpPr>
        <p:pic>
          <p:nvPicPr>
            <p:cNvPr id="10" name="図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13939" y="1341943"/>
              <a:ext cx="3542195" cy="2135737"/>
            </a:xfrm>
            <a:prstGeom prst="rect">
              <a:avLst/>
            </a:prstGeom>
            <a:noFill/>
            <a:ln>
              <a:noFill/>
            </a:ln>
          </p:spPr>
        </p:pic>
        <p:sp>
          <p:nvSpPr>
            <p:cNvPr id="11" name="正方形/長方形 10"/>
            <p:cNvSpPr/>
            <p:nvPr/>
          </p:nvSpPr>
          <p:spPr>
            <a:xfrm>
              <a:off x="3884176" y="1335186"/>
              <a:ext cx="1332000" cy="54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sp>
          <p:nvSpPr>
            <p:cNvPr id="12" name="正方形/長方形 11"/>
            <p:cNvSpPr/>
            <p:nvPr/>
          </p:nvSpPr>
          <p:spPr>
            <a:xfrm>
              <a:off x="4859432" y="1859820"/>
              <a:ext cx="72000" cy="140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sp>
          <p:nvSpPr>
            <p:cNvPr id="13" name="正方形/長方形 12"/>
            <p:cNvSpPr/>
            <p:nvPr/>
          </p:nvSpPr>
          <p:spPr>
            <a:xfrm rot="5400000">
              <a:off x="2957312" y="522858"/>
              <a:ext cx="72000" cy="18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sp>
          <p:nvSpPr>
            <p:cNvPr id="14" name="正方形/長方形 13"/>
            <p:cNvSpPr/>
            <p:nvPr/>
          </p:nvSpPr>
          <p:spPr>
            <a:xfrm>
              <a:off x="1871498" y="1443522"/>
              <a:ext cx="216000" cy="187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sp>
          <p:nvSpPr>
            <p:cNvPr id="15" name="正方形/長方形 14"/>
            <p:cNvSpPr/>
            <p:nvPr/>
          </p:nvSpPr>
          <p:spPr>
            <a:xfrm>
              <a:off x="2070392" y="1459020"/>
              <a:ext cx="108000" cy="176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sp>
          <p:nvSpPr>
            <p:cNvPr id="16" name="正方形/長方形 15"/>
            <p:cNvSpPr/>
            <p:nvPr/>
          </p:nvSpPr>
          <p:spPr>
            <a:xfrm rot="5400000">
              <a:off x="3462620" y="1978194"/>
              <a:ext cx="108000" cy="270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ＭＳ ゴシック" panose="020B0609070205080204" pitchFamily="49" charset="-128"/>
                <a:ea typeface="ＭＳ ゴシック" panose="020B0609070205080204" pitchFamily="49" charset="-128"/>
              </a:endParaRPr>
            </a:p>
          </p:txBody>
        </p:sp>
      </p:grpSp>
      <mc:AlternateContent xmlns:mc="http://schemas.openxmlformats.org/markup-compatibility/2006" xmlns:a14="http://schemas.microsoft.com/office/drawing/2010/main">
        <mc:Choice Requires="a14">
          <p:sp>
            <p:nvSpPr>
              <p:cNvPr id="17" name="テキスト ボックス 16"/>
              <p:cNvSpPr txBox="1"/>
              <p:nvPr/>
            </p:nvSpPr>
            <p:spPr>
              <a:xfrm>
                <a:off x="1220232" y="4243032"/>
                <a:ext cx="149293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solidFill>
                    <a:effectLst/>
                    <a:uLnTx/>
                    <a:uFillTx/>
                    <a:latin typeface="ＭＳ ゴシック" panose="020B0609070205080204" pitchFamily="49" charset="-128"/>
                    <a:ea typeface="ＭＳ ゴシック" panose="020B0609070205080204" pitchFamily="49" charset="-128"/>
                  </a:rPr>
                  <a:t>ウエスト</a:t>
                </a:r>
                <a:r>
                  <a:rPr kumimoji="0" lang="ja-JP" altLang="en-US" sz="1400" kern="0" dirty="0" smtClean="0">
                    <a:solidFill>
                      <a:schemeClr val="tx1"/>
                    </a:solidFill>
                    <a:latin typeface="ＭＳ ゴシック" panose="020B0609070205080204" pitchFamily="49" charset="-128"/>
                    <a:ea typeface="ＭＳ ゴシック" panose="020B0609070205080204" pitchFamily="49" charset="-128"/>
                  </a:rPr>
                  <a:t>半径</a:t>
                </a:r>
                <a:endParaRPr kumimoji="0" lang="en-US" altLang="ja-JP" sz="1400" kern="0" dirty="0" smtClean="0">
                  <a:solidFill>
                    <a:schemeClr val="tx1"/>
                  </a:solidFill>
                  <a:latin typeface="ＭＳ ゴシック" panose="020B0609070205080204" pitchFamily="49" charset="-128"/>
                  <a:ea typeface="ＭＳ ゴシック" panose="020B0609070205080204" pitchFamily="49" charset="-128"/>
                </a:endParaRPr>
              </a:p>
              <a:p>
                <a:pPr marL="0" marR="0" lvl="0" indent="0" algn="ctr"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en-US" altLang="ja-JP" sz="1400" i="1" kern="0" smtClean="0">
                            <a:solidFill>
                              <a:srgbClr val="00B050"/>
                            </a:solidFill>
                            <a:latin typeface="Cambria Math" panose="02040503050406030204" pitchFamily="18" charset="0"/>
                          </a:rPr>
                        </m:ctrlPr>
                      </m:sSubPr>
                      <m:e>
                        <m:r>
                          <a:rPr kumimoji="0" lang="en-US" altLang="ja-JP" sz="1400" b="0" i="1" kern="0" smtClean="0">
                            <a:solidFill>
                              <a:srgbClr val="00B050"/>
                            </a:solidFill>
                            <a:latin typeface="Cambria Math"/>
                          </a:rPr>
                          <m:t>𝑊</m:t>
                        </m:r>
                      </m:e>
                      <m:sub>
                        <m:r>
                          <a:rPr kumimoji="0" lang="en-US" altLang="ja-JP" sz="1400" b="0" i="1" kern="0" smtClean="0">
                            <a:solidFill>
                              <a:srgbClr val="00B050"/>
                            </a:solidFill>
                            <a:latin typeface="Cambria Math"/>
                          </a:rPr>
                          <m:t>0</m:t>
                        </m:r>
                      </m:sub>
                    </m:sSub>
                  </m:oMath>
                </a14:m>
                <a:r>
                  <a:rPr kumimoji="0" lang="en-US" altLang="ja-JP" sz="1400" b="0" i="0" u="none" strike="noStrike" kern="0" cap="none" spc="0" normalizeH="0" baseline="0" noProof="0" dirty="0" smtClean="0">
                    <a:ln>
                      <a:noFill/>
                    </a:ln>
                    <a:solidFill>
                      <a:srgbClr val="00B050"/>
                    </a:solidFill>
                    <a:effectLst/>
                    <a:uLnTx/>
                    <a:uFillTx/>
                    <a:latin typeface="ＭＳ ゴシック" panose="020B0609070205080204" pitchFamily="49" charset="-128"/>
                    <a:ea typeface="ＭＳ ゴシック" panose="020B0609070205080204" pitchFamily="49" charset="-128"/>
                  </a:rPr>
                  <a:t>=3.43mm</a:t>
                </a:r>
                <a:endParaRPr kumimoji="0" lang="en-US" altLang="ja-JP" sz="1400" b="0" i="0" u="none" strike="noStrike" kern="0" cap="none" spc="0" normalizeH="0" baseline="0" noProof="0" dirty="0">
                  <a:ln>
                    <a:noFill/>
                  </a:ln>
                  <a:solidFill>
                    <a:srgbClr val="00B050"/>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a:off x="1220232" y="4243032"/>
                <a:ext cx="1492938" cy="523220"/>
              </a:xfrm>
              <a:prstGeom prst="rect">
                <a:avLst/>
              </a:prstGeom>
              <a:blipFill>
                <a:blip r:embed="rId3"/>
                <a:stretch>
                  <a:fillRect t="-2326" b="-10465"/>
                </a:stretch>
              </a:blipFill>
            </p:spPr>
            <p:txBody>
              <a:bodyPr/>
              <a:lstStyle/>
              <a:p>
                <a:r>
                  <a:rPr lang="ja-JP" altLang="en-US">
                    <a:noFill/>
                  </a:rPr>
                  <a:t> </a:t>
                </a:r>
              </a:p>
            </p:txBody>
          </p:sp>
        </mc:Fallback>
      </mc:AlternateContent>
      <p:cxnSp>
        <p:nvCxnSpPr>
          <p:cNvPr id="18" name="直線矢印コネクタ 17"/>
          <p:cNvCxnSpPr>
            <a:stCxn id="35" idx="3"/>
          </p:cNvCxnSpPr>
          <p:nvPr/>
        </p:nvCxnSpPr>
        <p:spPr>
          <a:xfrm>
            <a:off x="1845558" y="3822838"/>
            <a:ext cx="7020000" cy="0"/>
          </a:xfrm>
          <a:prstGeom prst="straightConnector1">
            <a:avLst/>
          </a:prstGeom>
          <a:noFill/>
          <a:ln w="25400" cap="flat" cmpd="sng" algn="ctr">
            <a:solidFill>
              <a:schemeClr val="accent6">
                <a:lumMod val="50000"/>
              </a:schemeClr>
            </a:solidFill>
            <a:prstDash val="solid"/>
            <a:headEnd type="none"/>
            <a:tailEnd type="arrow"/>
          </a:ln>
          <a:effectLst/>
        </p:spPr>
      </p:cxnSp>
      <p:sp>
        <p:nvSpPr>
          <p:cNvPr id="21" name="テキスト ボックス 20"/>
          <p:cNvSpPr txBox="1"/>
          <p:nvPr/>
        </p:nvSpPr>
        <p:spPr>
          <a:xfrm>
            <a:off x="8088901" y="4058605"/>
            <a:ext cx="117808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ビーム強度</a:t>
            </a:r>
          </a:p>
        </p:txBody>
      </p:sp>
      <mc:AlternateContent xmlns:mc="http://schemas.openxmlformats.org/markup-compatibility/2006" xmlns:a14="http://schemas.microsoft.com/office/drawing/2010/main">
        <mc:Choice Requires="a14">
          <p:sp>
            <p:nvSpPr>
              <p:cNvPr id="22" name="テキスト ボックス 21"/>
              <p:cNvSpPr txBox="1"/>
              <p:nvPr/>
            </p:nvSpPr>
            <p:spPr>
              <a:xfrm>
                <a:off x="6807336" y="4808354"/>
                <a:ext cx="2246047" cy="307777"/>
              </a:xfrm>
              <a:prstGeom prst="rect">
                <a:avLst/>
              </a:prstGeom>
              <a:solidFill>
                <a:schemeClr val="bg1"/>
              </a:solidFill>
              <a:ln w="19050">
                <a:solidFill>
                  <a:srgbClr val="00206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altLang="ja-JP" sz="1400" b="0" i="1" u="none" strike="noStrike" kern="0" cap="none" spc="0" normalizeH="0" baseline="0" noProof="0" smtClean="0">
                        <a:ln>
                          <a:noFill/>
                        </a:ln>
                        <a:solidFill>
                          <a:prstClr val="black"/>
                        </a:solidFill>
                        <a:effectLst/>
                        <a:uLnTx/>
                        <a:uFillTx/>
                        <a:latin typeface="Cambria Math"/>
                      </a:rPr>
                      <m:t>2</m:t>
                    </m:r>
                    <m:r>
                      <a:rPr kumimoji="0" lang="ja-JP" altLang="en-US" sz="1400" b="0" i="1" u="none" strike="noStrike" kern="0" cap="none" spc="0" normalizeH="0" baseline="0" noProof="0" smtClean="0">
                        <a:ln>
                          <a:noFill/>
                        </a:ln>
                        <a:solidFill>
                          <a:prstClr val="black"/>
                        </a:solidFill>
                        <a:effectLst/>
                        <a:uLnTx/>
                        <a:uFillTx/>
                        <a:latin typeface="Cambria Math"/>
                      </a:rPr>
                      <m:t>𝜎</m:t>
                    </m:r>
                    <m:r>
                      <a:rPr kumimoji="0" lang="en-US" altLang="ja-JP" sz="1400" b="0" i="1" u="none" strike="noStrike" kern="0" cap="none" spc="0" normalizeH="0" baseline="0" noProof="0" smtClean="0">
                        <a:ln>
                          <a:noFill/>
                        </a:ln>
                        <a:solidFill>
                          <a:prstClr val="black"/>
                        </a:solidFill>
                        <a:effectLst/>
                        <a:uLnTx/>
                        <a:uFillTx/>
                        <a:latin typeface="Cambria Math"/>
                      </a:rPr>
                      <m:t>=</m:t>
                    </m:r>
                    <m:r>
                      <a:rPr kumimoji="0" lang="en-US" altLang="ja-JP" sz="1400" b="0" i="1" u="none" strike="noStrike" kern="0" cap="none" spc="0" normalizeH="0" baseline="0" noProof="0" smtClean="0">
                        <a:ln>
                          <a:noFill/>
                        </a:ln>
                        <a:solidFill>
                          <a:srgbClr val="FF0000"/>
                        </a:solidFill>
                        <a:effectLst/>
                        <a:uLnTx/>
                        <a:uFillTx/>
                        <a:latin typeface="Cambria Math"/>
                      </a:rPr>
                      <m:t>𝑊</m:t>
                    </m:r>
                    <m:d>
                      <m:dPr>
                        <m:ctrlPr>
                          <a:rPr kumimoji="0" lang="en-US" altLang="ja-JP" sz="1400" b="0" i="1" u="none" strike="noStrike" kern="0" cap="none" spc="0" normalizeH="0" baseline="0" noProof="0" smtClean="0">
                            <a:ln>
                              <a:noFill/>
                            </a:ln>
                            <a:solidFill>
                              <a:srgbClr val="FF0000"/>
                            </a:solidFill>
                            <a:effectLst/>
                            <a:uLnTx/>
                            <a:uFillTx/>
                            <a:latin typeface="Cambria Math" panose="02040503050406030204" pitchFamily="18" charset="0"/>
                          </a:rPr>
                        </m:ctrlPr>
                      </m:dPr>
                      <m:e>
                        <m:r>
                          <a:rPr kumimoji="0" lang="en-US" altLang="ja-JP" sz="1400" b="0" i="1" u="none" strike="noStrike" kern="0" cap="none" spc="0" normalizeH="0" baseline="0" noProof="0" smtClean="0">
                            <a:ln>
                              <a:noFill/>
                            </a:ln>
                            <a:solidFill>
                              <a:srgbClr val="FF0000"/>
                            </a:solidFill>
                            <a:effectLst/>
                            <a:uLnTx/>
                            <a:uFillTx/>
                            <a:latin typeface="Cambria Math"/>
                          </a:rPr>
                          <m:t>𝑧</m:t>
                        </m:r>
                      </m:e>
                    </m:d>
                  </m:oMath>
                </a14:m>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：ビーム半径</a:t>
                </a:r>
              </a:p>
            </p:txBody>
          </p:sp>
        </mc:Choice>
        <mc:Fallback xmlns="">
          <p:sp>
            <p:nvSpPr>
              <p:cNvPr id="22" name="テキスト ボックス 21"/>
              <p:cNvSpPr txBox="1">
                <a:spLocks noRot="1" noChangeAspect="1" noMove="1" noResize="1" noEditPoints="1" noAdjustHandles="1" noChangeArrowheads="1" noChangeShapeType="1" noTextEdit="1"/>
              </p:cNvSpPr>
              <p:nvPr/>
            </p:nvSpPr>
            <p:spPr>
              <a:xfrm>
                <a:off x="6807336" y="4808354"/>
                <a:ext cx="2246047" cy="307777"/>
              </a:xfrm>
              <a:prstGeom prst="rect">
                <a:avLst/>
              </a:prstGeom>
              <a:blipFill>
                <a:blip r:embed="rId4"/>
                <a:stretch>
                  <a:fillRect t="-3774" b="-13208"/>
                </a:stretch>
              </a:blipFill>
              <a:ln w="19050">
                <a:solidFill>
                  <a:srgbClr val="002060"/>
                </a:solidFill>
              </a:ln>
            </p:spPr>
            <p:txBody>
              <a:bodyPr/>
              <a:lstStyle/>
              <a:p>
                <a:r>
                  <a:rPr lang="ja-JP" altLang="en-US">
                    <a:noFill/>
                  </a:rPr>
                  <a:t> </a:t>
                </a:r>
              </a:p>
            </p:txBody>
          </p:sp>
        </mc:Fallback>
      </mc:AlternateContent>
      <p:sp>
        <p:nvSpPr>
          <p:cNvPr id="23" name="円弧 22"/>
          <p:cNvSpPr>
            <a:spLocks noChangeAspect="1"/>
          </p:cNvSpPr>
          <p:nvPr/>
        </p:nvSpPr>
        <p:spPr>
          <a:xfrm rot="2700000">
            <a:off x="860467" y="3067087"/>
            <a:ext cx="1513634" cy="1513814"/>
          </a:xfrm>
          <a:prstGeom prst="arc">
            <a:avLst>
              <a:gd name="adj1" fmla="val 17142535"/>
              <a:gd name="adj2" fmla="val 20752784"/>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4" name="円弧 23"/>
          <p:cNvSpPr>
            <a:spLocks noChangeAspect="1"/>
          </p:cNvSpPr>
          <p:nvPr/>
        </p:nvSpPr>
        <p:spPr>
          <a:xfrm rot="2700000">
            <a:off x="1163931" y="3119316"/>
            <a:ext cx="1404000" cy="1404166"/>
          </a:xfrm>
          <a:prstGeom prst="arc">
            <a:avLst>
              <a:gd name="adj1" fmla="val 17016095"/>
              <a:gd name="adj2" fmla="val 20851814"/>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5" name="円弧 24"/>
          <p:cNvSpPr>
            <a:spLocks noChangeAspect="1"/>
          </p:cNvSpPr>
          <p:nvPr/>
        </p:nvSpPr>
        <p:spPr>
          <a:xfrm rot="2700000">
            <a:off x="1369564" y="3121724"/>
            <a:ext cx="1404000" cy="1404167"/>
          </a:xfrm>
          <a:prstGeom prst="arc">
            <a:avLst>
              <a:gd name="adj1" fmla="val 16861535"/>
              <a:gd name="adj2" fmla="val 21017601"/>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6" name="円弧 25"/>
          <p:cNvSpPr>
            <a:spLocks noChangeAspect="1"/>
          </p:cNvSpPr>
          <p:nvPr/>
        </p:nvSpPr>
        <p:spPr>
          <a:xfrm rot="2700000">
            <a:off x="1752772" y="3053608"/>
            <a:ext cx="1548000" cy="1548184"/>
          </a:xfrm>
          <a:prstGeom prst="arc">
            <a:avLst>
              <a:gd name="adj1" fmla="val 16470914"/>
              <a:gd name="adj2" fmla="val 21389709"/>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7" name="円弧 26"/>
          <p:cNvSpPr>
            <a:spLocks noChangeAspect="1"/>
          </p:cNvSpPr>
          <p:nvPr/>
        </p:nvSpPr>
        <p:spPr>
          <a:xfrm rot="2700000">
            <a:off x="2030036" y="3014563"/>
            <a:ext cx="1620000" cy="1620192"/>
          </a:xfrm>
          <a:prstGeom prst="arc">
            <a:avLst>
              <a:gd name="adj1" fmla="val 16056818"/>
              <a:gd name="adj2" fmla="val 169116"/>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8" name="円弧 27"/>
          <p:cNvSpPr>
            <a:spLocks noChangeAspect="1"/>
          </p:cNvSpPr>
          <p:nvPr/>
        </p:nvSpPr>
        <p:spPr>
          <a:xfrm rot="2700000">
            <a:off x="1579229" y="3106098"/>
            <a:ext cx="1440000" cy="1440171"/>
          </a:xfrm>
          <a:prstGeom prst="arc">
            <a:avLst>
              <a:gd name="adj1" fmla="val 16627409"/>
              <a:gd name="adj2" fmla="val 21142312"/>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29" name="フリーフォーム 28"/>
          <p:cNvSpPr/>
          <p:nvPr/>
        </p:nvSpPr>
        <p:spPr>
          <a:xfrm>
            <a:off x="1886129" y="3466011"/>
            <a:ext cx="46088" cy="720000"/>
          </a:xfrm>
          <a:custGeom>
            <a:avLst/>
            <a:gdLst>
              <a:gd name="connsiteX0" fmla="*/ 0 w 38116"/>
              <a:gd name="connsiteY0" fmla="*/ 0 h 472440"/>
              <a:gd name="connsiteX1" fmla="*/ 38100 w 38116"/>
              <a:gd name="connsiteY1" fmla="*/ 243840 h 472440"/>
              <a:gd name="connsiteX2" fmla="*/ 3810 w 38116"/>
              <a:gd name="connsiteY2" fmla="*/ 472440 h 472440"/>
            </a:gdLst>
            <a:ahLst/>
            <a:cxnLst>
              <a:cxn ang="0">
                <a:pos x="connsiteX0" y="connsiteY0"/>
              </a:cxn>
              <a:cxn ang="0">
                <a:pos x="connsiteX1" y="connsiteY1"/>
              </a:cxn>
              <a:cxn ang="0">
                <a:pos x="connsiteX2" y="connsiteY2"/>
              </a:cxn>
            </a:cxnLst>
            <a:rect l="l" t="t" r="r" b="b"/>
            <a:pathLst>
              <a:path w="38116" h="472440">
                <a:moveTo>
                  <a:pt x="0" y="0"/>
                </a:moveTo>
                <a:cubicBezTo>
                  <a:pt x="18732" y="82550"/>
                  <a:pt x="37465" y="165100"/>
                  <a:pt x="38100" y="243840"/>
                </a:cubicBezTo>
                <a:cubicBezTo>
                  <a:pt x="38735" y="322580"/>
                  <a:pt x="21272" y="397510"/>
                  <a:pt x="3810" y="472440"/>
                </a:cubicBezTo>
              </a:path>
            </a:pathLst>
          </a:cu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30" name="円弧 29"/>
          <p:cNvSpPr>
            <a:spLocks noChangeAspect="1"/>
          </p:cNvSpPr>
          <p:nvPr/>
        </p:nvSpPr>
        <p:spPr>
          <a:xfrm rot="2700000">
            <a:off x="2092781" y="2894277"/>
            <a:ext cx="1872000" cy="1872222"/>
          </a:xfrm>
          <a:prstGeom prst="arc">
            <a:avLst>
              <a:gd name="adj1" fmla="val 16056818"/>
              <a:gd name="adj2" fmla="val 183723"/>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31" name="円弧 30"/>
          <p:cNvSpPr>
            <a:spLocks noChangeAspect="1"/>
          </p:cNvSpPr>
          <p:nvPr/>
        </p:nvSpPr>
        <p:spPr>
          <a:xfrm rot="2700000">
            <a:off x="2158325" y="2749562"/>
            <a:ext cx="2159740" cy="2160000"/>
          </a:xfrm>
          <a:prstGeom prst="arc">
            <a:avLst>
              <a:gd name="adj1" fmla="val 16005064"/>
              <a:gd name="adj2" fmla="val 243938"/>
            </a:avLst>
          </a:prstGeom>
          <a:ln>
            <a:prstDash val="sysDot"/>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32" name="円弧 31"/>
          <p:cNvSpPr>
            <a:spLocks noChangeAspect="1"/>
          </p:cNvSpPr>
          <p:nvPr/>
        </p:nvSpPr>
        <p:spPr>
          <a:xfrm rot="2700000">
            <a:off x="2152356" y="2568121"/>
            <a:ext cx="2520000" cy="2520303"/>
          </a:xfrm>
          <a:prstGeom prst="arc">
            <a:avLst>
              <a:gd name="adj1" fmla="val 16056818"/>
              <a:gd name="adj2" fmla="val 119577"/>
            </a:avLst>
          </a:prstGeom>
          <a:ln>
            <a:prstDash val="sysDot"/>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33" name="フリーフォーム 32"/>
          <p:cNvSpPr/>
          <p:nvPr/>
        </p:nvSpPr>
        <p:spPr>
          <a:xfrm>
            <a:off x="1845557" y="3177391"/>
            <a:ext cx="1656000" cy="288000"/>
          </a:xfrm>
          <a:custGeom>
            <a:avLst/>
            <a:gdLst>
              <a:gd name="connsiteX0" fmla="*/ 0 w 1847850"/>
              <a:gd name="connsiteY0" fmla="*/ 628650 h 628650"/>
              <a:gd name="connsiteX1" fmla="*/ 390525 w 1847850"/>
              <a:gd name="connsiteY1" fmla="*/ 590550 h 628650"/>
              <a:gd name="connsiteX2" fmla="*/ 762000 w 1847850"/>
              <a:gd name="connsiteY2" fmla="*/ 514350 h 628650"/>
              <a:gd name="connsiteX3" fmla="*/ 1152525 w 1847850"/>
              <a:gd name="connsiteY3" fmla="*/ 381000 h 628650"/>
              <a:gd name="connsiteX4" fmla="*/ 1514475 w 1847850"/>
              <a:gd name="connsiteY4" fmla="*/ 190500 h 628650"/>
              <a:gd name="connsiteX5" fmla="*/ 1847850 w 1847850"/>
              <a:gd name="connsiteY5" fmla="*/ 0 h 628650"/>
              <a:gd name="connsiteX0" fmla="*/ 0 w 1847850"/>
              <a:gd name="connsiteY0" fmla="*/ 628650 h 628650"/>
              <a:gd name="connsiteX1" fmla="*/ 390525 w 1847850"/>
              <a:gd name="connsiteY1" fmla="*/ 590550 h 628650"/>
              <a:gd name="connsiteX2" fmla="*/ 762000 w 1847850"/>
              <a:gd name="connsiteY2" fmla="*/ 514350 h 628650"/>
              <a:gd name="connsiteX3" fmla="*/ 1152525 w 1847850"/>
              <a:gd name="connsiteY3" fmla="*/ 381000 h 628650"/>
              <a:gd name="connsiteX4" fmla="*/ 1525695 w 1847850"/>
              <a:gd name="connsiteY4" fmla="*/ 212939 h 628650"/>
              <a:gd name="connsiteX5" fmla="*/ 1847850 w 1847850"/>
              <a:gd name="connsiteY5" fmla="*/ 0 h 62865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486301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8134 w 1875899"/>
              <a:gd name="connsiteY3" fmla="*/ 392219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8134 w 1875899"/>
              <a:gd name="connsiteY3" fmla="*/ 392219 h 623040"/>
              <a:gd name="connsiteX4" fmla="*/ 1542525 w 1875899"/>
              <a:gd name="connsiteY4" fmla="*/ 235378 h 623040"/>
              <a:gd name="connsiteX5" fmla="*/ 1875899 w 1875899"/>
              <a:gd name="connsiteY5" fmla="*/ 0 h 623040"/>
              <a:gd name="connsiteX0" fmla="*/ 0 w 1887119"/>
              <a:gd name="connsiteY0" fmla="*/ 606210 h 606210"/>
              <a:gd name="connsiteX1" fmla="*/ 390525 w 1887119"/>
              <a:gd name="connsiteY1" fmla="*/ 568110 h 606210"/>
              <a:gd name="connsiteX2" fmla="*/ 778829 w 1887119"/>
              <a:gd name="connsiteY2" fmla="*/ 497520 h 606210"/>
              <a:gd name="connsiteX3" fmla="*/ 1158134 w 1887119"/>
              <a:gd name="connsiteY3" fmla="*/ 375389 h 606210"/>
              <a:gd name="connsiteX4" fmla="*/ 1542525 w 1887119"/>
              <a:gd name="connsiteY4" fmla="*/ 218548 h 606210"/>
              <a:gd name="connsiteX5" fmla="*/ 1887119 w 1887119"/>
              <a:gd name="connsiteY5" fmla="*/ 0 h 606210"/>
              <a:gd name="connsiteX0" fmla="*/ 0 w 1887119"/>
              <a:gd name="connsiteY0" fmla="*/ 606210 h 606210"/>
              <a:gd name="connsiteX1" fmla="*/ 390525 w 1887119"/>
              <a:gd name="connsiteY1" fmla="*/ 568110 h 606210"/>
              <a:gd name="connsiteX2" fmla="*/ 778829 w 1887119"/>
              <a:gd name="connsiteY2" fmla="*/ 497520 h 606210"/>
              <a:gd name="connsiteX3" fmla="*/ 1174963 w 1887119"/>
              <a:gd name="connsiteY3" fmla="*/ 380999 h 606210"/>
              <a:gd name="connsiteX4" fmla="*/ 1542525 w 1887119"/>
              <a:gd name="connsiteY4" fmla="*/ 218548 h 606210"/>
              <a:gd name="connsiteX5" fmla="*/ 1887119 w 1887119"/>
              <a:gd name="connsiteY5" fmla="*/ 0 h 606210"/>
              <a:gd name="connsiteX0" fmla="*/ 0 w 1887119"/>
              <a:gd name="connsiteY0" fmla="*/ 583771 h 583771"/>
              <a:gd name="connsiteX1" fmla="*/ 390525 w 1887119"/>
              <a:gd name="connsiteY1" fmla="*/ 545671 h 583771"/>
              <a:gd name="connsiteX2" fmla="*/ 778829 w 1887119"/>
              <a:gd name="connsiteY2" fmla="*/ 475081 h 583771"/>
              <a:gd name="connsiteX3" fmla="*/ 1174963 w 1887119"/>
              <a:gd name="connsiteY3" fmla="*/ 358560 h 583771"/>
              <a:gd name="connsiteX4" fmla="*/ 1542525 w 1887119"/>
              <a:gd name="connsiteY4" fmla="*/ 196109 h 583771"/>
              <a:gd name="connsiteX5" fmla="*/ 1887119 w 1887119"/>
              <a:gd name="connsiteY5" fmla="*/ 0 h 583771"/>
              <a:gd name="connsiteX0" fmla="*/ 0 w 1870290"/>
              <a:gd name="connsiteY0" fmla="*/ 594991 h 594991"/>
              <a:gd name="connsiteX1" fmla="*/ 390525 w 1870290"/>
              <a:gd name="connsiteY1" fmla="*/ 556891 h 594991"/>
              <a:gd name="connsiteX2" fmla="*/ 778829 w 1870290"/>
              <a:gd name="connsiteY2" fmla="*/ 486301 h 594991"/>
              <a:gd name="connsiteX3" fmla="*/ 1174963 w 1870290"/>
              <a:gd name="connsiteY3" fmla="*/ 369780 h 594991"/>
              <a:gd name="connsiteX4" fmla="*/ 1542525 w 1870290"/>
              <a:gd name="connsiteY4" fmla="*/ 207329 h 594991"/>
              <a:gd name="connsiteX5" fmla="*/ 1870290 w 1870290"/>
              <a:gd name="connsiteY5" fmla="*/ 0 h 59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0290" h="594991">
                <a:moveTo>
                  <a:pt x="0" y="594991"/>
                </a:moveTo>
                <a:cubicBezTo>
                  <a:pt x="131762" y="585466"/>
                  <a:pt x="260720" y="575006"/>
                  <a:pt x="390525" y="556891"/>
                </a:cubicBezTo>
                <a:cubicBezTo>
                  <a:pt x="520330" y="538776"/>
                  <a:pt x="648089" y="517486"/>
                  <a:pt x="778829" y="486301"/>
                </a:cubicBezTo>
                <a:cubicBezTo>
                  <a:pt x="909569" y="455116"/>
                  <a:pt x="1047680" y="416275"/>
                  <a:pt x="1174963" y="369780"/>
                </a:cubicBezTo>
                <a:cubicBezTo>
                  <a:pt x="1302246" y="323285"/>
                  <a:pt x="1426637" y="268959"/>
                  <a:pt x="1542525" y="207329"/>
                </a:cubicBezTo>
                <a:cubicBezTo>
                  <a:pt x="1658413" y="145699"/>
                  <a:pt x="1739107" y="91550"/>
                  <a:pt x="1870290" y="0"/>
                </a:cubicBezTo>
              </a:path>
            </a:pathLst>
          </a:custGeom>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cxnSp>
        <p:nvCxnSpPr>
          <p:cNvPr id="34" name="直線コネクタ 33"/>
          <p:cNvCxnSpPr>
            <a:cxnSpLocks/>
            <a:stCxn id="33" idx="5"/>
          </p:cNvCxnSpPr>
          <p:nvPr/>
        </p:nvCxnSpPr>
        <p:spPr>
          <a:xfrm flipV="1">
            <a:off x="3501557" y="2441832"/>
            <a:ext cx="1854189" cy="735559"/>
          </a:xfrm>
          <a:prstGeom prst="line">
            <a:avLst/>
          </a:prstGeom>
          <a:noFill/>
          <a:ln w="25400" cap="rnd" cmpd="sng" algn="ctr">
            <a:solidFill>
              <a:schemeClr val="accent2"/>
            </a:solidFill>
            <a:prstDash val="solid"/>
          </a:ln>
          <a:effectLst/>
        </p:spPr>
      </p:cxnSp>
      <p:sp>
        <p:nvSpPr>
          <p:cNvPr id="35" name="正方形/長方形 34"/>
          <p:cNvSpPr/>
          <p:nvPr/>
        </p:nvSpPr>
        <p:spPr>
          <a:xfrm>
            <a:off x="405557" y="3390838"/>
            <a:ext cx="1440001" cy="864000"/>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レーザー装置</a:t>
            </a:r>
          </a:p>
        </p:txBody>
      </p:sp>
      <p:sp>
        <p:nvSpPr>
          <p:cNvPr id="36" name="円弧 35"/>
          <p:cNvSpPr>
            <a:spLocks noChangeAspect="1"/>
          </p:cNvSpPr>
          <p:nvPr/>
        </p:nvSpPr>
        <p:spPr>
          <a:xfrm rot="2700000">
            <a:off x="2123613" y="2385643"/>
            <a:ext cx="2880000" cy="2880341"/>
          </a:xfrm>
          <a:prstGeom prst="arc">
            <a:avLst>
              <a:gd name="adj1" fmla="val 16089755"/>
              <a:gd name="adj2" fmla="val 119577"/>
            </a:avLst>
          </a:prstGeom>
          <a:ln>
            <a:prstDash val="sysDot"/>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37" name="円弧 36"/>
          <p:cNvSpPr>
            <a:spLocks noChangeAspect="1"/>
          </p:cNvSpPr>
          <p:nvPr/>
        </p:nvSpPr>
        <p:spPr>
          <a:xfrm rot="2700000">
            <a:off x="2118560" y="2208081"/>
            <a:ext cx="3240000" cy="3240385"/>
          </a:xfrm>
          <a:prstGeom prst="arc">
            <a:avLst>
              <a:gd name="adj1" fmla="val 16137145"/>
              <a:gd name="adj2" fmla="val 68936"/>
            </a:avLst>
          </a:prstGeom>
          <a:ln>
            <a:prstDash val="sysDot"/>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cxnSp>
        <p:nvCxnSpPr>
          <p:cNvPr id="38" name="直線コネクタ 37"/>
          <p:cNvCxnSpPr>
            <a:cxnSpLocks/>
          </p:cNvCxnSpPr>
          <p:nvPr/>
        </p:nvCxnSpPr>
        <p:spPr>
          <a:xfrm flipV="1">
            <a:off x="1828536" y="2440282"/>
            <a:ext cx="3510000" cy="1381006"/>
          </a:xfrm>
          <a:prstGeom prst="line">
            <a:avLst/>
          </a:prstGeom>
          <a:noFill/>
          <a:ln w="25400" cap="rnd" cmpd="sng" algn="ctr">
            <a:solidFill>
              <a:schemeClr val="accent1">
                <a:lumMod val="50000"/>
              </a:schemeClr>
            </a:solidFill>
            <a:prstDash val="sysDot"/>
          </a:ln>
          <a:effectLst/>
        </p:spPr>
      </p:cxnSp>
      <p:sp>
        <p:nvSpPr>
          <p:cNvPr id="39" name="円弧 38"/>
          <p:cNvSpPr>
            <a:spLocks noChangeAspect="1"/>
          </p:cNvSpPr>
          <p:nvPr/>
        </p:nvSpPr>
        <p:spPr>
          <a:xfrm rot="600000">
            <a:off x="1846132" y="3223882"/>
            <a:ext cx="1044413" cy="1044537"/>
          </a:xfrm>
          <a:prstGeom prst="arc">
            <a:avLst>
              <a:gd name="adj1" fmla="val 18940649"/>
              <a:gd name="adj2" fmla="val 21537681"/>
            </a:avLst>
          </a:prstGeom>
          <a:noFill/>
          <a:ln w="19050"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cxnSp>
        <p:nvCxnSpPr>
          <p:cNvPr id="40" name="直線矢印コネクタ 39"/>
          <p:cNvCxnSpPr/>
          <p:nvPr/>
        </p:nvCxnSpPr>
        <p:spPr>
          <a:xfrm>
            <a:off x="1901920" y="3829191"/>
            <a:ext cx="0" cy="360000"/>
          </a:xfrm>
          <a:prstGeom prst="straightConnector1">
            <a:avLst/>
          </a:prstGeom>
          <a:noFill/>
          <a:ln w="19050" cap="flat" cmpd="sng" algn="ctr">
            <a:solidFill>
              <a:schemeClr val="tx1"/>
            </a:solidFill>
            <a:prstDash val="solid"/>
            <a:headEnd type="arrow"/>
            <a:tailEnd type="arrow"/>
          </a:ln>
          <a:effectLst/>
        </p:spPr>
      </p:cxnSp>
      <p:cxnSp>
        <p:nvCxnSpPr>
          <p:cNvPr id="41" name="直線矢印コネクタ 40"/>
          <p:cNvCxnSpPr/>
          <p:nvPr/>
        </p:nvCxnSpPr>
        <p:spPr>
          <a:xfrm>
            <a:off x="4108004" y="2954197"/>
            <a:ext cx="0" cy="864000"/>
          </a:xfrm>
          <a:prstGeom prst="straightConnector1">
            <a:avLst/>
          </a:prstGeom>
          <a:noFill/>
          <a:ln w="19050" cap="flat" cmpd="sng" algn="ctr">
            <a:solidFill>
              <a:srgbClr val="002060"/>
            </a:solidFill>
            <a:prstDash val="solid"/>
            <a:headEnd type="arrow"/>
            <a:tailEnd type="arrow"/>
          </a:ln>
          <a:effectLst/>
        </p:spPr>
      </p:cxnSp>
      <p:sp>
        <p:nvSpPr>
          <p:cNvPr id="42" name="フリーフォーム 41"/>
          <p:cNvSpPr/>
          <p:nvPr/>
        </p:nvSpPr>
        <p:spPr>
          <a:xfrm flipV="1">
            <a:off x="1845558" y="4186011"/>
            <a:ext cx="1656000" cy="288000"/>
          </a:xfrm>
          <a:custGeom>
            <a:avLst/>
            <a:gdLst>
              <a:gd name="connsiteX0" fmla="*/ 0 w 1847850"/>
              <a:gd name="connsiteY0" fmla="*/ 628650 h 628650"/>
              <a:gd name="connsiteX1" fmla="*/ 390525 w 1847850"/>
              <a:gd name="connsiteY1" fmla="*/ 590550 h 628650"/>
              <a:gd name="connsiteX2" fmla="*/ 762000 w 1847850"/>
              <a:gd name="connsiteY2" fmla="*/ 514350 h 628650"/>
              <a:gd name="connsiteX3" fmla="*/ 1152525 w 1847850"/>
              <a:gd name="connsiteY3" fmla="*/ 381000 h 628650"/>
              <a:gd name="connsiteX4" fmla="*/ 1514475 w 1847850"/>
              <a:gd name="connsiteY4" fmla="*/ 190500 h 628650"/>
              <a:gd name="connsiteX5" fmla="*/ 1847850 w 1847850"/>
              <a:gd name="connsiteY5" fmla="*/ 0 h 628650"/>
              <a:gd name="connsiteX0" fmla="*/ 0 w 1847850"/>
              <a:gd name="connsiteY0" fmla="*/ 628650 h 628650"/>
              <a:gd name="connsiteX1" fmla="*/ 390525 w 1847850"/>
              <a:gd name="connsiteY1" fmla="*/ 590550 h 628650"/>
              <a:gd name="connsiteX2" fmla="*/ 762000 w 1847850"/>
              <a:gd name="connsiteY2" fmla="*/ 514350 h 628650"/>
              <a:gd name="connsiteX3" fmla="*/ 1152525 w 1847850"/>
              <a:gd name="connsiteY3" fmla="*/ 381000 h 628650"/>
              <a:gd name="connsiteX4" fmla="*/ 1525695 w 1847850"/>
              <a:gd name="connsiteY4" fmla="*/ 212939 h 628650"/>
              <a:gd name="connsiteX5" fmla="*/ 1847850 w 1847850"/>
              <a:gd name="connsiteY5" fmla="*/ 0 h 62865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62000 w 1875899"/>
              <a:gd name="connsiteY2" fmla="*/ 50874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486301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2525 w 1875899"/>
              <a:gd name="connsiteY3" fmla="*/ 375390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8134 w 1875899"/>
              <a:gd name="connsiteY3" fmla="*/ 392219 h 623040"/>
              <a:gd name="connsiteX4" fmla="*/ 1525695 w 1875899"/>
              <a:gd name="connsiteY4" fmla="*/ 207329 h 623040"/>
              <a:gd name="connsiteX5" fmla="*/ 1875899 w 1875899"/>
              <a:gd name="connsiteY5" fmla="*/ 0 h 623040"/>
              <a:gd name="connsiteX0" fmla="*/ 0 w 1875899"/>
              <a:gd name="connsiteY0" fmla="*/ 623040 h 623040"/>
              <a:gd name="connsiteX1" fmla="*/ 390525 w 1875899"/>
              <a:gd name="connsiteY1" fmla="*/ 584940 h 623040"/>
              <a:gd name="connsiteX2" fmla="*/ 778829 w 1875899"/>
              <a:gd name="connsiteY2" fmla="*/ 514350 h 623040"/>
              <a:gd name="connsiteX3" fmla="*/ 1158134 w 1875899"/>
              <a:gd name="connsiteY3" fmla="*/ 392219 h 623040"/>
              <a:gd name="connsiteX4" fmla="*/ 1542525 w 1875899"/>
              <a:gd name="connsiteY4" fmla="*/ 235378 h 623040"/>
              <a:gd name="connsiteX5" fmla="*/ 1875899 w 1875899"/>
              <a:gd name="connsiteY5" fmla="*/ 0 h 623040"/>
              <a:gd name="connsiteX0" fmla="*/ 0 w 1887119"/>
              <a:gd name="connsiteY0" fmla="*/ 606210 h 606210"/>
              <a:gd name="connsiteX1" fmla="*/ 390525 w 1887119"/>
              <a:gd name="connsiteY1" fmla="*/ 568110 h 606210"/>
              <a:gd name="connsiteX2" fmla="*/ 778829 w 1887119"/>
              <a:gd name="connsiteY2" fmla="*/ 497520 h 606210"/>
              <a:gd name="connsiteX3" fmla="*/ 1158134 w 1887119"/>
              <a:gd name="connsiteY3" fmla="*/ 375389 h 606210"/>
              <a:gd name="connsiteX4" fmla="*/ 1542525 w 1887119"/>
              <a:gd name="connsiteY4" fmla="*/ 218548 h 606210"/>
              <a:gd name="connsiteX5" fmla="*/ 1887119 w 1887119"/>
              <a:gd name="connsiteY5" fmla="*/ 0 h 606210"/>
              <a:gd name="connsiteX0" fmla="*/ 0 w 1887119"/>
              <a:gd name="connsiteY0" fmla="*/ 606210 h 606210"/>
              <a:gd name="connsiteX1" fmla="*/ 390525 w 1887119"/>
              <a:gd name="connsiteY1" fmla="*/ 568110 h 606210"/>
              <a:gd name="connsiteX2" fmla="*/ 778829 w 1887119"/>
              <a:gd name="connsiteY2" fmla="*/ 497520 h 606210"/>
              <a:gd name="connsiteX3" fmla="*/ 1174963 w 1887119"/>
              <a:gd name="connsiteY3" fmla="*/ 380999 h 606210"/>
              <a:gd name="connsiteX4" fmla="*/ 1542525 w 1887119"/>
              <a:gd name="connsiteY4" fmla="*/ 218548 h 606210"/>
              <a:gd name="connsiteX5" fmla="*/ 1887119 w 1887119"/>
              <a:gd name="connsiteY5" fmla="*/ 0 h 606210"/>
              <a:gd name="connsiteX0" fmla="*/ 0 w 1887119"/>
              <a:gd name="connsiteY0" fmla="*/ 583771 h 583771"/>
              <a:gd name="connsiteX1" fmla="*/ 390525 w 1887119"/>
              <a:gd name="connsiteY1" fmla="*/ 545671 h 583771"/>
              <a:gd name="connsiteX2" fmla="*/ 778829 w 1887119"/>
              <a:gd name="connsiteY2" fmla="*/ 475081 h 583771"/>
              <a:gd name="connsiteX3" fmla="*/ 1174963 w 1887119"/>
              <a:gd name="connsiteY3" fmla="*/ 358560 h 583771"/>
              <a:gd name="connsiteX4" fmla="*/ 1542525 w 1887119"/>
              <a:gd name="connsiteY4" fmla="*/ 196109 h 583771"/>
              <a:gd name="connsiteX5" fmla="*/ 1887119 w 1887119"/>
              <a:gd name="connsiteY5" fmla="*/ 0 h 583771"/>
              <a:gd name="connsiteX0" fmla="*/ 0 w 1870290"/>
              <a:gd name="connsiteY0" fmla="*/ 594991 h 594991"/>
              <a:gd name="connsiteX1" fmla="*/ 390525 w 1870290"/>
              <a:gd name="connsiteY1" fmla="*/ 556891 h 594991"/>
              <a:gd name="connsiteX2" fmla="*/ 778829 w 1870290"/>
              <a:gd name="connsiteY2" fmla="*/ 486301 h 594991"/>
              <a:gd name="connsiteX3" fmla="*/ 1174963 w 1870290"/>
              <a:gd name="connsiteY3" fmla="*/ 369780 h 594991"/>
              <a:gd name="connsiteX4" fmla="*/ 1542525 w 1870290"/>
              <a:gd name="connsiteY4" fmla="*/ 207329 h 594991"/>
              <a:gd name="connsiteX5" fmla="*/ 1870290 w 1870290"/>
              <a:gd name="connsiteY5" fmla="*/ 0 h 594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0290" h="594991">
                <a:moveTo>
                  <a:pt x="0" y="594991"/>
                </a:moveTo>
                <a:cubicBezTo>
                  <a:pt x="131762" y="585466"/>
                  <a:pt x="260720" y="575006"/>
                  <a:pt x="390525" y="556891"/>
                </a:cubicBezTo>
                <a:cubicBezTo>
                  <a:pt x="520330" y="538776"/>
                  <a:pt x="648089" y="517486"/>
                  <a:pt x="778829" y="486301"/>
                </a:cubicBezTo>
                <a:cubicBezTo>
                  <a:pt x="909569" y="455116"/>
                  <a:pt x="1047680" y="416275"/>
                  <a:pt x="1174963" y="369780"/>
                </a:cubicBezTo>
                <a:cubicBezTo>
                  <a:pt x="1302246" y="323285"/>
                  <a:pt x="1426637" y="268959"/>
                  <a:pt x="1542525" y="207329"/>
                </a:cubicBezTo>
                <a:cubicBezTo>
                  <a:pt x="1658413" y="145699"/>
                  <a:pt x="1739107" y="91550"/>
                  <a:pt x="1870290" y="0"/>
                </a:cubicBezTo>
              </a:path>
            </a:pathLst>
          </a:custGeom>
          <a:ln>
            <a:solidFill>
              <a:schemeClr val="accent2"/>
            </a:solidFill>
          </a:ln>
        </p:spPr>
        <p:style>
          <a:lnRef idx="3">
            <a:schemeClr val="accent2"/>
          </a:lnRef>
          <a:fillRef idx="0">
            <a:schemeClr val="accent2"/>
          </a:fillRef>
          <a:effectRef idx="2">
            <a:schemeClr val="accent2"/>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cxnSp>
        <p:nvCxnSpPr>
          <p:cNvPr id="43" name="直線コネクタ 42"/>
          <p:cNvCxnSpPr>
            <a:cxnSpLocks/>
            <a:stCxn id="42" idx="5"/>
          </p:cNvCxnSpPr>
          <p:nvPr/>
        </p:nvCxnSpPr>
        <p:spPr>
          <a:xfrm>
            <a:off x="3501558" y="4474011"/>
            <a:ext cx="1854000" cy="734400"/>
          </a:xfrm>
          <a:prstGeom prst="line">
            <a:avLst/>
          </a:prstGeom>
          <a:noFill/>
          <a:ln w="25400" cap="rnd" cmpd="sng" algn="ctr">
            <a:solidFill>
              <a:schemeClr val="accent2"/>
            </a:solidFill>
            <a:prstDash val="solid"/>
          </a:ln>
          <a:effectLst/>
        </p:spPr>
      </p:cxnSp>
      <p:sp>
        <p:nvSpPr>
          <p:cNvPr id="44" name="円弧 43"/>
          <p:cNvSpPr>
            <a:spLocks noChangeAspect="1"/>
          </p:cNvSpPr>
          <p:nvPr/>
        </p:nvSpPr>
        <p:spPr>
          <a:xfrm rot="2700000">
            <a:off x="528848" y="2997408"/>
            <a:ext cx="1619810" cy="1620000"/>
          </a:xfrm>
          <a:prstGeom prst="arc">
            <a:avLst>
              <a:gd name="adj1" fmla="val 17413949"/>
              <a:gd name="adj2" fmla="val 20568711"/>
            </a:avLst>
          </a:prstGeom>
          <a:noFill/>
          <a:ln w="19050" cap="flat" cmpd="sng" algn="ctr">
            <a:solidFill>
              <a:schemeClr val="accent2"/>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0" i="0" u="none" strike="noStrike" kern="0" cap="none" spc="0" normalizeH="0" baseline="0" noProof="0">
              <a:ln>
                <a:noFill/>
              </a:ln>
              <a:solidFill>
                <a:srgbClr val="92D050"/>
              </a:solidFill>
              <a:effectLst/>
              <a:uLnTx/>
              <a:uFillTx/>
              <a:latin typeface="ＭＳ ゴシック" panose="020B0609070205080204" pitchFamily="49" charset="-128"/>
              <a:ea typeface="ＭＳ ゴシック" panose="020B0609070205080204" pitchFamily="49" charset="-128"/>
            </a:endParaRPr>
          </a:p>
        </p:txBody>
      </p:sp>
      <p:sp>
        <p:nvSpPr>
          <p:cNvPr id="45" name="テキスト ボックス 44"/>
          <p:cNvSpPr txBox="1"/>
          <p:nvPr/>
        </p:nvSpPr>
        <p:spPr>
          <a:xfrm>
            <a:off x="4656874" y="4425957"/>
            <a:ext cx="1928910" cy="307777"/>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ガウスビームの波面</a:t>
            </a:r>
          </a:p>
        </p:txBody>
      </p:sp>
      <mc:AlternateContent xmlns:mc="http://schemas.openxmlformats.org/markup-compatibility/2006" xmlns:a14="http://schemas.microsoft.com/office/drawing/2010/main">
        <mc:Choice Requires="a14">
          <p:sp>
            <p:nvSpPr>
              <p:cNvPr id="46" name="テキスト ボックス 45"/>
              <p:cNvSpPr txBox="1"/>
              <p:nvPr/>
            </p:nvSpPr>
            <p:spPr>
              <a:xfrm>
                <a:off x="2419856" y="3851611"/>
                <a:ext cx="1688148" cy="307777"/>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solidFill>
                    <a:effectLst/>
                    <a:uLnTx/>
                    <a:uFillTx/>
                    <a:latin typeface="ＭＳ ゴシック" panose="020B0609070205080204" pitchFamily="49" charset="-128"/>
                    <a:ea typeface="ＭＳ ゴシック" panose="020B0609070205080204" pitchFamily="49" charset="-128"/>
                  </a:rPr>
                  <a:t>ビーム拡がり角</a:t>
                </a:r>
                <a14:m>
                  <m:oMath xmlns:m="http://schemas.openxmlformats.org/officeDocument/2006/math">
                    <m:sSub>
                      <m:sSubPr>
                        <m:ctrlPr>
                          <a:rPr kumimoji="0" lang="en-US" altLang="ja-JP" sz="1400" b="0" i="1" u="none" strike="noStrike" kern="0" cap="none" spc="0" normalizeH="0" baseline="0" noProof="0" smtClean="0">
                            <a:ln>
                              <a:noFill/>
                            </a:ln>
                            <a:solidFill>
                              <a:schemeClr val="tx1"/>
                            </a:solidFill>
                            <a:effectLst/>
                            <a:uLnTx/>
                            <a:uFillTx/>
                            <a:latin typeface="Cambria Math" panose="02040503050406030204" pitchFamily="18" charset="0"/>
                          </a:rPr>
                        </m:ctrlPr>
                      </m:sSubPr>
                      <m:e>
                        <m:r>
                          <a:rPr kumimoji="0" lang="ja-JP" altLang="en-US" sz="1400" b="0" i="1" u="none" strike="noStrike" kern="0" cap="none" spc="0" normalizeH="0" baseline="0" noProof="0" smtClean="0">
                            <a:ln>
                              <a:noFill/>
                            </a:ln>
                            <a:solidFill>
                              <a:schemeClr val="tx1"/>
                            </a:solidFill>
                            <a:effectLst/>
                            <a:uLnTx/>
                            <a:uFillTx/>
                            <a:latin typeface="Cambria Math"/>
                          </a:rPr>
                          <m:t>𝜃</m:t>
                        </m:r>
                      </m:e>
                      <m:sub>
                        <m:r>
                          <a:rPr kumimoji="0" lang="en-US" altLang="ja-JP" sz="1400" b="0" i="1" u="none" strike="noStrike" kern="0" cap="none" spc="0" normalizeH="0" baseline="0" noProof="0" smtClean="0">
                            <a:ln>
                              <a:noFill/>
                            </a:ln>
                            <a:solidFill>
                              <a:schemeClr val="tx1"/>
                            </a:solidFill>
                            <a:effectLst/>
                            <a:uLnTx/>
                            <a:uFillTx/>
                            <a:latin typeface="Cambria Math"/>
                          </a:rPr>
                          <m:t>0</m:t>
                        </m:r>
                      </m:sub>
                    </m:sSub>
                  </m:oMath>
                </a14:m>
                <a:endParaRPr kumimoji="0" lang="ja-JP" altLang="en-US" sz="1400" b="0" i="0" u="none" strike="noStrike" kern="0" cap="none" spc="0" normalizeH="0" baseline="0" noProof="0" dirty="0">
                  <a:ln>
                    <a:noFill/>
                  </a:ln>
                  <a:solidFill>
                    <a:schemeClr val="tx1"/>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46" name="テキスト ボックス 45"/>
              <p:cNvSpPr txBox="1">
                <a:spLocks noRot="1" noChangeAspect="1" noMove="1" noResize="1" noEditPoints="1" noAdjustHandles="1" noChangeArrowheads="1" noChangeShapeType="1" noTextEdit="1"/>
              </p:cNvSpPr>
              <p:nvPr/>
            </p:nvSpPr>
            <p:spPr>
              <a:xfrm>
                <a:off x="2419856" y="3851611"/>
                <a:ext cx="1688148" cy="307777"/>
              </a:xfrm>
              <a:prstGeom prst="rect">
                <a:avLst/>
              </a:prstGeom>
              <a:blipFill>
                <a:blip r:embed="rId5"/>
                <a:stretch>
                  <a:fillRect l="-1083" t="-6000" b="-18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テキスト ボックス 46"/>
              <p:cNvSpPr txBox="1"/>
              <p:nvPr/>
            </p:nvSpPr>
            <p:spPr>
              <a:xfrm>
                <a:off x="5177406" y="3839964"/>
                <a:ext cx="1365963" cy="307777"/>
              </a:xfrm>
              <a:prstGeom prst="rect">
                <a:avLst/>
              </a:prstGeom>
              <a:solidFill>
                <a:schemeClr val="bg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altLang="ja-JP" sz="14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𝑧</m:t>
                    </m:r>
                  </m:oMath>
                </a14:m>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軸</a:t>
                </a:r>
                <a:r>
                  <a:rPr kumimoji="0" lang="ja-JP" altLang="en-US" sz="1400" kern="0" dirty="0">
                    <a:solidFill>
                      <a:prstClr val="black"/>
                    </a:solidFill>
                    <a:latin typeface="ＭＳ ゴシック" panose="020B0609070205080204" pitchFamily="49" charset="-128"/>
                    <a:ea typeface="ＭＳ ゴシック" panose="020B0609070205080204" pitchFamily="49" charset="-128"/>
                  </a:rPr>
                  <a:t>：</a:t>
                </a: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ビーム軸</a:t>
                </a:r>
              </a:p>
            </p:txBody>
          </p:sp>
        </mc:Choice>
        <mc:Fallback xmlns="">
          <p:sp>
            <p:nvSpPr>
              <p:cNvPr id="47" name="テキスト ボックス 46"/>
              <p:cNvSpPr txBox="1">
                <a:spLocks noRot="1" noChangeAspect="1" noMove="1" noResize="1" noEditPoints="1" noAdjustHandles="1" noChangeArrowheads="1" noChangeShapeType="1" noTextEdit="1"/>
              </p:cNvSpPr>
              <p:nvPr/>
            </p:nvSpPr>
            <p:spPr>
              <a:xfrm>
                <a:off x="5177406" y="3839964"/>
                <a:ext cx="1365963" cy="307777"/>
              </a:xfrm>
              <a:prstGeom prst="rect">
                <a:avLst/>
              </a:prstGeom>
              <a:blipFill>
                <a:blip r:embed="rId6"/>
                <a:stretch>
                  <a:fillRect t="-6000" b="-18000"/>
                </a:stretch>
              </a:blipFill>
            </p:spPr>
            <p:txBody>
              <a:bodyPr/>
              <a:lstStyle/>
              <a:p>
                <a:r>
                  <a:rPr lang="ja-JP" altLang="en-US">
                    <a:noFill/>
                  </a:rPr>
                  <a:t> </a:t>
                </a:r>
              </a:p>
            </p:txBody>
          </p:sp>
        </mc:Fallback>
      </mc:AlternateContent>
      <p:cxnSp>
        <p:nvCxnSpPr>
          <p:cNvPr id="48" name="直線矢印コネクタ 47"/>
          <p:cNvCxnSpPr/>
          <p:nvPr/>
        </p:nvCxnSpPr>
        <p:spPr>
          <a:xfrm>
            <a:off x="6982717" y="2961717"/>
            <a:ext cx="0" cy="864000"/>
          </a:xfrm>
          <a:prstGeom prst="straightConnector1">
            <a:avLst/>
          </a:prstGeom>
          <a:noFill/>
          <a:ln w="19050" cap="flat" cmpd="sng" algn="ctr">
            <a:solidFill>
              <a:srgbClr val="002060"/>
            </a:solidFill>
            <a:prstDash val="solid"/>
            <a:headEnd type="arrow"/>
            <a:tailEnd type="arrow"/>
          </a:ln>
          <a:effectLst/>
        </p:spPr>
      </p:cxnSp>
      <p:cxnSp>
        <p:nvCxnSpPr>
          <p:cNvPr id="49" name="直線矢印コネクタ 48"/>
          <p:cNvCxnSpPr/>
          <p:nvPr/>
        </p:nvCxnSpPr>
        <p:spPr>
          <a:xfrm>
            <a:off x="6982717" y="3855874"/>
            <a:ext cx="0" cy="864000"/>
          </a:xfrm>
          <a:prstGeom prst="straightConnector1">
            <a:avLst/>
          </a:prstGeom>
          <a:noFill/>
          <a:ln w="19050" cap="flat" cmpd="sng" algn="ctr">
            <a:solidFill>
              <a:srgbClr val="002060"/>
            </a:solidFill>
            <a:prstDash val="solid"/>
            <a:headEnd type="arrow"/>
            <a:tailEnd type="arrow"/>
          </a:ln>
          <a:effectLst/>
        </p:spPr>
      </p:cxnSp>
      <mc:AlternateContent xmlns:mc="http://schemas.openxmlformats.org/markup-compatibility/2006" xmlns:a14="http://schemas.microsoft.com/office/drawing/2010/main">
        <mc:Choice Requires="a14">
          <p:sp>
            <p:nvSpPr>
              <p:cNvPr id="50" name="テキスト ボックス 49"/>
              <p:cNvSpPr txBox="1"/>
              <p:nvPr/>
            </p:nvSpPr>
            <p:spPr>
              <a:xfrm>
                <a:off x="6982717" y="4133985"/>
                <a:ext cx="36000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altLang="ja-JP" sz="1400" b="0" i="1" u="none" strike="noStrike" kern="0" cap="none" spc="0" normalizeH="0" baseline="0" noProof="0" smtClean="0">
                          <a:ln>
                            <a:noFill/>
                          </a:ln>
                          <a:solidFill>
                            <a:srgbClr val="002060"/>
                          </a:solidFill>
                          <a:effectLst/>
                          <a:uLnTx/>
                          <a:uFillTx/>
                          <a:latin typeface="Cambria Math"/>
                        </a:rPr>
                        <m:t>2</m:t>
                      </m:r>
                      <m:r>
                        <a:rPr kumimoji="0" lang="ja-JP" altLang="en-US" sz="1400" b="0" i="1" u="none" strike="noStrike" kern="0" cap="none" spc="0" normalizeH="0" baseline="0" noProof="0" smtClean="0">
                          <a:ln>
                            <a:noFill/>
                          </a:ln>
                          <a:solidFill>
                            <a:srgbClr val="002060"/>
                          </a:solidFill>
                          <a:effectLst/>
                          <a:uLnTx/>
                          <a:uFillTx/>
                          <a:latin typeface="Cambria Math"/>
                        </a:rPr>
                        <m:t>𝜎</m:t>
                      </m:r>
                    </m:oMath>
                  </m:oMathPara>
                </a14:m>
                <a:endParaRPr kumimoji="0" lang="ja-JP" altLang="en-US" sz="1400" b="0" i="0" u="none" strike="noStrike" kern="0" cap="none" spc="0" normalizeH="0" baseline="0" noProof="0" dirty="0">
                  <a:ln>
                    <a:noFill/>
                  </a:ln>
                  <a:solidFill>
                    <a:srgbClr val="002060"/>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50" name="テキスト ボックス 49"/>
              <p:cNvSpPr txBox="1">
                <a:spLocks noRot="1" noChangeAspect="1" noMove="1" noResize="1" noEditPoints="1" noAdjustHandles="1" noChangeArrowheads="1" noChangeShapeType="1" noTextEdit="1"/>
              </p:cNvSpPr>
              <p:nvPr/>
            </p:nvSpPr>
            <p:spPr>
              <a:xfrm>
                <a:off x="6982717" y="4133985"/>
                <a:ext cx="360000" cy="307777"/>
              </a:xfrm>
              <a:prstGeom prst="rect">
                <a:avLst/>
              </a:prstGeom>
              <a:blipFill>
                <a:blip r:embed="rId7"/>
                <a:stretch>
                  <a:fillRect l="-6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1" name="テキスト ボックス 50"/>
              <p:cNvSpPr txBox="1"/>
              <p:nvPr/>
            </p:nvSpPr>
            <p:spPr>
              <a:xfrm>
                <a:off x="6982717" y="3232308"/>
                <a:ext cx="36000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altLang="ja-JP" sz="1400" b="0" i="1" u="none" strike="noStrike" kern="0" cap="none" spc="0" normalizeH="0" baseline="0" noProof="0" smtClean="0">
                          <a:ln>
                            <a:noFill/>
                          </a:ln>
                          <a:solidFill>
                            <a:srgbClr val="002060"/>
                          </a:solidFill>
                          <a:effectLst/>
                          <a:uLnTx/>
                          <a:uFillTx/>
                          <a:latin typeface="Cambria Math"/>
                        </a:rPr>
                        <m:t>2</m:t>
                      </m:r>
                      <m:r>
                        <a:rPr kumimoji="0" lang="ja-JP" altLang="en-US" sz="1400" b="0" i="1" u="none" strike="noStrike" kern="0" cap="none" spc="0" normalizeH="0" baseline="0" noProof="0" smtClean="0">
                          <a:ln>
                            <a:noFill/>
                          </a:ln>
                          <a:solidFill>
                            <a:srgbClr val="002060"/>
                          </a:solidFill>
                          <a:effectLst/>
                          <a:uLnTx/>
                          <a:uFillTx/>
                          <a:latin typeface="Cambria Math"/>
                        </a:rPr>
                        <m:t>𝜎</m:t>
                      </m:r>
                    </m:oMath>
                  </m:oMathPara>
                </a14:m>
                <a:endParaRPr kumimoji="0" lang="ja-JP" altLang="en-US" sz="1400" b="0" i="0" u="none" strike="noStrike" kern="0" cap="none" spc="0" normalizeH="0" baseline="0" noProof="0" dirty="0">
                  <a:ln>
                    <a:noFill/>
                  </a:ln>
                  <a:solidFill>
                    <a:srgbClr val="002060"/>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51" name="テキスト ボックス 50"/>
              <p:cNvSpPr txBox="1">
                <a:spLocks noRot="1" noChangeAspect="1" noMove="1" noResize="1" noEditPoints="1" noAdjustHandles="1" noChangeArrowheads="1" noChangeShapeType="1" noTextEdit="1"/>
              </p:cNvSpPr>
              <p:nvPr/>
            </p:nvSpPr>
            <p:spPr>
              <a:xfrm>
                <a:off x="6982717" y="3232308"/>
                <a:ext cx="360000" cy="307777"/>
              </a:xfrm>
              <a:prstGeom prst="rect">
                <a:avLst/>
              </a:prstGeom>
              <a:blipFill>
                <a:blip r:embed="rId7"/>
                <a:stretch>
                  <a:fillRect l="-6667"/>
                </a:stretch>
              </a:blipFill>
            </p:spPr>
            <p:txBody>
              <a:bodyPr/>
              <a:lstStyle/>
              <a:p>
                <a:r>
                  <a:rPr lang="ja-JP" altLang="en-US">
                    <a:noFill/>
                  </a:rPr>
                  <a:t> </a:t>
                </a:r>
              </a:p>
            </p:txBody>
          </p:sp>
        </mc:Fallback>
      </mc:AlternateContent>
      <p:cxnSp>
        <p:nvCxnSpPr>
          <p:cNvPr id="52" name="直線コネクタ 51"/>
          <p:cNvCxnSpPr/>
          <p:nvPr/>
        </p:nvCxnSpPr>
        <p:spPr>
          <a:xfrm>
            <a:off x="4120195" y="2961815"/>
            <a:ext cx="2844000" cy="0"/>
          </a:xfrm>
          <a:prstGeom prst="line">
            <a:avLst/>
          </a:prstGeom>
          <a:ln>
            <a:tailEnd type="non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3" name="テキスト ボックス 52"/>
              <p:cNvSpPr txBox="1"/>
              <p:nvPr/>
            </p:nvSpPr>
            <p:spPr>
              <a:xfrm>
                <a:off x="4136394" y="3239794"/>
                <a:ext cx="1476000" cy="523220"/>
              </a:xfrm>
              <a:prstGeom prst="rect">
                <a:avLst/>
              </a:prstGeom>
              <a:solidFill>
                <a:schemeClr val="bg1"/>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rgbClr val="002060"/>
                    </a:solidFill>
                    <a:effectLst/>
                    <a:uLnTx/>
                    <a:uFillTx/>
                    <a:latin typeface="ＭＳ ゴシック" panose="020B0609070205080204" pitchFamily="49" charset="-128"/>
                    <a:ea typeface="ＭＳ ゴシック" panose="020B0609070205080204" pitchFamily="49" charset="-128"/>
                  </a:rPr>
                  <a:t>ビーム半径</a:t>
                </a:r>
                <a14:m>
                  <m:oMath xmlns:m="http://schemas.openxmlformats.org/officeDocument/2006/math">
                    <m:r>
                      <a:rPr kumimoji="0" lang="en-US" altLang="ja-JP" sz="1400" b="0" i="1" u="none" strike="noStrike" kern="0" cap="none" spc="0" normalizeH="0" baseline="0" noProof="0" smtClean="0">
                        <a:ln>
                          <a:noFill/>
                        </a:ln>
                        <a:solidFill>
                          <a:srgbClr val="FF0000"/>
                        </a:solidFill>
                        <a:effectLst/>
                        <a:uLnTx/>
                        <a:uFillTx/>
                        <a:latin typeface="Cambria Math"/>
                      </a:rPr>
                      <m:t>𝑊</m:t>
                    </m:r>
                    <m:d>
                      <m:dPr>
                        <m:ctrlPr>
                          <a:rPr kumimoji="0" lang="en-US" altLang="ja-JP" sz="1400" b="0" i="1" u="none" strike="noStrike" kern="0" cap="none" spc="0" normalizeH="0" baseline="0" noProof="0" smtClean="0">
                            <a:ln>
                              <a:noFill/>
                            </a:ln>
                            <a:solidFill>
                              <a:srgbClr val="FF0000"/>
                            </a:solidFill>
                            <a:effectLst/>
                            <a:uLnTx/>
                            <a:uFillTx/>
                            <a:latin typeface="Cambria Math" panose="02040503050406030204" pitchFamily="18" charset="0"/>
                          </a:rPr>
                        </m:ctrlPr>
                      </m:dPr>
                      <m:e>
                        <m:r>
                          <a:rPr kumimoji="0" lang="en-US" altLang="ja-JP" sz="1400" b="0" i="1" u="none" strike="noStrike" kern="0" cap="none" spc="0" normalizeH="0" baseline="0" noProof="0" smtClean="0">
                            <a:ln>
                              <a:noFill/>
                            </a:ln>
                            <a:solidFill>
                              <a:srgbClr val="FF0000"/>
                            </a:solidFill>
                            <a:effectLst/>
                            <a:uLnTx/>
                            <a:uFillTx/>
                            <a:latin typeface="Cambria Math"/>
                          </a:rPr>
                          <m:t>𝑧</m:t>
                        </m:r>
                      </m:e>
                    </m:d>
                  </m:oMath>
                </a14:m>
                <a:endParaRPr kumimoji="0" lang="ja-JP" altLang="en-US" sz="1400" b="0" i="0" u="none" strike="noStrike" kern="0" cap="none" spc="0" normalizeH="0" baseline="0" noProof="0" dirty="0">
                  <a:ln>
                    <a:noFill/>
                  </a:ln>
                  <a:solidFill>
                    <a:srgbClr val="002060"/>
                  </a:solidFill>
                  <a:effectLst/>
                  <a:uLnTx/>
                  <a:uFillTx/>
                  <a:latin typeface="ＭＳ ゴシック" panose="020B0609070205080204" pitchFamily="49" charset="-128"/>
                  <a:ea typeface="ＭＳ ゴシック" panose="020B0609070205080204" pitchFamily="49" charset="-128"/>
                </a:endParaRPr>
              </a:p>
            </p:txBody>
          </p:sp>
        </mc:Choice>
        <mc:Fallback xmlns="">
          <p:sp>
            <p:nvSpPr>
              <p:cNvPr id="53" name="テキスト ボックス 52"/>
              <p:cNvSpPr txBox="1">
                <a:spLocks noRot="1" noChangeAspect="1" noMove="1" noResize="1" noEditPoints="1" noAdjustHandles="1" noChangeArrowheads="1" noChangeShapeType="1" noTextEdit="1"/>
              </p:cNvSpPr>
              <p:nvPr/>
            </p:nvSpPr>
            <p:spPr>
              <a:xfrm>
                <a:off x="4136394" y="3239794"/>
                <a:ext cx="1476000" cy="523220"/>
              </a:xfrm>
              <a:prstGeom prst="rect">
                <a:avLst/>
              </a:prstGeom>
              <a:blipFill>
                <a:blip r:embed="rId8"/>
                <a:stretch>
                  <a:fillRect t="-1163"/>
                </a:stretch>
              </a:blipFill>
            </p:spPr>
            <p:txBody>
              <a:bodyPr/>
              <a:lstStyle/>
              <a:p>
                <a:r>
                  <a:rPr lang="ja-JP" altLang="en-US">
                    <a:noFill/>
                  </a:rPr>
                  <a:t> </a:t>
                </a:r>
              </a:p>
            </p:txBody>
          </p:sp>
        </mc:Fallback>
      </mc:AlternateContent>
      <p:sp>
        <p:nvSpPr>
          <p:cNvPr id="55" name="テキスト ボックス 54"/>
          <p:cNvSpPr txBox="1"/>
          <p:nvPr/>
        </p:nvSpPr>
        <p:spPr>
          <a:xfrm rot="5400000">
            <a:off x="5574966" y="2863814"/>
            <a:ext cx="183997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ビーム軸からの距離</a:t>
            </a:r>
          </a:p>
        </p:txBody>
      </p:sp>
      <mc:AlternateContent xmlns:mc="http://schemas.openxmlformats.org/markup-compatibility/2006">
        <mc:Choice xmlns:a14="http://schemas.microsoft.com/office/drawing/2010/main" Requires="a14">
          <p:sp>
            <p:nvSpPr>
              <p:cNvPr id="54" name="コンテンツ プレースホルダー 57"/>
              <p:cNvSpPr>
                <a:spLocks noGrp="1"/>
              </p:cNvSpPr>
              <p:nvPr>
                <p:ph idx="1"/>
              </p:nvPr>
            </p:nvSpPr>
            <p:spPr>
              <a:xfrm>
                <a:off x="382965" y="5470637"/>
                <a:ext cx="8294978" cy="1299971"/>
              </a:xfrm>
            </p:spPr>
            <p:txBody>
              <a:bodyPr>
                <a:normAutofit/>
              </a:bodyPr>
              <a:lstStyle/>
              <a:p>
                <a:pPr marL="0" indent="0">
                  <a:buNone/>
                </a:pPr>
                <a:r>
                  <a:rPr kumimoji="1" lang="ja-JP" altLang="en-US" sz="1400" dirty="0" smtClean="0">
                    <a:latin typeface="ＭＳ ゴシック" panose="020B0609070205080204" pitchFamily="49" charset="-128"/>
                    <a:ea typeface="ＭＳ ゴシック" panose="020B0609070205080204" pitchFamily="49" charset="-128"/>
                  </a:rPr>
                  <a:t>ガウスビームはエネルギーが伝送軸付近に集中したビーム</a:t>
                </a:r>
                <a:endParaRPr kumimoji="1" lang="en-US" altLang="ja-JP" sz="1400" dirty="0">
                  <a:latin typeface="ＭＳ ゴシック" panose="020B0609070205080204" pitchFamily="49" charset="-128"/>
                  <a:ea typeface="ＭＳ ゴシック" panose="020B0609070205080204" pitchFamily="49" charset="-128"/>
                </a:endParaRPr>
              </a:p>
              <a:p>
                <a:pPr marL="0" indent="0">
                  <a:buNone/>
                </a:pPr>
                <a:r>
                  <a:rPr lang="ja-JP" altLang="en-US" sz="1400" dirty="0">
                    <a:latin typeface="ＭＳ ゴシック" panose="020B0609070205080204" pitchFamily="49" charset="-128"/>
                    <a:ea typeface="ＭＳ ゴシック" panose="020B0609070205080204" pitchFamily="49" charset="-128"/>
                  </a:rPr>
                  <a:t>ガウスビームの伝播式</a:t>
                </a:r>
                <a:endParaRPr lang="en-US" altLang="ja-JP" sz="1400" dirty="0">
                  <a:latin typeface="ＭＳ ゴシック" panose="020B0609070205080204" pitchFamily="49" charset="-128"/>
                  <a:ea typeface="ＭＳ ゴシック" panose="020B0609070205080204" pitchFamily="49" charset="-128"/>
                </a:endParaRPr>
              </a:p>
              <a:p>
                <a:pPr marL="0" lvl="0" indent="0">
                  <a:buNone/>
                </a:pPr>
                <a:r>
                  <a:rPr lang="ja-JP" altLang="en-US" sz="1400" dirty="0">
                    <a:solidFill>
                      <a:srgbClr val="FF0000"/>
                    </a:solidFill>
                    <a:latin typeface="ＭＳ ゴシック" panose="020B0609070205080204" pitchFamily="49" charset="-128"/>
                    <a:ea typeface="ＭＳ ゴシック" panose="020B0609070205080204" pitchFamily="49" charset="-128"/>
                  </a:rPr>
                  <a:t>　　　　</a:t>
                </a:r>
                <a:r>
                  <a:rPr lang="ja-JP" altLang="en-US" sz="1800" dirty="0">
                    <a:solidFill>
                      <a:srgbClr val="FF0000"/>
                    </a:solidFill>
                    <a:latin typeface="ＭＳ ゴシック" panose="020B0609070205080204" pitchFamily="49" charset="-128"/>
                    <a:ea typeface="ＭＳ ゴシック" panose="020B0609070205080204" pitchFamily="49" charset="-128"/>
                  </a:rPr>
                  <a:t>　ビーム半径Ｗ</a:t>
                </a:r>
                <a:r>
                  <a:rPr lang="en-US" altLang="ja-JP" sz="1800" dirty="0">
                    <a:solidFill>
                      <a:srgbClr val="FF0000"/>
                    </a:solidFill>
                    <a:latin typeface="ＭＳ ゴシック" panose="020B0609070205080204" pitchFamily="49" charset="-128"/>
                    <a:ea typeface="ＭＳ ゴシック" panose="020B0609070205080204" pitchFamily="49" charset="-128"/>
                  </a:rPr>
                  <a:t>(z)</a:t>
                </a:r>
                <a14:m>
                  <m:oMath xmlns:m="http://schemas.openxmlformats.org/officeDocument/2006/math">
                    <m:r>
                      <a:rPr lang="ja-JP" altLang="en-US" sz="1800" i="1" dirty="0" smtClean="0">
                        <a:solidFill>
                          <a:srgbClr val="FF0000"/>
                        </a:solidFill>
                        <a:latin typeface="Cambria Math"/>
                      </a:rPr>
                      <m:t> </m:t>
                    </m:r>
                    <m:r>
                      <a:rPr lang="en-US" altLang="ja-JP" sz="1800" i="1">
                        <a:latin typeface="Cambria Math"/>
                      </a:rPr>
                      <m:t>=</m:t>
                    </m:r>
                    <m:r>
                      <a:rPr lang="en-US" altLang="ja-JP" sz="1800" b="0" i="1" smtClean="0">
                        <a:latin typeface="Cambria Math" panose="02040503050406030204" pitchFamily="18" charset="0"/>
                      </a:rPr>
                      <m:t> </m:t>
                    </m:r>
                    <m:sSub>
                      <m:sSubPr>
                        <m:ctrlPr>
                          <a:rPr lang="en-US" altLang="ja-JP" sz="1800" i="1" smtClean="0">
                            <a:solidFill>
                              <a:srgbClr val="00B050"/>
                            </a:solidFill>
                            <a:latin typeface="Cambria Math" panose="02040503050406030204" pitchFamily="18" charset="0"/>
                          </a:rPr>
                        </m:ctrlPr>
                      </m:sSubPr>
                      <m:e>
                        <m:r>
                          <a:rPr lang="en-US" altLang="ja-JP" sz="1800" i="1">
                            <a:solidFill>
                              <a:srgbClr val="00B050"/>
                            </a:solidFill>
                            <a:latin typeface="Cambria Math" panose="02040503050406030204" pitchFamily="18" charset="0"/>
                          </a:rPr>
                          <m:t>𝑊</m:t>
                        </m:r>
                      </m:e>
                      <m:sub>
                        <m:r>
                          <a:rPr lang="en-US" altLang="ja-JP" sz="1800" i="1">
                            <a:solidFill>
                              <a:srgbClr val="00B050"/>
                            </a:solidFill>
                            <a:latin typeface="Cambria Math" panose="02040503050406030204" pitchFamily="18" charset="0"/>
                          </a:rPr>
                          <m:t>0</m:t>
                        </m:r>
                      </m:sub>
                    </m:sSub>
                    <m:rad>
                      <m:radPr>
                        <m:degHide m:val="on"/>
                        <m:ctrlPr>
                          <a:rPr lang="en-US" altLang="ja-JP" sz="1800" i="1">
                            <a:latin typeface="Cambria Math" panose="02040503050406030204" pitchFamily="18" charset="0"/>
                          </a:rPr>
                        </m:ctrlPr>
                      </m:radPr>
                      <m:deg/>
                      <m:e>
                        <m:r>
                          <a:rPr lang="en-US" altLang="ja-JP" sz="1800" i="1">
                            <a:latin typeface="Cambria Math" panose="02040503050406030204" pitchFamily="18" charset="0"/>
                          </a:rPr>
                          <m:t>1+</m:t>
                        </m:r>
                        <m:sSup>
                          <m:sSupPr>
                            <m:ctrlPr>
                              <a:rPr lang="en-US" altLang="ja-JP" sz="1800" i="1">
                                <a:latin typeface="Cambria Math" panose="02040503050406030204" pitchFamily="18" charset="0"/>
                              </a:rPr>
                            </m:ctrlPr>
                          </m:sSupPr>
                          <m:e>
                            <m:d>
                              <m:dPr>
                                <m:ctrlPr>
                                  <a:rPr lang="en-US" altLang="ja-JP" sz="1800" i="1">
                                    <a:latin typeface="Cambria Math" panose="02040503050406030204" pitchFamily="18" charset="0"/>
                                  </a:rPr>
                                </m:ctrlPr>
                              </m:dPr>
                              <m:e>
                                <m:f>
                                  <m:fPr>
                                    <m:ctrlPr>
                                      <a:rPr lang="en-US" altLang="ja-JP" sz="1800" i="1">
                                        <a:latin typeface="Cambria Math" panose="02040503050406030204" pitchFamily="18" charset="0"/>
                                      </a:rPr>
                                    </m:ctrlPr>
                                  </m:fPr>
                                  <m:num>
                                    <m:r>
                                      <a:rPr lang="ja-JP" altLang="en-US" sz="1800" i="1">
                                        <a:latin typeface="Cambria Math"/>
                                      </a:rPr>
                                      <m:t>𝜆</m:t>
                                    </m:r>
                                    <m:r>
                                      <a:rPr lang="en-US" altLang="ja-JP" sz="1800" i="1">
                                        <a:latin typeface="Cambria Math" panose="02040503050406030204" pitchFamily="18" charset="0"/>
                                      </a:rPr>
                                      <m:t>𝑧</m:t>
                                    </m:r>
                                  </m:num>
                                  <m:den>
                                    <m:sSup>
                                      <m:sSupPr>
                                        <m:ctrlPr>
                                          <a:rPr lang="en-US" altLang="ja-JP" sz="1800" i="1">
                                            <a:latin typeface="Cambria Math" panose="02040503050406030204" pitchFamily="18" charset="0"/>
                                          </a:rPr>
                                        </m:ctrlPr>
                                      </m:sSupPr>
                                      <m:e>
                                        <m:r>
                                          <a:rPr lang="ja-JP" altLang="en-US" sz="1800" i="1">
                                            <a:latin typeface="Cambria Math"/>
                                          </a:rPr>
                                          <m:t>𝜋</m:t>
                                        </m:r>
                                        <m:sSub>
                                          <m:sSubPr>
                                            <m:ctrlPr>
                                              <a:rPr lang="en-US" altLang="ja-JP" sz="1800" i="1" smtClean="0">
                                                <a:solidFill>
                                                  <a:srgbClr val="00B050"/>
                                                </a:solidFill>
                                                <a:latin typeface="Cambria Math" panose="02040503050406030204" pitchFamily="18" charset="0"/>
                                              </a:rPr>
                                            </m:ctrlPr>
                                          </m:sSubPr>
                                          <m:e>
                                            <m:r>
                                              <a:rPr lang="en-US" altLang="ja-JP" sz="1800" i="1">
                                                <a:solidFill>
                                                  <a:srgbClr val="00B050"/>
                                                </a:solidFill>
                                                <a:latin typeface="Cambria Math"/>
                                              </a:rPr>
                                              <m:t>𝑊</m:t>
                                            </m:r>
                                          </m:e>
                                          <m:sub>
                                            <m:r>
                                              <a:rPr lang="en-US" altLang="ja-JP" sz="1800" i="1">
                                                <a:solidFill>
                                                  <a:srgbClr val="00B050"/>
                                                </a:solidFill>
                                                <a:latin typeface="Cambria Math"/>
                                              </a:rPr>
                                              <m:t>0</m:t>
                                            </m:r>
                                          </m:sub>
                                        </m:sSub>
                                      </m:e>
                                      <m:sup>
                                        <m:r>
                                          <a:rPr lang="en-US" altLang="ja-JP" sz="1800" i="1">
                                            <a:latin typeface="Cambria Math"/>
                                          </a:rPr>
                                          <m:t>2</m:t>
                                        </m:r>
                                      </m:sup>
                                    </m:sSup>
                                  </m:den>
                                </m:f>
                              </m:e>
                            </m:d>
                          </m:e>
                          <m:sup>
                            <m:r>
                              <a:rPr lang="en-US" altLang="ja-JP" sz="1800" i="1">
                                <a:latin typeface="Cambria Math" panose="02040503050406030204" pitchFamily="18" charset="0"/>
                              </a:rPr>
                              <m:t>2</m:t>
                            </m:r>
                          </m:sup>
                        </m:sSup>
                      </m:e>
                    </m:rad>
                    <m:r>
                      <a:rPr lang="ja-JP" altLang="en-US" sz="1800" i="1">
                        <a:latin typeface="Cambria Math" panose="02040503050406030204" pitchFamily="18" charset="0"/>
                      </a:rPr>
                      <m:t>　</m:t>
                    </m:r>
                  </m:oMath>
                </a14:m>
                <a:r>
                  <a:rPr kumimoji="0" lang="ja-JP" altLang="en-US" sz="1800" kern="0" dirty="0" smtClean="0"/>
                  <a:t>　</a:t>
                </a:r>
                <a:r>
                  <a:rPr kumimoji="0" lang="ja-JP" altLang="en-US" sz="1800" kern="0" dirty="0" smtClean="0">
                    <a:latin typeface="ＭＳ ゴシック" panose="020B0609070205080204" pitchFamily="49" charset="-128"/>
                    <a:ea typeface="ＭＳ ゴシック" panose="020B0609070205080204" pitchFamily="49" charset="-128"/>
                  </a:rPr>
                  <a:t>ビーム拡がり角</a:t>
                </a:r>
                <a14:m>
                  <m:oMath xmlns:m="http://schemas.openxmlformats.org/officeDocument/2006/math">
                    <m:sSub>
                      <m:sSubPr>
                        <m:ctrlPr>
                          <a:rPr kumimoji="0" lang="en-US" altLang="ja-JP" sz="1800" i="1" kern="0">
                            <a:latin typeface="Cambria Math" panose="02040503050406030204" pitchFamily="18" charset="0"/>
                          </a:rPr>
                        </m:ctrlPr>
                      </m:sSubPr>
                      <m:e>
                        <m:r>
                          <a:rPr kumimoji="0" lang="ja-JP" altLang="en-US" sz="1800" i="1" kern="0">
                            <a:latin typeface="Cambria Math" panose="02040503050406030204" pitchFamily="18" charset="0"/>
                          </a:rPr>
                          <m:t>𝜃</m:t>
                        </m:r>
                      </m:e>
                      <m:sub>
                        <m:r>
                          <a:rPr kumimoji="0" lang="en-US" altLang="ja-JP" sz="1800" i="1" kern="0">
                            <a:latin typeface="Cambria Math" panose="02040503050406030204" pitchFamily="18" charset="0"/>
                          </a:rPr>
                          <m:t>0</m:t>
                        </m:r>
                      </m:sub>
                    </m:sSub>
                    <m:r>
                      <a:rPr kumimoji="0" lang="en-US" altLang="ja-JP" sz="1800" i="1" kern="0">
                        <a:latin typeface="Cambria Math" panose="02040503050406030204" pitchFamily="18" charset="0"/>
                      </a:rPr>
                      <m:t>=</m:t>
                    </m:r>
                    <m:f>
                      <m:fPr>
                        <m:ctrlPr>
                          <a:rPr kumimoji="0" lang="en-US" altLang="ja-JP" sz="1800" i="1" kern="0">
                            <a:latin typeface="Cambria Math" panose="02040503050406030204" pitchFamily="18" charset="0"/>
                          </a:rPr>
                        </m:ctrlPr>
                      </m:fPr>
                      <m:num>
                        <m:r>
                          <a:rPr kumimoji="0" lang="ja-JP" altLang="en-US" sz="1800" i="1" kern="0">
                            <a:latin typeface="Cambria Math" panose="02040503050406030204" pitchFamily="18" charset="0"/>
                          </a:rPr>
                          <m:t>𝜆</m:t>
                        </m:r>
                      </m:num>
                      <m:den>
                        <m:r>
                          <a:rPr kumimoji="0" lang="en-US" altLang="ja-JP" sz="1800" i="1" kern="0">
                            <a:latin typeface="Cambria Math" panose="02040503050406030204" pitchFamily="18" charset="0"/>
                          </a:rPr>
                          <m:t>𝜋</m:t>
                        </m:r>
                        <m:sSub>
                          <m:sSubPr>
                            <m:ctrlPr>
                              <a:rPr kumimoji="0" lang="en-US" altLang="ja-JP" sz="1800" i="1" kern="0" smtClean="0">
                                <a:solidFill>
                                  <a:srgbClr val="00B050"/>
                                </a:solidFill>
                                <a:latin typeface="Cambria Math" panose="02040503050406030204" pitchFamily="18" charset="0"/>
                              </a:rPr>
                            </m:ctrlPr>
                          </m:sSubPr>
                          <m:e>
                            <m:r>
                              <a:rPr kumimoji="0" lang="en-US" altLang="ja-JP" sz="1800" i="1" kern="0">
                                <a:solidFill>
                                  <a:srgbClr val="00B050"/>
                                </a:solidFill>
                                <a:latin typeface="Cambria Math" panose="02040503050406030204" pitchFamily="18" charset="0"/>
                              </a:rPr>
                              <m:t>𝑊</m:t>
                            </m:r>
                          </m:e>
                          <m:sub>
                            <m:r>
                              <a:rPr kumimoji="0" lang="en-US" altLang="ja-JP" sz="1800" i="1" kern="0">
                                <a:solidFill>
                                  <a:srgbClr val="00B050"/>
                                </a:solidFill>
                                <a:latin typeface="Cambria Math" panose="02040503050406030204" pitchFamily="18" charset="0"/>
                              </a:rPr>
                              <m:t>0</m:t>
                            </m:r>
                          </m:sub>
                        </m:sSub>
                      </m:den>
                    </m:f>
                    <m:r>
                      <m:rPr>
                        <m:nor/>
                      </m:rPr>
                      <a:rPr kumimoji="0" lang="ja-JP" altLang="en-US" sz="1800" kern="0" dirty="0"/>
                      <m:t> </m:t>
                    </m:r>
                  </m:oMath>
                </a14:m>
                <a:endParaRPr kumimoji="0" lang="ja-JP" altLang="en-US" sz="1800" kern="0" dirty="0"/>
              </a:p>
              <a:p>
                <a:pPr marL="0" indent="0">
                  <a:buNone/>
                </a:pPr>
                <a:endParaRPr kumimoji="1" lang="en-US" altLang="ja-JP" sz="1800" dirty="0"/>
              </a:p>
            </p:txBody>
          </p:sp>
        </mc:Choice>
        <mc:Fallback>
          <p:sp>
            <p:nvSpPr>
              <p:cNvPr id="54" name="コンテンツ プレースホルダー 57"/>
              <p:cNvSpPr>
                <a:spLocks noGrp="1" noRot="1" noChangeAspect="1" noMove="1" noResize="1" noEditPoints="1" noAdjustHandles="1" noChangeArrowheads="1" noChangeShapeType="1" noTextEdit="1"/>
              </p:cNvSpPr>
              <p:nvPr>
                <p:ph idx="1"/>
              </p:nvPr>
            </p:nvSpPr>
            <p:spPr>
              <a:xfrm>
                <a:off x="382965" y="5470637"/>
                <a:ext cx="8294978" cy="1299971"/>
              </a:xfrm>
              <a:blipFill>
                <a:blip r:embed="rId9"/>
                <a:stretch>
                  <a:fillRect l="-220" t="-186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107834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694832" y="3075743"/>
            <a:ext cx="2682351" cy="186581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3" name="タイトル 2"/>
          <p:cNvSpPr>
            <a:spLocks noGrp="1"/>
          </p:cNvSpPr>
          <p:nvPr>
            <p:ph type="title"/>
          </p:nvPr>
        </p:nvSpPr>
        <p:spPr>
          <a:xfrm>
            <a:off x="645563" y="238055"/>
            <a:ext cx="7751106" cy="798846"/>
          </a:xfrm>
        </p:spPr>
        <p:txBody>
          <a:bodyPr/>
          <a:lstStyle/>
          <a:p>
            <a:r>
              <a:rPr kumimoji="1" lang="ja-JP" altLang="en-US" dirty="0">
                <a:latin typeface="ＭＳ ゴシック" panose="020B0609070205080204" pitchFamily="49" charset="-128"/>
                <a:ea typeface="ＭＳ ゴシック" panose="020B0609070205080204" pitchFamily="49" charset="-128"/>
              </a:rPr>
              <a:t>回転</a:t>
            </a:r>
            <a:r>
              <a:rPr kumimoji="1" lang="ja-JP" altLang="en-US" dirty="0" smtClean="0">
                <a:latin typeface="ＭＳ ゴシック" panose="020B0609070205080204" pitchFamily="49" charset="-128"/>
                <a:ea typeface="ＭＳ ゴシック" panose="020B0609070205080204" pitchFamily="49" charset="-128"/>
              </a:rPr>
              <a:t>ミラー</a:t>
            </a:r>
            <a:endParaRPr kumimoji="1" lang="ja-JP" altLang="en-US"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446924" y="942400"/>
            <a:ext cx="8148384" cy="646331"/>
          </a:xfrm>
          <a:prstGeom prst="rect">
            <a:avLst/>
          </a:prstGeom>
          <a:noFill/>
        </p:spPr>
        <p:txBody>
          <a:bodyPr wrap="none" rtlCol="0">
            <a:spAutoFit/>
          </a:bodyPr>
          <a:lstStyle/>
          <a:p>
            <a:r>
              <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STJ</a:t>
            </a:r>
            <a:r>
              <a:rPr lang="ja-JP" altLang="en-US" dirty="0">
                <a:latin typeface="ＭＳ ゴシック" panose="020B0609070205080204" pitchFamily="49" charset="-128"/>
                <a:ea typeface="ＭＳ ゴシック" panose="020B0609070205080204" pitchFamily="49" charset="-128"/>
              </a:rPr>
              <a:t>検出器の性能評価を行うためには光信号に対する応答を調べることが必要</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　→</a:t>
            </a:r>
            <a:r>
              <a:rPr lang="ja-JP" altLang="en-US" b="1" dirty="0">
                <a:solidFill>
                  <a:srgbClr val="FF0000"/>
                </a:solidFill>
                <a:latin typeface="ＭＳ ゴシック" panose="020B0609070205080204" pitchFamily="49" charset="-128"/>
                <a:ea typeface="ＭＳ ゴシック" panose="020B0609070205080204" pitchFamily="49" charset="-128"/>
              </a:rPr>
              <a:t>連続波の遠赤外分子レーザーのパルス化が必要</a:t>
            </a:r>
            <a:endParaRPr lang="en-US" altLang="ja-JP" dirty="0">
              <a:latin typeface="ＭＳ ゴシック" panose="020B0609070205080204" pitchFamily="49" charset="-128"/>
              <a:ea typeface="ＭＳ ゴシック" panose="020B0609070205080204" pitchFamily="49" charset="-128"/>
            </a:endParaRP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322" t="2579" b="2557"/>
          <a:stretch/>
        </p:blipFill>
        <p:spPr bwMode="auto">
          <a:xfrm>
            <a:off x="3765118" y="4267928"/>
            <a:ext cx="2037614" cy="1666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テキスト ボックス 1"/>
              <p:cNvSpPr txBox="1"/>
              <p:nvPr/>
            </p:nvSpPr>
            <p:spPr>
              <a:xfrm>
                <a:off x="319581" y="1693233"/>
                <a:ext cx="4108817" cy="1200329"/>
              </a:xfrm>
              <a:prstGeom prst="rect">
                <a:avLst/>
              </a:prstGeom>
              <a:noFill/>
            </p:spPr>
            <p:txBody>
              <a:bodyPr wrap="none" rtlCol="0">
                <a:spAutoFit/>
              </a:bodyPr>
              <a:lstStyle/>
              <a:p>
                <a:r>
                  <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STJ</a:t>
                </a:r>
                <a:r>
                  <a:rPr lang="ja-JP" altLang="en-US" dirty="0">
                    <a:latin typeface="ＭＳ ゴシック" panose="020B0609070205080204" pitchFamily="49" charset="-128"/>
                    <a:ea typeface="ＭＳ ゴシック" panose="020B0609070205080204" pitchFamily="49" charset="-128"/>
                  </a:rPr>
                  <a:t>検出器の応答速度に合わせて</a:t>
                </a:r>
                <a:endParaRPr lang="en-US" altLang="ja-JP" dirty="0">
                  <a:latin typeface="ＭＳ ゴシック" panose="020B0609070205080204" pitchFamily="49" charset="-128"/>
                  <a:ea typeface="ＭＳ ゴシック" panose="020B0609070205080204" pitchFamily="49" charset="-128"/>
                </a:endParaRPr>
              </a:p>
              <a:p>
                <a:r>
                  <a:rPr lang="ja-JP" altLang="en-US" dirty="0">
                    <a:solidFill>
                      <a:srgbClr val="FF0000"/>
                    </a:solidFill>
                    <a:latin typeface="ＭＳ ゴシック" panose="020B0609070205080204" pitchFamily="49" charset="-128"/>
                    <a:ea typeface="ＭＳ ゴシック" panose="020B0609070205080204" pitchFamily="49" charset="-128"/>
                  </a:rPr>
                  <a:t>数</a:t>
                </a:r>
                <a14:m>
                  <m:oMath xmlns:m="http://schemas.openxmlformats.org/officeDocument/2006/math">
                    <m:r>
                      <m:rPr>
                        <m:sty m:val="p"/>
                      </m:rPr>
                      <a:rPr lang="en-US" altLang="ja-JP">
                        <a:solidFill>
                          <a:srgbClr val="FF0000"/>
                        </a:solidFill>
                        <a:latin typeface="Cambria Math" panose="02040503050406030204" pitchFamily="18" charset="0"/>
                      </a:rPr>
                      <m:t>μs</m:t>
                    </m:r>
                  </m:oMath>
                </a14:m>
                <a:r>
                  <a:rPr lang="ja-JP" altLang="en-US" dirty="0">
                    <a:latin typeface="ＭＳ ゴシック" panose="020B0609070205080204" pitchFamily="49" charset="-128"/>
                    <a:ea typeface="ＭＳ ゴシック" panose="020B0609070205080204" pitchFamily="49" charset="-128"/>
                  </a:rPr>
                  <a:t>にする必要がある。</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本実験では、回転ミラーを用いた</a:t>
                </a:r>
                <a:endParaRPr lang="en-US" altLang="ja-JP" dirty="0">
                  <a:latin typeface="ＭＳ ゴシック" panose="020B0609070205080204" pitchFamily="49" charset="-128"/>
                  <a:ea typeface="ＭＳ ゴシック" panose="020B0609070205080204" pitchFamily="49" charset="-128"/>
                </a:endParaRPr>
              </a:p>
              <a:p>
                <a:r>
                  <a:rPr lang="ja-JP" altLang="en-US" dirty="0">
                    <a:latin typeface="ＭＳ ゴシック" panose="020B0609070205080204" pitchFamily="49" charset="-128"/>
                    <a:ea typeface="ＭＳ ゴシック" panose="020B0609070205080204" pitchFamily="49" charset="-128"/>
                  </a:rPr>
                  <a:t>連続波のレーザーのパルス化を検討</a:t>
                </a:r>
                <a:r>
                  <a:rPr lang="ja-JP" altLang="en-US" dirty="0" smtClean="0">
                    <a:latin typeface="ＭＳ ゴシック" panose="020B0609070205080204" pitchFamily="49" charset="-128"/>
                    <a:ea typeface="ＭＳ ゴシック" panose="020B0609070205080204" pitchFamily="49" charset="-128"/>
                  </a:rPr>
                  <a:t>。</a:t>
                </a:r>
                <a:endParaRPr lang="en-US" altLang="ja-JP" dirty="0" smtClean="0">
                  <a:latin typeface="ＭＳ ゴシック" panose="020B0609070205080204" pitchFamily="49" charset="-128"/>
                  <a:ea typeface="ＭＳ ゴシック" panose="020B0609070205080204" pitchFamily="49" charset="-128"/>
                </a:endParaRPr>
              </a:p>
            </p:txBody>
          </p:sp>
        </mc:Choice>
        <mc:Fallback xmlns="">
          <p:sp>
            <p:nvSpPr>
              <p:cNvPr id="2" name="テキスト ボックス 1"/>
              <p:cNvSpPr txBox="1">
                <a:spLocks noRot="1" noChangeAspect="1" noMove="1" noResize="1" noEditPoints="1" noAdjustHandles="1" noChangeArrowheads="1" noChangeShapeType="1" noTextEdit="1"/>
              </p:cNvSpPr>
              <p:nvPr/>
            </p:nvSpPr>
            <p:spPr>
              <a:xfrm>
                <a:off x="319581" y="1693233"/>
                <a:ext cx="4108817" cy="1200329"/>
              </a:xfrm>
              <a:prstGeom prst="rect">
                <a:avLst/>
              </a:prstGeom>
              <a:blipFill>
                <a:blip r:embed="rId3"/>
                <a:stretch>
                  <a:fillRect l="-1187" t="-3046" r="-297" b="-7107"/>
                </a:stretch>
              </a:blipFill>
            </p:spPr>
            <p:txBody>
              <a:bodyPr/>
              <a:lstStyle/>
              <a:p>
                <a:r>
                  <a:rPr lang="ja-JP" altLang="en-US">
                    <a:noFill/>
                  </a:rPr>
                  <a:t> </a:t>
                </a:r>
              </a:p>
            </p:txBody>
          </p:sp>
        </mc:Fallback>
      </mc:AlternateContent>
      <p:cxnSp>
        <p:nvCxnSpPr>
          <p:cNvPr id="12" name="直線矢印コネクタ 11"/>
          <p:cNvCxnSpPr/>
          <p:nvPr/>
        </p:nvCxnSpPr>
        <p:spPr>
          <a:xfrm>
            <a:off x="5981701" y="5464625"/>
            <a:ext cx="1101851" cy="2657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1780600" y="5221256"/>
            <a:ext cx="1984518" cy="584775"/>
          </a:xfrm>
          <a:prstGeom prst="rect">
            <a:avLst/>
          </a:prstGeom>
          <a:noFill/>
        </p:spPr>
        <p:txBody>
          <a:bodyPr wrap="none" rtlCol="0">
            <a:spAutoFit/>
          </a:bodyPr>
          <a:lstStyle/>
          <a:p>
            <a:r>
              <a:rPr lang="ja-JP" altLang="en-US" sz="1600" dirty="0">
                <a:solidFill>
                  <a:prstClr val="black"/>
                </a:solidFill>
                <a:latin typeface="ＭＳ ゴシック" panose="020B0609070205080204" pitchFamily="49" charset="-128"/>
                <a:ea typeface="ＭＳ ゴシック" panose="020B0609070205080204" pitchFamily="49" charset="-128"/>
              </a:rPr>
              <a:t>回転</a:t>
            </a:r>
            <a:r>
              <a:rPr lang="ja-JP" altLang="en-US" sz="1600" dirty="0" smtClean="0">
                <a:solidFill>
                  <a:prstClr val="black"/>
                </a:solidFill>
                <a:latin typeface="ＭＳ ゴシック" panose="020B0609070205080204" pitchFamily="49" charset="-128"/>
                <a:ea typeface="ＭＳ ゴシック" panose="020B0609070205080204" pitchFamily="49" charset="-128"/>
              </a:rPr>
              <a:t>ミラー</a:t>
            </a:r>
            <a:endParaRPr lang="en-US" altLang="ja-JP" sz="1600" dirty="0" smtClean="0">
              <a:solidFill>
                <a:prstClr val="black"/>
              </a:solidFill>
              <a:latin typeface="ＭＳ ゴシック" panose="020B0609070205080204" pitchFamily="49" charset="-128"/>
              <a:ea typeface="ＭＳ ゴシック" panose="020B0609070205080204" pitchFamily="49" charset="-128"/>
            </a:endParaRPr>
          </a:p>
          <a:p>
            <a:r>
              <a:rPr lang="en-US" altLang="ja-JP" sz="1600" dirty="0" smtClean="0">
                <a:latin typeface="ＭＳ ゴシック" panose="020B0609070205080204" pitchFamily="49" charset="-128"/>
                <a:ea typeface="ＭＳ ゴシック" panose="020B0609070205080204" pitchFamily="49" charset="-128"/>
              </a:rPr>
              <a:t>3371rpm(353rad/s)</a:t>
            </a:r>
            <a:endParaRPr lang="ja-JP" altLang="en-US" sz="1600" dirty="0">
              <a:latin typeface="ＭＳ ゴシック" panose="020B0609070205080204" pitchFamily="49" charset="-128"/>
              <a:ea typeface="ＭＳ ゴシック" panose="020B0609070205080204" pitchFamily="49" charset="-128"/>
            </a:endParaRPr>
          </a:p>
        </p:txBody>
      </p:sp>
      <p:pic>
        <p:nvPicPr>
          <p:cNvPr id="14" name="図 13"/>
          <p:cNvPicPr/>
          <p:nvPr/>
        </p:nvPicPr>
        <p:blipFill>
          <a:blip r:embed="rId4"/>
          <a:stretch>
            <a:fillRect/>
          </a:stretch>
        </p:blipFill>
        <p:spPr>
          <a:xfrm>
            <a:off x="4256171" y="1401262"/>
            <a:ext cx="4774000" cy="4715316"/>
          </a:xfrm>
          <a:prstGeom prst="rect">
            <a:avLst/>
          </a:prstGeom>
        </p:spPr>
      </p:pic>
      <p:grpSp>
        <p:nvGrpSpPr>
          <p:cNvPr id="18" name="グループ化 17"/>
          <p:cNvGrpSpPr/>
          <p:nvPr/>
        </p:nvGrpSpPr>
        <p:grpSpPr>
          <a:xfrm>
            <a:off x="914902" y="3216738"/>
            <a:ext cx="2322830" cy="1250315"/>
            <a:chOff x="9525" y="176169"/>
            <a:chExt cx="2933065" cy="1516452"/>
          </a:xfrm>
        </p:grpSpPr>
        <p:pic>
          <p:nvPicPr>
            <p:cNvPr id="19" name="図 18" descr="F:\修論賞用図.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25" y="176169"/>
              <a:ext cx="2933065" cy="1516452"/>
            </a:xfrm>
            <a:prstGeom prst="rect">
              <a:avLst/>
            </a:prstGeom>
            <a:noFill/>
            <a:ln>
              <a:noFill/>
            </a:ln>
          </p:spPr>
        </p:pic>
        <p:sp>
          <p:nvSpPr>
            <p:cNvPr id="20" name="フリーフォーム 19"/>
            <p:cNvSpPr/>
            <p:nvPr/>
          </p:nvSpPr>
          <p:spPr>
            <a:xfrm>
              <a:off x="492783" y="1155469"/>
              <a:ext cx="5869" cy="74998"/>
            </a:xfrm>
            <a:custGeom>
              <a:avLst/>
              <a:gdLst>
                <a:gd name="connsiteX0" fmla="*/ 5869 w 5869"/>
                <a:gd name="connsiteY0" fmla="*/ 0 h 74998"/>
                <a:gd name="connsiteX1" fmla="*/ 2984 w 5869"/>
                <a:gd name="connsiteY1" fmla="*/ 51921 h 74998"/>
                <a:gd name="connsiteX2" fmla="*/ 100 w 5869"/>
                <a:gd name="connsiteY2" fmla="*/ 74998 h 74998"/>
              </a:gdLst>
              <a:ahLst/>
              <a:cxnLst>
                <a:cxn ang="0">
                  <a:pos x="connsiteX0" y="connsiteY0"/>
                </a:cxn>
                <a:cxn ang="0">
                  <a:pos x="connsiteX1" y="connsiteY1"/>
                </a:cxn>
                <a:cxn ang="0">
                  <a:pos x="connsiteX2" y="connsiteY2"/>
                </a:cxn>
              </a:cxnLst>
              <a:rect l="l" t="t" r="r" b="b"/>
              <a:pathLst>
                <a:path w="5869" h="74998">
                  <a:moveTo>
                    <a:pt x="5869" y="0"/>
                  </a:moveTo>
                  <a:cubicBezTo>
                    <a:pt x="4907" y="17307"/>
                    <a:pt x="4553" y="34658"/>
                    <a:pt x="2984" y="51921"/>
                  </a:cubicBezTo>
                  <a:cubicBezTo>
                    <a:pt x="-833" y="93904"/>
                    <a:pt x="100" y="33582"/>
                    <a:pt x="100" y="74998"/>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1" name="フリーフォーム 20"/>
            <p:cNvSpPr/>
            <p:nvPr/>
          </p:nvSpPr>
          <p:spPr>
            <a:xfrm>
              <a:off x="585728" y="1465258"/>
              <a:ext cx="5715" cy="74930"/>
            </a:xfrm>
            <a:custGeom>
              <a:avLst/>
              <a:gdLst>
                <a:gd name="connsiteX0" fmla="*/ 5869 w 5869"/>
                <a:gd name="connsiteY0" fmla="*/ 0 h 74998"/>
                <a:gd name="connsiteX1" fmla="*/ 2984 w 5869"/>
                <a:gd name="connsiteY1" fmla="*/ 51921 h 74998"/>
                <a:gd name="connsiteX2" fmla="*/ 100 w 5869"/>
                <a:gd name="connsiteY2" fmla="*/ 74998 h 74998"/>
              </a:gdLst>
              <a:ahLst/>
              <a:cxnLst>
                <a:cxn ang="0">
                  <a:pos x="connsiteX0" y="connsiteY0"/>
                </a:cxn>
                <a:cxn ang="0">
                  <a:pos x="connsiteX1" y="connsiteY1"/>
                </a:cxn>
                <a:cxn ang="0">
                  <a:pos x="connsiteX2" y="connsiteY2"/>
                </a:cxn>
              </a:cxnLst>
              <a:rect l="l" t="t" r="r" b="b"/>
              <a:pathLst>
                <a:path w="5869" h="74998">
                  <a:moveTo>
                    <a:pt x="5869" y="0"/>
                  </a:moveTo>
                  <a:cubicBezTo>
                    <a:pt x="4907" y="17307"/>
                    <a:pt x="4553" y="34658"/>
                    <a:pt x="2984" y="51921"/>
                  </a:cubicBezTo>
                  <a:cubicBezTo>
                    <a:pt x="-833" y="93904"/>
                    <a:pt x="100" y="33582"/>
                    <a:pt x="100" y="74998"/>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22" name="テキスト ボックス 21"/>
          <p:cNvSpPr txBox="1"/>
          <p:nvPr/>
        </p:nvSpPr>
        <p:spPr>
          <a:xfrm>
            <a:off x="1118362" y="4475493"/>
            <a:ext cx="1915909" cy="369332"/>
          </a:xfrm>
          <a:prstGeom prst="rect">
            <a:avLst/>
          </a:prstGeom>
          <a:noFill/>
        </p:spPr>
        <p:txBody>
          <a:bodyPr wrap="none" rtlCol="0">
            <a:spAutoFit/>
          </a:bodyPr>
          <a:lstStyle/>
          <a:p>
            <a:r>
              <a:rPr lang="en-US" altLang="ja-JP" dirty="0" smtClean="0">
                <a:latin typeface="ＭＳ ゴシック" panose="020B0609070205080204" pitchFamily="49" charset="-128"/>
                <a:ea typeface="ＭＳ ゴシック" panose="020B0609070205080204" pitchFamily="49" charset="-128"/>
              </a:rPr>
              <a:t>STJ</a:t>
            </a:r>
            <a:r>
              <a:rPr lang="ja-JP" altLang="ja-JP" dirty="0" smtClean="0">
                <a:latin typeface="ＭＳ ゴシック" panose="020B0609070205080204" pitchFamily="49" charset="-128"/>
                <a:ea typeface="ＭＳ ゴシック" panose="020B0609070205080204" pitchFamily="49" charset="-128"/>
              </a:rPr>
              <a:t>検出器の応答</a:t>
            </a:r>
            <a:endParaRPr lang="ja-JP" altLang="en-US" dirty="0">
              <a:latin typeface="ＭＳ ゴシック" panose="020B0609070205080204" pitchFamily="49" charset="-128"/>
              <a:ea typeface="ＭＳ ゴシック" panose="020B0609070205080204" pitchFamily="49" charset="-128"/>
            </a:endParaRPr>
          </a:p>
        </p:txBody>
      </p:sp>
      <p:sp>
        <p:nvSpPr>
          <p:cNvPr id="25" name="テキスト ボックス 24"/>
          <p:cNvSpPr txBox="1"/>
          <p:nvPr/>
        </p:nvSpPr>
        <p:spPr>
          <a:xfrm>
            <a:off x="767441" y="6157773"/>
            <a:ext cx="8032968" cy="646331"/>
          </a:xfrm>
          <a:prstGeom prst="rect">
            <a:avLst/>
          </a:prstGeom>
          <a:noFill/>
        </p:spPr>
        <p:txBody>
          <a:bodyPr wrap="none" rtlCol="0">
            <a:spAutoFit/>
          </a:bodyPr>
          <a:lstStyle/>
          <a:p>
            <a:r>
              <a:rPr lang="ja-JP" altLang="ja-JP" dirty="0">
                <a:latin typeface="ＭＳ ゴシック" panose="020B0609070205080204" pitchFamily="49" charset="-128"/>
                <a:ea typeface="ＭＳ ゴシック" panose="020B0609070205080204" pitchFamily="49" charset="-128"/>
              </a:rPr>
              <a:t>光軸上で回転ミラーを縦方向</a:t>
            </a:r>
            <a:r>
              <a:rPr lang="ja-JP" altLang="ja-JP" dirty="0" smtClean="0">
                <a:latin typeface="ＭＳ ゴシック" panose="020B0609070205080204" pitchFamily="49" charset="-128"/>
                <a:ea typeface="ＭＳ ゴシック" panose="020B0609070205080204" pitchFamily="49" charset="-128"/>
              </a:rPr>
              <a:t>に回転</a:t>
            </a:r>
            <a:r>
              <a:rPr lang="ja-JP" altLang="ja-JP" dirty="0">
                <a:latin typeface="ＭＳ ゴシック" panose="020B0609070205080204" pitchFamily="49" charset="-128"/>
                <a:ea typeface="ＭＳ ゴシック" panose="020B0609070205080204" pitchFamily="49" charset="-128"/>
              </a:rPr>
              <a:t>させることにより、レーザーの反射波</a:t>
            </a:r>
            <a:r>
              <a:rPr lang="ja-JP" altLang="en-US" dirty="0" smtClean="0">
                <a:latin typeface="ＭＳ ゴシック" panose="020B0609070205080204" pitchFamily="49" charset="-128"/>
                <a:ea typeface="ＭＳ ゴシック" panose="020B0609070205080204" pitchFamily="49" charset="-128"/>
              </a:rPr>
              <a:t>が</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ピン</a:t>
            </a:r>
            <a:r>
              <a:rPr lang="ja-JP" altLang="en-US" dirty="0">
                <a:latin typeface="ＭＳ ゴシック" panose="020B0609070205080204" pitchFamily="49" charset="-128"/>
                <a:ea typeface="ＭＳ ゴシック" panose="020B0609070205080204" pitchFamily="49" charset="-128"/>
              </a:rPr>
              <a:t>ホール</a:t>
            </a:r>
            <a:r>
              <a:rPr lang="ja-JP" altLang="en-US" dirty="0" smtClean="0">
                <a:latin typeface="ＭＳ ゴシック" panose="020B0609070205080204" pitchFamily="49" charset="-128"/>
                <a:ea typeface="ＭＳ ゴシック" panose="020B0609070205080204" pitchFamily="49" charset="-128"/>
              </a:rPr>
              <a:t>に</a:t>
            </a:r>
            <a:r>
              <a:rPr lang="ja-JP" altLang="ja-JP" dirty="0" smtClean="0">
                <a:latin typeface="ＭＳ ゴシック" panose="020B0609070205080204" pitchFamily="49" charset="-128"/>
                <a:ea typeface="ＭＳ ゴシック" panose="020B0609070205080204" pitchFamily="49" charset="-128"/>
              </a:rPr>
              <a:t>不連続</a:t>
            </a:r>
            <a:r>
              <a:rPr lang="ja-JP" altLang="ja-JP" dirty="0">
                <a:latin typeface="ＭＳ ゴシック" panose="020B0609070205080204" pitchFamily="49" charset="-128"/>
                <a:ea typeface="ＭＳ ゴシック" panose="020B0609070205080204" pitchFamily="49" charset="-128"/>
              </a:rPr>
              <a:t>に照射</a:t>
            </a:r>
            <a:r>
              <a:rPr lang="ja-JP" altLang="en-US" dirty="0">
                <a:latin typeface="ＭＳ ゴシック" panose="020B0609070205080204" pitchFamily="49" charset="-128"/>
                <a:ea typeface="ＭＳ ゴシック" panose="020B0609070205080204" pitchFamily="49" charset="-128"/>
              </a:rPr>
              <a:t>され</a:t>
            </a:r>
            <a:r>
              <a:rPr lang="ja-JP" altLang="en-US" dirty="0" smtClean="0">
                <a:latin typeface="ＭＳ ゴシック" panose="020B0609070205080204" pitchFamily="49" charset="-128"/>
                <a:ea typeface="ＭＳ ゴシック" panose="020B0609070205080204" pitchFamily="49" charset="-128"/>
              </a:rPr>
              <a:t>、</a:t>
            </a:r>
            <a:r>
              <a:rPr lang="ja-JP" altLang="ja-JP" dirty="0" smtClean="0">
                <a:latin typeface="ＭＳ ゴシック" panose="020B0609070205080204" pitchFamily="49" charset="-128"/>
                <a:ea typeface="ＭＳ ゴシック" panose="020B0609070205080204" pitchFamily="49" charset="-128"/>
              </a:rPr>
              <a:t>パルス化</a:t>
            </a:r>
            <a:r>
              <a:rPr lang="ja-JP" altLang="en-US" dirty="0">
                <a:latin typeface="ＭＳ ゴシック" panose="020B0609070205080204" pitchFamily="49" charset="-128"/>
                <a:ea typeface="ＭＳ ゴシック" panose="020B0609070205080204" pitchFamily="49" charset="-128"/>
              </a:rPr>
              <a:t>できる</a:t>
            </a:r>
            <a:r>
              <a:rPr lang="ja-JP" altLang="en-US" dirty="0" smtClean="0">
                <a:latin typeface="ＭＳ ゴシック" panose="020B0609070205080204" pitchFamily="49" charset="-128"/>
                <a:ea typeface="ＭＳ ゴシック" panose="020B0609070205080204" pitchFamily="49" charset="-128"/>
              </a:rPr>
              <a:t>。</a:t>
            </a:r>
            <a:endParaRPr lang="en-US" altLang="ja-JP" sz="16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305141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745985" y="227526"/>
            <a:ext cx="7751106" cy="589338"/>
          </a:xfrm>
        </p:spPr>
        <p:txBody>
          <a:bodyPr/>
          <a:lstStyle/>
          <a:p>
            <a:r>
              <a:rPr kumimoji="1" lang="ja-JP" altLang="en-US" dirty="0" smtClean="0">
                <a:latin typeface="ＭＳ ゴシック" panose="020B0609070205080204" pitchFamily="49" charset="-128"/>
                <a:ea typeface="ＭＳ ゴシック" panose="020B0609070205080204" pitchFamily="49" charset="-128"/>
              </a:rPr>
              <a:t>本研究の目的</a:t>
            </a:r>
            <a:endParaRPr kumimoji="1" lang="ja-JP" altLang="en-US"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3409949" y="4887559"/>
            <a:ext cx="5493812" cy="923330"/>
          </a:xfrm>
          <a:prstGeom prst="rect">
            <a:avLst/>
          </a:prstGeom>
          <a:noFill/>
          <a:ln>
            <a:solidFill>
              <a:srgbClr val="0070C0"/>
            </a:solidFill>
          </a:ln>
        </p:spPr>
        <p:txBody>
          <a:bodyPr wrap="none" rtlCol="0">
            <a:spAutoFit/>
          </a:bodyPr>
          <a:lstStyle/>
          <a:p>
            <a:r>
              <a:rPr kumimoji="1" lang="ja-JP" altLang="en-US" dirty="0" smtClean="0">
                <a:latin typeface="ＭＳ ゴシック" panose="020B0609070205080204" pitchFamily="49" charset="-128"/>
                <a:ea typeface="ＭＳ ゴシック" panose="020B0609070205080204" pitchFamily="49" charset="-128"/>
              </a:rPr>
              <a:t>パルス幅を小さくするには</a:t>
            </a:r>
            <a:endParaRPr lang="en-US" altLang="ja-JP" dirty="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・ビームスポットをより小さくする</a:t>
            </a:r>
            <a:endParaRPr lang="en-US" altLang="ja-JP" dirty="0" smtClean="0">
              <a:latin typeface="ＭＳ ゴシック" panose="020B0609070205080204" pitchFamily="49" charset="-128"/>
              <a:ea typeface="ＭＳ ゴシック" panose="020B0609070205080204" pitchFamily="49" charset="-128"/>
            </a:endParaRPr>
          </a:p>
          <a:p>
            <a:r>
              <a:rPr lang="ja-JP" altLang="en-US" dirty="0" smtClean="0">
                <a:latin typeface="ＭＳ ゴシック" panose="020B0609070205080204" pitchFamily="49" charset="-128"/>
                <a:ea typeface="ＭＳ ゴシック" panose="020B0609070205080204" pitchFamily="49" charset="-128"/>
              </a:rPr>
              <a:t>・回転ミラーからピンホールまでの距離を</a:t>
            </a:r>
            <a:r>
              <a:rPr lang="ja-JP" altLang="en-US" dirty="0">
                <a:latin typeface="ＭＳ ゴシック" panose="020B0609070205080204" pitchFamily="49" charset="-128"/>
                <a:ea typeface="ＭＳ ゴシック" panose="020B0609070205080204" pitchFamily="49" charset="-128"/>
              </a:rPr>
              <a:t>長</a:t>
            </a:r>
            <a:r>
              <a:rPr lang="ja-JP" altLang="en-US" dirty="0" smtClean="0">
                <a:latin typeface="ＭＳ ゴシック" panose="020B0609070205080204" pitchFamily="49" charset="-128"/>
                <a:ea typeface="ＭＳ ゴシック" panose="020B0609070205080204" pitchFamily="49" charset="-128"/>
              </a:rPr>
              <a:t>くす</a:t>
            </a:r>
            <a:r>
              <a:rPr lang="ja-JP" altLang="en-US" dirty="0">
                <a:latin typeface="ＭＳ ゴシック" panose="020B0609070205080204" pitchFamily="49" charset="-128"/>
                <a:ea typeface="ＭＳ ゴシック" panose="020B0609070205080204" pitchFamily="49" charset="-128"/>
              </a:rPr>
              <a:t>る</a:t>
            </a:r>
            <a:endParaRPr lang="en-US" altLang="ja-JP" dirty="0" smtClean="0">
              <a:latin typeface="ＭＳ ゴシック" panose="020B0609070205080204" pitchFamily="49" charset="-128"/>
              <a:ea typeface="ＭＳ ゴシック" panose="020B0609070205080204" pitchFamily="49" charset="-128"/>
            </a:endParaRPr>
          </a:p>
        </p:txBody>
      </p:sp>
      <p:sp>
        <p:nvSpPr>
          <p:cNvPr id="11" name="テキスト ボックス 10">
            <a:extLst>
              <a:ext uri="{FF2B5EF4-FFF2-40B4-BE49-F238E27FC236}">
                <a16:creationId xmlns:a16="http://schemas.microsoft.com/office/drawing/2014/main" id="{1423C782-75F0-4A03-A68C-E43C57A8CDFD}"/>
              </a:ext>
            </a:extLst>
          </p:cNvPr>
          <p:cNvSpPr txBox="1"/>
          <p:nvPr/>
        </p:nvSpPr>
        <p:spPr>
          <a:xfrm>
            <a:off x="1156133" y="6019830"/>
            <a:ext cx="6930808" cy="646331"/>
          </a:xfrm>
          <a:prstGeom prst="rect">
            <a:avLst/>
          </a:prstGeom>
          <a:noFill/>
        </p:spPr>
        <p:txBody>
          <a:bodyPr wrap="none" rtlCol="0">
            <a:spAutoFit/>
          </a:bodyPr>
          <a:lstStyle/>
          <a:p>
            <a:r>
              <a:rPr kumimoji="1" lang="en-US" altLang="ja-JP" dirty="0">
                <a:latin typeface="ＭＳ ゴシック" panose="020B0609070205080204" pitchFamily="49" charset="-128"/>
                <a:ea typeface="ＭＳ ゴシック" panose="020B0609070205080204" pitchFamily="49" charset="-128"/>
              </a:rPr>
              <a:t>STJ</a:t>
            </a:r>
            <a:r>
              <a:rPr kumimoji="1" lang="ja-JP" altLang="en-US" dirty="0">
                <a:latin typeface="ＭＳ ゴシック" panose="020B0609070205080204" pitchFamily="49" charset="-128"/>
                <a:ea typeface="ＭＳ ゴシック" panose="020B0609070205080204" pitchFamily="49" charset="-128"/>
              </a:rPr>
              <a:t>検出器の応答速度に合わせたパルス化が出来るよう</a:t>
            </a:r>
            <a:r>
              <a:rPr lang="ja-JP" altLang="en-US" dirty="0">
                <a:latin typeface="ＭＳ ゴシック" panose="020B0609070205080204" pitchFamily="49" charset="-128"/>
                <a:ea typeface="ＭＳ ゴシック" panose="020B0609070205080204" pitchFamily="49" charset="-128"/>
              </a:rPr>
              <a:t>、</a:t>
            </a:r>
            <a:r>
              <a:rPr kumimoji="1" lang="ja-JP" altLang="en-US" dirty="0">
                <a:latin typeface="ＭＳ ゴシック" panose="020B0609070205080204" pitchFamily="49" charset="-128"/>
                <a:ea typeface="ＭＳ ゴシック" panose="020B0609070205080204" pitchFamily="49" charset="-128"/>
              </a:rPr>
              <a:t>光学系の</a:t>
            </a:r>
            <a:endParaRPr kumimoji="1" lang="en-US" altLang="ja-JP" dirty="0">
              <a:latin typeface="ＭＳ ゴシック" panose="020B0609070205080204" pitchFamily="49" charset="-128"/>
              <a:ea typeface="ＭＳ ゴシック" panose="020B0609070205080204" pitchFamily="49" charset="-128"/>
            </a:endParaRPr>
          </a:p>
          <a:p>
            <a:r>
              <a:rPr kumimoji="1" lang="ja-JP" altLang="en-US" dirty="0">
                <a:latin typeface="ＭＳ ゴシック" panose="020B0609070205080204" pitchFamily="49" charset="-128"/>
                <a:ea typeface="ＭＳ ゴシック" panose="020B0609070205080204" pitchFamily="49" charset="-128"/>
              </a:rPr>
              <a:t>シミュレーションを２つのソフトを用いて行っていく。</a:t>
            </a:r>
          </a:p>
        </p:txBody>
      </p:sp>
      <mc:AlternateContent xmlns:mc="http://schemas.openxmlformats.org/markup-compatibility/2006" xmlns:a14="http://schemas.microsoft.com/office/drawing/2010/main">
        <mc:Choice Requires="a14">
          <p:sp>
            <p:nvSpPr>
              <p:cNvPr id="12" name="テキスト ボックス 11"/>
              <p:cNvSpPr txBox="1"/>
              <p:nvPr/>
            </p:nvSpPr>
            <p:spPr>
              <a:xfrm>
                <a:off x="85943" y="1622625"/>
                <a:ext cx="9058057" cy="7617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ja-JP" altLang="en-US" sz="1600" dirty="0">
                          <a:solidFill>
                            <a:prstClr val="black"/>
                          </a:solidFill>
                          <a:latin typeface="Cambria Math"/>
                          <a:ea typeface="AR P丸ゴシック体M" panose="020B0600010101010101" pitchFamily="50" charset="-128"/>
                        </a:rPr>
                        <m:t>パルス時間幅</m:t>
                      </m:r>
                      <m:r>
                        <a:rPr lang="en-US" altLang="ja-JP" sz="1600" dirty="0">
                          <a:solidFill>
                            <a:prstClr val="black"/>
                          </a:solidFill>
                          <a:latin typeface="Cambria Math"/>
                          <a:ea typeface="AR P丸ゴシック体M" panose="020B0600010101010101" pitchFamily="50" charset="-128"/>
                        </a:rPr>
                        <m:t> </m:t>
                      </m:r>
                      <m:r>
                        <a:rPr lang="en-US" altLang="ja-JP" sz="1600" i="1" dirty="0">
                          <a:solidFill>
                            <a:prstClr val="black"/>
                          </a:solidFill>
                          <a:latin typeface="Cambria Math"/>
                          <a:ea typeface="Cambria Math"/>
                        </a:rPr>
                        <m:t>∆</m:t>
                      </m:r>
                      <m:r>
                        <a:rPr lang="en-US" altLang="ja-JP" sz="1600" i="1" dirty="0">
                          <a:solidFill>
                            <a:prstClr val="black"/>
                          </a:solidFill>
                          <a:latin typeface="Cambria Math"/>
                          <a:ea typeface="Cambria Math"/>
                        </a:rPr>
                        <m:t>𝑡</m:t>
                      </m:r>
                      <m:r>
                        <a:rPr lang="en-US" altLang="ja-JP" sz="1600" dirty="0">
                          <a:solidFill>
                            <a:prstClr val="black"/>
                          </a:solidFill>
                          <a:latin typeface="Cambria Math"/>
                          <a:ea typeface="Cambria Math"/>
                        </a:rPr>
                        <m:t> </m:t>
                      </m:r>
                      <m:d>
                        <m:dPr>
                          <m:ctrlPr>
                            <a:rPr lang="en-US" altLang="ja-JP" sz="1600" i="1" dirty="0">
                              <a:solidFill>
                                <a:prstClr val="black"/>
                              </a:solidFill>
                              <a:latin typeface="Cambria Math" panose="02040503050406030204" pitchFamily="18" charset="0"/>
                              <a:ea typeface="Cambria Math"/>
                            </a:rPr>
                          </m:ctrlPr>
                        </m:dPr>
                        <m:e>
                          <m:r>
                            <m:rPr>
                              <m:sty m:val="p"/>
                            </m:rPr>
                            <a:rPr lang="en-US" altLang="ja-JP" sz="1600" dirty="0">
                              <a:solidFill>
                                <a:prstClr val="black"/>
                              </a:solidFill>
                              <a:latin typeface="Cambria Math"/>
                              <a:ea typeface="Cambria Math"/>
                            </a:rPr>
                            <m:t>FWHM</m:t>
                          </m:r>
                        </m:e>
                      </m:d>
                      <m:r>
                        <a:rPr lang="en-US" altLang="ja-JP" sz="1600" dirty="0">
                          <a:solidFill>
                            <a:prstClr val="black"/>
                          </a:solidFill>
                          <a:latin typeface="Cambria Math"/>
                          <a:ea typeface="Cambria Math"/>
                        </a:rPr>
                        <m:t>=</m:t>
                      </m:r>
                      <m:f>
                        <m:fPr>
                          <m:ctrlPr>
                            <a:rPr lang="en-US" altLang="ja-JP" sz="1600" i="1" dirty="0">
                              <a:solidFill>
                                <a:prstClr val="black"/>
                              </a:solidFill>
                              <a:latin typeface="Cambria Math" panose="02040503050406030204" pitchFamily="18" charset="0"/>
                              <a:ea typeface="Cambria Math"/>
                            </a:rPr>
                          </m:ctrlPr>
                        </m:fPr>
                        <m:num>
                          <m:f>
                            <m:fPr>
                              <m:ctrlPr>
                                <a:rPr lang="en-US" altLang="ja-JP" sz="1600" i="1" dirty="0">
                                  <a:solidFill>
                                    <a:prstClr val="black"/>
                                  </a:solidFill>
                                  <a:latin typeface="Cambria Math" panose="02040503050406030204" pitchFamily="18" charset="0"/>
                                  <a:ea typeface="Cambria Math"/>
                                </a:rPr>
                              </m:ctrlPr>
                            </m:fPr>
                            <m:num>
                              <m:r>
                                <a:rPr lang="en-US" altLang="ja-JP" sz="1600" i="1" dirty="0">
                                  <a:solidFill>
                                    <a:prstClr val="black"/>
                                  </a:solidFill>
                                  <a:latin typeface="Cambria Math"/>
                                  <a:ea typeface="Cambria Math"/>
                                </a:rPr>
                                <m:t>2.35</m:t>
                              </m:r>
                            </m:num>
                            <m:den>
                              <m:r>
                                <a:rPr lang="en-US" altLang="ja-JP" sz="1600" i="1" dirty="0">
                                  <a:solidFill>
                                    <a:prstClr val="black"/>
                                  </a:solidFill>
                                  <a:latin typeface="Cambria Math"/>
                                  <a:ea typeface="Cambria Math"/>
                                </a:rPr>
                                <m:t>4</m:t>
                              </m:r>
                            </m:den>
                          </m:f>
                          <m:r>
                            <a:rPr lang="en-US" altLang="ja-JP" sz="1600" dirty="0">
                              <a:solidFill>
                                <a:prstClr val="black"/>
                              </a:solidFill>
                              <a:latin typeface="Cambria Math"/>
                              <a:ea typeface="Cambria Math"/>
                            </a:rPr>
                            <m:t>×</m:t>
                          </m:r>
                          <m:r>
                            <m:rPr>
                              <m:nor/>
                            </m:rPr>
                            <a:rPr lang="en-US" altLang="ja-JP" sz="1600" dirty="0">
                              <a:solidFill>
                                <a:prstClr val="black"/>
                              </a:solidFill>
                              <a:latin typeface="ＭＳ ゴシック" panose="020B0609070205080204" pitchFamily="49" charset="-128"/>
                              <a:ea typeface="ＭＳ ゴシック" panose="020B0609070205080204" pitchFamily="49" charset="-128"/>
                            </a:rPr>
                            <m:t>(</m:t>
                          </m:r>
                          <m:r>
                            <a:rPr lang="ja-JP" altLang="en-US" sz="1600" i="1" dirty="0" smtClean="0">
                              <a:solidFill>
                                <a:srgbClr val="FF0000"/>
                              </a:solidFill>
                              <a:latin typeface="Cambria Math" panose="02040503050406030204" pitchFamily="18" charset="0"/>
                              <a:ea typeface="ＭＳ ゴシック" panose="020B0609070205080204" pitchFamily="49" charset="-128"/>
                            </a:rPr>
                            <m:t>ピンホールの位置</m:t>
                          </m:r>
                          <m:r>
                            <a:rPr lang="ja-JP" altLang="en-US" sz="1600" i="1" dirty="0">
                              <a:solidFill>
                                <a:srgbClr val="FF0000"/>
                              </a:solidFill>
                              <a:latin typeface="Cambria Math" panose="02040503050406030204" pitchFamily="18" charset="0"/>
                              <a:ea typeface="ＭＳ ゴシック" panose="020B0609070205080204" pitchFamily="49" charset="-128"/>
                            </a:rPr>
                            <m:t>での</m:t>
                          </m:r>
                          <m:r>
                            <m:rPr>
                              <m:nor/>
                            </m:rPr>
                            <a:rPr lang="ja-JP" altLang="en-US" sz="1600" dirty="0">
                              <a:solidFill>
                                <a:srgbClr val="FF0000"/>
                              </a:solidFill>
                              <a:latin typeface="ＭＳ ゴシック" panose="020B0609070205080204" pitchFamily="49" charset="-128"/>
                              <a:ea typeface="ＭＳ ゴシック" panose="020B0609070205080204" pitchFamily="49" charset="-128"/>
                            </a:rPr>
                            <m:t>ビーム直径</m:t>
                          </m:r>
                          <m:r>
                            <m:rPr>
                              <m:nor/>
                            </m:rPr>
                            <a:rPr lang="en-US" altLang="ja-JP" sz="1600" dirty="0">
                              <a:latin typeface="ＭＳ ゴシック" panose="020B0609070205080204" pitchFamily="49" charset="-128"/>
                              <a:ea typeface="ＭＳ ゴシック" panose="020B0609070205080204" pitchFamily="49" charset="-128"/>
                            </a:rPr>
                            <m:t>+</m:t>
                          </m:r>
                          <m:r>
                            <a:rPr lang="ja-JP" altLang="en-US" sz="1600" i="1" dirty="0">
                              <a:latin typeface="Cambria Math" panose="02040503050406030204" pitchFamily="18" charset="0"/>
                              <a:ea typeface="AR P丸ゴシック体M" panose="020B0600010101010101" pitchFamily="50" charset="-128"/>
                            </a:rPr>
                            <m:t>スリット幅</m:t>
                          </m:r>
                          <m:r>
                            <a:rPr lang="en-US" altLang="ja-JP" sz="1600" i="1" dirty="0">
                              <a:latin typeface="Cambria Math" panose="02040503050406030204" pitchFamily="18" charset="0"/>
                              <a:ea typeface="AR P丸ゴシック体M" panose="020B0600010101010101" pitchFamily="50" charset="-128"/>
                            </a:rPr>
                            <m:t> 0.1</m:t>
                          </m:r>
                          <m:r>
                            <m:rPr>
                              <m:sty m:val="p"/>
                            </m:rPr>
                            <a:rPr lang="en-US" altLang="ja-JP" sz="1600" dirty="0">
                              <a:latin typeface="Cambria Math" panose="02040503050406030204" pitchFamily="18" charset="0"/>
                              <a:ea typeface="AR P丸ゴシック体M" panose="020B0600010101010101" pitchFamily="50" charset="-128"/>
                            </a:rPr>
                            <m:t>mm</m:t>
                          </m:r>
                          <m:r>
                            <a:rPr lang="en-US" altLang="ja-JP" sz="1600" i="1" dirty="0">
                              <a:latin typeface="Cambria Math" panose="02040503050406030204" pitchFamily="18" charset="0"/>
                              <a:ea typeface="AR P丸ゴシック体M" panose="020B0600010101010101" pitchFamily="50" charset="-128"/>
                            </a:rPr>
                            <m:t>)</m:t>
                          </m:r>
                        </m:num>
                        <m:den>
                          <m:r>
                            <m:rPr>
                              <m:nor/>
                            </m:rPr>
                            <a:rPr lang="ja-JP" altLang="en-US" sz="1600" dirty="0">
                              <a:solidFill>
                                <a:srgbClr val="FF0000"/>
                              </a:solidFill>
                              <a:latin typeface="ＭＳ ゴシック" panose="020B0609070205080204" pitchFamily="49" charset="-128"/>
                              <a:ea typeface="ＭＳ ゴシック" panose="020B0609070205080204" pitchFamily="49" charset="-128"/>
                            </a:rPr>
                            <m:t>回転ミラーから</m:t>
                          </m:r>
                          <m:r>
                            <a:rPr lang="ja-JP" altLang="en-US" sz="1600" i="1" dirty="0">
                              <a:solidFill>
                                <a:srgbClr val="FF0000"/>
                              </a:solidFill>
                              <a:latin typeface="Cambria Math" panose="02040503050406030204" pitchFamily="18" charset="0"/>
                              <a:ea typeface="ＭＳ ゴシック" panose="020B0609070205080204" pitchFamily="49" charset="-128"/>
                            </a:rPr>
                            <m:t>ピンホール</m:t>
                          </m:r>
                          <m:r>
                            <m:rPr>
                              <m:nor/>
                            </m:rPr>
                            <a:rPr lang="ja-JP" altLang="en-US" sz="1600" dirty="0">
                              <a:solidFill>
                                <a:srgbClr val="FF0000"/>
                              </a:solidFill>
                              <a:latin typeface="ＭＳ ゴシック" panose="020B0609070205080204" pitchFamily="49" charset="-128"/>
                              <a:ea typeface="ＭＳ ゴシック" panose="020B0609070205080204" pitchFamily="49" charset="-128"/>
                            </a:rPr>
                            <m:t>までの距離</m:t>
                          </m:r>
                          <m:r>
                            <m:rPr>
                              <m:nor/>
                            </m:rPr>
                            <a:rPr lang="en-US" altLang="ja-JP" sz="1600" dirty="0">
                              <a:solidFill>
                                <a:srgbClr val="FF0000"/>
                              </a:solidFill>
                              <a:latin typeface="ＭＳ ゴシック" panose="020B0609070205080204" pitchFamily="49" charset="-128"/>
                              <a:ea typeface="ＭＳ ゴシック" panose="020B0609070205080204" pitchFamily="49" charset="-128"/>
                            </a:rPr>
                            <m:t> </m:t>
                          </m:r>
                          <m:r>
                            <a:rPr lang="en-US" altLang="ja-JP" sz="1600" i="1" dirty="0">
                              <a:solidFill>
                                <a:prstClr val="black"/>
                              </a:solidFill>
                              <a:latin typeface="Cambria Math"/>
                              <a:ea typeface="Cambria Math"/>
                            </a:rPr>
                            <m:t>×</m:t>
                          </m:r>
                          <m:d>
                            <m:dPr>
                              <m:ctrlPr>
                                <a:rPr lang="en-US" altLang="ja-JP" sz="1600" i="1" dirty="0">
                                  <a:solidFill>
                                    <a:prstClr val="black"/>
                                  </a:solidFill>
                                  <a:latin typeface="Cambria Math" panose="02040503050406030204" pitchFamily="18" charset="0"/>
                                  <a:ea typeface="Cambria Math"/>
                                </a:rPr>
                              </m:ctrlPr>
                            </m:dPr>
                            <m:e>
                              <m:r>
                                <m:rPr>
                                  <m:nor/>
                                </m:rPr>
                                <a:rPr lang="ja-JP" altLang="en-US" sz="1600" dirty="0">
                                  <a:solidFill>
                                    <a:prstClr val="black"/>
                                  </a:solidFill>
                                  <a:latin typeface="ＭＳ ゴシック" panose="020B0609070205080204" pitchFamily="49" charset="-128"/>
                                  <a:ea typeface="ＭＳ ゴシック" panose="020B0609070205080204" pitchFamily="49" charset="-128"/>
                                </a:rPr>
                                <m:t>回転ミラーの角速度</m:t>
                              </m:r>
                              <m:r>
                                <a:rPr lang="en-US" altLang="ja-JP" sz="1600" i="1" dirty="0">
                                  <a:solidFill>
                                    <a:prstClr val="black"/>
                                  </a:solidFill>
                                  <a:latin typeface="Cambria Math"/>
                                  <a:ea typeface="Cambria Math"/>
                                </a:rPr>
                                <m:t>×2</m:t>
                              </m:r>
                            </m:e>
                          </m:d>
                        </m:den>
                      </m:f>
                    </m:oMath>
                  </m:oMathPara>
                </a14:m>
                <a:endParaRPr kumimoji="1" lang="ja-JP" altLang="en-US" sz="2000" dirty="0">
                  <a:latin typeface="ＭＳ ゴシック" panose="020B0609070205080204" pitchFamily="49" charset="-128"/>
                  <a:ea typeface="ＭＳ ゴシック" panose="020B0609070205080204" pitchFamily="49" charset="-128"/>
                </a:endParaRPr>
              </a:p>
            </p:txBody>
          </p:sp>
        </mc:Choice>
        <mc:Fallback xmlns="">
          <p:sp>
            <p:nvSpPr>
              <p:cNvPr id="12" name="テキスト ボックス 11"/>
              <p:cNvSpPr txBox="1">
                <a:spLocks noRot="1" noChangeAspect="1" noMove="1" noResize="1" noEditPoints="1" noAdjustHandles="1" noChangeArrowheads="1" noChangeShapeType="1" noTextEdit="1"/>
              </p:cNvSpPr>
              <p:nvPr/>
            </p:nvSpPr>
            <p:spPr>
              <a:xfrm>
                <a:off x="85943" y="1622625"/>
                <a:ext cx="9058057" cy="761747"/>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正方形/長方形 4"/>
              <p:cNvSpPr/>
              <p:nvPr/>
            </p:nvSpPr>
            <p:spPr>
              <a:xfrm>
                <a:off x="884025" y="3392322"/>
                <a:ext cx="7475025" cy="66659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altLang="ja-JP" i="1" smtClean="0">
                              <a:latin typeface="Cambria Math" panose="02040503050406030204" pitchFamily="18" charset="0"/>
                              <a:ea typeface="Cambria Math" panose="02040503050406030204" pitchFamily="18" charset="0"/>
                            </a:rPr>
                          </m:ctrlPr>
                        </m:fPr>
                        <m:num>
                          <m:r>
                            <m:rPr>
                              <m:nor/>
                            </m:rPr>
                            <a:rPr lang="en-US" altLang="ja-JP">
                              <a:latin typeface="Cambria Math" panose="02040503050406030204" pitchFamily="18" charset="0"/>
                              <a:ea typeface="Cambria Math" panose="02040503050406030204" pitchFamily="18" charset="0"/>
                            </a:rPr>
                            <m:t>2.35</m:t>
                          </m:r>
                        </m:num>
                        <m:den>
                          <m:r>
                            <m:rPr>
                              <m:nor/>
                            </m:rPr>
                            <a:rPr lang="en-US" altLang="ja-JP">
                              <a:latin typeface="Cambria Math" panose="02040503050406030204" pitchFamily="18" charset="0"/>
                              <a:ea typeface="Cambria Math" panose="02040503050406030204" pitchFamily="18" charset="0"/>
                            </a:rPr>
                            <m:t>4</m:t>
                          </m:r>
                        </m:den>
                      </m:f>
                      <m:r>
                        <a:rPr lang="en-US" altLang="ja-JP" i="1">
                          <a:latin typeface="Cambria Math" panose="02040503050406030204" pitchFamily="18" charset="0"/>
                          <a:ea typeface="Cambria Math" panose="02040503050406030204" pitchFamily="18" charset="0"/>
                        </a:rPr>
                        <m:t>×</m:t>
                      </m:r>
                      <m:f>
                        <m:fPr>
                          <m:ctrlPr>
                            <a:rPr lang="en-US" altLang="ja-JP" i="1" smtClean="0">
                              <a:latin typeface="Cambria Math" panose="02040503050406030204" pitchFamily="18" charset="0"/>
                              <a:ea typeface="Cambria Math" panose="02040503050406030204" pitchFamily="18" charset="0"/>
                            </a:rPr>
                          </m:ctrlPr>
                        </m:fPr>
                        <m:num>
                          <m:r>
                            <m:rPr>
                              <m:nor/>
                            </m:rPr>
                            <a:rPr lang="en-US" altLang="ja-JP">
                              <a:latin typeface="Cambria Math" panose="02040503050406030204" pitchFamily="18" charset="0"/>
                              <a:ea typeface="Cambria Math" panose="02040503050406030204" pitchFamily="18" charset="0"/>
                            </a:rPr>
                            <m:t>2.47</m:t>
                          </m:r>
                          <m:r>
                            <m:rPr>
                              <m:nor/>
                            </m:rPr>
                            <a:rPr lang="en-US" altLang="ja-JP">
                              <a:latin typeface="Cambria Math" panose="02040503050406030204" pitchFamily="18" charset="0"/>
                              <a:ea typeface="Cambria Math" panose="02040503050406030204" pitchFamily="18" charset="0"/>
                            </a:rPr>
                            <m:t>mm</m:t>
                          </m:r>
                          <m:r>
                            <m:rPr>
                              <m:nor/>
                            </m:rPr>
                            <a:rPr lang="en-US" altLang="ja-JP">
                              <a:latin typeface="Cambria Math" panose="02040503050406030204" pitchFamily="18" charset="0"/>
                              <a:ea typeface="Cambria Math" panose="02040503050406030204" pitchFamily="18" charset="0"/>
                            </a:rPr>
                            <m:t>+0.1</m:t>
                          </m:r>
                          <m:r>
                            <m:rPr>
                              <m:nor/>
                            </m:rPr>
                            <a:rPr lang="en-US" altLang="ja-JP">
                              <a:latin typeface="Cambria Math" panose="02040503050406030204" pitchFamily="18" charset="0"/>
                              <a:ea typeface="Cambria Math" panose="02040503050406030204" pitchFamily="18" charset="0"/>
                            </a:rPr>
                            <m:t>mm</m:t>
                          </m:r>
                        </m:num>
                        <m:den>
                          <m:r>
                            <m:rPr>
                              <m:nor/>
                            </m:rPr>
                            <a:rPr lang="en-US" altLang="ja-JP">
                              <a:latin typeface="Cambria Math" panose="02040503050406030204" pitchFamily="18" charset="0"/>
                              <a:ea typeface="Cambria Math" panose="02040503050406030204" pitchFamily="18" charset="0"/>
                            </a:rPr>
                            <m:t>1084</m:t>
                          </m:r>
                          <m:r>
                            <m:rPr>
                              <m:nor/>
                            </m:rPr>
                            <a:rPr lang="en-US" altLang="ja-JP">
                              <a:latin typeface="Cambria Math" panose="02040503050406030204" pitchFamily="18" charset="0"/>
                              <a:ea typeface="Cambria Math" panose="02040503050406030204" pitchFamily="18" charset="0"/>
                            </a:rPr>
                            <m:t>mm</m:t>
                          </m:r>
                          <m:r>
                            <a:rPr lang="en-US" altLang="ja-JP" i="1">
                              <a:latin typeface="Cambria Math" panose="02040503050406030204" pitchFamily="18" charset="0"/>
                              <a:ea typeface="Cambria Math" panose="02040503050406030204" pitchFamily="18" charset="0"/>
                            </a:rPr>
                            <m:t>×</m:t>
                          </m:r>
                          <m:r>
                            <m:rPr>
                              <m:nor/>
                            </m:rPr>
                            <a:rPr lang="en-US" altLang="ja-JP">
                              <a:latin typeface="Cambria Math" panose="02040503050406030204" pitchFamily="18" charset="0"/>
                              <a:ea typeface="Cambria Math" panose="02040503050406030204" pitchFamily="18" charset="0"/>
                            </a:rPr>
                            <m:t>2</m:t>
                          </m:r>
                          <m:r>
                            <a:rPr lang="en-US" altLang="ja-JP" i="1">
                              <a:latin typeface="Cambria Math" panose="02040503050406030204" pitchFamily="18" charset="0"/>
                              <a:ea typeface="Cambria Math" panose="02040503050406030204" pitchFamily="18" charset="0"/>
                            </a:rPr>
                            <m:t>×</m:t>
                          </m:r>
                          <m:r>
                            <m:rPr>
                              <m:nor/>
                            </m:rPr>
                            <a:rPr lang="en-US" altLang="ja-JP">
                              <a:latin typeface="Cambria Math" panose="02040503050406030204" pitchFamily="18" charset="0"/>
                              <a:ea typeface="Cambria Math" panose="02040503050406030204" pitchFamily="18" charset="0"/>
                            </a:rPr>
                            <m:t>353</m:t>
                          </m:r>
                          <m:r>
                            <m:rPr>
                              <m:nor/>
                            </m:rPr>
                            <a:rPr lang="en-US" altLang="ja-JP">
                              <a:latin typeface="Cambria Math" panose="02040503050406030204" pitchFamily="18" charset="0"/>
                            </a:rPr>
                            <m:t>rad</m:t>
                          </m:r>
                          <m:r>
                            <m:rPr>
                              <m:nor/>
                            </m:rPr>
                            <a:rPr lang="en-US" altLang="ja-JP">
                              <a:latin typeface="Cambria Math" panose="02040503050406030204" pitchFamily="18" charset="0"/>
                            </a:rPr>
                            <m:t>/</m:t>
                          </m:r>
                          <m:r>
                            <m:rPr>
                              <m:nor/>
                            </m:rPr>
                            <a:rPr lang="en-US" altLang="ja-JP">
                              <a:latin typeface="Cambria Math" panose="02040503050406030204" pitchFamily="18" charset="0"/>
                            </a:rPr>
                            <m:t>s</m:t>
                          </m:r>
                        </m:den>
                      </m:f>
                      <m:r>
                        <a:rPr lang="en-US" altLang="ja-JP" i="1">
                          <a:latin typeface="Cambria Math" panose="02040503050406030204" pitchFamily="18" charset="0"/>
                          <a:ea typeface="Cambria Math" panose="02040503050406030204" pitchFamily="18" charset="0"/>
                        </a:rPr>
                        <m:t>=</m:t>
                      </m:r>
                      <m:r>
                        <a:rPr lang="en-US" altLang="ja-JP" i="1">
                          <a:solidFill>
                            <a:srgbClr val="FF0000"/>
                          </a:solidFill>
                          <a:latin typeface="Cambria Math" panose="02040503050406030204" pitchFamily="18" charset="0"/>
                          <a:ea typeface="Cambria Math" panose="02040503050406030204" pitchFamily="18" charset="0"/>
                        </a:rPr>
                        <m:t>2.0 </m:t>
                      </m:r>
                      <m:r>
                        <m:rPr>
                          <m:sty m:val="p"/>
                        </m:rPr>
                        <a:rPr lang="el-GR" altLang="ja-JP" i="1">
                          <a:solidFill>
                            <a:srgbClr val="FF0000"/>
                          </a:solidFill>
                          <a:latin typeface="Cambria Math" panose="02040503050406030204" pitchFamily="18" charset="0"/>
                          <a:ea typeface="Cambria Math" panose="02040503050406030204" pitchFamily="18" charset="0"/>
                        </a:rPr>
                        <m:t>μ</m:t>
                      </m:r>
                      <m:r>
                        <m:rPr>
                          <m:nor/>
                        </m:rPr>
                        <a:rPr lang="en-US" altLang="ja-JP">
                          <a:solidFill>
                            <a:srgbClr val="FF0000"/>
                          </a:solidFill>
                          <a:latin typeface="Cambria Math" panose="02040503050406030204" pitchFamily="18" charset="0"/>
                          <a:ea typeface="Cambria Math" panose="02040503050406030204" pitchFamily="18" charset="0"/>
                        </a:rPr>
                        <m:t>s</m:t>
                      </m:r>
                      <m:r>
                        <a:rPr lang="en-US" altLang="ja-JP" b="0" i="1" smtClean="0">
                          <a:solidFill>
                            <a:srgbClr val="FF0000"/>
                          </a:solidFill>
                          <a:latin typeface="Cambria Math" panose="02040503050406030204" pitchFamily="18" charset="0"/>
                          <a:ea typeface="Cambria Math" panose="02040503050406030204" pitchFamily="18" charset="0"/>
                        </a:rPr>
                        <m:t> </m:t>
                      </m:r>
                      <m:d>
                        <m:dPr>
                          <m:ctrlPr>
                            <a:rPr lang="en-US" altLang="ja-JP" i="1" dirty="0" smtClean="0">
                              <a:solidFill>
                                <a:schemeClr val="tx1"/>
                              </a:solidFill>
                              <a:latin typeface="Cambria Math" panose="02040503050406030204" pitchFamily="18" charset="0"/>
                              <a:ea typeface="Cambria Math"/>
                            </a:rPr>
                          </m:ctrlPr>
                        </m:dPr>
                        <m:e>
                          <m:r>
                            <m:rPr>
                              <m:sty m:val="p"/>
                            </m:rPr>
                            <a:rPr lang="en-US" altLang="ja-JP" dirty="0">
                              <a:solidFill>
                                <a:schemeClr val="tx1"/>
                              </a:solidFill>
                              <a:latin typeface="Cambria Math"/>
                              <a:ea typeface="Cambria Math"/>
                            </a:rPr>
                            <m:t>FWHM</m:t>
                          </m:r>
                        </m:e>
                      </m:d>
                    </m:oMath>
                  </m:oMathPara>
                </a14:m>
                <a:endParaRPr lang="ja-JP" altLang="en-US" dirty="0">
                  <a:solidFill>
                    <a:schemeClr val="tx1"/>
                  </a:solidFill>
                </a:endParaRPr>
              </a:p>
            </p:txBody>
          </p:sp>
        </mc:Choice>
        <mc:Fallback xmlns="">
          <p:sp>
            <p:nvSpPr>
              <p:cNvPr id="5" name="正方形/長方形 4"/>
              <p:cNvSpPr>
                <a:spLocks noRot="1" noChangeAspect="1" noMove="1" noResize="1" noEditPoints="1" noAdjustHandles="1" noChangeArrowheads="1" noChangeShapeType="1" noTextEdit="1"/>
              </p:cNvSpPr>
              <p:nvPr/>
            </p:nvSpPr>
            <p:spPr>
              <a:xfrm>
                <a:off x="884025" y="3392322"/>
                <a:ext cx="7475025" cy="666593"/>
              </a:xfrm>
              <a:prstGeom prst="rect">
                <a:avLst/>
              </a:prstGeom>
              <a:blipFill>
                <a:blip r:embed="rId3"/>
                <a:stretch>
                  <a:fillRect/>
                </a:stretch>
              </a:blipFill>
            </p:spPr>
            <p:txBody>
              <a:bodyPr/>
              <a:lstStyle/>
              <a:p>
                <a:r>
                  <a:rPr lang="ja-JP" altLang="en-US">
                    <a:noFill/>
                  </a:rPr>
                  <a:t> </a:t>
                </a:r>
              </a:p>
            </p:txBody>
          </p:sp>
        </mc:Fallback>
      </mc:AlternateContent>
      <p:sp>
        <p:nvSpPr>
          <p:cNvPr id="13" name="テキスト ボックス 12"/>
          <p:cNvSpPr txBox="1"/>
          <p:nvPr/>
        </p:nvSpPr>
        <p:spPr>
          <a:xfrm>
            <a:off x="499468" y="1068977"/>
            <a:ext cx="6647974" cy="369332"/>
          </a:xfrm>
          <a:prstGeom prst="rect">
            <a:avLst/>
          </a:prstGeom>
          <a:noFill/>
        </p:spPr>
        <p:txBody>
          <a:bodyPr wrap="none" rtlCol="0">
            <a:spAutoFit/>
          </a:bodyPr>
          <a:lstStyle/>
          <a:p>
            <a:r>
              <a:rPr lang="ja-JP" altLang="en-US" dirty="0" smtClean="0">
                <a:latin typeface="ＭＳ ゴシック" panose="020B0609070205080204" pitchFamily="49" charset="-128"/>
                <a:ea typeface="ＭＳ ゴシック" panose="020B0609070205080204" pitchFamily="49" charset="-128"/>
              </a:rPr>
              <a:t>回転ミラーを用いてのパルス時間幅は、下の式で求められる。</a:t>
            </a:r>
            <a:endParaRPr kumimoji="1" lang="ja-JP" altLang="en-US" dirty="0">
              <a:latin typeface="ＭＳ ゴシック" panose="020B0609070205080204" pitchFamily="49" charset="-128"/>
              <a:ea typeface="ＭＳ ゴシック" panose="020B0609070205080204" pitchFamily="49" charset="-128"/>
            </a:endParaRPr>
          </a:p>
        </p:txBody>
      </p:sp>
      <p:sp>
        <p:nvSpPr>
          <p:cNvPr id="14" name="テキスト ボックス 13"/>
          <p:cNvSpPr txBox="1"/>
          <p:nvPr/>
        </p:nvSpPr>
        <p:spPr>
          <a:xfrm>
            <a:off x="499468" y="2772618"/>
            <a:ext cx="5032147" cy="369332"/>
          </a:xfrm>
          <a:prstGeom prst="rect">
            <a:avLst/>
          </a:prstGeom>
          <a:noFill/>
        </p:spPr>
        <p:txBody>
          <a:bodyPr wrap="none" rtlCol="0">
            <a:spAutoFit/>
          </a:bodyPr>
          <a:lstStyle/>
          <a:p>
            <a:r>
              <a:rPr kumimoji="1" lang="ja-JP" altLang="en-US" dirty="0" smtClean="0">
                <a:latin typeface="ＭＳ ゴシック" panose="020B0609070205080204" pitchFamily="49" charset="-128"/>
                <a:ea typeface="ＭＳ ゴシック" panose="020B0609070205080204" pitchFamily="49" charset="-128"/>
              </a:rPr>
              <a:t>例として、先ほどの光学系での値を代入すると</a:t>
            </a:r>
            <a:endParaRPr kumimoji="1" lang="ja-JP" altLang="en-US" dirty="0">
              <a:latin typeface="ＭＳ ゴシック" panose="020B0609070205080204" pitchFamily="49" charset="-128"/>
              <a:ea typeface="ＭＳ ゴシック" panose="020B0609070205080204" pitchFamily="49" charset="-128"/>
            </a:endParaRPr>
          </a:p>
        </p:txBody>
      </p:sp>
      <p:sp>
        <p:nvSpPr>
          <p:cNvPr id="15" name="テキスト ボックス 14"/>
          <p:cNvSpPr txBox="1"/>
          <p:nvPr/>
        </p:nvSpPr>
        <p:spPr>
          <a:xfrm>
            <a:off x="499468" y="4309287"/>
            <a:ext cx="4455066" cy="369332"/>
          </a:xfrm>
          <a:prstGeom prst="rect">
            <a:avLst/>
          </a:prstGeom>
          <a:noFill/>
        </p:spPr>
        <p:txBody>
          <a:bodyPr wrap="none" rtlCol="0">
            <a:spAutoFit/>
          </a:bodyPr>
          <a:lstStyle/>
          <a:p>
            <a:r>
              <a:rPr kumimoji="1" lang="ja-JP" altLang="en-US" dirty="0" smtClean="0">
                <a:latin typeface="ＭＳ ゴシック" panose="020B0609070205080204" pitchFamily="49" charset="-128"/>
                <a:ea typeface="ＭＳ ゴシック" panose="020B0609070205080204" pitchFamily="49" charset="-128"/>
              </a:rPr>
              <a:t>となり、</a:t>
            </a:r>
            <a:r>
              <a:rPr kumimoji="1" lang="en-US" altLang="ja-JP" dirty="0" smtClean="0">
                <a:latin typeface="ＭＳ ゴシック" panose="020B0609070205080204" pitchFamily="49" charset="-128"/>
                <a:ea typeface="ＭＳ ゴシック" panose="020B0609070205080204" pitchFamily="49" charset="-128"/>
              </a:rPr>
              <a:t>STJ</a:t>
            </a:r>
            <a:r>
              <a:rPr kumimoji="1" lang="ja-JP" altLang="en-US" dirty="0" smtClean="0">
                <a:latin typeface="ＭＳ ゴシック" panose="020B0609070205080204" pitchFamily="49" charset="-128"/>
                <a:ea typeface="ＭＳ ゴシック" panose="020B0609070205080204" pitchFamily="49" charset="-128"/>
              </a:rPr>
              <a:t>検出器の応答速度を満たす。</a:t>
            </a:r>
            <a:endParaRPr kumimoji="1"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488806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323528" y="879425"/>
            <a:ext cx="8695878" cy="2808333"/>
          </a:xfrm>
        </p:spPr>
        <p:txBody>
          <a:bodyPr>
            <a:normAutofit lnSpcReduction="10000"/>
          </a:bodyPr>
          <a:lstStyle/>
          <a:p>
            <a:pPr marL="0" indent="0">
              <a:buNone/>
            </a:pPr>
            <a:r>
              <a:rPr lang="en-US" altLang="ja-JP" sz="2000" dirty="0">
                <a:latin typeface="ＭＳ ゴシック" panose="020B0609070205080204" pitchFamily="49" charset="-128"/>
                <a:ea typeface="ＭＳ ゴシック" panose="020B0609070205080204" pitchFamily="49" charset="-128"/>
              </a:rPr>
              <a:t>ABCD</a:t>
            </a:r>
            <a:r>
              <a:rPr lang="ja-JP" altLang="en-US" sz="2000" dirty="0">
                <a:latin typeface="ＭＳ ゴシック" panose="020B0609070205080204" pitchFamily="49" charset="-128"/>
                <a:ea typeface="ＭＳ ゴシック" panose="020B0609070205080204" pitchFamily="49" charset="-128"/>
              </a:rPr>
              <a:t>シミュレーションとは</a:t>
            </a:r>
            <a:endParaRPr lang="en-US" altLang="ja-JP" sz="2000" dirty="0">
              <a:latin typeface="ＭＳ ゴシック" panose="020B0609070205080204" pitchFamily="49" charset="-128"/>
              <a:ea typeface="ＭＳ ゴシック" panose="020B0609070205080204" pitchFamily="49" charset="-128"/>
            </a:endParaRPr>
          </a:p>
          <a:p>
            <a:r>
              <a:rPr lang="ja-JP" altLang="en-US" sz="1800" dirty="0">
                <a:latin typeface="ＭＳ ゴシック" panose="020B0609070205080204" pitchFamily="49" charset="-128"/>
                <a:ea typeface="ＭＳ ゴシック" panose="020B0609070205080204" pitchFamily="49" charset="-128"/>
              </a:rPr>
              <a:t>光源を原点とし、ガウスビームが</a:t>
            </a:r>
            <a:r>
              <a:rPr lang="ja-JP" altLang="en-US" sz="1800" dirty="0" smtClean="0">
                <a:latin typeface="ＭＳ ゴシック" panose="020B0609070205080204" pitchFamily="49" charset="-128"/>
                <a:ea typeface="ＭＳ ゴシック" panose="020B0609070205080204" pitchFamily="49" charset="-128"/>
              </a:rPr>
              <a:t>伝搬した</a:t>
            </a:r>
            <a:endParaRPr lang="en-US" altLang="ja-JP" sz="1800" dirty="0" smtClean="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位置に応じて</a:t>
            </a:r>
            <a:r>
              <a:rPr lang="en-US" altLang="ja-JP" sz="1800" dirty="0">
                <a:latin typeface="ＭＳ ゴシック" panose="020B0609070205080204" pitchFamily="49" charset="-128"/>
                <a:ea typeface="ＭＳ ゴシック" panose="020B0609070205080204" pitchFamily="49" charset="-128"/>
                <a:cs typeface="Times New Roman" panose="02020603050405020304" pitchFamily="18" charset="0"/>
              </a:rPr>
              <a:t>ABCD</a:t>
            </a:r>
            <a:r>
              <a:rPr lang="ja-JP" altLang="en-US" sz="1800" dirty="0">
                <a:latin typeface="ＭＳ ゴシック" panose="020B0609070205080204" pitchFamily="49" charset="-128"/>
                <a:ea typeface="ＭＳ ゴシック" panose="020B0609070205080204" pitchFamily="49" charset="-128"/>
              </a:rPr>
              <a:t>行列を</a:t>
            </a:r>
            <a:r>
              <a:rPr lang="ja-JP" altLang="en-US" sz="1800" dirty="0" smtClean="0">
                <a:latin typeface="ＭＳ ゴシック" panose="020B0609070205080204" pitchFamily="49" charset="-128"/>
                <a:ea typeface="ＭＳ ゴシック" panose="020B0609070205080204" pitchFamily="49" charset="-128"/>
              </a:rPr>
              <a:t>用いて</a:t>
            </a:r>
            <a:r>
              <a:rPr lang="ja-JP" altLang="en-US" sz="1800" dirty="0">
                <a:latin typeface="ＭＳ ゴシック" panose="020B0609070205080204" pitchFamily="49" charset="-128"/>
                <a:ea typeface="ＭＳ ゴシック" panose="020B0609070205080204" pitchFamily="49" charset="-128"/>
              </a:rPr>
              <a:t>幾何学</a:t>
            </a:r>
            <a:r>
              <a:rPr lang="ja-JP" altLang="en-US" sz="1800" dirty="0" smtClean="0">
                <a:latin typeface="ＭＳ ゴシック" panose="020B0609070205080204" pitchFamily="49" charset="-128"/>
                <a:ea typeface="ＭＳ ゴシック" panose="020B0609070205080204" pitchFamily="49" charset="-128"/>
              </a:rPr>
              <a:t>的に</a:t>
            </a:r>
            <a:endParaRPr lang="en-US" altLang="ja-JP" sz="1800" dirty="0" smtClean="0">
              <a:latin typeface="ＭＳ ゴシック" panose="020B0609070205080204" pitchFamily="49" charset="-128"/>
              <a:ea typeface="ＭＳ ゴシック" panose="020B0609070205080204" pitchFamily="49" charset="-128"/>
            </a:endParaRPr>
          </a:p>
          <a:p>
            <a:pPr marL="0" indent="0">
              <a:buNone/>
            </a:pPr>
            <a:r>
              <a:rPr lang="ja-JP" altLang="en-US" sz="1800" dirty="0" smtClean="0">
                <a:latin typeface="ＭＳ ゴシック" panose="020B0609070205080204" pitchFamily="49" charset="-128"/>
                <a:ea typeface="ＭＳ ゴシック" panose="020B0609070205080204" pitchFamily="49" charset="-128"/>
              </a:rPr>
              <a:t>　ガウスビームの</a:t>
            </a:r>
            <a:r>
              <a:rPr lang="ja-JP" altLang="en-US" sz="1800" dirty="0">
                <a:latin typeface="ＭＳ ゴシック" panose="020B0609070205080204" pitchFamily="49" charset="-128"/>
                <a:ea typeface="ＭＳ ゴシック" panose="020B0609070205080204" pitchFamily="49" charset="-128"/>
              </a:rPr>
              <a:t>ビーム直径を算出する</a:t>
            </a:r>
            <a:r>
              <a:rPr lang="ja-JP" altLang="en-US" sz="1800" dirty="0" smtClean="0">
                <a:latin typeface="ＭＳ ゴシック" panose="020B0609070205080204" pitchFamily="49" charset="-128"/>
                <a:ea typeface="ＭＳ ゴシック" panose="020B0609070205080204" pitchFamily="49" charset="-128"/>
              </a:rPr>
              <a:t>こと</a:t>
            </a:r>
            <a:endParaRPr lang="en-US" altLang="ja-JP" sz="1800" dirty="0" smtClean="0">
              <a:latin typeface="ＭＳ ゴシック" panose="020B0609070205080204" pitchFamily="49" charset="-128"/>
              <a:ea typeface="ＭＳ ゴシック" panose="020B0609070205080204" pitchFamily="49" charset="-128"/>
            </a:endParaRPr>
          </a:p>
          <a:p>
            <a:pPr marL="0" indent="0">
              <a:buNone/>
            </a:pPr>
            <a:r>
              <a:rPr lang="ja-JP" altLang="en-US" sz="18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が</a:t>
            </a:r>
            <a:r>
              <a:rPr lang="ja-JP" altLang="en-US" sz="1800" dirty="0">
                <a:latin typeface="ＭＳ ゴシック" panose="020B0609070205080204" pitchFamily="49" charset="-128"/>
                <a:ea typeface="ＭＳ ゴシック" panose="020B0609070205080204" pitchFamily="49" charset="-128"/>
              </a:rPr>
              <a:t>できる。</a:t>
            </a:r>
            <a:endParaRPr lang="en-US" altLang="ja-JP" sz="1800" dirty="0">
              <a:latin typeface="ＭＳ ゴシック" panose="020B0609070205080204" pitchFamily="49" charset="-128"/>
              <a:ea typeface="ＭＳ ゴシック" panose="020B0609070205080204" pitchFamily="49" charset="-128"/>
            </a:endParaRPr>
          </a:p>
          <a:p>
            <a:r>
              <a:rPr lang="ja-JP" altLang="en-US" sz="1800" dirty="0">
                <a:latin typeface="ＭＳ ゴシック" panose="020B0609070205080204" pitchFamily="49" charset="-128"/>
                <a:ea typeface="ＭＳ ゴシック" panose="020B0609070205080204" pitchFamily="49" charset="-128"/>
              </a:rPr>
              <a:t>集光位置がすぐにわかる</a:t>
            </a:r>
            <a:r>
              <a:rPr lang="ja-JP" altLang="en-US" sz="1800" dirty="0" smtClean="0">
                <a:latin typeface="ＭＳ ゴシック" panose="020B0609070205080204" pitchFamily="49" charset="-128"/>
                <a:ea typeface="ＭＳ ゴシック" panose="020B0609070205080204" pitchFamily="49" charset="-128"/>
              </a:rPr>
              <a:t>。簡単！</a:t>
            </a:r>
            <a:endParaRPr lang="en-US" altLang="ja-JP" sz="1800" dirty="0">
              <a:latin typeface="ＭＳ ゴシック" panose="020B0609070205080204" pitchFamily="49" charset="-128"/>
              <a:ea typeface="ＭＳ ゴシック" panose="020B0609070205080204" pitchFamily="49" charset="-128"/>
            </a:endParaRPr>
          </a:p>
          <a:p>
            <a:r>
              <a:rPr lang="ja-JP" altLang="en-US" sz="1800" dirty="0">
                <a:latin typeface="ＭＳ ゴシック" panose="020B0609070205080204" pitchFamily="49" charset="-128"/>
                <a:ea typeface="ＭＳ ゴシック" panose="020B0609070205080204" pitchFamily="49" charset="-128"/>
              </a:rPr>
              <a:t>軸外しの設計は行えない。</a:t>
            </a:r>
            <a:endParaRPr lang="en-US" altLang="ja-JP" sz="1800" dirty="0">
              <a:latin typeface="ＭＳ ゴシック" panose="020B0609070205080204" pitchFamily="49" charset="-128"/>
              <a:ea typeface="ＭＳ ゴシック" panose="020B0609070205080204" pitchFamily="49" charset="-128"/>
            </a:endParaRPr>
          </a:p>
          <a:p>
            <a:pPr marL="0" indent="0">
              <a:buNone/>
            </a:pPr>
            <a:r>
              <a:rPr lang="ja-JP" altLang="en-US" sz="1800" dirty="0">
                <a:latin typeface="ＭＳ ゴシック" panose="020B0609070205080204" pitchFamily="49" charset="-128"/>
                <a:ea typeface="ＭＳ ゴシック" panose="020B0609070205080204" pitchFamily="49" charset="-128"/>
              </a:rPr>
              <a:t> </a:t>
            </a:r>
            <a:r>
              <a:rPr lang="ja-JP" altLang="en-US" sz="1800" dirty="0" smtClean="0">
                <a:latin typeface="ＭＳ ゴシック" panose="020B0609070205080204" pitchFamily="49" charset="-128"/>
                <a:ea typeface="ＭＳ ゴシック" panose="020B0609070205080204" pitchFamily="49" charset="-128"/>
              </a:rPr>
              <a:t>（反射</a:t>
            </a:r>
            <a:r>
              <a:rPr lang="ja-JP" altLang="en-US" sz="1800" dirty="0">
                <a:latin typeface="ＭＳ ゴシック" panose="020B0609070205080204" pitchFamily="49" charset="-128"/>
                <a:ea typeface="ＭＳ ゴシック" panose="020B0609070205080204" pitchFamily="49" charset="-128"/>
              </a:rPr>
              <a:t>して軸の向きが変わる光学系）</a:t>
            </a:r>
            <a:endParaRPr lang="en-US" altLang="ja-JP" sz="1800" dirty="0">
              <a:latin typeface="ＭＳ ゴシック" panose="020B0609070205080204" pitchFamily="49" charset="-128"/>
              <a:ea typeface="ＭＳ ゴシック" panose="020B0609070205080204" pitchFamily="49" charset="-128"/>
            </a:endParaRPr>
          </a:p>
        </p:txBody>
      </p:sp>
      <p:sp>
        <p:nvSpPr>
          <p:cNvPr id="3" name="タイトル 2"/>
          <p:cNvSpPr>
            <a:spLocks noGrp="1"/>
          </p:cNvSpPr>
          <p:nvPr>
            <p:ph type="title"/>
          </p:nvPr>
        </p:nvSpPr>
        <p:spPr>
          <a:xfrm>
            <a:off x="595102" y="224151"/>
            <a:ext cx="7400247" cy="798846"/>
          </a:xfrm>
        </p:spPr>
        <p:txBody>
          <a:bodyPr>
            <a:noAutofit/>
          </a:bodyPr>
          <a:lstStyle/>
          <a:p>
            <a:r>
              <a:rPr kumimoji="1" lang="en-US" altLang="ja-JP" sz="2400" dirty="0">
                <a:latin typeface="ＭＳ ゴシック" panose="020B0609070205080204" pitchFamily="49" charset="-128"/>
                <a:ea typeface="ＭＳ ゴシック" panose="020B0609070205080204" pitchFamily="49" charset="-128"/>
                <a:cs typeface="Times New Roman" panose="02020603050405020304" pitchFamily="18" charset="0"/>
              </a:rPr>
              <a:t>ABCD</a:t>
            </a:r>
            <a:r>
              <a:rPr kumimoji="1"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rPr>
              <a:t>行列を用いたビーム伝搬シミュレーション概要</a:t>
            </a:r>
          </a:p>
        </p:txBody>
      </p:sp>
      <mc:AlternateContent xmlns:mc="http://schemas.openxmlformats.org/markup-compatibility/2006" xmlns:a14="http://schemas.microsoft.com/office/drawing/2010/main">
        <mc:Choice Requires="a14">
          <p:sp>
            <p:nvSpPr>
              <p:cNvPr id="5" name="テキスト ボックス 4"/>
              <p:cNvSpPr txBox="1"/>
              <p:nvPr/>
            </p:nvSpPr>
            <p:spPr>
              <a:xfrm>
                <a:off x="323528" y="3789040"/>
                <a:ext cx="4392488" cy="2804999"/>
              </a:xfrm>
              <a:prstGeom prst="rect">
                <a:avLst/>
              </a:prstGeom>
              <a:noFill/>
            </p:spPr>
            <p:txBody>
              <a:bodyPr wrap="square" rtlCol="0">
                <a:spAutoFit/>
              </a:bodyPr>
              <a:lstStyle/>
              <a:p>
                <a:r>
                  <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ABCD</a:t>
                </a:r>
                <a:r>
                  <a:rPr lang="ja-JP" altLang="en-US" dirty="0">
                    <a:latin typeface="ＭＳ ゴシック" panose="020B0609070205080204" pitchFamily="49" charset="-128"/>
                    <a:ea typeface="ＭＳ ゴシック" panose="020B0609070205080204" pitchFamily="49" charset="-128"/>
                    <a:cs typeface="Times New Roman" panose="02020603050405020304" pitchFamily="18" charset="0"/>
                  </a:rPr>
                  <a:t>行列</a:t>
                </a:r>
                <a:endParaRPr lang="en-US" altLang="ja-JP" dirty="0">
                  <a:latin typeface="ＭＳ ゴシック" panose="020B0609070205080204" pitchFamily="49" charset="-128"/>
                  <a:ea typeface="ＭＳ ゴシック" panose="020B0609070205080204" pitchFamily="49" charset="-128"/>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d>
                        <m:dPr>
                          <m:ctrlPr>
                            <a:rPr lang="ja-JP" altLang="ja-JP" i="1" smtClean="0">
                              <a:latin typeface="Cambria Math" panose="02040503050406030204" pitchFamily="18" charset="0"/>
                            </a:rPr>
                          </m:ctrlPr>
                        </m:dPr>
                        <m:e>
                          <m:f>
                            <m:fPr>
                              <m:type m:val="noBar"/>
                              <m:ctrlPr>
                                <a:rPr lang="ja-JP" altLang="ja-JP" i="1">
                                  <a:latin typeface="Cambria Math" panose="02040503050406030204" pitchFamily="18" charset="0"/>
                                </a:rPr>
                              </m:ctrlPr>
                            </m:fPr>
                            <m:num>
                              <m:sSub>
                                <m:sSubPr>
                                  <m:ctrlPr>
                                    <a:rPr lang="ja-JP" altLang="ja-JP" i="1">
                                      <a:latin typeface="Cambria Math" panose="02040503050406030204" pitchFamily="18" charset="0"/>
                                    </a:rPr>
                                  </m:ctrlPr>
                                </m:sSubPr>
                                <m:e>
                                  <m:r>
                                    <a:rPr lang="en-US" altLang="ja-JP" i="1">
                                      <a:latin typeface="Cambria Math" panose="02040503050406030204" pitchFamily="18" charset="0"/>
                                    </a:rPr>
                                    <m:t>h</m:t>
                                  </m:r>
                                </m:e>
                                <m:sub>
                                  <m:r>
                                    <a:rPr lang="en-US" altLang="ja-JP" i="1">
                                      <a:latin typeface="Cambria Math" panose="02040503050406030204" pitchFamily="18" charset="0"/>
                                    </a:rPr>
                                    <m:t>2</m:t>
                                  </m:r>
                                </m:sub>
                              </m:sSub>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𝑚</m:t>
                                  </m:r>
                                </m:e>
                                <m:sub>
                                  <m:r>
                                    <a:rPr lang="en-US" altLang="ja-JP" i="1">
                                      <a:latin typeface="Cambria Math" panose="02040503050406030204" pitchFamily="18" charset="0"/>
                                    </a:rPr>
                                    <m:t>2</m:t>
                                  </m:r>
                                </m:sub>
                              </m:sSub>
                            </m:den>
                          </m:f>
                        </m:e>
                      </m:d>
                      <m:r>
                        <a:rPr lang="en-US" altLang="ja-JP" i="1">
                          <a:latin typeface="Cambria Math" panose="02040503050406030204" pitchFamily="18" charset="0"/>
                        </a:rPr>
                        <m:t>=</m:t>
                      </m:r>
                      <m:d>
                        <m:dPr>
                          <m:ctrlPr>
                            <a:rPr lang="ja-JP" altLang="ja-JP" i="1">
                              <a:latin typeface="Cambria Math" panose="02040503050406030204" pitchFamily="18" charset="0"/>
                            </a:rPr>
                          </m:ctrlPr>
                        </m:dPr>
                        <m:e>
                          <m:m>
                            <m:mPr>
                              <m:mcs>
                                <m:mc>
                                  <m:mcPr>
                                    <m:count m:val="2"/>
                                    <m:mcJc m:val="center"/>
                                  </m:mcPr>
                                </m:mc>
                              </m:mcs>
                              <m:ctrlPr>
                                <a:rPr lang="ja-JP" altLang="ja-JP" i="1" smtClean="0">
                                  <a:latin typeface="Cambria Math" panose="02040503050406030204" pitchFamily="18" charset="0"/>
                                </a:rPr>
                              </m:ctrlPr>
                            </m:mPr>
                            <m:mr>
                              <m:e>
                                <m:r>
                                  <m:rPr>
                                    <m:sty m:val="p"/>
                                    <m:brk m:alnAt="7"/>
                                  </m:rPr>
                                  <a:rPr lang="en-US" altLang="ja-JP" i="0">
                                    <a:latin typeface="Cambria Math" panose="02040503050406030204" pitchFamily="18" charset="0"/>
                                  </a:rPr>
                                  <m:t>A</m:t>
                                </m:r>
                              </m:e>
                              <m:e>
                                <m:r>
                                  <m:rPr>
                                    <m:sty m:val="p"/>
                                  </m:rPr>
                                  <a:rPr lang="en-US" altLang="ja-JP" b="0" i="0" smtClean="0">
                                    <a:latin typeface="Cambria Math" panose="02040503050406030204" pitchFamily="18" charset="0"/>
                                  </a:rPr>
                                  <m:t>B</m:t>
                                </m:r>
                              </m:e>
                            </m:mr>
                            <m:mr>
                              <m:e>
                                <m:r>
                                  <m:rPr>
                                    <m:sty m:val="p"/>
                                  </m:rPr>
                                  <a:rPr lang="en-US" altLang="ja-JP" b="0" i="0" smtClean="0">
                                    <a:latin typeface="Cambria Math" panose="02040503050406030204" pitchFamily="18" charset="0"/>
                                  </a:rPr>
                                  <m:t>C</m:t>
                                </m:r>
                              </m:e>
                              <m:e>
                                <m:r>
                                  <m:rPr>
                                    <m:sty m:val="p"/>
                                  </m:rPr>
                                  <a:rPr lang="en-US" altLang="ja-JP" b="0" i="0" smtClean="0">
                                    <a:latin typeface="Cambria Math" panose="02040503050406030204" pitchFamily="18" charset="0"/>
                                  </a:rPr>
                                  <m:t>D</m:t>
                                </m:r>
                              </m:e>
                            </m:mr>
                          </m:m>
                        </m:e>
                      </m:d>
                      <m:d>
                        <m:dPr>
                          <m:ctrlPr>
                            <a:rPr lang="ja-JP" altLang="ja-JP" i="1">
                              <a:latin typeface="Cambria Math" panose="02040503050406030204" pitchFamily="18" charset="0"/>
                            </a:rPr>
                          </m:ctrlPr>
                        </m:dPr>
                        <m:e>
                          <m:f>
                            <m:fPr>
                              <m:type m:val="noBar"/>
                              <m:ctrlPr>
                                <a:rPr lang="ja-JP" altLang="ja-JP" i="1">
                                  <a:latin typeface="Cambria Math" panose="02040503050406030204" pitchFamily="18" charset="0"/>
                                </a:rPr>
                              </m:ctrlPr>
                            </m:fPr>
                            <m:num>
                              <m:sSub>
                                <m:sSubPr>
                                  <m:ctrlPr>
                                    <a:rPr lang="ja-JP" altLang="ja-JP" i="1">
                                      <a:latin typeface="Cambria Math" panose="02040503050406030204" pitchFamily="18" charset="0"/>
                                    </a:rPr>
                                  </m:ctrlPr>
                                </m:sSubPr>
                                <m:e>
                                  <m:r>
                                    <a:rPr lang="en-US" altLang="ja-JP" i="1">
                                      <a:latin typeface="Cambria Math" panose="02040503050406030204" pitchFamily="18" charset="0"/>
                                    </a:rPr>
                                    <m:t>h</m:t>
                                  </m:r>
                                </m:e>
                                <m:sub>
                                  <m:r>
                                    <a:rPr lang="en-US" altLang="ja-JP" i="1">
                                      <a:latin typeface="Cambria Math" panose="02040503050406030204" pitchFamily="18" charset="0"/>
                                    </a:rPr>
                                    <m:t>1</m:t>
                                  </m:r>
                                </m:sub>
                              </m:sSub>
                            </m:num>
                            <m:den>
                              <m:sSub>
                                <m:sSubPr>
                                  <m:ctrlPr>
                                    <a:rPr lang="ja-JP" altLang="ja-JP" i="1">
                                      <a:latin typeface="Cambria Math" panose="02040503050406030204" pitchFamily="18" charset="0"/>
                                    </a:rPr>
                                  </m:ctrlPr>
                                </m:sSubPr>
                                <m:e>
                                  <m:r>
                                    <a:rPr lang="en-US" altLang="ja-JP" i="1">
                                      <a:latin typeface="Cambria Math" panose="02040503050406030204" pitchFamily="18" charset="0"/>
                                    </a:rPr>
                                    <m:t>𝑚</m:t>
                                  </m:r>
                                </m:e>
                                <m:sub>
                                  <m:r>
                                    <a:rPr lang="en-US" altLang="ja-JP" i="1">
                                      <a:latin typeface="Cambria Math" panose="02040503050406030204" pitchFamily="18" charset="0"/>
                                    </a:rPr>
                                    <m:t>1</m:t>
                                  </m:r>
                                </m:sub>
                              </m:sSub>
                            </m:den>
                          </m:f>
                        </m:e>
                      </m:d>
                    </m:oMath>
                  </m:oMathPara>
                </a14:m>
                <a:r>
                  <a:rPr lang="en-US" altLang="ja-JP" dirty="0">
                    <a:latin typeface="ＭＳ ゴシック" panose="020B0609070205080204" pitchFamily="49" charset="-128"/>
                    <a:ea typeface="ＭＳ ゴシック" panose="020B0609070205080204" pitchFamily="49" charset="-128"/>
                  </a:rPr>
                  <a:t/>
                </a:r>
                <a:br>
                  <a:rPr lang="en-US" altLang="ja-JP" dirty="0">
                    <a:latin typeface="ＭＳ ゴシック" panose="020B0609070205080204" pitchFamily="49" charset="-128"/>
                    <a:ea typeface="ＭＳ ゴシック" panose="020B0609070205080204" pitchFamily="49" charset="-128"/>
                  </a:rPr>
                </a:br>
                <a:endParaRPr lang="en-US" altLang="ja-JP" dirty="0">
                  <a:latin typeface="ＭＳ ゴシック" panose="020B0609070205080204" pitchFamily="49" charset="-128"/>
                  <a:ea typeface="ＭＳ ゴシック" panose="020B0609070205080204" pitchFamily="49" charset="-128"/>
                </a:endParaRPr>
              </a:p>
              <a:p>
                <a:pPr algn="ctr"/>
                <a:endParaRPr lang="en-US" altLang="ja-JP" sz="1400" b="0" i="1" dirty="0">
                  <a:latin typeface="ＭＳ ゴシック" panose="020B0609070205080204" pitchFamily="49" charset="-128"/>
                  <a:ea typeface="ＭＳ ゴシック" panose="020B0609070205080204" pitchFamily="49" charset="-128"/>
                </a:endParaRPr>
              </a:p>
              <a:p>
                <a14:m>
                  <m:oMath xmlns:m="http://schemas.openxmlformats.org/officeDocument/2006/math">
                    <m:r>
                      <a:rPr lang="en-US" altLang="ja-JP" sz="1400" b="0" i="1" smtClean="0">
                        <a:latin typeface="Cambria Math" panose="02040503050406030204" pitchFamily="18" charset="0"/>
                      </a:rPr>
                      <m:t>h</m:t>
                    </m:r>
                    <m:r>
                      <a:rPr lang="en-US" altLang="ja-JP" sz="1400" b="0" i="1" smtClean="0">
                        <a:latin typeface="Cambria Math" panose="02040503050406030204" pitchFamily="18" charset="0"/>
                      </a:rPr>
                      <m:t> : </m:t>
                    </m:r>
                  </m:oMath>
                </a14:m>
                <a:r>
                  <a:rPr lang="ja-JP" altLang="en-US" sz="1400" dirty="0">
                    <a:latin typeface="ＭＳ ゴシック" panose="020B0609070205080204" pitchFamily="49" charset="-128"/>
                    <a:ea typeface="ＭＳ ゴシック" panose="020B0609070205080204" pitchFamily="49" charset="-128"/>
                  </a:rPr>
                  <a:t>光線の</a:t>
                </a:r>
                <a:r>
                  <a:rPr lang="ja-JP" altLang="en-US" sz="1400" dirty="0" err="1">
                    <a:latin typeface="ＭＳ ゴシック" panose="020B0609070205080204" pitchFamily="49" charset="-128"/>
                    <a:ea typeface="ＭＳ ゴシック" panose="020B0609070205080204" pitchFamily="49" charset="-128"/>
                  </a:rPr>
                  <a:t>ｚ</a:t>
                </a:r>
                <a:r>
                  <a:rPr lang="ja-JP" altLang="en-US" sz="1400" dirty="0">
                    <a:latin typeface="ＭＳ ゴシック" panose="020B0609070205080204" pitchFamily="49" charset="-128"/>
                    <a:ea typeface="ＭＳ ゴシック" panose="020B0609070205080204" pitchFamily="49" charset="-128"/>
                  </a:rPr>
                  <a:t>軸からの高さ</a:t>
                </a:r>
                <a:endParaRPr lang="en-US" altLang="ja-JP" sz="1400" dirty="0">
                  <a:latin typeface="ＭＳ ゴシック" panose="020B0609070205080204" pitchFamily="49" charset="-128"/>
                  <a:ea typeface="ＭＳ ゴシック" panose="020B0609070205080204" pitchFamily="49" charset="-128"/>
                </a:endParaRPr>
              </a:p>
              <a:p>
                <a14:m>
                  <m:oMath xmlns:m="http://schemas.openxmlformats.org/officeDocument/2006/math">
                    <m:r>
                      <a:rPr lang="en-US" altLang="ja-JP" sz="1400" b="0" i="1" smtClean="0">
                        <a:latin typeface="Cambria Math" panose="02040503050406030204" pitchFamily="18" charset="0"/>
                      </a:rPr>
                      <m:t>𝑚</m:t>
                    </m:r>
                    <m:r>
                      <a:rPr lang="en-US" altLang="ja-JP" sz="1400" b="0" i="1" smtClean="0">
                        <a:latin typeface="Cambria Math" panose="02040503050406030204" pitchFamily="18" charset="0"/>
                      </a:rPr>
                      <m:t> : </m:t>
                    </m:r>
                  </m:oMath>
                </a14:m>
                <a:r>
                  <a:rPr lang="ja-JP" altLang="en-US" sz="1400" dirty="0">
                    <a:latin typeface="ＭＳ ゴシック" panose="020B0609070205080204" pitchFamily="49" charset="-128"/>
                    <a:ea typeface="ＭＳ ゴシック" panose="020B0609070205080204" pitchFamily="49" charset="-128"/>
                  </a:rPr>
                  <a:t>光線の勾配</a:t>
                </a:r>
                <a:r>
                  <a:rPr lang="en-US" altLang="ja-JP" sz="1400" dirty="0">
                    <a:latin typeface="ＭＳ ゴシック" panose="020B0609070205080204" pitchFamily="49" charset="-128"/>
                    <a:ea typeface="ＭＳ ゴシック" panose="020B0609070205080204" pitchFamily="49" charset="-128"/>
                  </a:rPr>
                  <a:t/>
                </a:r>
                <a:br>
                  <a:rPr lang="en-US" altLang="ja-JP" sz="1400" dirty="0">
                    <a:latin typeface="ＭＳ ゴシック" panose="020B0609070205080204" pitchFamily="49" charset="-128"/>
                    <a:ea typeface="ＭＳ ゴシック" panose="020B0609070205080204" pitchFamily="49" charset="-128"/>
                  </a:rPr>
                </a:br>
                <a:r>
                  <a:rPr lang="ja-JP" altLang="en-US" sz="1400" dirty="0">
                    <a:latin typeface="ＭＳ ゴシック" panose="020B0609070205080204" pitchFamily="49" charset="-128"/>
                    <a:ea typeface="ＭＳ ゴシック" panose="020B0609070205080204" pitchFamily="49" charset="-128"/>
                  </a:rPr>
                  <a:t>薄肉レンズの場合</a:t>
                </a:r>
                <a14:m>
                  <m:oMath xmlns:m="http://schemas.openxmlformats.org/officeDocument/2006/math">
                    <m:r>
                      <a:rPr lang="ja-JP" altLang="en-US" sz="1600" i="1" dirty="0">
                        <a:latin typeface="Cambria Math" panose="02040503050406030204" pitchFamily="18" charset="0"/>
                      </a:rPr>
                      <m:t>：</m:t>
                    </m:r>
                    <m:d>
                      <m:dPr>
                        <m:ctrlPr>
                          <a:rPr lang="ja-JP" altLang="ja-JP" sz="1600" i="1">
                            <a:latin typeface="Cambria Math" panose="02040503050406030204" pitchFamily="18" charset="0"/>
                          </a:rPr>
                        </m:ctrlPr>
                      </m:dPr>
                      <m:e>
                        <m:m>
                          <m:mPr>
                            <m:mcs>
                              <m:mc>
                                <m:mcPr>
                                  <m:count m:val="2"/>
                                  <m:mcJc m:val="center"/>
                                </m:mcPr>
                              </m:mc>
                            </m:mcs>
                            <m:ctrlPr>
                              <a:rPr lang="ja-JP" altLang="ja-JP" sz="1600" i="1">
                                <a:latin typeface="Cambria Math" panose="02040503050406030204" pitchFamily="18" charset="0"/>
                              </a:rPr>
                            </m:ctrlPr>
                          </m:mPr>
                          <m:mr>
                            <m:e>
                              <m:r>
                                <m:rPr>
                                  <m:sty m:val="p"/>
                                  <m:brk m:alnAt="7"/>
                                </m:rPr>
                                <a:rPr lang="en-US" altLang="ja-JP" sz="1600">
                                  <a:latin typeface="Cambria Math" panose="02040503050406030204" pitchFamily="18" charset="0"/>
                                </a:rPr>
                                <m:t>A</m:t>
                              </m:r>
                            </m:e>
                            <m:e>
                              <m:r>
                                <m:rPr>
                                  <m:sty m:val="p"/>
                                </m:rPr>
                                <a:rPr lang="en-US" altLang="ja-JP" sz="1600">
                                  <a:latin typeface="Cambria Math" panose="02040503050406030204" pitchFamily="18" charset="0"/>
                                </a:rPr>
                                <m:t>B</m:t>
                              </m:r>
                            </m:e>
                          </m:mr>
                          <m:mr>
                            <m:e>
                              <m:r>
                                <m:rPr>
                                  <m:sty m:val="p"/>
                                </m:rPr>
                                <a:rPr lang="en-US" altLang="ja-JP" sz="1600">
                                  <a:latin typeface="Cambria Math" panose="02040503050406030204" pitchFamily="18" charset="0"/>
                                </a:rPr>
                                <m:t>C</m:t>
                              </m:r>
                            </m:e>
                            <m:e>
                              <m:r>
                                <m:rPr>
                                  <m:sty m:val="p"/>
                                </m:rPr>
                                <a:rPr lang="en-US" altLang="ja-JP" sz="1600">
                                  <a:latin typeface="Cambria Math" panose="02040503050406030204" pitchFamily="18" charset="0"/>
                                </a:rPr>
                                <m:t>D</m:t>
                              </m:r>
                            </m:e>
                          </m:mr>
                        </m:m>
                      </m:e>
                    </m:d>
                    <m:r>
                      <a:rPr lang="en-US" altLang="ja-JP" sz="1600" b="0" i="1" smtClean="0">
                        <a:latin typeface="Cambria Math" panose="02040503050406030204" pitchFamily="18" charset="0"/>
                      </a:rPr>
                      <m:t>=</m:t>
                    </m:r>
                    <m:d>
                      <m:dPr>
                        <m:ctrlPr>
                          <a:rPr lang="en-US" altLang="ja-JP" sz="1600" b="0" i="1" smtClean="0">
                            <a:latin typeface="Cambria Math" panose="02040503050406030204" pitchFamily="18" charset="0"/>
                          </a:rPr>
                        </m:ctrlPr>
                      </m:dPr>
                      <m:e>
                        <m:m>
                          <m:mPr>
                            <m:mcs>
                              <m:mc>
                                <m:mcPr>
                                  <m:count m:val="2"/>
                                  <m:mcJc m:val="center"/>
                                </m:mcPr>
                              </m:mc>
                            </m:mcs>
                            <m:ctrlPr>
                              <a:rPr lang="en-US" altLang="ja-JP" sz="1600" b="0" i="1" smtClean="0">
                                <a:latin typeface="Cambria Math" panose="02040503050406030204" pitchFamily="18" charset="0"/>
                              </a:rPr>
                            </m:ctrlPr>
                          </m:mPr>
                          <m:mr>
                            <m:e>
                              <m:r>
                                <m:rPr>
                                  <m:brk m:alnAt="7"/>
                                </m:rPr>
                                <a:rPr lang="en-US" altLang="ja-JP" sz="1600" b="0" i="1" smtClean="0">
                                  <a:latin typeface="Cambria Math" panose="02040503050406030204" pitchFamily="18" charset="0"/>
                                </a:rPr>
                                <m:t>1</m:t>
                              </m:r>
                            </m:e>
                            <m:e>
                              <m:r>
                                <a:rPr lang="en-US" altLang="ja-JP" sz="1600" b="0" i="1" smtClean="0">
                                  <a:latin typeface="Cambria Math" panose="02040503050406030204" pitchFamily="18" charset="0"/>
                                </a:rPr>
                                <m:t>0</m:t>
                              </m:r>
                            </m:e>
                          </m:mr>
                          <m:mr>
                            <m:e>
                              <m:r>
                                <a:rPr lang="en-US" altLang="ja-JP" sz="1600" b="0" i="1" smtClean="0">
                                  <a:latin typeface="Cambria Math" panose="02040503050406030204" pitchFamily="18" charset="0"/>
                                </a:rPr>
                                <m:t>−</m:t>
                              </m:r>
                              <m:f>
                                <m:fPr>
                                  <m:ctrlPr>
                                    <a:rPr lang="en-US" altLang="ja-JP" sz="1600" b="0" i="1" smtClean="0">
                                      <a:latin typeface="Cambria Math" panose="02040503050406030204" pitchFamily="18" charset="0"/>
                                    </a:rPr>
                                  </m:ctrlPr>
                                </m:fPr>
                                <m:num>
                                  <m:r>
                                    <a:rPr lang="en-US" altLang="ja-JP" sz="1600" b="0" i="1" smtClean="0">
                                      <a:latin typeface="Cambria Math" panose="02040503050406030204" pitchFamily="18" charset="0"/>
                                    </a:rPr>
                                    <m:t>1</m:t>
                                  </m:r>
                                </m:num>
                                <m:den>
                                  <m:r>
                                    <a:rPr lang="en-US" altLang="ja-JP" sz="1600" b="0" i="1" smtClean="0">
                                      <a:latin typeface="Cambria Math" panose="02040503050406030204" pitchFamily="18" charset="0"/>
                                    </a:rPr>
                                    <m:t>𝑓</m:t>
                                  </m:r>
                                </m:den>
                              </m:f>
                            </m:e>
                            <m:e>
                              <m:r>
                                <a:rPr lang="en-US" altLang="ja-JP" sz="1600" b="0" i="1" smtClean="0">
                                  <a:latin typeface="Cambria Math" panose="02040503050406030204" pitchFamily="18" charset="0"/>
                                </a:rPr>
                                <m:t>1</m:t>
                              </m:r>
                            </m:e>
                          </m:mr>
                        </m:m>
                      </m:e>
                    </m:d>
                  </m:oMath>
                </a14:m>
                <a:endParaRPr lang="en-US" altLang="ja-JP" sz="1600" b="0" i="1" dirty="0">
                  <a:latin typeface="ＭＳ ゴシック" panose="020B0609070205080204" pitchFamily="49" charset="-128"/>
                  <a:ea typeface="ＭＳ ゴシック" panose="020B0609070205080204" pitchFamily="49" charset="-128"/>
                </a:endParaRPr>
              </a:p>
              <a:p>
                <a:pPr algn="r"/>
                <a14:m>
                  <m:oMath xmlns:m="http://schemas.openxmlformats.org/officeDocument/2006/math">
                    <m:r>
                      <a:rPr lang="en-US" altLang="ja-JP" sz="1200" b="0" i="1" smtClean="0">
                        <a:latin typeface="Cambria Math" panose="02040503050406030204" pitchFamily="18" charset="0"/>
                      </a:rPr>
                      <m:t>𝑓</m:t>
                    </m:r>
                    <m:r>
                      <a:rPr lang="en-US" altLang="ja-JP" sz="1200" b="0" i="1" smtClean="0">
                        <a:latin typeface="Cambria Math" panose="02040503050406030204" pitchFamily="18" charset="0"/>
                      </a:rPr>
                      <m:t> : </m:t>
                    </m:r>
                    <m:r>
                      <a:rPr lang="ja-JP" altLang="en-US" sz="1200" i="1">
                        <a:latin typeface="Cambria Math" panose="02040503050406030204" pitchFamily="18" charset="0"/>
                      </a:rPr>
                      <m:t>焦点距離</m:t>
                    </m:r>
                  </m:oMath>
                </a14:m>
                <a:r>
                  <a:rPr lang="en-US" altLang="ja-JP" sz="2000" dirty="0">
                    <a:latin typeface="ＭＳ ゴシック" panose="020B0609070205080204" pitchFamily="49" charset="-128"/>
                    <a:ea typeface="ＭＳ ゴシック" panose="020B0609070205080204" pitchFamily="49" charset="-128"/>
                  </a:rPr>
                  <a:t> </a:t>
                </a:r>
                <a:endParaRPr lang="ja-JP" altLang="ja-JP" sz="2000" dirty="0">
                  <a:latin typeface="ＭＳ ゴシック" panose="020B0609070205080204" pitchFamily="49" charset="-128"/>
                  <a:ea typeface="ＭＳ ゴシック" panose="020B0609070205080204" pitchFamily="49" charset="-128"/>
                </a:endParaRPr>
              </a:p>
              <a:p>
                <a:endParaRPr kumimoji="1" lang="ja-JP" altLang="en-US" dirty="0">
                  <a:latin typeface="ＭＳ ゴシック" panose="020B0609070205080204" pitchFamily="49" charset="-128"/>
                  <a:ea typeface="ＭＳ ゴシック" panose="020B0609070205080204" pitchFamily="49" charset="-128"/>
                </a:endParaRPr>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323528" y="3789040"/>
                <a:ext cx="4392488" cy="2804999"/>
              </a:xfrm>
              <a:prstGeom prst="rect">
                <a:avLst/>
              </a:prstGeom>
              <a:blipFill>
                <a:blip r:embed="rId3"/>
                <a:stretch>
                  <a:fillRect l="-1110" t="-1304"/>
                </a:stretch>
              </a:blipFill>
            </p:spPr>
            <p:txBody>
              <a:bodyPr/>
              <a:lstStyle/>
              <a:p>
                <a:r>
                  <a:rPr lang="ja-JP" altLang="en-US">
                    <a:noFill/>
                  </a:rPr>
                  <a:t> </a:t>
                </a:r>
              </a:p>
            </p:txBody>
          </p:sp>
        </mc:Fallback>
      </mc:AlternateContent>
      <p:pic>
        <p:nvPicPr>
          <p:cNvPr id="8" name="図 7">
            <a:extLst>
              <a:ext uri="{FF2B5EF4-FFF2-40B4-BE49-F238E27FC236}">
                <a16:creationId xmlns:a16="http://schemas.microsoft.com/office/drawing/2014/main" id="{C0F713C9-FCC7-43B0-AFCE-E8ADB40CBAFE}"/>
              </a:ext>
            </a:extLst>
          </p:cNvPr>
          <p:cNvPicPr>
            <a:picLocks noChangeAspect="1"/>
          </p:cNvPicPr>
          <p:nvPr/>
        </p:nvPicPr>
        <p:blipFill rotWithShape="1">
          <a:blip r:embed="rId4">
            <a:extLst>
              <a:ext uri="{28A0092B-C50C-407E-A947-70E740481C1C}">
                <a14:useLocalDpi xmlns:a14="http://schemas.microsoft.com/office/drawing/2010/main" val="0"/>
              </a:ext>
            </a:extLst>
          </a:blip>
          <a:srcRect r="3094" b="16266"/>
          <a:stretch/>
        </p:blipFill>
        <p:spPr>
          <a:xfrm>
            <a:off x="4857844" y="3687758"/>
            <a:ext cx="3847244" cy="2909615"/>
          </a:xfrm>
          <a:prstGeom prst="rect">
            <a:avLst/>
          </a:prstGeom>
        </p:spPr>
      </p:pic>
      <p:grpSp>
        <p:nvGrpSpPr>
          <p:cNvPr id="9" name="グループ化 8"/>
          <p:cNvGrpSpPr/>
          <p:nvPr/>
        </p:nvGrpSpPr>
        <p:grpSpPr>
          <a:xfrm>
            <a:off x="5418590" y="1621536"/>
            <a:ext cx="2646489" cy="1973747"/>
            <a:chOff x="5508680" y="2466436"/>
            <a:chExt cx="2273376" cy="1695481"/>
          </a:xfrm>
        </p:grpSpPr>
        <p:cxnSp>
          <p:nvCxnSpPr>
            <p:cNvPr id="11" name="直線コネクタ 10"/>
            <p:cNvCxnSpPr/>
            <p:nvPr/>
          </p:nvCxnSpPr>
          <p:spPr>
            <a:xfrm flipV="1">
              <a:off x="7251892" y="2951167"/>
              <a:ext cx="431309" cy="5556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3" name="グループ化 12"/>
            <p:cNvGrpSpPr/>
            <p:nvPr/>
          </p:nvGrpSpPr>
          <p:grpSpPr>
            <a:xfrm rot="21000000">
              <a:off x="7050121" y="2881553"/>
              <a:ext cx="689450" cy="773273"/>
              <a:chOff x="2861731" y="2976828"/>
              <a:chExt cx="689450" cy="773273"/>
            </a:xfrm>
            <a:noFill/>
          </p:grpSpPr>
          <p:sp>
            <p:nvSpPr>
              <p:cNvPr id="61" name="円弧 60"/>
              <p:cNvSpPr/>
              <p:nvPr/>
            </p:nvSpPr>
            <p:spPr>
              <a:xfrm rot="9207424">
                <a:off x="2885585" y="2976828"/>
                <a:ext cx="665596" cy="675387"/>
              </a:xfrm>
              <a:prstGeom prst="arc">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cxnSp>
            <p:nvCxnSpPr>
              <p:cNvPr id="62" name="直線コネクタ 61"/>
              <p:cNvCxnSpPr/>
              <p:nvPr/>
            </p:nvCxnSpPr>
            <p:spPr>
              <a:xfrm rot="240000" flipH="1">
                <a:off x="2885280" y="3461653"/>
                <a:ext cx="31760" cy="133736"/>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rot="600000" flipH="1">
                <a:off x="3327185" y="3616574"/>
                <a:ext cx="24757" cy="13352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rot="600000">
                <a:off x="2861731" y="3629052"/>
                <a:ext cx="466925" cy="698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4" name="直線コネクタ 13"/>
            <p:cNvCxnSpPr/>
            <p:nvPr/>
          </p:nvCxnSpPr>
          <p:spPr>
            <a:xfrm>
              <a:off x="6929647" y="2466436"/>
              <a:ext cx="307411" cy="104038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5" name="グループ化 24"/>
            <p:cNvGrpSpPr/>
            <p:nvPr/>
          </p:nvGrpSpPr>
          <p:grpSpPr>
            <a:xfrm rot="21360000">
              <a:off x="7195508" y="2577358"/>
              <a:ext cx="586548" cy="1220935"/>
              <a:chOff x="2670009" y="2010317"/>
              <a:chExt cx="586548" cy="1220935"/>
            </a:xfrm>
          </p:grpSpPr>
          <p:cxnSp>
            <p:nvCxnSpPr>
              <p:cNvPr id="51" name="直線コネクタ 50"/>
              <p:cNvCxnSpPr/>
              <p:nvPr/>
            </p:nvCxnSpPr>
            <p:spPr>
              <a:xfrm rot="300000" flipV="1">
                <a:off x="2787813" y="2010317"/>
                <a:ext cx="193984" cy="122093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正方形/長方形 51"/>
                  <p:cNvSpPr/>
                  <p:nvPr/>
                </p:nvSpPr>
                <p:spPr>
                  <a:xfrm rot="240000">
                    <a:off x="2939020" y="2117821"/>
                    <a:ext cx="317537" cy="2379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kumimoji="0" lang="en-US" altLang="ja-JP" sz="1200" i="1" kern="0">
                                  <a:latin typeface="Cambria Math" panose="02040503050406030204" pitchFamily="18" charset="0"/>
                                  <a:ea typeface="AR P丸ゴシック体M" panose="020B0600010101010101" pitchFamily="50" charset="-128"/>
                                </a:rPr>
                              </m:ctrlPr>
                            </m:sSubPr>
                            <m:e>
                              <m:r>
                                <a:rPr kumimoji="0" lang="ja-JP" altLang="en-US" sz="1200" i="1" kern="0">
                                  <a:latin typeface="Cambria Math" panose="02040503050406030204" pitchFamily="18" charset="0"/>
                                  <a:ea typeface="AR P丸ゴシック体M" panose="020B0600010101010101" pitchFamily="50" charset="-128"/>
                                </a:rPr>
                                <m:t>𝜃</m:t>
                              </m:r>
                            </m:e>
                            <m:sub>
                              <m:r>
                                <a:rPr kumimoji="0" lang="en-US" altLang="ja-JP" sz="1200" i="1" kern="0">
                                  <a:latin typeface="Cambria Math" panose="02040503050406030204" pitchFamily="18" charset="0"/>
                                  <a:ea typeface="AR P丸ゴシック体M" panose="020B0600010101010101" pitchFamily="50" charset="-128"/>
                                </a:rPr>
                                <m:t>1</m:t>
                              </m:r>
                            </m:sub>
                          </m:sSub>
                        </m:oMath>
                      </m:oMathPara>
                    </a14:m>
                    <a:endParaRPr lang="ja-JP" altLang="en-US" dirty="0">
                      <a:solidFill>
                        <a:prstClr val="black"/>
                      </a:solidFill>
                    </a:endParaRPr>
                  </a:p>
                </p:txBody>
              </p:sp>
            </mc:Choice>
            <mc:Fallback xmlns="">
              <p:sp>
                <p:nvSpPr>
                  <p:cNvPr id="52" name="正方形/長方形 51"/>
                  <p:cNvSpPr>
                    <a:spLocks noRot="1" noChangeAspect="1" noMove="1" noResize="1" noEditPoints="1" noAdjustHandles="1" noChangeArrowheads="1" noChangeShapeType="1" noTextEdit="1"/>
                  </p:cNvSpPr>
                  <p:nvPr/>
                </p:nvSpPr>
                <p:spPr>
                  <a:xfrm rot="240000">
                    <a:off x="2939020" y="2117821"/>
                    <a:ext cx="317537" cy="237947"/>
                  </a:xfrm>
                  <a:prstGeom prst="rect">
                    <a:avLst/>
                  </a:prstGeom>
                  <a:blipFill>
                    <a:blip r:embed="rId5"/>
                    <a:stretch>
                      <a:fillRect/>
                    </a:stretch>
                  </a:blipFill>
                </p:spPr>
                <p:txBody>
                  <a:bodyPr/>
                  <a:lstStyle/>
                  <a:p>
                    <a:r>
                      <a:rPr lang="ja-JP" altLang="en-US">
                        <a:noFill/>
                      </a:rPr>
                      <a:t> </a:t>
                    </a:r>
                  </a:p>
                </p:txBody>
              </p:sp>
            </mc:Fallback>
          </mc:AlternateContent>
          <p:cxnSp>
            <p:nvCxnSpPr>
              <p:cNvPr id="53" name="直線コネクタ 52"/>
              <p:cNvCxnSpPr/>
              <p:nvPr/>
            </p:nvCxnSpPr>
            <p:spPr>
              <a:xfrm rot="16980000">
                <a:off x="2634770" y="3032648"/>
                <a:ext cx="979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780000">
                <a:off x="2670009" y="3090562"/>
                <a:ext cx="9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 name="円弧 25"/>
            <p:cNvSpPr/>
            <p:nvPr/>
          </p:nvSpPr>
          <p:spPr>
            <a:xfrm rot="20460000">
              <a:off x="7361194" y="2941058"/>
              <a:ext cx="270753" cy="282401"/>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sp>
          <p:nvSpPr>
            <p:cNvPr id="41" name="テキスト ボックス 40"/>
            <p:cNvSpPr txBox="1"/>
            <p:nvPr/>
          </p:nvSpPr>
          <p:spPr>
            <a:xfrm>
              <a:off x="5508680" y="3712462"/>
              <a:ext cx="933883" cy="449455"/>
            </a:xfrm>
            <a:prstGeom prst="rect">
              <a:avLst/>
            </a:prstGeom>
            <a:noFill/>
          </p:spPr>
          <p:txBody>
            <a:bodyPr wrap="square" rtlCol="0">
              <a:spAutoFit/>
            </a:bodyPr>
            <a:lstStyle/>
            <a:p>
              <a:pPr>
                <a:defRPr/>
              </a:pPr>
              <a:r>
                <a:rPr kumimoji="0" lang="ja-JP" altLang="en-US" sz="1400" kern="0" dirty="0" smtClean="0">
                  <a:solidFill>
                    <a:prstClr val="black"/>
                  </a:solidFill>
                  <a:latin typeface="ＭＳ ゴシック" panose="020B0609070205080204" pitchFamily="49" charset="-128"/>
                  <a:ea typeface="ＭＳ ゴシック" panose="020B0609070205080204" pitchFamily="49" charset="-128"/>
                </a:rPr>
                <a:t>軸外しじゃ</a:t>
              </a:r>
              <a:endParaRPr kumimoji="0" lang="en-US" altLang="ja-JP" sz="1400" kern="0" dirty="0" smtClean="0">
                <a:solidFill>
                  <a:prstClr val="black"/>
                </a:solidFill>
                <a:latin typeface="ＭＳ ゴシック" panose="020B0609070205080204" pitchFamily="49" charset="-128"/>
                <a:ea typeface="ＭＳ ゴシック" panose="020B0609070205080204" pitchFamily="49" charset="-128"/>
              </a:endParaRPr>
            </a:p>
            <a:p>
              <a:pPr>
                <a:defRPr/>
              </a:pPr>
              <a:r>
                <a:rPr kumimoji="0" lang="ja-JP" altLang="en-US" sz="1400" kern="0" dirty="0" smtClean="0">
                  <a:solidFill>
                    <a:prstClr val="black"/>
                  </a:solidFill>
                  <a:latin typeface="ＭＳ ゴシック" panose="020B0609070205080204" pitchFamily="49" charset="-128"/>
                  <a:ea typeface="ＭＳ ゴシック" panose="020B0609070205080204" pitchFamily="49" charset="-128"/>
                </a:rPr>
                <a:t>ない光学系</a:t>
              </a:r>
              <a:endParaRPr kumimoji="0" lang="en-US" altLang="ja-JP" sz="1400" kern="0" dirty="0">
                <a:solidFill>
                  <a:prstClr val="black"/>
                </a:solidFill>
                <a:latin typeface="ＭＳ ゴシック" panose="020B0609070205080204" pitchFamily="49" charset="-128"/>
                <a:ea typeface="ＭＳ ゴシック" panose="020B0609070205080204" pitchFamily="49" charset="-128"/>
              </a:endParaRPr>
            </a:p>
          </p:txBody>
        </p:sp>
      </p:grpSp>
      <p:cxnSp>
        <p:nvCxnSpPr>
          <p:cNvPr id="6" name="直線矢印コネクタ 5"/>
          <p:cNvCxnSpPr>
            <a:stCxn id="39" idx="2"/>
          </p:cNvCxnSpPr>
          <p:nvPr/>
        </p:nvCxnSpPr>
        <p:spPr>
          <a:xfrm flipH="1">
            <a:off x="7904856" y="3367295"/>
            <a:ext cx="434255" cy="96535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直線コネクタ 33"/>
          <p:cNvCxnSpPr/>
          <p:nvPr/>
        </p:nvCxnSpPr>
        <p:spPr>
          <a:xfrm>
            <a:off x="7198822" y="1441867"/>
            <a:ext cx="359387" cy="141888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7324204" y="1441867"/>
            <a:ext cx="334612" cy="144771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7635440" y="2209361"/>
            <a:ext cx="309236" cy="66595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V="1">
            <a:off x="7544951" y="2186669"/>
            <a:ext cx="407583" cy="70046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7977473" y="3059518"/>
            <a:ext cx="723275" cy="307777"/>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集光点</a:t>
            </a:r>
            <a:endParaRPr kumimoji="1" lang="ja-JP" altLang="en-US" sz="1400" dirty="0">
              <a:latin typeface="ＭＳ ゴシック" panose="020B0609070205080204" pitchFamily="49" charset="-128"/>
              <a:ea typeface="ＭＳ ゴシック" panose="020B0609070205080204" pitchFamily="49" charset="-128"/>
            </a:endParaRPr>
          </a:p>
        </p:txBody>
      </p:sp>
      <p:cxnSp>
        <p:nvCxnSpPr>
          <p:cNvPr id="7" name="直線矢印コネクタ 6"/>
          <p:cNvCxnSpPr>
            <a:stCxn id="39" idx="0"/>
          </p:cNvCxnSpPr>
          <p:nvPr/>
        </p:nvCxnSpPr>
        <p:spPr>
          <a:xfrm flipH="1" flipV="1">
            <a:off x="7994601" y="2227102"/>
            <a:ext cx="344510" cy="8324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8" name="グループ化 27"/>
          <p:cNvGrpSpPr/>
          <p:nvPr/>
        </p:nvGrpSpPr>
        <p:grpSpPr>
          <a:xfrm>
            <a:off x="5692107" y="1317396"/>
            <a:ext cx="802604" cy="1678062"/>
            <a:chOff x="7050121" y="2366394"/>
            <a:chExt cx="689450" cy="1441482"/>
          </a:xfrm>
        </p:grpSpPr>
        <p:cxnSp>
          <p:nvCxnSpPr>
            <p:cNvPr id="29" name="直線コネクタ 28"/>
            <p:cNvCxnSpPr/>
            <p:nvPr/>
          </p:nvCxnSpPr>
          <p:spPr>
            <a:xfrm flipV="1">
              <a:off x="7251892" y="3088484"/>
              <a:ext cx="173760" cy="4183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rot="21000000">
              <a:off x="7050121" y="2881553"/>
              <a:ext cx="689450" cy="773273"/>
              <a:chOff x="2861731" y="2976828"/>
              <a:chExt cx="689450" cy="773273"/>
            </a:xfrm>
            <a:noFill/>
          </p:grpSpPr>
          <p:sp>
            <p:nvSpPr>
              <p:cNvPr id="45" name="円弧 44"/>
              <p:cNvSpPr/>
              <p:nvPr/>
            </p:nvSpPr>
            <p:spPr>
              <a:xfrm rot="9207424">
                <a:off x="2885585" y="2976828"/>
                <a:ext cx="665596" cy="675387"/>
              </a:xfrm>
              <a:prstGeom prst="arc">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cxnSp>
            <p:nvCxnSpPr>
              <p:cNvPr id="46" name="直線コネクタ 45"/>
              <p:cNvCxnSpPr/>
              <p:nvPr/>
            </p:nvCxnSpPr>
            <p:spPr>
              <a:xfrm rot="240000" flipH="1">
                <a:off x="2885280" y="3461653"/>
                <a:ext cx="31760" cy="133736"/>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600000" flipH="1">
                <a:off x="3327185" y="3616574"/>
                <a:ext cx="24757" cy="13352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600000">
                <a:off x="2861731" y="3629052"/>
                <a:ext cx="466925" cy="698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直線コネクタ 30"/>
            <p:cNvCxnSpPr/>
            <p:nvPr/>
          </p:nvCxnSpPr>
          <p:spPr>
            <a:xfrm flipH="1">
              <a:off x="7237058" y="2366394"/>
              <a:ext cx="175933" cy="114042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2" name="グループ化 31"/>
            <p:cNvGrpSpPr/>
            <p:nvPr/>
          </p:nvGrpSpPr>
          <p:grpSpPr>
            <a:xfrm rot="21360000">
              <a:off x="7195843" y="2586941"/>
              <a:ext cx="311788" cy="1220935"/>
              <a:chOff x="2670009" y="2010317"/>
              <a:chExt cx="311788" cy="1220935"/>
            </a:xfrm>
          </p:grpSpPr>
          <p:cxnSp>
            <p:nvCxnSpPr>
              <p:cNvPr id="40" name="直線コネクタ 39"/>
              <p:cNvCxnSpPr/>
              <p:nvPr/>
            </p:nvCxnSpPr>
            <p:spPr>
              <a:xfrm rot="300000" flipV="1">
                <a:off x="2787813" y="2010317"/>
                <a:ext cx="193984" cy="122093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rot="16980000">
                <a:off x="2634770" y="3032648"/>
                <a:ext cx="979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rot="780000">
                <a:off x="2670009" y="3090562"/>
                <a:ext cx="93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49" name="直線コネクタ 48"/>
          <p:cNvCxnSpPr/>
          <p:nvPr/>
        </p:nvCxnSpPr>
        <p:spPr>
          <a:xfrm flipH="1">
            <a:off x="6037305" y="1343460"/>
            <a:ext cx="234567" cy="132961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a:off x="6137913" y="1343460"/>
            <a:ext cx="245935" cy="135844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V="1">
            <a:off x="6114536" y="2157997"/>
            <a:ext cx="12151" cy="52963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V="1">
            <a:off x="6024047" y="2130766"/>
            <a:ext cx="113466" cy="56868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6384479" y="1981193"/>
            <a:ext cx="723275" cy="307777"/>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集光点</a:t>
            </a:r>
            <a:endParaRPr kumimoji="1" lang="ja-JP" altLang="en-US" sz="1400" dirty="0">
              <a:latin typeface="ＭＳ ゴシック" panose="020B0609070205080204" pitchFamily="49" charset="-128"/>
              <a:ea typeface="ＭＳ ゴシック" panose="020B0609070205080204" pitchFamily="49" charset="-128"/>
            </a:endParaRPr>
          </a:p>
        </p:txBody>
      </p:sp>
      <p:cxnSp>
        <p:nvCxnSpPr>
          <p:cNvPr id="69" name="直線矢印コネクタ 68"/>
          <p:cNvCxnSpPr/>
          <p:nvPr/>
        </p:nvCxnSpPr>
        <p:spPr>
          <a:xfrm flipH="1">
            <a:off x="6141277" y="2103662"/>
            <a:ext cx="328728" cy="608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1" name="テキスト ボックス 70"/>
          <p:cNvSpPr txBox="1"/>
          <p:nvPr/>
        </p:nvSpPr>
        <p:spPr>
          <a:xfrm>
            <a:off x="6673697" y="3238817"/>
            <a:ext cx="1548411" cy="307777"/>
          </a:xfrm>
          <a:prstGeom prst="rect">
            <a:avLst/>
          </a:prstGeom>
          <a:noFill/>
        </p:spPr>
        <p:txBody>
          <a:bodyPr wrap="square" rtlCol="0">
            <a:spAutoFit/>
          </a:bodyPr>
          <a:lstStyle/>
          <a:p>
            <a:pPr>
              <a:defRPr/>
            </a:pPr>
            <a:r>
              <a:rPr kumimoji="0" lang="ja-JP" altLang="en-US" sz="1400" kern="0" dirty="0" smtClean="0">
                <a:solidFill>
                  <a:prstClr val="black"/>
                </a:solidFill>
                <a:latin typeface="ＭＳ ゴシック" panose="020B0609070205080204" pitchFamily="49" charset="-128"/>
                <a:ea typeface="ＭＳ ゴシック" panose="020B0609070205080204" pitchFamily="49" charset="-128"/>
              </a:rPr>
              <a:t>軸外しの光学系</a:t>
            </a:r>
            <a:endParaRPr kumimoji="0" lang="en-US" altLang="ja-JP" sz="1400" kern="0" dirty="0">
              <a:solidFill>
                <a:prstClr val="black"/>
              </a:solidFill>
              <a:latin typeface="ＭＳ ゴシック" panose="020B0609070205080204" pitchFamily="49" charset="-128"/>
              <a:ea typeface="ＭＳ ゴシック" panose="020B0609070205080204" pitchFamily="49" charset="-128"/>
            </a:endParaRPr>
          </a:p>
        </p:txBody>
      </p:sp>
      <p:sp>
        <p:nvSpPr>
          <p:cNvPr id="80" name="テキスト ボックス 79"/>
          <p:cNvSpPr txBox="1"/>
          <p:nvPr/>
        </p:nvSpPr>
        <p:spPr>
          <a:xfrm>
            <a:off x="6451168" y="2593565"/>
            <a:ext cx="723275" cy="307777"/>
          </a:xfrm>
          <a:prstGeom prst="rect">
            <a:avLst/>
          </a:prstGeom>
          <a:noFill/>
        </p:spPr>
        <p:txBody>
          <a:bodyPr wrap="none" rtlCol="0">
            <a:spAutoFit/>
          </a:bodyPr>
          <a:lstStyle/>
          <a:p>
            <a:r>
              <a:rPr kumimoji="1" lang="ja-JP" altLang="en-US" sz="1400" dirty="0" smtClean="0">
                <a:latin typeface="ＭＳ ゴシック" panose="020B0609070205080204" pitchFamily="49" charset="-128"/>
                <a:ea typeface="ＭＳ ゴシック" panose="020B0609070205080204" pitchFamily="49" charset="-128"/>
              </a:rPr>
              <a:t>凹面鏡</a:t>
            </a:r>
            <a:endParaRPr kumimoji="1" lang="ja-JP" altLang="en-US" sz="1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659664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527986" y="1092283"/>
            <a:ext cx="7886700" cy="2890846"/>
          </a:xfrm>
        </p:spPr>
        <p:txBody>
          <a:bodyPr>
            <a:normAutofit/>
          </a:bodyPr>
          <a:lstStyle/>
          <a:p>
            <a:pPr marL="0" indent="0">
              <a:buNone/>
            </a:pPr>
            <a:r>
              <a:rPr kumimoji="1" lang="en-US" altLang="ja-JP" sz="2400" dirty="0">
                <a:latin typeface="ＭＳ ゴシック" panose="020B0609070205080204" pitchFamily="49" charset="-128"/>
                <a:ea typeface="ＭＳ ゴシック" panose="020B0609070205080204" pitchFamily="49" charset="-128"/>
                <a:cs typeface="Times New Roman" panose="02020603050405020304" pitchFamily="18" charset="0"/>
              </a:rPr>
              <a:t>CODE V</a:t>
            </a:r>
            <a:r>
              <a:rPr kumimoji="1"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rPr>
              <a:t>とは</a:t>
            </a:r>
            <a:endParaRPr kumimoji="1" lang="en-US" altLang="ja-JP" sz="2400" dirty="0">
              <a:latin typeface="ＭＳ ゴシック" panose="020B0609070205080204" pitchFamily="49" charset="-128"/>
              <a:ea typeface="ＭＳ ゴシック" panose="020B0609070205080204" pitchFamily="49" charset="-128"/>
              <a:cs typeface="Times New Roman" panose="02020603050405020304" pitchFamily="18" charset="0"/>
            </a:endParaRPr>
          </a:p>
          <a:p>
            <a:r>
              <a:rPr lang="en-US" altLang="ja-JP" sz="1800" dirty="0">
                <a:latin typeface="ＭＳ ゴシック" panose="020B0609070205080204" pitchFamily="49" charset="-128"/>
                <a:ea typeface="ＭＳ ゴシック" panose="020B0609070205080204" pitchFamily="49" charset="-128"/>
                <a:cs typeface="Times New Roman" panose="02020603050405020304" pitchFamily="18" charset="0"/>
              </a:rPr>
              <a:t>Synopsys</a:t>
            </a:r>
            <a:r>
              <a:rPr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社製の光学系の設計や評価を行えるプログラムである。</a:t>
            </a:r>
            <a:endParaRPr lang="en-US" altLang="ja-JP" sz="1800" dirty="0">
              <a:latin typeface="ＭＳ ゴシック" panose="020B0609070205080204" pitchFamily="49" charset="-128"/>
              <a:ea typeface="ＭＳ ゴシック" panose="020B0609070205080204" pitchFamily="49" charset="-128"/>
              <a:cs typeface="Times New Roman" panose="02020603050405020304" pitchFamily="18" charset="0"/>
            </a:endParaRPr>
          </a:p>
          <a:p>
            <a:r>
              <a:rPr kumimoji="1"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波動光学的に電磁</a:t>
            </a:r>
            <a:r>
              <a:rPr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波</a:t>
            </a:r>
            <a:r>
              <a:rPr kumimoji="1"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の伝搬</a:t>
            </a:r>
            <a:r>
              <a:rPr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の追跡が可能。</a:t>
            </a:r>
            <a:endParaRPr lang="en-US" altLang="ja-JP" sz="1800" dirty="0">
              <a:latin typeface="ＭＳ ゴシック" panose="020B0609070205080204" pitchFamily="49" charset="-128"/>
              <a:ea typeface="ＭＳ ゴシック" panose="020B0609070205080204" pitchFamily="49" charset="-128"/>
              <a:cs typeface="Times New Roman" panose="02020603050405020304" pitchFamily="18" charset="0"/>
            </a:endParaRPr>
          </a:p>
          <a:p>
            <a:r>
              <a:rPr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軸外しの光学系を設計可能。</a:t>
            </a:r>
            <a:endParaRPr lang="en-US" altLang="ja-JP" sz="1800" dirty="0">
              <a:latin typeface="ＭＳ ゴシック" panose="020B0609070205080204" pitchFamily="49" charset="-128"/>
              <a:ea typeface="ＭＳ ゴシック" panose="020B0609070205080204" pitchFamily="49" charset="-128"/>
              <a:cs typeface="Times New Roman" panose="02020603050405020304" pitchFamily="18" charset="0"/>
            </a:endParaRPr>
          </a:p>
          <a:p>
            <a:r>
              <a:rPr kumimoji="1" lang="ja-JP" altLang="en-US" sz="1800" dirty="0">
                <a:latin typeface="ＭＳ ゴシック" panose="020B0609070205080204" pitchFamily="49" charset="-128"/>
                <a:ea typeface="ＭＳ ゴシック" panose="020B0609070205080204" pitchFamily="49" charset="-128"/>
                <a:cs typeface="Times New Roman" panose="02020603050405020304" pitchFamily="18" charset="0"/>
              </a:rPr>
              <a:t>集光位置を見つけるのに時間と手間が</a:t>
            </a:r>
            <a:r>
              <a:rPr kumimoji="1" lang="ja-JP" altLang="en-US" sz="1800" dirty="0" smtClean="0">
                <a:latin typeface="ＭＳ ゴシック" panose="020B0609070205080204" pitchFamily="49" charset="-128"/>
                <a:ea typeface="ＭＳ ゴシック" panose="020B0609070205080204" pitchFamily="49" charset="-128"/>
                <a:cs typeface="Times New Roman" panose="02020603050405020304" pitchFamily="18" charset="0"/>
              </a:rPr>
              <a:t>かかる！</a:t>
            </a:r>
            <a:endParaRPr kumimoji="1" lang="ja-JP" altLang="en-US" sz="2400" dirty="0">
              <a:latin typeface="ＭＳ ゴシック" panose="020B0609070205080204" pitchFamily="49" charset="-128"/>
              <a:ea typeface="ＭＳ ゴシック" panose="020B0609070205080204" pitchFamily="49" charset="-128"/>
              <a:cs typeface="Times New Roman" panose="02020603050405020304" pitchFamily="18" charset="0"/>
            </a:endParaRPr>
          </a:p>
        </p:txBody>
      </p:sp>
      <p:sp>
        <p:nvSpPr>
          <p:cNvPr id="3" name="タイトル 2"/>
          <p:cNvSpPr>
            <a:spLocks noGrp="1"/>
          </p:cNvSpPr>
          <p:nvPr>
            <p:ph type="title"/>
          </p:nvPr>
        </p:nvSpPr>
        <p:spPr>
          <a:xfrm>
            <a:off x="413814" y="162134"/>
            <a:ext cx="8115044" cy="798846"/>
          </a:xfrm>
        </p:spPr>
        <p:txBody>
          <a:bodyPr>
            <a:noAutofit/>
          </a:bodyPr>
          <a:lstStyle/>
          <a:p>
            <a:r>
              <a:rPr kumimoji="1" lang="en-US" altLang="ja-JP" dirty="0">
                <a:latin typeface="ＭＳ ゴシック" panose="020B0609070205080204" pitchFamily="49" charset="-128"/>
                <a:ea typeface="ＭＳ ゴシック" panose="020B0609070205080204" pitchFamily="49" charset="-128"/>
                <a:cs typeface="Times New Roman" panose="02020603050405020304" pitchFamily="18" charset="0"/>
              </a:rPr>
              <a:t>CODE V</a:t>
            </a:r>
            <a:r>
              <a:rPr lang="ja-JP" altLang="en-US" dirty="0">
                <a:latin typeface="ＭＳ ゴシック" panose="020B0609070205080204" pitchFamily="49" charset="-128"/>
                <a:ea typeface="ＭＳ ゴシック" panose="020B0609070205080204" pitchFamily="49" charset="-128"/>
                <a:cs typeface="Times New Roman" panose="02020603050405020304" pitchFamily="18" charset="0"/>
              </a:rPr>
              <a:t>を用いたビーム伝搬シミュレーション</a:t>
            </a:r>
            <a:r>
              <a:rPr kumimoji="1" lang="ja-JP" altLang="en-US" dirty="0">
                <a:latin typeface="ＭＳ ゴシック" panose="020B0609070205080204" pitchFamily="49" charset="-128"/>
                <a:ea typeface="ＭＳ ゴシック" panose="020B0609070205080204" pitchFamily="49" charset="-128"/>
                <a:cs typeface="Times New Roman" panose="02020603050405020304" pitchFamily="18" charset="0"/>
              </a:rPr>
              <a:t>概要</a:t>
            </a:r>
          </a:p>
        </p:txBody>
      </p:sp>
      <p:pic>
        <p:nvPicPr>
          <p:cNvPr id="4" name="図 3"/>
          <p:cNvPicPr>
            <a:picLocks noChangeAspect="1"/>
          </p:cNvPicPr>
          <p:nvPr/>
        </p:nvPicPr>
        <p:blipFill rotWithShape="1">
          <a:blip r:embed="rId2">
            <a:extLst>
              <a:ext uri="{28A0092B-C50C-407E-A947-70E740481C1C}">
                <a14:useLocalDpi xmlns:a14="http://schemas.microsoft.com/office/drawing/2010/main" val="0"/>
              </a:ext>
            </a:extLst>
          </a:blip>
          <a:srcRect l="656" t="1374" r="604" b="21610"/>
          <a:stretch/>
        </p:blipFill>
        <p:spPr>
          <a:xfrm>
            <a:off x="402336" y="3779519"/>
            <a:ext cx="4279392" cy="1877569"/>
          </a:xfrm>
          <a:prstGeom prst="rect">
            <a:avLst/>
          </a:prstGeom>
        </p:spPr>
      </p:pic>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l="28750" t="1094" r="13403" b="7499"/>
          <a:stretch/>
        </p:blipFill>
        <p:spPr>
          <a:xfrm>
            <a:off x="5922214" y="3523571"/>
            <a:ext cx="2608533" cy="2623481"/>
          </a:xfrm>
          <a:prstGeom prst="rect">
            <a:avLst/>
          </a:prstGeom>
        </p:spPr>
      </p:pic>
      <p:sp>
        <p:nvSpPr>
          <p:cNvPr id="7" name="テキスト ボックス 6"/>
          <p:cNvSpPr txBox="1"/>
          <p:nvPr/>
        </p:nvSpPr>
        <p:spPr>
          <a:xfrm>
            <a:off x="5613476" y="6243770"/>
            <a:ext cx="2719438" cy="338554"/>
          </a:xfrm>
          <a:prstGeom prst="rect">
            <a:avLst/>
          </a:prstGeom>
          <a:noFill/>
        </p:spPr>
        <p:txBody>
          <a:bodyPr wrap="square" rtlCol="0">
            <a:spAutoFit/>
          </a:bodyPr>
          <a:lstStyle/>
          <a:p>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CODE</a:t>
            </a:r>
            <a:r>
              <a:rPr lang="ja-JP" altLang="en-US" sz="1600" dirty="0">
                <a:latin typeface="ＭＳ ゴシック" panose="020B0609070205080204" pitchFamily="49" charset="-128"/>
                <a:ea typeface="ＭＳ ゴシック" panose="020B0609070205080204" pitchFamily="49" charset="-128"/>
                <a:cs typeface="Times New Roman" panose="02020603050405020304" pitchFamily="18" charset="0"/>
              </a:rPr>
              <a:t> </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V </a:t>
            </a:r>
            <a:r>
              <a:rPr lang="ja-JP" altLang="en-US" sz="1600" dirty="0">
                <a:latin typeface="ＭＳ ゴシック" panose="020B0609070205080204" pitchFamily="49" charset="-128"/>
                <a:ea typeface="ＭＳ ゴシック" panose="020B0609070205080204" pitchFamily="49" charset="-128"/>
                <a:cs typeface="Times New Roman" panose="02020603050405020304" pitchFamily="18" charset="0"/>
              </a:rPr>
              <a:t>で</a:t>
            </a:r>
            <a:r>
              <a:rPr lang="ja-JP" altLang="en-US" sz="1600" dirty="0">
                <a:latin typeface="ＭＳ ゴシック" panose="020B0609070205080204" pitchFamily="49" charset="-128"/>
                <a:ea typeface="ＭＳ ゴシック" panose="020B0609070205080204" pitchFamily="49" charset="-128"/>
              </a:rPr>
              <a:t>描画した光学系</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8" name="テキスト ボックス 7"/>
          <p:cNvSpPr txBox="1"/>
          <p:nvPr/>
        </p:nvSpPr>
        <p:spPr>
          <a:xfrm>
            <a:off x="1055488" y="5762343"/>
            <a:ext cx="3090343" cy="584775"/>
          </a:xfrm>
          <a:prstGeom prst="rect">
            <a:avLst/>
          </a:prstGeom>
          <a:noFill/>
        </p:spPr>
        <p:txBody>
          <a:bodyPr wrap="square" rtlCol="0">
            <a:spAutoFit/>
          </a:bodyPr>
          <a:lstStyle/>
          <a:p>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CODE</a:t>
            </a:r>
            <a:r>
              <a:rPr lang="ja-JP" altLang="en-US" sz="1600" dirty="0">
                <a:latin typeface="ＭＳ ゴシック" panose="020B0609070205080204" pitchFamily="49" charset="-128"/>
                <a:ea typeface="ＭＳ ゴシック" panose="020B0609070205080204" pitchFamily="49" charset="-128"/>
                <a:cs typeface="Times New Roman" panose="02020603050405020304" pitchFamily="18" charset="0"/>
              </a:rPr>
              <a:t> </a:t>
            </a:r>
            <a:r>
              <a:rPr lang="en-US" altLang="ja-JP" sz="1600" dirty="0">
                <a:latin typeface="ＭＳ ゴシック" panose="020B0609070205080204" pitchFamily="49" charset="-128"/>
                <a:ea typeface="ＭＳ ゴシック" panose="020B0609070205080204" pitchFamily="49" charset="-128"/>
                <a:cs typeface="Times New Roman" panose="02020603050405020304" pitchFamily="18" charset="0"/>
              </a:rPr>
              <a:t>V </a:t>
            </a:r>
            <a:r>
              <a:rPr lang="ja-JP" altLang="en-US" sz="1600" dirty="0">
                <a:latin typeface="ＭＳ ゴシック" panose="020B0609070205080204" pitchFamily="49" charset="-128"/>
                <a:ea typeface="ＭＳ ゴシック" panose="020B0609070205080204" pitchFamily="49" charset="-128"/>
              </a:rPr>
              <a:t>でシミュレートした</a:t>
            </a:r>
            <a:endParaRPr lang="en-US" altLang="ja-JP" sz="1600" dirty="0">
              <a:latin typeface="ＭＳ ゴシック" panose="020B0609070205080204" pitchFamily="49" charset="-128"/>
              <a:ea typeface="ＭＳ ゴシック" panose="020B0609070205080204" pitchFamily="49" charset="-128"/>
            </a:endParaRPr>
          </a:p>
          <a:p>
            <a:r>
              <a:rPr kumimoji="1" lang="ja-JP" altLang="en-US" sz="1600" dirty="0" smtClean="0">
                <a:latin typeface="ＭＳ ゴシック" panose="020B0609070205080204" pitchFamily="49" charset="-128"/>
                <a:ea typeface="ＭＳ ゴシック" panose="020B0609070205080204" pitchFamily="49" charset="-128"/>
              </a:rPr>
              <a:t>集光点でのビームプロファイル</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9" name="テキスト ボックス 8">
            <a:extLst>
              <a:ext uri="{FF2B5EF4-FFF2-40B4-BE49-F238E27FC236}">
                <a16:creationId xmlns:a16="http://schemas.microsoft.com/office/drawing/2014/main" id="{427939AE-165C-4BAF-B83B-EDDF3C1AB90A}"/>
              </a:ext>
            </a:extLst>
          </p:cNvPr>
          <p:cNvSpPr txBox="1"/>
          <p:nvPr/>
        </p:nvSpPr>
        <p:spPr>
          <a:xfrm>
            <a:off x="5459791" y="4108531"/>
            <a:ext cx="723275" cy="307777"/>
          </a:xfrm>
          <a:prstGeom prst="rect">
            <a:avLst/>
          </a:prstGeom>
          <a:noFill/>
        </p:spPr>
        <p:txBody>
          <a:bodyPr wrap="none" rtlCol="0">
            <a:spAutoFit/>
          </a:bodyPr>
          <a:lstStyle/>
          <a:p>
            <a:r>
              <a:rPr kumimoji="1" lang="ja-JP" altLang="en-US" sz="1400" dirty="0">
                <a:latin typeface="ＭＳ ゴシック" panose="020B0609070205080204" pitchFamily="49" charset="-128"/>
                <a:ea typeface="ＭＳ ゴシック" panose="020B0609070205080204" pitchFamily="49" charset="-128"/>
              </a:rPr>
              <a:t>集光点</a:t>
            </a:r>
          </a:p>
        </p:txBody>
      </p:sp>
      <p:cxnSp>
        <p:nvCxnSpPr>
          <p:cNvPr id="10" name="直線矢印コネクタ 9">
            <a:extLst>
              <a:ext uri="{FF2B5EF4-FFF2-40B4-BE49-F238E27FC236}">
                <a16:creationId xmlns:a16="http://schemas.microsoft.com/office/drawing/2014/main" id="{3873C3EC-1F59-4C29-8C17-7D99DC86DBE1}"/>
              </a:ext>
            </a:extLst>
          </p:cNvPr>
          <p:cNvCxnSpPr/>
          <p:nvPr/>
        </p:nvCxnSpPr>
        <p:spPr>
          <a:xfrm>
            <a:off x="5922214" y="4400608"/>
            <a:ext cx="195886" cy="1864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テキスト ボックス 10"/>
          <p:cNvSpPr txBox="1"/>
          <p:nvPr/>
        </p:nvSpPr>
        <p:spPr>
          <a:xfrm>
            <a:off x="5149001" y="5131819"/>
            <a:ext cx="1441420" cy="307777"/>
          </a:xfrm>
          <a:prstGeom prst="rect">
            <a:avLst/>
          </a:prstGeom>
          <a:noFill/>
        </p:spPr>
        <p:txBody>
          <a:bodyPr wrap="none" rtlCol="0">
            <a:spAutoFit/>
          </a:bodyPr>
          <a:lstStyle/>
          <a:p>
            <a:r>
              <a:rPr lang="ja-JP" altLang="en-US" sz="1400" dirty="0">
                <a:latin typeface="ＭＳ ゴシック" panose="020B0609070205080204" pitchFamily="49" charset="-128"/>
                <a:ea typeface="ＭＳ ゴシック" panose="020B0609070205080204" pitchFamily="49" charset="-128"/>
              </a:rPr>
              <a:t>ビームの射出口</a:t>
            </a:r>
            <a:endParaRPr kumimoji="1" lang="ja-JP" altLang="en-US" sz="1400" dirty="0"/>
          </a:p>
        </p:txBody>
      </p:sp>
      <p:cxnSp>
        <p:nvCxnSpPr>
          <p:cNvPr id="12" name="直線矢印コネクタ 11">
            <a:extLst>
              <a:ext uri="{FF2B5EF4-FFF2-40B4-BE49-F238E27FC236}">
                <a16:creationId xmlns:a16="http://schemas.microsoft.com/office/drawing/2014/main" id="{3873C3EC-1F59-4C29-8C17-7D99DC86DBE1}"/>
              </a:ext>
            </a:extLst>
          </p:cNvPr>
          <p:cNvCxnSpPr/>
          <p:nvPr/>
        </p:nvCxnSpPr>
        <p:spPr>
          <a:xfrm>
            <a:off x="5821428" y="5475584"/>
            <a:ext cx="198730" cy="2671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4" name="図 13">
            <a:extLst>
              <a:ext uri="{FF2B5EF4-FFF2-40B4-BE49-F238E27FC236}">
                <a16:creationId xmlns:a16="http://schemas.microsoft.com/office/drawing/2014/main" id="{A4334513-9A81-4AB1-9A3A-70ED64EBEA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9791" y="3252583"/>
            <a:ext cx="1049410" cy="605429"/>
          </a:xfrm>
          <a:prstGeom prst="rect">
            <a:avLst/>
          </a:prstGeom>
        </p:spPr>
      </p:pic>
      <p:sp>
        <p:nvSpPr>
          <p:cNvPr id="15" name="右矢印 14">
            <a:extLst>
              <a:ext uri="{FF2B5EF4-FFF2-40B4-BE49-F238E27FC236}">
                <a16:creationId xmlns:a16="http://schemas.microsoft.com/office/drawing/2014/main" id="{77B8CAD6-B8CC-4DD1-A482-DCDC9D084F2E}"/>
              </a:ext>
            </a:extLst>
          </p:cNvPr>
          <p:cNvSpPr/>
          <p:nvPr/>
        </p:nvSpPr>
        <p:spPr>
          <a:xfrm rot="19462379">
            <a:off x="6742430" y="5345977"/>
            <a:ext cx="550235" cy="1275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6" name="テキスト ボックス 15"/>
          <p:cNvSpPr txBox="1"/>
          <p:nvPr/>
        </p:nvSpPr>
        <p:spPr>
          <a:xfrm>
            <a:off x="6933108" y="5455269"/>
            <a:ext cx="1620957" cy="307777"/>
          </a:xfrm>
          <a:prstGeom prst="rect">
            <a:avLst/>
          </a:prstGeom>
          <a:noFill/>
        </p:spPr>
        <p:txBody>
          <a:bodyPr wrap="none" rtlCol="0">
            <a:spAutoFit/>
          </a:bodyPr>
          <a:lstStyle/>
          <a:p>
            <a:r>
              <a:rPr lang="ja-JP" altLang="en-US" sz="1400" dirty="0">
                <a:latin typeface="ＭＳ ゴシック" panose="020B0609070205080204" pitchFamily="49" charset="-128"/>
                <a:ea typeface="ＭＳ ゴシック" panose="020B0609070205080204" pitchFamily="49" charset="-128"/>
              </a:rPr>
              <a:t>ガウスビーム入射</a:t>
            </a:r>
            <a:endParaRPr kumimoji="1" lang="ja-JP" altLang="en-US" sz="1400" dirty="0">
              <a:latin typeface="ＭＳ ゴシック" panose="020B0609070205080204" pitchFamily="49" charset="-128"/>
              <a:ea typeface="ＭＳ ゴシック" panose="020B0609070205080204" pitchFamily="49" charset="-128"/>
            </a:endParaRPr>
          </a:p>
        </p:txBody>
      </p:sp>
      <p:sp>
        <p:nvSpPr>
          <p:cNvPr id="17" name="テキスト ボックス 16">
            <a:extLst>
              <a:ext uri="{FF2B5EF4-FFF2-40B4-BE49-F238E27FC236}">
                <a16:creationId xmlns:a16="http://schemas.microsoft.com/office/drawing/2014/main" id="{ED14364F-D1A0-4200-BCFA-063CECB5E495}"/>
              </a:ext>
            </a:extLst>
          </p:cNvPr>
          <p:cNvSpPr txBox="1"/>
          <p:nvPr/>
        </p:nvSpPr>
        <p:spPr>
          <a:xfrm>
            <a:off x="7069567" y="3739199"/>
            <a:ext cx="296380" cy="523220"/>
          </a:xfrm>
          <a:prstGeom prst="rect">
            <a:avLst/>
          </a:prstGeom>
          <a:noFill/>
        </p:spPr>
        <p:txBody>
          <a:bodyPr wrap="square" rtlCol="0">
            <a:spAutoFit/>
          </a:bodyPr>
          <a:lstStyle/>
          <a:p>
            <a:r>
              <a:rPr lang="ja-JP" altLang="en-US" sz="1400" dirty="0">
                <a:latin typeface="ＭＳ ゴシック" panose="020B0609070205080204" pitchFamily="49" charset="-128"/>
                <a:ea typeface="ＭＳ ゴシック" panose="020B0609070205080204" pitchFamily="49" charset="-128"/>
              </a:rPr>
              <a:t>反射</a:t>
            </a:r>
          </a:p>
        </p:txBody>
      </p:sp>
      <p:sp>
        <p:nvSpPr>
          <p:cNvPr id="18" name="右矢印 17">
            <a:extLst>
              <a:ext uri="{FF2B5EF4-FFF2-40B4-BE49-F238E27FC236}">
                <a16:creationId xmlns:a16="http://schemas.microsoft.com/office/drawing/2014/main" id="{68AE0652-63FA-42A9-8783-DCE7867F40FA}"/>
              </a:ext>
            </a:extLst>
          </p:cNvPr>
          <p:cNvSpPr/>
          <p:nvPr/>
        </p:nvSpPr>
        <p:spPr>
          <a:xfrm rot="10282016">
            <a:off x="6825864" y="4218817"/>
            <a:ext cx="643367" cy="1718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19" name="テキスト ボックス 18"/>
          <p:cNvSpPr txBox="1"/>
          <p:nvPr/>
        </p:nvSpPr>
        <p:spPr>
          <a:xfrm>
            <a:off x="7932804" y="3751503"/>
            <a:ext cx="800219" cy="338554"/>
          </a:xfrm>
          <a:prstGeom prst="rect">
            <a:avLst/>
          </a:prstGeom>
          <a:noFill/>
        </p:spPr>
        <p:txBody>
          <a:bodyPr wrap="none" rtlCol="0">
            <a:spAutoFit/>
          </a:bodyPr>
          <a:lstStyle/>
          <a:p>
            <a:r>
              <a:rPr kumimoji="1" lang="ja-JP" altLang="en-US" sz="1600" dirty="0" smtClean="0">
                <a:latin typeface="ＭＳ ゴシック" panose="020B0609070205080204" pitchFamily="49" charset="-128"/>
                <a:ea typeface="ＭＳ ゴシック" panose="020B0609070205080204" pitchFamily="49" charset="-128"/>
              </a:rPr>
              <a:t>凹面鏡</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6" name="角丸四角形吹き出し 5"/>
          <p:cNvSpPr/>
          <p:nvPr/>
        </p:nvSpPr>
        <p:spPr>
          <a:xfrm>
            <a:off x="286275" y="3308132"/>
            <a:ext cx="4628692" cy="3129244"/>
          </a:xfrm>
          <a:prstGeom prst="wedgeRoundRectCallout">
            <a:avLst>
              <a:gd name="adj1" fmla="val 61611"/>
              <a:gd name="adj2" fmla="val -20488"/>
              <a:gd name="adj3" fmla="val 16667"/>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66800841"/>
      </p:ext>
    </p:extLst>
  </p:cSld>
  <p:clrMapOvr>
    <a:masterClrMapping/>
  </p:clrMapOvr>
  <p:timing>
    <p:tnLst>
      <p:par>
        <p:cTn id="1" dur="indefinite" restart="never" nodeType="tmRoot"/>
      </p:par>
    </p:tnLst>
  </p:timing>
</p:sld>
</file>

<file path=ppt/theme/theme1.xml><?xml version="1.0" encoding="utf-8"?>
<a:theme xmlns:a="http://schemas.openxmlformats.org/drawingml/2006/main" name="福井大学">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spPr>
      <a:bodyPr rtlCol="0" anchor="ctr"/>
      <a:lstStyle>
        <a:defPPr algn="ctr">
          <a:defRPr kumimoji="1"/>
        </a:defPPr>
      </a:lstStyle>
      <a:style>
        <a:lnRef idx="2">
          <a:schemeClr val="dk1"/>
        </a:lnRef>
        <a:fillRef idx="1">
          <a:schemeClr val="lt1"/>
        </a:fillRef>
        <a:effectRef idx="0">
          <a:schemeClr val="dk1"/>
        </a:effectRef>
        <a:fontRef idx="minor">
          <a:schemeClr val="dk1"/>
        </a:fontRef>
      </a:style>
    </a:spDef>
  </a:objectDefaults>
  <a:extraClrSchemeLst/>
  <a:extLst>
    <a:ext uri="{05A4C25C-085E-4340-85A3-A5531E510DB2}">
      <thm15:themeFamily xmlns:thm15="http://schemas.microsoft.com/office/thememl/2012/main" name="福井大学" id="{FCF39F1E-F96F-4873-8B51-322B0622CBA3}" vid="{4EF7E67C-A6F8-41F4-8E42-9E99A99C20E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福井大学</Template>
  <TotalTime>4771</TotalTime>
  <Words>2364</Words>
  <Application>Microsoft Office PowerPoint</Application>
  <PresentationFormat>画面に合わせる (4:3)</PresentationFormat>
  <Paragraphs>558</Paragraphs>
  <Slides>23</Slides>
  <Notes>1</Notes>
  <HiddenSlides>0</HiddenSlides>
  <MMClips>0</MMClips>
  <ScaleCrop>false</ScaleCrop>
  <HeadingPairs>
    <vt:vector size="8" baseType="variant">
      <vt:variant>
        <vt:lpstr>使用されているフォント</vt:lpstr>
      </vt:variant>
      <vt:variant>
        <vt:i4>14</vt:i4>
      </vt:variant>
      <vt:variant>
        <vt:lpstr>テーマ</vt:lpstr>
      </vt:variant>
      <vt:variant>
        <vt:i4>1</vt:i4>
      </vt:variant>
      <vt:variant>
        <vt:lpstr>埋め込まれた OLE サーバー</vt:lpstr>
      </vt:variant>
      <vt:variant>
        <vt:i4>1</vt:i4>
      </vt:variant>
      <vt:variant>
        <vt:lpstr>スライド タイトル</vt:lpstr>
      </vt:variant>
      <vt:variant>
        <vt:i4>23</vt:i4>
      </vt:variant>
    </vt:vector>
  </HeadingPairs>
  <TitlesOfParts>
    <vt:vector size="39" baseType="lpstr">
      <vt:lpstr>AR P丸ゴシック体M</vt:lpstr>
      <vt:lpstr>Arial Unicode MS</vt:lpstr>
      <vt:lpstr>ＭＳ Ｐゴシック</vt:lpstr>
      <vt:lpstr>ＭＳ ゴシック</vt:lpstr>
      <vt:lpstr>ＭＳ 明朝</vt:lpstr>
      <vt:lpstr>游ゴシック</vt:lpstr>
      <vt:lpstr>游ゴシック Light</vt:lpstr>
      <vt:lpstr>Arial</vt:lpstr>
      <vt:lpstr>Calibri</vt:lpstr>
      <vt:lpstr>Calibri Light</vt:lpstr>
      <vt:lpstr>Cambria</vt:lpstr>
      <vt:lpstr>Cambria Math</vt:lpstr>
      <vt:lpstr>Century</vt:lpstr>
      <vt:lpstr>Times New Roman</vt:lpstr>
      <vt:lpstr>福井大学</vt:lpstr>
      <vt:lpstr>数式</vt:lpstr>
      <vt:lpstr>ニュートリノ崩壊光子検出器較正用 光学系の設計と評価</vt:lpstr>
      <vt:lpstr>PowerPoint プレゼンテーション</vt:lpstr>
      <vt:lpstr>PowerPoint プレゼンテーション</vt:lpstr>
      <vt:lpstr>PowerPoint プレゼンテーション</vt:lpstr>
      <vt:lpstr>ガウスビーム</vt:lpstr>
      <vt:lpstr>回転ミラー</vt:lpstr>
      <vt:lpstr>本研究の目的</vt:lpstr>
      <vt:lpstr>ABCD行列を用いたビーム伝搬シミュレーション概要</vt:lpstr>
      <vt:lpstr>CODE Vを用いたビーム伝搬シミュレーション概要</vt:lpstr>
      <vt:lpstr>シミュレーションの簡易化</vt:lpstr>
      <vt:lpstr>凹面鏡を用いた光学系シミュレーション</vt:lpstr>
      <vt:lpstr>ABCD行列での水平方向の集光点のシミュレーション</vt:lpstr>
      <vt:lpstr>ABCD行列での鉛直方向の集光点のシミュレーション</vt:lpstr>
      <vt:lpstr>CODE Vでの凸面鏡のシミュレーション</vt:lpstr>
      <vt:lpstr>水平方向のシミュレーション</vt:lpstr>
      <vt:lpstr>鉛直方向のシミュレーション</vt:lpstr>
      <vt:lpstr>まとめと今後の課題</vt:lpstr>
      <vt:lpstr>PowerPoint プレゼンテーション</vt:lpstr>
      <vt:lpstr>PowerPoint プレゼンテーション</vt:lpstr>
      <vt:lpstr>ニュートリノ崩壊光子、宇宙背景放射（ＣＩＢ）、プランク放射のエネルギースペクトルをシミュレーション</vt:lpstr>
      <vt:lpstr>平行光線</vt:lpstr>
      <vt:lpstr>凹面鏡の角度θ＝0°のときのシミュレーション</vt:lpstr>
      <vt:lpstr>回転ミラーを用いた光学系</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西村航</dc:creator>
  <cp:lastModifiedBy>UNITCOM PC User</cp:lastModifiedBy>
  <cp:revision>314</cp:revision>
  <cp:lastPrinted>2017-08-29T09:45:58Z</cp:lastPrinted>
  <dcterms:created xsi:type="dcterms:W3CDTF">2017-08-28T08:57:11Z</dcterms:created>
  <dcterms:modified xsi:type="dcterms:W3CDTF">2019-12-10T11:39:25Z</dcterms:modified>
</cp:coreProperties>
</file>