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18"/>
  </p:notesMasterIdLst>
  <p:sldIdLst>
    <p:sldId id="256" r:id="rId2"/>
    <p:sldId id="257" r:id="rId3"/>
    <p:sldId id="258" r:id="rId4"/>
    <p:sldId id="259" r:id="rId5"/>
    <p:sldId id="260" r:id="rId6"/>
    <p:sldId id="264" r:id="rId7"/>
    <p:sldId id="265" r:id="rId8"/>
    <p:sldId id="261" r:id="rId9"/>
    <p:sldId id="262" r:id="rId10"/>
    <p:sldId id="263" r:id="rId11"/>
    <p:sldId id="267" r:id="rId12"/>
    <p:sldId id="268" r:id="rId13"/>
    <p:sldId id="269" r:id="rId14"/>
    <p:sldId id="270" r:id="rId15"/>
    <p:sldId id="272" r:id="rId16"/>
    <p:sldId id="273" r:id="rId17"/>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99"/>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BAFFB8-EB65-41F4-BFDC-6A83D6E40955}" type="datetimeFigureOut">
              <a:rPr kumimoji="1" lang="ja-JP" altLang="en-US" smtClean="0"/>
              <a:t>2014/9/18</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85CC38-F453-4C22-B789-2AB9B12667D5}" type="slidenum">
              <a:rPr kumimoji="1" lang="ja-JP" altLang="en-US" smtClean="0"/>
              <a:t>‹#›</a:t>
            </a:fld>
            <a:endParaRPr kumimoji="1" lang="ja-JP" altLang="en-US"/>
          </a:p>
        </p:txBody>
      </p:sp>
    </p:spTree>
    <p:extLst>
      <p:ext uri="{BB962C8B-B14F-4D97-AF65-F5344CB8AC3E}">
        <p14:creationId xmlns:p14="http://schemas.microsoft.com/office/powerpoint/2010/main" val="235773062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885CC38-F453-4C22-B789-2AB9B12667D5}" type="slidenum">
              <a:rPr kumimoji="1" lang="ja-JP" altLang="en-US" smtClean="0"/>
              <a:t>1</a:t>
            </a:fld>
            <a:endParaRPr kumimoji="1" lang="ja-JP" altLang="en-US"/>
          </a:p>
        </p:txBody>
      </p:sp>
    </p:spTree>
    <p:extLst>
      <p:ext uri="{BB962C8B-B14F-4D97-AF65-F5344CB8AC3E}">
        <p14:creationId xmlns:p14="http://schemas.microsoft.com/office/powerpoint/2010/main" val="20308096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1" name="Rectangle 10"/>
          <p:cNvSpPr/>
          <p:nvPr/>
        </p:nvSpPr>
        <p:spPr>
          <a:xfrm>
            <a:off x="0" y="3866920"/>
            <a:ext cx="12192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12192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965060" y="5052546"/>
            <a:ext cx="7516013"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9C13B6BF-8137-4612-A33B-14328BB81388}" type="datetime1">
              <a:rPr kumimoji="1" lang="ja-JP" altLang="en-US" smtClean="0"/>
              <a:t>2014/9/18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273F918-CC11-478E-832F-D037F02C23C8}" type="slidenum">
              <a:rPr kumimoji="1" lang="ja-JP" altLang="en-US" smtClean="0"/>
              <a:pPr/>
              <a:t>‹#›</a:t>
            </a:fld>
            <a:endParaRPr kumimoji="1" lang="ja-JP" altLang="en-US"/>
          </a:p>
        </p:txBody>
      </p:sp>
      <p:sp>
        <p:nvSpPr>
          <p:cNvPr id="2" name="Title 1"/>
          <p:cNvSpPr>
            <a:spLocks noGrp="1"/>
          </p:cNvSpPr>
          <p:nvPr>
            <p:ph type="ctrTitle"/>
          </p:nvPr>
        </p:nvSpPr>
        <p:spPr>
          <a:xfrm>
            <a:off x="1090108" y="3132290"/>
            <a:ext cx="9567135" cy="1793167"/>
          </a:xfrm>
          <a:effectLst/>
        </p:spPr>
        <p:txBody>
          <a:bodyPr>
            <a:noAutofit/>
          </a:bodyPr>
          <a:lstStyle>
            <a:lvl1pPr marL="640080" indent="-457200" algn="l">
              <a:defRPr sz="5400"/>
            </a:lvl1pPr>
          </a:lstStyle>
          <a:p>
            <a:r>
              <a:rPr lang="ja-JP" altLang="en-US" smtClean="0"/>
              <a:t>マスター タイトルの書式設定</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a:xfrm>
            <a:off x="2540000" y="731519"/>
            <a:ext cx="8534400" cy="347472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0A40FBE3-AE61-4808-A527-CE784DA131C6}" type="datetime1">
              <a:rPr kumimoji="1" lang="ja-JP" altLang="en-US" smtClean="0"/>
              <a:t>2014/9/18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273F918-CC11-478E-832F-D037F02C23C8}" type="slidenum">
              <a:rPr kumimoji="1" lang="ja-JP" altLang="en-US" smtClean="0"/>
              <a:pPr/>
              <a:t>‹#›</a:t>
            </a:fld>
            <a:endParaRPr kumimoji="1" lang="ja-JP" alt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38344" y="376517"/>
            <a:ext cx="2743200" cy="5238339"/>
          </a:xfrm>
          <a:effectLst/>
        </p:spPr>
        <p:txBody>
          <a:bodyPr vert="eaVert"/>
          <a:lstStyle>
            <a:lvl1pPr algn="l">
              <a:defRPr/>
            </a:lvl1p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a:xfrm>
            <a:off x="4432151" y="731519"/>
            <a:ext cx="6439049" cy="4894729"/>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094760F9-031A-4149-98C2-B4CF74D15F97}" type="datetime1">
              <a:rPr kumimoji="1" lang="ja-JP" altLang="en-US" smtClean="0"/>
              <a:t>2014/9/18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273F918-CC11-478E-832F-D037F02C23C8}" type="slidenum">
              <a:rPr kumimoji="1" lang="ja-JP" altLang="en-US" smtClean="0"/>
              <a:pPr/>
              <a:t>‹#›</a:t>
            </a:fld>
            <a:endParaRPr kumimoji="1" lang="ja-JP"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8EA478C-41B1-447D-B379-F31468B26BD3}" type="datetime1">
              <a:rPr kumimoji="1" lang="ja-JP" altLang="en-US" smtClean="0"/>
              <a:t>2014/9/18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273F918-CC11-478E-832F-D037F02C23C8}" type="slidenum">
              <a:rPr kumimoji="1" lang="ja-JP" altLang="en-US" smtClean="0"/>
              <a:pPr/>
              <a:t>‹#›</a:t>
            </a:fld>
            <a:endParaRPr kumimoji="1" lang="ja-JP" altLang="en-US"/>
          </a:p>
        </p:txBody>
      </p:sp>
      <p:sp>
        <p:nvSpPr>
          <p:cNvPr id="8" name="Title 7"/>
          <p:cNvSpPr>
            <a:spLocks noGrp="1"/>
          </p:cNvSpPr>
          <p:nvPr>
            <p:ph type="title"/>
          </p:nvPr>
        </p:nvSpPr>
        <p:spPr/>
        <p:txBody>
          <a:bodyPr/>
          <a:lstStyle/>
          <a:p>
            <a:r>
              <a:rPr lang="ja-JP" altLang="en-US" smtClean="0"/>
              <a:t>マスター タイトルの書式設定</a:t>
            </a:r>
            <a:endParaRPr lang="en-US"/>
          </a:p>
        </p:txBody>
      </p:sp>
      <p:sp>
        <p:nvSpPr>
          <p:cNvPr id="10" name="Content Placeholder 9"/>
          <p:cNvSpPr>
            <a:spLocks noGrp="1"/>
          </p:cNvSpPr>
          <p:nvPr>
            <p:ph sz="quarter" idx="13"/>
          </p:nvPr>
        </p:nvSpPr>
        <p:spPr>
          <a:xfrm>
            <a:off x="1524000" y="731520"/>
            <a:ext cx="8534400" cy="347472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7" name="Rectangle 6"/>
          <p:cNvSpPr/>
          <p:nvPr/>
        </p:nvSpPr>
        <p:spPr>
          <a:xfrm>
            <a:off x="0" y="3866920"/>
            <a:ext cx="12192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12192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710927" y="2172648"/>
            <a:ext cx="7955555" cy="2423346"/>
          </a:xfrm>
          <a:effectLst/>
        </p:spPr>
        <p:txBody>
          <a:bodyPr anchor="b"/>
          <a:lstStyle>
            <a:lvl1pPr algn="r">
              <a:defRPr sz="4600" b="1" cap="none" baseline="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696584" y="4607511"/>
            <a:ext cx="7960659"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107A21C3-7BDD-4217-864A-D3D01C5F178A}" type="datetime1">
              <a:rPr kumimoji="1" lang="ja-JP" altLang="en-US" smtClean="0"/>
              <a:t>2014/9/18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273F918-CC11-478E-832F-D037F02C23C8}" type="slidenum">
              <a:rPr kumimoji="1" lang="ja-JP" altLang="en-US" smtClean="0"/>
              <a:pPr/>
              <a:t>‹#›</a:t>
            </a:fld>
            <a:endParaRPr kumimoji="1" lang="ja-JP"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E1693EA-E2B0-483C-AA6F-53EC7210B90C}" type="datetime1">
              <a:rPr kumimoji="1" lang="ja-JP" altLang="en-US" smtClean="0"/>
              <a:t>2014/9/18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273F918-CC11-478E-832F-D037F02C23C8}" type="slidenum">
              <a:rPr kumimoji="1" lang="ja-JP" altLang="en-US" smtClean="0"/>
              <a:pPr/>
              <a:t>‹#›</a:t>
            </a:fld>
            <a:endParaRPr kumimoji="1" lang="ja-JP" altLang="en-US"/>
          </a:p>
        </p:txBody>
      </p:sp>
      <p:sp>
        <p:nvSpPr>
          <p:cNvPr id="8" name="Title 7"/>
          <p:cNvSpPr>
            <a:spLocks noGrp="1"/>
          </p:cNvSpPr>
          <p:nvPr>
            <p:ph type="title"/>
          </p:nvPr>
        </p:nvSpPr>
        <p:spPr/>
        <p:txBody>
          <a:bodyPr/>
          <a:lstStyle/>
          <a:p>
            <a:r>
              <a:rPr lang="ja-JP" altLang="en-US" smtClean="0"/>
              <a:t>マスター タイトルの書式設定</a:t>
            </a:r>
            <a:endParaRPr lang="en-US"/>
          </a:p>
        </p:txBody>
      </p:sp>
      <p:sp>
        <p:nvSpPr>
          <p:cNvPr id="9" name="Content Placeholder 8"/>
          <p:cNvSpPr>
            <a:spLocks noGrp="1"/>
          </p:cNvSpPr>
          <p:nvPr>
            <p:ph sz="quarter" idx="13"/>
          </p:nvPr>
        </p:nvSpPr>
        <p:spPr>
          <a:xfrm>
            <a:off x="1523999" y="731519"/>
            <a:ext cx="4462272" cy="347472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1" name="Content Placeholder 10"/>
          <p:cNvSpPr>
            <a:spLocks noGrp="1"/>
          </p:cNvSpPr>
          <p:nvPr>
            <p:ph sz="quarter" idx="14"/>
          </p:nvPr>
        </p:nvSpPr>
        <p:spPr>
          <a:xfrm>
            <a:off x="6193536" y="731520"/>
            <a:ext cx="4462272" cy="347472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24000" y="731520"/>
            <a:ext cx="4462272"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1541929" y="1400327"/>
            <a:ext cx="4462272"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6196403" y="731520"/>
            <a:ext cx="4462272"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ja-JP" altLang="en-US" smtClean="0"/>
              <a:t>マスター テキストの書式設定</a:t>
            </a:r>
          </a:p>
        </p:txBody>
      </p:sp>
      <p:sp>
        <p:nvSpPr>
          <p:cNvPr id="6" name="Content Placeholder 5"/>
          <p:cNvSpPr>
            <a:spLocks noGrp="1"/>
          </p:cNvSpPr>
          <p:nvPr>
            <p:ph sz="quarter" idx="4"/>
          </p:nvPr>
        </p:nvSpPr>
        <p:spPr>
          <a:xfrm>
            <a:off x="6193367" y="1399032"/>
            <a:ext cx="4462272"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07BE298D-84F2-430F-9ADA-84ED09AF0D82}" type="datetime1">
              <a:rPr kumimoji="1" lang="ja-JP" altLang="en-US" smtClean="0"/>
              <a:t>2014/9/18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7273F918-CC11-478E-832F-D037F02C23C8}" type="slidenum">
              <a:rPr kumimoji="1" lang="ja-JP" altLang="en-US" smtClean="0"/>
              <a:pPr/>
              <a:t>‹#›</a:t>
            </a:fld>
            <a:endParaRPr kumimoji="1" lang="ja-JP" altLang="en-US"/>
          </a:p>
        </p:txBody>
      </p:sp>
      <p:sp>
        <p:nvSpPr>
          <p:cNvPr id="10" name="Title 9"/>
          <p:cNvSpPr>
            <a:spLocks noGrp="1"/>
          </p:cNvSpPr>
          <p:nvPr>
            <p:ph type="title"/>
          </p:nvPr>
        </p:nvSpPr>
        <p:spPr/>
        <p:txBody>
          <a:bodyPr/>
          <a:lstStyle/>
          <a:p>
            <a:r>
              <a:rPr lang="ja-JP" altLang="en-US" smtClean="0"/>
              <a:t>マスター タイトルの書式設定</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DDAC695B-61BB-44E2-8052-EF006A24482E}" type="datetime1">
              <a:rPr kumimoji="1" lang="ja-JP" altLang="en-US" smtClean="0"/>
              <a:t>2014/9/18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7273F918-CC11-478E-832F-D037F02C23C8}" type="slidenum">
              <a:rPr kumimoji="1" lang="ja-JP" altLang="en-US" smtClean="0"/>
              <a:pPr/>
              <a:t>‹#›</a:t>
            </a:fld>
            <a:endParaRPr kumimoji="1" lang="ja-JP" alt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F901F3-BDD0-4DAF-8DF6-BD0DE76884CE}" type="datetime1">
              <a:rPr kumimoji="1" lang="ja-JP" altLang="en-US" smtClean="0"/>
              <a:t>2014/9/18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7273F918-CC11-478E-832F-D037F02C23C8}" type="slidenum">
              <a:rPr kumimoji="1" lang="ja-JP" altLang="en-US" smtClean="0"/>
              <a:pPr/>
              <a:t>‹#›</a:t>
            </a:fld>
            <a:endParaRPr kumimoji="1" lang="ja-JP"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118794" y="2209801"/>
            <a:ext cx="4848113" cy="1258493"/>
          </a:xfrm>
          <a:effectLst/>
        </p:spPr>
        <p:txBody>
          <a:bodyPr anchor="b">
            <a:noAutofit/>
          </a:bodyPr>
          <a:lstStyle>
            <a:lvl1pPr marL="228600" indent="-228600" algn="l">
              <a:defRPr sz="2800" b="1">
                <a:effectLst/>
              </a:defRPr>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6124688" y="731520"/>
            <a:ext cx="5356113"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1434353" y="3497802"/>
            <a:ext cx="4518213"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E1121C13-226E-4005-A745-4BFD772D3108}" type="datetime1">
              <a:rPr kumimoji="1" lang="ja-JP" altLang="en-US" smtClean="0"/>
              <a:t>2014/9/18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273F918-CC11-478E-832F-D037F02C23C8}" type="slidenum">
              <a:rPr kumimoji="1" lang="ja-JP" altLang="en-US" smtClean="0"/>
              <a:pPr/>
              <a:t>‹#›</a:t>
            </a:fld>
            <a:endParaRPr kumimoji="1" lang="ja-JP" alt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3866920"/>
            <a:ext cx="12192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12192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12192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966900" y="1143000"/>
            <a:ext cx="54864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en-US" dirty="0"/>
          </a:p>
        </p:txBody>
      </p:sp>
      <p:sp>
        <p:nvSpPr>
          <p:cNvPr id="4" name="Text Placeholder 3"/>
          <p:cNvSpPr>
            <a:spLocks noGrp="1"/>
          </p:cNvSpPr>
          <p:nvPr>
            <p:ph type="body" sz="half" idx="2"/>
          </p:nvPr>
        </p:nvSpPr>
        <p:spPr>
          <a:xfrm>
            <a:off x="1170516" y="1010486"/>
            <a:ext cx="4925485"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0C4A111C-7BD8-4955-B966-518AF6BD6777}" type="datetime1">
              <a:rPr kumimoji="1" lang="ja-JP" altLang="en-US" smtClean="0"/>
              <a:t>2014/9/18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273F918-CC11-478E-832F-D037F02C23C8}" type="slidenum">
              <a:rPr kumimoji="1" lang="ja-JP" altLang="en-US" smtClean="0"/>
              <a:pPr/>
              <a:t>‹#›</a:t>
            </a:fld>
            <a:endParaRPr kumimoji="1" lang="ja-JP" altLang="en-US"/>
          </a:p>
        </p:txBody>
      </p:sp>
      <p:sp>
        <p:nvSpPr>
          <p:cNvPr id="2" name="Title 1"/>
          <p:cNvSpPr>
            <a:spLocks noGrp="1"/>
          </p:cNvSpPr>
          <p:nvPr>
            <p:ph type="title"/>
          </p:nvPr>
        </p:nvSpPr>
        <p:spPr>
          <a:xfrm>
            <a:off x="969691" y="4464421"/>
            <a:ext cx="8511384" cy="1143000"/>
          </a:xfrm>
        </p:spPr>
        <p:txBody>
          <a:bodyPr anchor="b">
            <a:noAutofit/>
          </a:bodyPr>
          <a:lstStyle>
            <a:lvl1pPr algn="l">
              <a:defRPr sz="4600" b="1"/>
            </a:lvl1pPr>
          </a:lstStyle>
          <a:p>
            <a:r>
              <a:rPr lang="ja-JP" altLang="en-US" smtClean="0"/>
              <a:t>マスター タイトルの書式設定</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12192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12192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12192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12192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91053" y="4372168"/>
            <a:ext cx="8683348" cy="1143000"/>
          </a:xfrm>
          <a:prstGeom prst="rect">
            <a:avLst/>
          </a:prstGeom>
          <a:effectLst/>
        </p:spPr>
        <p:txBody>
          <a:bodyPr vert="horz" lIns="91440" tIns="45720" rIns="91440" bIns="45720" rtlCol="0" anchor="t" anchorCtr="0">
            <a:no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524000" y="732260"/>
            <a:ext cx="8534400" cy="3474720"/>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8229600" y="6172201"/>
            <a:ext cx="33528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7C18621-1CA5-46D6-A1D1-EE79EE0372F8}" type="datetime1">
              <a:rPr kumimoji="1" lang="ja-JP" altLang="en-US" smtClean="0"/>
              <a:t>2014/9/18</a:t>
            </a:fld>
            <a:endParaRPr kumimoji="1" lang="ja-JP" altLang="en-US"/>
          </a:p>
        </p:txBody>
      </p:sp>
      <p:sp>
        <p:nvSpPr>
          <p:cNvPr id="5" name="Footer Placeholder 4"/>
          <p:cNvSpPr>
            <a:spLocks noGrp="1"/>
          </p:cNvSpPr>
          <p:nvPr>
            <p:ph type="ftr" sz="quarter" idx="3"/>
          </p:nvPr>
        </p:nvSpPr>
        <p:spPr>
          <a:xfrm>
            <a:off x="609600" y="6172201"/>
            <a:ext cx="44704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kumimoji="1" lang="ja-JP" altLang="en-US"/>
          </a:p>
        </p:txBody>
      </p:sp>
      <p:sp>
        <p:nvSpPr>
          <p:cNvPr id="6" name="Slide Number Placeholder 5"/>
          <p:cNvSpPr>
            <a:spLocks noGrp="1"/>
          </p:cNvSpPr>
          <p:nvPr>
            <p:ph type="sldNum" sz="quarter" idx="4"/>
          </p:nvPr>
        </p:nvSpPr>
        <p:spPr>
          <a:xfrm>
            <a:off x="5080000" y="6172201"/>
            <a:ext cx="24384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7273F918-CC11-478E-832F-D037F02C23C8}"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iming>
    <p:tnLst>
      <p:par>
        <p:cTn id="1" dur="indefinite" restart="never" nodeType="tmRoot"/>
      </p:par>
    </p:tnLst>
  </p:timing>
  <p:hf hdr="0" ftr="0" dt="0"/>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kumimoji="1"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kumimoji="1"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kumimoji="1"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kumimoji="1"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kumimoji="1"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kumimoji="1"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kumimoji="1"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kumimoji="1"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kumimoji="1"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10.png"/><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5450075" y="3222593"/>
            <a:ext cx="6223178" cy="369332"/>
          </a:xfrm>
          <a:prstGeom prst="rect">
            <a:avLst/>
          </a:prstGeom>
          <a:noFill/>
        </p:spPr>
        <p:txBody>
          <a:bodyPr wrap="none" rtlCol="0">
            <a:spAutoFit/>
          </a:bodyPr>
          <a:lstStyle/>
          <a:p>
            <a:r>
              <a:rPr lang="ja-JP" altLang="en-US" dirty="0" smtClean="0"/>
              <a:t>日本物理学会</a:t>
            </a:r>
            <a:r>
              <a:rPr lang="en-US" altLang="ja-JP" dirty="0" smtClean="0"/>
              <a:t>2014</a:t>
            </a:r>
            <a:r>
              <a:rPr lang="ja-JP" altLang="en-US" dirty="0" smtClean="0"/>
              <a:t>年秋季大会（佐賀大学本庄キャンパス）</a:t>
            </a:r>
            <a:endParaRPr kumimoji="1" lang="ja-JP" altLang="en-US" dirty="0"/>
          </a:p>
        </p:txBody>
      </p:sp>
      <p:sp>
        <p:nvSpPr>
          <p:cNvPr id="5" name="テキスト ボックス 4"/>
          <p:cNvSpPr txBox="1"/>
          <p:nvPr/>
        </p:nvSpPr>
        <p:spPr>
          <a:xfrm>
            <a:off x="1524000" y="4104205"/>
            <a:ext cx="9636369" cy="1477328"/>
          </a:xfrm>
          <a:prstGeom prst="rect">
            <a:avLst/>
          </a:prstGeom>
          <a:noFill/>
        </p:spPr>
        <p:txBody>
          <a:bodyPr wrap="square" rtlCol="0">
            <a:spAutoFit/>
          </a:bodyPr>
          <a:lstStyle/>
          <a:p>
            <a:r>
              <a:rPr lang="ja-JP" altLang="en-US" dirty="0"/>
              <a:t>筑波大数理</a:t>
            </a:r>
            <a:r>
              <a:rPr lang="en-US" altLang="ja-JP" dirty="0"/>
              <a:t>, </a:t>
            </a:r>
            <a:r>
              <a:rPr lang="ja-JP" altLang="en-US" dirty="0"/>
              <a:t>理研</a:t>
            </a:r>
            <a:r>
              <a:rPr lang="en-US" altLang="ja-JP" baseline="30000" dirty="0"/>
              <a:t>A</a:t>
            </a:r>
            <a:r>
              <a:rPr lang="en-US" altLang="ja-JP" dirty="0"/>
              <a:t>, KEK</a:t>
            </a:r>
            <a:r>
              <a:rPr lang="en-US" altLang="ja-JP" baseline="30000" dirty="0"/>
              <a:t>B</a:t>
            </a:r>
            <a:r>
              <a:rPr lang="en-US" altLang="ja-JP" dirty="0"/>
              <a:t>, </a:t>
            </a:r>
            <a:r>
              <a:rPr lang="ja-JP" altLang="en-US" dirty="0"/>
              <a:t>岡山大</a:t>
            </a:r>
            <a:r>
              <a:rPr lang="en-US" altLang="ja-JP" baseline="30000" dirty="0"/>
              <a:t>C</a:t>
            </a:r>
            <a:r>
              <a:rPr lang="en-US" altLang="ja-JP" dirty="0"/>
              <a:t>, JAXA</a:t>
            </a:r>
            <a:r>
              <a:rPr lang="en-US" altLang="ja-JP" baseline="30000" dirty="0"/>
              <a:t>D</a:t>
            </a:r>
            <a:r>
              <a:rPr lang="en-US" altLang="ja-JP" dirty="0"/>
              <a:t>, </a:t>
            </a:r>
            <a:r>
              <a:rPr lang="ja-JP" altLang="en-US" dirty="0"/>
              <a:t> 総研大</a:t>
            </a:r>
            <a:r>
              <a:rPr lang="en-US" altLang="ja-JP" baseline="30000" dirty="0"/>
              <a:t>E</a:t>
            </a:r>
            <a:r>
              <a:rPr lang="en-US" altLang="ja-JP" dirty="0"/>
              <a:t>, </a:t>
            </a:r>
            <a:r>
              <a:rPr lang="en-US" altLang="ja-JP" dirty="0" err="1"/>
              <a:t>Fermilab</a:t>
            </a:r>
            <a:r>
              <a:rPr lang="en-US" altLang="ja-JP" baseline="30000" dirty="0" err="1"/>
              <a:t>F</a:t>
            </a:r>
            <a:r>
              <a:rPr lang="en-US" altLang="ja-JP" baseline="30000" dirty="0"/>
              <a:t> </a:t>
            </a:r>
            <a:r>
              <a:rPr lang="en-US" altLang="ja-JP" dirty="0" smtClean="0"/>
              <a:t>,</a:t>
            </a:r>
            <a:r>
              <a:rPr lang="en-US" altLang="ja-JP" dirty="0"/>
              <a:t> </a:t>
            </a:r>
            <a:r>
              <a:rPr lang="ja-JP" altLang="en-US" dirty="0"/>
              <a:t>福井大</a:t>
            </a:r>
            <a:r>
              <a:rPr lang="en-US" altLang="ja-JP" baseline="30000" dirty="0" smtClean="0"/>
              <a:t>G</a:t>
            </a:r>
            <a:r>
              <a:rPr lang="ja-JP" altLang="en-US" dirty="0" err="1" smtClean="0"/>
              <a:t>，</a:t>
            </a:r>
            <a:r>
              <a:rPr lang="ja-JP" altLang="en-US" dirty="0"/>
              <a:t>近畿</a:t>
            </a:r>
            <a:r>
              <a:rPr lang="ja-JP" altLang="en-US" dirty="0" smtClean="0"/>
              <a:t>大</a:t>
            </a:r>
            <a:r>
              <a:rPr lang="en-US" altLang="ja-JP" baseline="30000" dirty="0"/>
              <a:t>H</a:t>
            </a:r>
            <a:endParaRPr lang="en-US" altLang="zh-TW" dirty="0" smtClean="0"/>
          </a:p>
          <a:p>
            <a:r>
              <a:rPr lang="ja-JP" altLang="en-US" u="sng" dirty="0"/>
              <a:t>○</a:t>
            </a:r>
            <a:r>
              <a:rPr lang="zh-TW" altLang="en-US" u="sng" dirty="0" smtClean="0"/>
              <a:t>森</a:t>
            </a:r>
            <a:r>
              <a:rPr lang="zh-TW" altLang="en-US" u="sng" dirty="0"/>
              <a:t>内航也</a:t>
            </a:r>
            <a:r>
              <a:rPr lang="zh-TW" altLang="en-US" dirty="0"/>
              <a:t>，金信弘，武内勇司，武政健一，笠原宏太，金丸昌弘，奥平琢也，市村龍</a:t>
            </a:r>
            <a:r>
              <a:rPr lang="zh-TW" altLang="en-US" dirty="0" smtClean="0"/>
              <a:t>哉</a:t>
            </a:r>
            <a:endParaRPr lang="en-US" altLang="zh-TW" dirty="0" smtClean="0"/>
          </a:p>
          <a:p>
            <a:r>
              <a:rPr lang="zh-TW" altLang="en-US" dirty="0" smtClean="0"/>
              <a:t>先</a:t>
            </a:r>
            <a:r>
              <a:rPr lang="zh-TW" altLang="en-US" dirty="0"/>
              <a:t>崎</a:t>
            </a:r>
            <a:r>
              <a:rPr lang="zh-TW" altLang="en-US" dirty="0" smtClean="0"/>
              <a:t>蓮，</a:t>
            </a:r>
            <a:r>
              <a:rPr lang="zh-TW" altLang="en-US" dirty="0"/>
              <a:t>美馬覚</a:t>
            </a:r>
            <a:r>
              <a:rPr lang="en-US" altLang="zh-TW" baseline="30000" dirty="0"/>
              <a:t>A</a:t>
            </a:r>
            <a:r>
              <a:rPr lang="zh-TW" altLang="en-US" dirty="0"/>
              <a:t>，羽澄昌史</a:t>
            </a:r>
            <a:r>
              <a:rPr lang="en-US" altLang="zh-TW" baseline="30000" dirty="0"/>
              <a:t>B</a:t>
            </a:r>
            <a:r>
              <a:rPr lang="zh-TW" altLang="en-US" dirty="0"/>
              <a:t>，新井康夫</a:t>
            </a:r>
            <a:r>
              <a:rPr lang="en-US" altLang="zh-TW" baseline="30000" dirty="0"/>
              <a:t>B</a:t>
            </a:r>
            <a:r>
              <a:rPr lang="zh-TW" altLang="en-US" dirty="0"/>
              <a:t>，石野宏和</a:t>
            </a:r>
            <a:r>
              <a:rPr lang="en-US" altLang="zh-TW" baseline="30000" dirty="0"/>
              <a:t>C</a:t>
            </a:r>
            <a:r>
              <a:rPr lang="zh-TW" altLang="en-US" dirty="0"/>
              <a:t>，松浦周二</a:t>
            </a:r>
            <a:r>
              <a:rPr lang="en-US" altLang="zh-TW" baseline="30000" dirty="0"/>
              <a:t>D</a:t>
            </a:r>
            <a:r>
              <a:rPr lang="zh-TW" altLang="en-US" dirty="0"/>
              <a:t>，池田博一</a:t>
            </a:r>
            <a:r>
              <a:rPr lang="en-US" altLang="zh-TW" baseline="30000" dirty="0"/>
              <a:t>D</a:t>
            </a:r>
            <a:r>
              <a:rPr lang="zh-TW" altLang="en-US" dirty="0"/>
              <a:t>，和田武彦</a:t>
            </a:r>
            <a:r>
              <a:rPr lang="en-US" altLang="zh-TW" baseline="30000" dirty="0"/>
              <a:t>D</a:t>
            </a:r>
            <a:r>
              <a:rPr lang="zh-TW" altLang="en-US" dirty="0"/>
              <a:t>，長勢晃一</a:t>
            </a:r>
            <a:r>
              <a:rPr lang="en-US" altLang="zh-TW" baseline="30000" dirty="0"/>
              <a:t>E</a:t>
            </a:r>
            <a:r>
              <a:rPr lang="zh-TW" altLang="en-US" dirty="0"/>
              <a:t>，</a:t>
            </a:r>
            <a:r>
              <a:rPr lang="en-US" altLang="zh-TW" dirty="0" smtClean="0"/>
              <a:t>Erik</a:t>
            </a:r>
            <a:r>
              <a:rPr lang="ja-JP" altLang="en-US" dirty="0"/>
              <a:t> </a:t>
            </a:r>
            <a:r>
              <a:rPr lang="en-US" altLang="zh-TW" dirty="0" err="1" smtClean="0"/>
              <a:t>Ramberg</a:t>
            </a:r>
            <a:r>
              <a:rPr lang="ja-JP" altLang="en-US" dirty="0" smtClean="0"/>
              <a:t>  </a:t>
            </a:r>
            <a:r>
              <a:rPr lang="en-US" altLang="zh-TW" baseline="30000" dirty="0" smtClean="0"/>
              <a:t>F</a:t>
            </a:r>
            <a:r>
              <a:rPr lang="ja-JP" altLang="en-US" dirty="0" smtClean="0"/>
              <a:t> </a:t>
            </a:r>
            <a:r>
              <a:rPr lang="en-US" altLang="ja-JP" dirty="0" smtClean="0"/>
              <a:t>, </a:t>
            </a:r>
            <a:r>
              <a:rPr lang="ja-JP" altLang="en-US" dirty="0" smtClean="0"/>
              <a:t>吉田拓生</a:t>
            </a:r>
            <a:r>
              <a:rPr lang="en-US" altLang="ja-JP" baseline="30000" dirty="0" smtClean="0"/>
              <a:t>G</a:t>
            </a:r>
            <a:r>
              <a:rPr lang="ja-JP" altLang="en-US" dirty="0" smtClean="0"/>
              <a:t> </a:t>
            </a:r>
            <a:r>
              <a:rPr lang="en-US" altLang="ja-JP" dirty="0" smtClean="0"/>
              <a:t>, </a:t>
            </a:r>
            <a:r>
              <a:rPr lang="ja-JP" altLang="en-US" dirty="0" smtClean="0"/>
              <a:t>加藤幸弘</a:t>
            </a:r>
            <a:r>
              <a:rPr lang="en-US" altLang="ja-JP" b="1" baseline="30000" dirty="0"/>
              <a:t>H</a:t>
            </a:r>
            <a:endParaRPr lang="en-US" altLang="zh-TW" baseline="30000" dirty="0"/>
          </a:p>
          <a:p>
            <a:endParaRPr lang="en-US" altLang="zh-TW" dirty="0"/>
          </a:p>
        </p:txBody>
      </p:sp>
      <p:sp>
        <p:nvSpPr>
          <p:cNvPr id="3" name="テキスト ボックス 2"/>
          <p:cNvSpPr txBox="1"/>
          <p:nvPr/>
        </p:nvSpPr>
        <p:spPr>
          <a:xfrm>
            <a:off x="1803207" y="1030475"/>
            <a:ext cx="8615802" cy="1446550"/>
          </a:xfrm>
          <a:prstGeom prst="rect">
            <a:avLst/>
          </a:prstGeom>
          <a:noFill/>
        </p:spPr>
        <p:txBody>
          <a:bodyPr wrap="square" rtlCol="0">
            <a:spAutoFit/>
          </a:bodyPr>
          <a:lstStyle/>
          <a:p>
            <a:pPr algn="ctr"/>
            <a:r>
              <a:rPr lang="ja-JP" altLang="en-US" sz="4400" b="1" dirty="0">
                <a:latin typeface="+mj-ea"/>
              </a:rPr>
              <a:t>ニュートリノ崩壊光探索のための</a:t>
            </a:r>
            <a:r>
              <a:rPr lang="en-US" altLang="ja-JP" sz="4400" b="1" dirty="0" err="1">
                <a:latin typeface="+mj-ea"/>
              </a:rPr>
              <a:t>Nb</a:t>
            </a:r>
            <a:r>
              <a:rPr lang="en-US" altLang="ja-JP" sz="4400" b="1" dirty="0">
                <a:latin typeface="+mj-ea"/>
              </a:rPr>
              <a:t>/Al-STJ</a:t>
            </a:r>
            <a:r>
              <a:rPr lang="ja-JP" altLang="en-US" sz="4400" b="1" dirty="0">
                <a:latin typeface="+mj-ea"/>
              </a:rPr>
              <a:t>の研究開発</a:t>
            </a:r>
            <a:r>
              <a:rPr lang="en-US" altLang="ja-JP" sz="4400" b="1" dirty="0">
                <a:latin typeface="+mj-ea"/>
              </a:rPr>
              <a:t>V</a:t>
            </a:r>
            <a:endParaRPr kumimoji="1" lang="ja-JP" altLang="en-US" sz="4400" b="1" dirty="0"/>
          </a:p>
        </p:txBody>
      </p:sp>
      <p:sp>
        <p:nvSpPr>
          <p:cNvPr id="2" name="スライド番号プレースホルダー 1"/>
          <p:cNvSpPr>
            <a:spLocks noGrp="1"/>
          </p:cNvSpPr>
          <p:nvPr>
            <p:ph type="sldNum" sz="quarter" idx="12"/>
          </p:nvPr>
        </p:nvSpPr>
        <p:spPr/>
        <p:txBody>
          <a:bodyPr/>
          <a:lstStyle/>
          <a:p>
            <a:fld id="{7273F918-CC11-478E-832F-D037F02C23C8}" type="slidenum">
              <a:rPr kumimoji="1" lang="ja-JP" altLang="en-US" smtClean="0"/>
              <a:pPr/>
              <a:t>1</a:t>
            </a:fld>
            <a:endParaRPr kumimoji="1" lang="ja-JP" altLang="en-US" dirty="0"/>
          </a:p>
        </p:txBody>
      </p:sp>
    </p:spTree>
    <p:extLst>
      <p:ext uri="{BB962C8B-B14F-4D97-AF65-F5344CB8AC3E}">
        <p14:creationId xmlns:p14="http://schemas.microsoft.com/office/powerpoint/2010/main" val="38093059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656972" y="260132"/>
            <a:ext cx="7901353" cy="523220"/>
          </a:xfrm>
          <a:prstGeom prst="rect">
            <a:avLst/>
          </a:prstGeom>
          <a:noFill/>
        </p:spPr>
        <p:txBody>
          <a:bodyPr wrap="square" rtlCol="0">
            <a:spAutoFit/>
          </a:bodyPr>
          <a:lstStyle/>
          <a:p>
            <a:r>
              <a:rPr lang="ja-JP" altLang="en-US" sz="2800" dirty="0"/>
              <a:t>新た</a:t>
            </a:r>
            <a:r>
              <a:rPr lang="ja-JP" altLang="en-US" sz="2800" dirty="0" smtClean="0"/>
              <a:t>に</a:t>
            </a:r>
            <a:r>
              <a:rPr lang="en-US" altLang="ja-JP" sz="2800" dirty="0" err="1" smtClean="0"/>
              <a:t>Nb</a:t>
            </a:r>
            <a:r>
              <a:rPr lang="en-US" altLang="ja-JP" sz="2800" dirty="0" smtClean="0"/>
              <a:t>/Al-STJ</a:t>
            </a:r>
            <a:r>
              <a:rPr lang="ja-JP" altLang="en-US" sz="2800" dirty="0" smtClean="0"/>
              <a:t>を設計</a:t>
            </a:r>
            <a:endParaRPr kumimoji="1" lang="ja-JP" altLang="en-US" sz="2800" dirty="0"/>
          </a:p>
        </p:txBody>
      </p:sp>
      <p:sp>
        <p:nvSpPr>
          <p:cNvPr id="5" name="テキスト ボックス 4"/>
          <p:cNvSpPr txBox="1"/>
          <p:nvPr/>
        </p:nvSpPr>
        <p:spPr>
          <a:xfrm>
            <a:off x="708543" y="1009123"/>
            <a:ext cx="9319847" cy="923330"/>
          </a:xfrm>
          <a:prstGeom prst="rect">
            <a:avLst/>
          </a:prstGeom>
          <a:noFill/>
        </p:spPr>
        <p:txBody>
          <a:bodyPr wrap="square" rtlCol="0">
            <a:spAutoFit/>
          </a:bodyPr>
          <a:lstStyle/>
          <a:p>
            <a:r>
              <a:rPr kumimoji="1" lang="ja-JP" altLang="en-US" dirty="0" smtClean="0"/>
              <a:t>産総研との共同研究を開始した。</a:t>
            </a:r>
            <a:endParaRPr kumimoji="1" lang="en-US" altLang="ja-JP" dirty="0" smtClean="0"/>
          </a:p>
          <a:p>
            <a:r>
              <a:rPr lang="ja-JP" altLang="en-US" dirty="0"/>
              <a:t>新た</a:t>
            </a:r>
            <a:r>
              <a:rPr lang="ja-JP" altLang="en-US" dirty="0" smtClean="0"/>
              <a:t>に</a:t>
            </a:r>
            <a:r>
              <a:rPr lang="en-US" altLang="ja-JP" dirty="0" err="1" smtClean="0"/>
              <a:t>Nb</a:t>
            </a:r>
            <a:r>
              <a:rPr lang="en-US" altLang="ja-JP" dirty="0" smtClean="0"/>
              <a:t>/Al-STJ</a:t>
            </a:r>
            <a:r>
              <a:rPr lang="ja-JP" altLang="en-US" dirty="0" smtClean="0"/>
              <a:t>を設計し、産総研の</a:t>
            </a:r>
            <a:r>
              <a:rPr lang="ja-JP" altLang="en-US" dirty="0"/>
              <a:t>技術</a:t>
            </a:r>
            <a:r>
              <a:rPr lang="ja-JP" altLang="en-US" dirty="0" smtClean="0"/>
              <a:t>により</a:t>
            </a:r>
            <a:r>
              <a:rPr lang="en-US" altLang="ja-JP" dirty="0" smtClean="0"/>
              <a:t>STJ</a:t>
            </a:r>
            <a:r>
              <a:rPr lang="ja-JP" altLang="en-US" dirty="0" smtClean="0"/>
              <a:t>を作製</a:t>
            </a:r>
            <a:endParaRPr lang="en-US" altLang="ja-JP" dirty="0" smtClean="0"/>
          </a:p>
          <a:p>
            <a:r>
              <a:rPr lang="ja-JP" altLang="en-US" dirty="0" smtClean="0"/>
              <a:t>先日</a:t>
            </a:r>
            <a:r>
              <a:rPr lang="ja-JP" altLang="en-US" dirty="0"/>
              <a:t>完成</a:t>
            </a:r>
            <a:r>
              <a:rPr kumimoji="1" lang="ja-JP" altLang="en-US" dirty="0" smtClean="0"/>
              <a:t>、測定は</a:t>
            </a:r>
            <a:r>
              <a:rPr lang="ja-JP" altLang="en-US" dirty="0" smtClean="0"/>
              <a:t>今後行っていく</a:t>
            </a:r>
            <a:endParaRPr kumimoji="1" lang="ja-JP" altLang="en-US" dirty="0"/>
          </a:p>
        </p:txBody>
      </p:sp>
      <p:pic>
        <p:nvPicPr>
          <p:cNvPr id="8" name="Picture 4"/>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5709882" y="1752679"/>
            <a:ext cx="5031741" cy="4847089"/>
          </a:xfrm>
          <a:prstGeom prst="rect">
            <a:avLst/>
          </a:prstGeom>
          <a:noFill/>
        </p:spPr>
      </p:pic>
      <p:sp>
        <p:nvSpPr>
          <p:cNvPr id="9" name="正方形/長方形 8"/>
          <p:cNvSpPr/>
          <p:nvPr/>
        </p:nvSpPr>
        <p:spPr>
          <a:xfrm>
            <a:off x="5709882" y="1871491"/>
            <a:ext cx="2590052" cy="2440100"/>
          </a:xfrm>
          <a:prstGeom prst="rect">
            <a:avLst/>
          </a:prstGeom>
          <a:no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Calibri"/>
              <a:ea typeface="ＭＳ Ｐゴシック"/>
              <a:cs typeface="+mn-cs"/>
            </a:endParaRPr>
          </a:p>
        </p:txBody>
      </p:sp>
      <p:sp>
        <p:nvSpPr>
          <p:cNvPr id="10" name="正方形/長方形 9"/>
          <p:cNvSpPr/>
          <p:nvPr/>
        </p:nvSpPr>
        <p:spPr>
          <a:xfrm>
            <a:off x="8395050" y="2464843"/>
            <a:ext cx="915232" cy="899680"/>
          </a:xfrm>
          <a:prstGeom prst="rect">
            <a:avLst/>
          </a:prstGeom>
          <a:no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Calibri"/>
              <a:ea typeface="ＭＳ Ｐゴシック"/>
              <a:cs typeface="+mn-cs"/>
            </a:endParaRPr>
          </a:p>
        </p:txBody>
      </p:sp>
      <p:sp>
        <p:nvSpPr>
          <p:cNvPr id="11" name="正方形/長方形 10"/>
          <p:cNvSpPr/>
          <p:nvPr/>
        </p:nvSpPr>
        <p:spPr>
          <a:xfrm>
            <a:off x="9094257" y="3043606"/>
            <a:ext cx="1895648" cy="2095570"/>
          </a:xfrm>
          <a:prstGeom prst="rect">
            <a:avLst/>
          </a:prstGeom>
          <a:no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Calibri"/>
              <a:ea typeface="ＭＳ Ｐゴシック"/>
              <a:cs typeface="+mn-cs"/>
            </a:endParaRPr>
          </a:p>
        </p:txBody>
      </p:sp>
      <p:sp>
        <p:nvSpPr>
          <p:cNvPr id="12" name="正方形/長方形 11"/>
          <p:cNvSpPr/>
          <p:nvPr/>
        </p:nvSpPr>
        <p:spPr>
          <a:xfrm>
            <a:off x="7510081" y="4311591"/>
            <a:ext cx="1342585" cy="1338932"/>
          </a:xfrm>
          <a:prstGeom prst="rect">
            <a:avLst/>
          </a:prstGeom>
          <a:no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Calibri"/>
              <a:ea typeface="ＭＳ Ｐゴシック"/>
              <a:cs typeface="+mn-cs"/>
            </a:endParaRPr>
          </a:p>
        </p:txBody>
      </p:sp>
      <p:sp>
        <p:nvSpPr>
          <p:cNvPr id="13" name="正方形/長方形 12"/>
          <p:cNvSpPr/>
          <p:nvPr/>
        </p:nvSpPr>
        <p:spPr>
          <a:xfrm>
            <a:off x="6717994" y="4652655"/>
            <a:ext cx="530151" cy="891624"/>
          </a:xfrm>
          <a:prstGeom prst="rect">
            <a:avLst/>
          </a:prstGeom>
          <a:no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Calibri"/>
              <a:ea typeface="ＭＳ Ｐゴシック"/>
              <a:cs typeface="+mn-cs"/>
            </a:endParaRPr>
          </a:p>
        </p:txBody>
      </p:sp>
      <p:sp>
        <p:nvSpPr>
          <p:cNvPr id="14" name="テキスト ボックス 13"/>
          <p:cNvSpPr txBox="1"/>
          <p:nvPr/>
        </p:nvSpPr>
        <p:spPr>
          <a:xfrm>
            <a:off x="5709881" y="1851325"/>
            <a:ext cx="2432008" cy="92333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800" b="1" i="0" u="none" strike="noStrike" kern="0" cap="none" spc="0" normalizeH="0" baseline="0" noProof="0" dirty="0" smtClean="0">
                <a:ln>
                  <a:noFill/>
                </a:ln>
                <a:solidFill>
                  <a:prstClr val="black"/>
                </a:solidFill>
                <a:effectLst/>
                <a:uLnTx/>
                <a:uFillTx/>
              </a:rPr>
              <a:t>Division 1</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800" b="1" i="0" u="none" strike="noStrike" kern="0" cap="none" spc="0" normalizeH="0" baseline="0" noProof="0" dirty="0" smtClean="0">
                <a:ln>
                  <a:noFill/>
                </a:ln>
                <a:solidFill>
                  <a:prstClr val="black"/>
                </a:solidFill>
                <a:effectLst/>
                <a:uLnTx/>
                <a:uFillTx/>
              </a:rPr>
              <a:t>(100um×100um STJ array)</a:t>
            </a:r>
            <a:endParaRPr kumimoji="0" lang="ja-JP" altLang="en-US" sz="1800" b="1" i="0" u="none" strike="noStrike" kern="0" cap="none" spc="0" normalizeH="0" baseline="0" noProof="0" dirty="0" smtClean="0">
              <a:ln>
                <a:noFill/>
              </a:ln>
              <a:solidFill>
                <a:prstClr val="black"/>
              </a:solidFill>
              <a:effectLst/>
              <a:uLnTx/>
              <a:uFillTx/>
            </a:endParaRPr>
          </a:p>
        </p:txBody>
      </p:sp>
      <p:sp>
        <p:nvSpPr>
          <p:cNvPr id="15" name="テキスト ボックス 14"/>
          <p:cNvSpPr txBox="1"/>
          <p:nvPr/>
        </p:nvSpPr>
        <p:spPr>
          <a:xfrm>
            <a:off x="9310282" y="1964982"/>
            <a:ext cx="1237515"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800" b="1" i="0" u="none" strike="noStrike" kern="0" cap="none" spc="0" normalizeH="0" baseline="0" noProof="0" dirty="0" smtClean="0">
                <a:ln>
                  <a:noFill/>
                </a:ln>
                <a:solidFill>
                  <a:prstClr val="black"/>
                </a:solidFill>
                <a:effectLst/>
                <a:uLnTx/>
                <a:uFillTx/>
              </a:rPr>
              <a:t>Division 2</a:t>
            </a:r>
          </a:p>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dirty="0" smtClean="0">
              <a:ln>
                <a:noFill/>
              </a:ln>
              <a:solidFill>
                <a:prstClr val="black"/>
              </a:solidFill>
              <a:effectLst/>
              <a:uLnTx/>
              <a:uFillTx/>
            </a:endParaRPr>
          </a:p>
        </p:txBody>
      </p:sp>
      <p:sp>
        <p:nvSpPr>
          <p:cNvPr id="16" name="テキスト ボックス 15"/>
          <p:cNvSpPr txBox="1"/>
          <p:nvPr/>
        </p:nvSpPr>
        <p:spPr>
          <a:xfrm>
            <a:off x="10010587" y="3575107"/>
            <a:ext cx="1245548"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800" b="1" i="0" u="none" strike="noStrike" kern="0" cap="none" spc="0" normalizeH="0" baseline="0" noProof="0" dirty="0" smtClean="0">
                <a:ln>
                  <a:noFill/>
                </a:ln>
                <a:solidFill>
                  <a:prstClr val="black"/>
                </a:solidFill>
                <a:effectLst/>
                <a:uLnTx/>
                <a:uFillTx/>
              </a:rPr>
              <a:t>Division 3</a:t>
            </a:r>
          </a:p>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dirty="0" smtClean="0">
              <a:ln>
                <a:noFill/>
              </a:ln>
              <a:solidFill>
                <a:prstClr val="black"/>
              </a:solidFill>
              <a:effectLst/>
              <a:uLnTx/>
              <a:uFillTx/>
            </a:endParaRPr>
          </a:p>
        </p:txBody>
      </p:sp>
      <p:sp>
        <p:nvSpPr>
          <p:cNvPr id="17" name="テキスト ボックス 16"/>
          <p:cNvSpPr txBox="1"/>
          <p:nvPr/>
        </p:nvSpPr>
        <p:spPr>
          <a:xfrm>
            <a:off x="8410897" y="5544280"/>
            <a:ext cx="1286895"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800" b="1" i="0" u="none" strike="noStrike" kern="0" cap="none" spc="0" normalizeH="0" baseline="0" noProof="0" dirty="0" smtClean="0">
                <a:ln>
                  <a:noFill/>
                </a:ln>
                <a:solidFill>
                  <a:prstClr val="black"/>
                </a:solidFill>
                <a:effectLst/>
                <a:uLnTx/>
                <a:uFillTx/>
              </a:rPr>
              <a:t>Division 4</a:t>
            </a:r>
          </a:p>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dirty="0" smtClean="0">
              <a:ln>
                <a:noFill/>
              </a:ln>
              <a:solidFill>
                <a:prstClr val="black"/>
              </a:solidFill>
              <a:effectLst/>
              <a:uLnTx/>
              <a:uFillTx/>
            </a:endParaRPr>
          </a:p>
        </p:txBody>
      </p:sp>
      <p:sp>
        <p:nvSpPr>
          <p:cNvPr id="18" name="テキスト ボックス 17"/>
          <p:cNvSpPr txBox="1"/>
          <p:nvPr/>
        </p:nvSpPr>
        <p:spPr>
          <a:xfrm>
            <a:off x="5461601" y="4677512"/>
            <a:ext cx="1256394"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800" b="1" i="0" u="none" strike="noStrike" kern="0" cap="none" spc="0" normalizeH="0" baseline="0" noProof="0" dirty="0" smtClean="0">
                <a:ln>
                  <a:noFill/>
                </a:ln>
                <a:solidFill>
                  <a:prstClr val="black"/>
                </a:solidFill>
                <a:effectLst/>
                <a:uLnTx/>
                <a:uFillTx/>
              </a:rPr>
              <a:t>Division 5</a:t>
            </a:r>
          </a:p>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dirty="0" smtClean="0">
              <a:ln>
                <a:noFill/>
              </a:ln>
              <a:solidFill>
                <a:prstClr val="black"/>
              </a:solidFill>
              <a:effectLst/>
              <a:uLnTx/>
              <a:uFillTx/>
            </a:endParaRPr>
          </a:p>
        </p:txBody>
      </p:sp>
      <p:sp>
        <p:nvSpPr>
          <p:cNvPr id="7" name="正方形/長方形 6"/>
          <p:cNvSpPr/>
          <p:nvPr/>
        </p:nvSpPr>
        <p:spPr>
          <a:xfrm>
            <a:off x="658891" y="4366419"/>
            <a:ext cx="2479194" cy="141349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658891" y="4681538"/>
            <a:ext cx="2479194" cy="70714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658891" y="5033097"/>
            <a:ext cx="2479194" cy="45719"/>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p:nvSpPr>
        <p:spPr>
          <a:xfrm>
            <a:off x="658889" y="4362032"/>
            <a:ext cx="1531428" cy="642672"/>
          </a:xfrm>
          <a:prstGeom prst="rect">
            <a:avLst/>
          </a:prstGeom>
          <a:noFill/>
        </p:spPr>
        <p:txBody>
          <a:bodyPr wrap="square" rtlCol="0">
            <a:spAutoFit/>
          </a:bodyPr>
          <a:lstStyle/>
          <a:p>
            <a:r>
              <a:rPr kumimoji="1" lang="en-US" altLang="ja-JP" dirty="0" err="1" smtClean="0"/>
              <a:t>Nb</a:t>
            </a:r>
            <a:r>
              <a:rPr kumimoji="1" lang="en-US" altLang="ja-JP" dirty="0" smtClean="0"/>
              <a:t>  100nm</a:t>
            </a:r>
          </a:p>
          <a:p>
            <a:r>
              <a:rPr lang="en-US" altLang="ja-JP" dirty="0" smtClean="0"/>
              <a:t>Al     70nm</a:t>
            </a:r>
            <a:endParaRPr kumimoji="1" lang="ja-JP" altLang="en-US" dirty="0"/>
          </a:p>
        </p:txBody>
      </p:sp>
      <p:sp>
        <p:nvSpPr>
          <p:cNvPr id="23" name="テキスト ボックス 22"/>
          <p:cNvSpPr txBox="1"/>
          <p:nvPr/>
        </p:nvSpPr>
        <p:spPr>
          <a:xfrm>
            <a:off x="1276054" y="3694928"/>
            <a:ext cx="1343475" cy="367241"/>
          </a:xfrm>
          <a:prstGeom prst="rect">
            <a:avLst/>
          </a:prstGeom>
          <a:noFill/>
        </p:spPr>
        <p:txBody>
          <a:bodyPr wrap="square" rtlCol="0">
            <a:spAutoFit/>
          </a:bodyPr>
          <a:lstStyle/>
          <a:p>
            <a:r>
              <a:rPr kumimoji="1" lang="ja-JP" altLang="en-US" dirty="0" smtClean="0"/>
              <a:t>絶縁膜</a:t>
            </a:r>
            <a:endParaRPr kumimoji="1" lang="ja-JP" altLang="en-US" dirty="0"/>
          </a:p>
        </p:txBody>
      </p:sp>
      <p:cxnSp>
        <p:nvCxnSpPr>
          <p:cNvPr id="25" name="直線矢印コネクタ 24"/>
          <p:cNvCxnSpPr/>
          <p:nvPr/>
        </p:nvCxnSpPr>
        <p:spPr>
          <a:xfrm>
            <a:off x="1957754" y="4091391"/>
            <a:ext cx="453716" cy="91179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26" name="テキスト ボックス 25"/>
          <p:cNvSpPr txBox="1"/>
          <p:nvPr/>
        </p:nvSpPr>
        <p:spPr>
          <a:xfrm>
            <a:off x="206477" y="2342760"/>
            <a:ext cx="5073446" cy="1200329"/>
          </a:xfrm>
          <a:prstGeom prst="rect">
            <a:avLst/>
          </a:prstGeom>
          <a:noFill/>
        </p:spPr>
        <p:txBody>
          <a:bodyPr wrap="square" rtlCol="0">
            <a:spAutoFit/>
          </a:bodyPr>
          <a:lstStyle/>
          <a:p>
            <a:r>
              <a:rPr lang="ja-JP" altLang="en-US" dirty="0" smtClean="0"/>
              <a:t>ジャンクションサイズ以外の変更点</a:t>
            </a:r>
            <a:endParaRPr lang="en-US" altLang="ja-JP" dirty="0"/>
          </a:p>
          <a:p>
            <a:r>
              <a:rPr lang="ja-JP" altLang="en-US" dirty="0" smtClean="0"/>
              <a:t>・保護のために覆っていた</a:t>
            </a:r>
            <a:r>
              <a:rPr lang="en-US" altLang="ja-JP" dirty="0" smtClean="0"/>
              <a:t>SiO</a:t>
            </a:r>
            <a:r>
              <a:rPr lang="en-US" altLang="ja-JP" baseline="-25000" dirty="0" smtClean="0"/>
              <a:t>2</a:t>
            </a:r>
            <a:r>
              <a:rPr lang="ja-JP" altLang="en-US" dirty="0" smtClean="0"/>
              <a:t>の層をなくした</a:t>
            </a:r>
            <a:endParaRPr lang="en-US" altLang="ja-JP" dirty="0" smtClean="0"/>
          </a:p>
          <a:p>
            <a:r>
              <a:rPr lang="ja-JP" altLang="en-US" dirty="0" smtClean="0"/>
              <a:t>・</a:t>
            </a:r>
            <a:r>
              <a:rPr lang="en-US" altLang="ja-JP" dirty="0" smtClean="0"/>
              <a:t>Al</a:t>
            </a:r>
            <a:r>
              <a:rPr lang="ja-JP" altLang="en-US" dirty="0" smtClean="0"/>
              <a:t>層の厚さを厚くした。厚さ</a:t>
            </a:r>
            <a:r>
              <a:rPr lang="en-US" altLang="ja-JP" dirty="0" smtClean="0"/>
              <a:t>8nm </a:t>
            </a:r>
            <a:r>
              <a:rPr lang="ja-JP" altLang="en-US" dirty="0" smtClean="0"/>
              <a:t>→ </a:t>
            </a:r>
            <a:r>
              <a:rPr lang="en-US" altLang="ja-JP" dirty="0" smtClean="0"/>
              <a:t>70nm</a:t>
            </a:r>
            <a:r>
              <a:rPr lang="ja-JP" altLang="en-US" dirty="0" smtClean="0"/>
              <a:t>　</a:t>
            </a:r>
            <a:endParaRPr lang="en-US" altLang="ja-JP" dirty="0" smtClean="0"/>
          </a:p>
          <a:p>
            <a:r>
              <a:rPr kumimoji="1" lang="ja-JP" altLang="en-US" dirty="0"/>
              <a:t>　</a:t>
            </a:r>
            <a:r>
              <a:rPr lang="ja-JP" altLang="en-US" dirty="0" smtClean="0"/>
              <a:t>転移温度</a:t>
            </a:r>
            <a:r>
              <a:rPr lang="en-US" altLang="ja-JP" dirty="0" smtClean="0"/>
              <a:t>~3K</a:t>
            </a:r>
            <a:endParaRPr kumimoji="1" lang="ja-JP" altLang="en-US" dirty="0"/>
          </a:p>
        </p:txBody>
      </p:sp>
      <p:sp>
        <p:nvSpPr>
          <p:cNvPr id="27" name="スライド番号プレースホルダー 26"/>
          <p:cNvSpPr>
            <a:spLocks noGrp="1"/>
          </p:cNvSpPr>
          <p:nvPr>
            <p:ph type="sldNum" sz="quarter" idx="12"/>
          </p:nvPr>
        </p:nvSpPr>
        <p:spPr/>
        <p:txBody>
          <a:bodyPr/>
          <a:lstStyle/>
          <a:p>
            <a:fld id="{7273F918-CC11-478E-832F-D037F02C23C8}" type="slidenum">
              <a:rPr kumimoji="1" lang="ja-JP" altLang="en-US" smtClean="0"/>
              <a:pPr/>
              <a:t>10</a:t>
            </a:fld>
            <a:endParaRPr kumimoji="1" lang="ja-JP" altLang="en-US"/>
          </a:p>
        </p:txBody>
      </p:sp>
      <p:sp>
        <p:nvSpPr>
          <p:cNvPr id="4" name="テキスト ボックス 3"/>
          <p:cNvSpPr txBox="1"/>
          <p:nvPr/>
        </p:nvSpPr>
        <p:spPr>
          <a:xfrm>
            <a:off x="3226627" y="4547286"/>
            <a:ext cx="2141839" cy="369332"/>
          </a:xfrm>
          <a:prstGeom prst="rect">
            <a:avLst/>
          </a:prstGeom>
          <a:noFill/>
        </p:spPr>
        <p:txBody>
          <a:bodyPr wrap="square" rtlCol="0">
            <a:spAutoFit/>
          </a:bodyPr>
          <a:lstStyle/>
          <a:p>
            <a:r>
              <a:rPr lang="ja-JP" altLang="en-US" dirty="0" smtClean="0"/>
              <a:t>上下で対称な厚さ</a:t>
            </a:r>
            <a:endParaRPr kumimoji="1" lang="ja-JP" altLang="en-US" dirty="0"/>
          </a:p>
        </p:txBody>
      </p:sp>
    </p:spTree>
    <p:extLst>
      <p:ext uri="{BB962C8B-B14F-4D97-AF65-F5344CB8AC3E}">
        <p14:creationId xmlns:p14="http://schemas.microsoft.com/office/powerpoint/2010/main" val="16121829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121642" y="480646"/>
            <a:ext cx="7971693" cy="523220"/>
          </a:xfrm>
          <a:prstGeom prst="rect">
            <a:avLst/>
          </a:prstGeom>
          <a:noFill/>
        </p:spPr>
        <p:txBody>
          <a:bodyPr wrap="square" rtlCol="0">
            <a:spAutoFit/>
          </a:bodyPr>
          <a:lstStyle/>
          <a:p>
            <a:r>
              <a:rPr lang="en-US" altLang="ja-JP" sz="2800" dirty="0" smtClean="0"/>
              <a:t>Division3</a:t>
            </a:r>
            <a:endParaRPr kumimoji="1" lang="ja-JP" altLang="en-US" sz="2800" dirty="0"/>
          </a:p>
        </p:txBody>
      </p:sp>
      <p:pic>
        <p:nvPicPr>
          <p:cNvPr id="3" name="Picture 3" descr="C:\Users\admin\Desktop\okudaira\design1_allsize.png"/>
          <p:cNvPicPr>
            <a:picLocks noChangeAspect="1" noChangeArrowheads="1"/>
          </p:cNvPicPr>
          <p:nvPr/>
        </p:nvPicPr>
        <p:blipFill>
          <a:blip r:embed="rId2" cstate="print"/>
          <a:srcRect/>
          <a:stretch>
            <a:fillRect/>
          </a:stretch>
        </p:blipFill>
        <p:spPr bwMode="auto">
          <a:xfrm>
            <a:off x="6057059" y="1144816"/>
            <a:ext cx="4634387" cy="5000749"/>
          </a:xfrm>
          <a:prstGeom prst="rect">
            <a:avLst/>
          </a:prstGeom>
          <a:noFill/>
        </p:spPr>
      </p:pic>
      <p:sp>
        <p:nvSpPr>
          <p:cNvPr id="4" name="左中かっこ 3"/>
          <p:cNvSpPr/>
          <p:nvPr/>
        </p:nvSpPr>
        <p:spPr>
          <a:xfrm>
            <a:off x="7139355" y="5005754"/>
            <a:ext cx="216000" cy="648000"/>
          </a:xfrm>
          <a:prstGeom prst="lef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5" name="左中かっこ 4"/>
          <p:cNvSpPr/>
          <p:nvPr/>
        </p:nvSpPr>
        <p:spPr>
          <a:xfrm>
            <a:off x="7139355" y="4173415"/>
            <a:ext cx="216000" cy="730062"/>
          </a:xfrm>
          <a:prstGeom prst="lef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 name="左中かっこ 5"/>
          <p:cNvSpPr/>
          <p:nvPr/>
        </p:nvSpPr>
        <p:spPr>
          <a:xfrm>
            <a:off x="7139355" y="3399692"/>
            <a:ext cx="215999" cy="610527"/>
          </a:xfrm>
          <a:prstGeom prst="leftBrace">
            <a:avLst>
              <a:gd name="adj1" fmla="val 8333"/>
              <a:gd name="adj2" fmla="val 51920"/>
            </a:avLst>
          </a:prstGeom>
          <a:ln w="38100">
            <a:solidFill>
              <a:srgbClr val="7030A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7" name="テキスト ボックス 6"/>
          <p:cNvSpPr txBox="1"/>
          <p:nvPr/>
        </p:nvSpPr>
        <p:spPr>
          <a:xfrm>
            <a:off x="5254027" y="5145089"/>
            <a:ext cx="1606063" cy="369332"/>
          </a:xfrm>
          <a:prstGeom prst="rect">
            <a:avLst/>
          </a:prstGeom>
          <a:noFill/>
        </p:spPr>
        <p:txBody>
          <a:bodyPr wrap="square" rtlCol="0">
            <a:spAutoFit/>
          </a:bodyPr>
          <a:lstStyle/>
          <a:p>
            <a:r>
              <a:rPr kumimoji="1" lang="en-US" altLang="ja-JP" dirty="0" smtClean="0"/>
              <a:t>10um x 10um</a:t>
            </a:r>
            <a:endParaRPr kumimoji="1" lang="ja-JP" altLang="en-US" dirty="0"/>
          </a:p>
        </p:txBody>
      </p:sp>
      <p:sp>
        <p:nvSpPr>
          <p:cNvPr id="8" name="テキスト ボックス 7"/>
          <p:cNvSpPr txBox="1"/>
          <p:nvPr/>
        </p:nvSpPr>
        <p:spPr>
          <a:xfrm>
            <a:off x="5254027" y="4353781"/>
            <a:ext cx="1606063" cy="369332"/>
          </a:xfrm>
          <a:prstGeom prst="rect">
            <a:avLst/>
          </a:prstGeom>
          <a:noFill/>
        </p:spPr>
        <p:txBody>
          <a:bodyPr wrap="square" rtlCol="0">
            <a:spAutoFit/>
          </a:bodyPr>
          <a:lstStyle/>
          <a:p>
            <a:r>
              <a:rPr kumimoji="1" lang="en-US" altLang="ja-JP" dirty="0" smtClean="0"/>
              <a:t>20um x 20um</a:t>
            </a:r>
            <a:endParaRPr kumimoji="1" lang="ja-JP" altLang="en-US" dirty="0"/>
          </a:p>
        </p:txBody>
      </p:sp>
      <p:sp>
        <p:nvSpPr>
          <p:cNvPr id="9" name="テキスト ボックス 8"/>
          <p:cNvSpPr txBox="1"/>
          <p:nvPr/>
        </p:nvSpPr>
        <p:spPr>
          <a:xfrm>
            <a:off x="5254027" y="3520288"/>
            <a:ext cx="1752601" cy="369332"/>
          </a:xfrm>
          <a:prstGeom prst="rect">
            <a:avLst/>
          </a:prstGeom>
          <a:noFill/>
        </p:spPr>
        <p:txBody>
          <a:bodyPr wrap="square" rtlCol="0">
            <a:spAutoFit/>
          </a:bodyPr>
          <a:lstStyle/>
          <a:p>
            <a:r>
              <a:rPr kumimoji="1" lang="en-US" altLang="ja-JP" dirty="0" smtClean="0"/>
              <a:t>50um x 50um</a:t>
            </a:r>
            <a:endParaRPr kumimoji="1" lang="ja-JP" altLang="en-US" dirty="0"/>
          </a:p>
        </p:txBody>
      </p:sp>
      <p:sp>
        <p:nvSpPr>
          <p:cNvPr id="10" name="テキスト ボックス 9"/>
          <p:cNvSpPr txBox="1"/>
          <p:nvPr/>
        </p:nvSpPr>
        <p:spPr>
          <a:xfrm>
            <a:off x="5107489" y="2693403"/>
            <a:ext cx="1899139" cy="369332"/>
          </a:xfrm>
          <a:prstGeom prst="rect">
            <a:avLst/>
          </a:prstGeom>
          <a:noFill/>
        </p:spPr>
        <p:txBody>
          <a:bodyPr wrap="square" rtlCol="0">
            <a:spAutoFit/>
          </a:bodyPr>
          <a:lstStyle/>
          <a:p>
            <a:r>
              <a:rPr kumimoji="1" lang="en-US" altLang="ja-JP" dirty="0" smtClean="0"/>
              <a:t>100um x 100um</a:t>
            </a:r>
            <a:endParaRPr kumimoji="1" lang="ja-JP" altLang="en-US" dirty="0"/>
          </a:p>
        </p:txBody>
      </p:sp>
      <p:sp>
        <p:nvSpPr>
          <p:cNvPr id="11" name="テキスト ボックス 10"/>
          <p:cNvSpPr txBox="1"/>
          <p:nvPr/>
        </p:nvSpPr>
        <p:spPr>
          <a:xfrm>
            <a:off x="5254027" y="1638329"/>
            <a:ext cx="1885328" cy="369332"/>
          </a:xfrm>
          <a:prstGeom prst="rect">
            <a:avLst/>
          </a:prstGeom>
          <a:noFill/>
        </p:spPr>
        <p:txBody>
          <a:bodyPr wrap="square" rtlCol="0">
            <a:spAutoFit/>
          </a:bodyPr>
          <a:lstStyle/>
          <a:p>
            <a:r>
              <a:rPr kumimoji="1" lang="en-US" altLang="ja-JP" dirty="0" smtClean="0"/>
              <a:t>200um</a:t>
            </a:r>
            <a:r>
              <a:rPr lang="ja-JP" altLang="en-US" dirty="0"/>
              <a:t> </a:t>
            </a:r>
            <a:r>
              <a:rPr lang="en-US" altLang="ja-JP" dirty="0" smtClean="0"/>
              <a:t>x </a:t>
            </a:r>
            <a:r>
              <a:rPr kumimoji="1" lang="en-US" altLang="ja-JP" dirty="0" smtClean="0"/>
              <a:t>200um</a:t>
            </a:r>
            <a:endParaRPr kumimoji="1" lang="ja-JP" altLang="en-US" dirty="0"/>
          </a:p>
        </p:txBody>
      </p:sp>
      <p:sp>
        <p:nvSpPr>
          <p:cNvPr id="12" name="テキスト ボックス 11"/>
          <p:cNvSpPr txBox="1"/>
          <p:nvPr/>
        </p:nvSpPr>
        <p:spPr>
          <a:xfrm>
            <a:off x="562710" y="1667099"/>
            <a:ext cx="3916746" cy="1477328"/>
          </a:xfrm>
          <a:prstGeom prst="rect">
            <a:avLst/>
          </a:prstGeom>
          <a:noFill/>
        </p:spPr>
        <p:txBody>
          <a:bodyPr wrap="square" rtlCol="0">
            <a:spAutoFit/>
          </a:bodyPr>
          <a:lstStyle/>
          <a:p>
            <a:r>
              <a:rPr kumimoji="1" lang="en-US" altLang="ja-JP" dirty="0" smtClean="0"/>
              <a:t>- </a:t>
            </a:r>
            <a:r>
              <a:rPr kumimoji="1" lang="ja-JP" altLang="en-US" dirty="0" smtClean="0"/>
              <a:t>リークカレントの温度依存性、</a:t>
            </a:r>
            <a:endParaRPr kumimoji="1" lang="en-US" altLang="ja-JP" dirty="0" smtClean="0"/>
          </a:p>
          <a:p>
            <a:r>
              <a:rPr kumimoji="1" lang="ja-JP" altLang="en-US" dirty="0" smtClean="0"/>
              <a:t>  </a:t>
            </a:r>
            <a:r>
              <a:rPr kumimoji="1" lang="en-US" altLang="ja-JP" dirty="0" smtClean="0"/>
              <a:t>STJ</a:t>
            </a:r>
            <a:r>
              <a:rPr kumimoji="1" lang="ja-JP" altLang="en-US" dirty="0" smtClean="0"/>
              <a:t>のサイズ依存性を測定する</a:t>
            </a:r>
            <a:endParaRPr kumimoji="1" lang="en-US" altLang="ja-JP" dirty="0" smtClean="0"/>
          </a:p>
          <a:p>
            <a:endParaRPr lang="en-US" altLang="ja-JP" dirty="0"/>
          </a:p>
          <a:p>
            <a:r>
              <a:rPr kumimoji="1" lang="en-US" altLang="ja-JP" dirty="0" smtClean="0"/>
              <a:t>- 20um x 20um, 10um x 10um</a:t>
            </a:r>
            <a:r>
              <a:rPr kumimoji="1" lang="ja-JP" altLang="en-US" dirty="0" smtClean="0"/>
              <a:t>につい</a:t>
            </a:r>
            <a:r>
              <a:rPr lang="en-US" altLang="ja-JP" dirty="0"/>
              <a:t> </a:t>
            </a:r>
            <a:r>
              <a:rPr kumimoji="1" lang="ja-JP" altLang="en-US" dirty="0" err="1" smtClean="0"/>
              <a:t>ては</a:t>
            </a:r>
            <a:r>
              <a:rPr lang="ja-JP" altLang="en-US" dirty="0" smtClean="0"/>
              <a:t>歩留りの評価も行う。</a:t>
            </a:r>
            <a:r>
              <a:rPr lang="en-US" altLang="ja-JP" dirty="0" smtClean="0"/>
              <a:t> </a:t>
            </a:r>
            <a:endParaRPr kumimoji="1" lang="ja-JP" altLang="en-US" dirty="0"/>
          </a:p>
        </p:txBody>
      </p:sp>
      <p:sp>
        <p:nvSpPr>
          <p:cNvPr id="13" name="テキスト ボックス 12"/>
          <p:cNvSpPr txBox="1"/>
          <p:nvPr/>
        </p:nvSpPr>
        <p:spPr>
          <a:xfrm>
            <a:off x="349120" y="4353780"/>
            <a:ext cx="4161692" cy="369332"/>
          </a:xfrm>
          <a:prstGeom prst="rect">
            <a:avLst/>
          </a:prstGeom>
          <a:noFill/>
        </p:spPr>
        <p:txBody>
          <a:bodyPr wrap="square" rtlCol="0">
            <a:spAutoFit/>
          </a:bodyPr>
          <a:lstStyle/>
          <a:p>
            <a:endParaRPr kumimoji="1" lang="ja-JP" altLang="en-US" dirty="0"/>
          </a:p>
        </p:txBody>
      </p:sp>
      <p:sp>
        <p:nvSpPr>
          <p:cNvPr id="14" name="スライド番号プレースホルダー 13"/>
          <p:cNvSpPr>
            <a:spLocks noGrp="1"/>
          </p:cNvSpPr>
          <p:nvPr>
            <p:ph type="sldNum" sz="quarter" idx="12"/>
          </p:nvPr>
        </p:nvSpPr>
        <p:spPr/>
        <p:txBody>
          <a:bodyPr/>
          <a:lstStyle/>
          <a:p>
            <a:fld id="{7273F918-CC11-478E-832F-D037F02C23C8}" type="slidenum">
              <a:rPr kumimoji="1" lang="ja-JP" altLang="en-US" smtClean="0"/>
              <a:pPr/>
              <a:t>11</a:t>
            </a:fld>
            <a:endParaRPr kumimoji="1" lang="ja-JP" altLang="en-US"/>
          </a:p>
        </p:txBody>
      </p:sp>
    </p:spTree>
    <p:extLst>
      <p:ext uri="{BB962C8B-B14F-4D97-AF65-F5344CB8AC3E}">
        <p14:creationId xmlns:p14="http://schemas.microsoft.com/office/powerpoint/2010/main" val="13528055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1301262" y="375138"/>
            <a:ext cx="5451231" cy="523220"/>
          </a:xfrm>
          <a:prstGeom prst="rect">
            <a:avLst/>
          </a:prstGeom>
          <a:noFill/>
        </p:spPr>
        <p:txBody>
          <a:bodyPr wrap="square" rtlCol="0">
            <a:spAutoFit/>
          </a:bodyPr>
          <a:lstStyle/>
          <a:p>
            <a:r>
              <a:rPr kumimoji="1" lang="en-US" altLang="ja-JP" sz="2800" dirty="0" smtClean="0"/>
              <a:t>Division4</a:t>
            </a:r>
            <a:endParaRPr kumimoji="1" lang="ja-JP" altLang="en-US" sz="2800" dirty="0"/>
          </a:p>
        </p:txBody>
      </p:sp>
      <p:pic>
        <p:nvPicPr>
          <p:cNvPr id="6" name="Picture 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67544" y="956205"/>
            <a:ext cx="4271881" cy="4921067"/>
          </a:xfrm>
          <a:prstGeom prst="rect">
            <a:avLst/>
          </a:prstGeom>
          <a:noFill/>
        </p:spPr>
      </p:pic>
      <p:sp>
        <p:nvSpPr>
          <p:cNvPr id="7" name="テキスト ボックス 6"/>
          <p:cNvSpPr txBox="1"/>
          <p:nvPr/>
        </p:nvSpPr>
        <p:spPr>
          <a:xfrm>
            <a:off x="2051720" y="1628800"/>
            <a:ext cx="320922" cy="307777"/>
          </a:xfrm>
          <a:prstGeom prst="rect">
            <a:avLst/>
          </a:prstGeom>
          <a:noFill/>
        </p:spPr>
        <p:txBody>
          <a:bodyPr wrap="none" rtlCol="0">
            <a:spAutoFit/>
          </a:bodyPr>
          <a:lstStyle/>
          <a:p>
            <a:r>
              <a:rPr lang="en-US" altLang="ja-JP" sz="1400" b="1" dirty="0" smtClean="0"/>
              <a:t>A</a:t>
            </a:r>
          </a:p>
        </p:txBody>
      </p:sp>
      <p:sp>
        <p:nvSpPr>
          <p:cNvPr id="8" name="テキスト ボックス 7"/>
          <p:cNvSpPr txBox="1"/>
          <p:nvPr/>
        </p:nvSpPr>
        <p:spPr>
          <a:xfrm>
            <a:off x="2771800" y="1772818"/>
            <a:ext cx="320922" cy="307777"/>
          </a:xfrm>
          <a:prstGeom prst="rect">
            <a:avLst/>
          </a:prstGeom>
          <a:noFill/>
        </p:spPr>
        <p:txBody>
          <a:bodyPr wrap="none" rtlCol="0">
            <a:spAutoFit/>
          </a:bodyPr>
          <a:lstStyle/>
          <a:p>
            <a:r>
              <a:rPr lang="en-US" altLang="ja-JP" sz="1400" b="1" dirty="0"/>
              <a:t>B</a:t>
            </a:r>
            <a:endParaRPr lang="en-US" altLang="ja-JP" sz="1400" b="1" dirty="0" smtClean="0"/>
          </a:p>
        </p:txBody>
      </p:sp>
      <p:sp>
        <p:nvSpPr>
          <p:cNvPr id="9" name="テキスト ボックス 8"/>
          <p:cNvSpPr txBox="1"/>
          <p:nvPr/>
        </p:nvSpPr>
        <p:spPr>
          <a:xfrm>
            <a:off x="1259632" y="1916834"/>
            <a:ext cx="312906" cy="307777"/>
          </a:xfrm>
          <a:prstGeom prst="rect">
            <a:avLst/>
          </a:prstGeom>
          <a:noFill/>
        </p:spPr>
        <p:txBody>
          <a:bodyPr wrap="none" rtlCol="0">
            <a:spAutoFit/>
          </a:bodyPr>
          <a:lstStyle/>
          <a:p>
            <a:r>
              <a:rPr lang="en-US" altLang="ja-JP" sz="1400" b="1" dirty="0" smtClean="0"/>
              <a:t>C</a:t>
            </a:r>
          </a:p>
        </p:txBody>
      </p:sp>
      <p:sp>
        <p:nvSpPr>
          <p:cNvPr id="10" name="テキスト ボックス 9"/>
          <p:cNvSpPr txBox="1"/>
          <p:nvPr/>
        </p:nvSpPr>
        <p:spPr>
          <a:xfrm>
            <a:off x="3419872" y="2564906"/>
            <a:ext cx="333746" cy="307777"/>
          </a:xfrm>
          <a:prstGeom prst="rect">
            <a:avLst/>
          </a:prstGeom>
          <a:noFill/>
        </p:spPr>
        <p:txBody>
          <a:bodyPr wrap="none" rtlCol="0">
            <a:spAutoFit/>
          </a:bodyPr>
          <a:lstStyle/>
          <a:p>
            <a:r>
              <a:rPr lang="en-US" altLang="ja-JP" sz="1400" b="1" dirty="0" smtClean="0"/>
              <a:t>D</a:t>
            </a:r>
          </a:p>
        </p:txBody>
      </p:sp>
      <p:sp>
        <p:nvSpPr>
          <p:cNvPr id="11" name="テキスト ボックス 10"/>
          <p:cNvSpPr txBox="1"/>
          <p:nvPr/>
        </p:nvSpPr>
        <p:spPr>
          <a:xfrm>
            <a:off x="1115616" y="2636914"/>
            <a:ext cx="314510" cy="307777"/>
          </a:xfrm>
          <a:prstGeom prst="rect">
            <a:avLst/>
          </a:prstGeom>
          <a:noFill/>
        </p:spPr>
        <p:txBody>
          <a:bodyPr wrap="none" rtlCol="0">
            <a:spAutoFit/>
          </a:bodyPr>
          <a:lstStyle/>
          <a:p>
            <a:r>
              <a:rPr lang="en-US" altLang="ja-JP" sz="1400" b="1" dirty="0"/>
              <a:t>E</a:t>
            </a:r>
            <a:endParaRPr lang="en-US" altLang="ja-JP" sz="1400" b="1" dirty="0" smtClean="0"/>
          </a:p>
        </p:txBody>
      </p:sp>
      <p:sp>
        <p:nvSpPr>
          <p:cNvPr id="12" name="テキスト ボックス 11"/>
          <p:cNvSpPr txBox="1"/>
          <p:nvPr/>
        </p:nvSpPr>
        <p:spPr>
          <a:xfrm>
            <a:off x="3275856" y="3861050"/>
            <a:ext cx="304892" cy="307777"/>
          </a:xfrm>
          <a:prstGeom prst="rect">
            <a:avLst/>
          </a:prstGeom>
          <a:noFill/>
        </p:spPr>
        <p:txBody>
          <a:bodyPr wrap="none" rtlCol="0">
            <a:spAutoFit/>
          </a:bodyPr>
          <a:lstStyle/>
          <a:p>
            <a:r>
              <a:rPr lang="en-US" altLang="ja-JP" sz="1400" b="1" dirty="0" smtClean="0"/>
              <a:t>F</a:t>
            </a:r>
          </a:p>
        </p:txBody>
      </p:sp>
      <p:sp>
        <p:nvSpPr>
          <p:cNvPr id="13" name="テキスト ボックス 12"/>
          <p:cNvSpPr txBox="1"/>
          <p:nvPr/>
        </p:nvSpPr>
        <p:spPr>
          <a:xfrm>
            <a:off x="467544" y="3789042"/>
            <a:ext cx="328936" cy="307777"/>
          </a:xfrm>
          <a:prstGeom prst="rect">
            <a:avLst/>
          </a:prstGeom>
          <a:noFill/>
        </p:spPr>
        <p:txBody>
          <a:bodyPr wrap="none" rtlCol="0">
            <a:spAutoFit/>
          </a:bodyPr>
          <a:lstStyle/>
          <a:p>
            <a:r>
              <a:rPr lang="en-US" altLang="ja-JP" sz="1400" b="1" dirty="0"/>
              <a:t>G</a:t>
            </a:r>
            <a:endParaRPr lang="en-US" altLang="ja-JP" sz="1400" b="1" dirty="0" smtClean="0"/>
          </a:p>
        </p:txBody>
      </p:sp>
      <p:sp>
        <p:nvSpPr>
          <p:cNvPr id="14" name="テキスト ボックス 13"/>
          <p:cNvSpPr txBox="1"/>
          <p:nvPr/>
        </p:nvSpPr>
        <p:spPr>
          <a:xfrm>
            <a:off x="1979712" y="4653138"/>
            <a:ext cx="348172" cy="307777"/>
          </a:xfrm>
          <a:prstGeom prst="rect">
            <a:avLst/>
          </a:prstGeom>
          <a:noFill/>
        </p:spPr>
        <p:txBody>
          <a:bodyPr wrap="none" rtlCol="0">
            <a:spAutoFit/>
          </a:bodyPr>
          <a:lstStyle/>
          <a:p>
            <a:r>
              <a:rPr lang="en-US" altLang="ja-JP" sz="1400" b="1" dirty="0" smtClean="0"/>
              <a:t>H</a:t>
            </a:r>
          </a:p>
        </p:txBody>
      </p:sp>
      <p:cxnSp>
        <p:nvCxnSpPr>
          <p:cNvPr id="15" name="直線矢印コネクタ 14"/>
          <p:cNvCxnSpPr/>
          <p:nvPr/>
        </p:nvCxnSpPr>
        <p:spPr>
          <a:xfrm flipH="1" flipV="1">
            <a:off x="1259632" y="3789040"/>
            <a:ext cx="576064" cy="576064"/>
          </a:xfrm>
          <a:prstGeom prst="straightConnector1">
            <a:avLst/>
          </a:prstGeom>
          <a:ln w="25400">
            <a:solidFill>
              <a:schemeClr val="tx1"/>
            </a:solidFill>
            <a:headEnd type="arrow" w="sm" len="sm"/>
            <a:tailEnd type="arrow" w="sm" len="sm"/>
          </a:ln>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1403649" y="3717033"/>
            <a:ext cx="806631" cy="307777"/>
          </a:xfrm>
          <a:prstGeom prst="rect">
            <a:avLst/>
          </a:prstGeom>
        </p:spPr>
        <p:txBody>
          <a:bodyPr wrap="none" rtlCol="0">
            <a:spAutoFit/>
          </a:bodyPr>
          <a:lstStyle/>
          <a:p>
            <a:r>
              <a:rPr lang="en-US" altLang="ja-JP" sz="1400" b="1" dirty="0" smtClean="0"/>
              <a:t>134</a:t>
            </a:r>
            <a:r>
              <a:rPr kumimoji="1" lang="en-US" altLang="ja-JP" sz="1400" b="1" dirty="0" smtClean="0"/>
              <a:t>um</a:t>
            </a:r>
            <a:endParaRPr kumimoji="1" lang="ja-JP" altLang="en-US" sz="1400" b="1" dirty="0"/>
          </a:p>
        </p:txBody>
      </p:sp>
      <p:cxnSp>
        <p:nvCxnSpPr>
          <p:cNvPr id="17" name="直線矢印コネクタ 16"/>
          <p:cNvCxnSpPr/>
          <p:nvPr/>
        </p:nvCxnSpPr>
        <p:spPr>
          <a:xfrm flipH="1" flipV="1">
            <a:off x="899592" y="4437112"/>
            <a:ext cx="288032" cy="288032"/>
          </a:xfrm>
          <a:prstGeom prst="straightConnector1">
            <a:avLst/>
          </a:prstGeom>
          <a:ln w="25400">
            <a:solidFill>
              <a:schemeClr val="tx1"/>
            </a:solidFill>
            <a:headEnd type="arrow" w="sm" len="sm"/>
            <a:tailEnd type="arrow" w="sm" len="sm"/>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467544" y="4561385"/>
            <a:ext cx="723275" cy="307777"/>
          </a:xfrm>
          <a:prstGeom prst="rect">
            <a:avLst/>
          </a:prstGeom>
          <a:noFill/>
        </p:spPr>
        <p:txBody>
          <a:bodyPr wrap="none" rtlCol="0">
            <a:spAutoFit/>
          </a:bodyPr>
          <a:lstStyle/>
          <a:p>
            <a:r>
              <a:rPr lang="en-US" altLang="ja-JP" sz="1400" b="1" dirty="0"/>
              <a:t>5</a:t>
            </a:r>
            <a:r>
              <a:rPr lang="en-US" altLang="ja-JP" sz="1400" b="1" dirty="0" smtClean="0"/>
              <a:t>0</a:t>
            </a:r>
            <a:r>
              <a:rPr kumimoji="1" lang="en-US" altLang="ja-JP" sz="1400" b="1" dirty="0" smtClean="0"/>
              <a:t>um</a:t>
            </a:r>
            <a:endParaRPr kumimoji="1" lang="ja-JP" altLang="en-US" sz="1400" b="1" dirty="0"/>
          </a:p>
        </p:txBody>
      </p:sp>
      <p:cxnSp>
        <p:nvCxnSpPr>
          <p:cNvPr id="19" name="直線矢印コネクタ 18"/>
          <p:cNvCxnSpPr/>
          <p:nvPr/>
        </p:nvCxnSpPr>
        <p:spPr>
          <a:xfrm flipH="1" flipV="1">
            <a:off x="2563170" y="3474877"/>
            <a:ext cx="1224136" cy="792088"/>
          </a:xfrm>
          <a:prstGeom prst="straightConnector1">
            <a:avLst/>
          </a:prstGeom>
          <a:ln w="25400">
            <a:solidFill>
              <a:srgbClr val="00B050"/>
            </a:solidFill>
            <a:headEnd type="arrow" w="sm" len="sm"/>
            <a:tailEnd type="arrow" w="sm" len="sm"/>
          </a:ln>
        </p:spPr>
        <p:style>
          <a:lnRef idx="1">
            <a:schemeClr val="accent1"/>
          </a:lnRef>
          <a:fillRef idx="0">
            <a:schemeClr val="accent1"/>
          </a:fillRef>
          <a:effectRef idx="0">
            <a:schemeClr val="accent1"/>
          </a:effectRef>
          <a:fontRef idx="minor">
            <a:schemeClr val="tx1"/>
          </a:fontRef>
        </p:style>
      </p:cxnSp>
      <p:cxnSp>
        <p:nvCxnSpPr>
          <p:cNvPr id="20" name="直線矢印コネクタ 19"/>
          <p:cNvCxnSpPr/>
          <p:nvPr/>
        </p:nvCxnSpPr>
        <p:spPr>
          <a:xfrm flipV="1">
            <a:off x="2536530" y="1904570"/>
            <a:ext cx="0" cy="1512168"/>
          </a:xfrm>
          <a:prstGeom prst="straightConnector1">
            <a:avLst/>
          </a:prstGeom>
          <a:ln w="25400">
            <a:solidFill>
              <a:srgbClr val="00B050"/>
            </a:solidFill>
            <a:headEnd type="arrow" w="sm" len="sm"/>
            <a:tailEnd type="arrow" w="sm" len="sm"/>
          </a:ln>
        </p:spPr>
        <p:style>
          <a:lnRef idx="1">
            <a:schemeClr val="accent1"/>
          </a:lnRef>
          <a:fillRef idx="0">
            <a:schemeClr val="accent1"/>
          </a:fillRef>
          <a:effectRef idx="0">
            <a:schemeClr val="accent1"/>
          </a:effectRef>
          <a:fontRef idx="minor">
            <a:schemeClr val="tx1"/>
          </a:fontRef>
        </p:style>
      </p:cxnSp>
      <p:sp>
        <p:nvSpPr>
          <p:cNvPr id="21" name="テキスト ボックス 20"/>
          <p:cNvSpPr txBox="1"/>
          <p:nvPr/>
        </p:nvSpPr>
        <p:spPr>
          <a:xfrm>
            <a:off x="2440371" y="3804922"/>
            <a:ext cx="835485" cy="307777"/>
          </a:xfrm>
          <a:prstGeom prst="rect">
            <a:avLst/>
          </a:prstGeom>
        </p:spPr>
        <p:txBody>
          <a:bodyPr wrap="none" rtlCol="0">
            <a:spAutoFit/>
          </a:bodyPr>
          <a:lstStyle/>
          <a:p>
            <a:r>
              <a:rPr kumimoji="1" lang="en-US" altLang="ja-JP" sz="1400" b="1" dirty="0" smtClean="0"/>
              <a:t>250um</a:t>
            </a:r>
            <a:endParaRPr kumimoji="1" lang="ja-JP" altLang="en-US" sz="1400" b="1" dirty="0"/>
          </a:p>
        </p:txBody>
      </p:sp>
      <p:sp>
        <p:nvSpPr>
          <p:cNvPr id="22" name="テキスト ボックス 21"/>
          <p:cNvSpPr txBox="1"/>
          <p:nvPr/>
        </p:nvSpPr>
        <p:spPr>
          <a:xfrm>
            <a:off x="2478112" y="2718794"/>
            <a:ext cx="835485" cy="307777"/>
          </a:xfrm>
          <a:prstGeom prst="rect">
            <a:avLst/>
          </a:prstGeom>
        </p:spPr>
        <p:txBody>
          <a:bodyPr wrap="none" rtlCol="0">
            <a:spAutoFit/>
          </a:bodyPr>
          <a:lstStyle/>
          <a:p>
            <a:r>
              <a:rPr kumimoji="1" lang="en-US" altLang="ja-JP" sz="1400" b="1" dirty="0" smtClean="0"/>
              <a:t>250um</a:t>
            </a:r>
            <a:endParaRPr kumimoji="1" lang="ja-JP" altLang="en-US" sz="1400" b="1" dirty="0"/>
          </a:p>
        </p:txBody>
      </p:sp>
      <p:sp>
        <p:nvSpPr>
          <p:cNvPr id="23" name="テキスト ボックス 22"/>
          <p:cNvSpPr txBox="1"/>
          <p:nvPr/>
        </p:nvSpPr>
        <p:spPr>
          <a:xfrm>
            <a:off x="5315489" y="642605"/>
            <a:ext cx="6142893" cy="923330"/>
          </a:xfrm>
          <a:prstGeom prst="rect">
            <a:avLst/>
          </a:prstGeom>
          <a:noFill/>
        </p:spPr>
        <p:txBody>
          <a:bodyPr wrap="square" rtlCol="0">
            <a:spAutoFit/>
          </a:bodyPr>
          <a:lstStyle/>
          <a:p>
            <a:pPr marL="285750" indent="-285750">
              <a:buFontTx/>
              <a:buChar char="-"/>
            </a:pPr>
            <a:r>
              <a:rPr kumimoji="1" lang="ja-JP" altLang="en-US" dirty="0" smtClean="0"/>
              <a:t>これまでの測定で</a:t>
            </a:r>
            <a:r>
              <a:rPr kumimoji="1" lang="en-US" altLang="ja-JP" dirty="0" smtClean="0"/>
              <a:t>40um</a:t>
            </a:r>
            <a:r>
              <a:rPr kumimoji="1" lang="en-US" altLang="ja-JP" baseline="30000" dirty="0" smtClean="0"/>
              <a:t>2</a:t>
            </a:r>
            <a:r>
              <a:rPr kumimoji="1" lang="en-US" altLang="ja-JP" dirty="0" smtClean="0"/>
              <a:t> </a:t>
            </a:r>
            <a:r>
              <a:rPr kumimoji="1" lang="ja-JP" altLang="en-US" dirty="0" smtClean="0"/>
              <a:t>の</a:t>
            </a:r>
            <a:r>
              <a:rPr kumimoji="1" lang="en-US" altLang="ja-JP" dirty="0" smtClean="0"/>
              <a:t>STJ</a:t>
            </a:r>
            <a:r>
              <a:rPr kumimoji="1" lang="ja-JP" altLang="en-US" dirty="0" smtClean="0"/>
              <a:t>の信号が長くなっていた原因を確認する。</a:t>
            </a:r>
            <a:endParaRPr kumimoji="1" lang="en-US" altLang="ja-JP" dirty="0" smtClean="0"/>
          </a:p>
          <a:p>
            <a:r>
              <a:rPr lang="en-US" altLang="ja-JP" dirty="0" smtClean="0"/>
              <a:t>-  </a:t>
            </a:r>
            <a:r>
              <a:rPr lang="ja-JP" altLang="en-US" dirty="0"/>
              <a:t> </a:t>
            </a:r>
            <a:r>
              <a:rPr lang="ja-JP" altLang="en-US" dirty="0" smtClean="0"/>
              <a:t> </a:t>
            </a:r>
            <a:r>
              <a:rPr lang="en-US" altLang="ja-JP" dirty="0" err="1" smtClean="0"/>
              <a:t>Nb</a:t>
            </a:r>
            <a:r>
              <a:rPr lang="ja-JP" altLang="en-US" dirty="0" smtClean="0"/>
              <a:t>中での準粒子の拡散長を調べる。</a:t>
            </a:r>
            <a:endParaRPr kumimoji="1" lang="ja-JP" altLang="en-US" dirty="0"/>
          </a:p>
        </p:txBody>
      </p:sp>
      <p:sp>
        <p:nvSpPr>
          <p:cNvPr id="24" name="テキスト ボックス 23"/>
          <p:cNvSpPr txBox="1"/>
          <p:nvPr/>
        </p:nvSpPr>
        <p:spPr>
          <a:xfrm>
            <a:off x="5324118" y="1916834"/>
            <a:ext cx="6412523" cy="4801314"/>
          </a:xfrm>
          <a:prstGeom prst="rect">
            <a:avLst/>
          </a:prstGeom>
          <a:noFill/>
        </p:spPr>
        <p:txBody>
          <a:bodyPr wrap="square" rtlCol="0">
            <a:spAutoFit/>
          </a:bodyPr>
          <a:lstStyle/>
          <a:p>
            <a:r>
              <a:rPr kumimoji="1" lang="en-US" altLang="ja-JP" dirty="0" smtClean="0"/>
              <a:t>Upper layer </a:t>
            </a:r>
            <a:r>
              <a:rPr kumimoji="1" lang="ja-JP" altLang="en-US" dirty="0" smtClean="0"/>
              <a:t>はすべて</a:t>
            </a:r>
            <a:r>
              <a:rPr kumimoji="1" lang="en-US" altLang="ja-JP" dirty="0" smtClean="0"/>
              <a:t>50um x 50um</a:t>
            </a:r>
            <a:endParaRPr lang="en-US" altLang="ja-JP" dirty="0"/>
          </a:p>
          <a:p>
            <a:r>
              <a:rPr kumimoji="1" lang="en-US" altLang="ja-JP" dirty="0" smtClean="0"/>
              <a:t>Under layer      A:</a:t>
            </a:r>
            <a:r>
              <a:rPr lang="ja-JP" altLang="en-US" dirty="0"/>
              <a:t> </a:t>
            </a:r>
            <a:r>
              <a:rPr lang="ja-JP" altLang="en-US" dirty="0" smtClean="0"/>
              <a:t> </a:t>
            </a:r>
            <a:r>
              <a:rPr kumimoji="1" lang="en-US" altLang="ja-JP" dirty="0" smtClean="0"/>
              <a:t>54um</a:t>
            </a:r>
            <a:r>
              <a:rPr lang="ja-JP" altLang="en-US" dirty="0" smtClean="0"/>
              <a:t>角</a:t>
            </a:r>
            <a:endParaRPr kumimoji="1" lang="en-US" altLang="ja-JP" dirty="0" smtClean="0"/>
          </a:p>
          <a:p>
            <a:r>
              <a:rPr lang="en-US" altLang="ja-JP" dirty="0"/>
              <a:t> </a:t>
            </a:r>
            <a:r>
              <a:rPr lang="en-US" altLang="ja-JP" dirty="0" smtClean="0"/>
              <a:t>                  </a:t>
            </a:r>
            <a:r>
              <a:rPr lang="ja-JP" altLang="en-US" dirty="0" smtClean="0"/>
              <a:t>　 </a:t>
            </a:r>
            <a:r>
              <a:rPr lang="en-US" altLang="ja-JP" dirty="0" smtClean="0"/>
              <a:t>B:</a:t>
            </a:r>
            <a:r>
              <a:rPr lang="ja-JP" altLang="en-US" dirty="0"/>
              <a:t> </a:t>
            </a:r>
            <a:r>
              <a:rPr lang="ja-JP" altLang="en-US" dirty="0" smtClean="0"/>
              <a:t> </a:t>
            </a:r>
            <a:r>
              <a:rPr lang="en-US" altLang="ja-JP" dirty="0" smtClean="0"/>
              <a:t>64um</a:t>
            </a:r>
            <a:r>
              <a:rPr lang="ja-JP" altLang="en-US" dirty="0" smtClean="0"/>
              <a:t>角</a:t>
            </a:r>
            <a:endParaRPr lang="en-US" altLang="ja-JP" dirty="0" smtClean="0"/>
          </a:p>
          <a:p>
            <a:r>
              <a:rPr kumimoji="1" lang="ja-JP" altLang="en-US" dirty="0" smtClean="0"/>
              <a:t>　　　　　　</a:t>
            </a:r>
            <a:r>
              <a:rPr lang="ja-JP" altLang="en-US" dirty="0"/>
              <a:t> </a:t>
            </a:r>
            <a:r>
              <a:rPr lang="ja-JP" altLang="en-US" dirty="0" smtClean="0"/>
              <a:t>  </a:t>
            </a:r>
            <a:r>
              <a:rPr kumimoji="1" lang="en-US" altLang="ja-JP" dirty="0" smtClean="0"/>
              <a:t>C:  74um</a:t>
            </a:r>
            <a:r>
              <a:rPr kumimoji="1" lang="ja-JP" altLang="en-US" dirty="0" smtClean="0"/>
              <a:t>角</a:t>
            </a:r>
            <a:endParaRPr kumimoji="1" lang="en-US" altLang="ja-JP" dirty="0" smtClean="0"/>
          </a:p>
          <a:p>
            <a:r>
              <a:rPr lang="en-US" altLang="ja-JP" dirty="0"/>
              <a:t> </a:t>
            </a:r>
            <a:r>
              <a:rPr lang="en-US" altLang="ja-JP" dirty="0" smtClean="0"/>
              <a:t>                      D:</a:t>
            </a:r>
            <a:r>
              <a:rPr lang="ja-JP" altLang="en-US" dirty="0"/>
              <a:t> </a:t>
            </a:r>
            <a:r>
              <a:rPr lang="ja-JP" altLang="en-US" dirty="0" smtClean="0"/>
              <a:t> </a:t>
            </a:r>
            <a:r>
              <a:rPr lang="en-US" altLang="ja-JP" dirty="0" smtClean="0"/>
              <a:t>84um</a:t>
            </a:r>
            <a:r>
              <a:rPr lang="ja-JP" altLang="en-US" dirty="0" smtClean="0"/>
              <a:t>角</a:t>
            </a:r>
            <a:endParaRPr lang="en-US" altLang="ja-JP" dirty="0" smtClean="0"/>
          </a:p>
          <a:p>
            <a:r>
              <a:rPr kumimoji="1" lang="en-US" altLang="ja-JP" dirty="0"/>
              <a:t> </a:t>
            </a:r>
            <a:r>
              <a:rPr kumimoji="1" lang="en-US" altLang="ja-JP" dirty="0" smtClean="0"/>
              <a:t>                      E:</a:t>
            </a:r>
            <a:r>
              <a:rPr lang="ja-JP" altLang="en-US" dirty="0"/>
              <a:t> </a:t>
            </a:r>
            <a:r>
              <a:rPr lang="ja-JP" altLang="en-US" dirty="0" smtClean="0"/>
              <a:t> </a:t>
            </a:r>
            <a:r>
              <a:rPr kumimoji="1" lang="en-US" altLang="ja-JP" dirty="0" smtClean="0"/>
              <a:t>84um</a:t>
            </a:r>
            <a:r>
              <a:rPr kumimoji="1" lang="ja-JP" altLang="en-US" dirty="0" smtClean="0"/>
              <a:t>角</a:t>
            </a:r>
            <a:endParaRPr kumimoji="1" lang="en-US" altLang="ja-JP" dirty="0" smtClean="0"/>
          </a:p>
          <a:p>
            <a:r>
              <a:rPr lang="en-US" altLang="ja-JP" dirty="0"/>
              <a:t> </a:t>
            </a:r>
            <a:r>
              <a:rPr lang="en-US" altLang="ja-JP" dirty="0" smtClean="0"/>
              <a:t>                      F:</a:t>
            </a:r>
            <a:r>
              <a:rPr lang="ja-JP" altLang="en-US" dirty="0"/>
              <a:t> </a:t>
            </a:r>
            <a:r>
              <a:rPr lang="ja-JP" altLang="en-US" dirty="0" smtClean="0"/>
              <a:t> </a:t>
            </a:r>
            <a:r>
              <a:rPr lang="en-US" altLang="ja-JP" dirty="0" smtClean="0"/>
              <a:t>114um</a:t>
            </a:r>
            <a:r>
              <a:rPr lang="ja-JP" altLang="en-US" dirty="0" smtClean="0"/>
              <a:t>角</a:t>
            </a:r>
            <a:endParaRPr lang="en-US" altLang="ja-JP" dirty="0" smtClean="0"/>
          </a:p>
          <a:p>
            <a:r>
              <a:rPr kumimoji="1" lang="en-US" altLang="ja-JP" dirty="0"/>
              <a:t> </a:t>
            </a:r>
            <a:r>
              <a:rPr kumimoji="1" lang="en-US" altLang="ja-JP" dirty="0" smtClean="0"/>
              <a:t>                      G:</a:t>
            </a:r>
            <a:r>
              <a:rPr lang="ja-JP" altLang="en-US" dirty="0"/>
              <a:t> </a:t>
            </a:r>
            <a:r>
              <a:rPr lang="ja-JP" altLang="en-US" dirty="0" smtClean="0"/>
              <a:t> </a:t>
            </a:r>
            <a:r>
              <a:rPr kumimoji="1" lang="en-US" altLang="ja-JP" dirty="0" smtClean="0"/>
              <a:t>134um</a:t>
            </a:r>
            <a:r>
              <a:rPr kumimoji="1" lang="ja-JP" altLang="en-US" dirty="0" smtClean="0"/>
              <a:t>角</a:t>
            </a:r>
            <a:endParaRPr kumimoji="1" lang="en-US" altLang="ja-JP" dirty="0" smtClean="0"/>
          </a:p>
          <a:p>
            <a:r>
              <a:rPr lang="en-US" altLang="ja-JP" dirty="0"/>
              <a:t> </a:t>
            </a:r>
            <a:r>
              <a:rPr lang="en-US" altLang="ja-JP" dirty="0" smtClean="0"/>
              <a:t>                      H:  </a:t>
            </a:r>
            <a:r>
              <a:rPr kumimoji="1" lang="en-US" altLang="ja-JP" dirty="0" smtClean="0"/>
              <a:t>54um</a:t>
            </a:r>
            <a:r>
              <a:rPr kumimoji="1" lang="ja-JP" altLang="en-US" dirty="0" smtClean="0"/>
              <a:t>角</a:t>
            </a:r>
            <a:endParaRPr kumimoji="1" lang="en-US" altLang="ja-JP" dirty="0" smtClean="0"/>
          </a:p>
          <a:p>
            <a:endParaRPr lang="en-US" altLang="ja-JP" dirty="0"/>
          </a:p>
          <a:p>
            <a:r>
              <a:rPr lang="ja-JP" altLang="en-US" dirty="0"/>
              <a:t>光</a:t>
            </a:r>
            <a:r>
              <a:rPr lang="ja-JP" altLang="en-US" dirty="0" smtClean="0"/>
              <a:t>の照射位置調整は室温で</a:t>
            </a:r>
            <a:r>
              <a:rPr lang="en-US" altLang="ja-JP" dirty="0" smtClean="0"/>
              <a:t>STJ</a:t>
            </a:r>
            <a:r>
              <a:rPr lang="ja-JP" altLang="en-US" dirty="0" smtClean="0"/>
              <a:t>の光電効果による抵抗の変化を測定し行う。準粒子の拡散長の測定の際には、</a:t>
            </a:r>
            <a:r>
              <a:rPr lang="en-US" altLang="ja-JP" dirty="0" smtClean="0"/>
              <a:t>A,H</a:t>
            </a:r>
            <a:r>
              <a:rPr lang="ja-JP" altLang="en-US" dirty="0"/>
              <a:t>および</a:t>
            </a:r>
            <a:r>
              <a:rPr lang="en-US" altLang="ja-JP" dirty="0" smtClean="0"/>
              <a:t>D,E</a:t>
            </a:r>
            <a:r>
              <a:rPr lang="ja-JP" altLang="en-US" dirty="0" smtClean="0"/>
              <a:t>を用いて位置の調整を行う。</a:t>
            </a:r>
            <a:endParaRPr kumimoji="1" lang="en-US" altLang="ja-JP" dirty="0" smtClean="0"/>
          </a:p>
          <a:p>
            <a:endParaRPr lang="en-US" altLang="ja-JP" dirty="0"/>
          </a:p>
          <a:p>
            <a:endParaRPr kumimoji="1" lang="en-US" altLang="ja-JP" dirty="0" smtClean="0"/>
          </a:p>
          <a:p>
            <a:endParaRPr kumimoji="1" lang="en-US" altLang="ja-JP" dirty="0" smtClean="0"/>
          </a:p>
          <a:p>
            <a:endParaRPr kumimoji="1" lang="ja-JP" altLang="en-US" dirty="0"/>
          </a:p>
        </p:txBody>
      </p:sp>
      <p:sp>
        <p:nvSpPr>
          <p:cNvPr id="2" name="スライド番号プレースホルダー 1"/>
          <p:cNvSpPr>
            <a:spLocks noGrp="1"/>
          </p:cNvSpPr>
          <p:nvPr>
            <p:ph type="sldNum" sz="quarter" idx="12"/>
          </p:nvPr>
        </p:nvSpPr>
        <p:spPr/>
        <p:txBody>
          <a:bodyPr/>
          <a:lstStyle/>
          <a:p>
            <a:fld id="{7273F918-CC11-478E-832F-D037F02C23C8}" type="slidenum">
              <a:rPr kumimoji="1" lang="ja-JP" altLang="en-US" smtClean="0"/>
              <a:pPr/>
              <a:t>12</a:t>
            </a:fld>
            <a:endParaRPr kumimoji="1" lang="ja-JP" altLang="en-US"/>
          </a:p>
        </p:txBody>
      </p:sp>
    </p:spTree>
    <p:extLst>
      <p:ext uri="{BB962C8B-B14F-4D97-AF65-F5344CB8AC3E}">
        <p14:creationId xmlns:p14="http://schemas.microsoft.com/office/powerpoint/2010/main" val="37854963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148862" y="433754"/>
            <a:ext cx="7631723" cy="523220"/>
          </a:xfrm>
          <a:prstGeom prst="rect">
            <a:avLst/>
          </a:prstGeom>
          <a:noFill/>
        </p:spPr>
        <p:txBody>
          <a:bodyPr wrap="square" rtlCol="0">
            <a:spAutoFit/>
          </a:bodyPr>
          <a:lstStyle/>
          <a:p>
            <a:r>
              <a:rPr kumimoji="1" lang="ja-JP" altLang="en-US" sz="2800" dirty="0" smtClean="0"/>
              <a:t>今後</a:t>
            </a:r>
            <a:endParaRPr kumimoji="1" lang="ja-JP" altLang="en-US" sz="2800" dirty="0"/>
          </a:p>
        </p:txBody>
      </p:sp>
      <p:sp>
        <p:nvSpPr>
          <p:cNvPr id="3" name="テキスト ボックス 2"/>
          <p:cNvSpPr txBox="1"/>
          <p:nvPr/>
        </p:nvSpPr>
        <p:spPr>
          <a:xfrm>
            <a:off x="937847" y="1277815"/>
            <a:ext cx="10257692" cy="2585323"/>
          </a:xfrm>
          <a:prstGeom prst="rect">
            <a:avLst/>
          </a:prstGeom>
          <a:noFill/>
        </p:spPr>
        <p:txBody>
          <a:bodyPr wrap="square" rtlCol="0">
            <a:spAutoFit/>
          </a:bodyPr>
          <a:lstStyle/>
          <a:p>
            <a:r>
              <a:rPr lang="ja-JP" altLang="en-US" dirty="0" smtClean="0"/>
              <a:t>新たに設計した</a:t>
            </a:r>
            <a:r>
              <a:rPr lang="en-US" altLang="ja-JP" dirty="0" smtClean="0"/>
              <a:t>STJ</a:t>
            </a:r>
            <a:r>
              <a:rPr lang="ja-JP" altLang="en-US" dirty="0" smtClean="0"/>
              <a:t>で測定を行う</a:t>
            </a:r>
            <a:endParaRPr lang="en-US" altLang="ja-JP" dirty="0" smtClean="0"/>
          </a:p>
          <a:p>
            <a:r>
              <a:rPr lang="en-US" altLang="ja-JP" dirty="0" smtClean="0"/>
              <a:t>-  </a:t>
            </a:r>
            <a:r>
              <a:rPr lang="ja-JP" altLang="en-US" dirty="0" smtClean="0"/>
              <a:t>リークカレントの温度依存性を測定する</a:t>
            </a:r>
            <a:endParaRPr lang="en-US" altLang="ja-JP" dirty="0" smtClean="0"/>
          </a:p>
          <a:p>
            <a:r>
              <a:rPr lang="en-US" altLang="ja-JP" dirty="0" smtClean="0"/>
              <a:t>-  </a:t>
            </a:r>
            <a:r>
              <a:rPr kumimoji="1" lang="ja-JP" altLang="en-US" dirty="0" smtClean="0"/>
              <a:t>リークカレントの</a:t>
            </a:r>
            <a:r>
              <a:rPr kumimoji="1" lang="en-US" altLang="ja-JP" dirty="0" smtClean="0"/>
              <a:t>STJ</a:t>
            </a:r>
            <a:r>
              <a:rPr kumimoji="1" lang="ja-JP" altLang="en-US" dirty="0" smtClean="0"/>
              <a:t>サイズ依存性について、特に</a:t>
            </a:r>
            <a:r>
              <a:rPr kumimoji="1" lang="en-US" altLang="ja-JP" dirty="0" smtClean="0"/>
              <a:t>10um*10um, 20um*20um</a:t>
            </a:r>
            <a:r>
              <a:rPr kumimoji="1" lang="ja-JP" altLang="en-US" dirty="0" smtClean="0"/>
              <a:t>の</a:t>
            </a:r>
            <a:r>
              <a:rPr kumimoji="1" lang="en-US" altLang="ja-JP" dirty="0" smtClean="0"/>
              <a:t>STJ</a:t>
            </a:r>
            <a:r>
              <a:rPr kumimoji="1" lang="ja-JP" altLang="en-US" dirty="0" smtClean="0"/>
              <a:t>のリークカ </a:t>
            </a:r>
            <a:endParaRPr kumimoji="1" lang="en-US" altLang="ja-JP" dirty="0" smtClean="0"/>
          </a:p>
          <a:p>
            <a:r>
              <a:rPr lang="en-US" altLang="ja-JP" dirty="0"/>
              <a:t> </a:t>
            </a:r>
            <a:r>
              <a:rPr lang="en-US" altLang="ja-JP" dirty="0" smtClean="0"/>
              <a:t> </a:t>
            </a:r>
            <a:r>
              <a:rPr kumimoji="1" lang="ja-JP" altLang="en-US" dirty="0" smtClean="0"/>
              <a:t> レントを</a:t>
            </a:r>
            <a:r>
              <a:rPr lang="ja-JP" altLang="en-US" dirty="0" smtClean="0"/>
              <a:t>測定し、我々の要求を満たすか確認する。</a:t>
            </a:r>
            <a:endParaRPr lang="en-US" altLang="ja-JP" dirty="0" smtClean="0"/>
          </a:p>
          <a:p>
            <a:endParaRPr lang="en-US" altLang="ja-JP" dirty="0"/>
          </a:p>
          <a:p>
            <a:pPr marL="285750" indent="-285750">
              <a:buFontTx/>
              <a:buChar char="-"/>
            </a:pPr>
            <a:r>
              <a:rPr lang="en-US" altLang="ja-JP" dirty="0" smtClean="0"/>
              <a:t>40um</a:t>
            </a:r>
            <a:r>
              <a:rPr lang="en-US" altLang="ja-JP" baseline="30000" dirty="0" smtClean="0"/>
              <a:t>2</a:t>
            </a:r>
            <a:r>
              <a:rPr lang="en-US" altLang="ja-JP" dirty="0" smtClean="0"/>
              <a:t>STJ</a:t>
            </a:r>
            <a:r>
              <a:rPr lang="ja-JP" altLang="en-US" dirty="0" smtClean="0"/>
              <a:t>の信号が大きい時定数を持つ原因を確認する。</a:t>
            </a:r>
            <a:r>
              <a:rPr lang="en-US" altLang="ja-JP" dirty="0" err="1" smtClean="0"/>
              <a:t>Nb</a:t>
            </a:r>
            <a:r>
              <a:rPr lang="ja-JP" altLang="en-US" dirty="0" smtClean="0"/>
              <a:t>中の準粒子拡散長を調べる。</a:t>
            </a:r>
            <a:endParaRPr lang="en-US" altLang="ja-JP" dirty="0" smtClean="0"/>
          </a:p>
          <a:p>
            <a:pPr marL="285750" indent="-285750">
              <a:buFontTx/>
              <a:buChar char="-"/>
            </a:pPr>
            <a:endParaRPr lang="en-US" altLang="ja-JP" dirty="0"/>
          </a:p>
          <a:p>
            <a:pPr marL="285750" indent="-285750">
              <a:buFontTx/>
              <a:buChar char="-"/>
            </a:pPr>
            <a:r>
              <a:rPr lang="ja-JP" altLang="en-US" dirty="0"/>
              <a:t>ほか</a:t>
            </a:r>
            <a:r>
              <a:rPr lang="ja-JP" altLang="en-US" dirty="0" smtClean="0"/>
              <a:t>の</a:t>
            </a:r>
            <a:r>
              <a:rPr lang="en-US" altLang="ja-JP" dirty="0" smtClean="0"/>
              <a:t>Division</a:t>
            </a:r>
            <a:r>
              <a:rPr lang="ja-JP" altLang="en-US" dirty="0" smtClean="0"/>
              <a:t>に設計された</a:t>
            </a:r>
            <a:r>
              <a:rPr lang="en-US" altLang="ja-JP" dirty="0" smtClean="0"/>
              <a:t>STJ</a:t>
            </a:r>
            <a:r>
              <a:rPr lang="ja-JP" altLang="en-US" dirty="0" smtClean="0"/>
              <a:t>についても順次、測定を行っていく。</a:t>
            </a:r>
            <a:endParaRPr lang="en-US" altLang="ja-JP" dirty="0" smtClean="0"/>
          </a:p>
          <a:p>
            <a:endParaRPr kumimoji="1" lang="ja-JP" altLang="en-US" dirty="0"/>
          </a:p>
        </p:txBody>
      </p:sp>
      <p:sp>
        <p:nvSpPr>
          <p:cNvPr id="4" name="スライド番号プレースホルダー 3"/>
          <p:cNvSpPr>
            <a:spLocks noGrp="1"/>
          </p:cNvSpPr>
          <p:nvPr>
            <p:ph type="sldNum" sz="quarter" idx="12"/>
          </p:nvPr>
        </p:nvSpPr>
        <p:spPr/>
        <p:txBody>
          <a:bodyPr/>
          <a:lstStyle/>
          <a:p>
            <a:fld id="{7273F918-CC11-478E-832F-D037F02C23C8}" type="slidenum">
              <a:rPr kumimoji="1" lang="ja-JP" altLang="en-US" smtClean="0"/>
              <a:pPr/>
              <a:t>13</a:t>
            </a:fld>
            <a:endParaRPr kumimoji="1" lang="ja-JP" altLang="en-US"/>
          </a:p>
        </p:txBody>
      </p:sp>
    </p:spTree>
    <p:extLst>
      <p:ext uri="{BB962C8B-B14F-4D97-AF65-F5344CB8AC3E}">
        <p14:creationId xmlns:p14="http://schemas.microsoft.com/office/powerpoint/2010/main" val="5879100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148863" y="586154"/>
            <a:ext cx="5111261" cy="523220"/>
          </a:xfrm>
          <a:prstGeom prst="rect">
            <a:avLst/>
          </a:prstGeom>
          <a:noFill/>
        </p:spPr>
        <p:txBody>
          <a:bodyPr wrap="square" rtlCol="0">
            <a:spAutoFit/>
          </a:bodyPr>
          <a:lstStyle/>
          <a:p>
            <a:r>
              <a:rPr kumimoji="1" lang="ja-JP" altLang="en-US" sz="2800" dirty="0" smtClean="0"/>
              <a:t>まとめ</a:t>
            </a:r>
            <a:endParaRPr kumimoji="1" lang="ja-JP" altLang="en-US" sz="2800" dirty="0"/>
          </a:p>
        </p:txBody>
      </p:sp>
      <p:sp>
        <p:nvSpPr>
          <p:cNvPr id="3" name="テキスト ボックス 2"/>
          <p:cNvSpPr txBox="1"/>
          <p:nvPr/>
        </p:nvSpPr>
        <p:spPr>
          <a:xfrm>
            <a:off x="1031631" y="1488831"/>
            <a:ext cx="10152184" cy="2308324"/>
          </a:xfrm>
          <a:prstGeom prst="rect">
            <a:avLst/>
          </a:prstGeom>
          <a:noFill/>
        </p:spPr>
        <p:txBody>
          <a:bodyPr wrap="square" rtlCol="0">
            <a:spAutoFit/>
          </a:bodyPr>
          <a:lstStyle/>
          <a:p>
            <a:r>
              <a:rPr kumimoji="1" lang="ja-JP" altLang="en-US" dirty="0" smtClean="0"/>
              <a:t>ニュートリノ崩壊光</a:t>
            </a:r>
            <a:r>
              <a:rPr lang="ja-JP" altLang="en-US" dirty="0" smtClean="0"/>
              <a:t>の探索のため</a:t>
            </a:r>
            <a:r>
              <a:rPr lang="en-US" altLang="ja-JP" dirty="0" err="1" smtClean="0"/>
              <a:t>Nb</a:t>
            </a:r>
            <a:r>
              <a:rPr lang="en-US" altLang="ja-JP" dirty="0" smtClean="0"/>
              <a:t>/Al-STJ</a:t>
            </a:r>
            <a:r>
              <a:rPr lang="ja-JP" altLang="en-US" dirty="0" smtClean="0"/>
              <a:t>の開発を行っている。</a:t>
            </a:r>
            <a:endParaRPr lang="en-US" altLang="ja-JP" dirty="0" smtClean="0"/>
          </a:p>
          <a:p>
            <a:r>
              <a:rPr kumimoji="1" lang="ja-JP" altLang="en-US" dirty="0" smtClean="0"/>
              <a:t>検出器に</a:t>
            </a:r>
            <a:r>
              <a:rPr lang="ja-JP" altLang="en-US" dirty="0" smtClean="0"/>
              <a:t>は波長</a:t>
            </a:r>
            <a:r>
              <a:rPr lang="en-US" altLang="ja-JP" dirty="0" smtClean="0"/>
              <a:t>50um</a:t>
            </a:r>
            <a:r>
              <a:rPr lang="ja-JP" altLang="en-US" dirty="0" smtClean="0"/>
              <a:t>の１光子の信号を読み出す性能が要求されるが、未だ測定できていない。</a:t>
            </a:r>
            <a:endParaRPr lang="en-US" altLang="ja-JP" dirty="0" smtClean="0"/>
          </a:p>
          <a:p>
            <a:endParaRPr kumimoji="1" lang="en-US" altLang="ja-JP" dirty="0"/>
          </a:p>
          <a:p>
            <a:r>
              <a:rPr lang="ja-JP" altLang="en-US" dirty="0" smtClean="0"/>
              <a:t>要請される性能の実現のため</a:t>
            </a:r>
            <a:r>
              <a:rPr lang="en-US" altLang="ja-JP" dirty="0" err="1" smtClean="0"/>
              <a:t>Nb</a:t>
            </a:r>
            <a:r>
              <a:rPr lang="en-US" altLang="ja-JP" dirty="0" smtClean="0"/>
              <a:t>/Al-STJ</a:t>
            </a:r>
            <a:r>
              <a:rPr lang="ja-JP" altLang="en-US" dirty="0" smtClean="0"/>
              <a:t>のリークカレント</a:t>
            </a:r>
            <a:r>
              <a:rPr lang="en-US" altLang="ja-JP" dirty="0" smtClean="0"/>
              <a:t>100pA</a:t>
            </a:r>
            <a:r>
              <a:rPr lang="ja-JP" altLang="en-US" dirty="0" smtClean="0"/>
              <a:t>程度かそれ以下が要求される。</a:t>
            </a:r>
            <a:endParaRPr lang="en-US" altLang="ja-JP" dirty="0" smtClean="0"/>
          </a:p>
          <a:p>
            <a:endParaRPr lang="en-US" altLang="ja-JP" dirty="0" smtClean="0"/>
          </a:p>
          <a:p>
            <a:endParaRPr lang="en-US" altLang="ja-JP" dirty="0"/>
          </a:p>
          <a:p>
            <a:r>
              <a:rPr kumimoji="1" lang="ja-JP" altLang="en-US" dirty="0" smtClean="0"/>
              <a:t>今後は新たに設計し、産総研で</a:t>
            </a:r>
            <a:r>
              <a:rPr lang="ja-JP" altLang="en-US" dirty="0" smtClean="0"/>
              <a:t>作</a:t>
            </a:r>
            <a:r>
              <a:rPr lang="ja-JP" altLang="en-US" dirty="0"/>
              <a:t>製</a:t>
            </a:r>
            <a:r>
              <a:rPr kumimoji="1" lang="ja-JP" altLang="en-US" dirty="0" smtClean="0"/>
              <a:t>したサンプルを測定する。</a:t>
            </a:r>
            <a:endParaRPr kumimoji="1" lang="en-US" altLang="ja-JP" dirty="0" smtClean="0"/>
          </a:p>
          <a:p>
            <a:r>
              <a:rPr lang="ja-JP" altLang="en-US" dirty="0" smtClean="0"/>
              <a:t>リークカレント</a:t>
            </a:r>
            <a:r>
              <a:rPr lang="ja-JP" altLang="en-US" dirty="0"/>
              <a:t>のサイズ依存性、準粒子の拡散長、</a:t>
            </a:r>
            <a:r>
              <a:rPr lang="en-US" altLang="ja-JP" dirty="0"/>
              <a:t>STJ</a:t>
            </a:r>
            <a:r>
              <a:rPr lang="ja-JP" altLang="en-US" dirty="0"/>
              <a:t>の歩留りについての知見を広げる</a:t>
            </a:r>
            <a:r>
              <a:rPr lang="ja-JP" altLang="en-US" dirty="0" smtClean="0"/>
              <a:t>。</a:t>
            </a:r>
            <a:endParaRPr kumimoji="1" lang="ja-JP" altLang="en-US" dirty="0"/>
          </a:p>
        </p:txBody>
      </p:sp>
      <p:sp>
        <p:nvSpPr>
          <p:cNvPr id="4" name="スライド番号プレースホルダー 3"/>
          <p:cNvSpPr>
            <a:spLocks noGrp="1"/>
          </p:cNvSpPr>
          <p:nvPr>
            <p:ph type="sldNum" sz="quarter" idx="12"/>
          </p:nvPr>
        </p:nvSpPr>
        <p:spPr/>
        <p:txBody>
          <a:bodyPr/>
          <a:lstStyle/>
          <a:p>
            <a:fld id="{7273F918-CC11-478E-832F-D037F02C23C8}" type="slidenum">
              <a:rPr kumimoji="1" lang="ja-JP" altLang="en-US" smtClean="0"/>
              <a:pPr/>
              <a:t>14</a:t>
            </a:fld>
            <a:endParaRPr kumimoji="1" lang="ja-JP" altLang="en-US"/>
          </a:p>
        </p:txBody>
      </p:sp>
    </p:spTree>
    <p:extLst>
      <p:ext uri="{BB962C8B-B14F-4D97-AF65-F5344CB8AC3E}">
        <p14:creationId xmlns:p14="http://schemas.microsoft.com/office/powerpoint/2010/main" val="33632803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902541" y="1371600"/>
            <a:ext cx="8096865" cy="830997"/>
          </a:xfrm>
          <a:prstGeom prst="rect">
            <a:avLst/>
          </a:prstGeom>
          <a:noFill/>
        </p:spPr>
        <p:txBody>
          <a:bodyPr wrap="square" rtlCol="0">
            <a:spAutoFit/>
          </a:bodyPr>
          <a:lstStyle/>
          <a:p>
            <a:pPr algn="ctr"/>
            <a:r>
              <a:rPr kumimoji="1" lang="en-US" altLang="ja-JP" sz="4800" dirty="0" smtClean="0"/>
              <a:t>Back up</a:t>
            </a:r>
            <a:endParaRPr kumimoji="1" lang="ja-JP" altLang="en-US" sz="4800" dirty="0"/>
          </a:p>
        </p:txBody>
      </p:sp>
      <p:sp>
        <p:nvSpPr>
          <p:cNvPr id="3" name="スライド番号プレースホルダー 2"/>
          <p:cNvSpPr>
            <a:spLocks noGrp="1"/>
          </p:cNvSpPr>
          <p:nvPr>
            <p:ph type="sldNum" sz="quarter" idx="12"/>
          </p:nvPr>
        </p:nvSpPr>
        <p:spPr/>
        <p:txBody>
          <a:bodyPr/>
          <a:lstStyle/>
          <a:p>
            <a:fld id="{7273F918-CC11-478E-832F-D037F02C23C8}" type="slidenum">
              <a:rPr kumimoji="1" lang="ja-JP" altLang="en-US" smtClean="0"/>
              <a:pPr/>
              <a:t>15</a:t>
            </a:fld>
            <a:endParaRPr kumimoji="1" lang="ja-JP" altLang="en-US"/>
          </a:p>
        </p:txBody>
      </p:sp>
    </p:spTree>
    <p:extLst>
      <p:ext uri="{BB962C8B-B14F-4D97-AF65-F5344CB8AC3E}">
        <p14:creationId xmlns:p14="http://schemas.microsoft.com/office/powerpoint/2010/main" val="40840535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7273F918-CC11-478E-832F-D037F02C23C8}" type="slidenum">
              <a:rPr kumimoji="1" lang="ja-JP" altLang="en-US" smtClean="0"/>
              <a:pPr/>
              <a:t>16</a:t>
            </a:fld>
            <a:endParaRPr kumimoji="1" lang="ja-JP" altLang="en-US"/>
          </a:p>
        </p:txBody>
      </p:sp>
    </p:spTree>
    <p:extLst>
      <p:ext uri="{BB962C8B-B14F-4D97-AF65-F5344CB8AC3E}">
        <p14:creationId xmlns:p14="http://schemas.microsoft.com/office/powerpoint/2010/main" val="22976157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094705" y="347730"/>
            <a:ext cx="7727324" cy="523220"/>
          </a:xfrm>
          <a:prstGeom prst="rect">
            <a:avLst/>
          </a:prstGeom>
          <a:noFill/>
        </p:spPr>
        <p:txBody>
          <a:bodyPr wrap="square" rtlCol="0">
            <a:spAutoFit/>
          </a:bodyPr>
          <a:lstStyle/>
          <a:p>
            <a:r>
              <a:rPr lang="ja-JP" altLang="en-US" sz="2800" dirty="0" smtClean="0"/>
              <a:t>実験の目的　　ニュートリノ崩壊光探索</a:t>
            </a:r>
            <a:endParaRPr kumimoji="1" lang="ja-JP" altLang="en-US" sz="2800" dirty="0"/>
          </a:p>
        </p:txBody>
      </p:sp>
      <mc:AlternateContent xmlns:mc="http://schemas.openxmlformats.org/markup-compatibility/2006" xmlns:a14="http://schemas.microsoft.com/office/drawing/2010/main">
        <mc:Choice Requires="a14">
          <p:sp>
            <p:nvSpPr>
              <p:cNvPr id="3" name="テキスト ボックス 2"/>
              <p:cNvSpPr txBox="1"/>
              <p:nvPr/>
            </p:nvSpPr>
            <p:spPr>
              <a:xfrm>
                <a:off x="1223492" y="1970469"/>
                <a:ext cx="5950040" cy="1200329"/>
              </a:xfrm>
              <a:prstGeom prst="rect">
                <a:avLst/>
              </a:prstGeom>
              <a:noFill/>
            </p:spPr>
            <p:txBody>
              <a:bodyPr wrap="square" rtlCol="0">
                <a:spAutoFit/>
              </a:bodyPr>
              <a:lstStyle/>
              <a:p>
                <a:r>
                  <a:rPr lang="ja-JP" altLang="en-US" dirty="0" smtClean="0">
                    <a:latin typeface="Cambria Math" panose="02040503050406030204" pitchFamily="18" charset="0"/>
                  </a:rPr>
                  <a:t>質量の小さいニュートリノに崩壊するときに放出する光子のエネルギーを測定する</a:t>
                </a:r>
                <a:endParaRPr kumimoji="1" lang="en-US" altLang="ja-JP"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kumimoji="1" lang="en-US" altLang="ja-JP" i="1" smtClean="0">
                              <a:latin typeface="Cambria Math" panose="02040503050406030204" pitchFamily="18" charset="0"/>
                            </a:rPr>
                          </m:ctrlPr>
                        </m:sSubPr>
                        <m:e>
                          <m:r>
                            <m:rPr>
                              <m:sty m:val="p"/>
                            </m:rPr>
                            <a:rPr lang="en-US" altLang="ja-JP" i="1">
                              <a:latin typeface="Cambria Math" panose="02040503050406030204" pitchFamily="18" charset="0"/>
                            </a:rPr>
                            <m:t>ν</m:t>
                          </m:r>
                        </m:e>
                        <m:sub>
                          <m:r>
                            <a:rPr kumimoji="1" lang="en-US" altLang="ja-JP" b="0" i="1" smtClean="0">
                              <a:latin typeface="Cambria Math" panose="02040503050406030204" pitchFamily="18" charset="0"/>
                            </a:rPr>
                            <m:t>3</m:t>
                          </m:r>
                        </m:sub>
                      </m:sSub>
                      <m:r>
                        <a:rPr kumimoji="1" lang="en-US" altLang="ja-JP" b="0" i="1" smtClean="0">
                          <a:latin typeface="Cambria Math" panose="02040503050406030204" pitchFamily="18" charset="0"/>
                        </a:rPr>
                        <m:t>→ </m:t>
                      </m:r>
                      <m:sSub>
                        <m:sSubPr>
                          <m:ctrlPr>
                            <a:rPr kumimoji="1" lang="en-US" altLang="ja-JP" b="0" i="1" smtClean="0">
                              <a:latin typeface="Cambria Math" panose="02040503050406030204" pitchFamily="18" charset="0"/>
                            </a:rPr>
                          </m:ctrlPr>
                        </m:sSubPr>
                        <m:e>
                          <m:r>
                            <m:rPr>
                              <m:sty m:val="p"/>
                            </m:rPr>
                            <a:rPr lang="en-US" altLang="ja-JP" i="1">
                              <a:latin typeface="Cambria Math" panose="02040503050406030204" pitchFamily="18" charset="0"/>
                            </a:rPr>
                            <m:t>ν</m:t>
                          </m:r>
                        </m:e>
                        <m:sub>
                          <m:r>
                            <a:rPr kumimoji="1" lang="en-US" altLang="ja-JP" b="0" i="1" smtClean="0">
                              <a:latin typeface="Cambria Math" panose="02040503050406030204" pitchFamily="18" charset="0"/>
                            </a:rPr>
                            <m:t>2</m:t>
                          </m:r>
                        </m:sub>
                      </m:sSub>
                      <m:r>
                        <a:rPr kumimoji="1" lang="en-US" altLang="ja-JP" b="0" i="1" smtClean="0">
                          <a:latin typeface="Cambria Math" panose="02040503050406030204" pitchFamily="18" charset="0"/>
                        </a:rPr>
                        <m:t>+ </m:t>
                      </m:r>
                      <m:r>
                        <a:rPr kumimoji="1" lang="ja-JP" altLang="en-US" b="0" i="1" smtClean="0">
                          <a:latin typeface="Cambria Math" panose="02040503050406030204" pitchFamily="18" charset="0"/>
                        </a:rPr>
                        <m:t>𝛾</m:t>
                      </m:r>
                    </m:oMath>
                  </m:oMathPara>
                </a14:m>
                <a:endParaRPr kumimoji="1" lang="en-US" altLang="ja-JP" dirty="0" smtClean="0"/>
              </a:p>
              <a:p>
                <a:endParaRPr kumimoji="1" lang="ja-JP" altLang="en-US" dirty="0"/>
              </a:p>
            </p:txBody>
          </p:sp>
        </mc:Choice>
        <mc:Fallback xmlns="">
          <p:sp>
            <p:nvSpPr>
              <p:cNvPr id="3" name="テキスト ボックス 2"/>
              <p:cNvSpPr txBox="1">
                <a:spLocks noRot="1" noChangeAspect="1" noMove="1" noResize="1" noEditPoints="1" noAdjustHandles="1" noChangeArrowheads="1" noChangeShapeType="1" noTextEdit="1"/>
              </p:cNvSpPr>
              <p:nvPr/>
            </p:nvSpPr>
            <p:spPr>
              <a:xfrm>
                <a:off x="1223492" y="1970468"/>
                <a:ext cx="5950040" cy="1200329"/>
              </a:xfrm>
              <a:prstGeom prst="rect">
                <a:avLst/>
              </a:prstGeom>
              <a:blipFill rotWithShape="0">
                <a:blip r:embed="rId2" cstate="print"/>
                <a:stretch>
                  <a:fillRect l="-922" t="-2538"/>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 name="テキスト ボックス 3"/>
              <p:cNvSpPr txBox="1"/>
              <p:nvPr/>
            </p:nvSpPr>
            <p:spPr>
              <a:xfrm>
                <a:off x="1223492" y="3043754"/>
                <a:ext cx="8766949" cy="3365088"/>
              </a:xfrm>
              <a:prstGeom prst="rect">
                <a:avLst/>
              </a:prstGeom>
              <a:noFill/>
            </p:spPr>
            <p:txBody>
              <a:bodyPr wrap="square" rtlCol="0">
                <a:spAutoFit/>
              </a:bodyPr>
              <a:lstStyle/>
              <a:p>
                <a:endParaRPr kumimoji="1" lang="en-US" altLang="ja-JP" i="1" dirty="0" smtClean="0">
                  <a:latin typeface="Cambria Math" panose="02040503050406030204" pitchFamily="18" charset="0"/>
                </a:endParaRPr>
              </a:p>
              <a:p>
                <a:r>
                  <a:rPr kumimoji="1" lang="en-US" altLang="ja-JP" dirty="0" smtClean="0"/>
                  <a:t>•</a:t>
                </a:r>
                <a:r>
                  <a:rPr kumimoji="1" lang="ja-JP" altLang="en-US" dirty="0" smtClean="0"/>
                  <a:t>質量</a:t>
                </a:r>
                <a14:m>
                  <m:oMath xmlns:m="http://schemas.openxmlformats.org/officeDocument/2006/math">
                    <m:r>
                      <a:rPr lang="ja-JP" altLang="en-US" i="1">
                        <a:latin typeface="Cambria Math" panose="02040503050406030204" pitchFamily="18" charset="0"/>
                      </a:rPr>
                      <m:t>の</m:t>
                    </m:r>
                    <m:r>
                      <a:rPr lang="ja-JP" altLang="en-US" i="1" smtClean="0">
                        <a:latin typeface="Cambria Math" panose="02040503050406030204" pitchFamily="18" charset="0"/>
                      </a:rPr>
                      <m:t>測定</m:t>
                    </m:r>
                    <m:r>
                      <a:rPr lang="ja-JP" altLang="en-US" i="1">
                        <a:latin typeface="Cambria Math" panose="02040503050406030204" pitchFamily="18" charset="0"/>
                      </a:rPr>
                      <m:t>　</m:t>
                    </m:r>
                    <m:sSub>
                      <m:sSubPr>
                        <m:ctrlPr>
                          <a:rPr kumimoji="1" lang="en-US" altLang="ja-JP" i="1" smtClean="0">
                            <a:latin typeface="Cambria Math" panose="02040503050406030204" pitchFamily="18" charset="0"/>
                          </a:rPr>
                        </m:ctrlPr>
                      </m:sSubPr>
                      <m:e>
                        <m:r>
                          <a:rPr kumimoji="1" lang="en-US" altLang="ja-JP" b="0" i="1" smtClean="0">
                            <a:latin typeface="Cambria Math" panose="02040503050406030204" pitchFamily="18" charset="0"/>
                          </a:rPr>
                          <m:t>𝑚</m:t>
                        </m:r>
                      </m:e>
                      <m:sub>
                        <m:r>
                          <a:rPr kumimoji="1" lang="en-US" altLang="ja-JP" b="0" i="1" smtClean="0">
                            <a:latin typeface="Cambria Math" panose="02040503050406030204" pitchFamily="18" charset="0"/>
                          </a:rPr>
                          <m:t>3</m:t>
                        </m:r>
                      </m:sub>
                    </m:sSub>
                    <m:r>
                      <a:rPr kumimoji="1" lang="en-US" altLang="ja-JP" b="0" i="1" smtClean="0">
                        <a:latin typeface="Cambria Math" panose="02040503050406030204" pitchFamily="18" charset="0"/>
                      </a:rPr>
                      <m:t>=</m:t>
                    </m:r>
                    <m:f>
                      <m:fPr>
                        <m:ctrlPr>
                          <a:rPr kumimoji="1" lang="en-US" altLang="ja-JP" b="0" i="1" smtClean="0">
                            <a:latin typeface="Cambria Math" panose="02040503050406030204" pitchFamily="18" charset="0"/>
                          </a:rPr>
                        </m:ctrlPr>
                      </m:fPr>
                      <m:num>
                        <m:sSubSup>
                          <m:sSubSupPr>
                            <m:ctrlPr>
                              <a:rPr kumimoji="1" lang="en-US" altLang="ja-JP" b="0" i="1" smtClean="0">
                                <a:latin typeface="Cambria Math" panose="02040503050406030204" pitchFamily="18" charset="0"/>
                              </a:rPr>
                            </m:ctrlPr>
                          </m:sSubSupPr>
                          <m:e>
                            <m:r>
                              <a:rPr kumimoji="1" lang="en-US" altLang="ja-JP" b="0" i="1" smtClean="0">
                                <a:latin typeface="Cambria Math" panose="02040503050406030204" pitchFamily="18" charset="0"/>
                              </a:rPr>
                              <m:t>𝑚</m:t>
                            </m:r>
                          </m:e>
                          <m:sub>
                            <m:r>
                              <a:rPr kumimoji="1" lang="en-US" altLang="ja-JP" b="0" i="1" smtClean="0">
                                <a:latin typeface="Cambria Math" panose="02040503050406030204" pitchFamily="18" charset="0"/>
                              </a:rPr>
                              <m:t>3</m:t>
                            </m:r>
                          </m:sub>
                          <m:sup>
                            <m:r>
                              <a:rPr kumimoji="1" lang="en-US" altLang="ja-JP" b="0" i="1" smtClean="0">
                                <a:latin typeface="Cambria Math" panose="02040503050406030204" pitchFamily="18" charset="0"/>
                              </a:rPr>
                              <m:t>2</m:t>
                            </m:r>
                          </m:sup>
                        </m:sSubSup>
                        <m:r>
                          <a:rPr kumimoji="1" lang="en-US" altLang="ja-JP" b="0" i="1" smtClean="0">
                            <a:latin typeface="Cambria Math" panose="02040503050406030204" pitchFamily="18" charset="0"/>
                          </a:rPr>
                          <m:t>−</m:t>
                        </m:r>
                        <m:sSubSup>
                          <m:sSubSupPr>
                            <m:ctrlPr>
                              <a:rPr kumimoji="1" lang="en-US" altLang="ja-JP" b="0" i="1" smtClean="0">
                                <a:latin typeface="Cambria Math" panose="02040503050406030204" pitchFamily="18" charset="0"/>
                              </a:rPr>
                            </m:ctrlPr>
                          </m:sSubSupPr>
                          <m:e>
                            <m:r>
                              <a:rPr kumimoji="1" lang="en-US" altLang="ja-JP" b="0" i="1" smtClean="0">
                                <a:latin typeface="Cambria Math" panose="02040503050406030204" pitchFamily="18" charset="0"/>
                              </a:rPr>
                              <m:t>𝑚</m:t>
                            </m:r>
                          </m:e>
                          <m:sub>
                            <m:r>
                              <a:rPr kumimoji="1" lang="en-US" altLang="ja-JP" b="0" i="1" smtClean="0">
                                <a:latin typeface="Cambria Math" panose="02040503050406030204" pitchFamily="18" charset="0"/>
                              </a:rPr>
                              <m:t>2</m:t>
                            </m:r>
                          </m:sub>
                          <m:sup>
                            <m:r>
                              <a:rPr kumimoji="1" lang="en-US" altLang="ja-JP" b="0" i="1" smtClean="0">
                                <a:latin typeface="Cambria Math" panose="02040503050406030204" pitchFamily="18" charset="0"/>
                              </a:rPr>
                              <m:t>2</m:t>
                            </m:r>
                          </m:sup>
                        </m:sSubSup>
                      </m:num>
                      <m:den>
                        <m:r>
                          <a:rPr kumimoji="1" lang="en-US" altLang="ja-JP" b="0" i="1" smtClean="0">
                            <a:latin typeface="Cambria Math" panose="02040503050406030204" pitchFamily="18" charset="0"/>
                          </a:rPr>
                          <m:t>2</m:t>
                        </m:r>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𝐸</m:t>
                            </m:r>
                          </m:e>
                          <m:sub>
                            <m:r>
                              <a:rPr kumimoji="1" lang="ja-JP" altLang="en-US" b="0" i="1" smtClean="0">
                                <a:latin typeface="Cambria Math" panose="02040503050406030204" pitchFamily="18" charset="0"/>
                              </a:rPr>
                              <m:t>𝛾</m:t>
                            </m:r>
                          </m:sub>
                        </m:sSub>
                      </m:den>
                    </m:f>
                  </m:oMath>
                </a14:m>
                <a:endParaRPr lang="en-US" altLang="ja-JP" dirty="0"/>
              </a:p>
              <a:p>
                <a:r>
                  <a:rPr kumimoji="1" lang="ja-JP" altLang="en-US" dirty="0" smtClean="0"/>
                  <a:t>　</a:t>
                </a:r>
                <a:r>
                  <a:rPr lang="ja-JP" altLang="en-US" dirty="0" smtClean="0"/>
                  <a:t>ニュートリノ振動実験による結果</a:t>
                </a:r>
                <a:r>
                  <a:rPr lang="en-US" altLang="ja-JP" dirty="0" smtClean="0"/>
                  <a:t>(</a:t>
                </a:r>
                <a14:m>
                  <m:oMath xmlns:m="http://schemas.openxmlformats.org/officeDocument/2006/math">
                    <m:sSubSup>
                      <m:sSubSupPr>
                        <m:ctrlPr>
                          <a:rPr lang="en-US" altLang="ja-JP" i="1">
                            <a:latin typeface="Cambria Math" panose="02040503050406030204" pitchFamily="18" charset="0"/>
                          </a:rPr>
                        </m:ctrlPr>
                      </m:sSubSupPr>
                      <m:e>
                        <m:r>
                          <a:rPr lang="en-US" altLang="ja-JP" i="1">
                            <a:latin typeface="Cambria Math" panose="02040503050406030204" pitchFamily="18" charset="0"/>
                          </a:rPr>
                          <m:t>𝑚</m:t>
                        </m:r>
                      </m:e>
                      <m:sub>
                        <m:r>
                          <a:rPr lang="en-US" altLang="ja-JP" i="1">
                            <a:latin typeface="Cambria Math" panose="02040503050406030204" pitchFamily="18" charset="0"/>
                          </a:rPr>
                          <m:t>3</m:t>
                        </m:r>
                      </m:sub>
                      <m:sup>
                        <m:r>
                          <a:rPr lang="en-US" altLang="ja-JP" i="1">
                            <a:latin typeface="Cambria Math" panose="02040503050406030204" pitchFamily="18" charset="0"/>
                          </a:rPr>
                          <m:t>2</m:t>
                        </m:r>
                      </m:sup>
                    </m:sSubSup>
                    <m:r>
                      <a:rPr lang="en-US" altLang="ja-JP" i="1">
                        <a:latin typeface="Cambria Math" panose="02040503050406030204" pitchFamily="18" charset="0"/>
                      </a:rPr>
                      <m:t>−</m:t>
                    </m:r>
                    <m:sSubSup>
                      <m:sSubSupPr>
                        <m:ctrlPr>
                          <a:rPr lang="en-US" altLang="ja-JP" i="1">
                            <a:latin typeface="Cambria Math" panose="02040503050406030204" pitchFamily="18" charset="0"/>
                          </a:rPr>
                        </m:ctrlPr>
                      </m:sSubSupPr>
                      <m:e>
                        <m:r>
                          <a:rPr lang="en-US" altLang="ja-JP" i="1">
                            <a:latin typeface="Cambria Math" panose="02040503050406030204" pitchFamily="18" charset="0"/>
                          </a:rPr>
                          <m:t>𝑚</m:t>
                        </m:r>
                      </m:e>
                      <m:sub>
                        <m:r>
                          <a:rPr lang="en-US" altLang="ja-JP" i="1">
                            <a:latin typeface="Cambria Math" panose="02040503050406030204" pitchFamily="18" charset="0"/>
                          </a:rPr>
                          <m:t>2</m:t>
                        </m:r>
                      </m:sub>
                      <m:sup>
                        <m:r>
                          <a:rPr lang="en-US" altLang="ja-JP" i="1">
                            <a:latin typeface="Cambria Math" panose="02040503050406030204" pitchFamily="18" charset="0"/>
                          </a:rPr>
                          <m:t>2</m:t>
                        </m:r>
                      </m:sup>
                    </m:sSubSup>
                  </m:oMath>
                </a14:m>
                <a:r>
                  <a:rPr lang="en-US" altLang="ja-JP" dirty="0" smtClean="0"/>
                  <a:t>)</a:t>
                </a:r>
                <a:r>
                  <a:rPr lang="ja-JP" altLang="en-US" dirty="0" smtClean="0"/>
                  <a:t>と合わせることでニュートリノ質量の決定</a:t>
                </a:r>
                <a:endParaRPr lang="en-US" altLang="ja-JP" dirty="0" smtClean="0"/>
              </a:p>
              <a:p>
                <a:endParaRPr kumimoji="1" lang="en-US" altLang="ja-JP" dirty="0" smtClean="0"/>
              </a:p>
              <a:p>
                <a:r>
                  <a:rPr lang="en-US" altLang="ja-JP" dirty="0" smtClean="0"/>
                  <a:t>•</a:t>
                </a:r>
                <a:r>
                  <a:rPr lang="ja-JP" altLang="en-US" dirty="0" smtClean="0"/>
                  <a:t>ニュートリノ崩壊の寿命</a:t>
                </a:r>
                <a:endParaRPr lang="en-US" altLang="ja-JP" dirty="0" smtClean="0"/>
              </a:p>
              <a:p>
                <a:r>
                  <a:rPr lang="en-US" altLang="ja-JP" dirty="0" smtClean="0"/>
                  <a:t> SM</a:t>
                </a:r>
                <a:r>
                  <a:rPr lang="ja-JP" altLang="en-US" dirty="0" smtClean="0"/>
                  <a:t>では寿命</a:t>
                </a:r>
                <a14:m>
                  <m:oMath xmlns:m="http://schemas.openxmlformats.org/officeDocument/2006/math">
                    <m:r>
                      <a:rPr lang="ja-JP" altLang="en-US" i="1" smtClean="0">
                        <a:latin typeface="Cambria Math" panose="02040503050406030204" pitchFamily="18" charset="0"/>
                      </a:rPr>
                      <m:t>𝜏</m:t>
                    </m:r>
                    <m:r>
                      <a:rPr lang="en-US" altLang="ja-JP" b="0" i="1" smtClean="0">
                        <a:latin typeface="Cambria Math" panose="02040503050406030204" pitchFamily="18" charset="0"/>
                      </a:rPr>
                      <m:t>=</m:t>
                    </m:r>
                    <m:r>
                      <a:rPr lang="en-US" altLang="ja-JP" b="0" i="1" smtClean="0">
                        <a:latin typeface="Cambria Math" panose="02040503050406030204" pitchFamily="18" charset="0"/>
                      </a:rPr>
                      <m:t>𝑂</m:t>
                    </m:r>
                    <m:r>
                      <a:rPr lang="en-US" altLang="ja-JP" b="0" i="1" smtClean="0">
                        <a:latin typeface="Cambria Math" panose="02040503050406030204" pitchFamily="18" charset="0"/>
                      </a:rPr>
                      <m:t>(</m:t>
                    </m:r>
                    <m:sSup>
                      <m:sSupPr>
                        <m:ctrlPr>
                          <a:rPr lang="en-US" altLang="ja-JP" b="0" i="1" smtClean="0">
                            <a:latin typeface="Cambria Math" panose="02040503050406030204" pitchFamily="18" charset="0"/>
                          </a:rPr>
                        </m:ctrlPr>
                      </m:sSupPr>
                      <m:e>
                        <m:r>
                          <a:rPr lang="en-US" altLang="ja-JP" b="0" i="1" smtClean="0">
                            <a:latin typeface="Cambria Math" panose="02040503050406030204" pitchFamily="18" charset="0"/>
                          </a:rPr>
                          <m:t>10</m:t>
                        </m:r>
                      </m:e>
                      <m:sup>
                        <m:r>
                          <a:rPr lang="en-US" altLang="ja-JP" b="0" i="1" smtClean="0">
                            <a:latin typeface="Cambria Math" panose="02040503050406030204" pitchFamily="18" charset="0"/>
                          </a:rPr>
                          <m:t>43</m:t>
                        </m:r>
                      </m:sup>
                    </m:sSup>
                    <m:r>
                      <a:rPr lang="en-US" altLang="ja-JP" b="0" i="1" smtClean="0">
                        <a:latin typeface="Cambria Math" panose="02040503050406030204" pitchFamily="18" charset="0"/>
                      </a:rPr>
                      <m:t>𝑦𝑒𝑎𝑟</m:t>
                    </m:r>
                    <m:r>
                      <a:rPr lang="en-US" altLang="ja-JP" b="0" i="1" smtClean="0">
                        <a:latin typeface="Cambria Math" panose="02040503050406030204" pitchFamily="18" charset="0"/>
                      </a:rPr>
                      <m:t>)</m:t>
                    </m:r>
                  </m:oMath>
                </a14:m>
                <a:r>
                  <a:rPr kumimoji="1" lang="ja-JP" altLang="en-US" dirty="0" err="1" smtClean="0"/>
                  <a:t>，</a:t>
                </a:r>
                <a:r>
                  <a:rPr kumimoji="1" lang="en-US" altLang="ja-JP" dirty="0" smtClean="0"/>
                  <a:t>Left-Right Symmetric Model </a:t>
                </a:r>
                <a:r>
                  <a:rPr kumimoji="1" lang="ja-JP" altLang="en-US" dirty="0" smtClean="0"/>
                  <a:t>では</a:t>
                </a:r>
                <a14:m>
                  <m:oMath xmlns:m="http://schemas.openxmlformats.org/officeDocument/2006/math">
                    <m:r>
                      <a:rPr kumimoji="1" lang="ja-JP" altLang="en-US" i="1" smtClean="0">
                        <a:latin typeface="Cambria Math" panose="02040503050406030204" pitchFamily="18" charset="0"/>
                      </a:rPr>
                      <m:t>𝜏</m:t>
                    </m:r>
                    <m:r>
                      <a:rPr kumimoji="1" lang="en-US" altLang="ja-JP" b="0" i="1" smtClean="0">
                        <a:latin typeface="Cambria Math" panose="02040503050406030204" pitchFamily="18" charset="0"/>
                      </a:rPr>
                      <m:t>=</m:t>
                    </m:r>
                    <m:r>
                      <a:rPr kumimoji="1" lang="en-US" altLang="ja-JP" b="0" i="1" smtClean="0">
                        <a:latin typeface="Cambria Math" panose="02040503050406030204" pitchFamily="18" charset="0"/>
                      </a:rPr>
                      <m:t>𝑂</m:t>
                    </m:r>
                    <m:r>
                      <a:rPr kumimoji="1" lang="en-US" altLang="ja-JP" b="0" i="1" smtClean="0">
                        <a:latin typeface="Cambria Math" panose="02040503050406030204" pitchFamily="18" charset="0"/>
                      </a:rPr>
                      <m:t>(</m:t>
                    </m:r>
                    <m:sSup>
                      <m:sSupPr>
                        <m:ctrlPr>
                          <a:rPr kumimoji="1" lang="en-US" altLang="ja-JP" b="0" i="1" smtClean="0">
                            <a:latin typeface="Cambria Math" panose="02040503050406030204" pitchFamily="18" charset="0"/>
                          </a:rPr>
                        </m:ctrlPr>
                      </m:sSupPr>
                      <m:e>
                        <m:r>
                          <a:rPr kumimoji="1" lang="en-US" altLang="ja-JP" b="0" i="1" smtClean="0">
                            <a:latin typeface="Cambria Math" panose="02040503050406030204" pitchFamily="18" charset="0"/>
                          </a:rPr>
                          <m:t>10</m:t>
                        </m:r>
                      </m:e>
                      <m:sup>
                        <m:r>
                          <a:rPr kumimoji="1" lang="en-US" altLang="ja-JP" b="0" i="1" smtClean="0">
                            <a:latin typeface="Cambria Math" panose="02040503050406030204" pitchFamily="18" charset="0"/>
                          </a:rPr>
                          <m:t>17</m:t>
                        </m:r>
                      </m:sup>
                    </m:sSup>
                    <m:r>
                      <a:rPr kumimoji="1" lang="en-US" altLang="ja-JP" b="0" i="1" smtClean="0">
                        <a:latin typeface="Cambria Math" panose="02040503050406030204" pitchFamily="18" charset="0"/>
                      </a:rPr>
                      <m:t>𝑦𝑒𝑎𝑟</m:t>
                    </m:r>
                    <m:r>
                      <a:rPr kumimoji="1" lang="en-US" altLang="ja-JP" b="0" i="1" smtClean="0">
                        <a:latin typeface="Cambria Math" panose="02040503050406030204" pitchFamily="18" charset="0"/>
                      </a:rPr>
                      <m:t>)</m:t>
                    </m:r>
                  </m:oMath>
                </a14:m>
                <a:endParaRPr kumimoji="1" lang="en-US" altLang="ja-JP" dirty="0" smtClean="0"/>
              </a:p>
              <a:p>
                <a:r>
                  <a:rPr lang="ja-JP" altLang="en-US" dirty="0"/>
                  <a:t>現在</a:t>
                </a:r>
                <a:r>
                  <a:rPr lang="ja-JP" altLang="en-US" dirty="0" smtClean="0"/>
                  <a:t>の実験による寿命の下限値は</a:t>
                </a:r>
                <a14:m>
                  <m:oMath xmlns:m="http://schemas.openxmlformats.org/officeDocument/2006/math">
                    <m:r>
                      <a:rPr lang="ja-JP" altLang="en-US" i="1" smtClean="0">
                        <a:latin typeface="Cambria Math" panose="02040503050406030204" pitchFamily="18" charset="0"/>
                      </a:rPr>
                      <m:t>𝜏</m:t>
                    </m:r>
                    <m:r>
                      <a:rPr lang="en-US" altLang="ja-JP" b="0" i="1" smtClean="0">
                        <a:latin typeface="Cambria Math" panose="02040503050406030204" pitchFamily="18" charset="0"/>
                      </a:rPr>
                      <m:t>&gt;</m:t>
                    </m:r>
                    <m:r>
                      <a:rPr lang="en-US" altLang="ja-JP" b="0" i="1" smtClean="0">
                        <a:latin typeface="Cambria Math" panose="02040503050406030204" pitchFamily="18" charset="0"/>
                      </a:rPr>
                      <m:t>𝑂</m:t>
                    </m:r>
                    <m:r>
                      <a:rPr lang="en-US" altLang="ja-JP" b="0" i="1" smtClean="0">
                        <a:latin typeface="Cambria Math" panose="02040503050406030204" pitchFamily="18" charset="0"/>
                      </a:rPr>
                      <m:t>(</m:t>
                    </m:r>
                    <m:sSup>
                      <m:sSupPr>
                        <m:ctrlPr>
                          <a:rPr lang="en-US" altLang="ja-JP" b="0" i="1" smtClean="0">
                            <a:latin typeface="Cambria Math" panose="02040503050406030204" pitchFamily="18" charset="0"/>
                          </a:rPr>
                        </m:ctrlPr>
                      </m:sSupPr>
                      <m:e>
                        <m:r>
                          <a:rPr lang="en-US" altLang="ja-JP" b="0" i="1" smtClean="0">
                            <a:latin typeface="Cambria Math" panose="02040503050406030204" pitchFamily="18" charset="0"/>
                          </a:rPr>
                          <m:t>10</m:t>
                        </m:r>
                      </m:e>
                      <m:sup>
                        <m:r>
                          <a:rPr lang="en-US" altLang="ja-JP" b="0" i="1" smtClean="0">
                            <a:latin typeface="Cambria Math" panose="02040503050406030204" pitchFamily="18" charset="0"/>
                          </a:rPr>
                          <m:t>12</m:t>
                        </m:r>
                      </m:sup>
                    </m:sSup>
                    <m:r>
                      <a:rPr lang="en-US" altLang="ja-JP" b="0" i="1" smtClean="0">
                        <a:latin typeface="Cambria Math" panose="02040503050406030204" pitchFamily="18" charset="0"/>
                      </a:rPr>
                      <m:t>𝑦𝑒𝑎𝑟</m:t>
                    </m:r>
                    <m:r>
                      <a:rPr lang="en-US" altLang="ja-JP" b="0" i="1" smtClean="0">
                        <a:latin typeface="Cambria Math" panose="02040503050406030204" pitchFamily="18" charset="0"/>
                      </a:rPr>
                      <m:t>)</m:t>
                    </m:r>
                  </m:oMath>
                </a14:m>
                <a:endParaRPr kumimoji="1" lang="en-US" altLang="ja-JP" dirty="0" smtClean="0"/>
              </a:p>
              <a:p>
                <a:endParaRPr lang="en-US" altLang="ja-JP" dirty="0" smtClean="0"/>
              </a:p>
              <a:p>
                <a:r>
                  <a:rPr lang="ja-JP" altLang="en-US" dirty="0"/>
                  <a:t>我々</a:t>
                </a:r>
                <a:r>
                  <a:rPr lang="ja-JP" altLang="en-US" dirty="0" smtClean="0"/>
                  <a:t>の</a:t>
                </a:r>
                <a:r>
                  <a:rPr lang="ja-JP" altLang="en-US" dirty="0"/>
                  <a:t>ロケット</a:t>
                </a:r>
                <a:r>
                  <a:rPr lang="ja-JP" altLang="en-US" dirty="0" smtClean="0"/>
                  <a:t>実験では寿命の下限値を</a:t>
                </a:r>
                <a:r>
                  <a:rPr lang="en-US" altLang="ja-JP" dirty="0" smtClean="0"/>
                  <a:t>2</a:t>
                </a:r>
                <a:r>
                  <a:rPr lang="ja-JP" altLang="en-US" dirty="0" smtClean="0"/>
                  <a:t>桁引き上げる。衛星実験ではさらに３桁。</a:t>
                </a:r>
                <a:endParaRPr kumimoji="1" lang="en-US" altLang="ja-JP" dirty="0" smtClean="0"/>
              </a:p>
              <a:p>
                <a:r>
                  <a:rPr lang="ja-JP" altLang="en-US" dirty="0" smtClean="0"/>
                  <a:t>　</a:t>
                </a:r>
                <a:endParaRPr lang="en-US" altLang="ja-JP" dirty="0" smtClean="0"/>
              </a:p>
            </p:txBody>
          </p:sp>
        </mc:Choice>
        <mc:Fallback xmlns="">
          <p:sp>
            <p:nvSpPr>
              <p:cNvPr id="4" name="テキスト ボックス 3"/>
              <p:cNvSpPr txBox="1">
                <a:spLocks noRot="1" noChangeAspect="1" noMove="1" noResize="1" noEditPoints="1" noAdjustHandles="1" noChangeArrowheads="1" noChangeShapeType="1" noTextEdit="1"/>
              </p:cNvSpPr>
              <p:nvPr/>
            </p:nvSpPr>
            <p:spPr>
              <a:xfrm>
                <a:off x="1223492" y="3043754"/>
                <a:ext cx="8766949" cy="3365088"/>
              </a:xfrm>
              <a:prstGeom prst="rect">
                <a:avLst/>
              </a:prstGeom>
              <a:blipFill rotWithShape="1">
                <a:blip r:embed="rId3"/>
                <a:stretch>
                  <a:fillRect l="-626" r="-556"/>
                </a:stretch>
              </a:blipFill>
            </p:spPr>
            <p:txBody>
              <a:bodyPr/>
              <a:lstStyle/>
              <a:p>
                <a:r>
                  <a:rPr lang="ja-JP" altLang="en-US">
                    <a:noFill/>
                  </a:rPr>
                  <a:t> </a:t>
                </a:r>
              </a:p>
            </p:txBody>
          </p:sp>
        </mc:Fallback>
      </mc:AlternateContent>
      <p:sp>
        <p:nvSpPr>
          <p:cNvPr id="5" name="テキスト ボックス 4"/>
          <p:cNvSpPr txBox="1"/>
          <p:nvPr/>
        </p:nvSpPr>
        <p:spPr>
          <a:xfrm>
            <a:off x="927279" y="1077233"/>
            <a:ext cx="10534919" cy="369332"/>
          </a:xfrm>
          <a:prstGeom prst="rect">
            <a:avLst/>
          </a:prstGeom>
          <a:noFill/>
        </p:spPr>
        <p:txBody>
          <a:bodyPr wrap="square" rtlCol="0">
            <a:spAutoFit/>
          </a:bodyPr>
          <a:lstStyle/>
          <a:p>
            <a:r>
              <a:rPr kumimoji="1" lang="ja-JP" altLang="en-US" dirty="0" smtClean="0"/>
              <a:t>我々の実験では存在が予言されている宇宙背景ニュートリノの崩壊光を探索する。</a:t>
            </a:r>
            <a:endParaRPr kumimoji="1" lang="ja-JP" altLang="en-US" dirty="0"/>
          </a:p>
        </p:txBody>
      </p:sp>
      <p:pic>
        <p:nvPicPr>
          <p:cNvPr id="6" name="図 5"/>
          <p:cNvPicPr>
            <a:picLocks noChangeAspect="1"/>
          </p:cNvPicPr>
          <p:nvPr/>
        </p:nvPicPr>
        <p:blipFill>
          <a:blip r:embed="rId4" cstate="print"/>
          <a:stretch>
            <a:fillRect/>
          </a:stretch>
        </p:blipFill>
        <p:spPr>
          <a:xfrm>
            <a:off x="7756646" y="2076314"/>
            <a:ext cx="2233795" cy="1299248"/>
          </a:xfrm>
          <a:prstGeom prst="rect">
            <a:avLst/>
          </a:prstGeom>
        </p:spPr>
      </p:pic>
      <p:sp>
        <p:nvSpPr>
          <p:cNvPr id="7" name="スライド番号プレースホルダー 6"/>
          <p:cNvSpPr>
            <a:spLocks noGrp="1"/>
          </p:cNvSpPr>
          <p:nvPr>
            <p:ph type="sldNum" sz="quarter" idx="12"/>
          </p:nvPr>
        </p:nvSpPr>
        <p:spPr/>
        <p:txBody>
          <a:bodyPr/>
          <a:lstStyle/>
          <a:p>
            <a:fld id="{7273F918-CC11-478E-832F-D037F02C23C8}" type="slidenum">
              <a:rPr kumimoji="1" lang="ja-JP" altLang="en-US" smtClean="0"/>
              <a:pPr/>
              <a:t>2</a:t>
            </a:fld>
            <a:endParaRPr kumimoji="1" lang="ja-JP" altLang="en-US"/>
          </a:p>
        </p:txBody>
      </p:sp>
    </p:spTree>
    <p:extLst>
      <p:ext uri="{BB962C8B-B14F-4D97-AF65-F5344CB8AC3E}">
        <p14:creationId xmlns:p14="http://schemas.microsoft.com/office/powerpoint/2010/main" val="30420355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4096" y="3080178"/>
            <a:ext cx="4700222" cy="3636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0" name="正方形/長方形 49"/>
          <p:cNvSpPr/>
          <p:nvPr/>
        </p:nvSpPr>
        <p:spPr>
          <a:xfrm>
            <a:off x="3036279" y="3337070"/>
            <a:ext cx="2965276" cy="665058"/>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734096" y="258399"/>
            <a:ext cx="10534919" cy="523220"/>
          </a:xfrm>
          <a:prstGeom prst="rect">
            <a:avLst/>
          </a:prstGeom>
          <a:noFill/>
        </p:spPr>
        <p:txBody>
          <a:bodyPr wrap="square" rtlCol="0">
            <a:spAutoFit/>
          </a:bodyPr>
          <a:lstStyle/>
          <a:p>
            <a:r>
              <a:rPr kumimoji="1" lang="ja-JP" altLang="en-US" sz="2800" b="1" dirty="0" smtClean="0"/>
              <a:t>ロケット</a:t>
            </a:r>
            <a:r>
              <a:rPr lang="ja-JP" altLang="en-US" sz="2800" b="1" dirty="0"/>
              <a:t>実</a:t>
            </a:r>
            <a:r>
              <a:rPr kumimoji="1" lang="ja-JP" altLang="en-US" sz="2800" b="1" dirty="0" smtClean="0"/>
              <a:t>験</a:t>
            </a:r>
            <a:endParaRPr kumimoji="1" lang="ja-JP" altLang="en-US" sz="2800" b="1" dirty="0"/>
          </a:p>
        </p:txBody>
      </p:sp>
      <mc:AlternateContent xmlns:mc="http://schemas.openxmlformats.org/markup-compatibility/2006" xmlns:a14="http://schemas.microsoft.com/office/drawing/2010/main">
        <mc:Choice Requires="a14">
          <p:sp>
            <p:nvSpPr>
              <p:cNvPr id="4" name="テキスト ボックス 3"/>
              <p:cNvSpPr txBox="1"/>
              <p:nvPr/>
            </p:nvSpPr>
            <p:spPr>
              <a:xfrm>
                <a:off x="734096" y="965916"/>
                <a:ext cx="7456867" cy="2053511"/>
              </a:xfrm>
              <a:prstGeom prst="rect">
                <a:avLst/>
              </a:prstGeom>
              <a:noFill/>
            </p:spPr>
            <p:txBody>
              <a:bodyPr wrap="square" rtlCol="0">
                <a:spAutoFit/>
              </a:bodyPr>
              <a:lstStyle/>
              <a:p>
                <a:r>
                  <a:rPr kumimoji="1" lang="en-US" altLang="ja-JP" dirty="0" smtClean="0"/>
                  <a:t>Nb/Al-STJ</a:t>
                </a:r>
                <a:r>
                  <a:rPr kumimoji="1" lang="ja-JP" altLang="en-US" dirty="0" smtClean="0"/>
                  <a:t>と回折格子による分光によりエネルギースペクトルを測定</a:t>
                </a:r>
                <a:endParaRPr kumimoji="1" lang="en-US" altLang="ja-JP" dirty="0" smtClean="0"/>
              </a:p>
              <a:p>
                <a:endParaRPr lang="en-US" altLang="ja-JP" dirty="0"/>
              </a:p>
              <a:p>
                <a:endParaRPr kumimoji="1" lang="en-US" altLang="ja-JP" dirty="0" smtClean="0"/>
              </a:p>
              <a:p>
                <a14:m>
                  <m:oMath xmlns:m="http://schemas.openxmlformats.org/officeDocument/2006/math">
                    <m:sSub>
                      <m:sSubPr>
                        <m:ctrlPr>
                          <a:rPr lang="en-US" altLang="ja-JP" b="0" i="1" smtClean="0">
                            <a:latin typeface="Cambria Math" panose="02040503050406030204" pitchFamily="18" charset="0"/>
                          </a:rPr>
                        </m:ctrlPr>
                      </m:sSubPr>
                      <m:e>
                        <m:r>
                          <a:rPr lang="en-US" altLang="ja-JP" b="0" i="1" smtClean="0">
                            <a:latin typeface="Cambria Math" panose="02040503050406030204" pitchFamily="18" charset="0"/>
                          </a:rPr>
                          <m:t>𝐸</m:t>
                        </m:r>
                      </m:e>
                      <m:sub>
                        <m:r>
                          <a:rPr lang="ja-JP" altLang="en-US" b="0" i="1" smtClean="0">
                            <a:latin typeface="Cambria Math" panose="02040503050406030204" pitchFamily="18" charset="0"/>
                          </a:rPr>
                          <m:t>𝛾</m:t>
                        </m:r>
                      </m:sub>
                    </m:sSub>
                    <m:r>
                      <a:rPr lang="en-US" altLang="ja-JP" b="0" i="1" smtClean="0">
                        <a:latin typeface="Cambria Math" panose="02040503050406030204" pitchFamily="18" charset="0"/>
                      </a:rPr>
                      <m:t>=25</m:t>
                    </m:r>
                    <m:r>
                      <a:rPr lang="en-US" altLang="ja-JP" b="0" i="1" smtClean="0">
                        <a:latin typeface="Cambria Math" panose="02040503050406030204" pitchFamily="18" charset="0"/>
                      </a:rPr>
                      <m:t>𝑚𝑒𝑉</m:t>
                    </m:r>
                    <m:r>
                      <a:rPr lang="en-US" altLang="ja-JP" b="0" i="1" smtClean="0">
                        <a:latin typeface="Cambria Math" panose="02040503050406030204" pitchFamily="18" charset="0"/>
                      </a:rPr>
                      <m:t>  (</m:t>
                    </m:r>
                    <m:sSub>
                      <m:sSubPr>
                        <m:ctrlPr>
                          <a:rPr lang="en-US" altLang="ja-JP" b="0" i="1" smtClean="0">
                            <a:latin typeface="Cambria Math" panose="02040503050406030204" pitchFamily="18" charset="0"/>
                          </a:rPr>
                        </m:ctrlPr>
                      </m:sSubPr>
                      <m:e>
                        <m:r>
                          <a:rPr lang="en-US" altLang="ja-JP" b="0" i="1" smtClean="0">
                            <a:latin typeface="Cambria Math" panose="02040503050406030204" pitchFamily="18" charset="0"/>
                          </a:rPr>
                          <m:t>𝑚</m:t>
                        </m:r>
                      </m:e>
                      <m:sub>
                        <m:r>
                          <a:rPr lang="en-US" altLang="ja-JP" b="0" i="1" smtClean="0">
                            <a:latin typeface="Cambria Math" panose="02040503050406030204" pitchFamily="18" charset="0"/>
                          </a:rPr>
                          <m:t>3</m:t>
                        </m:r>
                      </m:sub>
                    </m:sSub>
                    <m:r>
                      <a:rPr lang="en-US" altLang="ja-JP" b="0" i="1" smtClean="0">
                        <a:latin typeface="Cambria Math" panose="02040503050406030204" pitchFamily="18" charset="0"/>
                      </a:rPr>
                      <m:t>=50</m:t>
                    </m:r>
                    <m:r>
                      <a:rPr lang="en-US" altLang="ja-JP" b="0" i="1" smtClean="0">
                        <a:latin typeface="Cambria Math" panose="02040503050406030204" pitchFamily="18" charset="0"/>
                      </a:rPr>
                      <m:t>𝑚𝑒𝑉</m:t>
                    </m:r>
                    <m:r>
                      <a:rPr lang="en-US" altLang="ja-JP" b="0" i="1" smtClean="0">
                        <a:latin typeface="Cambria Math" panose="02040503050406030204" pitchFamily="18" charset="0"/>
                      </a:rPr>
                      <m:t>)</m:t>
                    </m:r>
                  </m:oMath>
                </a14:m>
                <a:r>
                  <a:rPr lang="ja-JP" altLang="en-US" dirty="0" smtClean="0"/>
                  <a:t>　を仮定</a:t>
                </a:r>
                <a:endParaRPr lang="en-US" altLang="ja-JP" dirty="0" smtClean="0"/>
              </a:p>
              <a:p>
                <a:pPr marL="285750" indent="-285750">
                  <a:buFontTx/>
                  <a:buChar char="-"/>
                </a:pPr>
                <a:r>
                  <a:rPr lang="ja-JP" altLang="en-US" dirty="0" smtClean="0"/>
                  <a:t>バックグラウンドには黄道光がある</a:t>
                </a:r>
                <a:endParaRPr lang="en-US" altLang="ja-JP" dirty="0" smtClean="0"/>
              </a:p>
              <a:p>
                <a:pPr marL="285750" indent="-285750">
                  <a:buFontTx/>
                  <a:buChar char="-"/>
                </a:pPr>
                <a:r>
                  <a:rPr lang="ja-JP" altLang="en-US" dirty="0" smtClean="0"/>
                  <a:t>遠くの宇宙からくる崩壊光は赤方偏移の影響を受けるため</a:t>
                </a:r>
                <a:endParaRPr lang="en-US" altLang="ja-JP" dirty="0"/>
              </a:p>
              <a:p>
                <a:r>
                  <a:rPr lang="ja-JP" altLang="en-US" dirty="0"/>
                  <a:t>　 </a:t>
                </a:r>
                <a:r>
                  <a:rPr lang="ja-JP" altLang="en-US" dirty="0" smtClean="0"/>
                  <a:t>  エネルギーの低い方向に広がる</a:t>
                </a:r>
                <a:endParaRPr lang="en-US" altLang="ja-JP" dirty="0"/>
              </a:p>
            </p:txBody>
          </p:sp>
        </mc:Choice>
        <mc:Fallback xmlns="">
          <p:sp>
            <p:nvSpPr>
              <p:cNvPr id="4" name="テキスト ボックス 3"/>
              <p:cNvSpPr txBox="1">
                <a:spLocks noRot="1" noChangeAspect="1" noMove="1" noResize="1" noEditPoints="1" noAdjustHandles="1" noChangeArrowheads="1" noChangeShapeType="1" noTextEdit="1"/>
              </p:cNvSpPr>
              <p:nvPr/>
            </p:nvSpPr>
            <p:spPr>
              <a:xfrm>
                <a:off x="734096" y="965916"/>
                <a:ext cx="7456867" cy="2053511"/>
              </a:xfrm>
              <a:prstGeom prst="rect">
                <a:avLst/>
              </a:prstGeom>
              <a:blipFill rotWithShape="1">
                <a:blip r:embed="rId3"/>
                <a:stretch>
                  <a:fillRect l="-654" t="-2077" b="-2967"/>
                </a:stretch>
              </a:blipFill>
            </p:spPr>
            <p:txBody>
              <a:bodyPr/>
              <a:lstStyle/>
              <a:p>
                <a:r>
                  <a:rPr lang="ja-JP" altLang="en-US">
                    <a:noFill/>
                  </a:rPr>
                  <a:t> </a:t>
                </a:r>
              </a:p>
            </p:txBody>
          </p:sp>
        </mc:Fallback>
      </mc:AlternateContent>
      <p:sp>
        <p:nvSpPr>
          <p:cNvPr id="5" name="テキスト ボックス 4"/>
          <p:cNvSpPr txBox="1"/>
          <p:nvPr/>
        </p:nvSpPr>
        <p:spPr>
          <a:xfrm>
            <a:off x="6842029" y="3900817"/>
            <a:ext cx="4410447" cy="923330"/>
          </a:xfrm>
          <a:prstGeom prst="rect">
            <a:avLst/>
          </a:prstGeom>
          <a:noFill/>
        </p:spPr>
        <p:txBody>
          <a:bodyPr wrap="square" rtlCol="0">
            <a:spAutoFit/>
          </a:bodyPr>
          <a:lstStyle/>
          <a:p>
            <a:r>
              <a:rPr lang="ja-JP" altLang="en-US" dirty="0"/>
              <a:t>検出器</a:t>
            </a:r>
            <a:r>
              <a:rPr lang="ja-JP" altLang="en-US" dirty="0" smtClean="0"/>
              <a:t>への要求</a:t>
            </a:r>
            <a:endParaRPr lang="en-US" altLang="ja-JP" dirty="0" smtClean="0"/>
          </a:p>
          <a:p>
            <a:r>
              <a:rPr lang="ja-JP" altLang="en-US" dirty="0" smtClean="0"/>
              <a:t>エネルギー領域　</a:t>
            </a:r>
            <a:r>
              <a:rPr lang="en-US" altLang="ja-JP" dirty="0" smtClean="0"/>
              <a:t>16〜31meV</a:t>
            </a:r>
            <a:endParaRPr kumimoji="1" lang="en-US" altLang="ja-JP" dirty="0" smtClean="0"/>
          </a:p>
          <a:p>
            <a:r>
              <a:rPr lang="en-US" altLang="ja-JP" dirty="0" smtClean="0"/>
              <a:t>Energy resolution 2%@25meV</a:t>
            </a:r>
            <a:endParaRPr kumimoji="1" lang="ja-JP" altLang="en-US" dirty="0"/>
          </a:p>
        </p:txBody>
      </p:sp>
      <p:grpSp>
        <p:nvGrpSpPr>
          <p:cNvPr id="7" name="グループ化 6"/>
          <p:cNvGrpSpPr/>
          <p:nvPr/>
        </p:nvGrpSpPr>
        <p:grpSpPr>
          <a:xfrm>
            <a:off x="7392474" y="781333"/>
            <a:ext cx="4494727" cy="2709155"/>
            <a:chOff x="278479" y="4157389"/>
            <a:chExt cx="4964663" cy="2547822"/>
          </a:xfrm>
        </p:grpSpPr>
        <p:sp>
          <p:nvSpPr>
            <p:cNvPr id="8" name="正方形/長方形 7"/>
            <p:cNvSpPr/>
            <p:nvPr/>
          </p:nvSpPr>
          <p:spPr bwMode="auto">
            <a:xfrm rot="20096978">
              <a:off x="955093" y="4572647"/>
              <a:ext cx="614310" cy="654590"/>
            </a:xfrm>
            <a:prstGeom prst="rect">
              <a:avLst/>
            </a:prstGeom>
            <a:gradFill>
              <a:gsLst>
                <a:gs pos="0">
                  <a:srgbClr val="FF3399"/>
                </a:gs>
                <a:gs pos="25000">
                  <a:srgbClr val="FF6633"/>
                </a:gs>
                <a:gs pos="50000">
                  <a:srgbClr val="FFFF00"/>
                </a:gs>
                <a:gs pos="75000">
                  <a:srgbClr val="01A78F"/>
                </a:gs>
                <a:gs pos="100000">
                  <a:srgbClr val="3366FF"/>
                </a:gs>
              </a:gsLst>
              <a:lin ang="5400000" scaled="0"/>
            </a:gradFill>
            <a:ln w="9525" cap="flat" cmpd="sng" algn="ctr">
              <a:solidFill>
                <a:schemeClr val="tx1"/>
              </a:solidFill>
              <a:prstDash val="solid"/>
              <a:round/>
              <a:headEnd type="none" w="med" len="med"/>
              <a:tailEnd type="none" w="med" len="med"/>
            </a:ln>
            <a:effectLst/>
            <a:scene3d>
              <a:camera prst="orthographicFront">
                <a:rot lat="12000000" lon="9600000" rev="15600000"/>
              </a:camera>
              <a:lightRig rig="threePt" dir="t"/>
            </a:scene3d>
            <a:sp3d extrusionH="76200" contourW="25400">
              <a:bevelT w="25400" h="12700"/>
              <a:bevelB w="25400" h="12700"/>
              <a:extrusionClr>
                <a:schemeClr val="tx1">
                  <a:lumMod val="65000"/>
                  <a:lumOff val="35000"/>
                </a:schemeClr>
              </a:extrusionClr>
              <a:contourClr>
                <a:schemeClr val="accent5">
                  <a:lumMod val="25000"/>
                </a:schemeClr>
              </a:contourClr>
            </a:sp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9" name="Freeform 82"/>
            <p:cNvSpPr>
              <a:spLocks/>
            </p:cNvSpPr>
            <p:nvPr/>
          </p:nvSpPr>
          <p:spPr bwMode="auto">
            <a:xfrm rot="8834368">
              <a:off x="1356023" y="4319650"/>
              <a:ext cx="1384528" cy="190478"/>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28575" cmpd="sng">
              <a:solidFill>
                <a:schemeClr val="bg1">
                  <a:lumMod val="50000"/>
                </a:schemeClr>
              </a:solidFill>
              <a:round/>
              <a:headEn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0" name="正方形/長方形 9"/>
            <p:cNvSpPr/>
            <p:nvPr/>
          </p:nvSpPr>
          <p:spPr bwMode="auto">
            <a:xfrm>
              <a:off x="1178695" y="6334352"/>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1" name="正方形/長方形 10"/>
            <p:cNvSpPr/>
            <p:nvPr/>
          </p:nvSpPr>
          <p:spPr bwMode="auto">
            <a:xfrm>
              <a:off x="1583994" y="6222202"/>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2" name="正方形/長方形 11"/>
            <p:cNvSpPr/>
            <p:nvPr/>
          </p:nvSpPr>
          <p:spPr bwMode="auto">
            <a:xfrm>
              <a:off x="1962254" y="6105080"/>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3" name="正方形/長方形 12"/>
            <p:cNvSpPr/>
            <p:nvPr/>
          </p:nvSpPr>
          <p:spPr bwMode="auto">
            <a:xfrm>
              <a:off x="2376082" y="5962684"/>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4" name="正方形/長方形 13"/>
            <p:cNvSpPr/>
            <p:nvPr/>
          </p:nvSpPr>
          <p:spPr bwMode="auto">
            <a:xfrm>
              <a:off x="2763016" y="5848715"/>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5" name="正方形/長方形 14"/>
            <p:cNvSpPr/>
            <p:nvPr/>
          </p:nvSpPr>
          <p:spPr bwMode="auto">
            <a:xfrm>
              <a:off x="3154723" y="5716614"/>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6" name="正方形/長方形 15"/>
            <p:cNvSpPr/>
            <p:nvPr/>
          </p:nvSpPr>
          <p:spPr bwMode="auto">
            <a:xfrm>
              <a:off x="3559877" y="5587577"/>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7" name="正方形/長方形 16"/>
            <p:cNvSpPr/>
            <p:nvPr/>
          </p:nvSpPr>
          <p:spPr bwMode="auto">
            <a:xfrm>
              <a:off x="1011251" y="6118328"/>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8" name="正方形/長方形 17"/>
            <p:cNvSpPr/>
            <p:nvPr/>
          </p:nvSpPr>
          <p:spPr bwMode="auto">
            <a:xfrm>
              <a:off x="1416550" y="6006178"/>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9" name="正方形/長方形 18"/>
            <p:cNvSpPr/>
            <p:nvPr/>
          </p:nvSpPr>
          <p:spPr bwMode="auto">
            <a:xfrm>
              <a:off x="1794810" y="5889056"/>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0" name="正方形/長方形 19"/>
            <p:cNvSpPr/>
            <p:nvPr/>
          </p:nvSpPr>
          <p:spPr bwMode="auto">
            <a:xfrm>
              <a:off x="2208638" y="5746660"/>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1" name="正方形/長方形 20"/>
            <p:cNvSpPr/>
            <p:nvPr/>
          </p:nvSpPr>
          <p:spPr bwMode="auto">
            <a:xfrm>
              <a:off x="2595572" y="5632691"/>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2" name="正方形/長方形 21"/>
            <p:cNvSpPr/>
            <p:nvPr/>
          </p:nvSpPr>
          <p:spPr bwMode="auto">
            <a:xfrm>
              <a:off x="2987279" y="5500590"/>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3" name="正方形/長方形 22"/>
            <p:cNvSpPr/>
            <p:nvPr/>
          </p:nvSpPr>
          <p:spPr bwMode="auto">
            <a:xfrm>
              <a:off x="3392433" y="5371553"/>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4" name="正方形/長方形 23"/>
            <p:cNvSpPr/>
            <p:nvPr/>
          </p:nvSpPr>
          <p:spPr bwMode="auto">
            <a:xfrm>
              <a:off x="845404" y="5898864"/>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5" name="正方形/長方形 24"/>
            <p:cNvSpPr/>
            <p:nvPr/>
          </p:nvSpPr>
          <p:spPr bwMode="auto">
            <a:xfrm>
              <a:off x="1250703" y="5786714"/>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6" name="正方形/長方形 25"/>
            <p:cNvSpPr/>
            <p:nvPr/>
          </p:nvSpPr>
          <p:spPr bwMode="auto">
            <a:xfrm>
              <a:off x="1628963" y="5669592"/>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7" name="正方形/長方形 26"/>
            <p:cNvSpPr/>
            <p:nvPr/>
          </p:nvSpPr>
          <p:spPr bwMode="auto">
            <a:xfrm>
              <a:off x="2042791" y="5527196"/>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8" name="正方形/長方形 27"/>
            <p:cNvSpPr/>
            <p:nvPr/>
          </p:nvSpPr>
          <p:spPr bwMode="auto">
            <a:xfrm>
              <a:off x="2429725" y="5413227"/>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9" name="正方形/長方形 28"/>
            <p:cNvSpPr/>
            <p:nvPr/>
          </p:nvSpPr>
          <p:spPr bwMode="auto">
            <a:xfrm>
              <a:off x="2821432" y="5281126"/>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0" name="正方形/長方形 29"/>
            <p:cNvSpPr/>
            <p:nvPr/>
          </p:nvSpPr>
          <p:spPr bwMode="auto">
            <a:xfrm>
              <a:off x="3226586" y="5152089"/>
              <a:ext cx="288032" cy="271344"/>
            </a:xfrm>
            <a:prstGeom prst="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a:scene3d>
              <a:camera prst="isometricLeftDown">
                <a:rot lat="7800000" lon="12600000" rev="2400000"/>
              </a:camera>
              <a:lightRig rig="threePt" dir="t"/>
            </a:scene3d>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800" b="0" i="0" u="none" strike="noStrike" cap="none" normalizeH="0" baseline="0" smtClean="0">
                <a:ln>
                  <a:noFill/>
                </a:ln>
                <a:solidFill>
                  <a:schemeClr val="tx1"/>
                </a:solidFill>
                <a:effectLst/>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1" name="Freeform 82"/>
            <p:cNvSpPr>
              <a:spLocks/>
            </p:cNvSpPr>
            <p:nvPr/>
          </p:nvSpPr>
          <p:spPr bwMode="auto">
            <a:xfrm rot="1801589">
              <a:off x="1528679" y="5139540"/>
              <a:ext cx="1995182" cy="187451"/>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28575" cmpd="sng">
              <a:solidFill>
                <a:srgbClr val="FF0000"/>
              </a:solidFill>
              <a:round/>
              <a:headEn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2" name="Freeform 82"/>
            <p:cNvSpPr>
              <a:spLocks/>
            </p:cNvSpPr>
            <p:nvPr/>
          </p:nvSpPr>
          <p:spPr bwMode="auto">
            <a:xfrm rot="3642240">
              <a:off x="932585" y="5309289"/>
              <a:ext cx="1166050" cy="142204"/>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28575" cmpd="sng">
              <a:solidFill>
                <a:srgbClr val="00B050"/>
              </a:solidFill>
              <a:round/>
              <a:headEn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3" name="Freeform 82"/>
            <p:cNvSpPr>
              <a:spLocks/>
            </p:cNvSpPr>
            <p:nvPr/>
          </p:nvSpPr>
          <p:spPr bwMode="auto">
            <a:xfrm rot="5193685">
              <a:off x="595707" y="5453651"/>
              <a:ext cx="1003688" cy="146400"/>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28575" cmpd="sng">
              <a:solidFill>
                <a:srgbClr val="0070C0"/>
              </a:solidFill>
              <a:round/>
              <a:headEn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solidFill>
                  <a:srgbClr val="FFFF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cxnSp>
          <p:nvCxnSpPr>
            <p:cNvPr id="34" name="直線矢印コネクタ 33"/>
            <p:cNvCxnSpPr/>
            <p:nvPr/>
          </p:nvCxnSpPr>
          <p:spPr bwMode="auto">
            <a:xfrm flipH="1">
              <a:off x="3680465" y="4445456"/>
              <a:ext cx="311460" cy="623096"/>
            </a:xfrm>
            <a:prstGeom prst="straightConnector1">
              <a:avLst/>
            </a:prstGeom>
            <a:noFill/>
            <a:ln w="9525"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テキスト ボックス 34"/>
            <p:cNvSpPr txBox="1"/>
            <p:nvPr/>
          </p:nvSpPr>
          <p:spPr>
            <a:xfrm>
              <a:off x="3007554" y="4157389"/>
              <a:ext cx="2016224" cy="347338"/>
            </a:xfrm>
            <a:prstGeom prst="rect">
              <a:avLst/>
            </a:prstGeom>
            <a:noFill/>
          </p:spPr>
          <p:txBody>
            <a:bodyPr wrap="square" rtlCol="0">
              <a:spAutoFit/>
            </a:bodyPr>
            <a:lstStyle/>
            <a:p>
              <a:r>
                <a:rPr kumimoji="1" lang="en-US" altLang="ja-JP" dirty="0" err="1" smtClean="0">
                  <a:latin typeface="Arial Unicode MS" panose="020B0604020202020204" pitchFamily="50" charset="-128"/>
                  <a:ea typeface="Arial Unicode MS" panose="020B0604020202020204" pitchFamily="50" charset="-128"/>
                  <a:cs typeface="Arial Unicode MS" panose="020B0604020202020204" pitchFamily="50" charset="-128"/>
                </a:rPr>
                <a:t>Nb</a:t>
              </a:r>
              <a:r>
                <a:rPr kumimoji="1"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/Al-STJ array</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AlternateContent xmlns:mc="http://schemas.openxmlformats.org/markup-compatibility/2006" xmlns:a14="http://schemas.microsoft.com/office/drawing/2010/main">
          <mc:Choice Requires="a14">
            <p:sp>
              <p:nvSpPr>
                <p:cNvPr id="36" name="テキスト ボックス 35"/>
                <p:cNvSpPr txBox="1"/>
                <p:nvPr/>
              </p:nvSpPr>
              <p:spPr>
                <a:xfrm>
                  <a:off x="3072008" y="6058060"/>
                  <a:ext cx="2171134" cy="628705"/>
                </a:xfrm>
                <a:prstGeom prst="rect">
                  <a:avLst/>
                </a:prstGeom>
                <a:noFill/>
              </p:spPr>
              <p:txBody>
                <a:bodyPr wrap="square" rtlCol="0">
                  <a:spAutoFit/>
                </a:bodyPr>
                <a:lstStyle/>
                <a:p>
                  <a14:m>
                    <m:oMath xmlns:m="http://schemas.openxmlformats.org/officeDocument/2006/math">
                      <m:r>
                        <a:rPr lang="en-US" altLang="ja-JP" i="1" dirty="0">
                          <a:latin typeface="Cambria Math"/>
                        </a:rPr>
                        <m:t>𝜆</m:t>
                      </m:r>
                      <m:r>
                        <a:rPr lang="en-US" altLang="ja-JP" i="1" dirty="0">
                          <a:latin typeface="Cambria Math"/>
                        </a:rPr>
                        <m:t>=40</m:t>
                      </m:r>
                      <m:r>
                        <m:rPr>
                          <m:lit/>
                        </m:rPr>
                        <a:rPr lang="en-US" altLang="ja-JP" i="1" dirty="0">
                          <a:latin typeface="Cambria Math"/>
                        </a:rPr>
                        <m:t>−</m:t>
                      </m:r>
                      <m:r>
                        <a:rPr lang="en-US" altLang="ja-JP" i="1" dirty="0">
                          <a:latin typeface="Cambria Math"/>
                        </a:rPr>
                        <m:t>80</m:t>
                      </m:r>
                      <m:r>
                        <a:rPr lang="en-US" altLang="ja-JP" i="1" dirty="0">
                          <a:latin typeface="Cambria Math"/>
                        </a:rPr>
                        <m:t>𝜇</m:t>
                      </m:r>
                      <m:r>
                        <m:rPr>
                          <m:sty m:val="p"/>
                        </m:rPr>
                        <a:rPr lang="en-US" altLang="ja-JP" i="1" dirty="0">
                          <a:latin typeface="Cambria Math"/>
                        </a:rPr>
                        <m:t>m</m:t>
                      </m:r>
                    </m:oMath>
                  </a14:m>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 </a:t>
                  </a:r>
                  <a14:m>
                    <m:oMath xmlns:m="http://schemas.openxmlformats.org/officeDocument/2006/math">
                      <m:sSub>
                        <m:sSubPr>
                          <m:ctrlPr>
                            <a:rPr kumimoji="1" lang="en-US" altLang="ja-JP" b="0" i="1" smtClean="0">
                              <a:latin typeface="Cambria Math" panose="02040503050406030204" pitchFamily="18" charset="0"/>
                            </a:rPr>
                          </m:ctrlPr>
                        </m:sSubPr>
                        <m:e>
                          <m:r>
                            <a:rPr kumimoji="1" lang="en-US" altLang="ja-JP" b="0" i="1" smtClean="0">
                              <a:latin typeface="Cambria Math"/>
                            </a:rPr>
                            <m:t>𝐸</m:t>
                          </m:r>
                        </m:e>
                        <m:sub>
                          <m:r>
                            <a:rPr kumimoji="1" lang="en-US" altLang="ja-JP" b="0" i="1" smtClean="0">
                              <a:latin typeface="Cambria Math"/>
                            </a:rPr>
                            <m:t>𝛾</m:t>
                          </m:r>
                        </m:sub>
                      </m:sSub>
                      <m:r>
                        <a:rPr kumimoji="1" lang="en-US" altLang="ja-JP" b="0" i="1" smtClean="0">
                          <a:latin typeface="Cambria Math"/>
                        </a:rPr>
                        <m:t>=16~31</m:t>
                      </m:r>
                      <m:r>
                        <m:rPr>
                          <m:sty m:val="p"/>
                        </m:rPr>
                        <a:rPr kumimoji="1" lang="en-US" altLang="ja-JP" b="0" i="1" smtClean="0">
                          <a:latin typeface="Cambria Math"/>
                        </a:rPr>
                        <m:t>meV</m:t>
                      </m:r>
                    </m:oMath>
                  </a14:m>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xmlns="">
            <p:sp>
              <p:nvSpPr>
                <p:cNvPr id="36" name="テキスト ボックス 35"/>
                <p:cNvSpPr txBox="1">
                  <a:spLocks noRot="1" noChangeAspect="1" noMove="1" noResize="1" noEditPoints="1" noAdjustHandles="1" noChangeArrowheads="1" noChangeShapeType="1" noTextEdit="1"/>
                </p:cNvSpPr>
                <p:nvPr/>
              </p:nvSpPr>
              <p:spPr>
                <a:xfrm>
                  <a:off x="3072008" y="6058060"/>
                  <a:ext cx="2171134" cy="668517"/>
                </a:xfrm>
                <a:prstGeom prst="rect">
                  <a:avLst/>
                </a:prstGeom>
                <a:blipFill rotWithShape="1">
                  <a:blip r:embed="rId4" cstate="print"/>
                  <a:stretch>
                    <a:fillRect b="-15625"/>
                  </a:stretch>
                </a:blipFill>
              </p:spPr>
              <p:txBody>
                <a:bodyPr/>
                <a:lstStyle/>
                <a:p>
                  <a:r>
                    <a:rPr lang="ja-JP" altLang="en-US">
                      <a:noFill/>
                    </a:rPr>
                    <a:t> </a:t>
                  </a:r>
                </a:p>
              </p:txBody>
            </p:sp>
          </mc:Fallback>
        </mc:AlternateContent>
        <p:cxnSp>
          <p:nvCxnSpPr>
            <p:cNvPr id="37" name="直線矢印コネクタ 36"/>
            <p:cNvCxnSpPr/>
            <p:nvPr/>
          </p:nvCxnSpPr>
          <p:spPr bwMode="auto">
            <a:xfrm flipH="1">
              <a:off x="1763361" y="5904035"/>
              <a:ext cx="2084548" cy="637946"/>
            </a:xfrm>
            <a:prstGeom prst="straightConnector1">
              <a:avLst/>
            </a:prstGeom>
            <a:noFill/>
            <a:ln w="317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8" name="Freeform 82"/>
            <p:cNvSpPr>
              <a:spLocks/>
            </p:cNvSpPr>
            <p:nvPr/>
          </p:nvSpPr>
          <p:spPr bwMode="auto">
            <a:xfrm rot="9685105">
              <a:off x="1402136" y="4557684"/>
              <a:ext cx="1384528" cy="190478"/>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28575" cmpd="sng">
              <a:solidFill>
                <a:schemeClr val="bg1">
                  <a:lumMod val="50000"/>
                </a:schemeClr>
              </a:solidFill>
              <a:round/>
              <a:headEn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9" name="Freeform 82"/>
            <p:cNvSpPr>
              <a:spLocks/>
            </p:cNvSpPr>
            <p:nvPr/>
          </p:nvSpPr>
          <p:spPr bwMode="auto">
            <a:xfrm rot="4239930">
              <a:off x="618113" y="5503823"/>
              <a:ext cx="1332524" cy="167509"/>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28575" cmpd="sng">
              <a:solidFill>
                <a:srgbClr val="0070C0"/>
              </a:solidFill>
              <a:round/>
              <a:headEn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solidFill>
                  <a:srgbClr val="FFFF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0" name="Freeform 82"/>
            <p:cNvSpPr>
              <a:spLocks/>
            </p:cNvSpPr>
            <p:nvPr/>
          </p:nvSpPr>
          <p:spPr bwMode="auto">
            <a:xfrm rot="3098568">
              <a:off x="1015542" y="5379096"/>
              <a:ext cx="1717422" cy="218700"/>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28575" cmpd="sng">
              <a:solidFill>
                <a:srgbClr val="00B050"/>
              </a:solidFill>
              <a:round/>
              <a:headEn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1" name="Freeform 82"/>
            <p:cNvSpPr>
              <a:spLocks/>
            </p:cNvSpPr>
            <p:nvPr/>
          </p:nvSpPr>
          <p:spPr bwMode="auto">
            <a:xfrm rot="1951799">
              <a:off x="1488399" y="5004699"/>
              <a:ext cx="1335531" cy="204747"/>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 name="connsiteX0" fmla="*/ 0 w 9167"/>
                <a:gd name="connsiteY0" fmla="*/ 10000 h 10000"/>
                <a:gd name="connsiteX1" fmla="*/ 833 w 9167"/>
                <a:gd name="connsiteY1" fmla="*/ 0 h 10000"/>
                <a:gd name="connsiteX2" fmla="*/ 1667 w 9167"/>
                <a:gd name="connsiteY2" fmla="*/ 10000 h 10000"/>
                <a:gd name="connsiteX3" fmla="*/ 2500 w 9167"/>
                <a:gd name="connsiteY3" fmla="*/ 0 h 10000"/>
                <a:gd name="connsiteX4" fmla="*/ 3333 w 9167"/>
                <a:gd name="connsiteY4" fmla="*/ 10000 h 10000"/>
                <a:gd name="connsiteX5" fmla="*/ 4167 w 9167"/>
                <a:gd name="connsiteY5" fmla="*/ 0 h 10000"/>
                <a:gd name="connsiteX6" fmla="*/ 5000 w 9167"/>
                <a:gd name="connsiteY6" fmla="*/ 10000 h 10000"/>
                <a:gd name="connsiteX7" fmla="*/ 5833 w 9167"/>
                <a:gd name="connsiteY7" fmla="*/ 0 h 10000"/>
                <a:gd name="connsiteX8" fmla="*/ 6667 w 9167"/>
                <a:gd name="connsiteY8" fmla="*/ 10000 h 10000"/>
                <a:gd name="connsiteX9" fmla="*/ 7500 w 9167"/>
                <a:gd name="connsiteY9" fmla="*/ 0 h 10000"/>
                <a:gd name="connsiteX10" fmla="*/ 8333 w 9167"/>
                <a:gd name="connsiteY10" fmla="*/ 10000 h 10000"/>
                <a:gd name="connsiteX11" fmla="*/ 9167 w 9167"/>
                <a:gd name="connsiteY11" fmla="*/ 0 h 10000"/>
                <a:gd name="connsiteX0" fmla="*/ 0 w 9090"/>
                <a:gd name="connsiteY0" fmla="*/ 10000 h 10000"/>
                <a:gd name="connsiteX1" fmla="*/ 909 w 9090"/>
                <a:gd name="connsiteY1" fmla="*/ 0 h 10000"/>
                <a:gd name="connsiteX2" fmla="*/ 1818 w 9090"/>
                <a:gd name="connsiteY2" fmla="*/ 10000 h 10000"/>
                <a:gd name="connsiteX3" fmla="*/ 2727 w 9090"/>
                <a:gd name="connsiteY3" fmla="*/ 0 h 10000"/>
                <a:gd name="connsiteX4" fmla="*/ 3636 w 9090"/>
                <a:gd name="connsiteY4" fmla="*/ 10000 h 10000"/>
                <a:gd name="connsiteX5" fmla="*/ 4546 w 9090"/>
                <a:gd name="connsiteY5" fmla="*/ 0 h 10000"/>
                <a:gd name="connsiteX6" fmla="*/ 5454 w 9090"/>
                <a:gd name="connsiteY6" fmla="*/ 10000 h 10000"/>
                <a:gd name="connsiteX7" fmla="*/ 6363 w 9090"/>
                <a:gd name="connsiteY7" fmla="*/ 0 h 10000"/>
                <a:gd name="connsiteX8" fmla="*/ 7273 w 9090"/>
                <a:gd name="connsiteY8" fmla="*/ 10000 h 10000"/>
                <a:gd name="connsiteX9" fmla="*/ 8182 w 9090"/>
                <a:gd name="connsiteY9" fmla="*/ 0 h 10000"/>
                <a:gd name="connsiteX10" fmla="*/ 9090 w 9090"/>
                <a:gd name="connsiteY10" fmla="*/ 10000 h 10000"/>
                <a:gd name="connsiteX0" fmla="*/ 0 w 9001"/>
                <a:gd name="connsiteY0" fmla="*/ 10000 h 10000"/>
                <a:gd name="connsiteX1" fmla="*/ 1000 w 9001"/>
                <a:gd name="connsiteY1" fmla="*/ 0 h 10000"/>
                <a:gd name="connsiteX2" fmla="*/ 2000 w 9001"/>
                <a:gd name="connsiteY2" fmla="*/ 10000 h 10000"/>
                <a:gd name="connsiteX3" fmla="*/ 3000 w 9001"/>
                <a:gd name="connsiteY3" fmla="*/ 0 h 10000"/>
                <a:gd name="connsiteX4" fmla="*/ 4000 w 9001"/>
                <a:gd name="connsiteY4" fmla="*/ 10000 h 10000"/>
                <a:gd name="connsiteX5" fmla="*/ 5001 w 9001"/>
                <a:gd name="connsiteY5" fmla="*/ 0 h 10000"/>
                <a:gd name="connsiteX6" fmla="*/ 6000 w 9001"/>
                <a:gd name="connsiteY6" fmla="*/ 10000 h 10000"/>
                <a:gd name="connsiteX7" fmla="*/ 7000 w 9001"/>
                <a:gd name="connsiteY7" fmla="*/ 0 h 10000"/>
                <a:gd name="connsiteX8" fmla="*/ 8001 w 9001"/>
                <a:gd name="connsiteY8" fmla="*/ 10000 h 10000"/>
                <a:gd name="connsiteX9" fmla="*/ 9001 w 9001"/>
                <a:gd name="connsiteY9" fmla="*/ 0 h 10000"/>
                <a:gd name="connsiteX0" fmla="*/ 0 w 8889"/>
                <a:gd name="connsiteY0" fmla="*/ 10000 h 10000"/>
                <a:gd name="connsiteX1" fmla="*/ 1111 w 8889"/>
                <a:gd name="connsiteY1" fmla="*/ 0 h 10000"/>
                <a:gd name="connsiteX2" fmla="*/ 2222 w 8889"/>
                <a:gd name="connsiteY2" fmla="*/ 10000 h 10000"/>
                <a:gd name="connsiteX3" fmla="*/ 3333 w 8889"/>
                <a:gd name="connsiteY3" fmla="*/ 0 h 10000"/>
                <a:gd name="connsiteX4" fmla="*/ 4444 w 8889"/>
                <a:gd name="connsiteY4" fmla="*/ 10000 h 10000"/>
                <a:gd name="connsiteX5" fmla="*/ 5556 w 8889"/>
                <a:gd name="connsiteY5" fmla="*/ 0 h 10000"/>
                <a:gd name="connsiteX6" fmla="*/ 6666 w 8889"/>
                <a:gd name="connsiteY6" fmla="*/ 10000 h 10000"/>
                <a:gd name="connsiteX7" fmla="*/ 7777 w 8889"/>
                <a:gd name="connsiteY7" fmla="*/ 0 h 10000"/>
                <a:gd name="connsiteX8" fmla="*/ 8889 w 8889"/>
                <a:gd name="connsiteY8" fmla="*/ 10000 h 10000"/>
                <a:gd name="connsiteX0" fmla="*/ 0 w 8749"/>
                <a:gd name="connsiteY0" fmla="*/ 10000 h 10000"/>
                <a:gd name="connsiteX1" fmla="*/ 1250 w 8749"/>
                <a:gd name="connsiteY1" fmla="*/ 0 h 10000"/>
                <a:gd name="connsiteX2" fmla="*/ 2500 w 8749"/>
                <a:gd name="connsiteY2" fmla="*/ 10000 h 10000"/>
                <a:gd name="connsiteX3" fmla="*/ 3750 w 8749"/>
                <a:gd name="connsiteY3" fmla="*/ 0 h 10000"/>
                <a:gd name="connsiteX4" fmla="*/ 4999 w 8749"/>
                <a:gd name="connsiteY4" fmla="*/ 10000 h 10000"/>
                <a:gd name="connsiteX5" fmla="*/ 6250 w 8749"/>
                <a:gd name="connsiteY5" fmla="*/ 0 h 10000"/>
                <a:gd name="connsiteX6" fmla="*/ 7499 w 8749"/>
                <a:gd name="connsiteY6" fmla="*/ 10000 h 10000"/>
                <a:gd name="connsiteX7" fmla="*/ 8749 w 8749"/>
                <a:gd name="connsiteY7" fmla="*/ 0 h 10000"/>
                <a:gd name="connsiteX0" fmla="*/ 0 w 8571"/>
                <a:gd name="connsiteY0" fmla="*/ 10000 h 10000"/>
                <a:gd name="connsiteX1" fmla="*/ 1429 w 8571"/>
                <a:gd name="connsiteY1" fmla="*/ 0 h 10000"/>
                <a:gd name="connsiteX2" fmla="*/ 2857 w 8571"/>
                <a:gd name="connsiteY2" fmla="*/ 10000 h 10000"/>
                <a:gd name="connsiteX3" fmla="*/ 4286 w 8571"/>
                <a:gd name="connsiteY3" fmla="*/ 0 h 10000"/>
                <a:gd name="connsiteX4" fmla="*/ 5714 w 8571"/>
                <a:gd name="connsiteY4" fmla="*/ 10000 h 10000"/>
                <a:gd name="connsiteX5" fmla="*/ 7144 w 8571"/>
                <a:gd name="connsiteY5" fmla="*/ 0 h 10000"/>
                <a:gd name="connsiteX6" fmla="*/ 8571 w 8571"/>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1" h="10000">
                  <a:moveTo>
                    <a:pt x="0" y="10000"/>
                  </a:moveTo>
                  <a:cubicBezTo>
                    <a:pt x="475" y="5000"/>
                    <a:pt x="954" y="0"/>
                    <a:pt x="1429" y="0"/>
                  </a:cubicBezTo>
                  <a:cubicBezTo>
                    <a:pt x="1904" y="0"/>
                    <a:pt x="2381" y="10000"/>
                    <a:pt x="2857" y="10000"/>
                  </a:cubicBezTo>
                  <a:cubicBezTo>
                    <a:pt x="3333" y="10000"/>
                    <a:pt x="3810" y="0"/>
                    <a:pt x="4286" y="0"/>
                  </a:cubicBezTo>
                  <a:cubicBezTo>
                    <a:pt x="4762" y="0"/>
                    <a:pt x="5239" y="10000"/>
                    <a:pt x="5714" y="10000"/>
                  </a:cubicBezTo>
                  <a:cubicBezTo>
                    <a:pt x="6190" y="10000"/>
                    <a:pt x="6667" y="0"/>
                    <a:pt x="7144" y="0"/>
                  </a:cubicBezTo>
                  <a:cubicBezTo>
                    <a:pt x="7619" y="0"/>
                    <a:pt x="8096" y="10000"/>
                    <a:pt x="8571" y="10000"/>
                  </a:cubicBezTo>
                </a:path>
              </a:pathLst>
            </a:custGeom>
            <a:noFill/>
            <a:ln w="28575" cmpd="sng">
              <a:solidFill>
                <a:srgbClr val="FF0000"/>
              </a:solidFill>
              <a:round/>
              <a:headEn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cxnSp>
          <p:nvCxnSpPr>
            <p:cNvPr id="42" name="直線矢印コネクタ 41"/>
            <p:cNvCxnSpPr/>
            <p:nvPr/>
          </p:nvCxnSpPr>
          <p:spPr bwMode="auto">
            <a:xfrm>
              <a:off x="629393" y="6125917"/>
              <a:ext cx="403702" cy="527510"/>
            </a:xfrm>
            <a:prstGeom prst="straightConnector1">
              <a:avLst/>
            </a:prstGeom>
            <a:noFill/>
            <a:ln w="31750" cap="flat" cmpd="sng" algn="ctr">
              <a:solidFill>
                <a:schemeClr val="tx1"/>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43" name="テキスト ボックス 42"/>
                <p:cNvSpPr txBox="1"/>
                <p:nvPr/>
              </p:nvSpPr>
              <p:spPr>
                <a:xfrm>
                  <a:off x="278479" y="6357873"/>
                  <a:ext cx="688359" cy="34733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kumimoji="1" lang="en-US" altLang="ja-JP" b="0" i="0" smtClean="0">
                            <a:latin typeface="Cambria Math"/>
                          </a:rPr>
                          <m:t>Δ</m:t>
                        </m:r>
                        <m:r>
                          <a:rPr kumimoji="1" lang="en-US" altLang="ja-JP" b="0" i="1" smtClean="0">
                            <a:latin typeface="Cambria Math"/>
                          </a:rPr>
                          <m:t>𝜃</m:t>
                        </m:r>
                      </m:oMath>
                    </m:oMathPara>
                  </a14:m>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xmlns="">
            <p:sp>
              <p:nvSpPr>
                <p:cNvPr id="45" name="テキスト ボックス 44"/>
                <p:cNvSpPr txBox="1">
                  <a:spLocks noRot="1" noChangeAspect="1" noMove="1" noResize="1" noEditPoints="1" noAdjustHandles="1" noChangeArrowheads="1" noChangeShapeType="1" noTextEdit="1"/>
                </p:cNvSpPr>
                <p:nvPr/>
              </p:nvSpPr>
              <p:spPr>
                <a:xfrm>
                  <a:off x="278479" y="6357873"/>
                  <a:ext cx="688359" cy="419715"/>
                </a:xfrm>
                <a:prstGeom prst="rect">
                  <a:avLst/>
                </a:prstGeom>
                <a:blipFill rotWithShape="1">
                  <a:blip r:embed="rId5" cstate="print"/>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4" name="テキスト ボックス 43"/>
                <p:cNvSpPr txBox="1"/>
                <p:nvPr/>
              </p:nvSpPr>
              <p:spPr>
                <a:xfrm>
                  <a:off x="2146611" y="6265763"/>
                  <a:ext cx="1008112" cy="34733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kumimoji="1" lang="en-US" altLang="ja-JP" b="0" i="0" smtClean="0">
                            <a:latin typeface="Cambria Math"/>
                          </a:rPr>
                          <m:t>Δ</m:t>
                        </m:r>
                        <m:r>
                          <a:rPr kumimoji="1" lang="en-US" altLang="ja-JP" b="0" i="1" smtClean="0">
                            <a:latin typeface="Cambria Math"/>
                          </a:rPr>
                          <m:t>𝜆</m:t>
                        </m:r>
                      </m:oMath>
                    </m:oMathPara>
                  </a14:m>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mc:Choice>
          <mc:Fallback xmlns="">
            <p:sp>
              <p:nvSpPr>
                <p:cNvPr id="46" name="テキスト ボックス 45"/>
                <p:cNvSpPr txBox="1">
                  <a:spLocks noRot="1" noChangeAspect="1" noMove="1" noResize="1" noEditPoints="1" noAdjustHandles="1" noChangeArrowheads="1" noChangeShapeType="1" noTextEdit="1"/>
                </p:cNvSpPr>
                <p:nvPr/>
              </p:nvSpPr>
              <p:spPr>
                <a:xfrm>
                  <a:off x="2146611" y="6265763"/>
                  <a:ext cx="1008112" cy="369332"/>
                </a:xfrm>
                <a:prstGeom prst="rect">
                  <a:avLst/>
                </a:prstGeom>
                <a:blipFill rotWithShape="1">
                  <a:blip r:embed="rId6" cstate="print"/>
                  <a:stretch>
                    <a:fillRect b="-7547"/>
                  </a:stretch>
                </a:blipFill>
              </p:spPr>
              <p:txBody>
                <a:bodyPr/>
                <a:lstStyle/>
                <a:p>
                  <a:r>
                    <a:rPr lang="ja-JP" altLang="en-US">
                      <a:noFill/>
                    </a:rPr>
                    <a:t> </a:t>
                  </a:r>
                </a:p>
              </p:txBody>
            </p:sp>
          </mc:Fallback>
        </mc:AlternateContent>
      </p:grpSp>
      <p:sp>
        <p:nvSpPr>
          <p:cNvPr id="2" name="テキスト ボックス 1"/>
          <p:cNvSpPr txBox="1"/>
          <p:nvPr/>
        </p:nvSpPr>
        <p:spPr>
          <a:xfrm>
            <a:off x="6868240" y="5275385"/>
            <a:ext cx="4846572" cy="1200329"/>
          </a:xfrm>
          <a:prstGeom prst="rect">
            <a:avLst/>
          </a:prstGeom>
          <a:noFill/>
        </p:spPr>
        <p:txBody>
          <a:bodyPr wrap="square" rtlCol="0">
            <a:spAutoFit/>
          </a:bodyPr>
          <a:lstStyle/>
          <a:p>
            <a:r>
              <a:rPr lang="ja-JP" altLang="en-US" dirty="0" smtClean="0"/>
              <a:t>読み出し</a:t>
            </a:r>
            <a:endParaRPr lang="en-US" altLang="ja-JP" dirty="0"/>
          </a:p>
          <a:p>
            <a:r>
              <a:rPr kumimoji="1" lang="en-US" altLang="ja-JP" dirty="0" smtClean="0"/>
              <a:t>STJ</a:t>
            </a:r>
            <a:r>
              <a:rPr kumimoji="1" lang="ja-JP" altLang="en-US" dirty="0" smtClean="0"/>
              <a:t>と同一基板上での</a:t>
            </a:r>
            <a:r>
              <a:rPr kumimoji="1" lang="en-US" altLang="ja-JP" dirty="0" smtClean="0"/>
              <a:t>SOIFET</a:t>
            </a:r>
            <a:r>
              <a:rPr kumimoji="1" lang="ja-JP" altLang="en-US" dirty="0" smtClean="0"/>
              <a:t>による増幅、</a:t>
            </a:r>
            <a:endParaRPr kumimoji="1" lang="en-US" altLang="ja-JP" dirty="0" smtClean="0"/>
          </a:p>
          <a:p>
            <a:r>
              <a:rPr lang="en-US" altLang="ja-JP" dirty="0" smtClean="0"/>
              <a:t>3K</a:t>
            </a:r>
            <a:r>
              <a:rPr lang="ja-JP" altLang="en-US" dirty="0" smtClean="0"/>
              <a:t>ステージでチャージアンプを</a:t>
            </a:r>
            <a:r>
              <a:rPr lang="ja-JP" altLang="en-US" dirty="0"/>
              <a:t>用</a:t>
            </a:r>
            <a:r>
              <a:rPr lang="ja-JP" altLang="en-US" dirty="0" smtClean="0"/>
              <a:t>いて増幅させる。</a:t>
            </a:r>
            <a:endParaRPr kumimoji="1" lang="ja-JP" altLang="en-US" dirty="0"/>
          </a:p>
        </p:txBody>
      </p:sp>
      <p:sp>
        <p:nvSpPr>
          <p:cNvPr id="45" name="スライド番号プレースホルダー 44"/>
          <p:cNvSpPr>
            <a:spLocks noGrp="1"/>
          </p:cNvSpPr>
          <p:nvPr>
            <p:ph type="sldNum" sz="quarter" idx="12"/>
          </p:nvPr>
        </p:nvSpPr>
        <p:spPr/>
        <p:txBody>
          <a:bodyPr/>
          <a:lstStyle/>
          <a:p>
            <a:fld id="{7273F918-CC11-478E-832F-D037F02C23C8}" type="slidenum">
              <a:rPr kumimoji="1" lang="ja-JP" altLang="en-US" smtClean="0"/>
              <a:pPr/>
              <a:t>3</a:t>
            </a:fld>
            <a:endParaRPr kumimoji="1" lang="ja-JP" altLang="en-US"/>
          </a:p>
        </p:txBody>
      </p:sp>
      <p:sp>
        <p:nvSpPr>
          <p:cNvPr id="47" name="テキスト ボックス 46"/>
          <p:cNvSpPr txBox="1"/>
          <p:nvPr/>
        </p:nvSpPr>
        <p:spPr>
          <a:xfrm>
            <a:off x="1565030" y="4149951"/>
            <a:ext cx="2426677" cy="369332"/>
          </a:xfrm>
          <a:prstGeom prst="rect">
            <a:avLst/>
          </a:prstGeom>
          <a:noFill/>
        </p:spPr>
        <p:txBody>
          <a:bodyPr wrap="square" rtlCol="0">
            <a:spAutoFit/>
          </a:bodyPr>
          <a:lstStyle/>
          <a:p>
            <a:r>
              <a:rPr kumimoji="1" lang="en-US" altLang="ja-JP" dirty="0" smtClean="0"/>
              <a:t>Zodiacal light</a:t>
            </a:r>
            <a:endParaRPr kumimoji="1" lang="ja-JP" altLang="en-US" dirty="0"/>
          </a:p>
        </p:txBody>
      </p:sp>
      <p:sp>
        <p:nvSpPr>
          <p:cNvPr id="48" name="テキスト ボックス 47"/>
          <p:cNvSpPr txBox="1"/>
          <p:nvPr/>
        </p:nvSpPr>
        <p:spPr>
          <a:xfrm>
            <a:off x="2379786" y="4957300"/>
            <a:ext cx="2368062" cy="707886"/>
          </a:xfrm>
          <a:prstGeom prst="rect">
            <a:avLst/>
          </a:prstGeom>
          <a:noFill/>
        </p:spPr>
        <p:txBody>
          <a:bodyPr wrap="square" rtlCol="0">
            <a:spAutoFit/>
          </a:bodyPr>
          <a:lstStyle/>
          <a:p>
            <a:r>
              <a:rPr kumimoji="1" lang="en-US" altLang="ja-JP" sz="2000" b="1" dirty="0" err="1" smtClean="0">
                <a:solidFill>
                  <a:srgbClr val="C00000"/>
                </a:solidFill>
              </a:rPr>
              <a:t>Nutrino</a:t>
            </a:r>
            <a:r>
              <a:rPr kumimoji="1" lang="en-US" altLang="ja-JP" sz="2000" b="1" dirty="0" smtClean="0">
                <a:solidFill>
                  <a:srgbClr val="C00000"/>
                </a:solidFill>
              </a:rPr>
              <a:t> </a:t>
            </a:r>
            <a:r>
              <a:rPr kumimoji="1" lang="en-US" altLang="ja-JP" sz="2000" b="1" dirty="0" err="1" smtClean="0">
                <a:solidFill>
                  <a:srgbClr val="C00000"/>
                </a:solidFill>
              </a:rPr>
              <a:t>Dacay</a:t>
            </a:r>
            <a:r>
              <a:rPr kumimoji="1" lang="en-US" altLang="ja-JP" sz="2000" b="1" dirty="0" smtClean="0">
                <a:solidFill>
                  <a:srgbClr val="C00000"/>
                </a:solidFill>
              </a:rPr>
              <a:t> Energy Spectrum</a:t>
            </a:r>
            <a:endParaRPr kumimoji="1" lang="ja-JP" altLang="en-US" sz="2000" b="1" dirty="0">
              <a:solidFill>
                <a:srgbClr val="C00000"/>
              </a:solidFill>
            </a:endParaRPr>
          </a:p>
        </p:txBody>
      </p:sp>
      <mc:AlternateContent xmlns:mc="http://schemas.openxmlformats.org/markup-compatibility/2006" xmlns:a14="http://schemas.microsoft.com/office/drawing/2010/main">
        <mc:Choice Requires="a14">
          <p:sp>
            <p:nvSpPr>
              <p:cNvPr id="49" name="テキスト ボックス 48"/>
              <p:cNvSpPr txBox="1"/>
              <p:nvPr/>
            </p:nvSpPr>
            <p:spPr>
              <a:xfrm>
                <a:off x="3084207" y="3355796"/>
                <a:ext cx="3129024" cy="646331"/>
              </a:xfrm>
              <a:prstGeom prst="rect">
                <a:avLst/>
              </a:prstGeom>
              <a:noFill/>
            </p:spPr>
            <p:txBody>
              <a:bodyPr wrap="square" rtlCol="0">
                <a:spAutoFit/>
              </a:bodyPr>
              <a:lstStyle/>
              <a:p>
                <a:r>
                  <a:rPr kumimoji="1" lang="ja-JP" altLang="en-US" dirty="0" smtClean="0"/>
                  <a:t>寿命</a:t>
                </a:r>
                <a14:m>
                  <m:oMath xmlns:m="http://schemas.openxmlformats.org/officeDocument/2006/math">
                    <m:r>
                      <a:rPr lang="en-US" altLang="ja-JP" i="1">
                        <a:latin typeface="Cambria Math" panose="02040503050406030204" pitchFamily="18" charset="0"/>
                      </a:rPr>
                      <m:t>𝑂</m:t>
                    </m:r>
                    <m:d>
                      <m:dPr>
                        <m:ctrlPr>
                          <a:rPr lang="en-US" altLang="ja-JP" i="1">
                            <a:latin typeface="Cambria Math" panose="02040503050406030204" pitchFamily="18" charset="0"/>
                          </a:rPr>
                        </m:ctrlPr>
                      </m:dPr>
                      <m:e>
                        <m:sSup>
                          <m:sSupPr>
                            <m:ctrlPr>
                              <a:rPr lang="en-US" altLang="ja-JP" i="1">
                                <a:latin typeface="Cambria Math" panose="02040503050406030204" pitchFamily="18" charset="0"/>
                              </a:rPr>
                            </m:ctrlPr>
                          </m:sSupPr>
                          <m:e>
                            <m:r>
                              <a:rPr lang="en-US" altLang="ja-JP" i="1">
                                <a:latin typeface="Cambria Math" panose="02040503050406030204" pitchFamily="18" charset="0"/>
                              </a:rPr>
                              <m:t>10</m:t>
                            </m:r>
                          </m:e>
                          <m:sup>
                            <m:r>
                              <a:rPr lang="en-US" altLang="ja-JP" b="0" i="1" smtClean="0">
                                <a:latin typeface="Cambria Math"/>
                              </a:rPr>
                              <m:t>14</m:t>
                            </m:r>
                          </m:sup>
                        </m:sSup>
                        <m:r>
                          <a:rPr lang="en-US" altLang="ja-JP" i="1">
                            <a:latin typeface="Cambria Math" panose="02040503050406030204" pitchFamily="18" charset="0"/>
                          </a:rPr>
                          <m:t>𝑦𝑒𝑎𝑟</m:t>
                        </m:r>
                      </m:e>
                    </m:d>
                    <m:r>
                      <a:rPr lang="en-US" altLang="ja-JP" b="0" i="0" smtClean="0">
                        <a:latin typeface="Cambria Math"/>
                      </a:rPr>
                      <m:t>, </m:t>
                    </m:r>
                  </m:oMath>
                </a14:m>
                <a:r>
                  <a:rPr kumimoji="1" lang="en-US" altLang="ja-JP" dirty="0" smtClean="0"/>
                  <a:t>200s</a:t>
                </a:r>
                <a:r>
                  <a:rPr kumimoji="1" lang="ja-JP" altLang="en-US" dirty="0" smtClean="0"/>
                  <a:t>測定</a:t>
                </a:r>
                <a:r>
                  <a:rPr lang="ja-JP" altLang="en-US" dirty="0" smtClean="0"/>
                  <a:t>の場合のシミュレーション</a:t>
                </a:r>
                <a:endParaRPr kumimoji="1" lang="ja-JP" altLang="en-US" dirty="0"/>
              </a:p>
            </p:txBody>
          </p:sp>
        </mc:Choice>
        <mc:Fallback xmlns="">
          <p:sp>
            <p:nvSpPr>
              <p:cNvPr id="49" name="テキスト ボックス 48"/>
              <p:cNvSpPr txBox="1">
                <a:spLocks noRot="1" noChangeAspect="1" noMove="1" noResize="1" noEditPoints="1" noAdjustHandles="1" noChangeArrowheads="1" noChangeShapeType="1" noTextEdit="1"/>
              </p:cNvSpPr>
              <p:nvPr/>
            </p:nvSpPr>
            <p:spPr>
              <a:xfrm>
                <a:off x="3084207" y="3355796"/>
                <a:ext cx="3129024" cy="646331"/>
              </a:xfrm>
              <a:prstGeom prst="rect">
                <a:avLst/>
              </a:prstGeom>
              <a:blipFill rotWithShape="1">
                <a:blip r:embed="rId7"/>
                <a:stretch>
                  <a:fillRect l="-1754" t="-6542" b="-11215"/>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33942868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848079" y="176131"/>
            <a:ext cx="5526962" cy="461665"/>
          </a:xfrm>
          <a:prstGeom prst="rect">
            <a:avLst/>
          </a:prstGeom>
          <a:noFill/>
        </p:spPr>
        <p:txBody>
          <a:bodyPr wrap="none" rtlCol="0">
            <a:spAutoFit/>
          </a:bodyPr>
          <a:lstStyle/>
          <a:p>
            <a:r>
              <a:rPr kumimoji="1" lang="en-US" altLang="ja-JP" sz="2400" dirty="0" smtClean="0"/>
              <a:t>STJ(Superconducting Tunnel Junction) </a:t>
            </a:r>
            <a:endParaRPr kumimoji="1" lang="ja-JP" altLang="en-US" sz="2400" dirty="0"/>
          </a:p>
        </p:txBody>
      </p:sp>
      <p:sp>
        <p:nvSpPr>
          <p:cNvPr id="5" name="テキスト ボックス 4"/>
          <p:cNvSpPr txBox="1"/>
          <p:nvPr/>
        </p:nvSpPr>
        <p:spPr>
          <a:xfrm>
            <a:off x="1004552" y="809045"/>
            <a:ext cx="9186567" cy="369332"/>
          </a:xfrm>
          <a:prstGeom prst="rect">
            <a:avLst/>
          </a:prstGeom>
          <a:noFill/>
        </p:spPr>
        <p:txBody>
          <a:bodyPr wrap="square" rtlCol="0">
            <a:spAutoFit/>
          </a:bodyPr>
          <a:lstStyle/>
          <a:p>
            <a:r>
              <a:rPr lang="en-US" altLang="ja-JP" dirty="0" smtClean="0"/>
              <a:t>STJ</a:t>
            </a:r>
            <a:r>
              <a:rPr lang="ja-JP" altLang="en-US" dirty="0" smtClean="0"/>
              <a:t>は超伝導体</a:t>
            </a:r>
            <a:r>
              <a:rPr lang="en-US" altLang="ja-JP" dirty="0" smtClean="0"/>
              <a:t>/</a:t>
            </a:r>
            <a:r>
              <a:rPr lang="ja-JP" altLang="en-US" dirty="0" smtClean="0"/>
              <a:t>絶縁膜</a:t>
            </a:r>
            <a:r>
              <a:rPr lang="en-US" altLang="ja-JP" dirty="0" smtClean="0"/>
              <a:t>/</a:t>
            </a:r>
            <a:r>
              <a:rPr lang="ja-JP" altLang="en-US" dirty="0" smtClean="0"/>
              <a:t>超伝導体の接合で形成された素子（ジョセフソン素子）である</a:t>
            </a:r>
            <a:endParaRPr kumimoji="1" lang="ja-JP" altLang="en-US" dirty="0"/>
          </a:p>
        </p:txBody>
      </p:sp>
      <p:sp>
        <p:nvSpPr>
          <p:cNvPr id="6" name="テキスト ボックス 5"/>
          <p:cNvSpPr txBox="1"/>
          <p:nvPr/>
        </p:nvSpPr>
        <p:spPr>
          <a:xfrm>
            <a:off x="972573" y="1365183"/>
            <a:ext cx="3567448" cy="369332"/>
          </a:xfrm>
          <a:prstGeom prst="rect">
            <a:avLst/>
          </a:prstGeom>
          <a:noFill/>
        </p:spPr>
        <p:txBody>
          <a:bodyPr wrap="square" rtlCol="0">
            <a:spAutoFit/>
          </a:bodyPr>
          <a:lstStyle/>
          <a:p>
            <a:r>
              <a:rPr kumimoji="1" lang="en-US" altLang="ja-JP" dirty="0" err="1" smtClean="0"/>
              <a:t>Nb</a:t>
            </a:r>
            <a:r>
              <a:rPr kumimoji="1" lang="en-US" altLang="ja-JP" dirty="0" smtClean="0"/>
              <a:t>/Al-STJ</a:t>
            </a:r>
            <a:r>
              <a:rPr kumimoji="1" lang="ja-JP" altLang="en-US" dirty="0" smtClean="0"/>
              <a:t>の構造</a:t>
            </a:r>
            <a:endParaRPr kumimoji="1" lang="ja-JP" altLang="en-US" dirty="0"/>
          </a:p>
        </p:txBody>
      </p:sp>
      <p:sp>
        <p:nvSpPr>
          <p:cNvPr id="7" name="テキスト ボックス 6"/>
          <p:cNvSpPr txBox="1"/>
          <p:nvPr/>
        </p:nvSpPr>
        <p:spPr>
          <a:xfrm>
            <a:off x="5238504" y="1297597"/>
            <a:ext cx="6723431" cy="2862322"/>
          </a:xfrm>
          <a:prstGeom prst="rect">
            <a:avLst/>
          </a:prstGeom>
          <a:noFill/>
        </p:spPr>
        <p:txBody>
          <a:bodyPr wrap="square" rtlCol="0">
            <a:spAutoFit/>
          </a:bodyPr>
          <a:lstStyle/>
          <a:p>
            <a:r>
              <a:rPr kumimoji="1" lang="ja-JP" altLang="en-US" dirty="0" smtClean="0"/>
              <a:t>検出器としての動作原理</a:t>
            </a:r>
            <a:endParaRPr kumimoji="1" lang="en-US" altLang="ja-JP" dirty="0" smtClean="0"/>
          </a:p>
          <a:p>
            <a:r>
              <a:rPr lang="en-US" altLang="ja-JP" dirty="0" smtClean="0"/>
              <a:t>1.</a:t>
            </a:r>
            <a:r>
              <a:rPr lang="ja-JP" altLang="en-US" dirty="0" smtClean="0"/>
              <a:t>超伝導体層のクーパー対が光子を吸収し、準粒子</a:t>
            </a:r>
            <a:r>
              <a:rPr lang="en-US" altLang="ja-JP" dirty="0" smtClean="0"/>
              <a:t> </a:t>
            </a:r>
            <a:r>
              <a:rPr lang="ja-JP" altLang="en-US" dirty="0" smtClean="0"/>
              <a:t>を生成</a:t>
            </a:r>
            <a:endParaRPr lang="en-US" altLang="ja-JP" dirty="0" smtClean="0"/>
          </a:p>
          <a:p>
            <a:r>
              <a:rPr kumimoji="1" lang="en-US" altLang="ja-JP" dirty="0" smtClean="0"/>
              <a:t>2.</a:t>
            </a:r>
            <a:r>
              <a:rPr lang="ja-JP" altLang="en-US" dirty="0" smtClean="0"/>
              <a:t>上部超伝導層から下部超伝導層に電圧をかけておくことで準粒子がトンネルし、電流が生じる。</a:t>
            </a:r>
            <a:endParaRPr lang="en-US" altLang="ja-JP" dirty="0" smtClean="0"/>
          </a:p>
          <a:p>
            <a:r>
              <a:rPr kumimoji="1" lang="en-US" altLang="ja-JP" dirty="0" smtClean="0"/>
              <a:t>3.</a:t>
            </a:r>
            <a:r>
              <a:rPr kumimoji="1" lang="ja-JP" altLang="en-US" dirty="0" smtClean="0"/>
              <a:t>トンネル電流を測定する。</a:t>
            </a:r>
            <a:endParaRPr kumimoji="1" lang="en-US" altLang="ja-JP" dirty="0" smtClean="0"/>
          </a:p>
          <a:p>
            <a:endParaRPr lang="en-US" altLang="ja-JP" dirty="0" smtClean="0"/>
          </a:p>
          <a:p>
            <a:r>
              <a:rPr lang="ja-JP" altLang="en-US" dirty="0" smtClean="0"/>
              <a:t>トラッピングゲイン</a:t>
            </a:r>
            <a:endParaRPr lang="en-US" altLang="ja-JP" dirty="0" smtClean="0"/>
          </a:p>
          <a:p>
            <a:r>
              <a:rPr kumimoji="1" lang="en-US" altLang="ja-JP" dirty="0" smtClean="0"/>
              <a:t>Al</a:t>
            </a:r>
            <a:r>
              <a:rPr kumimoji="1" lang="ja-JP" altLang="en-US" dirty="0" smtClean="0"/>
              <a:t>層があることにより、絶縁膜付近での準粒子寿命が延びる。</a:t>
            </a:r>
            <a:endParaRPr kumimoji="1" lang="en-US" altLang="ja-JP" dirty="0" smtClean="0"/>
          </a:p>
          <a:p>
            <a:r>
              <a:rPr lang="ja-JP" altLang="en-US" dirty="0" smtClean="0"/>
              <a:t>トンネルした粒子が反対側の層のクーパー対を壊し、クーパー対を作る。</a:t>
            </a:r>
            <a:endParaRPr kumimoji="1" lang="ja-JP" altLang="en-US" dirty="0"/>
          </a:p>
        </p:txBody>
      </p:sp>
      <mc:AlternateContent xmlns:mc="http://schemas.openxmlformats.org/markup-compatibility/2006" xmlns:a14="http://schemas.microsoft.com/office/drawing/2010/main">
        <mc:Choice Requires="a14">
          <p:sp>
            <p:nvSpPr>
              <p:cNvPr id="9" name="テキスト ボックス 8"/>
              <p:cNvSpPr txBox="1"/>
              <p:nvPr/>
            </p:nvSpPr>
            <p:spPr>
              <a:xfrm>
                <a:off x="326329" y="5301970"/>
                <a:ext cx="2161043" cy="911788"/>
              </a:xfrm>
              <a:prstGeom prst="rect">
                <a:avLst/>
              </a:prstGeom>
              <a:noFill/>
            </p:spPr>
            <p:txBody>
              <a:bodyPr wrap="square" rtlCol="0">
                <a:spAutoFit/>
              </a:bodyPr>
              <a:lstStyle/>
              <a:p>
                <a:r>
                  <a:rPr kumimoji="1" lang="ja-JP" altLang="en-US" dirty="0" smtClean="0"/>
                  <a:t>準粒子生成数</a:t>
                </a:r>
                <a:endParaRPr kumimoji="1" lang="en-US" altLang="ja-JP" dirty="0" smtClean="0"/>
              </a:p>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𝑁</m:t>
                      </m:r>
                      <m:r>
                        <a:rPr kumimoji="1" lang="en-US" altLang="ja-JP" b="0" i="1" smtClean="0">
                          <a:latin typeface="Cambria Math" panose="02040503050406030204" pitchFamily="18" charset="0"/>
                        </a:rPr>
                        <m:t>=</m:t>
                      </m:r>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𝐺</m:t>
                          </m:r>
                        </m:e>
                        <m:sub>
                          <m:r>
                            <a:rPr kumimoji="1" lang="en-US" altLang="ja-JP" b="0" i="1" smtClean="0">
                              <a:latin typeface="Cambria Math" panose="02040503050406030204" pitchFamily="18" charset="0"/>
                            </a:rPr>
                            <m:t>𝐴𝑙</m:t>
                          </m:r>
                        </m:sub>
                      </m:sSub>
                      <m:f>
                        <m:fPr>
                          <m:ctrlPr>
                            <a:rPr kumimoji="1" lang="en-US" altLang="ja-JP" b="0" i="1" smtClean="0">
                              <a:latin typeface="Cambria Math" panose="02040503050406030204" pitchFamily="18" charset="0"/>
                            </a:rPr>
                          </m:ctrlPr>
                        </m:fPr>
                        <m:num>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𝐸</m:t>
                              </m:r>
                            </m:e>
                            <m:sub>
                              <m:r>
                                <a:rPr kumimoji="1" lang="ja-JP" altLang="en-US" b="0" i="1" smtClean="0">
                                  <a:latin typeface="Cambria Math" panose="02040503050406030204" pitchFamily="18" charset="0"/>
                                </a:rPr>
                                <m:t>𝛾</m:t>
                              </m:r>
                            </m:sub>
                          </m:sSub>
                        </m:num>
                        <m:den>
                          <m:r>
                            <a:rPr kumimoji="1" lang="en-US" altLang="ja-JP" b="0" i="1" smtClean="0">
                              <a:latin typeface="Cambria Math" panose="02040503050406030204" pitchFamily="18" charset="0"/>
                            </a:rPr>
                            <m:t>1.7</m:t>
                          </m:r>
                          <m:r>
                            <a:rPr kumimoji="1" lang="en-US" altLang="ja-JP" b="0" i="1" smtClean="0">
                              <a:latin typeface="Cambria Math" panose="02040503050406030204" pitchFamily="18" charset="0"/>
                              <a:ea typeface="Cambria Math" panose="02040503050406030204" pitchFamily="18" charset="0"/>
                            </a:rPr>
                            <m:t>∆</m:t>
                          </m:r>
                        </m:den>
                      </m:f>
                    </m:oMath>
                  </m:oMathPara>
                </a14:m>
                <a:endParaRPr kumimoji="1" lang="ja-JP" altLang="en-US" dirty="0"/>
              </a:p>
            </p:txBody>
          </p:sp>
        </mc:Choice>
        <mc:Fallback xmlns="">
          <p:sp>
            <p:nvSpPr>
              <p:cNvPr id="9" name="テキスト ボックス 8"/>
              <p:cNvSpPr txBox="1">
                <a:spLocks noRot="1" noChangeAspect="1" noMove="1" noResize="1" noEditPoints="1" noAdjustHandles="1" noChangeArrowheads="1" noChangeShapeType="1" noTextEdit="1"/>
              </p:cNvSpPr>
              <p:nvPr/>
            </p:nvSpPr>
            <p:spPr>
              <a:xfrm>
                <a:off x="326329" y="5301970"/>
                <a:ext cx="2161043" cy="911788"/>
              </a:xfrm>
              <a:prstGeom prst="rect">
                <a:avLst/>
              </a:prstGeom>
              <a:blipFill rotWithShape="1">
                <a:blip r:embed="rId2"/>
                <a:stretch>
                  <a:fillRect l="-2542" t="-4698"/>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graphicFrame>
            <p:nvGraphicFramePr>
              <p:cNvPr id="10" name="表 9"/>
              <p:cNvGraphicFramePr>
                <a:graphicFrameLocks noGrp="1"/>
              </p:cNvGraphicFramePr>
              <p:nvPr>
                <p:extLst>
                  <p:ext uri="{D42A27DB-BD31-4B8C-83A1-F6EECF244321}">
                    <p14:modId xmlns:p14="http://schemas.microsoft.com/office/powerpoint/2010/main" val="4008360696"/>
                  </p:ext>
                </p:extLst>
              </p:nvPr>
            </p:nvGraphicFramePr>
            <p:xfrm>
              <a:off x="332056" y="3945606"/>
              <a:ext cx="4772338" cy="1376680"/>
            </p:xfrm>
            <a:graphic>
              <a:graphicData uri="http://schemas.openxmlformats.org/drawingml/2006/table">
                <a:tbl>
                  <a:tblPr firstRow="1" bandRow="1">
                    <a:tableStyleId>{5C22544A-7EE6-4342-B048-85BDC9FD1C3A}</a:tableStyleId>
                  </a:tblPr>
                  <a:tblGrid>
                    <a:gridCol w="2766160"/>
                    <a:gridCol w="1048755"/>
                    <a:gridCol w="957423"/>
                  </a:tblGrid>
                  <a:tr h="293568">
                    <a:tc>
                      <a:txBody>
                        <a:bodyPr/>
                        <a:lstStyle/>
                        <a:p>
                          <a:endParaRPr kumimoji="1" lang="ja-JP" altLang="en-US" dirty="0"/>
                        </a:p>
                      </a:txBody>
                      <a:tcPr/>
                    </a:tc>
                    <a:tc>
                      <a:txBody>
                        <a:bodyPr/>
                        <a:lstStyle/>
                        <a:p>
                          <a:r>
                            <a:rPr kumimoji="1" lang="en-US" altLang="ja-JP" dirty="0" err="1" smtClean="0"/>
                            <a:t>Nb</a:t>
                          </a:r>
                          <a:endParaRPr kumimoji="1" lang="ja-JP" altLang="en-US" dirty="0"/>
                        </a:p>
                      </a:txBody>
                      <a:tcPr/>
                    </a:tc>
                    <a:tc>
                      <a:txBody>
                        <a:bodyPr/>
                        <a:lstStyle/>
                        <a:p>
                          <a:r>
                            <a:rPr kumimoji="1" lang="en-US" altLang="ja-JP" dirty="0" smtClean="0"/>
                            <a:t>Al</a:t>
                          </a:r>
                          <a:endParaRPr kumimoji="1" lang="ja-JP" altLang="en-US" dirty="0"/>
                        </a:p>
                      </a:txBody>
                      <a:tcPr/>
                    </a:tc>
                  </a:tr>
                  <a:tr h="370840">
                    <a:tc>
                      <a:txBody>
                        <a:bodyPr/>
                        <a:lstStyle/>
                        <a:p>
                          <a:r>
                            <a:rPr kumimoji="1" lang="ja-JP" altLang="en-US" dirty="0" smtClean="0"/>
                            <a:t>転移温度</a:t>
                          </a:r>
                          <a14:m>
                            <m:oMath xmlns:m="http://schemas.openxmlformats.org/officeDocument/2006/math">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𝑇</m:t>
                                  </m:r>
                                </m:e>
                                <m:sub>
                                  <m:r>
                                    <a:rPr kumimoji="1" lang="en-US" altLang="ja-JP" b="0" i="1" smtClean="0">
                                      <a:latin typeface="Cambria Math" panose="02040503050406030204" pitchFamily="18" charset="0"/>
                                    </a:rPr>
                                    <m:t>𝑐</m:t>
                                  </m:r>
                                </m:sub>
                              </m:sSub>
                              <m:r>
                                <a:rPr kumimoji="1" lang="en-US" altLang="ja-JP" b="0" i="1" smtClean="0">
                                  <a:latin typeface="Cambria Math" panose="02040503050406030204" pitchFamily="18" charset="0"/>
                                </a:rPr>
                                <m:t>(</m:t>
                              </m:r>
                            </m:oMath>
                          </a14:m>
                          <a:r>
                            <a:rPr kumimoji="1" lang="en-US" altLang="ja-JP" dirty="0" smtClean="0"/>
                            <a:t>K)</a:t>
                          </a:r>
                          <a:endParaRPr kumimoji="1" lang="ja-JP" altLang="en-US" dirty="0"/>
                        </a:p>
                      </a:txBody>
                      <a:tcPr/>
                    </a:tc>
                    <a:tc>
                      <a:txBody>
                        <a:bodyPr/>
                        <a:lstStyle/>
                        <a:p>
                          <a:r>
                            <a:rPr kumimoji="1" lang="en-US" altLang="ja-JP" dirty="0" smtClean="0"/>
                            <a:t>9.23</a:t>
                          </a:r>
                          <a:endParaRPr kumimoji="1" lang="ja-JP" altLang="en-US" dirty="0"/>
                        </a:p>
                      </a:txBody>
                      <a:tcPr/>
                    </a:tc>
                    <a:tc>
                      <a:txBody>
                        <a:bodyPr/>
                        <a:lstStyle/>
                        <a:p>
                          <a:r>
                            <a:rPr kumimoji="1" lang="en-US" altLang="ja-JP" dirty="0" smtClean="0"/>
                            <a:t>1.20</a:t>
                          </a:r>
                          <a:endParaRPr kumimoji="1" lang="ja-JP" altLang="en-US" dirty="0"/>
                        </a:p>
                      </a:txBody>
                      <a:tcPr/>
                    </a:tc>
                  </a:tr>
                  <a:tr h="370840">
                    <a:tc>
                      <a:txBody>
                        <a:bodyPr/>
                        <a:lstStyle/>
                        <a:p>
                          <a:r>
                            <a:rPr kumimoji="1" lang="ja-JP" altLang="en-US" dirty="0" smtClean="0"/>
                            <a:t>エネルギーギャップ</a:t>
                          </a:r>
                          <a:r>
                            <a:rPr kumimoji="1" lang="en-US" altLang="ja-JP" dirty="0" smtClean="0"/>
                            <a:t>Δ(</a:t>
                          </a:r>
                          <a:r>
                            <a:rPr kumimoji="1" lang="en-US" altLang="ja-JP" dirty="0" err="1" smtClean="0"/>
                            <a:t>meV</a:t>
                          </a:r>
                          <a:r>
                            <a:rPr kumimoji="1" lang="en-US" altLang="ja-JP" dirty="0" smtClean="0"/>
                            <a:t>)</a:t>
                          </a:r>
                          <a:endParaRPr kumimoji="1" lang="ja-JP" altLang="en-US" dirty="0"/>
                        </a:p>
                      </a:txBody>
                      <a:tcPr/>
                    </a:tc>
                    <a:tc>
                      <a:txBody>
                        <a:bodyPr/>
                        <a:lstStyle/>
                        <a:p>
                          <a:r>
                            <a:rPr kumimoji="1" lang="en-US" altLang="ja-JP" dirty="0" smtClean="0"/>
                            <a:t>1.550</a:t>
                          </a:r>
                          <a:endParaRPr kumimoji="1" lang="ja-JP" altLang="en-US" dirty="0"/>
                        </a:p>
                      </a:txBody>
                      <a:tcPr/>
                    </a:tc>
                    <a:tc>
                      <a:txBody>
                        <a:bodyPr/>
                        <a:lstStyle/>
                        <a:p>
                          <a:r>
                            <a:rPr kumimoji="1" lang="en-US" altLang="ja-JP" dirty="0" smtClean="0"/>
                            <a:t>0.172</a:t>
                          </a:r>
                          <a:endParaRPr kumimoji="1" lang="ja-JP" altLang="en-US" dirty="0"/>
                        </a:p>
                      </a:txBody>
                      <a:tcPr/>
                    </a:tc>
                  </a:tr>
                </a:tbl>
              </a:graphicData>
            </a:graphic>
          </p:graphicFrame>
        </mc:Choice>
        <mc:Fallback xmlns="">
          <p:graphicFrame>
            <p:nvGraphicFramePr>
              <p:cNvPr id="10" name="表 9"/>
              <p:cNvGraphicFramePr>
                <a:graphicFrameLocks noGrp="1"/>
              </p:cNvGraphicFramePr>
              <p:nvPr>
                <p:extLst>
                  <p:ext uri="{D42A27DB-BD31-4B8C-83A1-F6EECF244321}">
                    <p14:modId xmlns:p14="http://schemas.microsoft.com/office/powerpoint/2010/main" val="4008360696"/>
                  </p:ext>
                </p:extLst>
              </p:nvPr>
            </p:nvGraphicFramePr>
            <p:xfrm>
              <a:off x="332056" y="3945606"/>
              <a:ext cx="4772338" cy="1376680"/>
            </p:xfrm>
            <a:graphic>
              <a:graphicData uri="http://schemas.openxmlformats.org/drawingml/2006/table">
                <a:tbl>
                  <a:tblPr firstRow="1" bandRow="1">
                    <a:tableStyleId>{5C22544A-7EE6-4342-B048-85BDC9FD1C3A}</a:tableStyleId>
                  </a:tblPr>
                  <a:tblGrid>
                    <a:gridCol w="2766160"/>
                    <a:gridCol w="1048755"/>
                    <a:gridCol w="957423"/>
                  </a:tblGrid>
                  <a:tr h="365760">
                    <a:tc>
                      <a:txBody>
                        <a:bodyPr/>
                        <a:lstStyle/>
                        <a:p>
                          <a:endParaRPr kumimoji="1" lang="ja-JP" altLang="en-US" dirty="0"/>
                        </a:p>
                      </a:txBody>
                      <a:tcPr/>
                    </a:tc>
                    <a:tc>
                      <a:txBody>
                        <a:bodyPr/>
                        <a:lstStyle/>
                        <a:p>
                          <a:r>
                            <a:rPr kumimoji="1" lang="en-US" altLang="ja-JP" dirty="0" err="1" smtClean="0"/>
                            <a:t>Nb</a:t>
                          </a:r>
                          <a:endParaRPr kumimoji="1" lang="ja-JP" altLang="en-US" dirty="0"/>
                        </a:p>
                      </a:txBody>
                      <a:tcPr/>
                    </a:tc>
                    <a:tc>
                      <a:txBody>
                        <a:bodyPr/>
                        <a:lstStyle/>
                        <a:p>
                          <a:r>
                            <a:rPr kumimoji="1" lang="en-US" altLang="ja-JP" dirty="0" smtClean="0"/>
                            <a:t>Al</a:t>
                          </a:r>
                          <a:endParaRPr kumimoji="1" lang="ja-JP" altLang="en-US" dirty="0"/>
                        </a:p>
                      </a:txBody>
                      <a:tcPr/>
                    </a:tc>
                  </a:tr>
                  <a:tr h="370840">
                    <a:tc>
                      <a:txBody>
                        <a:bodyPr/>
                        <a:lstStyle/>
                        <a:p>
                          <a:endParaRPr lang="ja-JP"/>
                        </a:p>
                      </a:txBody>
                      <a:tcPr>
                        <a:blipFill rotWithShape="0">
                          <a:blip r:embed="rId3"/>
                          <a:stretch>
                            <a:fillRect l="-220" t="-108197" r="-73568" b="-196721"/>
                          </a:stretch>
                        </a:blipFill>
                      </a:tcPr>
                    </a:tc>
                    <a:tc>
                      <a:txBody>
                        <a:bodyPr/>
                        <a:lstStyle/>
                        <a:p>
                          <a:r>
                            <a:rPr kumimoji="1" lang="en-US" altLang="ja-JP" dirty="0" smtClean="0"/>
                            <a:t>9.23</a:t>
                          </a:r>
                          <a:endParaRPr kumimoji="1" lang="ja-JP" altLang="en-US" dirty="0"/>
                        </a:p>
                      </a:txBody>
                      <a:tcPr/>
                    </a:tc>
                    <a:tc>
                      <a:txBody>
                        <a:bodyPr/>
                        <a:lstStyle/>
                        <a:p>
                          <a:r>
                            <a:rPr kumimoji="1" lang="en-US" altLang="ja-JP" dirty="0" smtClean="0"/>
                            <a:t>1.20</a:t>
                          </a:r>
                          <a:endParaRPr kumimoji="1" lang="ja-JP" altLang="en-US" dirty="0"/>
                        </a:p>
                      </a:txBody>
                      <a:tcPr/>
                    </a:tc>
                  </a:tr>
                  <a:tr h="640080">
                    <a:tc>
                      <a:txBody>
                        <a:bodyPr/>
                        <a:lstStyle/>
                        <a:p>
                          <a:r>
                            <a:rPr kumimoji="1" lang="ja-JP" altLang="en-US" dirty="0" smtClean="0"/>
                            <a:t>エネルギーギャップ</a:t>
                          </a:r>
                          <a:r>
                            <a:rPr kumimoji="1" lang="en-US" altLang="ja-JP" dirty="0" smtClean="0"/>
                            <a:t>Δ(</a:t>
                          </a:r>
                          <a:r>
                            <a:rPr kumimoji="1" lang="en-US" altLang="ja-JP" dirty="0" err="1" smtClean="0"/>
                            <a:t>meV</a:t>
                          </a:r>
                          <a:r>
                            <a:rPr kumimoji="1" lang="en-US" altLang="ja-JP" dirty="0" smtClean="0"/>
                            <a:t>)</a:t>
                          </a:r>
                          <a:endParaRPr kumimoji="1" lang="ja-JP" altLang="en-US" dirty="0"/>
                        </a:p>
                      </a:txBody>
                      <a:tcPr/>
                    </a:tc>
                    <a:tc>
                      <a:txBody>
                        <a:bodyPr/>
                        <a:lstStyle/>
                        <a:p>
                          <a:r>
                            <a:rPr kumimoji="1" lang="en-US" altLang="ja-JP" dirty="0" smtClean="0"/>
                            <a:t>1.550</a:t>
                          </a:r>
                          <a:endParaRPr kumimoji="1" lang="ja-JP" altLang="en-US" dirty="0"/>
                        </a:p>
                      </a:txBody>
                      <a:tcPr/>
                    </a:tc>
                    <a:tc>
                      <a:txBody>
                        <a:bodyPr/>
                        <a:lstStyle/>
                        <a:p>
                          <a:r>
                            <a:rPr kumimoji="1" lang="en-US" altLang="ja-JP" dirty="0" smtClean="0"/>
                            <a:t>0.172</a:t>
                          </a:r>
                          <a:endParaRPr kumimoji="1" lang="ja-JP" altLang="en-US" dirty="0"/>
                        </a:p>
                      </a:txBody>
                      <a:tcPr/>
                    </a:tc>
                  </a:tr>
                </a:tbl>
              </a:graphicData>
            </a:graphic>
          </p:graphicFrame>
        </mc:Fallback>
      </mc:AlternateContent>
      <mc:AlternateContent xmlns:mc="http://schemas.openxmlformats.org/markup-compatibility/2006" xmlns:a14="http://schemas.microsoft.com/office/drawing/2010/main">
        <mc:Choice Requires="a14">
          <p:sp>
            <p:nvSpPr>
              <p:cNvPr id="11" name="テキスト ボックス 10"/>
              <p:cNvSpPr txBox="1"/>
              <p:nvPr/>
            </p:nvSpPr>
            <p:spPr>
              <a:xfrm>
                <a:off x="2460155" y="5582128"/>
                <a:ext cx="3887669" cy="668516"/>
              </a:xfrm>
              <a:prstGeom prst="rect">
                <a:avLst/>
              </a:prstGeom>
              <a:noFill/>
            </p:spPr>
            <p:txBody>
              <a:bodyPr wrap="square" rtlCol="0">
                <a:spAutoFit/>
              </a:bodyPr>
              <a:lstStyle/>
              <a:p>
                <a14:m>
                  <m:oMath xmlns:m="http://schemas.openxmlformats.org/officeDocument/2006/math">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𝐺</m:t>
                        </m:r>
                      </m:e>
                      <m:sub>
                        <m:r>
                          <a:rPr kumimoji="1" lang="en-US" altLang="ja-JP" b="0" i="1" smtClean="0">
                            <a:latin typeface="Cambria Math" panose="02040503050406030204" pitchFamily="18" charset="0"/>
                          </a:rPr>
                          <m:t>𝐴𝑙</m:t>
                        </m:r>
                      </m:sub>
                    </m:sSub>
                  </m:oMath>
                </a14:m>
                <a:r>
                  <a:rPr kumimoji="1" lang="en-US" altLang="ja-JP" dirty="0" smtClean="0"/>
                  <a:t> : Al</a:t>
                </a:r>
                <a:r>
                  <a:rPr kumimoji="1" lang="ja-JP" altLang="en-US" dirty="0" smtClean="0"/>
                  <a:t>層によるトラッピングゲイン</a:t>
                </a:r>
                <a:endParaRPr kumimoji="1" lang="en-US" altLang="ja-JP" dirty="0" smtClean="0"/>
              </a:p>
              <a:p>
                <a14:m>
                  <m:oMath xmlns:m="http://schemas.openxmlformats.org/officeDocument/2006/math">
                    <m:sSub>
                      <m:sSubPr>
                        <m:ctrlPr>
                          <a:rPr lang="en-US" altLang="ja-JP" i="1" dirty="0" smtClean="0">
                            <a:latin typeface="Cambria Math" panose="02040503050406030204" pitchFamily="18" charset="0"/>
                          </a:rPr>
                        </m:ctrlPr>
                      </m:sSubPr>
                      <m:e>
                        <m:r>
                          <m:rPr>
                            <m:sty m:val="p"/>
                          </m:rPr>
                          <a:rPr lang="en-US" altLang="ja-JP" i="1" dirty="0">
                            <a:latin typeface="Cambria Math" panose="02040503050406030204" pitchFamily="18" charset="0"/>
                          </a:rPr>
                          <m:t>E</m:t>
                        </m:r>
                      </m:e>
                      <m:sub>
                        <m:r>
                          <a:rPr lang="ja-JP" altLang="en-US" i="1" dirty="0" smtClean="0">
                            <a:latin typeface="Cambria Math" panose="02040503050406030204" pitchFamily="18" charset="0"/>
                          </a:rPr>
                          <m:t>𝛾</m:t>
                        </m:r>
                      </m:sub>
                    </m:sSub>
                    <m:r>
                      <a:rPr lang="en-US" altLang="ja-JP" b="0" i="0" dirty="0" smtClean="0">
                        <a:latin typeface="Cambria Math" panose="02040503050406030204" pitchFamily="18" charset="0"/>
                      </a:rPr>
                      <m:t>  </m:t>
                    </m:r>
                  </m:oMath>
                </a14:m>
                <a:r>
                  <a:rPr kumimoji="1" lang="ja-JP" altLang="en-US" dirty="0" smtClean="0"/>
                  <a:t>：入射光子のエネルギー</a:t>
                </a:r>
                <a:endParaRPr kumimoji="1" lang="ja-JP" altLang="en-US" dirty="0"/>
              </a:p>
            </p:txBody>
          </p:sp>
        </mc:Choice>
        <mc:Fallback xmlns="">
          <p:sp>
            <p:nvSpPr>
              <p:cNvPr id="11" name="テキスト ボックス 10"/>
              <p:cNvSpPr txBox="1">
                <a:spLocks noRot="1" noChangeAspect="1" noMove="1" noResize="1" noEditPoints="1" noAdjustHandles="1" noChangeArrowheads="1" noChangeShapeType="1" noTextEdit="1"/>
              </p:cNvSpPr>
              <p:nvPr/>
            </p:nvSpPr>
            <p:spPr>
              <a:xfrm>
                <a:off x="2460155" y="5582128"/>
                <a:ext cx="3887669" cy="668516"/>
              </a:xfrm>
              <a:prstGeom prst="rect">
                <a:avLst/>
              </a:prstGeom>
              <a:blipFill rotWithShape="1">
                <a:blip r:embed="rId4"/>
                <a:stretch>
                  <a:fillRect t="-6422" r="-1413" b="-8257"/>
                </a:stretch>
              </a:blipFill>
            </p:spPr>
            <p:txBody>
              <a:bodyPr/>
              <a:lstStyle/>
              <a:p>
                <a:r>
                  <a:rPr lang="ja-JP" altLang="en-US">
                    <a:noFill/>
                  </a:rPr>
                  <a:t> </a:t>
                </a:r>
              </a:p>
            </p:txBody>
          </p:sp>
        </mc:Fallback>
      </mc:AlternateContent>
      <p:cxnSp>
        <p:nvCxnSpPr>
          <p:cNvPr id="12" name="直線コネクタ 11"/>
          <p:cNvCxnSpPr/>
          <p:nvPr/>
        </p:nvCxnSpPr>
        <p:spPr bwMode="auto">
          <a:xfrm>
            <a:off x="7146458" y="5467073"/>
            <a:ext cx="2076714" cy="0"/>
          </a:xfrm>
          <a:prstGeom prst="line">
            <a:avLst/>
          </a:prstGeom>
          <a:noFill/>
          <a:ln w="25400" cap="flat" cmpd="sng" algn="ctr">
            <a:solidFill>
              <a:sysClr val="windowText" lastClr="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正方形/長方形 12"/>
          <p:cNvSpPr/>
          <p:nvPr/>
        </p:nvSpPr>
        <p:spPr bwMode="auto">
          <a:xfrm>
            <a:off x="9190497" y="4026056"/>
            <a:ext cx="176690" cy="1731808"/>
          </a:xfrm>
          <a:prstGeom prst="rect">
            <a:avLst/>
          </a:prstGeom>
          <a:solidFill>
            <a:srgbClr val="4F81BD"/>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smtClean="0">
              <a:ln>
                <a:noFill/>
              </a:ln>
              <a:solidFill>
                <a:sysClr val="windowText" lastClr="000000"/>
              </a:solidFill>
              <a:effectLst/>
              <a:uLnTx/>
              <a:uFillTx/>
              <a:latin typeface="Arial" pitchFamily="34" charset="0"/>
              <a:ea typeface="ＭＳ Ｐゴシック" pitchFamily="50" charset="-128"/>
            </a:endParaRPr>
          </a:p>
        </p:txBody>
      </p:sp>
      <p:sp>
        <p:nvSpPr>
          <p:cNvPr id="14" name="円/楕円 13"/>
          <p:cNvSpPr/>
          <p:nvPr/>
        </p:nvSpPr>
        <p:spPr bwMode="auto">
          <a:xfrm>
            <a:off x="8801542" y="4472995"/>
            <a:ext cx="176690" cy="158644"/>
          </a:xfrm>
          <a:prstGeom prst="ellipse">
            <a:avLst/>
          </a:prstGeom>
          <a:solidFill>
            <a:srgbClr val="0070C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smtClean="0">
              <a:ln>
                <a:noFill/>
              </a:ln>
              <a:solidFill>
                <a:sysClr val="windowText" lastClr="000000"/>
              </a:solidFill>
              <a:effectLst/>
              <a:uLnTx/>
              <a:uFillTx/>
              <a:latin typeface="Arial" pitchFamily="34" charset="0"/>
              <a:ea typeface="ＭＳ Ｐゴシック" pitchFamily="50" charset="-128"/>
            </a:endParaRPr>
          </a:p>
        </p:txBody>
      </p:sp>
      <p:grpSp>
        <p:nvGrpSpPr>
          <p:cNvPr id="15" name="グループ化 14"/>
          <p:cNvGrpSpPr/>
          <p:nvPr/>
        </p:nvGrpSpPr>
        <p:grpSpPr>
          <a:xfrm>
            <a:off x="7946886" y="5327766"/>
            <a:ext cx="550643" cy="317288"/>
            <a:chOff x="2483768" y="4725144"/>
            <a:chExt cx="448816" cy="288032"/>
          </a:xfrm>
        </p:grpSpPr>
        <p:sp>
          <p:nvSpPr>
            <p:cNvPr id="44" name="円/楕円 43"/>
            <p:cNvSpPr/>
            <p:nvPr/>
          </p:nvSpPr>
          <p:spPr bwMode="auto">
            <a:xfrm>
              <a:off x="2555776" y="4797152"/>
              <a:ext cx="144016" cy="144016"/>
            </a:xfrm>
            <a:prstGeom prst="ellipse">
              <a:avLst/>
            </a:prstGeom>
            <a:solidFill>
              <a:srgbClr val="0070C0"/>
            </a:solidFill>
            <a:ln w="9525" cap="flat" cmpd="sng" algn="ctr">
              <a:solidFill>
                <a:srgbClr val="0070C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smtClean="0">
                <a:ln>
                  <a:noFill/>
                </a:ln>
                <a:solidFill>
                  <a:sysClr val="windowText" lastClr="000000"/>
                </a:solidFill>
                <a:effectLst/>
                <a:uLnTx/>
                <a:uFillTx/>
                <a:latin typeface="Arial" pitchFamily="34" charset="0"/>
                <a:ea typeface="ＭＳ Ｐゴシック" pitchFamily="50" charset="-128"/>
              </a:endParaRPr>
            </a:p>
          </p:txBody>
        </p:sp>
        <p:sp>
          <p:nvSpPr>
            <p:cNvPr id="45" name="円/楕円 44"/>
            <p:cNvSpPr/>
            <p:nvPr/>
          </p:nvSpPr>
          <p:spPr bwMode="auto">
            <a:xfrm>
              <a:off x="2708176" y="4797152"/>
              <a:ext cx="144016" cy="144016"/>
            </a:xfrm>
            <a:prstGeom prst="ellipse">
              <a:avLst/>
            </a:prstGeom>
            <a:solidFill>
              <a:srgbClr val="0070C0"/>
            </a:solidFill>
            <a:ln w="9525" cap="flat" cmpd="sng" algn="ctr">
              <a:solidFill>
                <a:srgbClr val="0070C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smtClean="0">
                <a:ln>
                  <a:noFill/>
                </a:ln>
                <a:solidFill>
                  <a:sysClr val="windowText" lastClr="000000"/>
                </a:solidFill>
                <a:effectLst/>
                <a:uLnTx/>
                <a:uFillTx/>
                <a:latin typeface="Arial" pitchFamily="34" charset="0"/>
                <a:ea typeface="ＭＳ Ｐゴシック" pitchFamily="50" charset="-128"/>
              </a:endParaRPr>
            </a:p>
          </p:txBody>
        </p:sp>
        <p:sp>
          <p:nvSpPr>
            <p:cNvPr id="46" name="円/楕円 45"/>
            <p:cNvSpPr/>
            <p:nvPr/>
          </p:nvSpPr>
          <p:spPr bwMode="auto">
            <a:xfrm>
              <a:off x="2483768" y="4725144"/>
              <a:ext cx="448816" cy="288032"/>
            </a:xfrm>
            <a:prstGeom prst="ellipse">
              <a:avLst/>
            </a:prstGeom>
            <a:noFill/>
            <a:ln w="19050" cap="flat" cmpd="sng" algn="ctr">
              <a:solidFill>
                <a:srgbClr val="0070C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smtClean="0">
                <a:ln>
                  <a:noFill/>
                </a:ln>
                <a:solidFill>
                  <a:sysClr val="windowText" lastClr="000000"/>
                </a:solidFill>
                <a:effectLst/>
                <a:uLnTx/>
                <a:uFillTx/>
                <a:latin typeface="Arial" pitchFamily="34" charset="0"/>
                <a:ea typeface="ＭＳ Ｐゴシック" pitchFamily="50" charset="-128"/>
              </a:endParaRPr>
            </a:p>
          </p:txBody>
        </p:sp>
      </p:grpSp>
      <p:sp>
        <p:nvSpPr>
          <p:cNvPr id="16" name="円/楕円 15"/>
          <p:cNvSpPr/>
          <p:nvPr/>
        </p:nvSpPr>
        <p:spPr bwMode="auto">
          <a:xfrm>
            <a:off x="8559492" y="4541578"/>
            <a:ext cx="176690" cy="158644"/>
          </a:xfrm>
          <a:prstGeom prst="ellipse">
            <a:avLst/>
          </a:prstGeom>
          <a:solidFill>
            <a:srgbClr val="0070C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smtClean="0">
              <a:ln>
                <a:noFill/>
              </a:ln>
              <a:solidFill>
                <a:sysClr val="windowText" lastClr="000000"/>
              </a:solidFill>
              <a:effectLst/>
              <a:uLnTx/>
              <a:uFillTx/>
              <a:latin typeface="Arial" pitchFamily="34" charset="0"/>
              <a:ea typeface="ＭＳ Ｐゴシック" pitchFamily="50" charset="-128"/>
            </a:endParaRPr>
          </a:p>
        </p:txBody>
      </p:sp>
      <p:cxnSp>
        <p:nvCxnSpPr>
          <p:cNvPr id="17" name="直線矢印コネクタ 16"/>
          <p:cNvCxnSpPr>
            <a:stCxn id="45" idx="0"/>
            <a:endCxn id="14" idx="4"/>
          </p:cNvCxnSpPr>
          <p:nvPr/>
        </p:nvCxnSpPr>
        <p:spPr bwMode="auto">
          <a:xfrm flipV="1">
            <a:off x="8310553" y="4631639"/>
            <a:ext cx="579334" cy="775449"/>
          </a:xfrm>
          <a:prstGeom prst="straightConnector1">
            <a:avLst/>
          </a:prstGeom>
          <a:noFill/>
          <a:ln w="19050" cap="flat" cmpd="sng" algn="ctr">
            <a:solidFill>
              <a:sysClr val="windowText" lastClr="00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直線矢印コネクタ 17"/>
          <p:cNvCxnSpPr>
            <a:stCxn id="44" idx="0"/>
            <a:endCxn id="16" idx="4"/>
          </p:cNvCxnSpPr>
          <p:nvPr/>
        </p:nvCxnSpPr>
        <p:spPr bwMode="auto">
          <a:xfrm flipV="1">
            <a:off x="8123576" y="4700222"/>
            <a:ext cx="524261" cy="706866"/>
          </a:xfrm>
          <a:prstGeom prst="straightConnector1">
            <a:avLst/>
          </a:prstGeom>
          <a:noFill/>
          <a:ln w="19050" cap="flat" cmpd="sng" algn="ctr">
            <a:solidFill>
              <a:sysClr val="windowText" lastClr="00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直線コネクタ 18"/>
          <p:cNvCxnSpPr/>
          <p:nvPr/>
        </p:nvCxnSpPr>
        <p:spPr bwMode="auto">
          <a:xfrm>
            <a:off x="9367187" y="5640810"/>
            <a:ext cx="2070119" cy="0"/>
          </a:xfrm>
          <a:prstGeom prst="line">
            <a:avLst/>
          </a:prstGeom>
          <a:noFill/>
          <a:ln w="25400" cap="flat" cmpd="sng" algn="ctr">
            <a:solidFill>
              <a:sysClr val="windowText" lastClr="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0" name="グループ化 19"/>
          <p:cNvGrpSpPr/>
          <p:nvPr/>
        </p:nvGrpSpPr>
        <p:grpSpPr>
          <a:xfrm>
            <a:off x="10020955" y="5509825"/>
            <a:ext cx="550643" cy="317288"/>
            <a:chOff x="2483768" y="4725144"/>
            <a:chExt cx="448816" cy="288032"/>
          </a:xfrm>
        </p:grpSpPr>
        <p:sp>
          <p:nvSpPr>
            <p:cNvPr id="41" name="円/楕円 40"/>
            <p:cNvSpPr/>
            <p:nvPr/>
          </p:nvSpPr>
          <p:spPr bwMode="auto">
            <a:xfrm>
              <a:off x="2555776" y="4797152"/>
              <a:ext cx="144016" cy="144016"/>
            </a:xfrm>
            <a:prstGeom prst="ellipse">
              <a:avLst/>
            </a:prstGeom>
            <a:solidFill>
              <a:srgbClr val="00B05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smtClean="0">
                <a:ln>
                  <a:noFill/>
                </a:ln>
                <a:solidFill>
                  <a:sysClr val="windowText" lastClr="000000"/>
                </a:solidFill>
                <a:effectLst/>
                <a:uLnTx/>
                <a:uFillTx/>
                <a:latin typeface="Arial" pitchFamily="34" charset="0"/>
                <a:ea typeface="ＭＳ Ｐゴシック" pitchFamily="50" charset="-128"/>
              </a:endParaRPr>
            </a:p>
          </p:txBody>
        </p:sp>
        <p:sp>
          <p:nvSpPr>
            <p:cNvPr id="42" name="円/楕円 41"/>
            <p:cNvSpPr/>
            <p:nvPr/>
          </p:nvSpPr>
          <p:spPr bwMode="auto">
            <a:xfrm>
              <a:off x="2708176" y="4797152"/>
              <a:ext cx="144016" cy="144016"/>
            </a:xfrm>
            <a:prstGeom prst="ellipse">
              <a:avLst/>
            </a:prstGeom>
            <a:solidFill>
              <a:srgbClr val="00B05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smtClean="0">
                <a:ln>
                  <a:noFill/>
                </a:ln>
                <a:solidFill>
                  <a:sysClr val="windowText" lastClr="000000"/>
                </a:solidFill>
                <a:effectLst/>
                <a:uLnTx/>
                <a:uFillTx/>
                <a:latin typeface="Arial" pitchFamily="34" charset="0"/>
                <a:ea typeface="ＭＳ Ｐゴシック" pitchFamily="50" charset="-128"/>
              </a:endParaRPr>
            </a:p>
          </p:txBody>
        </p:sp>
        <p:sp>
          <p:nvSpPr>
            <p:cNvPr id="43" name="円/楕円 42"/>
            <p:cNvSpPr/>
            <p:nvPr/>
          </p:nvSpPr>
          <p:spPr bwMode="auto">
            <a:xfrm>
              <a:off x="2483768" y="4725144"/>
              <a:ext cx="448816" cy="288032"/>
            </a:xfrm>
            <a:prstGeom prst="ellipse">
              <a:avLst/>
            </a:prstGeom>
            <a:noFill/>
            <a:ln w="19050" cap="flat" cmpd="sng" algn="ctr">
              <a:solidFill>
                <a:srgbClr val="00B05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smtClean="0">
                <a:ln>
                  <a:noFill/>
                </a:ln>
                <a:solidFill>
                  <a:sysClr val="windowText" lastClr="000000"/>
                </a:solidFill>
                <a:effectLst/>
                <a:uLnTx/>
                <a:uFillTx/>
                <a:latin typeface="Arial" pitchFamily="34" charset="0"/>
                <a:ea typeface="ＭＳ Ｐゴシック" pitchFamily="50" charset="-128"/>
              </a:endParaRPr>
            </a:p>
          </p:txBody>
        </p:sp>
      </p:grpSp>
      <p:sp>
        <p:nvSpPr>
          <p:cNvPr id="21" name="円/楕円 20"/>
          <p:cNvSpPr/>
          <p:nvPr/>
        </p:nvSpPr>
        <p:spPr bwMode="auto">
          <a:xfrm>
            <a:off x="9758300" y="5005903"/>
            <a:ext cx="176690" cy="158644"/>
          </a:xfrm>
          <a:prstGeom prst="ellipse">
            <a:avLst/>
          </a:prstGeom>
          <a:solidFill>
            <a:srgbClr val="0070C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smtClean="0">
              <a:ln>
                <a:noFill/>
              </a:ln>
              <a:solidFill>
                <a:sysClr val="windowText" lastClr="000000"/>
              </a:solidFill>
              <a:effectLst/>
              <a:uLnTx/>
              <a:uFillTx/>
              <a:latin typeface="Arial" pitchFamily="34" charset="0"/>
              <a:ea typeface="ＭＳ Ｐゴシック" pitchFamily="50" charset="-128"/>
            </a:endParaRPr>
          </a:p>
        </p:txBody>
      </p:sp>
      <p:cxnSp>
        <p:nvCxnSpPr>
          <p:cNvPr id="22" name="直線矢印コネクタ 21"/>
          <p:cNvCxnSpPr>
            <a:endCxn id="65" idx="1"/>
          </p:cNvCxnSpPr>
          <p:nvPr/>
        </p:nvCxnSpPr>
        <p:spPr bwMode="auto">
          <a:xfrm>
            <a:off x="8908925" y="5439111"/>
            <a:ext cx="680120" cy="182107"/>
          </a:xfrm>
          <a:prstGeom prst="straightConnector1">
            <a:avLst/>
          </a:prstGeom>
          <a:noFill/>
          <a:ln w="19050" cap="flat" cmpd="sng" algn="ctr">
            <a:solidFill>
              <a:sysClr val="windowText" lastClr="00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4" name="グループ化 23"/>
          <p:cNvGrpSpPr/>
          <p:nvPr/>
        </p:nvGrpSpPr>
        <p:grpSpPr>
          <a:xfrm>
            <a:off x="7204089" y="5304839"/>
            <a:ext cx="550643" cy="317288"/>
            <a:chOff x="2483768" y="4725144"/>
            <a:chExt cx="448816" cy="288032"/>
          </a:xfrm>
        </p:grpSpPr>
        <p:sp>
          <p:nvSpPr>
            <p:cNvPr id="38" name="円/楕円 37"/>
            <p:cNvSpPr/>
            <p:nvPr/>
          </p:nvSpPr>
          <p:spPr bwMode="auto">
            <a:xfrm>
              <a:off x="2555776" y="4797152"/>
              <a:ext cx="144016" cy="144016"/>
            </a:xfrm>
            <a:prstGeom prst="ellipse">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smtClean="0">
                <a:ln>
                  <a:noFill/>
                </a:ln>
                <a:solidFill>
                  <a:sysClr val="windowText" lastClr="000000"/>
                </a:solidFill>
                <a:effectLst/>
                <a:uLnTx/>
                <a:uFillTx/>
                <a:latin typeface="Arial" pitchFamily="34" charset="0"/>
                <a:ea typeface="ＭＳ Ｐゴシック" pitchFamily="50" charset="-128"/>
              </a:endParaRPr>
            </a:p>
          </p:txBody>
        </p:sp>
        <p:sp>
          <p:nvSpPr>
            <p:cNvPr id="39" name="円/楕円 38"/>
            <p:cNvSpPr/>
            <p:nvPr/>
          </p:nvSpPr>
          <p:spPr bwMode="auto">
            <a:xfrm>
              <a:off x="2708176" y="4797152"/>
              <a:ext cx="144016" cy="144016"/>
            </a:xfrm>
            <a:prstGeom prst="ellipse">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smtClean="0">
                <a:ln>
                  <a:noFill/>
                </a:ln>
                <a:solidFill>
                  <a:sysClr val="windowText" lastClr="000000"/>
                </a:solidFill>
                <a:effectLst/>
                <a:uLnTx/>
                <a:uFillTx/>
                <a:latin typeface="Arial" pitchFamily="34" charset="0"/>
                <a:ea typeface="ＭＳ Ｐゴシック" pitchFamily="50" charset="-128"/>
              </a:endParaRPr>
            </a:p>
          </p:txBody>
        </p:sp>
        <p:sp>
          <p:nvSpPr>
            <p:cNvPr id="40" name="円/楕円 39"/>
            <p:cNvSpPr/>
            <p:nvPr/>
          </p:nvSpPr>
          <p:spPr bwMode="auto">
            <a:xfrm>
              <a:off x="2483768" y="4725144"/>
              <a:ext cx="448816" cy="288032"/>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smtClean="0">
                <a:ln>
                  <a:noFill/>
                </a:ln>
                <a:solidFill>
                  <a:sysClr val="windowText" lastClr="000000"/>
                </a:solidFill>
                <a:effectLst/>
                <a:uLnTx/>
                <a:uFillTx/>
                <a:latin typeface="Arial" pitchFamily="34" charset="0"/>
                <a:ea typeface="ＭＳ Ｐゴシック" pitchFamily="50" charset="-128"/>
              </a:endParaRPr>
            </a:p>
          </p:txBody>
        </p:sp>
      </p:grpSp>
      <p:grpSp>
        <p:nvGrpSpPr>
          <p:cNvPr id="25" name="グループ化 24"/>
          <p:cNvGrpSpPr/>
          <p:nvPr/>
        </p:nvGrpSpPr>
        <p:grpSpPr>
          <a:xfrm>
            <a:off x="7141158" y="4736032"/>
            <a:ext cx="2105369" cy="279486"/>
            <a:chOff x="755576" y="4883969"/>
            <a:chExt cx="1716034" cy="253716"/>
          </a:xfrm>
        </p:grpSpPr>
        <p:cxnSp>
          <p:nvCxnSpPr>
            <p:cNvPr id="35" name="直線コネクタ 34"/>
            <p:cNvCxnSpPr/>
            <p:nvPr/>
          </p:nvCxnSpPr>
          <p:spPr bwMode="auto">
            <a:xfrm>
              <a:off x="755576" y="4883969"/>
              <a:ext cx="1000218" cy="0"/>
            </a:xfrm>
            <a:prstGeom prst="line">
              <a:avLst/>
            </a:prstGeom>
            <a:noFill/>
            <a:ln w="25400" cap="flat" cmpd="sng" algn="ctr">
              <a:solidFill>
                <a:sysClr val="windowText" lastClr="000000"/>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直線コネクタ 35"/>
            <p:cNvCxnSpPr/>
            <p:nvPr/>
          </p:nvCxnSpPr>
          <p:spPr bwMode="auto">
            <a:xfrm>
              <a:off x="1755794" y="4883969"/>
              <a:ext cx="0" cy="253716"/>
            </a:xfrm>
            <a:prstGeom prst="line">
              <a:avLst/>
            </a:prstGeom>
            <a:noFill/>
            <a:ln w="25400" cap="flat" cmpd="sng" algn="ctr">
              <a:solidFill>
                <a:sysClr val="windowText" lastClr="000000"/>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直線コネクタ 36"/>
            <p:cNvCxnSpPr/>
            <p:nvPr/>
          </p:nvCxnSpPr>
          <p:spPr bwMode="auto">
            <a:xfrm>
              <a:off x="1755794" y="5125220"/>
              <a:ext cx="715816" cy="0"/>
            </a:xfrm>
            <a:prstGeom prst="line">
              <a:avLst/>
            </a:prstGeom>
            <a:noFill/>
            <a:ln w="25400" cap="flat" cmpd="sng" algn="ctr">
              <a:solidFill>
                <a:sysClr val="windowText" lastClr="000000"/>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6" name="グループ化 25"/>
          <p:cNvGrpSpPr/>
          <p:nvPr/>
        </p:nvGrpSpPr>
        <p:grpSpPr>
          <a:xfrm flipH="1">
            <a:off x="9331937" y="4955599"/>
            <a:ext cx="2105369" cy="279486"/>
            <a:chOff x="1169430" y="6177769"/>
            <a:chExt cx="1716034" cy="253716"/>
          </a:xfrm>
        </p:grpSpPr>
        <p:cxnSp>
          <p:nvCxnSpPr>
            <p:cNvPr id="32" name="直線コネクタ 31"/>
            <p:cNvCxnSpPr/>
            <p:nvPr/>
          </p:nvCxnSpPr>
          <p:spPr bwMode="auto">
            <a:xfrm flipH="1">
              <a:off x="1169430" y="6177769"/>
              <a:ext cx="1000218" cy="0"/>
            </a:xfrm>
            <a:prstGeom prst="line">
              <a:avLst/>
            </a:prstGeom>
            <a:noFill/>
            <a:ln w="25400" cap="flat" cmpd="sng" algn="ctr">
              <a:solidFill>
                <a:sysClr val="windowText" lastClr="000000"/>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直線コネクタ 32"/>
            <p:cNvCxnSpPr/>
            <p:nvPr/>
          </p:nvCxnSpPr>
          <p:spPr bwMode="auto">
            <a:xfrm flipH="1">
              <a:off x="2169648" y="6177769"/>
              <a:ext cx="0" cy="253716"/>
            </a:xfrm>
            <a:prstGeom prst="line">
              <a:avLst/>
            </a:prstGeom>
            <a:noFill/>
            <a:ln w="25400" cap="flat" cmpd="sng" algn="ctr">
              <a:solidFill>
                <a:sysClr val="windowText" lastClr="000000"/>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直線コネクタ 33"/>
            <p:cNvCxnSpPr/>
            <p:nvPr/>
          </p:nvCxnSpPr>
          <p:spPr bwMode="auto">
            <a:xfrm flipH="1">
              <a:off x="2169648" y="6431485"/>
              <a:ext cx="715816" cy="0"/>
            </a:xfrm>
            <a:prstGeom prst="line">
              <a:avLst/>
            </a:prstGeom>
            <a:noFill/>
            <a:ln w="25400" cap="flat" cmpd="sng" algn="ctr">
              <a:solidFill>
                <a:sysClr val="windowText" lastClr="000000"/>
              </a:solidFill>
              <a:prstDash val="sys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7" name="稲妻 26"/>
          <p:cNvSpPr/>
          <p:nvPr/>
        </p:nvSpPr>
        <p:spPr bwMode="auto">
          <a:xfrm>
            <a:off x="7056043" y="4185738"/>
            <a:ext cx="1121859" cy="1007277"/>
          </a:xfrm>
          <a:prstGeom prst="lightningBolt">
            <a:avLst/>
          </a:prstGeom>
          <a:solidFill>
            <a:srgbClr val="FFFF0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smtClean="0">
              <a:ln>
                <a:noFill/>
              </a:ln>
              <a:solidFill>
                <a:sysClr val="windowText" lastClr="000000"/>
              </a:solidFill>
              <a:effectLst/>
              <a:uLnTx/>
              <a:uFillTx/>
              <a:latin typeface="Arial" pitchFamily="34" charset="0"/>
              <a:ea typeface="ＭＳ Ｐゴシック" pitchFamily="50" charset="-128"/>
            </a:endParaRPr>
          </a:p>
        </p:txBody>
      </p:sp>
      <p:sp>
        <p:nvSpPr>
          <p:cNvPr id="28" name="テキスト ボックス 117"/>
          <p:cNvSpPr txBox="1"/>
          <p:nvPr/>
        </p:nvSpPr>
        <p:spPr>
          <a:xfrm>
            <a:off x="7498710" y="5861607"/>
            <a:ext cx="558935" cy="369332"/>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err="1" smtClean="0">
                <a:ln>
                  <a:noFill/>
                </a:ln>
                <a:solidFill>
                  <a:sysClr val="windowText" lastClr="000000"/>
                </a:solidFill>
                <a:effectLst/>
                <a:uLnTx/>
                <a:uFillTx/>
                <a:latin typeface="Calibri"/>
                <a:ea typeface="ＭＳ Ｐゴシック" panose="020B0600070205080204" pitchFamily="50" charset="-128"/>
              </a:rPr>
              <a:t>Nb</a:t>
            </a:r>
            <a:endParaRPr kumimoji="1" lang="ja-JP" altLang="en-US" sz="1800" b="0" i="0" u="none" strike="noStrike" kern="1200" cap="none" spc="0" normalizeH="0" baseline="0" noProof="0" dirty="0">
              <a:ln>
                <a:noFill/>
              </a:ln>
              <a:solidFill>
                <a:sysClr val="windowText" lastClr="000000"/>
              </a:solidFill>
              <a:effectLst/>
              <a:uLnTx/>
              <a:uFillTx/>
              <a:latin typeface="Calibri"/>
              <a:ea typeface="ＭＳ Ｐゴシック" panose="020B0600070205080204" pitchFamily="50" charset="-128"/>
            </a:endParaRPr>
          </a:p>
        </p:txBody>
      </p:sp>
      <p:sp>
        <p:nvSpPr>
          <p:cNvPr id="29" name="テキスト ボックス 120"/>
          <p:cNvSpPr txBox="1"/>
          <p:nvPr/>
        </p:nvSpPr>
        <p:spPr>
          <a:xfrm>
            <a:off x="8497529" y="5861607"/>
            <a:ext cx="454699" cy="369332"/>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smtClean="0">
                <a:ln>
                  <a:noFill/>
                </a:ln>
                <a:solidFill>
                  <a:sysClr val="windowText" lastClr="000000"/>
                </a:solidFill>
                <a:effectLst/>
                <a:uLnTx/>
                <a:uFillTx/>
                <a:latin typeface="Calibri"/>
                <a:ea typeface="ＭＳ Ｐゴシック" panose="020B0600070205080204" pitchFamily="50" charset="-128"/>
              </a:rPr>
              <a:t>Al</a:t>
            </a:r>
            <a:endParaRPr kumimoji="1" lang="ja-JP" altLang="en-US" sz="1800" b="0" i="0" u="none" strike="noStrike" kern="1200" cap="none" spc="0" normalizeH="0" baseline="0" noProof="0" dirty="0">
              <a:ln>
                <a:noFill/>
              </a:ln>
              <a:solidFill>
                <a:sysClr val="windowText" lastClr="000000"/>
              </a:solidFill>
              <a:effectLst/>
              <a:uLnTx/>
              <a:uFillTx/>
              <a:latin typeface="Calibri"/>
              <a:ea typeface="ＭＳ Ｐゴシック" panose="020B0600070205080204" pitchFamily="50" charset="-128"/>
            </a:endParaRPr>
          </a:p>
        </p:txBody>
      </p:sp>
      <p:sp>
        <p:nvSpPr>
          <p:cNvPr id="30" name="テキスト ボックス 121"/>
          <p:cNvSpPr txBox="1"/>
          <p:nvPr/>
        </p:nvSpPr>
        <p:spPr>
          <a:xfrm>
            <a:off x="10204042" y="5842443"/>
            <a:ext cx="558935" cy="369332"/>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err="1" smtClean="0">
                <a:ln>
                  <a:noFill/>
                </a:ln>
                <a:solidFill>
                  <a:sysClr val="windowText" lastClr="000000"/>
                </a:solidFill>
                <a:effectLst/>
                <a:uLnTx/>
                <a:uFillTx/>
                <a:latin typeface="Calibri"/>
                <a:ea typeface="ＭＳ Ｐゴシック" panose="020B0600070205080204" pitchFamily="50" charset="-128"/>
              </a:rPr>
              <a:t>Nb</a:t>
            </a:r>
            <a:endParaRPr kumimoji="1" lang="ja-JP" altLang="en-US" sz="1800" b="0" i="0" u="none" strike="noStrike" kern="1200" cap="none" spc="0" normalizeH="0" baseline="0" noProof="0" dirty="0">
              <a:ln>
                <a:noFill/>
              </a:ln>
              <a:solidFill>
                <a:sysClr val="windowText" lastClr="000000"/>
              </a:solidFill>
              <a:effectLst/>
              <a:uLnTx/>
              <a:uFillTx/>
              <a:latin typeface="Calibri"/>
              <a:ea typeface="ＭＳ Ｐゴシック" panose="020B0600070205080204" pitchFamily="50" charset="-128"/>
            </a:endParaRPr>
          </a:p>
        </p:txBody>
      </p:sp>
      <p:sp>
        <p:nvSpPr>
          <p:cNvPr id="31" name="テキスト ボックス 122"/>
          <p:cNvSpPr txBox="1"/>
          <p:nvPr/>
        </p:nvSpPr>
        <p:spPr>
          <a:xfrm>
            <a:off x="9455057" y="5850570"/>
            <a:ext cx="454699" cy="369332"/>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smtClean="0">
                <a:ln>
                  <a:noFill/>
                </a:ln>
                <a:solidFill>
                  <a:sysClr val="windowText" lastClr="000000"/>
                </a:solidFill>
                <a:effectLst/>
                <a:uLnTx/>
                <a:uFillTx/>
                <a:latin typeface="Calibri"/>
                <a:ea typeface="ＭＳ Ｐゴシック" panose="020B0600070205080204" pitchFamily="50" charset="-128"/>
              </a:rPr>
              <a:t>Al</a:t>
            </a:r>
            <a:endParaRPr kumimoji="1" lang="ja-JP" altLang="en-US" sz="1800" b="0" i="0" u="none" strike="noStrike" kern="1200" cap="none" spc="0" normalizeH="0" baseline="0" noProof="0" dirty="0">
              <a:ln>
                <a:noFill/>
              </a:ln>
              <a:solidFill>
                <a:sysClr val="windowText" lastClr="000000"/>
              </a:solidFill>
              <a:effectLst/>
              <a:uLnTx/>
              <a:uFillTx/>
              <a:latin typeface="Calibri"/>
              <a:ea typeface="ＭＳ Ｐゴシック" panose="020B0600070205080204" pitchFamily="50" charset="-128"/>
            </a:endParaRPr>
          </a:p>
        </p:txBody>
      </p:sp>
      <p:pic>
        <p:nvPicPr>
          <p:cNvPr id="2" name="図 1"/>
          <p:cNvPicPr>
            <a:picLocks noChangeAspect="1"/>
          </p:cNvPicPr>
          <p:nvPr/>
        </p:nvPicPr>
        <p:blipFill>
          <a:blip r:embed="rId5"/>
          <a:stretch>
            <a:fillRect/>
          </a:stretch>
        </p:blipFill>
        <p:spPr>
          <a:xfrm>
            <a:off x="849207" y="1734515"/>
            <a:ext cx="3967116" cy="2173430"/>
          </a:xfrm>
          <a:prstGeom prst="rect">
            <a:avLst/>
          </a:prstGeom>
        </p:spPr>
      </p:pic>
      <p:sp>
        <p:nvSpPr>
          <p:cNvPr id="4" name="スライド番号プレースホルダー 3"/>
          <p:cNvSpPr>
            <a:spLocks noGrp="1"/>
          </p:cNvSpPr>
          <p:nvPr>
            <p:ph type="sldNum" sz="quarter" idx="12"/>
          </p:nvPr>
        </p:nvSpPr>
        <p:spPr>
          <a:xfrm>
            <a:off x="5066299" y="6213758"/>
            <a:ext cx="2438400" cy="365125"/>
          </a:xfrm>
        </p:spPr>
        <p:txBody>
          <a:bodyPr/>
          <a:lstStyle/>
          <a:p>
            <a:fld id="{7273F918-CC11-478E-832F-D037F02C23C8}" type="slidenum">
              <a:rPr kumimoji="1" lang="ja-JP" altLang="en-US" smtClean="0"/>
              <a:pPr/>
              <a:t>4</a:t>
            </a:fld>
            <a:endParaRPr kumimoji="1" lang="ja-JP" altLang="en-US"/>
          </a:p>
        </p:txBody>
      </p:sp>
      <p:sp>
        <p:nvSpPr>
          <p:cNvPr id="47" name="円/楕円 46"/>
          <p:cNvSpPr/>
          <p:nvPr/>
        </p:nvSpPr>
        <p:spPr bwMode="auto">
          <a:xfrm>
            <a:off x="9739859" y="5574220"/>
            <a:ext cx="176690" cy="158644"/>
          </a:xfrm>
          <a:prstGeom prst="ellipse">
            <a:avLst/>
          </a:prstGeom>
          <a:solidFill>
            <a:srgbClr val="0070C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smtClean="0">
              <a:ln>
                <a:noFill/>
              </a:ln>
              <a:solidFill>
                <a:sysClr val="windowText" lastClr="000000"/>
              </a:solidFill>
              <a:effectLst/>
              <a:uLnTx/>
              <a:uFillTx/>
              <a:latin typeface="Arial" pitchFamily="34" charset="0"/>
              <a:ea typeface="ＭＳ Ｐゴシック" pitchFamily="50" charset="-128"/>
            </a:endParaRPr>
          </a:p>
        </p:txBody>
      </p:sp>
      <p:grpSp>
        <p:nvGrpSpPr>
          <p:cNvPr id="53" name="グループ化 52"/>
          <p:cNvGrpSpPr/>
          <p:nvPr/>
        </p:nvGrpSpPr>
        <p:grpSpPr>
          <a:xfrm>
            <a:off x="8556771" y="5306729"/>
            <a:ext cx="550643" cy="317288"/>
            <a:chOff x="2483768" y="4725144"/>
            <a:chExt cx="448816" cy="288032"/>
          </a:xfrm>
        </p:grpSpPr>
        <p:sp>
          <p:nvSpPr>
            <p:cNvPr id="54" name="円/楕円 53"/>
            <p:cNvSpPr/>
            <p:nvPr/>
          </p:nvSpPr>
          <p:spPr bwMode="auto">
            <a:xfrm>
              <a:off x="2555776" y="4797152"/>
              <a:ext cx="144016" cy="144016"/>
            </a:xfrm>
            <a:prstGeom prst="ellipse">
              <a:avLst/>
            </a:prstGeom>
            <a:solidFill>
              <a:srgbClr val="0070C0"/>
            </a:solidFill>
            <a:ln w="9525" cap="flat" cmpd="sng" algn="ctr">
              <a:solidFill>
                <a:srgbClr val="0070C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smtClean="0">
                <a:ln>
                  <a:noFill/>
                </a:ln>
                <a:solidFill>
                  <a:sysClr val="windowText" lastClr="000000"/>
                </a:solidFill>
                <a:effectLst/>
                <a:uLnTx/>
                <a:uFillTx/>
                <a:latin typeface="Arial" pitchFamily="34" charset="0"/>
                <a:ea typeface="ＭＳ Ｐゴシック" pitchFamily="50" charset="-128"/>
              </a:endParaRPr>
            </a:p>
          </p:txBody>
        </p:sp>
        <p:sp>
          <p:nvSpPr>
            <p:cNvPr id="55" name="円/楕円 54"/>
            <p:cNvSpPr/>
            <p:nvPr/>
          </p:nvSpPr>
          <p:spPr bwMode="auto">
            <a:xfrm>
              <a:off x="2708176" y="4797152"/>
              <a:ext cx="144016" cy="144016"/>
            </a:xfrm>
            <a:prstGeom prst="ellipse">
              <a:avLst/>
            </a:prstGeom>
            <a:solidFill>
              <a:srgbClr val="0070C0"/>
            </a:solidFill>
            <a:ln w="9525" cap="flat" cmpd="sng" algn="ctr">
              <a:solidFill>
                <a:srgbClr val="0070C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smtClean="0">
                <a:ln>
                  <a:noFill/>
                </a:ln>
                <a:solidFill>
                  <a:sysClr val="windowText" lastClr="000000"/>
                </a:solidFill>
                <a:effectLst/>
                <a:uLnTx/>
                <a:uFillTx/>
                <a:latin typeface="Arial" pitchFamily="34" charset="0"/>
                <a:ea typeface="ＭＳ Ｐゴシック" pitchFamily="50" charset="-128"/>
              </a:endParaRPr>
            </a:p>
          </p:txBody>
        </p:sp>
        <p:sp>
          <p:nvSpPr>
            <p:cNvPr id="56" name="円/楕円 55"/>
            <p:cNvSpPr/>
            <p:nvPr/>
          </p:nvSpPr>
          <p:spPr bwMode="auto">
            <a:xfrm>
              <a:off x="2483768" y="4725144"/>
              <a:ext cx="448816" cy="288032"/>
            </a:xfrm>
            <a:prstGeom prst="ellipse">
              <a:avLst/>
            </a:prstGeom>
            <a:noFill/>
            <a:ln w="19050" cap="flat" cmpd="sng" algn="ctr">
              <a:solidFill>
                <a:srgbClr val="0070C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smtClean="0">
                <a:ln>
                  <a:noFill/>
                </a:ln>
                <a:solidFill>
                  <a:sysClr val="windowText" lastClr="000000"/>
                </a:solidFill>
                <a:effectLst/>
                <a:uLnTx/>
                <a:uFillTx/>
                <a:latin typeface="Arial" pitchFamily="34" charset="0"/>
                <a:ea typeface="ＭＳ Ｐゴシック" pitchFamily="50" charset="-128"/>
              </a:endParaRPr>
            </a:p>
          </p:txBody>
        </p:sp>
      </p:grpSp>
      <p:cxnSp>
        <p:nvCxnSpPr>
          <p:cNvPr id="57" name="直線矢印コネクタ 56"/>
          <p:cNvCxnSpPr/>
          <p:nvPr/>
        </p:nvCxnSpPr>
        <p:spPr bwMode="auto">
          <a:xfrm>
            <a:off x="9008783" y="4631639"/>
            <a:ext cx="806524" cy="339777"/>
          </a:xfrm>
          <a:prstGeom prst="straightConnector1">
            <a:avLst/>
          </a:prstGeom>
          <a:noFill/>
          <a:ln w="19050" cap="flat" cmpd="sng" algn="ctr">
            <a:solidFill>
              <a:sysClr val="windowText" lastClr="00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5" name="円/楕円 64"/>
          <p:cNvSpPr/>
          <p:nvPr/>
        </p:nvSpPr>
        <p:spPr bwMode="auto">
          <a:xfrm>
            <a:off x="9563169" y="5597985"/>
            <a:ext cx="176690" cy="158644"/>
          </a:xfrm>
          <a:prstGeom prst="ellipse">
            <a:avLst/>
          </a:prstGeom>
          <a:solidFill>
            <a:srgbClr val="0070C0"/>
          </a:solidFill>
          <a:ln w="9525" cap="flat" cmpd="sng" algn="ctr">
            <a:no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800" b="0" i="0" u="none" strike="noStrike" kern="1200" cap="none" spc="0" normalizeH="0" baseline="0" noProof="0" smtClean="0">
              <a:ln>
                <a:noFill/>
              </a:ln>
              <a:solidFill>
                <a:sysClr val="windowText" lastClr="000000"/>
              </a:solidFill>
              <a:effectLst/>
              <a:uLnTx/>
              <a:uFillTx/>
              <a:latin typeface="Arial" pitchFamily="34" charset="0"/>
              <a:ea typeface="ＭＳ Ｐゴシック" pitchFamily="50" charset="-128"/>
            </a:endParaRPr>
          </a:p>
        </p:txBody>
      </p:sp>
      <p:cxnSp>
        <p:nvCxnSpPr>
          <p:cNvPr id="71" name="直線矢印コネクタ 70"/>
          <p:cNvCxnSpPr>
            <a:endCxn id="47" idx="0"/>
          </p:cNvCxnSpPr>
          <p:nvPr/>
        </p:nvCxnSpPr>
        <p:spPr bwMode="auto">
          <a:xfrm flipH="1">
            <a:off x="9828204" y="5235085"/>
            <a:ext cx="18441" cy="339135"/>
          </a:xfrm>
          <a:prstGeom prst="straightConnector1">
            <a:avLst/>
          </a:prstGeom>
          <a:noFill/>
          <a:ln w="19050" cap="flat" cmpd="sng" algn="ctr">
            <a:solidFill>
              <a:sysClr val="windowText" lastClr="00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319730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669702" y="515156"/>
            <a:ext cx="7250807" cy="523220"/>
          </a:xfrm>
          <a:prstGeom prst="rect">
            <a:avLst/>
          </a:prstGeom>
          <a:noFill/>
        </p:spPr>
        <p:txBody>
          <a:bodyPr wrap="square" rtlCol="0">
            <a:spAutoFit/>
          </a:bodyPr>
          <a:lstStyle/>
          <a:p>
            <a:r>
              <a:rPr kumimoji="1" lang="en-US" altLang="ja-JP" sz="2800" dirty="0" err="1" smtClean="0"/>
              <a:t>Nb</a:t>
            </a:r>
            <a:r>
              <a:rPr kumimoji="1" lang="en-US" altLang="ja-JP" sz="2800" dirty="0" smtClean="0"/>
              <a:t>/Al-STJ</a:t>
            </a:r>
            <a:r>
              <a:rPr kumimoji="1" lang="ja-JP" altLang="en-US" sz="2800" dirty="0" smtClean="0"/>
              <a:t>の</a:t>
            </a:r>
            <a:r>
              <a:rPr lang="ja-JP" altLang="en-US" sz="2800" dirty="0" smtClean="0"/>
              <a:t>性能評価</a:t>
            </a:r>
            <a:endParaRPr kumimoji="1" lang="ja-JP" altLang="en-US" sz="2800" dirty="0"/>
          </a:p>
        </p:txBody>
      </p:sp>
      <p:sp>
        <p:nvSpPr>
          <p:cNvPr id="3" name="テキスト ボックス 2"/>
          <p:cNvSpPr txBox="1"/>
          <p:nvPr/>
        </p:nvSpPr>
        <p:spPr>
          <a:xfrm>
            <a:off x="2865930" y="1348013"/>
            <a:ext cx="3541691" cy="369332"/>
          </a:xfrm>
          <a:prstGeom prst="rect">
            <a:avLst/>
          </a:prstGeom>
          <a:noFill/>
        </p:spPr>
        <p:txBody>
          <a:bodyPr wrap="square" rtlCol="0">
            <a:spAutoFit/>
          </a:bodyPr>
          <a:lstStyle/>
          <a:p>
            <a:r>
              <a:rPr lang="en-US" altLang="ja-JP" dirty="0"/>
              <a:t>•</a:t>
            </a:r>
            <a:r>
              <a:rPr lang="en-US" altLang="ja-JP" dirty="0" err="1" smtClean="0"/>
              <a:t>Nb</a:t>
            </a:r>
            <a:r>
              <a:rPr lang="en-US" altLang="ja-JP" dirty="0" smtClean="0"/>
              <a:t>/Al-STJ</a:t>
            </a:r>
            <a:r>
              <a:rPr lang="ja-JP" altLang="en-US" dirty="0" smtClean="0"/>
              <a:t>の</a:t>
            </a:r>
            <a:r>
              <a:rPr lang="en-US" altLang="ja-JP" dirty="0" smtClean="0"/>
              <a:t>I-V</a:t>
            </a:r>
            <a:r>
              <a:rPr lang="ja-JP" altLang="en-US" dirty="0" smtClean="0"/>
              <a:t>曲線</a:t>
            </a:r>
            <a:endParaRPr kumimoji="1" lang="ja-JP" altLang="en-US" dirty="0"/>
          </a:p>
        </p:txBody>
      </p:sp>
      <p:sp>
        <p:nvSpPr>
          <p:cNvPr id="4" name="テキスト ボックス 3"/>
          <p:cNvSpPr txBox="1"/>
          <p:nvPr/>
        </p:nvSpPr>
        <p:spPr>
          <a:xfrm>
            <a:off x="234440" y="2486176"/>
            <a:ext cx="5262979" cy="646331"/>
          </a:xfrm>
          <a:prstGeom prst="rect">
            <a:avLst/>
          </a:prstGeom>
          <a:noFill/>
        </p:spPr>
        <p:txBody>
          <a:bodyPr wrap="none" rtlCol="0">
            <a:spAutoFit/>
          </a:bodyPr>
          <a:lstStyle/>
          <a:p>
            <a:r>
              <a:rPr lang="ja-JP" altLang="en-US" dirty="0" smtClean="0"/>
              <a:t>磁場を印加しジョセフソンカレントを抑制。</a:t>
            </a:r>
            <a:endParaRPr lang="en-US" altLang="ja-JP" dirty="0" smtClean="0"/>
          </a:p>
          <a:p>
            <a:r>
              <a:rPr lang="ja-JP" altLang="en-US" dirty="0" smtClean="0"/>
              <a:t>ジョセフソン接合が形成されていることを確認。</a:t>
            </a:r>
            <a:endParaRPr lang="en-US" altLang="ja-JP" dirty="0" smtClean="0"/>
          </a:p>
        </p:txBody>
      </p:sp>
      <mc:AlternateContent xmlns:mc="http://schemas.openxmlformats.org/markup-compatibility/2006" xmlns:a14="http://schemas.microsoft.com/office/drawing/2010/main">
        <mc:Choice Requires="a14">
          <p:sp>
            <p:nvSpPr>
              <p:cNvPr id="5" name="テキスト ボックス 4"/>
              <p:cNvSpPr txBox="1"/>
              <p:nvPr/>
            </p:nvSpPr>
            <p:spPr>
              <a:xfrm>
                <a:off x="895083" y="4114306"/>
                <a:ext cx="8179330" cy="1877565"/>
              </a:xfrm>
              <a:prstGeom prst="rect">
                <a:avLst/>
              </a:prstGeom>
              <a:noFill/>
            </p:spPr>
            <p:txBody>
              <a:bodyPr wrap="square" rtlCol="0">
                <a:spAutoFit/>
              </a:bodyPr>
              <a:lstStyle/>
              <a:p>
                <a:r>
                  <a:rPr kumimoji="1" lang="ja-JP" altLang="en-US" dirty="0" smtClean="0"/>
                  <a:t>理想的には </a:t>
                </a:r>
                <a14:m>
                  <m:oMath xmlns:m="http://schemas.openxmlformats.org/officeDocument/2006/math">
                    <m:f>
                      <m:fPr>
                        <m:ctrlPr>
                          <a:rPr kumimoji="1" lang="en-US" altLang="ja-JP" i="1" smtClean="0">
                            <a:latin typeface="Cambria Math" panose="02040503050406030204" pitchFamily="18" charset="0"/>
                          </a:rPr>
                        </m:ctrlPr>
                      </m:fPr>
                      <m:num>
                        <m:r>
                          <a:rPr kumimoji="1" lang="en-US" altLang="ja-JP" b="0" i="1" smtClean="0">
                            <a:latin typeface="Cambria Math" panose="02040503050406030204" pitchFamily="18" charset="0"/>
                          </a:rPr>
                          <m:t>2</m:t>
                        </m:r>
                        <m:r>
                          <a:rPr kumimoji="1" lang="en-US" altLang="ja-JP" b="0" i="1" smtClean="0">
                            <a:latin typeface="Cambria Math" panose="02040503050406030204" pitchFamily="18" charset="0"/>
                            <a:ea typeface="Cambria Math" panose="02040503050406030204" pitchFamily="18" charset="0"/>
                          </a:rPr>
                          <m:t>∆</m:t>
                        </m:r>
                      </m:num>
                      <m:den>
                        <m:r>
                          <a:rPr kumimoji="1" lang="en-US" altLang="ja-JP" b="0" i="1" smtClean="0">
                            <a:latin typeface="Cambria Math" panose="02040503050406030204" pitchFamily="18" charset="0"/>
                          </a:rPr>
                          <m:t>𝑒</m:t>
                        </m:r>
                      </m:den>
                    </m:f>
                  </m:oMath>
                </a14:m>
                <a:r>
                  <a:rPr kumimoji="1" lang="ja-JP" altLang="en-US" dirty="0" smtClean="0"/>
                  <a:t> まで電流が流れないが、実際には熱励起された電子のトンネル、または絶縁膜の欠陥によって電流が流れる</a:t>
                </a:r>
                <a:r>
                  <a:rPr lang="ja-JP" altLang="en-US" dirty="0"/>
                  <a:t>。</a:t>
                </a:r>
                <a:r>
                  <a:rPr kumimoji="1" lang="ja-JP" altLang="en-US" dirty="0" smtClean="0"/>
                  <a:t>（リークカレント）</a:t>
                </a:r>
                <a:endParaRPr kumimoji="1" lang="en-US" altLang="ja-JP" dirty="0" smtClean="0"/>
              </a:p>
              <a:p>
                <a:r>
                  <a:rPr lang="ja-JP" altLang="en-US" dirty="0" smtClean="0"/>
                  <a:t>熱励起によるものは十分低温にすることで抑えられる。転移温度の</a:t>
                </a:r>
                <a:r>
                  <a:rPr lang="en-US" altLang="ja-JP" dirty="0" smtClean="0"/>
                  <a:t>1/10</a:t>
                </a:r>
                <a:r>
                  <a:rPr lang="ja-JP" altLang="en-US" dirty="0" smtClean="0"/>
                  <a:t>程度の温度でリークカレントを少なくしてから検出器として動作させる。</a:t>
                </a:r>
                <a:endParaRPr lang="en-US" altLang="ja-JP" dirty="0" smtClean="0"/>
              </a:p>
              <a:p>
                <a:endParaRPr lang="en-US" altLang="ja-JP" dirty="0"/>
              </a:p>
              <a:p>
                <a:r>
                  <a:rPr lang="ja-JP" altLang="en-US" dirty="0" smtClean="0"/>
                  <a:t>現在は</a:t>
                </a:r>
                <a:r>
                  <a:rPr lang="en-US" altLang="ja-JP" dirty="0" smtClean="0"/>
                  <a:t>KEK</a:t>
                </a:r>
                <a:r>
                  <a:rPr lang="ja-JP" altLang="en-US" dirty="0" smtClean="0"/>
                  <a:t>で美馬氏</a:t>
                </a:r>
                <a:r>
                  <a:rPr lang="en-US" altLang="ja-JP" dirty="0" smtClean="0"/>
                  <a:t>(</a:t>
                </a:r>
                <a:r>
                  <a:rPr lang="ja-JP" altLang="en-US" dirty="0" smtClean="0"/>
                  <a:t>理研</a:t>
                </a:r>
                <a:r>
                  <a:rPr lang="en-US" altLang="ja-JP" dirty="0" smtClean="0"/>
                  <a:t>)</a:t>
                </a:r>
                <a:r>
                  <a:rPr lang="ja-JP" altLang="en-US" dirty="0" smtClean="0"/>
                  <a:t>によって作成された</a:t>
                </a:r>
                <a:r>
                  <a:rPr lang="en-US" altLang="ja-JP" dirty="0" err="1" smtClean="0"/>
                  <a:t>Nb</a:t>
                </a:r>
                <a:r>
                  <a:rPr lang="en-US" altLang="ja-JP" dirty="0" smtClean="0"/>
                  <a:t>/Al-STJ</a:t>
                </a:r>
                <a:r>
                  <a:rPr lang="ja-JP" altLang="en-US" dirty="0" smtClean="0"/>
                  <a:t>で測定を行っている。</a:t>
                </a:r>
                <a:endParaRPr lang="en-US" altLang="ja-JP" dirty="0" smtClean="0"/>
              </a:p>
            </p:txBody>
          </p:sp>
        </mc:Choice>
        <mc:Fallback xmlns="">
          <p:sp>
            <p:nvSpPr>
              <p:cNvPr id="5" name="テキスト ボックス 4"/>
              <p:cNvSpPr txBox="1">
                <a:spLocks noRot="1" noChangeAspect="1" noMove="1" noResize="1" noEditPoints="1" noAdjustHandles="1" noChangeArrowheads="1" noChangeShapeType="1" noTextEdit="1"/>
              </p:cNvSpPr>
              <p:nvPr/>
            </p:nvSpPr>
            <p:spPr>
              <a:xfrm>
                <a:off x="895083" y="4114306"/>
                <a:ext cx="8179330" cy="1877565"/>
              </a:xfrm>
              <a:prstGeom prst="rect">
                <a:avLst/>
              </a:prstGeom>
              <a:blipFill rotWithShape="0">
                <a:blip r:embed="rId2"/>
                <a:stretch>
                  <a:fillRect l="-671" r="-3353" b="-4221"/>
                </a:stretch>
              </a:blipFill>
            </p:spPr>
            <p:txBody>
              <a:bodyPr/>
              <a:lstStyle/>
              <a:p>
                <a:r>
                  <a:rPr lang="ja-JP" altLang="en-US">
                    <a:noFill/>
                  </a:rPr>
                  <a:t> </a:t>
                </a:r>
              </a:p>
            </p:txBody>
          </p:sp>
        </mc:Fallback>
      </mc:AlternateContent>
      <p:pic>
        <p:nvPicPr>
          <p:cNvPr id="6" name="図 5"/>
          <p:cNvPicPr>
            <a:picLocks noChangeAspect="1"/>
          </p:cNvPicPr>
          <p:nvPr/>
        </p:nvPicPr>
        <p:blipFill>
          <a:blip r:embed="rId3"/>
          <a:stretch>
            <a:fillRect/>
          </a:stretch>
        </p:blipFill>
        <p:spPr>
          <a:xfrm>
            <a:off x="5388938" y="1038376"/>
            <a:ext cx="6505575" cy="2895600"/>
          </a:xfrm>
          <a:prstGeom prst="rect">
            <a:avLst/>
          </a:prstGeom>
        </p:spPr>
      </p:pic>
      <p:sp>
        <p:nvSpPr>
          <p:cNvPr id="7" name="スライド番号プレースホルダー 6"/>
          <p:cNvSpPr>
            <a:spLocks noGrp="1"/>
          </p:cNvSpPr>
          <p:nvPr>
            <p:ph type="sldNum" sz="quarter" idx="12"/>
          </p:nvPr>
        </p:nvSpPr>
        <p:spPr/>
        <p:txBody>
          <a:bodyPr/>
          <a:lstStyle/>
          <a:p>
            <a:fld id="{7273F918-CC11-478E-832F-D037F02C23C8}" type="slidenum">
              <a:rPr kumimoji="1" lang="ja-JP" altLang="en-US" smtClean="0"/>
              <a:pPr/>
              <a:t>5</a:t>
            </a:fld>
            <a:endParaRPr kumimoji="1" lang="ja-JP" altLang="en-US"/>
          </a:p>
        </p:txBody>
      </p:sp>
    </p:spTree>
    <p:extLst>
      <p:ext uri="{BB962C8B-B14F-4D97-AF65-F5344CB8AC3E}">
        <p14:creationId xmlns:p14="http://schemas.microsoft.com/office/powerpoint/2010/main" val="13848140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p:cNvPicPr>
            <a:picLocks noChangeAspect="1"/>
          </p:cNvPicPr>
          <p:nvPr/>
        </p:nvPicPr>
        <p:blipFill>
          <a:blip r:embed="rId2"/>
          <a:stretch>
            <a:fillRect/>
          </a:stretch>
        </p:blipFill>
        <p:spPr>
          <a:xfrm>
            <a:off x="7313530" y="143322"/>
            <a:ext cx="3839574" cy="246280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テキスト ボックス 1"/>
          <p:cNvSpPr txBox="1"/>
          <p:nvPr/>
        </p:nvSpPr>
        <p:spPr>
          <a:xfrm>
            <a:off x="564012" y="400803"/>
            <a:ext cx="5901182" cy="523220"/>
          </a:xfrm>
          <a:prstGeom prst="rect">
            <a:avLst/>
          </a:prstGeom>
          <a:noFill/>
        </p:spPr>
        <p:txBody>
          <a:bodyPr wrap="square" rtlCol="0">
            <a:spAutoFit/>
          </a:bodyPr>
          <a:lstStyle/>
          <a:p>
            <a:r>
              <a:rPr kumimoji="1" lang="en-US" altLang="ja-JP" sz="2800" dirty="0" smtClean="0"/>
              <a:t>100um</a:t>
            </a:r>
            <a:r>
              <a:rPr lang="ja-JP" altLang="en-US" sz="2800" dirty="0"/>
              <a:t> </a:t>
            </a:r>
            <a:r>
              <a:rPr lang="en-US" altLang="ja-JP" sz="2800" dirty="0" smtClean="0"/>
              <a:t>x </a:t>
            </a:r>
            <a:r>
              <a:rPr kumimoji="1" lang="en-US" altLang="ja-JP" sz="2800" dirty="0" smtClean="0"/>
              <a:t>100um </a:t>
            </a:r>
            <a:r>
              <a:rPr kumimoji="1" lang="en-US" altLang="ja-JP" sz="2800" dirty="0" err="1" smtClean="0"/>
              <a:t>Nb</a:t>
            </a:r>
            <a:r>
              <a:rPr kumimoji="1" lang="en-US" altLang="ja-JP" sz="2800" dirty="0" smtClean="0"/>
              <a:t>/Al-STJ</a:t>
            </a:r>
            <a:r>
              <a:rPr kumimoji="1" lang="ja-JP" altLang="en-US" sz="2800" dirty="0" smtClean="0"/>
              <a:t>の光応答</a:t>
            </a:r>
            <a:endParaRPr kumimoji="1" lang="ja-JP" altLang="en-US" sz="2800"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7611" y="3145781"/>
            <a:ext cx="5016173" cy="35050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テキスト ボックス 9"/>
          <p:cNvSpPr txBox="1"/>
          <p:nvPr/>
        </p:nvSpPr>
        <p:spPr>
          <a:xfrm>
            <a:off x="331704" y="2385906"/>
            <a:ext cx="5395911" cy="646331"/>
          </a:xfrm>
          <a:prstGeom prst="rect">
            <a:avLst/>
          </a:prstGeom>
          <a:noFill/>
        </p:spPr>
        <p:txBody>
          <a:bodyPr wrap="square" rtlCol="0">
            <a:spAutoFit/>
          </a:bodyPr>
          <a:lstStyle/>
          <a:p>
            <a:r>
              <a:rPr kumimoji="1" lang="ja-JP" altLang="en-US" dirty="0" smtClean="0"/>
              <a:t>波長</a:t>
            </a:r>
            <a:r>
              <a:rPr kumimoji="1" lang="en-US" altLang="ja-JP" dirty="0" smtClean="0"/>
              <a:t>λ=1.31um,50ps</a:t>
            </a:r>
            <a:r>
              <a:rPr kumimoji="1" lang="ja-JP" altLang="en-US" dirty="0" smtClean="0"/>
              <a:t>の</a:t>
            </a:r>
            <a:r>
              <a:rPr lang="ja-JP" altLang="en-US" dirty="0" smtClean="0"/>
              <a:t>パルス光を</a:t>
            </a:r>
            <a:r>
              <a:rPr kumimoji="1" lang="en-US" altLang="ja-JP" dirty="0" smtClean="0"/>
              <a:t>10</a:t>
            </a:r>
            <a:r>
              <a:rPr kumimoji="1" lang="ja-JP" altLang="en-US" dirty="0" smtClean="0"/>
              <a:t>パルスまとめて照射したときの信号</a:t>
            </a:r>
            <a:r>
              <a:rPr lang="ja-JP" altLang="en-US" dirty="0" smtClean="0"/>
              <a:t>。</a:t>
            </a:r>
            <a:r>
              <a:rPr lang="en-US" altLang="ja-JP" dirty="0" smtClean="0"/>
              <a:t>T~1.8K</a:t>
            </a:r>
            <a:endParaRPr kumimoji="1" lang="ja-JP" altLang="en-US" dirty="0"/>
          </a:p>
        </p:txBody>
      </p:sp>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59184" y="3683918"/>
            <a:ext cx="3605278" cy="31740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テキスト ボックス 13"/>
          <p:cNvSpPr txBox="1"/>
          <p:nvPr/>
        </p:nvSpPr>
        <p:spPr>
          <a:xfrm>
            <a:off x="6323376" y="3069980"/>
            <a:ext cx="4923693" cy="646331"/>
          </a:xfrm>
          <a:prstGeom prst="rect">
            <a:avLst/>
          </a:prstGeom>
          <a:noFill/>
        </p:spPr>
        <p:txBody>
          <a:bodyPr wrap="square" rtlCol="0">
            <a:spAutoFit/>
          </a:bodyPr>
          <a:lstStyle/>
          <a:p>
            <a:r>
              <a:rPr lang="ja-JP" altLang="en-US" dirty="0" smtClean="0"/>
              <a:t>波長</a:t>
            </a:r>
            <a:r>
              <a:rPr lang="en-US" altLang="ja-JP" dirty="0" smtClean="0"/>
              <a:t>465nm,50ps</a:t>
            </a:r>
            <a:r>
              <a:rPr lang="ja-JP" altLang="en-US" dirty="0" smtClean="0"/>
              <a:t>のパルス光を</a:t>
            </a:r>
            <a:r>
              <a:rPr lang="en-US" altLang="ja-JP" dirty="0" smtClean="0"/>
              <a:t>1</a:t>
            </a:r>
            <a:r>
              <a:rPr lang="ja-JP" altLang="en-US" dirty="0" smtClean="0"/>
              <a:t>パルスを照射した</a:t>
            </a:r>
            <a:r>
              <a:rPr lang="ja-JP" altLang="en-US" dirty="0"/>
              <a:t>とき</a:t>
            </a:r>
            <a:r>
              <a:rPr lang="ja-JP" altLang="en-US" dirty="0" smtClean="0"/>
              <a:t>の信号。</a:t>
            </a:r>
            <a:r>
              <a:rPr lang="en-US" altLang="ja-JP" dirty="0" smtClean="0"/>
              <a:t>T~1.8K</a:t>
            </a:r>
            <a:endParaRPr kumimoji="1" lang="ja-JP" altLang="en-US" dirty="0"/>
          </a:p>
        </p:txBody>
      </p:sp>
      <p:sp>
        <p:nvSpPr>
          <p:cNvPr id="16" name="テキスト ボックス 15"/>
          <p:cNvSpPr txBox="1"/>
          <p:nvPr/>
        </p:nvSpPr>
        <p:spPr>
          <a:xfrm>
            <a:off x="564012" y="1626031"/>
            <a:ext cx="4101772" cy="646331"/>
          </a:xfrm>
          <a:prstGeom prst="rect">
            <a:avLst/>
          </a:prstGeom>
          <a:noFill/>
        </p:spPr>
        <p:txBody>
          <a:bodyPr wrap="square" rtlCol="0">
            <a:spAutoFit/>
          </a:bodyPr>
          <a:lstStyle/>
          <a:p>
            <a:r>
              <a:rPr lang="en-US" altLang="ja-JP" dirty="0" err="1" smtClean="0"/>
              <a:t>Nb</a:t>
            </a:r>
            <a:r>
              <a:rPr lang="en-US" altLang="ja-JP" dirty="0" smtClean="0"/>
              <a:t>/Al-STJ</a:t>
            </a:r>
            <a:r>
              <a:rPr lang="ja-JP" altLang="en-US" dirty="0" smtClean="0"/>
              <a:t>の信号の幅は</a:t>
            </a:r>
            <a:r>
              <a:rPr lang="en-US" altLang="ja-JP" dirty="0" smtClean="0"/>
              <a:t>1us</a:t>
            </a:r>
            <a:r>
              <a:rPr lang="ja-JP" altLang="en-US" dirty="0" smtClean="0"/>
              <a:t>程度</a:t>
            </a:r>
            <a:endParaRPr kumimoji="1" lang="en-US" altLang="ja-JP" dirty="0" smtClean="0"/>
          </a:p>
          <a:p>
            <a:endParaRPr kumimoji="1" lang="ja-JP" altLang="en-US" dirty="0"/>
          </a:p>
        </p:txBody>
      </p:sp>
      <p:sp>
        <p:nvSpPr>
          <p:cNvPr id="4" name="スライド番号プレースホルダー 3"/>
          <p:cNvSpPr>
            <a:spLocks noGrp="1"/>
          </p:cNvSpPr>
          <p:nvPr>
            <p:ph type="sldNum" sz="quarter" idx="12"/>
          </p:nvPr>
        </p:nvSpPr>
        <p:spPr/>
        <p:txBody>
          <a:bodyPr/>
          <a:lstStyle/>
          <a:p>
            <a:fld id="{7273F918-CC11-478E-832F-D037F02C23C8}" type="slidenum">
              <a:rPr kumimoji="1" lang="ja-JP" altLang="en-US" smtClean="0"/>
              <a:pPr/>
              <a:t>6</a:t>
            </a:fld>
            <a:endParaRPr kumimoji="1" lang="ja-JP" altLang="en-US"/>
          </a:p>
        </p:txBody>
      </p:sp>
      <p:sp>
        <p:nvSpPr>
          <p:cNvPr id="17" name="テキスト ボックス 16"/>
          <p:cNvSpPr txBox="1"/>
          <p:nvPr/>
        </p:nvSpPr>
        <p:spPr>
          <a:xfrm>
            <a:off x="7313530" y="1986042"/>
            <a:ext cx="2145323" cy="369332"/>
          </a:xfrm>
          <a:prstGeom prst="rect">
            <a:avLst/>
          </a:prstGeom>
          <a:noFill/>
        </p:spPr>
        <p:txBody>
          <a:bodyPr wrap="square" rtlCol="0">
            <a:spAutoFit/>
          </a:bodyPr>
          <a:lstStyle/>
          <a:p>
            <a:r>
              <a:rPr lang="ja-JP" altLang="en-US" dirty="0" smtClean="0"/>
              <a:t>測定回路</a:t>
            </a:r>
            <a:endParaRPr kumimoji="1" lang="ja-JP" altLang="en-US" dirty="0"/>
          </a:p>
        </p:txBody>
      </p:sp>
      <p:sp>
        <p:nvSpPr>
          <p:cNvPr id="6" name="テキスト ボックス 5"/>
          <p:cNvSpPr txBox="1"/>
          <p:nvPr/>
        </p:nvSpPr>
        <p:spPr>
          <a:xfrm>
            <a:off x="8578326" y="609994"/>
            <a:ext cx="734095" cy="369332"/>
          </a:xfrm>
          <a:prstGeom prst="rect">
            <a:avLst/>
          </a:prstGeom>
          <a:noFill/>
        </p:spPr>
        <p:txBody>
          <a:bodyPr wrap="square" rtlCol="0">
            <a:spAutoFit/>
          </a:bodyPr>
          <a:lstStyle/>
          <a:p>
            <a:r>
              <a:rPr kumimoji="1" lang="en-US" altLang="ja-JP" dirty="0" smtClean="0"/>
              <a:t>1kΩ</a:t>
            </a:r>
            <a:endParaRPr kumimoji="1" lang="ja-JP" altLang="en-US" dirty="0"/>
          </a:p>
        </p:txBody>
      </p:sp>
    </p:spTree>
    <p:extLst>
      <p:ext uri="{BB962C8B-B14F-4D97-AF65-F5344CB8AC3E}">
        <p14:creationId xmlns:p14="http://schemas.microsoft.com/office/powerpoint/2010/main" val="40242106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940159" y="450761"/>
            <a:ext cx="8603087" cy="461665"/>
          </a:xfrm>
          <a:prstGeom prst="rect">
            <a:avLst/>
          </a:prstGeom>
          <a:noFill/>
        </p:spPr>
        <p:txBody>
          <a:bodyPr wrap="square" rtlCol="0">
            <a:spAutoFit/>
          </a:bodyPr>
          <a:lstStyle/>
          <a:p>
            <a:r>
              <a:rPr kumimoji="1" lang="ja-JP" altLang="en-US" sz="2400" dirty="0" smtClean="0"/>
              <a:t>検出器の開発</a:t>
            </a:r>
            <a:endParaRPr kumimoji="1" lang="ja-JP" altLang="en-US" sz="2400" dirty="0"/>
          </a:p>
        </p:txBody>
      </p:sp>
      <p:sp>
        <p:nvSpPr>
          <p:cNvPr id="4" name="テキスト ボックス 3"/>
          <p:cNvSpPr txBox="1"/>
          <p:nvPr/>
        </p:nvSpPr>
        <p:spPr>
          <a:xfrm>
            <a:off x="3548624" y="489742"/>
            <a:ext cx="9762187" cy="400110"/>
          </a:xfrm>
          <a:prstGeom prst="rect">
            <a:avLst/>
          </a:prstGeom>
          <a:noFill/>
        </p:spPr>
        <p:txBody>
          <a:bodyPr wrap="square" rtlCol="0">
            <a:spAutoFit/>
          </a:bodyPr>
          <a:lstStyle/>
          <a:p>
            <a:r>
              <a:rPr kumimoji="1" lang="en-US" altLang="ja-JP" sz="2000" dirty="0" smtClean="0"/>
              <a:t>25meV</a:t>
            </a:r>
            <a:r>
              <a:rPr lang="ja-JP" altLang="en-US" sz="2000" dirty="0" smtClean="0"/>
              <a:t>の１光子検出への要請</a:t>
            </a:r>
            <a:endParaRPr kumimoji="1" lang="ja-JP" altLang="en-US" sz="2000" dirty="0"/>
          </a:p>
        </p:txBody>
      </p:sp>
      <mc:AlternateContent xmlns:mc="http://schemas.openxmlformats.org/markup-compatibility/2006" xmlns:a14="http://schemas.microsoft.com/office/drawing/2010/main">
        <mc:Choice Requires="a14">
          <p:sp>
            <p:nvSpPr>
              <p:cNvPr id="5" name="テキスト ボックス 4"/>
              <p:cNvSpPr txBox="1"/>
              <p:nvPr/>
            </p:nvSpPr>
            <p:spPr>
              <a:xfrm>
                <a:off x="940158" y="1335233"/>
                <a:ext cx="9710671" cy="369332"/>
              </a:xfrm>
              <a:prstGeom prst="rect">
                <a:avLst/>
              </a:prstGeom>
              <a:noFill/>
            </p:spPr>
            <p:txBody>
              <a:bodyPr wrap="square" rtlCol="0">
                <a:spAutoFit/>
              </a:bodyPr>
              <a:lstStyle/>
              <a:p>
                <a:r>
                  <a:rPr kumimoji="1" lang="en-US" altLang="ja-JP" dirty="0" smtClean="0"/>
                  <a:t>Nb</a:t>
                </a:r>
                <a:r>
                  <a:rPr lang="ja-JP" altLang="en-US" dirty="0"/>
                  <a:t>層</a:t>
                </a:r>
                <a:r>
                  <a:rPr lang="ja-JP" altLang="en-US" dirty="0" smtClean="0"/>
                  <a:t>で</a:t>
                </a:r>
                <a:r>
                  <a:rPr lang="en-US" altLang="ja-JP" dirty="0" smtClean="0"/>
                  <a:t>1</a:t>
                </a:r>
                <a:r>
                  <a:rPr lang="ja-JP" altLang="en-US" dirty="0" smtClean="0"/>
                  <a:t>光子</a:t>
                </a:r>
                <a:r>
                  <a:rPr lang="en-US" altLang="ja-JP" dirty="0" smtClean="0"/>
                  <a:t>25meV</a:t>
                </a:r>
                <a:r>
                  <a:rPr lang="ja-JP" altLang="en-US" dirty="0" smtClean="0"/>
                  <a:t>が吸収されたときに発生すると期待される電荷数およそ</a:t>
                </a:r>
                <a:r>
                  <a:rPr lang="en-US" altLang="ja-JP" dirty="0" smtClean="0"/>
                  <a:t>100e    (</a:t>
                </a:r>
                <a14:m>
                  <m:oMath xmlns:m="http://schemas.openxmlformats.org/officeDocument/2006/math">
                    <m:sSub>
                      <m:sSubPr>
                        <m:ctrlPr>
                          <a:rPr lang="en-US" altLang="ja-JP" i="1" smtClean="0">
                            <a:latin typeface="Cambria Math" panose="02040503050406030204" pitchFamily="18" charset="0"/>
                          </a:rPr>
                        </m:ctrlPr>
                      </m:sSubPr>
                      <m:e>
                        <m:r>
                          <a:rPr lang="en-US" altLang="ja-JP" b="0" i="1" smtClean="0">
                            <a:latin typeface="Cambria Math"/>
                          </a:rPr>
                          <m:t>𝐺</m:t>
                        </m:r>
                      </m:e>
                      <m:sub>
                        <m:r>
                          <a:rPr lang="en-US" altLang="ja-JP" b="0" i="1" smtClean="0">
                            <a:latin typeface="Cambria Math"/>
                          </a:rPr>
                          <m:t>𝐴𝑙</m:t>
                        </m:r>
                      </m:sub>
                    </m:sSub>
                    <m:r>
                      <a:rPr lang="en-US" altLang="ja-JP" b="0" i="1" smtClean="0">
                        <a:latin typeface="Cambria Math"/>
                      </a:rPr>
                      <m:t>=10</m:t>
                    </m:r>
                  </m:oMath>
                </a14:m>
                <a:r>
                  <a:rPr kumimoji="1" lang="en-US" altLang="ja-JP" dirty="0" smtClean="0"/>
                  <a:t>)</a:t>
                </a:r>
                <a:endParaRPr kumimoji="1" lang="ja-JP" altLang="en-US" dirty="0"/>
              </a:p>
            </p:txBody>
          </p:sp>
        </mc:Choice>
        <mc:Fallback xmlns="">
          <p:sp>
            <p:nvSpPr>
              <p:cNvPr id="5" name="テキスト ボックス 4"/>
              <p:cNvSpPr txBox="1">
                <a:spLocks noRot="1" noChangeAspect="1" noMove="1" noResize="1" noEditPoints="1" noAdjustHandles="1" noChangeArrowheads="1" noChangeShapeType="1" noTextEdit="1"/>
              </p:cNvSpPr>
              <p:nvPr/>
            </p:nvSpPr>
            <p:spPr>
              <a:xfrm>
                <a:off x="940158" y="1335233"/>
                <a:ext cx="9710671" cy="369332"/>
              </a:xfrm>
              <a:prstGeom prst="rect">
                <a:avLst/>
              </a:prstGeom>
              <a:blipFill rotWithShape="0">
                <a:blip r:embed="rId2"/>
                <a:stretch>
                  <a:fillRect l="-502" t="-11475" r="-377" b="-24590"/>
                </a:stretch>
              </a:blipFill>
            </p:spPr>
            <p:txBody>
              <a:bodyPr/>
              <a:lstStyle/>
              <a:p>
                <a:r>
                  <a:rPr lang="ja-JP" altLang="en-US">
                    <a:noFill/>
                  </a:rPr>
                  <a:t> </a:t>
                </a:r>
              </a:p>
            </p:txBody>
          </p:sp>
        </mc:Fallback>
      </mc:AlternateContent>
      <p:sp>
        <p:nvSpPr>
          <p:cNvPr id="6" name="テキスト ボックス 5"/>
          <p:cNvSpPr txBox="1"/>
          <p:nvPr/>
        </p:nvSpPr>
        <p:spPr>
          <a:xfrm>
            <a:off x="985893" y="2028094"/>
            <a:ext cx="9962304" cy="1477328"/>
          </a:xfrm>
          <a:prstGeom prst="rect">
            <a:avLst/>
          </a:prstGeom>
          <a:noFill/>
        </p:spPr>
        <p:txBody>
          <a:bodyPr wrap="square" rtlCol="0">
            <a:spAutoFit/>
          </a:bodyPr>
          <a:lstStyle/>
          <a:p>
            <a:r>
              <a:rPr lang="ja-JP" altLang="en-US" dirty="0" smtClean="0"/>
              <a:t>・リークカレントに対する要請</a:t>
            </a:r>
            <a:endParaRPr lang="en-US" altLang="ja-JP" dirty="0" smtClean="0"/>
          </a:p>
          <a:p>
            <a:r>
              <a:rPr lang="ja-JP" altLang="en-US" dirty="0" smtClean="0"/>
              <a:t>　</a:t>
            </a:r>
            <a:r>
              <a:rPr lang="en-US" altLang="ja-JP" dirty="0" smtClean="0"/>
              <a:t>STJ</a:t>
            </a:r>
            <a:r>
              <a:rPr lang="ja-JP" altLang="en-US" dirty="0" smtClean="0"/>
              <a:t>の信号が</a:t>
            </a:r>
            <a:r>
              <a:rPr lang="en-US" altLang="ja-JP" dirty="0" smtClean="0"/>
              <a:t>1us</a:t>
            </a:r>
            <a:r>
              <a:rPr lang="ja-JP" altLang="en-US" dirty="0" smtClean="0"/>
              <a:t>だと仮定（</a:t>
            </a:r>
            <a:r>
              <a:rPr lang="en-US" altLang="ja-JP" dirty="0" smtClean="0"/>
              <a:t>100e</a:t>
            </a:r>
            <a:r>
              <a:rPr lang="ja-JP" altLang="en-US" dirty="0" smtClean="0"/>
              <a:t>を</a:t>
            </a:r>
            <a:r>
              <a:rPr lang="en-US" altLang="ja-JP" dirty="0" smtClean="0"/>
              <a:t>1us</a:t>
            </a:r>
            <a:r>
              <a:rPr lang="ja-JP" altLang="en-US" dirty="0" smtClean="0"/>
              <a:t>で出力する</a:t>
            </a:r>
            <a:r>
              <a:rPr lang="en-US" altLang="ja-JP" dirty="0" smtClean="0"/>
              <a:t>)</a:t>
            </a:r>
          </a:p>
          <a:p>
            <a:r>
              <a:rPr kumimoji="1" lang="ja-JP" altLang="en-US" dirty="0" smtClean="0"/>
              <a:t>　リークカレントに起因する発生電荷数の揺らぎの３倍以上信号を得たい</a:t>
            </a:r>
            <a:endParaRPr kumimoji="1" lang="en-US" altLang="ja-JP" dirty="0" smtClean="0"/>
          </a:p>
          <a:p>
            <a:endParaRPr kumimoji="1" lang="en-US" altLang="ja-JP" dirty="0" smtClean="0"/>
          </a:p>
          <a:p>
            <a:r>
              <a:rPr kumimoji="1" lang="ja-JP" altLang="en-US" dirty="0" smtClean="0"/>
              <a:t>　</a:t>
            </a:r>
            <a:r>
              <a:rPr lang="ja-JP" altLang="en-US" dirty="0"/>
              <a:t>＝＞</a:t>
            </a:r>
            <a:r>
              <a:rPr lang="ja-JP" altLang="en-US" dirty="0" smtClean="0"/>
              <a:t>リークカレント</a:t>
            </a:r>
            <a:r>
              <a:rPr lang="en-US" altLang="ja-JP" dirty="0" smtClean="0"/>
              <a:t>170pA</a:t>
            </a:r>
            <a:r>
              <a:rPr lang="ja-JP" altLang="en-US" dirty="0" smtClean="0"/>
              <a:t>程度まで抑えなければいけない</a:t>
            </a:r>
            <a:endParaRPr kumimoji="1" lang="ja-JP" altLang="en-US" dirty="0"/>
          </a:p>
        </p:txBody>
      </p:sp>
      <p:sp>
        <p:nvSpPr>
          <p:cNvPr id="7" name="テキスト ボックス 6"/>
          <p:cNvSpPr txBox="1"/>
          <p:nvPr/>
        </p:nvSpPr>
        <p:spPr>
          <a:xfrm>
            <a:off x="985895" y="3965425"/>
            <a:ext cx="9619197" cy="1754326"/>
          </a:xfrm>
          <a:prstGeom prst="rect">
            <a:avLst/>
          </a:prstGeom>
          <a:noFill/>
        </p:spPr>
        <p:txBody>
          <a:bodyPr wrap="square" rtlCol="0">
            <a:spAutoFit/>
          </a:bodyPr>
          <a:lstStyle/>
          <a:p>
            <a:r>
              <a:rPr kumimoji="1" lang="ja-JP" altLang="en-US" dirty="0" smtClean="0"/>
              <a:t>・ノイズに対して</a:t>
            </a:r>
            <a:endParaRPr kumimoji="1" lang="en-US" altLang="ja-JP" dirty="0" smtClean="0"/>
          </a:p>
          <a:p>
            <a:r>
              <a:rPr lang="ja-JP" altLang="en-US" dirty="0" smtClean="0"/>
              <a:t>　低温で動作させることができる</a:t>
            </a:r>
            <a:r>
              <a:rPr lang="en-US" altLang="ja-JP" dirty="0" smtClean="0"/>
              <a:t>SOIFET</a:t>
            </a:r>
            <a:r>
              <a:rPr lang="ja-JP" altLang="en-US" dirty="0" smtClean="0"/>
              <a:t>と</a:t>
            </a:r>
            <a:r>
              <a:rPr lang="en-US" altLang="ja-JP" dirty="0" smtClean="0"/>
              <a:t>STJ</a:t>
            </a:r>
            <a:r>
              <a:rPr lang="ja-JP" altLang="en-US" dirty="0" smtClean="0"/>
              <a:t>を組み合わせる。</a:t>
            </a:r>
            <a:endParaRPr lang="en-US" altLang="ja-JP" dirty="0"/>
          </a:p>
          <a:p>
            <a:r>
              <a:rPr lang="ja-JP" altLang="en-US" dirty="0" smtClean="0"/>
              <a:t>　</a:t>
            </a:r>
            <a:r>
              <a:rPr lang="en-US" altLang="ja-JP" dirty="0" smtClean="0"/>
              <a:t>STJ</a:t>
            </a:r>
            <a:r>
              <a:rPr lang="ja-JP" altLang="en-US" dirty="0" smtClean="0"/>
              <a:t>と同一基板上に増幅回路を形成した</a:t>
            </a:r>
            <a:r>
              <a:rPr lang="en-US" altLang="ja-JP" dirty="0" smtClean="0"/>
              <a:t>SOI-STJ</a:t>
            </a:r>
            <a:r>
              <a:rPr lang="ja-JP" altLang="en-US" dirty="0" smtClean="0"/>
              <a:t>を開発中</a:t>
            </a:r>
            <a:endParaRPr lang="en-US" altLang="ja-JP" dirty="0" smtClean="0"/>
          </a:p>
          <a:p>
            <a:r>
              <a:rPr lang="ja-JP" altLang="en-US" dirty="0"/>
              <a:t>　</a:t>
            </a:r>
            <a:r>
              <a:rPr lang="ja-JP" altLang="en-US" dirty="0" smtClean="0"/>
              <a:t>　</a:t>
            </a:r>
            <a:r>
              <a:rPr lang="en-US" altLang="ja-JP" dirty="0" smtClean="0"/>
              <a:t>-STJ</a:t>
            </a:r>
            <a:r>
              <a:rPr lang="ja-JP" altLang="en-US" dirty="0" smtClean="0"/>
              <a:t>から配線が不要、信号にノイズが乗る前に増幅できる</a:t>
            </a:r>
            <a:endParaRPr lang="en-US" altLang="ja-JP" dirty="0" smtClean="0"/>
          </a:p>
          <a:p>
            <a:r>
              <a:rPr lang="ja-JP" altLang="en-US" dirty="0"/>
              <a:t>　</a:t>
            </a:r>
            <a:r>
              <a:rPr lang="ja-JP" altLang="en-US" dirty="0" smtClean="0"/>
              <a:t>　</a:t>
            </a:r>
            <a:r>
              <a:rPr lang="en-US" altLang="ja-JP" dirty="0" smtClean="0"/>
              <a:t>-Array</a:t>
            </a:r>
            <a:r>
              <a:rPr lang="ja-JP" altLang="en-US" dirty="0" smtClean="0"/>
              <a:t>化が容易であることから、我々の目的に適している</a:t>
            </a:r>
            <a:endParaRPr lang="en-US" altLang="ja-JP" dirty="0" smtClean="0"/>
          </a:p>
          <a:p>
            <a:r>
              <a:rPr lang="en-US" altLang="ja-JP" dirty="0" smtClean="0"/>
              <a:t>      </a:t>
            </a:r>
          </a:p>
        </p:txBody>
      </p:sp>
      <p:sp>
        <p:nvSpPr>
          <p:cNvPr id="2" name="スライド番号プレースホルダー 1"/>
          <p:cNvSpPr>
            <a:spLocks noGrp="1"/>
          </p:cNvSpPr>
          <p:nvPr>
            <p:ph type="sldNum" sz="quarter" idx="12"/>
          </p:nvPr>
        </p:nvSpPr>
        <p:spPr/>
        <p:txBody>
          <a:bodyPr/>
          <a:lstStyle/>
          <a:p>
            <a:fld id="{7273F918-CC11-478E-832F-D037F02C23C8}" type="slidenum">
              <a:rPr kumimoji="1" lang="ja-JP" altLang="en-US" smtClean="0"/>
              <a:pPr/>
              <a:t>7</a:t>
            </a:fld>
            <a:endParaRPr kumimoji="1" lang="ja-JP" altLang="en-US"/>
          </a:p>
        </p:txBody>
      </p:sp>
    </p:spTree>
    <p:extLst>
      <p:ext uri="{BB962C8B-B14F-4D97-AF65-F5344CB8AC3E}">
        <p14:creationId xmlns:p14="http://schemas.microsoft.com/office/powerpoint/2010/main" val="20944681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367896" y="1683844"/>
            <a:ext cx="5931304" cy="4661719"/>
          </a:xfrm>
          <a:prstGeom prst="rect">
            <a:avLst/>
          </a:prstGeom>
        </p:spPr>
      </p:pic>
      <p:sp>
        <p:nvSpPr>
          <p:cNvPr id="8" name="テキスト ボックス 7"/>
          <p:cNvSpPr txBox="1"/>
          <p:nvPr/>
        </p:nvSpPr>
        <p:spPr>
          <a:xfrm>
            <a:off x="1165123" y="288564"/>
            <a:ext cx="6253316" cy="1631216"/>
          </a:xfrm>
          <a:prstGeom prst="rect">
            <a:avLst/>
          </a:prstGeom>
          <a:noFill/>
        </p:spPr>
        <p:txBody>
          <a:bodyPr wrap="square" rtlCol="0">
            <a:spAutoFit/>
          </a:bodyPr>
          <a:lstStyle/>
          <a:p>
            <a:r>
              <a:rPr lang="ja-JP" altLang="en-US" sz="2800" dirty="0" smtClean="0"/>
              <a:t>リークカレントの温度依存性</a:t>
            </a:r>
            <a:endParaRPr lang="en-US" altLang="ja-JP" sz="2800" dirty="0" smtClean="0"/>
          </a:p>
          <a:p>
            <a:endParaRPr kumimoji="1" lang="en-US" altLang="ja-JP" dirty="0"/>
          </a:p>
          <a:p>
            <a:r>
              <a:rPr lang="ja-JP" altLang="en-US" dirty="0" smtClean="0"/>
              <a:t>　    </a:t>
            </a:r>
            <a:r>
              <a:rPr lang="en-US" altLang="ja-JP" dirty="0" smtClean="0"/>
              <a:t>:  40um</a:t>
            </a:r>
            <a:r>
              <a:rPr lang="en-US" altLang="ja-JP" baseline="30000" dirty="0" smtClean="0"/>
              <a:t>2</a:t>
            </a:r>
          </a:p>
          <a:p>
            <a:r>
              <a:rPr lang="en-US" altLang="ja-JP" dirty="0"/>
              <a:t> </a:t>
            </a:r>
            <a:r>
              <a:rPr lang="en-US" altLang="ja-JP" dirty="0" smtClean="0"/>
              <a:t>      :  100um x 100um</a:t>
            </a:r>
          </a:p>
          <a:p>
            <a:endParaRPr kumimoji="1" lang="ja-JP" altLang="en-US" dirty="0"/>
          </a:p>
        </p:txBody>
      </p:sp>
      <p:sp>
        <p:nvSpPr>
          <p:cNvPr id="13" name="テキスト ボックス 12"/>
          <p:cNvSpPr txBox="1"/>
          <p:nvPr/>
        </p:nvSpPr>
        <p:spPr>
          <a:xfrm>
            <a:off x="7115577" y="1783517"/>
            <a:ext cx="3819832" cy="646331"/>
          </a:xfrm>
          <a:prstGeom prst="rect">
            <a:avLst/>
          </a:prstGeom>
          <a:noFill/>
        </p:spPr>
        <p:txBody>
          <a:bodyPr wrap="square" rtlCol="0">
            <a:spAutoFit/>
          </a:bodyPr>
          <a:lstStyle/>
          <a:p>
            <a:r>
              <a:rPr kumimoji="1" lang="en-US" altLang="ja-JP" dirty="0" smtClean="0"/>
              <a:t>40um</a:t>
            </a:r>
            <a:r>
              <a:rPr kumimoji="1" lang="en-US" altLang="ja-JP" baseline="30000" dirty="0" smtClean="0"/>
              <a:t>2</a:t>
            </a:r>
            <a:r>
              <a:rPr kumimoji="1" lang="ja-JP" altLang="en-US" dirty="0" smtClean="0"/>
              <a:t>の</a:t>
            </a:r>
            <a:r>
              <a:rPr kumimoji="1" lang="en-US" altLang="ja-JP" dirty="0" err="1" smtClean="0"/>
              <a:t>Nb</a:t>
            </a:r>
            <a:r>
              <a:rPr kumimoji="1" lang="en-US" altLang="ja-JP" dirty="0" smtClean="0"/>
              <a:t>/Al-STJ</a:t>
            </a:r>
            <a:r>
              <a:rPr kumimoji="1" lang="ja-JP" altLang="en-US" dirty="0" smtClean="0"/>
              <a:t>で</a:t>
            </a:r>
            <a:r>
              <a:rPr kumimoji="1" lang="en-US" altLang="ja-JP" dirty="0" smtClean="0"/>
              <a:t>0.8K</a:t>
            </a:r>
            <a:r>
              <a:rPr kumimoji="1" lang="ja-JP" altLang="en-US" dirty="0" smtClean="0"/>
              <a:t>以下で</a:t>
            </a:r>
            <a:endParaRPr kumimoji="1" lang="en-US" altLang="ja-JP" dirty="0" smtClean="0"/>
          </a:p>
          <a:p>
            <a:r>
              <a:rPr lang="ja-JP" altLang="en-US" dirty="0" smtClean="0"/>
              <a:t>リークカレント</a:t>
            </a:r>
            <a:r>
              <a:rPr lang="en-US" altLang="ja-JP" dirty="0" smtClean="0"/>
              <a:t>1nA</a:t>
            </a:r>
            <a:r>
              <a:rPr lang="ja-JP" altLang="en-US" dirty="0" smtClean="0"/>
              <a:t>程度</a:t>
            </a:r>
            <a:endParaRPr kumimoji="1" lang="ja-JP" altLang="en-US" dirty="0"/>
          </a:p>
        </p:txBody>
      </p:sp>
      <p:sp>
        <p:nvSpPr>
          <p:cNvPr id="14" name="テキスト ボックス 13"/>
          <p:cNvSpPr txBox="1"/>
          <p:nvPr/>
        </p:nvSpPr>
        <p:spPr>
          <a:xfrm>
            <a:off x="6735651" y="3410616"/>
            <a:ext cx="5129945" cy="1754326"/>
          </a:xfrm>
          <a:prstGeom prst="rect">
            <a:avLst/>
          </a:prstGeom>
          <a:noFill/>
        </p:spPr>
        <p:txBody>
          <a:bodyPr wrap="square" rtlCol="0">
            <a:spAutoFit/>
          </a:bodyPr>
          <a:lstStyle/>
          <a:p>
            <a:r>
              <a:rPr lang="ja-JP" altLang="en-US" dirty="0" smtClean="0">
                <a:solidFill>
                  <a:srgbClr val="FF0000"/>
                </a:solidFill>
                <a:latin typeface="HGPｺﾞｼｯｸE" panose="020B0900000000000000" pitchFamily="50" charset="-128"/>
                <a:ea typeface="HGPｺﾞｼｯｸE" panose="020B0900000000000000" pitchFamily="50" charset="-128"/>
              </a:rPr>
              <a:t>赤</a:t>
            </a:r>
            <a:r>
              <a:rPr lang="ja-JP" altLang="en-US" dirty="0" smtClean="0"/>
              <a:t>と</a:t>
            </a:r>
            <a:r>
              <a:rPr lang="ja-JP" altLang="en-US" b="1" dirty="0">
                <a:solidFill>
                  <a:srgbClr val="FF3399"/>
                </a:solidFill>
                <a:latin typeface="HGPｺﾞｼｯｸE" panose="020B0900000000000000" pitchFamily="50" charset="-128"/>
                <a:ea typeface="HGPｺﾞｼｯｸE" panose="020B0900000000000000" pitchFamily="50" charset="-128"/>
              </a:rPr>
              <a:t>ピンク</a:t>
            </a:r>
            <a:r>
              <a:rPr lang="ja-JP" altLang="en-US" dirty="0" smtClean="0"/>
              <a:t>、</a:t>
            </a:r>
            <a:r>
              <a:rPr lang="ja-JP" altLang="en-US" dirty="0">
                <a:latin typeface="HGPｺﾞｼｯｸE" panose="020B0900000000000000" pitchFamily="50" charset="-128"/>
                <a:ea typeface="HGPｺﾞｼｯｸE" panose="020B0900000000000000" pitchFamily="50" charset="-128"/>
              </a:rPr>
              <a:t>黒</a:t>
            </a:r>
            <a:r>
              <a:rPr lang="ja-JP" altLang="en-US" dirty="0" smtClean="0"/>
              <a:t>と</a:t>
            </a:r>
            <a:r>
              <a:rPr lang="ja-JP" altLang="en-US" dirty="0">
                <a:solidFill>
                  <a:srgbClr val="0070C0"/>
                </a:solidFill>
                <a:latin typeface="HGPｺﾞｼｯｸE" panose="020B0900000000000000" pitchFamily="50" charset="-128"/>
                <a:ea typeface="HGPｺﾞｼｯｸE" panose="020B0900000000000000" pitchFamily="50" charset="-128"/>
              </a:rPr>
              <a:t>青</a:t>
            </a:r>
            <a:r>
              <a:rPr lang="ja-JP" altLang="en-US" dirty="0" smtClean="0"/>
              <a:t>は</a:t>
            </a:r>
            <a:r>
              <a:rPr lang="ja-JP" altLang="en-US" dirty="0" smtClean="0"/>
              <a:t>それぞれ同チップ上の</a:t>
            </a:r>
            <a:r>
              <a:rPr lang="en-US" altLang="ja-JP" dirty="0" smtClean="0"/>
              <a:t>STJ</a:t>
            </a:r>
          </a:p>
          <a:p>
            <a:r>
              <a:rPr lang="ja-JP" altLang="en-US" dirty="0" smtClean="0"/>
              <a:t>リークカレントのサイズ依存性が見られる。</a:t>
            </a:r>
            <a:endParaRPr lang="en-US" altLang="ja-JP" dirty="0" smtClean="0"/>
          </a:p>
          <a:p>
            <a:endParaRPr lang="en-US" altLang="ja-JP" dirty="0" smtClean="0"/>
          </a:p>
          <a:p>
            <a:endParaRPr lang="en-US" altLang="ja-JP" dirty="0"/>
          </a:p>
          <a:p>
            <a:r>
              <a:rPr lang="ja-JP" altLang="en-US" dirty="0" smtClean="0"/>
              <a:t>ほかの大きさの</a:t>
            </a:r>
            <a:r>
              <a:rPr lang="en-US" altLang="ja-JP" dirty="0" smtClean="0"/>
              <a:t>STJ</a:t>
            </a:r>
            <a:r>
              <a:rPr lang="ja-JP" altLang="en-US" dirty="0" smtClean="0"/>
              <a:t>でも測定し、面積、周長などの依存性について調べる必要がある。</a:t>
            </a:r>
            <a:endParaRPr lang="en-US" altLang="ja-JP" dirty="0" smtClean="0"/>
          </a:p>
        </p:txBody>
      </p:sp>
      <p:sp>
        <p:nvSpPr>
          <p:cNvPr id="15" name="テキスト ボックス 14"/>
          <p:cNvSpPr txBox="1"/>
          <p:nvPr/>
        </p:nvSpPr>
        <p:spPr>
          <a:xfrm>
            <a:off x="5891162" y="5944748"/>
            <a:ext cx="1017638" cy="375719"/>
          </a:xfrm>
          <a:prstGeom prst="rect">
            <a:avLst/>
          </a:prstGeom>
          <a:noFill/>
        </p:spPr>
        <p:txBody>
          <a:bodyPr wrap="square" rtlCol="0">
            <a:spAutoFit/>
          </a:bodyPr>
          <a:lstStyle/>
          <a:p>
            <a:r>
              <a:rPr kumimoji="1" lang="en-US" altLang="ja-JP" dirty="0" smtClean="0"/>
              <a:t>K</a:t>
            </a:r>
            <a:endParaRPr kumimoji="1" lang="ja-JP" altLang="en-US" dirty="0"/>
          </a:p>
        </p:txBody>
      </p:sp>
      <p:sp>
        <p:nvSpPr>
          <p:cNvPr id="16" name="テキスト ボックス 15"/>
          <p:cNvSpPr txBox="1"/>
          <p:nvPr/>
        </p:nvSpPr>
        <p:spPr>
          <a:xfrm>
            <a:off x="398206" y="1765185"/>
            <a:ext cx="663678" cy="366220"/>
          </a:xfrm>
          <a:prstGeom prst="rect">
            <a:avLst/>
          </a:prstGeom>
          <a:noFill/>
        </p:spPr>
        <p:txBody>
          <a:bodyPr wrap="square" rtlCol="0">
            <a:spAutoFit/>
          </a:bodyPr>
          <a:lstStyle/>
          <a:p>
            <a:r>
              <a:rPr kumimoji="1" lang="en-US" altLang="ja-JP" dirty="0" smtClean="0"/>
              <a:t>A</a:t>
            </a:r>
            <a:endParaRPr kumimoji="1" lang="ja-JP" altLang="en-US" dirty="0"/>
          </a:p>
        </p:txBody>
      </p:sp>
      <p:sp>
        <p:nvSpPr>
          <p:cNvPr id="17" name="スライド番号プレースホルダー 16"/>
          <p:cNvSpPr>
            <a:spLocks noGrp="1"/>
          </p:cNvSpPr>
          <p:nvPr>
            <p:ph type="sldNum" sz="quarter" idx="12"/>
          </p:nvPr>
        </p:nvSpPr>
        <p:spPr/>
        <p:txBody>
          <a:bodyPr/>
          <a:lstStyle/>
          <a:p>
            <a:fld id="{7273F918-CC11-478E-832F-D037F02C23C8}" type="slidenum">
              <a:rPr kumimoji="1" lang="ja-JP" altLang="en-US" smtClean="0"/>
              <a:pPr/>
              <a:t>8</a:t>
            </a:fld>
            <a:endParaRPr kumimoji="1" lang="ja-JP" altLang="en-US"/>
          </a:p>
        </p:txBody>
      </p:sp>
      <p:sp>
        <p:nvSpPr>
          <p:cNvPr id="3" name="円/楕円 2"/>
          <p:cNvSpPr/>
          <p:nvPr/>
        </p:nvSpPr>
        <p:spPr>
          <a:xfrm>
            <a:off x="1061884" y="1104172"/>
            <a:ext cx="200246" cy="183715"/>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p:nvSpPr>
        <p:spPr>
          <a:xfrm>
            <a:off x="1391335" y="1104172"/>
            <a:ext cx="200246" cy="18371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p:nvSpPr>
        <p:spPr>
          <a:xfrm>
            <a:off x="1061884" y="1400223"/>
            <a:ext cx="200246" cy="183715"/>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p:nvSpPr>
        <p:spPr>
          <a:xfrm>
            <a:off x="1391335" y="1400223"/>
            <a:ext cx="200246" cy="183715"/>
          </a:xfrm>
          <a:prstGeom prst="ellipse">
            <a:avLst/>
          </a:prstGeom>
          <a:solidFill>
            <a:srgbClr val="FF99FF"/>
          </a:solidFill>
          <a:ln>
            <a:solidFill>
              <a:srgbClr val="FF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2"/>
          <a:stretch>
            <a:fillRect/>
          </a:stretch>
        </p:blipFill>
        <p:spPr>
          <a:xfrm>
            <a:off x="591147" y="2157046"/>
            <a:ext cx="6179254" cy="4095050"/>
          </a:xfrm>
          <a:prstGeom prst="rect">
            <a:avLst/>
          </a:prstGeom>
        </p:spPr>
      </p:pic>
      <p:sp>
        <p:nvSpPr>
          <p:cNvPr id="2" name="テキスト ボックス 1"/>
          <p:cNvSpPr txBox="1"/>
          <p:nvPr/>
        </p:nvSpPr>
        <p:spPr>
          <a:xfrm>
            <a:off x="901520" y="463639"/>
            <a:ext cx="7250807" cy="523220"/>
          </a:xfrm>
          <a:prstGeom prst="rect">
            <a:avLst/>
          </a:prstGeom>
          <a:noFill/>
        </p:spPr>
        <p:txBody>
          <a:bodyPr wrap="square" rtlCol="0">
            <a:spAutoFit/>
          </a:bodyPr>
          <a:lstStyle/>
          <a:p>
            <a:r>
              <a:rPr kumimoji="1" lang="en-US" altLang="ja-JP" sz="2800" dirty="0" smtClean="0"/>
              <a:t>40um</a:t>
            </a:r>
            <a:r>
              <a:rPr kumimoji="1" lang="en-US" altLang="ja-JP" sz="2800" baseline="30000" dirty="0" smtClean="0"/>
              <a:t>2</a:t>
            </a:r>
            <a:r>
              <a:rPr lang="ja-JP" altLang="en-US" sz="2800" baseline="30000" dirty="0" smtClean="0"/>
              <a:t> </a:t>
            </a:r>
            <a:r>
              <a:rPr kumimoji="1" lang="en-US" altLang="ja-JP" sz="2800" dirty="0" err="1" smtClean="0"/>
              <a:t>Nb</a:t>
            </a:r>
            <a:r>
              <a:rPr kumimoji="1" lang="en-US" altLang="ja-JP" sz="2800" dirty="0" smtClean="0"/>
              <a:t>/Al-STJ</a:t>
            </a:r>
            <a:r>
              <a:rPr kumimoji="1" lang="ja-JP" altLang="en-US" sz="2800" dirty="0" smtClean="0"/>
              <a:t>の光応答</a:t>
            </a:r>
            <a:endParaRPr kumimoji="1" lang="ja-JP" altLang="en-US" sz="2800" dirty="0"/>
          </a:p>
        </p:txBody>
      </p:sp>
      <p:cxnSp>
        <p:nvCxnSpPr>
          <p:cNvPr id="4" name="直線矢印コネクタ 3"/>
          <p:cNvCxnSpPr/>
          <p:nvPr/>
        </p:nvCxnSpPr>
        <p:spPr>
          <a:xfrm flipV="1">
            <a:off x="4372482" y="4546905"/>
            <a:ext cx="0" cy="515815"/>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直線矢印コネクタ 6"/>
          <p:cNvCxnSpPr/>
          <p:nvPr/>
        </p:nvCxnSpPr>
        <p:spPr>
          <a:xfrm>
            <a:off x="4372482" y="5062720"/>
            <a:ext cx="762802" cy="0"/>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テキスト ボックス 7"/>
          <p:cNvSpPr txBox="1"/>
          <p:nvPr/>
        </p:nvSpPr>
        <p:spPr>
          <a:xfrm>
            <a:off x="3639926" y="4693388"/>
            <a:ext cx="886997" cy="369332"/>
          </a:xfrm>
          <a:prstGeom prst="rect">
            <a:avLst/>
          </a:prstGeom>
          <a:noFill/>
        </p:spPr>
        <p:txBody>
          <a:bodyPr wrap="square" rtlCol="0">
            <a:spAutoFit/>
          </a:bodyPr>
          <a:lstStyle/>
          <a:p>
            <a:r>
              <a:rPr lang="en-US" altLang="ja-JP" dirty="0" smtClean="0"/>
              <a:t>50</a:t>
            </a:r>
            <a:r>
              <a:rPr kumimoji="1" lang="en-US" altLang="ja-JP" dirty="0" smtClean="0"/>
              <a:t>uV</a:t>
            </a:r>
            <a:endParaRPr kumimoji="1" lang="ja-JP" altLang="en-US" dirty="0"/>
          </a:p>
        </p:txBody>
      </p:sp>
      <p:sp>
        <p:nvSpPr>
          <p:cNvPr id="9" name="テキスト ボックス 8"/>
          <p:cNvSpPr txBox="1"/>
          <p:nvPr/>
        </p:nvSpPr>
        <p:spPr>
          <a:xfrm>
            <a:off x="4435973" y="5033110"/>
            <a:ext cx="863295" cy="369332"/>
          </a:xfrm>
          <a:prstGeom prst="rect">
            <a:avLst/>
          </a:prstGeom>
          <a:noFill/>
        </p:spPr>
        <p:txBody>
          <a:bodyPr wrap="square" rtlCol="0">
            <a:spAutoFit/>
          </a:bodyPr>
          <a:lstStyle/>
          <a:p>
            <a:r>
              <a:rPr kumimoji="1" lang="en-US" altLang="ja-JP" dirty="0" smtClean="0"/>
              <a:t>2us</a:t>
            </a:r>
            <a:endParaRPr kumimoji="1" lang="ja-JP" altLang="en-US" dirty="0"/>
          </a:p>
        </p:txBody>
      </p:sp>
      <p:sp>
        <p:nvSpPr>
          <p:cNvPr id="10" name="テキスト ボックス 9"/>
          <p:cNvSpPr txBox="1"/>
          <p:nvPr/>
        </p:nvSpPr>
        <p:spPr>
          <a:xfrm>
            <a:off x="1651785" y="3024853"/>
            <a:ext cx="1709600" cy="369332"/>
          </a:xfrm>
          <a:prstGeom prst="rect">
            <a:avLst/>
          </a:prstGeom>
          <a:noFill/>
        </p:spPr>
        <p:txBody>
          <a:bodyPr wrap="square" rtlCol="0">
            <a:spAutoFit/>
          </a:bodyPr>
          <a:lstStyle/>
          <a:p>
            <a:r>
              <a:rPr lang="en-US" altLang="ja-JP" dirty="0" smtClean="0"/>
              <a:t>200</a:t>
            </a:r>
            <a:r>
              <a:rPr kumimoji="1" lang="en-US" altLang="ja-JP" dirty="0" smtClean="0"/>
              <a:t>uV</a:t>
            </a:r>
            <a:r>
              <a:rPr kumimoji="1" lang="ja-JP" altLang="en-US" dirty="0" smtClean="0"/>
              <a:t>の変化</a:t>
            </a:r>
            <a:endParaRPr kumimoji="1" lang="ja-JP" altLang="en-US" dirty="0"/>
          </a:p>
        </p:txBody>
      </p:sp>
      <p:sp>
        <p:nvSpPr>
          <p:cNvPr id="11" name="テキスト ボックス 10"/>
          <p:cNvSpPr txBox="1"/>
          <p:nvPr/>
        </p:nvSpPr>
        <p:spPr>
          <a:xfrm>
            <a:off x="4662553" y="2655521"/>
            <a:ext cx="3243079" cy="369332"/>
          </a:xfrm>
          <a:prstGeom prst="rect">
            <a:avLst/>
          </a:prstGeom>
          <a:noFill/>
        </p:spPr>
        <p:txBody>
          <a:bodyPr wrap="square" rtlCol="0">
            <a:spAutoFit/>
          </a:bodyPr>
          <a:lstStyle/>
          <a:p>
            <a:r>
              <a:rPr kumimoji="1" lang="en-US" altLang="ja-JP" dirty="0" smtClean="0"/>
              <a:t>4us</a:t>
            </a:r>
            <a:r>
              <a:rPr kumimoji="1" lang="ja-JP" altLang="en-US" dirty="0" smtClean="0"/>
              <a:t>程度の信号の幅を持つ</a:t>
            </a:r>
            <a:endParaRPr kumimoji="1" lang="ja-JP" altLang="en-US" dirty="0"/>
          </a:p>
        </p:txBody>
      </p:sp>
      <p:sp>
        <p:nvSpPr>
          <p:cNvPr id="12" name="テキスト ボックス 11"/>
          <p:cNvSpPr txBox="1"/>
          <p:nvPr/>
        </p:nvSpPr>
        <p:spPr>
          <a:xfrm>
            <a:off x="7458018" y="1090139"/>
            <a:ext cx="4220308" cy="923330"/>
          </a:xfrm>
          <a:prstGeom prst="rect">
            <a:avLst/>
          </a:prstGeom>
          <a:noFill/>
        </p:spPr>
        <p:txBody>
          <a:bodyPr wrap="square" rtlCol="0">
            <a:spAutoFit/>
          </a:bodyPr>
          <a:lstStyle/>
          <a:p>
            <a:r>
              <a:rPr kumimoji="1" lang="en-US" altLang="ja-JP" dirty="0" smtClean="0"/>
              <a:t>100um x 100um</a:t>
            </a:r>
            <a:r>
              <a:rPr kumimoji="1" lang="ja-JP" altLang="en-US" dirty="0" smtClean="0"/>
              <a:t>の</a:t>
            </a:r>
            <a:r>
              <a:rPr kumimoji="1" lang="en-US" altLang="ja-JP" dirty="0" err="1" smtClean="0"/>
              <a:t>Nb</a:t>
            </a:r>
            <a:r>
              <a:rPr kumimoji="1" lang="en-US" altLang="ja-JP" dirty="0" smtClean="0"/>
              <a:t>/Al-STJ</a:t>
            </a:r>
            <a:r>
              <a:rPr kumimoji="1" lang="ja-JP" altLang="en-US" dirty="0" smtClean="0"/>
              <a:t>では信号の幅は</a:t>
            </a:r>
            <a:r>
              <a:rPr kumimoji="1" lang="en-US" altLang="ja-JP" dirty="0" smtClean="0"/>
              <a:t>1us</a:t>
            </a:r>
            <a:r>
              <a:rPr kumimoji="1" lang="ja-JP" altLang="en-US" dirty="0" smtClean="0"/>
              <a:t>程度であったものが</a:t>
            </a:r>
            <a:r>
              <a:rPr kumimoji="1" lang="en-US" altLang="ja-JP" dirty="0" smtClean="0"/>
              <a:t>40um</a:t>
            </a:r>
            <a:r>
              <a:rPr kumimoji="1" lang="en-US" altLang="ja-JP" baseline="30000" dirty="0" smtClean="0"/>
              <a:t>2</a:t>
            </a:r>
            <a:r>
              <a:rPr kumimoji="1" lang="en-US" altLang="ja-JP" dirty="0" smtClean="0"/>
              <a:t> </a:t>
            </a:r>
            <a:r>
              <a:rPr kumimoji="1" lang="ja-JP" altLang="en-US" dirty="0" smtClean="0"/>
              <a:t>の</a:t>
            </a:r>
            <a:r>
              <a:rPr kumimoji="1" lang="en-US" altLang="ja-JP" dirty="0" err="1" smtClean="0"/>
              <a:t>Nb</a:t>
            </a:r>
            <a:r>
              <a:rPr kumimoji="1" lang="en-US" altLang="ja-JP" dirty="0" smtClean="0"/>
              <a:t>/Al-STJ</a:t>
            </a:r>
            <a:r>
              <a:rPr kumimoji="1" lang="ja-JP" altLang="en-US" dirty="0" smtClean="0"/>
              <a:t>では信号が長くなっている</a:t>
            </a:r>
            <a:endParaRPr kumimoji="1" lang="ja-JP" altLang="en-US" dirty="0"/>
          </a:p>
        </p:txBody>
      </p:sp>
      <p:sp>
        <p:nvSpPr>
          <p:cNvPr id="13" name="テキスト ボックス 12"/>
          <p:cNvSpPr txBox="1"/>
          <p:nvPr/>
        </p:nvSpPr>
        <p:spPr>
          <a:xfrm>
            <a:off x="7760676" y="5432858"/>
            <a:ext cx="3868615" cy="369332"/>
          </a:xfrm>
          <a:prstGeom prst="rect">
            <a:avLst/>
          </a:prstGeom>
          <a:noFill/>
        </p:spPr>
        <p:txBody>
          <a:bodyPr wrap="square" rtlCol="0">
            <a:spAutoFit/>
          </a:bodyPr>
          <a:lstStyle/>
          <a:p>
            <a:r>
              <a:rPr lang="ja-JP" altLang="en-US" dirty="0"/>
              <a:t>新た</a:t>
            </a:r>
            <a:r>
              <a:rPr lang="ja-JP" altLang="en-US" dirty="0" smtClean="0"/>
              <a:t>に設計した</a:t>
            </a:r>
            <a:r>
              <a:rPr lang="en-US" altLang="ja-JP" dirty="0" smtClean="0"/>
              <a:t>STJ</a:t>
            </a:r>
            <a:r>
              <a:rPr lang="ja-JP" altLang="en-US" dirty="0" smtClean="0"/>
              <a:t>で確かめる</a:t>
            </a:r>
            <a:endParaRPr kumimoji="1" lang="ja-JP" altLang="en-US" dirty="0"/>
          </a:p>
        </p:txBody>
      </p:sp>
      <p:sp>
        <p:nvSpPr>
          <p:cNvPr id="14" name="テキスト ボックス 13"/>
          <p:cNvSpPr txBox="1"/>
          <p:nvPr/>
        </p:nvSpPr>
        <p:spPr>
          <a:xfrm>
            <a:off x="7760676" y="4368244"/>
            <a:ext cx="4267201" cy="923330"/>
          </a:xfrm>
          <a:prstGeom prst="rect">
            <a:avLst/>
          </a:prstGeom>
          <a:noFill/>
        </p:spPr>
        <p:txBody>
          <a:bodyPr wrap="square" rtlCol="0">
            <a:spAutoFit/>
          </a:bodyPr>
          <a:lstStyle/>
          <a:p>
            <a:r>
              <a:rPr lang="en-US" altLang="ja-JP" dirty="0" smtClean="0"/>
              <a:t>40um</a:t>
            </a:r>
            <a:r>
              <a:rPr lang="en-US" altLang="ja-JP" baseline="30000" dirty="0" smtClean="0"/>
              <a:t>2</a:t>
            </a:r>
            <a:r>
              <a:rPr lang="ja-JP" altLang="en-US" dirty="0" smtClean="0"/>
              <a:t>の</a:t>
            </a:r>
            <a:r>
              <a:rPr lang="en-US" altLang="ja-JP" dirty="0" smtClean="0"/>
              <a:t>STJ</a:t>
            </a:r>
            <a:r>
              <a:rPr lang="ja-JP" altLang="en-US" dirty="0" smtClean="0"/>
              <a:t>は</a:t>
            </a:r>
            <a:r>
              <a:rPr lang="en-US" altLang="ja-JP" dirty="0" smtClean="0"/>
              <a:t>under layer </a:t>
            </a:r>
            <a:r>
              <a:rPr lang="ja-JP" altLang="en-US" dirty="0" smtClean="0"/>
              <a:t>が広い</a:t>
            </a:r>
            <a:endParaRPr lang="en-US" altLang="ja-JP" dirty="0" smtClean="0"/>
          </a:p>
          <a:p>
            <a:endParaRPr lang="en-US" altLang="ja-JP" dirty="0" smtClean="0"/>
          </a:p>
          <a:p>
            <a:r>
              <a:rPr kumimoji="1" lang="ja-JP" altLang="en-US" dirty="0"/>
              <a:t>それが</a:t>
            </a:r>
            <a:r>
              <a:rPr kumimoji="1" lang="ja-JP" altLang="en-US" dirty="0" smtClean="0"/>
              <a:t>原因になっている可能性がある</a:t>
            </a:r>
            <a:endParaRPr kumimoji="1" lang="ja-JP" altLang="en-US" dirty="0"/>
          </a:p>
        </p:txBody>
      </p:sp>
      <p:sp>
        <p:nvSpPr>
          <p:cNvPr id="3" name="スライド番号プレースホルダー 2"/>
          <p:cNvSpPr>
            <a:spLocks noGrp="1"/>
          </p:cNvSpPr>
          <p:nvPr>
            <p:ph type="sldNum" sz="quarter" idx="12"/>
          </p:nvPr>
        </p:nvSpPr>
        <p:spPr/>
        <p:txBody>
          <a:bodyPr/>
          <a:lstStyle/>
          <a:p>
            <a:fld id="{7273F918-CC11-478E-832F-D037F02C23C8}" type="slidenum">
              <a:rPr kumimoji="1" lang="ja-JP" altLang="en-US" smtClean="0"/>
              <a:pPr/>
              <a:t>9</a:t>
            </a:fld>
            <a:endParaRPr kumimoji="1" lang="ja-JP" altLang="en-US"/>
          </a:p>
        </p:txBody>
      </p:sp>
      <p:sp>
        <p:nvSpPr>
          <p:cNvPr id="5" name="テキスト ボックス 4"/>
          <p:cNvSpPr txBox="1"/>
          <p:nvPr/>
        </p:nvSpPr>
        <p:spPr>
          <a:xfrm>
            <a:off x="901520" y="1280937"/>
            <a:ext cx="6336405" cy="646331"/>
          </a:xfrm>
          <a:prstGeom prst="rect">
            <a:avLst/>
          </a:prstGeom>
          <a:noFill/>
        </p:spPr>
        <p:txBody>
          <a:bodyPr wrap="square" rtlCol="0">
            <a:spAutoFit/>
          </a:bodyPr>
          <a:lstStyle/>
          <a:p>
            <a:r>
              <a:rPr lang="ja-JP" altLang="en-US" dirty="0" smtClean="0"/>
              <a:t>波長</a:t>
            </a:r>
            <a:r>
              <a:rPr lang="en-US" altLang="ja-JP" dirty="0" smtClean="0"/>
              <a:t>465nm,50ps</a:t>
            </a:r>
            <a:r>
              <a:rPr lang="ja-JP" altLang="en-US" dirty="0" smtClean="0"/>
              <a:t>のパルス光を照射したときの信号</a:t>
            </a:r>
            <a:endParaRPr lang="en-US" altLang="ja-JP" dirty="0" smtClean="0"/>
          </a:p>
          <a:p>
            <a:r>
              <a:rPr kumimoji="1" lang="en-US" altLang="ja-JP" dirty="0" smtClean="0"/>
              <a:t>T~1.8K</a:t>
            </a:r>
            <a:endParaRPr kumimoji="1" lang="ja-JP" altLang="en-US" dirty="0"/>
          </a:p>
        </p:txBody>
      </p:sp>
      <p:pic>
        <p:nvPicPr>
          <p:cNvPr id="15" name="図 14"/>
          <p:cNvPicPr>
            <a:picLocks noChangeAspect="1"/>
          </p:cNvPicPr>
          <p:nvPr/>
        </p:nvPicPr>
        <p:blipFill>
          <a:blip r:embed="rId3"/>
          <a:stretch>
            <a:fillRect/>
          </a:stretch>
        </p:blipFill>
        <p:spPr>
          <a:xfrm>
            <a:off x="8882020" y="2013469"/>
            <a:ext cx="2597994" cy="2213491"/>
          </a:xfrm>
          <a:prstGeom prst="rect">
            <a:avLst/>
          </a:prstGeom>
        </p:spPr>
      </p:pic>
      <p:cxnSp>
        <p:nvCxnSpPr>
          <p:cNvPr id="17" name="直線矢印コネクタ 16"/>
          <p:cNvCxnSpPr>
            <a:stCxn id="19" idx="3"/>
          </p:cNvCxnSpPr>
          <p:nvPr/>
        </p:nvCxnSpPr>
        <p:spPr>
          <a:xfrm flipV="1">
            <a:off x="8613843" y="3823734"/>
            <a:ext cx="1109943" cy="144908"/>
          </a:xfrm>
          <a:prstGeom prst="straightConnector1">
            <a:avLst/>
          </a:prstGeom>
          <a:ln w="6985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p:cNvSpPr txBox="1"/>
          <p:nvPr/>
        </p:nvSpPr>
        <p:spPr>
          <a:xfrm>
            <a:off x="7690811" y="3783976"/>
            <a:ext cx="923032" cy="369332"/>
          </a:xfrm>
          <a:prstGeom prst="rect">
            <a:avLst/>
          </a:prstGeom>
          <a:noFill/>
        </p:spPr>
        <p:txBody>
          <a:bodyPr wrap="square" rtlCol="0">
            <a:spAutoFit/>
          </a:bodyPr>
          <a:lstStyle/>
          <a:p>
            <a:r>
              <a:rPr kumimoji="1" lang="en-US" altLang="ja-JP" dirty="0" smtClean="0"/>
              <a:t>40um</a:t>
            </a:r>
            <a:r>
              <a:rPr kumimoji="1" lang="en-US" altLang="ja-JP" baseline="30000" dirty="0" smtClean="0"/>
              <a:t>2</a:t>
            </a:r>
            <a:endParaRPr kumimoji="1" lang="ja-JP" altLang="en-US" baseline="30000" dirty="0"/>
          </a:p>
        </p:txBody>
      </p:sp>
      <p:cxnSp>
        <p:nvCxnSpPr>
          <p:cNvPr id="16" name="直線矢印コネクタ 15"/>
          <p:cNvCxnSpPr/>
          <p:nvPr/>
        </p:nvCxnSpPr>
        <p:spPr>
          <a:xfrm rot="-180000">
            <a:off x="10293233" y="2368060"/>
            <a:ext cx="540000" cy="360000"/>
          </a:xfrm>
          <a:prstGeom prst="straightConnector1">
            <a:avLst/>
          </a:prstGeom>
          <a:ln w="22225">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0" name="直線矢印コネクタ 19"/>
          <p:cNvCxnSpPr/>
          <p:nvPr/>
        </p:nvCxnSpPr>
        <p:spPr>
          <a:xfrm rot="-180000" flipH="1">
            <a:off x="9237786" y="2382438"/>
            <a:ext cx="972000" cy="1416831"/>
          </a:xfrm>
          <a:prstGeom prst="straightConnector1">
            <a:avLst/>
          </a:prstGeom>
          <a:ln w="254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6" name="テキスト ボックス 25"/>
          <p:cNvSpPr txBox="1"/>
          <p:nvPr/>
        </p:nvSpPr>
        <p:spPr>
          <a:xfrm>
            <a:off x="9177466" y="2470855"/>
            <a:ext cx="1012256" cy="369332"/>
          </a:xfrm>
          <a:prstGeom prst="rect">
            <a:avLst/>
          </a:prstGeom>
          <a:noFill/>
        </p:spPr>
        <p:txBody>
          <a:bodyPr wrap="square" rtlCol="0">
            <a:spAutoFit/>
          </a:bodyPr>
          <a:lstStyle/>
          <a:p>
            <a:r>
              <a:rPr kumimoji="1" lang="en-US" altLang="ja-JP" dirty="0" smtClean="0">
                <a:solidFill>
                  <a:schemeClr val="bg1"/>
                </a:solidFill>
              </a:rPr>
              <a:t>50um</a:t>
            </a:r>
            <a:endParaRPr kumimoji="1" lang="ja-JP" altLang="en-US" dirty="0">
              <a:solidFill>
                <a:schemeClr val="bg1"/>
              </a:solidFill>
            </a:endParaRPr>
          </a:p>
        </p:txBody>
      </p:sp>
      <p:sp>
        <p:nvSpPr>
          <p:cNvPr id="27" name="テキスト ボックス 26"/>
          <p:cNvSpPr txBox="1"/>
          <p:nvPr/>
        </p:nvSpPr>
        <p:spPr>
          <a:xfrm>
            <a:off x="10456985" y="2157046"/>
            <a:ext cx="797169" cy="369332"/>
          </a:xfrm>
          <a:prstGeom prst="rect">
            <a:avLst/>
          </a:prstGeom>
          <a:noFill/>
        </p:spPr>
        <p:txBody>
          <a:bodyPr wrap="square" rtlCol="0">
            <a:spAutoFit/>
          </a:bodyPr>
          <a:lstStyle/>
          <a:p>
            <a:r>
              <a:rPr kumimoji="1" lang="en-US" altLang="ja-JP" dirty="0" smtClean="0">
                <a:solidFill>
                  <a:schemeClr val="bg1"/>
                </a:solidFill>
              </a:rPr>
              <a:t>20um</a:t>
            </a:r>
            <a:endParaRPr kumimoji="1" lang="ja-JP" altLang="en-US" dirty="0">
              <a:solidFill>
                <a:schemeClr val="bg1"/>
              </a:solidFill>
            </a:endParaRPr>
          </a:p>
        </p:txBody>
      </p:sp>
    </p:spTree>
    <p:extLst>
      <p:ext uri="{BB962C8B-B14F-4D97-AF65-F5344CB8AC3E}">
        <p14:creationId xmlns:p14="http://schemas.microsoft.com/office/powerpoint/2010/main" val="3905300112"/>
      </p:ext>
    </p:extLst>
  </p:cSld>
  <p:clrMapOvr>
    <a:masterClrMapping/>
  </p:clrMapOvr>
  <p:timing>
    <p:tnLst>
      <p:par>
        <p:cTn id="1" dur="indefinite" restart="never" nodeType="tmRoot"/>
      </p:par>
    </p:tnLst>
  </p:timing>
</p:sld>
</file>

<file path=ppt/theme/theme1.xml><?xml version="1.0" encoding="utf-8"?>
<a:theme xmlns:a="http://schemas.openxmlformats.org/drawingml/2006/main" name="スリップストリーム">
  <a:themeElements>
    <a:clrScheme name="アース">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スリップストリーム">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スリップストリーム">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Slipstream</Template>
  <TotalTime>3867</TotalTime>
  <Words>1021</Words>
  <Application>Microsoft Office PowerPoint</Application>
  <PresentationFormat>ワイド画面</PresentationFormat>
  <Paragraphs>215</Paragraphs>
  <Slides>16</Slides>
  <Notes>1</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16</vt:i4>
      </vt:variant>
    </vt:vector>
  </HeadingPairs>
  <TitlesOfParts>
    <vt:vector size="27" baseType="lpstr">
      <vt:lpstr>Arial Unicode MS</vt:lpstr>
      <vt:lpstr>HGPｺﾞｼｯｸE</vt:lpstr>
      <vt:lpstr>HGｺﾞｼｯｸM</vt:lpstr>
      <vt:lpstr>微軟正黑體</vt:lpstr>
      <vt:lpstr>ＭＳ Ｐゴシック</vt:lpstr>
      <vt:lpstr>Arial</vt:lpstr>
      <vt:lpstr>Calibri</vt:lpstr>
      <vt:lpstr>Cambria Math</vt:lpstr>
      <vt:lpstr>Georgia</vt:lpstr>
      <vt:lpstr>Trebuchet MS</vt:lpstr>
      <vt:lpstr>スリップストリーム</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筑波大学</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ニュートリノ崩壊光探索のためのNb/Al-STJの研究開発V</dc:title>
  <dc:creator>stj-tsukuba</dc:creator>
  <cp:lastModifiedBy>stj-tsukuba</cp:lastModifiedBy>
  <cp:revision>127</cp:revision>
  <dcterms:created xsi:type="dcterms:W3CDTF">2014-09-11T17:23:42Z</dcterms:created>
  <dcterms:modified xsi:type="dcterms:W3CDTF">2014-09-18T02:00:06Z</dcterms:modified>
</cp:coreProperties>
</file>