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601" r:id="rId2"/>
    <p:sldId id="600" r:id="rId3"/>
    <p:sldId id="603" r:id="rId4"/>
    <p:sldId id="602" r:id="rId5"/>
    <p:sldId id="606" r:id="rId6"/>
    <p:sldId id="608" r:id="rId7"/>
    <p:sldId id="616" r:id="rId8"/>
    <p:sldId id="505" r:id="rId9"/>
    <p:sldId id="506" r:id="rId10"/>
    <p:sldId id="575" r:id="rId11"/>
    <p:sldId id="613" r:id="rId12"/>
    <p:sldId id="614" r:id="rId13"/>
    <p:sldId id="615" r:id="rId14"/>
    <p:sldId id="587" r:id="rId15"/>
    <p:sldId id="579" r:id="rId16"/>
    <p:sldId id="580" r:id="rId17"/>
    <p:sldId id="581" r:id="rId18"/>
    <p:sldId id="609" r:id="rId19"/>
    <p:sldId id="610" r:id="rId20"/>
    <p:sldId id="611" r:id="rId21"/>
    <p:sldId id="612" r:id="rId22"/>
  </p:sldIdLst>
  <p:sldSz cx="9144000" cy="6858000" type="screen4x3"/>
  <p:notesSz cx="6769100" cy="990600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itchFamily="18" charset="0"/>
        <a:ea typeface="Osaka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itchFamily="18" charset="0"/>
        <a:ea typeface="Osaka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itchFamily="18" charset="0"/>
        <a:ea typeface="Osaka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itchFamily="18" charset="0"/>
        <a:ea typeface="Osaka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itchFamily="18" charset="0"/>
        <a:ea typeface="Osaka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" pitchFamily="18" charset="0"/>
        <a:ea typeface="Osaka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" pitchFamily="18" charset="0"/>
        <a:ea typeface="Osaka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" pitchFamily="18" charset="0"/>
        <a:ea typeface="Osaka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" pitchFamily="18" charset="0"/>
        <a:ea typeface="Osaka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3399"/>
    <a:srgbClr val="FFFF00"/>
    <a:srgbClr val="6CB018"/>
    <a:srgbClr val="72CC28"/>
    <a:srgbClr val="8CCC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6" autoAdjust="0"/>
    <p:restoredTop sz="94614" autoAdjust="0"/>
  </p:normalViewPr>
  <p:slideViewPr>
    <p:cSldViewPr>
      <p:cViewPr varScale="1">
        <p:scale>
          <a:sx n="62" d="100"/>
          <a:sy n="62" d="100"/>
        </p:scale>
        <p:origin x="-13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98" tIns="45999" rIns="91998" bIns="45999" numCol="1" anchor="t" anchorCtr="0" compatLnSpc="1">
            <a:prstTxWarp prst="textNoShape">
              <a:avLst/>
            </a:prstTxWarp>
          </a:bodyPr>
          <a:lstStyle>
            <a:lvl1pPr algn="l" defTabSz="92075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5400" y="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98" tIns="45999" rIns="91998" bIns="45999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6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98" tIns="45999" rIns="91998" bIns="45999" numCol="1" anchor="b" anchorCtr="0" compatLnSpc="1">
            <a:prstTxWarp prst="textNoShape">
              <a:avLst/>
            </a:prstTxWarp>
          </a:bodyPr>
          <a:lstStyle>
            <a:lvl1pPr algn="l" defTabSz="92075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6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5400" y="941070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98" tIns="45999" rIns="91998" bIns="45999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9E2FC4C5-ED4E-4E89-B673-DF77205AE5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61635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98" tIns="45999" rIns="91998" bIns="45999" numCol="1" anchor="t" anchorCtr="0" compatLnSpc="1">
            <a:prstTxWarp prst="textNoShape">
              <a:avLst/>
            </a:prstTxWarp>
          </a:bodyPr>
          <a:lstStyle>
            <a:lvl1pPr algn="l" defTabSz="92075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5400" y="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98" tIns="45999" rIns="91998" bIns="45999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9638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1700" y="4705350"/>
            <a:ext cx="49657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98" tIns="45999" rIns="91998" bIns="459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98" tIns="45999" rIns="91998" bIns="45999" numCol="1" anchor="b" anchorCtr="0" compatLnSpc="1">
            <a:prstTxWarp prst="textNoShape">
              <a:avLst/>
            </a:prstTxWarp>
          </a:bodyPr>
          <a:lstStyle>
            <a:lvl1pPr algn="l" defTabSz="92075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5400" y="9410700"/>
            <a:ext cx="29337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98" tIns="45999" rIns="91998" bIns="45999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D3B0868E-41E8-4F93-A7D8-0BAB69C8DC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183501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itchFamily="18" charset="0"/>
        <a:ea typeface="Osaka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itchFamily="18" charset="0"/>
        <a:ea typeface="Osaka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itchFamily="18" charset="0"/>
        <a:ea typeface="Osaka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itchFamily="18" charset="0"/>
        <a:ea typeface="Osaka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pitchFamily="18" charset="0"/>
        <a:ea typeface="Osaka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25604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defTabSz="920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defTabSz="920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defTabSz="920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defTabSz="920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fld id="{FEA45B16-8657-483F-80B9-8675FC9031B2}" type="slidenum">
              <a:rPr lang="en-US" altLang="ja-JP" sz="1200" smtClean="0"/>
              <a:pPr eaLnBrk="1" hangingPunct="1"/>
              <a:t>19</a:t>
            </a:fld>
            <a:endParaRPr lang="en-US" altLang="ja-JP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865C7-D3C7-4FCF-B611-51699E100F2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34226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269E5-22DE-4366-9E33-7DF36B70F15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85205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E35064-9B19-4771-8A15-6042EBC6F6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47012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EC53B-6819-4E81-891B-5392D4481CD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4409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F1CB2-222E-48D2-9C1A-49506E5E6E6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80058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4497B5-404F-49CC-86FB-390F2B7070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6210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799CB-2FAD-4DED-929E-926A6F9D1C7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7488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145B96-C476-42AA-8A18-AD84E5D648D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326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779CB-AFAB-4BCD-A765-2F8348C04B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80256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E7657-7B9C-40B1-AFA4-E0AA51D4F20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69234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B72D4-634E-4ECB-AFCB-4070BC21499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78976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1E0B0-8979-4839-8002-1FF7C83152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04877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591E9CA-4348-4B20-BA6F-F11439AB163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pitchFamily="18" charset="0"/>
          <a:ea typeface="Osaka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pitchFamily="18" charset="0"/>
          <a:ea typeface="Osaka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pitchFamily="18" charset="0"/>
          <a:ea typeface="Osaka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pitchFamily="18" charset="0"/>
          <a:ea typeface="Osaka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pitchFamily="18" charset="0"/>
          <a:ea typeface="Osaka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pitchFamily="18" charset="0"/>
          <a:ea typeface="Osaka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pitchFamily="18" charset="0"/>
          <a:ea typeface="Osaka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pitchFamily="18" charset="0"/>
          <a:ea typeface="Osaka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755576" y="908720"/>
            <a:ext cx="7772400" cy="129698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ja-JP" altLang="en-US" dirty="0">
                <a:latin typeface="ＭＳ Ｐゴシック" pitchFamily="50" charset="-128"/>
                <a:ea typeface="ＭＳ Ｐゴシック" pitchFamily="50" charset="-128"/>
              </a:rPr>
              <a:t>赤外線観測ロケット実験による宇宙背景ニュートリノ崩壊探索実験</a:t>
            </a:r>
            <a:endParaRPr lang="ja-JP" altLang="en-US" dirty="0" smtClean="0"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539552" y="2852936"/>
            <a:ext cx="7993384" cy="2448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ja-JP" altLang="en-US" dirty="0" smtClean="0"/>
              <a:t>武内</a:t>
            </a:r>
            <a:r>
              <a:rPr lang="ja-JP" altLang="en-US" dirty="0"/>
              <a:t>　</a:t>
            </a:r>
            <a:r>
              <a:rPr lang="ja-JP" altLang="en-US" dirty="0" smtClean="0"/>
              <a:t>勇司</a:t>
            </a:r>
            <a:r>
              <a:rPr lang="ja-JP" altLang="en-US" dirty="0"/>
              <a:t>（</a:t>
            </a:r>
            <a:r>
              <a:rPr lang="ja-JP" altLang="en-US" dirty="0" smtClean="0"/>
              <a:t>筑波大素粒子実験グループ）</a:t>
            </a:r>
            <a:endParaRPr lang="en-US" altLang="ja-JP" dirty="0" smtClean="0"/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ja-JP" altLang="en-US" dirty="0" smtClean="0"/>
              <a:t>「背景放射で拓く宇宙創成の物理</a:t>
            </a:r>
            <a:endParaRPr lang="en-US" altLang="ja-JP" dirty="0" smtClean="0"/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ja-JP" altLang="en-US" sz="1800" dirty="0" smtClean="0"/>
              <a:t>－インフレーションからダークエイジまで－</a:t>
            </a:r>
            <a:r>
              <a:rPr lang="ja-JP" altLang="en-US" dirty="0" smtClean="0"/>
              <a:t>」シンポジウム</a:t>
            </a:r>
            <a:r>
              <a:rPr lang="en-US" altLang="ja-JP" dirty="0" smtClean="0"/>
              <a:t>2012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ja-JP" dirty="0"/>
              <a:t>2012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</a:t>
            </a:r>
            <a:r>
              <a:rPr lang="en-US" altLang="ja-JP" dirty="0"/>
              <a:t>26</a:t>
            </a:r>
            <a:r>
              <a:rPr lang="ja-JP" altLang="en-US" dirty="0"/>
              <a:t>日</a:t>
            </a:r>
            <a:endParaRPr lang="en-US" altLang="ja-JP" dirty="0"/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ja-JP" altLang="en-US" dirty="0" smtClean="0"/>
              <a:t>高エネルギー加速器研究機構研究本館小林ホール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2276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476250"/>
            <a:ext cx="8424863" cy="865188"/>
          </a:xfrm>
          <a:noFill/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ja-JP" sz="2400" b="1" smtClean="0">
                <a:solidFill>
                  <a:srgbClr val="FF3300"/>
                </a:solidFill>
                <a:latin typeface="ＭＳ Ｐゴシック" pitchFamily="50" charset="-128"/>
                <a:ea typeface="ＭＳ Ｐゴシック" pitchFamily="50" charset="-128"/>
              </a:rPr>
              <a:t>CIB Experiment for Neutrino Decay Search with JAXA Rocket</a:t>
            </a:r>
            <a:br>
              <a:rPr lang="en-US" altLang="ja-JP" sz="2400" b="1" smtClean="0">
                <a:solidFill>
                  <a:srgbClr val="FF3300"/>
                </a:solidFill>
                <a:latin typeface="ＭＳ Ｐゴシック" pitchFamily="50" charset="-128"/>
                <a:ea typeface="ＭＳ Ｐゴシック" pitchFamily="50" charset="-128"/>
              </a:rPr>
            </a:br>
            <a:r>
              <a:rPr lang="en-US" altLang="ja-JP" sz="2400" smtClean="0">
                <a:solidFill>
                  <a:srgbClr val="FF3300"/>
                </a:solidFill>
              </a:rPr>
              <a:t>Rate Calculation and Expected Lifetime Limit</a:t>
            </a:r>
            <a:endParaRPr lang="en-US" altLang="ja-JP" sz="4000" smtClean="0">
              <a:solidFill>
                <a:srgbClr val="FF33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196" name="Text Box 5"/>
              <p:cNvSpPr txBox="1">
                <a:spLocks noChangeArrowheads="1"/>
              </p:cNvSpPr>
              <p:nvPr/>
            </p:nvSpPr>
            <p:spPr bwMode="auto">
              <a:xfrm>
                <a:off x="151612" y="2257515"/>
                <a:ext cx="4320604" cy="13234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marL="342900" indent="-342900" algn="l" eaLnBrk="1" hangingPunct="1">
                  <a:buFont typeface="Arial" pitchFamily="34" charset="0"/>
                  <a:buChar char="•"/>
                </a:pPr>
                <a:r>
                  <a:rPr lang="en-US" altLang="ja-JP" sz="2000" dirty="0" smtClean="0">
                    <a:solidFill>
                      <a:srgbClr val="FF3300"/>
                    </a:solidFill>
                  </a:rPr>
                  <a:t>Rate/pixel </a:t>
                </a:r>
                <a:r>
                  <a:rPr lang="en-US" altLang="ja-JP" sz="2000" dirty="0">
                    <a:solidFill>
                      <a:srgbClr val="FF3300"/>
                    </a:solidFill>
                  </a:rPr>
                  <a:t>=</a:t>
                </a:r>
                <a:r>
                  <a:rPr lang="ja-JP" altLang="en-US" sz="2000" dirty="0">
                    <a:solidFill>
                      <a:srgbClr val="FF3300"/>
                    </a:solidFill>
                  </a:rPr>
                  <a:t>　</a:t>
                </a:r>
                <a:r>
                  <a:rPr lang="en-US" altLang="ja-JP" sz="2000" dirty="0">
                    <a:solidFill>
                      <a:srgbClr val="FF3300"/>
                    </a:solidFill>
                  </a:rPr>
                  <a:t>0.7kHz at λ</a:t>
                </a:r>
                <a:r>
                  <a:rPr lang="ja-JP" altLang="en-US" sz="2000" dirty="0">
                    <a:solidFill>
                      <a:srgbClr val="FF3300"/>
                    </a:solidFill>
                  </a:rPr>
                  <a:t>＝ </a:t>
                </a:r>
                <a:r>
                  <a:rPr lang="en-US" altLang="ja-JP" sz="2000" dirty="0">
                    <a:solidFill>
                      <a:srgbClr val="FF3300"/>
                    </a:solidFill>
                  </a:rPr>
                  <a:t>40μm</a:t>
                </a:r>
              </a:p>
              <a:p>
                <a:pPr marL="342900" indent="-342900" algn="l" eaLnBrk="1" hangingPunct="1">
                  <a:buFont typeface="Arial" pitchFamily="34" charset="0"/>
                  <a:buChar char="•"/>
                </a:pPr>
                <a:r>
                  <a:rPr lang="en-US" altLang="ja-JP" sz="2000" dirty="0" smtClean="0">
                    <a:solidFill>
                      <a:srgbClr val="FF3300"/>
                    </a:solidFill>
                  </a:rPr>
                  <a:t>Measurements </a:t>
                </a:r>
                <a:r>
                  <a:rPr lang="en-US" altLang="ja-JP" sz="2000" dirty="0">
                    <a:solidFill>
                      <a:srgbClr val="FF3300"/>
                    </a:solidFill>
                  </a:rPr>
                  <a:t>for 200 s </a:t>
                </a:r>
              </a:p>
              <a:p>
                <a:pPr algn="l" eaLnBrk="1" hangingPunct="1"/>
                <a:r>
                  <a:rPr lang="en-US" altLang="ja-JP" sz="2000" dirty="0">
                    <a:solidFill>
                      <a:srgbClr val="FF3300"/>
                    </a:solidFill>
                  </a:rPr>
                  <a:t> </a:t>
                </a:r>
                <a:r>
                  <a:rPr lang="ja-JP" altLang="en-US" sz="2000" dirty="0">
                    <a:solidFill>
                      <a:srgbClr val="FF3300"/>
                    </a:solidFill>
                  </a:rPr>
                  <a:t>→　</a:t>
                </a:r>
                <a:r>
                  <a:rPr lang="en-US" altLang="ja-JP" sz="2000" dirty="0">
                    <a:solidFill>
                      <a:srgbClr val="FF3300"/>
                    </a:solidFill>
                  </a:rPr>
                  <a:t>140 k events /</a:t>
                </a:r>
                <a:r>
                  <a:rPr lang="en-US" altLang="ja-JP" sz="2000" dirty="0" smtClean="0">
                    <a:solidFill>
                      <a:srgbClr val="FF3300"/>
                    </a:solidFill>
                  </a:rPr>
                  <a:t>pixel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solidFill>
                          <a:srgbClr val="FF3300"/>
                        </a:solidFill>
                        <a:latin typeface="Cambria Math"/>
                      </a:rPr>
                      <m:t>×</m:t>
                    </m:r>
                  </m:oMath>
                </a14:m>
                <a:r>
                  <a:rPr lang="en-US" altLang="ja-JP" sz="2000" dirty="0" smtClean="0">
                    <a:solidFill>
                      <a:srgbClr val="FF3300"/>
                    </a:solidFill>
                  </a:rPr>
                  <a:t> 8 row</a:t>
                </a:r>
                <a:endParaRPr lang="en-US" altLang="ja-JP" sz="2000" dirty="0">
                  <a:solidFill>
                    <a:srgbClr val="FF3300"/>
                  </a:solidFill>
                </a:endParaRPr>
              </a:p>
              <a:p>
                <a:pPr algn="l" eaLnBrk="1" hangingPunct="1"/>
                <a:r>
                  <a:rPr lang="ja-JP" altLang="en-US" sz="2000" dirty="0">
                    <a:solidFill>
                      <a:srgbClr val="FF3300"/>
                    </a:solidFill>
                  </a:rPr>
                  <a:t>　　</a:t>
                </a:r>
                <a:r>
                  <a:rPr lang="ja-JP" altLang="en-US" sz="2000" dirty="0">
                    <a:solidFill>
                      <a:srgbClr val="FF3300"/>
                    </a:solidFill>
                  </a:rPr>
                  <a:t> </a:t>
                </a:r>
                <a:r>
                  <a:rPr lang="ja-JP" altLang="en-US" sz="2000" dirty="0" smtClean="0">
                    <a:solidFill>
                      <a:srgbClr val="FF3300"/>
                    </a:solidFill>
                  </a:rPr>
                  <a:t>  </a:t>
                </a:r>
                <a:r>
                  <a:rPr lang="en-US" altLang="ja-JP" sz="2000" dirty="0" smtClean="0">
                    <a:solidFill>
                      <a:srgbClr val="FF3300"/>
                    </a:solidFill>
                  </a:rPr>
                  <a:t>=</a:t>
                </a:r>
                <a:r>
                  <a:rPr lang="en-US" altLang="ja-JP" sz="2000" dirty="0" smtClean="0">
                    <a:solidFill>
                      <a:srgbClr val="FF3300"/>
                    </a:solidFill>
                  </a:rPr>
                  <a:t>1120k </a:t>
                </a:r>
                <a:r>
                  <a:rPr lang="en-US" altLang="ja-JP" sz="2000" dirty="0">
                    <a:solidFill>
                      <a:srgbClr val="FF3300"/>
                    </a:solidFill>
                  </a:rPr>
                  <a:t>events/photon </a:t>
                </a:r>
                <a:r>
                  <a:rPr lang="en-US" altLang="ja-JP" sz="2000" dirty="0" smtClean="0">
                    <a:solidFill>
                      <a:srgbClr val="FF3300"/>
                    </a:solidFill>
                  </a:rPr>
                  <a:t>energy</a:t>
                </a:r>
                <a:endParaRPr lang="en-US" altLang="ja-JP" sz="2000" dirty="0">
                  <a:solidFill>
                    <a:srgbClr val="FF3300"/>
                  </a:solidFill>
                </a:endParaRPr>
              </a:p>
            </p:txBody>
          </p:sp>
        </mc:Choice>
        <mc:Fallback>
          <p:sp>
            <p:nvSpPr>
              <p:cNvPr id="8196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1612" y="2257515"/>
                <a:ext cx="4320604" cy="1323439"/>
              </a:xfrm>
              <a:prstGeom prst="rect">
                <a:avLst/>
              </a:prstGeom>
              <a:blipFill rotWithShape="1">
                <a:blip r:embed="rId2"/>
                <a:stretch>
                  <a:fillRect l="-1269" t="-3226" b="-783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グループ化 4"/>
          <p:cNvGrpSpPr/>
          <p:nvPr/>
        </p:nvGrpSpPr>
        <p:grpSpPr>
          <a:xfrm>
            <a:off x="4499992" y="1511398"/>
            <a:ext cx="4437063" cy="3245257"/>
            <a:chOff x="1619250" y="1125538"/>
            <a:chExt cx="5248275" cy="3838575"/>
          </a:xfrm>
        </p:grpSpPr>
        <p:pic>
          <p:nvPicPr>
            <p:cNvPr id="6" name="Picture 13" descr="CIB_all_nW_wid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250" y="1125538"/>
              <a:ext cx="5248275" cy="3598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Freeform 14"/>
            <p:cNvSpPr>
              <a:spLocks/>
            </p:cNvSpPr>
            <p:nvPr/>
          </p:nvSpPr>
          <p:spPr bwMode="auto">
            <a:xfrm>
              <a:off x="2665413" y="3017838"/>
              <a:ext cx="3790950" cy="806450"/>
            </a:xfrm>
            <a:custGeom>
              <a:avLst/>
              <a:gdLst>
                <a:gd name="T0" fmla="*/ 0 w 2323"/>
                <a:gd name="T1" fmla="*/ 2147483647 h 535"/>
                <a:gd name="T2" fmla="*/ 2147483647 w 2323"/>
                <a:gd name="T3" fmla="*/ 2147483647 h 535"/>
                <a:gd name="T4" fmla="*/ 2147483647 w 2323"/>
                <a:gd name="T5" fmla="*/ 2147483647 h 535"/>
                <a:gd name="T6" fmla="*/ 2147483647 w 2323"/>
                <a:gd name="T7" fmla="*/ 2147483647 h 535"/>
                <a:gd name="T8" fmla="*/ 2147483647 w 2323"/>
                <a:gd name="T9" fmla="*/ 2147483647 h 535"/>
                <a:gd name="T10" fmla="*/ 2147483647 w 2323"/>
                <a:gd name="T11" fmla="*/ 2147483647 h 535"/>
                <a:gd name="T12" fmla="*/ 2147483647 w 2323"/>
                <a:gd name="T13" fmla="*/ 2147483647 h 535"/>
                <a:gd name="T14" fmla="*/ 2147483647 w 2323"/>
                <a:gd name="T15" fmla="*/ 2147483647 h 535"/>
                <a:gd name="T16" fmla="*/ 2147483647 w 2323"/>
                <a:gd name="T17" fmla="*/ 2147483647 h 535"/>
                <a:gd name="T18" fmla="*/ 2147483647 w 2323"/>
                <a:gd name="T19" fmla="*/ 2147483647 h 535"/>
                <a:gd name="T20" fmla="*/ 2147483647 w 2323"/>
                <a:gd name="T21" fmla="*/ 2147483647 h 535"/>
                <a:gd name="T22" fmla="*/ 2147483647 w 2323"/>
                <a:gd name="T23" fmla="*/ 2147483647 h 535"/>
                <a:gd name="T24" fmla="*/ 2147483647 w 2323"/>
                <a:gd name="T25" fmla="*/ 2147483647 h 535"/>
                <a:gd name="T26" fmla="*/ 2147483647 w 2323"/>
                <a:gd name="T27" fmla="*/ 2147483647 h 5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23" h="535">
                  <a:moveTo>
                    <a:pt x="0" y="235"/>
                  </a:moveTo>
                  <a:cubicBezTo>
                    <a:pt x="85" y="169"/>
                    <a:pt x="171" y="104"/>
                    <a:pt x="231" y="66"/>
                  </a:cubicBezTo>
                  <a:cubicBezTo>
                    <a:pt x="291" y="28"/>
                    <a:pt x="305" y="8"/>
                    <a:pt x="361" y="4"/>
                  </a:cubicBezTo>
                  <a:cubicBezTo>
                    <a:pt x="417" y="0"/>
                    <a:pt x="492" y="10"/>
                    <a:pt x="569" y="43"/>
                  </a:cubicBezTo>
                  <a:cubicBezTo>
                    <a:pt x="646" y="76"/>
                    <a:pt x="741" y="171"/>
                    <a:pt x="823" y="204"/>
                  </a:cubicBezTo>
                  <a:cubicBezTo>
                    <a:pt x="905" y="237"/>
                    <a:pt x="996" y="239"/>
                    <a:pt x="1061" y="243"/>
                  </a:cubicBezTo>
                  <a:cubicBezTo>
                    <a:pt x="1126" y="247"/>
                    <a:pt x="1151" y="214"/>
                    <a:pt x="1215" y="228"/>
                  </a:cubicBezTo>
                  <a:cubicBezTo>
                    <a:pt x="1279" y="242"/>
                    <a:pt x="1379" y="297"/>
                    <a:pt x="1446" y="328"/>
                  </a:cubicBezTo>
                  <a:cubicBezTo>
                    <a:pt x="1513" y="359"/>
                    <a:pt x="1566" y="403"/>
                    <a:pt x="1615" y="412"/>
                  </a:cubicBezTo>
                  <a:cubicBezTo>
                    <a:pt x="1664" y="421"/>
                    <a:pt x="1702" y="396"/>
                    <a:pt x="1738" y="381"/>
                  </a:cubicBezTo>
                  <a:cubicBezTo>
                    <a:pt x="1774" y="366"/>
                    <a:pt x="1769" y="339"/>
                    <a:pt x="1831" y="320"/>
                  </a:cubicBezTo>
                  <a:cubicBezTo>
                    <a:pt x="1893" y="301"/>
                    <a:pt x="2045" y="253"/>
                    <a:pt x="2108" y="266"/>
                  </a:cubicBezTo>
                  <a:cubicBezTo>
                    <a:pt x="2171" y="279"/>
                    <a:pt x="2172" y="352"/>
                    <a:pt x="2208" y="397"/>
                  </a:cubicBezTo>
                  <a:cubicBezTo>
                    <a:pt x="2244" y="442"/>
                    <a:pt x="2304" y="512"/>
                    <a:pt x="2323" y="535"/>
                  </a:cubicBezTo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Text Box 15"/>
            <p:cNvSpPr txBox="1">
              <a:spLocks noChangeArrowheads="1"/>
            </p:cNvSpPr>
            <p:nvPr/>
          </p:nvSpPr>
          <p:spPr bwMode="auto">
            <a:xfrm>
              <a:off x="2540000" y="1541463"/>
              <a:ext cx="1403350" cy="274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algn="l" eaLnBrk="1" hangingPunct="1"/>
              <a:r>
                <a:rPr lang="ja-JP" altLang="en-US" sz="1200">
                  <a:solidFill>
                    <a:srgbClr val="800000"/>
                  </a:solidFill>
                  <a:latin typeface="ＭＳ Ｐゴシック" pitchFamily="50" charset="-128"/>
                  <a:ea typeface="ＭＳ Ｐゴシック" pitchFamily="50" charset="-128"/>
                </a:rPr>
                <a:t>黄道光（前景放射）</a:t>
              </a:r>
              <a:endParaRPr lang="ja-JP" altLang="ja-JP" sz="1200">
                <a:solidFill>
                  <a:srgbClr val="800000"/>
                </a:solidFill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9" name="Text Box 16"/>
            <p:cNvSpPr txBox="1">
              <a:spLocks noChangeArrowheads="1"/>
            </p:cNvSpPr>
            <p:nvPr/>
          </p:nvSpPr>
          <p:spPr bwMode="auto">
            <a:xfrm>
              <a:off x="2554288" y="3409950"/>
              <a:ext cx="836612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algn="l" eaLnBrk="1" hangingPunct="1"/>
              <a:r>
                <a:rPr lang="ja-JP" altLang="en-US" sz="120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系外銀河</a:t>
              </a:r>
              <a:endParaRPr lang="ja-JP" altLang="ja-JP" sz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3125788" y="2674938"/>
              <a:ext cx="1365250" cy="665162"/>
            </a:xfrm>
            <a:custGeom>
              <a:avLst/>
              <a:gdLst>
                <a:gd name="T0" fmla="*/ 0 w 860"/>
                <a:gd name="T1" fmla="*/ 2147483647 h 419"/>
                <a:gd name="T2" fmla="*/ 2147483647 w 860"/>
                <a:gd name="T3" fmla="*/ 2147483647 h 419"/>
                <a:gd name="T4" fmla="*/ 2147483647 w 860"/>
                <a:gd name="T5" fmla="*/ 2147483647 h 419"/>
                <a:gd name="T6" fmla="*/ 2147483647 w 860"/>
                <a:gd name="T7" fmla="*/ 2147483647 h 419"/>
                <a:gd name="T8" fmla="*/ 2147483647 w 860"/>
                <a:gd name="T9" fmla="*/ 2147483647 h 419"/>
                <a:gd name="T10" fmla="*/ 2147483647 w 860"/>
                <a:gd name="T11" fmla="*/ 2147483647 h 419"/>
                <a:gd name="T12" fmla="*/ 2147483647 w 860"/>
                <a:gd name="T13" fmla="*/ 2147483647 h 419"/>
                <a:gd name="T14" fmla="*/ 2147483647 w 860"/>
                <a:gd name="T15" fmla="*/ 2147483647 h 419"/>
                <a:gd name="T16" fmla="*/ 2147483647 w 860"/>
                <a:gd name="T17" fmla="*/ 2147483647 h 419"/>
                <a:gd name="T18" fmla="*/ 2147483647 w 860"/>
                <a:gd name="T19" fmla="*/ 2147483647 h 419"/>
                <a:gd name="T20" fmla="*/ 2147483647 w 860"/>
                <a:gd name="T21" fmla="*/ 2147483647 h 419"/>
                <a:gd name="T22" fmla="*/ 2147483647 w 860"/>
                <a:gd name="T23" fmla="*/ 2147483647 h 419"/>
                <a:gd name="T24" fmla="*/ 2147483647 w 860"/>
                <a:gd name="T25" fmla="*/ 2147483647 h 4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60" h="419">
                  <a:moveTo>
                    <a:pt x="0" y="395"/>
                  </a:moveTo>
                  <a:cubicBezTo>
                    <a:pt x="11" y="373"/>
                    <a:pt x="55" y="324"/>
                    <a:pt x="73" y="273"/>
                  </a:cubicBezTo>
                  <a:cubicBezTo>
                    <a:pt x="91" y="222"/>
                    <a:pt x="103" y="134"/>
                    <a:pt x="111" y="91"/>
                  </a:cubicBezTo>
                  <a:cubicBezTo>
                    <a:pt x="119" y="48"/>
                    <a:pt x="111" y="26"/>
                    <a:pt x="118" y="13"/>
                  </a:cubicBezTo>
                  <a:cubicBezTo>
                    <a:pt x="125" y="0"/>
                    <a:pt x="141" y="7"/>
                    <a:pt x="155" y="13"/>
                  </a:cubicBezTo>
                  <a:cubicBezTo>
                    <a:pt x="168" y="19"/>
                    <a:pt x="169" y="16"/>
                    <a:pt x="200" y="49"/>
                  </a:cubicBezTo>
                  <a:cubicBezTo>
                    <a:pt x="230" y="83"/>
                    <a:pt x="302" y="173"/>
                    <a:pt x="337" y="213"/>
                  </a:cubicBezTo>
                  <a:cubicBezTo>
                    <a:pt x="372" y="253"/>
                    <a:pt x="382" y="267"/>
                    <a:pt x="408" y="288"/>
                  </a:cubicBezTo>
                  <a:cubicBezTo>
                    <a:pt x="434" y="309"/>
                    <a:pt x="467" y="328"/>
                    <a:pt x="493" y="340"/>
                  </a:cubicBezTo>
                  <a:cubicBezTo>
                    <a:pt x="519" y="352"/>
                    <a:pt x="542" y="355"/>
                    <a:pt x="566" y="359"/>
                  </a:cubicBezTo>
                  <a:cubicBezTo>
                    <a:pt x="590" y="364"/>
                    <a:pt x="608" y="359"/>
                    <a:pt x="636" y="366"/>
                  </a:cubicBezTo>
                  <a:cubicBezTo>
                    <a:pt x="664" y="373"/>
                    <a:pt x="694" y="391"/>
                    <a:pt x="732" y="399"/>
                  </a:cubicBezTo>
                  <a:cubicBezTo>
                    <a:pt x="769" y="408"/>
                    <a:pt x="833" y="415"/>
                    <a:pt x="860" y="419"/>
                  </a:cubicBezTo>
                </a:path>
              </a:pathLst>
            </a:custGeom>
            <a:noFill/>
            <a:ln w="38100" cap="rnd" cmpd="sng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Text Box 18"/>
            <p:cNvSpPr txBox="1">
              <a:spLocks noChangeArrowheads="1"/>
            </p:cNvSpPr>
            <p:nvPr/>
          </p:nvSpPr>
          <p:spPr bwMode="auto">
            <a:xfrm>
              <a:off x="3368675" y="3573463"/>
              <a:ext cx="1182688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algn="l" eaLnBrk="1" hangingPunct="1"/>
              <a:r>
                <a:rPr lang="ja-JP" altLang="en-US" sz="1200" dirty="0">
                  <a:solidFill>
                    <a:srgbClr val="FF0000"/>
                  </a:solidFill>
                  <a:latin typeface="ＭＳ Ｐゴシック" pitchFamily="50" charset="-128"/>
                  <a:ea typeface="ＭＳ Ｐゴシック" pitchFamily="50" charset="-128"/>
                </a:rPr>
                <a:t>第一世代の星</a:t>
              </a:r>
              <a:r>
                <a:rPr lang="en-US" altLang="ja-JP" sz="1200" dirty="0">
                  <a:solidFill>
                    <a:srgbClr val="FF0000"/>
                  </a:solidFill>
                  <a:latin typeface="Arial" charset="0"/>
                  <a:ea typeface="ＭＳ Ｐゴシック" pitchFamily="50" charset="-128"/>
                </a:rPr>
                <a:t>?</a:t>
              </a:r>
            </a:p>
          </p:txBody>
        </p:sp>
        <p:sp>
          <p:nvSpPr>
            <p:cNvPr id="12" name="Text Box 19"/>
            <p:cNvSpPr txBox="1">
              <a:spLocks noChangeArrowheads="1"/>
            </p:cNvSpPr>
            <p:nvPr/>
          </p:nvSpPr>
          <p:spPr bwMode="auto">
            <a:xfrm>
              <a:off x="2525713" y="2228850"/>
              <a:ext cx="793750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algn="l" eaLnBrk="1" hangingPunct="1"/>
              <a:r>
                <a:rPr lang="ja-JP" altLang="en-US" sz="1200">
                  <a:solidFill>
                    <a:srgbClr val="400080"/>
                  </a:solidFill>
                  <a:latin typeface="ＭＳ Ｐゴシック" pitchFamily="50" charset="-128"/>
                  <a:ea typeface="ＭＳ Ｐゴシック" pitchFamily="50" charset="-128"/>
                </a:rPr>
                <a:t>背景放射</a:t>
              </a:r>
              <a:endParaRPr lang="ja-JP" altLang="ja-JP" sz="1200">
                <a:solidFill>
                  <a:srgbClr val="400080"/>
                </a:solidFill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3" name="Text Box 20"/>
            <p:cNvSpPr txBox="1">
              <a:spLocks noChangeArrowheads="1"/>
            </p:cNvSpPr>
            <p:nvPr/>
          </p:nvSpPr>
          <p:spPr bwMode="auto">
            <a:xfrm>
              <a:off x="5972175" y="1647825"/>
              <a:ext cx="522288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algn="l" eaLnBrk="1" hangingPunct="1"/>
              <a:r>
                <a:rPr lang="en-US" altLang="ja-JP" sz="1200">
                  <a:solidFill>
                    <a:srgbClr val="000000"/>
                  </a:solidFill>
                  <a:latin typeface="Arial" charset="0"/>
                  <a:ea typeface="ＭＳ Ｐゴシック" pitchFamily="50" charset="-128"/>
                </a:rPr>
                <a:t>CMB</a:t>
              </a:r>
            </a:p>
          </p:txBody>
        </p:sp>
        <p:sp>
          <p:nvSpPr>
            <p:cNvPr id="14" name="Text Box 111"/>
            <p:cNvSpPr txBox="1">
              <a:spLocks noChangeArrowheads="1"/>
            </p:cNvSpPr>
            <p:nvPr/>
          </p:nvSpPr>
          <p:spPr bwMode="auto">
            <a:xfrm>
              <a:off x="2566988" y="2809875"/>
              <a:ext cx="487362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algn="l" eaLnBrk="1" hangingPunct="1"/>
              <a:r>
                <a:rPr lang="ja-JP" altLang="ja-JP" sz="120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DGL</a:t>
              </a:r>
            </a:p>
          </p:txBody>
        </p:sp>
        <p:sp>
          <p:nvSpPr>
            <p:cNvPr id="15" name="Line 113"/>
            <p:cNvSpPr>
              <a:spLocks noChangeShapeType="1"/>
            </p:cNvSpPr>
            <p:nvPr/>
          </p:nvSpPr>
          <p:spPr bwMode="auto">
            <a:xfrm>
              <a:off x="4886325" y="3983038"/>
              <a:ext cx="936625" cy="158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triangl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" name="Line 114"/>
            <p:cNvSpPr>
              <a:spLocks noChangeShapeType="1"/>
            </p:cNvSpPr>
            <p:nvPr/>
          </p:nvSpPr>
          <p:spPr bwMode="auto">
            <a:xfrm>
              <a:off x="4959350" y="4127500"/>
              <a:ext cx="358775" cy="1588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 type="triangle" w="med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" name="Line 115"/>
            <p:cNvSpPr>
              <a:spLocks noChangeShapeType="1"/>
            </p:cNvSpPr>
            <p:nvPr/>
          </p:nvSpPr>
          <p:spPr bwMode="auto">
            <a:xfrm flipH="1" flipV="1">
              <a:off x="5246688" y="4198938"/>
              <a:ext cx="360362" cy="431800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Text Box 116"/>
            <p:cNvSpPr txBox="1">
              <a:spLocks noChangeArrowheads="1"/>
            </p:cNvSpPr>
            <p:nvPr/>
          </p:nvSpPr>
          <p:spPr bwMode="auto">
            <a:xfrm>
              <a:off x="5462588" y="4597400"/>
              <a:ext cx="11874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800">
                  <a:solidFill>
                    <a:srgbClr val="FF3300"/>
                  </a:solidFill>
                </a:rPr>
                <a:t>FIR-rocket</a:t>
              </a:r>
            </a:p>
          </p:txBody>
        </p:sp>
        <p:sp>
          <p:nvSpPr>
            <p:cNvPr id="19" name="Rectangle 118"/>
            <p:cNvSpPr>
              <a:spLocks noChangeArrowheads="1"/>
            </p:cNvSpPr>
            <p:nvPr/>
          </p:nvSpPr>
          <p:spPr bwMode="auto">
            <a:xfrm>
              <a:off x="5219700" y="2276475"/>
              <a:ext cx="144463" cy="1444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Rectangle 119"/>
            <p:cNvSpPr>
              <a:spLocks noChangeArrowheads="1"/>
            </p:cNvSpPr>
            <p:nvPr/>
          </p:nvSpPr>
          <p:spPr bwMode="auto">
            <a:xfrm>
              <a:off x="5364163" y="2349500"/>
              <a:ext cx="144462" cy="14287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Rectangle 120"/>
            <p:cNvSpPr>
              <a:spLocks noChangeArrowheads="1"/>
            </p:cNvSpPr>
            <p:nvPr/>
          </p:nvSpPr>
          <p:spPr bwMode="auto">
            <a:xfrm>
              <a:off x="5435600" y="2492375"/>
              <a:ext cx="146050" cy="1444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Rectangle 121"/>
            <p:cNvSpPr>
              <a:spLocks noChangeArrowheads="1"/>
            </p:cNvSpPr>
            <p:nvPr/>
          </p:nvSpPr>
          <p:spPr bwMode="auto">
            <a:xfrm>
              <a:off x="5580063" y="2492375"/>
              <a:ext cx="144462" cy="1444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" name="正方形/長方形 1"/>
          <p:cNvSpPr/>
          <p:nvPr/>
        </p:nvSpPr>
        <p:spPr bwMode="auto">
          <a:xfrm>
            <a:off x="7323822" y="1556792"/>
            <a:ext cx="281175" cy="2552959"/>
          </a:xfrm>
          <a:prstGeom prst="rect">
            <a:avLst/>
          </a:prstGeom>
          <a:solidFill>
            <a:srgbClr val="FFC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ea typeface="Osaka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正方形/長方形 2"/>
              <p:cNvSpPr/>
              <p:nvPr/>
            </p:nvSpPr>
            <p:spPr>
              <a:xfrm>
                <a:off x="285163" y="4748714"/>
                <a:ext cx="8429657" cy="1938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eaLnBrk="1" hangingPunct="1"/>
                <a:r>
                  <a:rPr lang="en-US" altLang="ja-JP" dirty="0" smtClean="0">
                    <a:solidFill>
                      <a:srgbClr val="FF3300"/>
                    </a:solidFill>
                  </a:rPr>
                  <a:t>Photon</a:t>
                </a:r>
                <a:r>
                  <a:rPr lang="ja-JP" altLang="en-US" dirty="0">
                    <a:solidFill>
                      <a:srgbClr val="FF3300"/>
                    </a:solidFill>
                  </a:rPr>
                  <a:t>数の統計エラーのみだとする</a:t>
                </a:r>
                <a:r>
                  <a:rPr lang="ja-JP" altLang="en-US" dirty="0" smtClean="0">
                    <a:solidFill>
                      <a:srgbClr val="FF3300"/>
                    </a:solidFill>
                  </a:rPr>
                  <a:t>と</a:t>
                </a:r>
                <a:endParaRPr lang="en-US" altLang="ja-JP" dirty="0">
                  <a:solidFill>
                    <a:srgbClr val="FF3300"/>
                  </a:solidFill>
                </a:endParaRPr>
              </a:p>
              <a:p>
                <a:pPr algn="l" eaLnBrk="1" hangingPunct="1"/>
                <a14:m>
                  <m:oMath xmlns:m="http://schemas.openxmlformats.org/officeDocument/2006/math">
                    <m:r>
                      <a:rPr lang="en-US" altLang="ja-JP" i="1">
                        <a:solidFill>
                          <a:srgbClr val="FF3300"/>
                        </a:solidFill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n-US" altLang="ja-JP" i="1">
                            <a:solidFill>
                              <a:srgbClr val="FF33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ja-JP" i="1">
                            <a:solidFill>
                              <a:srgbClr val="FF3300"/>
                            </a:solidFill>
                            <a:latin typeface="Cambria Math"/>
                          </a:rPr>
                          <m:t>𝜆</m:t>
                        </m:r>
                        <m:sSub>
                          <m:sSubPr>
                            <m:ctrlPr>
                              <a:rPr lang="en-US" altLang="ja-JP" i="1">
                                <a:solidFill>
                                  <a:srgbClr val="FF33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solidFill>
                                  <a:srgbClr val="FF3300"/>
                                </a:solidFill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ja-JP" i="1">
                                <a:solidFill>
                                  <a:srgbClr val="FF3300"/>
                                </a:solidFill>
                                <a:latin typeface="Cambria Math"/>
                              </a:rPr>
                              <m:t>𝜆</m:t>
                            </m:r>
                          </m:sub>
                        </m:sSub>
                      </m:e>
                    </m:d>
                    <m:r>
                      <a:rPr lang="en-US" altLang="ja-JP" i="1">
                        <a:solidFill>
                          <a:srgbClr val="FF33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i="1">
                            <a:solidFill>
                              <a:srgbClr val="FF33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i="1">
                            <a:solidFill>
                              <a:srgbClr val="FF3300"/>
                            </a:solidFill>
                            <a:latin typeface="Cambria Math"/>
                          </a:rPr>
                          <m:t>0.95</m:t>
                        </m:r>
                        <m:r>
                          <m:rPr>
                            <m:sty m:val="p"/>
                          </m:rPr>
                          <a:rPr lang="en-US" altLang="ja-JP" i="1">
                            <a:solidFill>
                              <a:srgbClr val="FF3300"/>
                            </a:solidFill>
                            <a:latin typeface="Cambria Math"/>
                          </a:rPr>
                          <m:t>nW</m:t>
                        </m:r>
                      </m:num>
                      <m:den>
                        <m:f>
                          <m:fPr>
                            <m:type m:val="lin"/>
                            <m:ctrlPr>
                              <a:rPr lang="en-US" altLang="ja-JP" i="1">
                                <a:solidFill>
                                  <a:srgbClr val="FF33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ja-JP" i="1">
                                    <a:solidFill>
                                      <a:srgbClr val="FF3300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i="1">
                                    <a:solidFill>
                                      <a:srgbClr val="FF3300"/>
                                    </a:solidFill>
                                    <a:latin typeface="Cambria Math"/>
                                  </a:rPr>
                                  <m:t>m</m:t>
                                </m:r>
                              </m:e>
                              <m:sup>
                                <m:r>
                                  <a:rPr lang="en-US" altLang="ja-JP" i="1">
                                    <a:solidFill>
                                      <a:srgbClr val="FF33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ja-JP" i="1">
                                <a:solidFill>
                                  <a:srgbClr val="FF3300"/>
                                </a:solidFill>
                                <a:latin typeface="Cambria Math"/>
                              </a:rPr>
                              <m:t>sr</m:t>
                            </m:r>
                          </m:den>
                        </m:f>
                      </m:den>
                    </m:f>
                  </m:oMath>
                </a14:m>
                <a:r>
                  <a:rPr lang="ja-JP" altLang="en-US" dirty="0">
                    <a:solidFill>
                      <a:srgbClr val="FF3300"/>
                    </a:solidFill>
                  </a:rPr>
                  <a:t>での</a:t>
                </a:r>
                <a:r>
                  <a:rPr lang="ja-JP" altLang="en-US" dirty="0">
                    <a:solidFill>
                      <a:srgbClr val="FF3300"/>
                    </a:solidFill>
                  </a:rPr>
                  <a:t>測定が</a:t>
                </a:r>
                <a:r>
                  <a:rPr lang="ja-JP" altLang="en-US" dirty="0" smtClean="0">
                    <a:solidFill>
                      <a:srgbClr val="FF3300"/>
                    </a:solidFill>
                  </a:rPr>
                  <a:t>可能</a:t>
                </a:r>
                <a:endParaRPr lang="en-US" altLang="ja-JP" dirty="0" smtClean="0">
                  <a:solidFill>
                    <a:srgbClr val="FF3300"/>
                  </a:solidFill>
                </a:endParaRPr>
              </a:p>
              <a:p>
                <a:pPr algn="l" eaLnBrk="1" hangingPunct="1"/>
                <a:r>
                  <a:rPr lang="en-US" altLang="ja-JP" dirty="0">
                    <a:solidFill>
                      <a:srgbClr val="FF3300"/>
                    </a:solidFill>
                  </a:rPr>
                  <a:t>	</a:t>
                </a:r>
                <a:r>
                  <a:rPr lang="en-US" altLang="ja-JP" dirty="0" smtClean="0">
                    <a:solidFill>
                      <a:srgbClr val="FF3300"/>
                    </a:solidFill>
                  </a:rPr>
                  <a:t>(CIB</a:t>
                </a:r>
                <a:r>
                  <a:rPr lang="ja-JP" altLang="en-US" dirty="0" smtClean="0">
                    <a:solidFill>
                      <a:srgbClr val="FF3300"/>
                    </a:solidFill>
                  </a:rPr>
                  <a:t>の寄与～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i="1">
                            <a:solidFill>
                              <a:srgbClr val="FF33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ja-JP" b="0" i="1" smtClean="0">
                            <a:solidFill>
                              <a:srgbClr val="FF3300"/>
                            </a:solidFill>
                            <a:latin typeface="Cambria Math"/>
                          </a:rPr>
                          <m:t>30</m:t>
                        </m:r>
                        <m:r>
                          <m:rPr>
                            <m:sty m:val="p"/>
                          </m:rPr>
                          <a:rPr lang="en-US" altLang="ja-JP" i="1">
                            <a:solidFill>
                              <a:srgbClr val="FF3300"/>
                            </a:solidFill>
                            <a:latin typeface="Cambria Math"/>
                          </a:rPr>
                          <m:t>nW</m:t>
                        </m:r>
                      </m:num>
                      <m:den>
                        <m:f>
                          <m:fPr>
                            <m:type m:val="lin"/>
                            <m:ctrlPr>
                              <a:rPr lang="en-US" altLang="ja-JP" i="1">
                                <a:solidFill>
                                  <a:srgbClr val="FF33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ja-JP" i="1">
                                    <a:solidFill>
                                      <a:srgbClr val="FF3300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i="1">
                                    <a:solidFill>
                                      <a:srgbClr val="FF3300"/>
                                    </a:solidFill>
                                    <a:latin typeface="Cambria Math"/>
                                  </a:rPr>
                                  <m:t>m</m:t>
                                </m:r>
                              </m:e>
                              <m:sup>
                                <m:r>
                                  <a:rPr lang="en-US" altLang="ja-JP" i="1">
                                    <a:solidFill>
                                      <a:srgbClr val="FF33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ja-JP" i="1">
                                <a:solidFill>
                                  <a:srgbClr val="FF3300"/>
                                </a:solidFill>
                                <a:latin typeface="Cambria Math"/>
                              </a:rPr>
                              <m:t>sr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ja-JP" dirty="0" smtClean="0">
                    <a:solidFill>
                      <a:srgbClr val="FF3300"/>
                    </a:solidFill>
                  </a:rPr>
                  <a:t>)</a:t>
                </a:r>
              </a:p>
              <a:p>
                <a:pPr algn="l" eaLnBrk="1" hangingPunct="1"/>
                <a:r>
                  <a:rPr lang="ja-JP" altLang="ja-JP" dirty="0" smtClean="0">
                    <a:solidFill>
                      <a:srgbClr val="FF3300"/>
                    </a:solidFill>
                    <a:sym typeface="Wingdings"/>
                  </a:rPr>
                  <a:t></a:t>
                </a:r>
                <a:r>
                  <a:rPr lang="ja-JP" altLang="en-US" dirty="0" smtClean="0">
                    <a:solidFill>
                      <a:srgbClr val="FF3300"/>
                    </a:solidFill>
                    <a:sym typeface="Wingdings"/>
                  </a:rPr>
                  <a:t>先の論文よりもニュートリノ寿命の下限値をオーダー以上改善可能</a:t>
                </a:r>
                <a:r>
                  <a:rPr lang="en-US" altLang="ja-JP" dirty="0" smtClean="0">
                    <a:solidFill>
                      <a:srgbClr val="FF3300"/>
                    </a:solidFill>
                  </a:rPr>
                  <a:t> </a:t>
                </a:r>
                <a:endParaRPr lang="en-US" altLang="ja-JP" dirty="0">
                  <a:solidFill>
                    <a:srgbClr val="FF3300"/>
                  </a:solidFill>
                </a:endParaRPr>
              </a:p>
            </p:txBody>
          </p:sp>
        </mc:Choice>
        <mc:Fallback>
          <p:sp>
            <p:nvSpPr>
              <p:cNvPr id="3" name="正方形/長方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163" y="4748714"/>
                <a:ext cx="8429657" cy="1938992"/>
              </a:xfrm>
              <a:prstGeom prst="rect">
                <a:avLst/>
              </a:prstGeom>
              <a:blipFill rotWithShape="1">
                <a:blip r:embed="rId4"/>
                <a:stretch>
                  <a:fillRect l="-1157" t="-10377" r="-434" b="-786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正方形/長方形 3"/>
          <p:cNvSpPr/>
          <p:nvPr/>
        </p:nvSpPr>
        <p:spPr>
          <a:xfrm>
            <a:off x="7456875" y="4765622"/>
            <a:ext cx="1580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rgbClr val="FF0000"/>
                </a:solidFill>
              </a:rPr>
              <a:t>λ</a:t>
            </a:r>
            <a:r>
              <a:rPr lang="ja-JP" altLang="en-US" sz="1800" dirty="0">
                <a:solidFill>
                  <a:srgbClr val="FF0000"/>
                </a:solidFill>
              </a:rPr>
              <a:t>＝</a:t>
            </a:r>
            <a:r>
              <a:rPr lang="en-US" altLang="ja-JP" sz="1800" dirty="0">
                <a:solidFill>
                  <a:srgbClr val="FF0000"/>
                </a:solidFill>
              </a:rPr>
              <a:t>40</a:t>
            </a:r>
            <a:r>
              <a:rPr lang="ja-JP" altLang="en-US" sz="1800" dirty="0">
                <a:solidFill>
                  <a:srgbClr val="FF0000"/>
                </a:solidFill>
              </a:rPr>
              <a:t>～</a:t>
            </a:r>
            <a:r>
              <a:rPr lang="en-US" altLang="ja-JP" sz="1800" dirty="0">
                <a:solidFill>
                  <a:srgbClr val="FF0000"/>
                </a:solidFill>
              </a:rPr>
              <a:t>80μm </a:t>
            </a:r>
            <a:endParaRPr lang="ja-JP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4206" y="291222"/>
            <a:ext cx="8328975" cy="634082"/>
          </a:xfrm>
        </p:spPr>
        <p:txBody>
          <a:bodyPr>
            <a:normAutofit fontScale="90000"/>
          </a:bodyPr>
          <a:lstStyle/>
          <a:p>
            <a:r>
              <a:rPr lang="en-US" altLang="ja-JP" sz="4000" dirty="0" err="1" smtClean="0">
                <a:latin typeface="+mj-ea"/>
              </a:rPr>
              <a:t>Nb</a:t>
            </a:r>
            <a:r>
              <a:rPr lang="en-US" altLang="ja-JP" sz="4000" dirty="0" smtClean="0">
                <a:latin typeface="+mj-ea"/>
              </a:rPr>
              <a:t>/Al-STJ </a:t>
            </a:r>
            <a:r>
              <a:rPr lang="en-US" altLang="ja-JP" sz="4000" dirty="0" smtClean="0">
                <a:latin typeface="+mj-ea"/>
              </a:rPr>
              <a:t>R&amp;D</a:t>
            </a:r>
            <a:r>
              <a:rPr lang="ja-JP" altLang="en-US" sz="4000" dirty="0">
                <a:latin typeface="+mj-ea"/>
              </a:rPr>
              <a:t> </a:t>
            </a:r>
            <a:r>
              <a:rPr lang="en-US" altLang="ja-JP" sz="4000" dirty="0" smtClean="0">
                <a:latin typeface="+mj-ea"/>
              </a:rPr>
              <a:t>status</a:t>
            </a:r>
            <a:r>
              <a:rPr lang="en-US" altLang="ja-JP" sz="4000" dirty="0">
                <a:latin typeface="+mj-ea"/>
              </a:rPr>
              <a:t/>
            </a:r>
            <a:br>
              <a:rPr lang="en-US" altLang="ja-JP" sz="4000" dirty="0">
                <a:latin typeface="+mj-ea"/>
              </a:rPr>
            </a:br>
            <a:r>
              <a:rPr lang="ja-JP" altLang="en-US" sz="3100" dirty="0" smtClean="0">
                <a:latin typeface="+mj-ea"/>
              </a:rPr>
              <a:t>可視光域</a:t>
            </a:r>
            <a:r>
              <a:rPr lang="en-US" altLang="ja-JP" sz="3100" dirty="0" smtClean="0">
                <a:latin typeface="+mj-ea"/>
              </a:rPr>
              <a:t>(</a:t>
            </a:r>
            <a:r>
              <a:rPr lang="ja-JP" altLang="en-US" sz="3100" dirty="0" smtClean="0">
                <a:latin typeface="+mj-ea"/>
              </a:rPr>
              <a:t>青色</a:t>
            </a:r>
            <a:r>
              <a:rPr lang="en-US" altLang="ja-JP" sz="3100" dirty="0" smtClean="0">
                <a:latin typeface="+mj-ea"/>
              </a:rPr>
              <a:t>)DC</a:t>
            </a:r>
            <a:r>
              <a:rPr lang="ja-JP" altLang="en-US" sz="3100" dirty="0" smtClean="0">
                <a:latin typeface="+mj-ea"/>
              </a:rPr>
              <a:t>光レーザーに対する応答</a:t>
            </a:r>
            <a:endParaRPr kumimoji="1" lang="ja-JP" altLang="en-US" sz="3200" dirty="0">
              <a:latin typeface="+mj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コンテンツ プレースホルダー 7"/>
              <p:cNvSpPr>
                <a:spLocks noGrp="1"/>
              </p:cNvSpPr>
              <p:nvPr>
                <p:ph idx="1"/>
              </p:nvPr>
            </p:nvSpPr>
            <p:spPr>
              <a:xfrm>
                <a:off x="269856" y="1350641"/>
                <a:ext cx="8208912" cy="1800199"/>
              </a:xfrm>
            </p:spPr>
            <p:txBody>
              <a:bodyPr>
                <a:normAutofit/>
              </a:bodyPr>
              <a:lstStyle/>
              <a:p>
                <a:r>
                  <a:rPr lang="ja-JP" altLang="en-US" sz="2400" dirty="0"/>
                  <a:t>美馬</a:t>
                </a:r>
                <a:r>
                  <a:rPr lang="ja-JP" altLang="en-US" sz="2400" dirty="0" smtClean="0"/>
                  <a:t>氏</a:t>
                </a:r>
                <a:r>
                  <a:rPr lang="ja-JP" altLang="en-US" sz="2400" dirty="0" smtClean="0"/>
                  <a:t>（理研</a:t>
                </a:r>
                <a:r>
                  <a:rPr lang="ja-JP" altLang="en-US" sz="2400" dirty="0" smtClean="0"/>
                  <a:t>）作成</a:t>
                </a:r>
                <a:r>
                  <a:rPr lang="en-US" altLang="ja-JP" sz="2400" dirty="0" smtClean="0"/>
                  <a:t>@KEK</a:t>
                </a:r>
                <a:r>
                  <a:rPr lang="ja-JP" altLang="en-US" sz="2400" dirty="0" smtClean="0"/>
                  <a:t>を使用</a:t>
                </a:r>
                <a:endParaRPr kumimoji="1" lang="en-US" altLang="ja-JP" sz="2400" dirty="0" smtClean="0"/>
              </a:p>
              <a:p>
                <a:r>
                  <a:rPr lang="ja-JP" altLang="en-US" sz="2400" dirty="0" smtClean="0"/>
                  <a:t>パルスレーザーを高周波数で点灯</a:t>
                </a:r>
                <a:r>
                  <a:rPr lang="en-US" altLang="ja-JP" sz="2400" dirty="0" smtClean="0"/>
                  <a:t>(DC</a:t>
                </a:r>
                <a:r>
                  <a:rPr lang="ja-JP" altLang="en-US" sz="2400" dirty="0" smtClean="0"/>
                  <a:t>光源として使用）</a:t>
                </a:r>
                <a:endParaRPr kumimoji="1" lang="en-US" altLang="ja-JP" sz="2400" dirty="0" smtClean="0"/>
              </a:p>
              <a:p>
                <a:pPr lvl="1"/>
                <a:r>
                  <a:rPr lang="en-US" altLang="ja-JP" sz="2000" dirty="0" smtClean="0"/>
                  <a:t>f = 1MHz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altLang="ja-JP" sz="2000" dirty="0" smtClean="0"/>
                  <a:t>/pulse</a:t>
                </a:r>
                <a14:m>
                  <m:oMath xmlns:m="http://schemas.openxmlformats.org/officeDocument/2006/math">
                    <m:r>
                      <a:rPr lang="en-US" altLang="ja-JP" sz="2000" i="1" dirty="0" smtClean="0"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lang="en-US" altLang="ja-JP" sz="2000" dirty="0" smtClean="0"/>
                  <a:t>O(10</a:t>
                </a:r>
                <a:r>
                  <a:rPr lang="en-US" altLang="ja-JP" sz="2000" baseline="30000" dirty="0" smtClean="0"/>
                  <a:t>4</a:t>
                </a:r>
                <a:r>
                  <a:rPr lang="en-US" altLang="ja-JP" sz="2000" dirty="0" smtClean="0"/>
                  <a:t>) (</a:t>
                </a:r>
                <a:r>
                  <a:rPr lang="ja-JP" altLang="en-US" sz="2000" dirty="0" smtClean="0"/>
                  <a:t>不定性大</a:t>
                </a:r>
                <a:r>
                  <a:rPr lang="en-US" altLang="ja-JP" sz="2000" dirty="0" smtClean="0"/>
                  <a:t>)</a:t>
                </a:r>
              </a:p>
            </p:txBody>
          </p:sp>
        </mc:Choice>
        <mc:Fallback>
          <p:sp>
            <p:nvSpPr>
              <p:cNvPr id="8" name="コンテンツ プレースホルダー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9856" y="1350641"/>
                <a:ext cx="8208912" cy="1800199"/>
              </a:xfrm>
              <a:blipFill rotWithShape="1">
                <a:blip r:embed="rId2"/>
                <a:stretch>
                  <a:fillRect l="-965" t="-37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コンテンツ プレースホルダ 3" descr="Light2MHzgrid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3728" y="3061645"/>
            <a:ext cx="4843960" cy="3284984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2971779" y="2996952"/>
            <a:ext cx="3524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I-V curve of </a:t>
            </a:r>
            <a:r>
              <a:rPr kumimoji="1" lang="en-US" altLang="ja-JP" sz="1400" b="1" dirty="0" err="1" smtClean="0"/>
              <a:t>Nb</a:t>
            </a:r>
            <a:r>
              <a:rPr kumimoji="1" lang="en-US" altLang="ja-JP" sz="1400" b="1" dirty="0" smtClean="0"/>
              <a:t>/Al-STJ sample</a:t>
            </a:r>
          </a:p>
        </p:txBody>
      </p:sp>
      <p:sp>
        <p:nvSpPr>
          <p:cNvPr id="27" name="四角形吹き出し 26"/>
          <p:cNvSpPr/>
          <p:nvPr/>
        </p:nvSpPr>
        <p:spPr>
          <a:xfrm>
            <a:off x="5131992" y="5149877"/>
            <a:ext cx="1152128" cy="288032"/>
          </a:xfrm>
          <a:prstGeom prst="wedgeRectCallout">
            <a:avLst>
              <a:gd name="adj1" fmla="val -26260"/>
              <a:gd name="adj2" fmla="val -25985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800" dirty="0" smtClean="0"/>
              <a:t>laser off</a:t>
            </a:r>
            <a:endParaRPr kumimoji="1" lang="ja-JP" altLang="en-US" sz="1800" dirty="0"/>
          </a:p>
        </p:txBody>
      </p:sp>
      <p:sp>
        <p:nvSpPr>
          <p:cNvPr id="28" name="四角形吹き出し 27"/>
          <p:cNvSpPr/>
          <p:nvPr/>
        </p:nvSpPr>
        <p:spPr>
          <a:xfrm>
            <a:off x="3043760" y="4213773"/>
            <a:ext cx="1296144" cy="288032"/>
          </a:xfrm>
          <a:prstGeom prst="wedgeRectCallout">
            <a:avLst>
              <a:gd name="adj1" fmla="val 113750"/>
              <a:gd name="adj2" fmla="val -10356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800" dirty="0" smtClean="0"/>
              <a:t>laser </a:t>
            </a:r>
            <a:r>
              <a:rPr lang="en-US" altLang="ja-JP" sz="1800" dirty="0" smtClean="0"/>
              <a:t>on</a:t>
            </a:r>
            <a:endParaRPr kumimoji="1" lang="ja-JP" altLang="en-US" sz="18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755728" y="3421685"/>
            <a:ext cx="223224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1MHz,~10</a:t>
            </a:r>
            <a:r>
              <a:rPr kumimoji="1" lang="en-US" altLang="ja-JP" sz="1800" baseline="30000" dirty="0" smtClean="0"/>
              <a:t>4</a:t>
            </a:r>
            <a:r>
              <a:rPr kumimoji="1" lang="en-US" altLang="ja-JP" sz="1800" dirty="0" smtClean="0"/>
              <a:t>photons</a:t>
            </a:r>
            <a:endParaRPr kumimoji="1" lang="ja-JP" altLang="en-US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3" name="正方形/長方形 52"/>
              <p:cNvSpPr/>
              <p:nvPr/>
            </p:nvSpPr>
            <p:spPr>
              <a:xfrm>
                <a:off x="4508219" y="5498263"/>
                <a:ext cx="21932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800" b="1" dirty="0"/>
                  <a:t>T</a:t>
                </a:r>
                <a14:m>
                  <m:oMath xmlns:m="http://schemas.openxmlformats.org/officeDocument/2006/math">
                    <m:r>
                      <a:rPr lang="en-US" altLang="ja-JP" sz="1800" i="1" dirty="0"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lang="en-US" altLang="ja-JP" sz="1800" b="1" dirty="0"/>
                  <a:t>100mK, </a:t>
                </a:r>
                <a:r>
                  <a:rPr lang="ja-JP" altLang="en-US" sz="1800" b="1" dirty="0" smtClean="0"/>
                  <a:t>磁場あり</a:t>
                </a:r>
                <a:endParaRPr lang="en-US" altLang="ja-JP" sz="1800" b="1" dirty="0"/>
              </a:p>
            </p:txBody>
          </p:sp>
        </mc:Choice>
        <mc:Fallback>
          <p:sp>
            <p:nvSpPr>
              <p:cNvPr id="53" name="正方形/長方形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8219" y="5498263"/>
                <a:ext cx="2193229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2507" t="-11475" r="-2228" b="-262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直線矢印コネクタ 56"/>
          <p:cNvCxnSpPr/>
          <p:nvPr/>
        </p:nvCxnSpPr>
        <p:spPr>
          <a:xfrm>
            <a:off x="5708056" y="3606351"/>
            <a:ext cx="0" cy="60742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0" name="テキスト ボックス 59"/>
              <p:cNvSpPr txBox="1"/>
              <p:nvPr/>
            </p:nvSpPr>
            <p:spPr>
              <a:xfrm>
                <a:off x="5735899" y="3606351"/>
                <a:ext cx="6517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800" b="0" i="1" smtClean="0">
                          <a:latin typeface="Cambria Math"/>
                        </a:rPr>
                        <m:t>3</m:t>
                      </m:r>
                      <m:r>
                        <a:rPr kumimoji="1" lang="en-US" altLang="ja-JP" sz="1800" b="0" i="1" smtClean="0">
                          <a:latin typeface="Cambria Math"/>
                        </a:rPr>
                        <m:t>𝜇</m:t>
                      </m:r>
                      <m:r>
                        <a:rPr kumimoji="1" lang="en-US" altLang="ja-JP" sz="1800" b="0" i="1" smtClean="0"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kumimoji="1" lang="ja-JP" altLang="en-US" sz="1800" dirty="0"/>
              </a:p>
            </p:txBody>
          </p:sp>
        </mc:Choice>
        <mc:Fallback>
          <p:sp>
            <p:nvSpPr>
              <p:cNvPr id="60" name="テキスト ボックス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5899" y="3606351"/>
                <a:ext cx="651780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テキスト ボックス 2"/>
              <p:cNvSpPr txBox="1"/>
              <p:nvPr/>
            </p:nvSpPr>
            <p:spPr>
              <a:xfrm>
                <a:off x="1362837" y="4473304"/>
                <a:ext cx="15217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𝐼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[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𝜇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A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2837" y="4473304"/>
                <a:ext cx="1521782" cy="461665"/>
              </a:xfrm>
              <a:prstGeom prst="rect">
                <a:avLst/>
              </a:prstGeom>
              <a:blipFill rotWithShape="1">
                <a:blip r:embed="rId6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4168410" y="6115796"/>
                <a:ext cx="15217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b="0" dirty="0" smtClean="0"/>
                  <a:t>V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/>
                      </a:rPr>
                      <m:t>[</m:t>
                    </m:r>
                    <m:r>
                      <m:rPr>
                        <m:sty m:val="p"/>
                      </m:rPr>
                      <a:rPr kumimoji="1" lang="en-US" altLang="ja-JP" b="0" i="1" smtClean="0">
                        <a:latin typeface="Cambria Math"/>
                      </a:rPr>
                      <m:t>mV</m:t>
                    </m:r>
                    <m:r>
                      <a:rPr kumimoji="1" lang="en-US" altLang="ja-JP" b="0" i="1" smtClean="0">
                        <a:latin typeface="Cambria Math"/>
                      </a:rPr>
                      <m:t>]</m:t>
                    </m:r>
                  </m:oMath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8410" y="6115796"/>
                <a:ext cx="1521782" cy="461665"/>
              </a:xfrm>
              <a:prstGeom prst="rect">
                <a:avLst/>
              </a:prstGeom>
              <a:blipFill rotWithShape="1">
                <a:blip r:embed="rId7"/>
                <a:stretch>
                  <a:fillRect t="-9211" b="-302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697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 3" descr="tek0000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7693" y="1849108"/>
            <a:ext cx="5088564" cy="3816424"/>
          </a:xfrm>
        </p:spPr>
      </p:pic>
      <p:sp>
        <p:nvSpPr>
          <p:cNvPr id="17" name="テキスト ボックス 16"/>
          <p:cNvSpPr txBox="1"/>
          <p:nvPr/>
        </p:nvSpPr>
        <p:spPr>
          <a:xfrm>
            <a:off x="123603" y="925304"/>
            <a:ext cx="71738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ja-JP" altLang="en-US" sz="2400" dirty="0" smtClean="0"/>
              <a:t>入射光源</a:t>
            </a:r>
            <a:r>
              <a:rPr lang="en-US" altLang="ja-JP" sz="2400" dirty="0" smtClean="0"/>
              <a:t> </a:t>
            </a:r>
            <a:endParaRPr lang="en-US" altLang="ja-JP" sz="2400" dirty="0" smtClean="0"/>
          </a:p>
          <a:p>
            <a:r>
              <a:rPr lang="ja-JP" altLang="en-US" dirty="0" smtClean="0"/>
              <a:t>大光量レーザーパルスを</a:t>
            </a:r>
            <a:r>
              <a:rPr lang="en-US" altLang="ja-JP" sz="2400" dirty="0" smtClean="0"/>
              <a:t>10MHz</a:t>
            </a:r>
            <a:r>
              <a:rPr lang="ja-JP" altLang="en-US" sz="2400" dirty="0" smtClean="0"/>
              <a:t>で</a:t>
            </a:r>
            <a:r>
              <a:rPr lang="en-US" altLang="ja-JP" sz="2400" dirty="0" smtClean="0"/>
              <a:t>30</a:t>
            </a:r>
            <a:r>
              <a:rPr lang="ja-JP" altLang="en-US" sz="2400" dirty="0" smtClean="0"/>
              <a:t>パルス</a:t>
            </a:r>
            <a:r>
              <a:rPr lang="en-US" altLang="ja-JP" sz="2400" dirty="0" smtClean="0"/>
              <a:t>(</a:t>
            </a:r>
            <a:r>
              <a:rPr lang="ja-JP" altLang="en-US" sz="2400" dirty="0" smtClean="0"/>
              <a:t>計</a:t>
            </a:r>
            <a:r>
              <a:rPr lang="en-US" altLang="ja-JP" sz="2400" dirty="0" smtClean="0"/>
              <a:t>3μs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20" name="タイトル 1"/>
          <p:cNvSpPr txBox="1">
            <a:spLocks/>
          </p:cNvSpPr>
          <p:nvPr/>
        </p:nvSpPr>
        <p:spPr bwMode="auto">
          <a:xfrm>
            <a:off x="179512" y="0"/>
            <a:ext cx="8613669" cy="925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7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" pitchFamily="18" charset="0"/>
                <a:ea typeface="Osaka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" pitchFamily="18" charset="0"/>
                <a:ea typeface="Osaka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" pitchFamily="18" charset="0"/>
                <a:ea typeface="Osaka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" pitchFamily="18" charset="0"/>
                <a:ea typeface="Osaka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" pitchFamily="18" charset="0"/>
                <a:ea typeface="Osaka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" pitchFamily="18" charset="0"/>
                <a:ea typeface="Osaka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" pitchFamily="18" charset="0"/>
                <a:ea typeface="Osaka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" pitchFamily="18" charset="0"/>
                <a:ea typeface="Osaka" charset="-128"/>
              </a:defRPr>
            </a:lvl9pPr>
          </a:lstStyle>
          <a:p>
            <a:r>
              <a:rPr lang="en-US" altLang="ja-JP" sz="5300" dirty="0" err="1" smtClean="0">
                <a:latin typeface="+mj-ea"/>
              </a:rPr>
              <a:t>Nb</a:t>
            </a:r>
            <a:r>
              <a:rPr lang="en-US" altLang="ja-JP" sz="5300" dirty="0" smtClean="0">
                <a:latin typeface="+mj-ea"/>
              </a:rPr>
              <a:t>/Al-STJ R&amp;D</a:t>
            </a:r>
            <a:r>
              <a:rPr lang="ja-JP" altLang="en-US" sz="5300" dirty="0" smtClean="0">
                <a:latin typeface="+mj-ea"/>
              </a:rPr>
              <a:t> </a:t>
            </a:r>
            <a:r>
              <a:rPr lang="en-US" altLang="ja-JP" sz="5300" dirty="0" smtClean="0">
                <a:latin typeface="+mj-ea"/>
              </a:rPr>
              <a:t>status</a:t>
            </a:r>
            <a:r>
              <a:rPr lang="en-US" altLang="ja-JP" sz="3200" dirty="0" smtClean="0">
                <a:latin typeface="+mj-ea"/>
              </a:rPr>
              <a:t/>
            </a:r>
            <a:br>
              <a:rPr lang="en-US" altLang="ja-JP" sz="3200" dirty="0" smtClean="0">
                <a:latin typeface="+mj-ea"/>
              </a:rPr>
            </a:br>
            <a:r>
              <a:rPr lang="ja-JP" altLang="en-US" sz="3200" dirty="0" smtClean="0">
                <a:latin typeface="+mj-ea"/>
              </a:rPr>
              <a:t>可視光域</a:t>
            </a:r>
            <a:r>
              <a:rPr lang="en-US" altLang="ja-JP" sz="3200" dirty="0" smtClean="0">
                <a:latin typeface="+mj-ea"/>
              </a:rPr>
              <a:t>(</a:t>
            </a:r>
            <a:r>
              <a:rPr lang="ja-JP" altLang="en-US" sz="3200" dirty="0" smtClean="0">
                <a:latin typeface="+mj-ea"/>
              </a:rPr>
              <a:t>青色）パルス光レーザーに対する応答</a:t>
            </a:r>
            <a:endParaRPr lang="ja-JP" altLang="en-US" sz="3200" dirty="0">
              <a:latin typeface="+mj-ea"/>
            </a:endParaRPr>
          </a:p>
        </p:txBody>
      </p:sp>
      <p:grpSp>
        <p:nvGrpSpPr>
          <p:cNvPr id="47" name="グループ化 46"/>
          <p:cNvGrpSpPr/>
          <p:nvPr/>
        </p:nvGrpSpPr>
        <p:grpSpPr>
          <a:xfrm>
            <a:off x="371788" y="2618748"/>
            <a:ext cx="3078863" cy="3478207"/>
            <a:chOff x="585971" y="2780928"/>
            <a:chExt cx="3078863" cy="3478207"/>
          </a:xfrm>
        </p:grpSpPr>
        <p:grpSp>
          <p:nvGrpSpPr>
            <p:cNvPr id="48" name="グループ化 47"/>
            <p:cNvGrpSpPr/>
            <p:nvPr/>
          </p:nvGrpSpPr>
          <p:grpSpPr>
            <a:xfrm>
              <a:off x="1552725" y="4518086"/>
              <a:ext cx="441277" cy="686430"/>
              <a:chOff x="3275856" y="2996952"/>
              <a:chExt cx="648072" cy="1008112"/>
            </a:xfrm>
          </p:grpSpPr>
          <p:sp>
            <p:nvSpPr>
              <p:cNvPr id="70" name="円/楕円 69"/>
              <p:cNvSpPr/>
              <p:nvPr/>
            </p:nvSpPr>
            <p:spPr>
              <a:xfrm>
                <a:off x="3275856" y="2996952"/>
                <a:ext cx="648072" cy="648072"/>
              </a:xfrm>
              <a:prstGeom prst="ellipse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>
              <a:xfrm>
                <a:off x="3275856" y="3356992"/>
                <a:ext cx="648072" cy="648072"/>
              </a:xfrm>
              <a:prstGeom prst="ellipse">
                <a:avLst/>
              </a:prstGeom>
              <a:noFill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" name="二等辺三角形 48"/>
            <p:cNvSpPr/>
            <p:nvPr/>
          </p:nvSpPr>
          <p:spPr>
            <a:xfrm flipV="1">
              <a:off x="1650786" y="6063012"/>
              <a:ext cx="343215" cy="196123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1797878" y="5180459"/>
              <a:ext cx="0" cy="93158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テキスト ボックス 50"/>
            <p:cNvSpPr txBox="1"/>
            <p:nvPr/>
          </p:nvSpPr>
          <p:spPr>
            <a:xfrm>
              <a:off x="2134948" y="2780928"/>
              <a:ext cx="114646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>
                  <a:solidFill>
                    <a:schemeClr val="accent6"/>
                  </a:solidFill>
                </a:rPr>
                <a:t>Pre-Amp</a:t>
              </a:r>
            </a:p>
            <a:p>
              <a:r>
                <a:rPr lang="en-US" altLang="ja-JP" sz="1800" dirty="0" smtClean="0">
                  <a:solidFill>
                    <a:schemeClr val="accent6"/>
                  </a:solidFill>
                </a:rPr>
                <a:t>Ortec147c</a:t>
              </a:r>
              <a:endParaRPr kumimoji="1" lang="ja-JP" altLang="en-US" sz="1800" dirty="0">
                <a:solidFill>
                  <a:schemeClr val="accent6"/>
                </a:solidFill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2957327" y="4174870"/>
              <a:ext cx="707507" cy="314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chemeClr val="accent6"/>
                  </a:solidFill>
                </a:rPr>
                <a:t>Shaper</a:t>
              </a:r>
              <a:endParaRPr lang="en-US" altLang="ja-JP" dirty="0" smtClean="0">
                <a:solidFill>
                  <a:schemeClr val="accent6"/>
                </a:solidFill>
              </a:endParaRPr>
            </a:p>
          </p:txBody>
        </p:sp>
        <p:cxnSp>
          <p:nvCxnSpPr>
            <p:cNvPr id="53" name="直線コネクタ 52"/>
            <p:cNvCxnSpPr/>
            <p:nvPr/>
          </p:nvCxnSpPr>
          <p:spPr>
            <a:xfrm>
              <a:off x="866294" y="4494028"/>
              <a:ext cx="93158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直線コネクタ 53"/>
            <p:cNvCxnSpPr/>
            <p:nvPr/>
          </p:nvCxnSpPr>
          <p:spPr>
            <a:xfrm>
              <a:off x="1797878" y="3219229"/>
              <a:ext cx="0" cy="12747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テキスト ボックス 54"/>
            <p:cNvSpPr txBox="1"/>
            <p:nvPr/>
          </p:nvSpPr>
          <p:spPr>
            <a:xfrm>
              <a:off x="2116578" y="4788213"/>
              <a:ext cx="382896" cy="314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chemeClr val="accent4"/>
                  </a:solidFill>
                </a:rPr>
                <a:t>STJ</a:t>
              </a:r>
              <a:endParaRPr kumimoji="1" lang="ja-JP" altLang="en-US" sz="2400" dirty="0">
                <a:solidFill>
                  <a:schemeClr val="accent4"/>
                </a:solidFill>
              </a:endParaRPr>
            </a:p>
          </p:txBody>
        </p:sp>
        <p:grpSp>
          <p:nvGrpSpPr>
            <p:cNvPr id="56" name="グループ化 55"/>
            <p:cNvGrpSpPr/>
            <p:nvPr/>
          </p:nvGrpSpPr>
          <p:grpSpPr>
            <a:xfrm>
              <a:off x="1773364" y="3365407"/>
              <a:ext cx="1708478" cy="1152679"/>
              <a:chOff x="1839798" y="3709536"/>
              <a:chExt cx="3194109" cy="1815317"/>
            </a:xfrm>
          </p:grpSpPr>
          <p:grpSp>
            <p:nvGrpSpPr>
              <p:cNvPr id="61" name="グループ化 60"/>
              <p:cNvGrpSpPr/>
              <p:nvPr/>
            </p:nvGrpSpPr>
            <p:grpSpPr>
              <a:xfrm>
                <a:off x="3464923" y="4174871"/>
                <a:ext cx="588369" cy="637400"/>
                <a:chOff x="5364088" y="2708920"/>
                <a:chExt cx="864096" cy="936104"/>
              </a:xfrm>
            </p:grpSpPr>
            <p:cxnSp>
              <p:nvCxnSpPr>
                <p:cNvPr id="66" name="直線コネクタ 65"/>
                <p:cNvCxnSpPr/>
                <p:nvPr/>
              </p:nvCxnSpPr>
              <p:spPr>
                <a:xfrm>
                  <a:off x="5364088" y="2996952"/>
                  <a:ext cx="0" cy="36004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直線コネクタ 66"/>
                <p:cNvCxnSpPr/>
                <p:nvPr/>
              </p:nvCxnSpPr>
              <p:spPr>
                <a:xfrm>
                  <a:off x="5508104" y="2996952"/>
                  <a:ext cx="0" cy="36004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8" name="二等辺三角形 67"/>
                <p:cNvSpPr/>
                <p:nvPr/>
              </p:nvSpPr>
              <p:spPr>
                <a:xfrm rot="5400000">
                  <a:off x="5436096" y="2852936"/>
                  <a:ext cx="936104" cy="648072"/>
                </a:xfrm>
                <a:prstGeom prst="triangle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69" name="直線コネクタ 68"/>
                <p:cNvCxnSpPr/>
                <p:nvPr/>
              </p:nvCxnSpPr>
              <p:spPr>
                <a:xfrm>
                  <a:off x="5508104" y="3212976"/>
                  <a:ext cx="72008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2" name="直線コネクタ 61"/>
              <p:cNvCxnSpPr>
                <a:stCxn id="70" idx="0"/>
              </p:cNvCxnSpPr>
              <p:nvPr/>
            </p:nvCxnSpPr>
            <p:spPr>
              <a:xfrm flipV="1">
                <a:off x="1839798" y="4518086"/>
                <a:ext cx="1625124" cy="100676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3" name="二等辺三角形 62"/>
              <p:cNvSpPr/>
              <p:nvPr/>
            </p:nvSpPr>
            <p:spPr>
              <a:xfrm rot="5400000">
                <a:off x="4298446" y="4272932"/>
                <a:ext cx="637400" cy="441277"/>
              </a:xfrm>
              <a:prstGeom prst="triangl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4" name="直線コネクタ 63"/>
              <p:cNvCxnSpPr>
                <a:stCxn id="68" idx="0"/>
                <a:endCxn id="63" idx="3"/>
              </p:cNvCxnSpPr>
              <p:nvPr/>
            </p:nvCxnSpPr>
            <p:spPr>
              <a:xfrm>
                <a:off x="4053292" y="4493571"/>
                <a:ext cx="343215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5" name="角丸四角形 64"/>
              <p:cNvSpPr/>
              <p:nvPr/>
            </p:nvSpPr>
            <p:spPr>
              <a:xfrm>
                <a:off x="3170739" y="3709536"/>
                <a:ext cx="1863168" cy="1274799"/>
              </a:xfrm>
              <a:prstGeom prst="roundRect">
                <a:avLst/>
              </a:prstGeom>
              <a:no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57" name="直線コネクタ 56"/>
            <p:cNvCxnSpPr/>
            <p:nvPr/>
          </p:nvCxnSpPr>
          <p:spPr>
            <a:xfrm>
              <a:off x="866294" y="5229489"/>
              <a:ext cx="93158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角丸四角形 57"/>
            <p:cNvSpPr/>
            <p:nvPr/>
          </p:nvSpPr>
          <p:spPr>
            <a:xfrm>
              <a:off x="1552725" y="4346936"/>
              <a:ext cx="1127707" cy="1029646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9" name="直線矢印コネクタ 58"/>
            <p:cNvCxnSpPr/>
            <p:nvPr/>
          </p:nvCxnSpPr>
          <p:spPr bwMode="auto">
            <a:xfrm>
              <a:off x="1111448" y="4518086"/>
              <a:ext cx="0" cy="68643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0" name="テキスト ボックス 59"/>
            <p:cNvSpPr txBox="1"/>
            <p:nvPr/>
          </p:nvSpPr>
          <p:spPr>
            <a:xfrm>
              <a:off x="585971" y="4017695"/>
              <a:ext cx="1040413" cy="314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 smtClean="0"/>
                <a:t>V</a:t>
              </a:r>
              <a:r>
                <a:rPr kumimoji="1" lang="en-US" altLang="ja-JP" baseline="-25000" dirty="0" err="1" smtClean="0"/>
                <a:t>bias</a:t>
              </a:r>
              <a:r>
                <a:rPr kumimoji="1" lang="en-US" altLang="ja-JP" dirty="0" smtClean="0"/>
                <a:t>=1mV</a:t>
              </a:r>
              <a:endParaRPr kumimoji="1" lang="ja-JP" altLang="en-US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正方形/長方形 7"/>
              <p:cNvSpPr/>
              <p:nvPr/>
            </p:nvSpPr>
            <p:spPr>
              <a:xfrm>
                <a:off x="438776" y="1756301"/>
                <a:ext cx="3011875" cy="3915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80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altLang="ja-JP" sz="1800" i="1">
                            <a:latin typeface="Cambria Math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altLang="ja-JP" sz="1800" dirty="0"/>
                  <a:t>/pulse</a:t>
                </a:r>
                <a14:m>
                  <m:oMath xmlns:m="http://schemas.openxmlformats.org/officeDocument/2006/math">
                    <m:r>
                      <a:rPr lang="en-US" altLang="ja-JP" sz="1800" i="1" dirty="0"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lang="en-US" altLang="ja-JP" sz="1800" dirty="0"/>
                  <a:t>O(10</a:t>
                </a:r>
                <a:r>
                  <a:rPr lang="en-US" altLang="ja-JP" sz="1800" baseline="30000" dirty="0"/>
                  <a:t>4</a:t>
                </a:r>
                <a:r>
                  <a:rPr lang="en-US" altLang="ja-JP" sz="1800" dirty="0"/>
                  <a:t>) (</a:t>
                </a:r>
                <a:r>
                  <a:rPr lang="ja-JP" altLang="en-US" sz="1800" dirty="0"/>
                  <a:t>不定性大</a:t>
                </a:r>
                <a:r>
                  <a:rPr lang="en-US" altLang="ja-JP" sz="1800" dirty="0"/>
                  <a:t>)</a:t>
                </a:r>
                <a:endParaRPr lang="en-US" altLang="ja-JP" sz="2000" dirty="0"/>
              </a:p>
            </p:txBody>
          </p:sp>
        </mc:Choice>
        <mc:Fallback>
          <p:sp>
            <p:nvSpPr>
              <p:cNvPr id="8" name="正方形/長方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76" y="1756301"/>
                <a:ext cx="3011875" cy="391517"/>
              </a:xfrm>
              <a:prstGeom prst="rect">
                <a:avLst/>
              </a:prstGeom>
              <a:blipFill rotWithShape="1">
                <a:blip r:embed="rId3"/>
                <a:stretch>
                  <a:fillRect t="-12500" b="-2031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正方形/長方形 71"/>
          <p:cNvSpPr/>
          <p:nvPr/>
        </p:nvSpPr>
        <p:spPr>
          <a:xfrm>
            <a:off x="5796136" y="5696845"/>
            <a:ext cx="12241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ja-JP" sz="2000" dirty="0" smtClean="0"/>
              <a:t>40μs/DIV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377547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106" y="53975"/>
            <a:ext cx="7772400" cy="1143000"/>
          </a:xfrm>
        </p:spPr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 Box 3"/>
              <p:cNvSpPr txBox="1">
                <a:spLocks noChangeArrowheads="1"/>
              </p:cNvSpPr>
              <p:nvPr/>
            </p:nvSpPr>
            <p:spPr bwMode="auto">
              <a:xfrm>
                <a:off x="3448" y="1052736"/>
                <a:ext cx="8964613" cy="55707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marL="457200" indent="-4572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algn="l" eaLnBrk="1" hangingPunct="1">
                  <a:buFont typeface="Arial" pitchFamily="34" charset="0"/>
                  <a:buChar char="•"/>
                </a:pPr>
                <a:r>
                  <a:rPr lang="ja-JP" altLang="en-US" sz="2800" dirty="0" smtClean="0">
                    <a:solidFill>
                      <a:schemeClr val="accent2"/>
                    </a:solidFill>
                  </a:rPr>
                  <a:t>赤外線宇宙背景放射の測定によるニュートリノ崩壊探索実験の可能性</a:t>
                </a:r>
                <a:endParaRPr lang="en-US" altLang="ja-JP" sz="2800" dirty="0" smtClean="0">
                  <a:solidFill>
                    <a:schemeClr val="accent2"/>
                  </a:solidFill>
                </a:endParaRPr>
              </a:p>
              <a:p>
                <a:pPr marL="0" indent="0" algn="l" eaLnBrk="1" hangingPunct="1"/>
                <a:endParaRPr lang="en-US" altLang="ja-JP" sz="2800" dirty="0" smtClean="0">
                  <a:solidFill>
                    <a:schemeClr val="accent2"/>
                  </a:solidFill>
                </a:endParaRPr>
              </a:p>
              <a:p>
                <a:pPr algn="l" eaLnBrk="1" hangingPunct="1">
                  <a:buFont typeface="Arial" pitchFamily="34" charset="0"/>
                  <a:buChar char="•"/>
                </a:pPr>
                <a:r>
                  <a:rPr lang="ja-JP" altLang="en-US" sz="2800" dirty="0" smtClean="0">
                    <a:solidFill>
                      <a:schemeClr val="accent2"/>
                    </a:solidFill>
                  </a:rPr>
                  <a:t>回折格子</a:t>
                </a:r>
                <a:r>
                  <a:rPr lang="en-US" altLang="ja-JP" sz="2800" dirty="0">
                    <a:solidFill>
                      <a:schemeClr val="accent2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2800" i="1">
                        <a:solidFill>
                          <a:schemeClr val="accent2"/>
                        </a:solidFill>
                        <a:latin typeface="Cambria Math"/>
                      </a:rPr>
                      <m:t>𝜆</m:t>
                    </m:r>
                    <m:r>
                      <a:rPr lang="en-US" altLang="ja-JP" sz="2800" i="1">
                        <a:solidFill>
                          <a:schemeClr val="accent2"/>
                        </a:solidFill>
                        <a:latin typeface="Cambria Math"/>
                      </a:rPr>
                      <m:t>=40~80</m:t>
                    </m:r>
                    <m:r>
                      <a:rPr lang="en-US" altLang="ja-JP" sz="2800" i="1">
                        <a:solidFill>
                          <a:schemeClr val="accent2"/>
                        </a:solidFill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sz="2800" i="1">
                        <a:solidFill>
                          <a:schemeClr val="accent2"/>
                        </a:solidFill>
                        <a:latin typeface="Cambria Math"/>
                      </a:rPr>
                      <m:t>m</m:t>
                    </m:r>
                  </m:oMath>
                </a14:m>
                <a:r>
                  <a:rPr lang="en-US" altLang="ja-JP" sz="2800" dirty="0">
                    <a:solidFill>
                      <a:schemeClr val="accent2"/>
                    </a:solidFill>
                  </a:rPr>
                  <a:t>) </a:t>
                </a:r>
                <a:r>
                  <a:rPr lang="ja-JP" altLang="en-US" sz="2800" dirty="0" smtClean="0">
                    <a:solidFill>
                      <a:schemeClr val="accent2"/>
                    </a:solidFill>
                  </a:rPr>
                  <a:t>＋</a:t>
                </a:r>
                <a:r>
                  <a:rPr lang="en-US" altLang="ja-JP" sz="2800" dirty="0" err="1" smtClean="0">
                    <a:solidFill>
                      <a:schemeClr val="accent2"/>
                    </a:solidFill>
                  </a:rPr>
                  <a:t>Nb</a:t>
                </a:r>
                <a:r>
                  <a:rPr lang="en-US" altLang="ja-JP" sz="2800" dirty="0" smtClean="0">
                    <a:solidFill>
                      <a:schemeClr val="accent2"/>
                    </a:solidFill>
                  </a:rPr>
                  <a:t>/Al-STJ</a:t>
                </a:r>
                <a:r>
                  <a:rPr lang="ja-JP" altLang="en-US" sz="2800" dirty="0" err="1" smtClean="0">
                    <a:solidFill>
                      <a:schemeClr val="accent2"/>
                    </a:solidFill>
                  </a:rPr>
                  <a:t>を検</a:t>
                </a:r>
                <a:r>
                  <a:rPr lang="ja-JP" altLang="en-US" sz="2800" dirty="0" smtClean="0">
                    <a:solidFill>
                      <a:schemeClr val="accent2"/>
                    </a:solidFill>
                  </a:rPr>
                  <a:t>出器とする</a:t>
                </a:r>
                <a:r>
                  <a:rPr lang="en-US" altLang="ja-JP" sz="2800" dirty="0" smtClean="0">
                    <a:solidFill>
                      <a:schemeClr val="accent2"/>
                    </a:solidFill>
                  </a:rPr>
                  <a:t>CIB</a:t>
                </a:r>
                <a:r>
                  <a:rPr lang="ja-JP" altLang="en-US" sz="2800" dirty="0" smtClean="0">
                    <a:solidFill>
                      <a:schemeClr val="accent2"/>
                    </a:solidFill>
                  </a:rPr>
                  <a:t>観測ロケット実験を計画中</a:t>
                </a:r>
                <a:endParaRPr lang="en-US" altLang="ja-JP" sz="2800" dirty="0" smtClean="0">
                  <a:solidFill>
                    <a:schemeClr val="accent2"/>
                  </a:solidFill>
                </a:endParaRPr>
              </a:p>
              <a:p>
                <a:pPr lvl="1" algn="l" eaLnBrk="1" hangingPunct="1">
                  <a:buFont typeface="Arial" pitchFamily="34" charset="0"/>
                  <a:buChar char="•"/>
                </a:pPr>
                <a:r>
                  <a:rPr lang="ja-JP" altLang="en-US" dirty="0">
                    <a:solidFill>
                      <a:schemeClr val="accent2"/>
                    </a:solidFill>
                  </a:rPr>
                  <a:t>ニュートリノ寿命の下限</a:t>
                </a:r>
                <a:r>
                  <a:rPr lang="ja-JP" altLang="en-US" dirty="0" smtClean="0">
                    <a:solidFill>
                      <a:schemeClr val="accent2"/>
                    </a:solidFill>
                  </a:rPr>
                  <a:t>をより厳しく与える．</a:t>
                </a:r>
                <a:r>
                  <a:rPr lang="en-US" altLang="ja-JP" dirty="0" smtClean="0">
                    <a:solidFill>
                      <a:schemeClr val="accent2"/>
                    </a:solidFill>
                  </a:rPr>
                  <a:t>CIB</a:t>
                </a:r>
                <a:r>
                  <a:rPr lang="ja-JP" altLang="en-US" dirty="0" smtClean="0">
                    <a:solidFill>
                      <a:schemeClr val="accent2"/>
                    </a:solidFill>
                  </a:rPr>
                  <a:t>（</a:t>
                </a:r>
                <a:r>
                  <a:rPr lang="en-US" altLang="ja-JP" dirty="0">
                    <a:solidFill>
                      <a:schemeClr val="accent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i="1">
                        <a:solidFill>
                          <a:schemeClr val="accent2"/>
                        </a:solidFill>
                        <a:latin typeface="Cambria Math"/>
                      </a:rPr>
                      <m:t>𝜆</m:t>
                    </m:r>
                    <m:r>
                      <a:rPr lang="en-US" altLang="ja-JP" i="1">
                        <a:solidFill>
                          <a:schemeClr val="accent2"/>
                        </a:solidFill>
                        <a:latin typeface="Cambria Math"/>
                      </a:rPr>
                      <m:t>=40~80</m:t>
                    </m:r>
                    <m:r>
                      <a:rPr lang="en-US" altLang="ja-JP" i="1">
                        <a:solidFill>
                          <a:schemeClr val="accent2"/>
                        </a:solidFill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ja-JP" i="1">
                        <a:solidFill>
                          <a:schemeClr val="accent2"/>
                        </a:solidFill>
                        <a:latin typeface="Cambria Math"/>
                      </a:rPr>
                      <m:t>m</m:t>
                    </m:r>
                    <m:r>
                      <a:rPr lang="en-US" altLang="ja-JP" i="1">
                        <a:solidFill>
                          <a:schemeClr val="accent2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ja-JP" altLang="en-US" dirty="0" smtClean="0">
                    <a:solidFill>
                      <a:schemeClr val="accent2"/>
                    </a:solidFill>
                  </a:rPr>
                  <a:t>）の精密測定</a:t>
                </a:r>
                <a:endParaRPr lang="en-US" altLang="ja-JP" dirty="0" smtClean="0">
                  <a:solidFill>
                    <a:schemeClr val="accent2"/>
                  </a:solidFill>
                </a:endParaRPr>
              </a:p>
              <a:p>
                <a:pPr marL="914400" lvl="1" indent="-457200" algn="l" eaLnBrk="1" hangingPunct="1">
                  <a:buFont typeface="Arial" pitchFamily="34" charset="0"/>
                  <a:buChar char="•"/>
                </a:pPr>
                <a:r>
                  <a:rPr lang="en-US" altLang="ja-JP" dirty="0" err="1" smtClean="0">
                    <a:solidFill>
                      <a:schemeClr val="accent2"/>
                    </a:solidFill>
                  </a:rPr>
                  <a:t>Nb</a:t>
                </a:r>
                <a:r>
                  <a:rPr lang="en-US" altLang="ja-JP" dirty="0" smtClean="0">
                    <a:solidFill>
                      <a:schemeClr val="accent2"/>
                    </a:solidFill>
                  </a:rPr>
                  <a:t>/Al-STJ</a:t>
                </a:r>
                <a:r>
                  <a:rPr lang="ja-JP" altLang="en-US" dirty="0" smtClean="0">
                    <a:solidFill>
                      <a:schemeClr val="accent2"/>
                    </a:solidFill>
                  </a:rPr>
                  <a:t>による遠赤外域光子のフォトンカウンティングの実現が必要</a:t>
                </a:r>
                <a:endParaRPr lang="en-US" altLang="ja-JP" dirty="0" smtClean="0">
                  <a:solidFill>
                    <a:schemeClr val="accent2"/>
                  </a:solidFill>
                </a:endParaRPr>
              </a:p>
              <a:p>
                <a:pPr marL="914400" lvl="1" indent="-457200" algn="l" eaLnBrk="1" hangingPunct="1">
                  <a:buFont typeface="Arial" pitchFamily="34" charset="0"/>
                  <a:buChar char="•"/>
                </a:pPr>
                <a:r>
                  <a:rPr lang="en-US" altLang="ja-JP" dirty="0" err="1" smtClean="0">
                    <a:solidFill>
                      <a:schemeClr val="accent2"/>
                    </a:solidFill>
                  </a:rPr>
                  <a:t>Nb</a:t>
                </a:r>
                <a:r>
                  <a:rPr lang="en-US" altLang="ja-JP" dirty="0" smtClean="0">
                    <a:solidFill>
                      <a:schemeClr val="accent2"/>
                    </a:solidFill>
                  </a:rPr>
                  <a:t>/Al-STJ</a:t>
                </a:r>
                <a:r>
                  <a:rPr lang="ja-JP" altLang="en-US" dirty="0" smtClean="0">
                    <a:solidFill>
                      <a:schemeClr val="accent2"/>
                    </a:solidFill>
                  </a:rPr>
                  <a:t>の光応答のテスト，超低温</a:t>
                </a:r>
                <a:r>
                  <a:rPr lang="en-US" altLang="ja-JP" dirty="0" smtClean="0">
                    <a:solidFill>
                      <a:schemeClr val="accent2"/>
                    </a:solidFill>
                  </a:rPr>
                  <a:t>(2K)</a:t>
                </a:r>
                <a:r>
                  <a:rPr lang="ja-JP" altLang="en-US" dirty="0" smtClean="0">
                    <a:solidFill>
                      <a:schemeClr val="accent2"/>
                    </a:solidFill>
                  </a:rPr>
                  <a:t>プリアンプの開発が進行中</a:t>
                </a:r>
                <a:endParaRPr lang="en-US" altLang="ja-JP" dirty="0" smtClean="0">
                  <a:solidFill>
                    <a:schemeClr val="accent2"/>
                  </a:solidFill>
                </a:endParaRPr>
              </a:p>
              <a:p>
                <a:pPr marL="914400" lvl="1" indent="-457200" algn="l" eaLnBrk="1" hangingPunct="1">
                  <a:buFont typeface="Arial" pitchFamily="34" charset="0"/>
                  <a:buChar char="•"/>
                </a:pPr>
                <a:r>
                  <a:rPr lang="en-US" altLang="ja-JP" dirty="0" smtClean="0">
                    <a:solidFill>
                      <a:schemeClr val="accent2"/>
                    </a:solidFill>
                  </a:rPr>
                  <a:t>STJ/Pre-amp</a:t>
                </a:r>
                <a:r>
                  <a:rPr lang="ja-JP" altLang="en-US" dirty="0" smtClean="0">
                    <a:solidFill>
                      <a:schemeClr val="accent2"/>
                    </a:solidFill>
                  </a:rPr>
                  <a:t>の多チャンネル化，ロケット実験用光学系，冷却系，</a:t>
                </a:r>
                <a:r>
                  <a:rPr lang="en-US" altLang="ja-JP" dirty="0" smtClean="0">
                    <a:solidFill>
                      <a:schemeClr val="accent2"/>
                    </a:solidFill>
                  </a:rPr>
                  <a:t>DAQ</a:t>
                </a:r>
                <a:r>
                  <a:rPr lang="ja-JP" altLang="en-US" dirty="0" smtClean="0">
                    <a:solidFill>
                      <a:schemeClr val="accent2"/>
                    </a:solidFill>
                  </a:rPr>
                  <a:t>など</a:t>
                </a:r>
                <a:r>
                  <a:rPr lang="en-US" altLang="ja-JP" dirty="0" smtClean="0">
                    <a:solidFill>
                      <a:schemeClr val="accent2"/>
                    </a:solidFill>
                  </a:rPr>
                  <a:t>R&amp;D</a:t>
                </a:r>
                <a:r>
                  <a:rPr lang="ja-JP" altLang="en-US" dirty="0" smtClean="0">
                    <a:solidFill>
                      <a:schemeClr val="accent2"/>
                    </a:solidFill>
                  </a:rPr>
                  <a:t>が必要</a:t>
                </a:r>
                <a:endParaRPr lang="en-US" altLang="ja-JP" dirty="0" smtClean="0">
                  <a:solidFill>
                    <a:schemeClr val="accent2"/>
                  </a:solidFill>
                </a:endParaRPr>
              </a:p>
              <a:p>
                <a:pPr algn="l" eaLnBrk="1" hangingPunct="1"/>
                <a:endParaRPr lang="en-US" altLang="ja-JP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34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48" y="1052736"/>
                <a:ext cx="8964613" cy="5570756"/>
              </a:xfrm>
              <a:prstGeom prst="rect">
                <a:avLst/>
              </a:prstGeom>
              <a:blipFill rotWithShape="1">
                <a:blip r:embed="rId2"/>
                <a:stretch>
                  <a:fillRect l="-1224" t="-1094" r="-20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77905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708275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ja-JP" smtClean="0"/>
              <a:t>BACKUP</a:t>
            </a: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スライド番号プレースホルダー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/>
            <a:fld id="{33DDD89E-F351-419F-9232-8C2A950CAA5A}" type="slidenum">
              <a:rPr lang="en-US" altLang="ja-JP" sz="1400"/>
              <a:pPr algn="r" eaLnBrk="1" hangingPunct="1"/>
              <a:t>15</a:t>
            </a:fld>
            <a:endParaRPr lang="en-US" altLang="ja-JP" sz="1400"/>
          </a:p>
        </p:txBody>
      </p:sp>
      <p:sp>
        <p:nvSpPr>
          <p:cNvPr id="16387" name="スライド番号プレースホルダー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/>
            <a:fld id="{95999599-C0A0-4D62-B068-00D67172F7E3}" type="slidenum">
              <a:rPr lang="en-US" altLang="ja-JP" sz="1400"/>
              <a:pPr algn="r" eaLnBrk="1" hangingPunct="1"/>
              <a:t>15</a:t>
            </a:fld>
            <a:endParaRPr lang="en-US" altLang="ja-JP" sz="140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115888"/>
            <a:ext cx="8569325" cy="576262"/>
          </a:xfrm>
          <a:noFill/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ja-JP" sz="2400" b="1" smtClean="0">
                <a:solidFill>
                  <a:srgbClr val="FF3300"/>
                </a:solidFill>
                <a:latin typeface="ＭＳ Ｐゴシック" pitchFamily="50" charset="-128"/>
                <a:ea typeface="ＭＳ Ｐゴシック" pitchFamily="50" charset="-128"/>
              </a:rPr>
              <a:t>CIB Experiment  with JAXA Rocket in 1992</a:t>
            </a: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031875"/>
            <a:ext cx="3892550" cy="556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300" y="909638"/>
            <a:ext cx="4557713" cy="568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8372475" y="4652963"/>
            <a:ext cx="771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/>
              <a:t>220km</a:t>
            </a:r>
          </a:p>
        </p:txBody>
      </p:sp>
      <p:sp>
        <p:nvSpPr>
          <p:cNvPr id="16392" name="Text Box 9"/>
          <p:cNvSpPr txBox="1">
            <a:spLocks noChangeArrowheads="1"/>
          </p:cNvSpPr>
          <p:nvPr/>
        </p:nvSpPr>
        <p:spPr bwMode="auto">
          <a:xfrm>
            <a:off x="8372475" y="5229225"/>
            <a:ext cx="771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/>
              <a:t>338km</a:t>
            </a:r>
          </a:p>
        </p:txBody>
      </p:sp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8372475" y="6021388"/>
            <a:ext cx="7715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b="1"/>
              <a:t>182km</a:t>
            </a:r>
          </a:p>
        </p:txBody>
      </p:sp>
    </p:spTree>
  </p:cSld>
  <p:clrMapOvr>
    <a:masterClrMapping/>
  </p:clrMapOvr>
  <p:transition advTm="39672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r>
              <a:rPr lang="en-US" altLang="ja-JP" sz="2800" b="1" smtClean="0">
                <a:solidFill>
                  <a:srgbClr val="FF3300"/>
                </a:solidFill>
                <a:latin typeface="ＭＳ Ｐゴシック" pitchFamily="50" charset="-128"/>
                <a:ea typeface="ＭＳ Ｐゴシック" pitchFamily="50" charset="-128"/>
              </a:rPr>
              <a:t>CIB Experiment  with JAXA Rocket in 1992</a:t>
            </a:r>
            <a:br>
              <a:rPr lang="en-US" altLang="ja-JP" sz="2800" b="1" smtClean="0">
                <a:solidFill>
                  <a:srgbClr val="FF3300"/>
                </a:solidFill>
                <a:latin typeface="ＭＳ Ｐゴシック" pitchFamily="50" charset="-128"/>
                <a:ea typeface="ＭＳ Ｐゴシック" pitchFamily="50" charset="-128"/>
              </a:rPr>
            </a:br>
            <a:r>
              <a:rPr lang="en-US" altLang="ja-JP" sz="2800" b="1" smtClean="0">
                <a:solidFill>
                  <a:srgbClr val="FF3300"/>
                </a:solidFill>
                <a:latin typeface="ＭＳ Ｐゴシック" pitchFamily="50" charset="-128"/>
                <a:ea typeface="ＭＳ Ｐゴシック" pitchFamily="50" charset="-128"/>
              </a:rPr>
              <a:t>NIR(</a:t>
            </a:r>
            <a:r>
              <a:rPr lang="ja-JP" altLang="en-US" sz="2800" b="1" smtClean="0">
                <a:solidFill>
                  <a:srgbClr val="FF3300"/>
                </a:solidFill>
                <a:latin typeface="ＭＳ Ｐゴシック" pitchFamily="50" charset="-128"/>
                <a:ea typeface="ＭＳ Ｐゴシック" pitchFamily="50" charset="-128"/>
              </a:rPr>
              <a:t>近赤外線</a:t>
            </a:r>
            <a:r>
              <a:rPr lang="en-US" altLang="ja-JP" sz="2800" b="1" smtClean="0">
                <a:solidFill>
                  <a:srgbClr val="FF3300"/>
                </a:solidFill>
                <a:latin typeface="ＭＳ Ｐゴシック" pitchFamily="50" charset="-128"/>
                <a:ea typeface="ＭＳ Ｐゴシック" pitchFamily="50" charset="-128"/>
              </a:rPr>
              <a:t>) Spectrometer</a:t>
            </a:r>
            <a:endParaRPr lang="ja-JP" altLang="en-US" sz="2800" b="1" smtClean="0">
              <a:solidFill>
                <a:srgbClr val="FF33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875"/>
            <a:ext cx="5184775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5076825" y="1628775"/>
            <a:ext cx="4160838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l" eaLnBrk="1" hangingPunct="1"/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FOV</a:t>
            </a:r>
            <a:r>
              <a:rPr lang="ja-JP" altLang="en-US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（視野）　</a:t>
            </a:r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0.2°x 0.2°</a:t>
            </a:r>
          </a:p>
          <a:p>
            <a:pPr algn="l" eaLnBrk="1" hangingPunct="1"/>
            <a:r>
              <a:rPr lang="ja-JP" altLang="en-US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　</a:t>
            </a:r>
          </a:p>
          <a:p>
            <a:pPr algn="l" eaLnBrk="1" hangingPunct="1"/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λ</a:t>
            </a:r>
            <a:r>
              <a:rPr lang="ja-JP" altLang="en-US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＝</a:t>
            </a:r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1.4μ</a:t>
            </a:r>
            <a:r>
              <a:rPr lang="ja-JP" altLang="en-US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～</a:t>
            </a:r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4.1μ</a:t>
            </a:r>
            <a:r>
              <a:rPr lang="ja-JP" altLang="en-US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　　</a:t>
            </a:r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Δλ</a:t>
            </a:r>
            <a:r>
              <a:rPr lang="ja-JP" altLang="en-US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＝</a:t>
            </a:r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0.13μ</a:t>
            </a:r>
          </a:p>
          <a:p>
            <a:pPr algn="l" eaLnBrk="1" hangingPunct="1"/>
            <a:endParaRPr lang="en-US" altLang="ja-JP" sz="1800" b="1">
              <a:solidFill>
                <a:schemeClr val="accent2"/>
              </a:solidFill>
              <a:latin typeface="ＭＳ Ｐゴシック" pitchFamily="50" charset="-128"/>
              <a:ea typeface="ＭＳ Ｐゴシック" pitchFamily="50" charset="-128"/>
            </a:endParaRPr>
          </a:p>
          <a:p>
            <a:pPr algn="l" eaLnBrk="1" hangingPunct="1"/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InSb</a:t>
            </a:r>
            <a:r>
              <a:rPr lang="ja-JP" altLang="en-US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半導体検出器： </a:t>
            </a:r>
          </a:p>
          <a:p>
            <a:pPr algn="l" eaLnBrk="1" hangingPunct="1"/>
            <a:r>
              <a:rPr lang="ja-JP" altLang="en-US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　　　ギャップエネルギー </a:t>
            </a:r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0.17eV</a:t>
            </a:r>
            <a:endParaRPr lang="ja-JP" altLang="en-US" sz="1800" b="1">
              <a:solidFill>
                <a:schemeClr val="accent2"/>
              </a:solidFill>
              <a:latin typeface="ＭＳ Ｐゴシック" pitchFamily="50" charset="-128"/>
              <a:ea typeface="ＭＳ Ｐゴシック" pitchFamily="50" charset="-128"/>
            </a:endParaRPr>
          </a:p>
          <a:p>
            <a:pPr algn="l" eaLnBrk="1" hangingPunct="1"/>
            <a:r>
              <a:rPr lang="ja-JP" altLang="en-US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　　　　　　（</a:t>
            </a:r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λ</a:t>
            </a:r>
            <a:r>
              <a:rPr lang="ja-JP" altLang="en-US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＝</a:t>
            </a:r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7.9μ</a:t>
            </a:r>
            <a:r>
              <a:rPr lang="ja-JP" altLang="en-US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）</a:t>
            </a:r>
          </a:p>
          <a:p>
            <a:pPr algn="l" eaLnBrk="1" hangingPunct="1"/>
            <a:endParaRPr lang="ja-JP" altLang="en-US" sz="1800" b="1">
              <a:solidFill>
                <a:schemeClr val="accent2"/>
              </a:solidFill>
              <a:latin typeface="ＭＳ Ｐゴシック" pitchFamily="50" charset="-128"/>
              <a:ea typeface="ＭＳ Ｐゴシック" pitchFamily="50" charset="-128"/>
            </a:endParaRPr>
          </a:p>
          <a:p>
            <a:pPr algn="l" eaLnBrk="1" hangingPunct="1"/>
            <a:r>
              <a:rPr lang="ja-JP" altLang="en-US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　　　</a:t>
            </a:r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20 x 2 pixels,  1mm x 0.5mm,  50pF</a:t>
            </a:r>
            <a:r>
              <a:rPr lang="ja-JP" altLang="en-US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　</a:t>
            </a:r>
          </a:p>
          <a:p>
            <a:pPr algn="l" eaLnBrk="1" hangingPunct="1"/>
            <a:r>
              <a:rPr lang="ja-JP" altLang="en-US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      </a:t>
            </a:r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operated at 2K, </a:t>
            </a:r>
          </a:p>
          <a:p>
            <a:pPr algn="l" eaLnBrk="1" hangingPunct="1"/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      dark current &lt; 50 e s</a:t>
            </a:r>
            <a:r>
              <a:rPr lang="en-US" altLang="ja-JP" sz="1800" b="1" baseline="30000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-1</a:t>
            </a:r>
          </a:p>
          <a:p>
            <a:pPr algn="l" eaLnBrk="1" hangingPunct="1"/>
            <a:endParaRPr lang="en-US" altLang="ja-JP" sz="1800" b="1">
              <a:solidFill>
                <a:schemeClr val="accent2"/>
              </a:solidFill>
              <a:latin typeface="ＭＳ Ｐゴシック" pitchFamily="50" charset="-128"/>
              <a:ea typeface="ＭＳ Ｐゴシック" pitchFamily="50" charset="-128"/>
            </a:endParaRPr>
          </a:p>
          <a:p>
            <a:pPr algn="l" eaLnBrk="1" hangingPunct="1"/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Charge-integrating  amplifier  at 7</a:t>
            </a:r>
            <a:r>
              <a:rPr lang="ja-JP" altLang="en-US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０</a:t>
            </a:r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K</a:t>
            </a:r>
          </a:p>
          <a:p>
            <a:pPr algn="l" eaLnBrk="1" hangingPunct="1"/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       1s read noise: 100 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3440113" cy="417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0"/>
            <a:ext cx="7772400" cy="981075"/>
          </a:xfrm>
        </p:spPr>
        <p:txBody>
          <a:bodyPr/>
          <a:lstStyle/>
          <a:p>
            <a:r>
              <a:rPr lang="en-US" altLang="ja-JP" sz="2800" b="1" smtClean="0">
                <a:solidFill>
                  <a:srgbClr val="FF3300"/>
                </a:solidFill>
                <a:latin typeface="ＭＳ Ｐゴシック" pitchFamily="50" charset="-128"/>
                <a:ea typeface="ＭＳ Ｐゴシック" pitchFamily="50" charset="-128"/>
              </a:rPr>
              <a:t>CIB Experiment  with JAXA Rocket in 1992</a:t>
            </a:r>
            <a:br>
              <a:rPr lang="en-US" altLang="ja-JP" sz="2800" b="1" smtClean="0">
                <a:solidFill>
                  <a:srgbClr val="FF3300"/>
                </a:solidFill>
                <a:latin typeface="ＭＳ Ｐゴシック" pitchFamily="50" charset="-128"/>
                <a:ea typeface="ＭＳ Ｐゴシック" pitchFamily="50" charset="-128"/>
              </a:rPr>
            </a:br>
            <a:r>
              <a:rPr lang="en-US" altLang="ja-JP" sz="2800" b="1" smtClean="0">
                <a:solidFill>
                  <a:srgbClr val="FF3300"/>
                </a:solidFill>
                <a:latin typeface="ＭＳ Ｐゴシック" pitchFamily="50" charset="-128"/>
                <a:ea typeface="ＭＳ Ｐゴシック" pitchFamily="50" charset="-128"/>
              </a:rPr>
              <a:t>FIR(</a:t>
            </a:r>
            <a:r>
              <a:rPr lang="ja-JP" altLang="en-US" sz="2800" b="1" smtClean="0">
                <a:solidFill>
                  <a:srgbClr val="FF3300"/>
                </a:solidFill>
                <a:latin typeface="ＭＳ Ｐゴシック" pitchFamily="50" charset="-128"/>
                <a:ea typeface="ＭＳ Ｐゴシック" pitchFamily="50" charset="-128"/>
              </a:rPr>
              <a:t>遠赤外線）</a:t>
            </a:r>
            <a:r>
              <a:rPr lang="en-US" altLang="ja-JP" sz="2800" b="1" smtClean="0">
                <a:solidFill>
                  <a:srgbClr val="FF3300"/>
                </a:solidFill>
                <a:latin typeface="ＭＳ Ｐゴシック" pitchFamily="50" charset="-128"/>
                <a:ea typeface="ＭＳ Ｐゴシック" pitchFamily="50" charset="-128"/>
              </a:rPr>
              <a:t> Photometer</a:t>
            </a:r>
            <a:endParaRPr lang="ja-JP" altLang="en-US" sz="2800" b="1" smtClean="0">
              <a:solidFill>
                <a:srgbClr val="FF33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3563938" y="981075"/>
            <a:ext cx="4786312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l" eaLnBrk="1" hangingPunct="1"/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Ge:Ga</a:t>
            </a:r>
            <a:r>
              <a:rPr lang="ja-JP" altLang="en-US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半導体検出器： 非圧縮型（</a:t>
            </a:r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BC</a:t>
            </a:r>
            <a:r>
              <a:rPr lang="ja-JP" altLang="en-US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１）、圧縮型</a:t>
            </a:r>
          </a:p>
          <a:p>
            <a:pPr algn="l" eaLnBrk="1" hangingPunct="1"/>
            <a:r>
              <a:rPr lang="ja-JP" altLang="en-US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  圧縮型</a:t>
            </a:r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sensitivity  &lt;</a:t>
            </a:r>
            <a:r>
              <a:rPr lang="ja-JP" altLang="en-US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　</a:t>
            </a:r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λof 200μ ( 6.7meV )</a:t>
            </a:r>
          </a:p>
          <a:p>
            <a:pPr algn="l" eaLnBrk="1" hangingPunct="1"/>
            <a:r>
              <a:rPr lang="en-US" altLang="ja-JP" sz="1800" b="1">
                <a:solidFill>
                  <a:schemeClr val="accent2"/>
                </a:solidFill>
                <a:latin typeface="ＭＳ Ｐゴシック" pitchFamily="50" charset="-128"/>
                <a:ea typeface="ＭＳ Ｐゴシック" pitchFamily="50" charset="-128"/>
              </a:rPr>
              <a:t>  size  1 x 1 x 1.5 mm</a:t>
            </a:r>
          </a:p>
        </p:txBody>
      </p:sp>
      <p:pic>
        <p:nvPicPr>
          <p:cNvPr id="18437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225925"/>
            <a:ext cx="8964612" cy="263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8" name="Line 9"/>
          <p:cNvSpPr>
            <a:spLocks noChangeShapeType="1"/>
          </p:cNvSpPr>
          <p:nvPr/>
        </p:nvSpPr>
        <p:spPr bwMode="auto">
          <a:xfrm>
            <a:off x="8604250" y="42211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39" name="Text Box 10"/>
          <p:cNvSpPr txBox="1">
            <a:spLocks noChangeArrowheads="1"/>
          </p:cNvSpPr>
          <p:nvPr/>
        </p:nvSpPr>
        <p:spPr bwMode="auto">
          <a:xfrm>
            <a:off x="7956550" y="3789363"/>
            <a:ext cx="965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/>
              <a:t>CⅡ line</a:t>
            </a:r>
          </a:p>
        </p:txBody>
      </p:sp>
      <p:sp>
        <p:nvSpPr>
          <p:cNvPr id="18440" name="Text Box 11"/>
          <p:cNvSpPr txBox="1">
            <a:spLocks noChangeArrowheads="1"/>
          </p:cNvSpPr>
          <p:nvPr/>
        </p:nvSpPr>
        <p:spPr bwMode="auto">
          <a:xfrm>
            <a:off x="1522413" y="5253038"/>
            <a:ext cx="746125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/>
              <a:t>(FOV)</a:t>
            </a:r>
          </a:p>
        </p:txBody>
      </p:sp>
      <p:pic>
        <p:nvPicPr>
          <p:cNvPr id="18441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989138"/>
            <a:ext cx="3240088" cy="219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42" name="Text Box 13"/>
          <p:cNvSpPr txBox="1">
            <a:spLocks noChangeArrowheads="1"/>
          </p:cNvSpPr>
          <p:nvPr/>
        </p:nvSpPr>
        <p:spPr bwMode="auto">
          <a:xfrm>
            <a:off x="0" y="1581150"/>
            <a:ext cx="1619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l" eaLnBrk="1" hangingPunct="1"/>
            <a:r>
              <a:rPr lang="en-US" altLang="ja-JP" sz="1600"/>
              <a:t>Winston Horn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15888"/>
            <a:ext cx="7772400" cy="515937"/>
          </a:xfrm>
        </p:spPr>
        <p:txBody>
          <a:bodyPr/>
          <a:lstStyle/>
          <a:p>
            <a:pPr eaLnBrk="1" hangingPunct="1"/>
            <a:r>
              <a:rPr lang="en-US" altLang="ja-JP" sz="2800" b="1" smtClean="0">
                <a:solidFill>
                  <a:schemeClr val="accent2"/>
                </a:solidFill>
              </a:rPr>
              <a:t>Specification of 2K preamplifier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57518"/>
            <a:ext cx="9144000" cy="61658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Common specification:   Operation temperature: ~2K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ja-JP" altLang="en-US" sz="2000" dirty="0" smtClean="0">
                <a:latin typeface="Times New Roman" pitchFamily="18" charset="0"/>
                <a:ea typeface="ＭＳ Ｐゴシック" pitchFamily="50" charset="-128"/>
              </a:rPr>
              <a:t>　　　　　　　　　　　　　　　      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Integration time: 10 </a:t>
            </a:r>
            <a:r>
              <a:rPr lang="en-US" altLang="ja-JP" sz="2000" dirty="0" err="1" smtClean="0">
                <a:latin typeface="Times New Roman" pitchFamily="18" charset="0"/>
                <a:ea typeface="ＭＳ Ｐゴシック" pitchFamily="50" charset="-128"/>
              </a:rPr>
              <a:t>μsec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 </a:t>
            </a:r>
            <a:b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</a:b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/>
            </a:r>
            <a:b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</a:br>
            <a:r>
              <a:rPr lang="en-US" altLang="ja-JP" sz="2000" b="1" dirty="0" smtClean="0">
                <a:latin typeface="Times New Roman" pitchFamily="18" charset="0"/>
                <a:ea typeface="ＭＳ Ｐゴシック" pitchFamily="50" charset="-128"/>
              </a:rPr>
              <a:t>&lt;For the </a:t>
            </a:r>
            <a:r>
              <a:rPr lang="en-US" altLang="ja-JP" sz="2000" b="1" dirty="0" err="1" smtClean="0">
                <a:latin typeface="Times New Roman" pitchFamily="18" charset="0"/>
                <a:ea typeface="ＭＳ Ｐゴシック" pitchFamily="50" charset="-128"/>
              </a:rPr>
              <a:t>Nb</a:t>
            </a:r>
            <a:r>
              <a:rPr lang="en-US" altLang="ja-JP" sz="2000" b="1" dirty="0" smtClean="0">
                <a:latin typeface="Times New Roman" pitchFamily="18" charset="0"/>
                <a:ea typeface="ＭＳ Ｐゴシック" pitchFamily="50" charset="-128"/>
              </a:rPr>
              <a:t>/Al-STJ and </a:t>
            </a:r>
            <a:r>
              <a:rPr lang="en-US" altLang="ja-JP" sz="2000" b="1" dirty="0" err="1" smtClean="0">
                <a:latin typeface="Times New Roman" pitchFamily="18" charset="0"/>
                <a:ea typeface="ＭＳ Ｐゴシック" pitchFamily="50" charset="-128"/>
              </a:rPr>
              <a:t>Hf</a:t>
            </a:r>
            <a:r>
              <a:rPr lang="en-US" altLang="ja-JP" sz="2000" b="1" dirty="0" smtClean="0">
                <a:latin typeface="Times New Roman" pitchFamily="18" charset="0"/>
                <a:ea typeface="ＭＳ Ｐゴシック" pitchFamily="50" charset="-128"/>
              </a:rPr>
              <a:t>-STJ prototype design&gt; </a:t>
            </a:r>
            <a:br>
              <a:rPr lang="en-US" altLang="ja-JP" sz="2000" b="1" dirty="0" smtClean="0">
                <a:latin typeface="Times New Roman" pitchFamily="18" charset="0"/>
                <a:ea typeface="ＭＳ Ｐゴシック" pitchFamily="50" charset="-128"/>
              </a:rPr>
            </a:b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Dynamic range &lt; 20fC ( ~1.2 x 10</a:t>
            </a:r>
            <a:r>
              <a:rPr lang="en-US" altLang="ja-JP" sz="2000" baseline="30000" dirty="0" smtClean="0">
                <a:latin typeface="Times New Roman" pitchFamily="18" charset="0"/>
                <a:ea typeface="ＭＳ Ｐゴシック" pitchFamily="50" charset="-128"/>
              </a:rPr>
              <a:t>5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 e) </a:t>
            </a:r>
            <a:r>
              <a:rPr lang="ja-JP" altLang="en-US" sz="2000" dirty="0" smtClean="0">
                <a:latin typeface="Times New Roman" pitchFamily="18" charset="0"/>
                <a:ea typeface="ＭＳ Ｐゴシック" pitchFamily="50" charset="-128"/>
              </a:rPr>
              <a:t>　　　</a:t>
            </a:r>
            <a:endParaRPr lang="en-US" altLang="ja-JP" sz="2000" dirty="0" smtClean="0">
              <a:latin typeface="Times New Roman" pitchFamily="18" charset="0"/>
              <a:ea typeface="ＭＳ Ｐゴシック" pitchFamily="50" charset="-128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       from the requirement of &lt; 4.5eV γ ( λ</a:t>
            </a:r>
            <a:r>
              <a:rPr lang="ja-JP" altLang="en-US" sz="2000" dirty="0" smtClean="0">
                <a:latin typeface="Times New Roman" pitchFamily="18" charset="0"/>
                <a:ea typeface="ＭＳ Ｐゴシック" pitchFamily="50" charset="-128"/>
              </a:rPr>
              <a:t>＝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270 nm ) at HF-STJ </a:t>
            </a:r>
            <a:b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</a:b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Noise &lt; 0.34 </a:t>
            </a:r>
            <a:r>
              <a:rPr lang="en-US" altLang="ja-JP" sz="2000" dirty="0" err="1" smtClean="0">
                <a:latin typeface="Times New Roman" pitchFamily="18" charset="0"/>
                <a:ea typeface="ＭＳ Ｐゴシック" pitchFamily="50" charset="-128"/>
              </a:rPr>
              <a:t>fC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 ( ~2100 e) </a:t>
            </a:r>
            <a:b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</a:b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      from the requirement of &lt; 2.5% for 13.4 </a:t>
            </a:r>
            <a:r>
              <a:rPr lang="en-US" altLang="ja-JP" sz="2000" dirty="0" err="1" smtClean="0">
                <a:latin typeface="Times New Roman" pitchFamily="18" charset="0"/>
                <a:ea typeface="ＭＳ Ｐゴシック" pitchFamily="50" charset="-128"/>
              </a:rPr>
              <a:t>fC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 = 3 </a:t>
            </a:r>
            <a:r>
              <a:rPr lang="en-US" altLang="ja-JP" sz="2000" dirty="0" err="1" smtClean="0">
                <a:latin typeface="Times New Roman" pitchFamily="18" charset="0"/>
                <a:ea typeface="ＭＳ Ｐゴシック" pitchFamily="50" charset="-128"/>
              </a:rPr>
              <a:t>eV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 γ (λ</a:t>
            </a:r>
            <a:r>
              <a:rPr lang="ja-JP" altLang="en-US" sz="2000" dirty="0" smtClean="0">
                <a:latin typeface="Times New Roman" pitchFamily="18" charset="0"/>
                <a:ea typeface="ＭＳ Ｐゴシック" pitchFamily="50" charset="-128"/>
              </a:rPr>
              <a:t>＝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410 nm ) at </a:t>
            </a:r>
            <a:r>
              <a:rPr lang="en-US" altLang="ja-JP" sz="2000" dirty="0" err="1" smtClean="0">
                <a:latin typeface="Times New Roman" pitchFamily="18" charset="0"/>
                <a:ea typeface="ＭＳ Ｐゴシック" pitchFamily="50" charset="-128"/>
              </a:rPr>
              <a:t>Hf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-STJ </a:t>
            </a:r>
            <a:b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</a:b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      and of &lt;20% for 1.6fC = 3 </a:t>
            </a:r>
            <a:r>
              <a:rPr lang="en-US" altLang="ja-JP" sz="2000" dirty="0" err="1" smtClean="0">
                <a:latin typeface="Times New Roman" pitchFamily="18" charset="0"/>
                <a:ea typeface="ＭＳ Ｐゴシック" pitchFamily="50" charset="-128"/>
              </a:rPr>
              <a:t>eV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 γ (λ</a:t>
            </a:r>
            <a:r>
              <a:rPr lang="ja-JP" altLang="en-US" sz="2000" dirty="0" smtClean="0">
                <a:latin typeface="Times New Roman" pitchFamily="18" charset="0"/>
                <a:ea typeface="ＭＳ Ｐゴシック" pitchFamily="50" charset="-128"/>
              </a:rPr>
              <a:t>＝ 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410 nm ) at </a:t>
            </a:r>
            <a:r>
              <a:rPr lang="en-US" altLang="ja-JP" sz="2000" dirty="0" err="1" smtClean="0">
                <a:latin typeface="Times New Roman" pitchFamily="18" charset="0"/>
                <a:ea typeface="ＭＳ Ｐゴシック" pitchFamily="50" charset="-128"/>
              </a:rPr>
              <a:t>Nb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/Al-STJ </a:t>
            </a:r>
            <a:b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</a:b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Gain: </a:t>
            </a:r>
            <a:r>
              <a:rPr lang="en-US" altLang="ja-JP" sz="2000" dirty="0" smtClean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40mV/</a:t>
            </a:r>
            <a:r>
              <a:rPr lang="en-US" altLang="ja-JP" sz="2000" dirty="0" err="1" smtClean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fC</a:t>
            </a:r>
            <a:r>
              <a:rPr lang="en-US" altLang="ja-JP" sz="2000" dirty="0" smtClean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 </a:t>
            </a:r>
            <a:r>
              <a:rPr lang="ja-JP" altLang="en-US" sz="2000" dirty="0" smtClean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　（ </a:t>
            </a:r>
            <a:r>
              <a:rPr lang="en-US" altLang="ja-JP" sz="2000" dirty="0" smtClean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0.064V/1.6fC )</a:t>
            </a:r>
            <a:br>
              <a:rPr lang="en-US" altLang="ja-JP" sz="2000" dirty="0" smtClean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</a:b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/>
            </a:r>
            <a:b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</a:br>
            <a:r>
              <a:rPr lang="en-US" altLang="ja-JP" sz="2000" b="1" dirty="0" smtClean="0">
                <a:latin typeface="Times New Roman" pitchFamily="18" charset="0"/>
                <a:ea typeface="ＭＳ Ｐゴシック" pitchFamily="50" charset="-128"/>
              </a:rPr>
              <a:t>&lt;For </a:t>
            </a:r>
            <a:r>
              <a:rPr lang="en-US" altLang="ja-JP" sz="2000" b="1" dirty="0" err="1" smtClean="0">
                <a:latin typeface="Times New Roman" pitchFamily="18" charset="0"/>
                <a:ea typeface="ＭＳ Ｐゴシック" pitchFamily="50" charset="-128"/>
              </a:rPr>
              <a:t>Nb</a:t>
            </a:r>
            <a:r>
              <a:rPr lang="en-US" altLang="ja-JP" sz="2000" b="1" dirty="0" smtClean="0">
                <a:latin typeface="Times New Roman" pitchFamily="18" charset="0"/>
                <a:ea typeface="ＭＳ Ｐゴシック" pitchFamily="50" charset="-128"/>
              </a:rPr>
              <a:t>/Al-STJ final design&gt; </a:t>
            </a:r>
            <a:br>
              <a:rPr lang="en-US" altLang="ja-JP" sz="2000" b="1" dirty="0" smtClean="0">
                <a:latin typeface="Times New Roman" pitchFamily="18" charset="0"/>
                <a:ea typeface="ＭＳ Ｐゴシック" pitchFamily="50" charset="-128"/>
              </a:rPr>
            </a:b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Dynamic range &lt; </a:t>
            </a:r>
            <a:r>
              <a:rPr lang="en-US" altLang="ja-JP" sz="2000" dirty="0" smtClean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0.064fC ( ~400 e)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        from the requirement of &lt; 300 </a:t>
            </a:r>
            <a:r>
              <a:rPr lang="en-US" altLang="ja-JP" sz="2000" dirty="0" err="1" smtClean="0">
                <a:latin typeface="Times New Roman" pitchFamily="18" charset="0"/>
                <a:ea typeface="ＭＳ Ｐゴシック" pitchFamily="50" charset="-128"/>
              </a:rPr>
              <a:t>meV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 γ at </a:t>
            </a:r>
            <a:r>
              <a:rPr lang="en-US" altLang="ja-JP" sz="2000" dirty="0" err="1" smtClean="0">
                <a:latin typeface="Times New Roman" pitchFamily="18" charset="0"/>
                <a:ea typeface="ＭＳ Ｐゴシック" pitchFamily="50" charset="-128"/>
              </a:rPr>
              <a:t>Nb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/Al-STJ </a:t>
            </a:r>
            <a:b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</a:b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Noise &lt; </a:t>
            </a:r>
            <a:r>
              <a:rPr lang="en-US" altLang="ja-JP" sz="2000" dirty="0" smtClean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0.0026 </a:t>
            </a:r>
            <a:r>
              <a:rPr lang="en-US" altLang="ja-JP" sz="2000" dirty="0" err="1" smtClean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fC</a:t>
            </a:r>
            <a:r>
              <a:rPr lang="en-US" altLang="ja-JP" sz="2000" dirty="0" smtClean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 ( ~16 e) </a:t>
            </a:r>
            <a:br>
              <a:rPr lang="en-US" altLang="ja-JP" sz="2000" dirty="0" smtClean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</a:b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         from the requirement of </a:t>
            </a:r>
            <a:r>
              <a:rPr lang="en-US" altLang="ja-JP" sz="2000" dirty="0" smtClean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&lt;20% 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for 0.013 </a:t>
            </a:r>
            <a:r>
              <a:rPr lang="en-US" altLang="ja-JP" sz="2000" dirty="0" err="1" smtClean="0">
                <a:latin typeface="Times New Roman" pitchFamily="18" charset="0"/>
                <a:ea typeface="ＭＳ Ｐゴシック" pitchFamily="50" charset="-128"/>
              </a:rPr>
              <a:t>fC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 = 25meV γ at </a:t>
            </a:r>
            <a:r>
              <a:rPr lang="en-US" altLang="ja-JP" sz="2000" dirty="0" err="1" smtClean="0">
                <a:latin typeface="Times New Roman" pitchFamily="18" charset="0"/>
                <a:ea typeface="ＭＳ Ｐゴシック" pitchFamily="50" charset="-128"/>
              </a:rPr>
              <a:t>Nb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/Al-STJ </a:t>
            </a:r>
            <a:b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</a:b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Gain: </a:t>
            </a:r>
            <a:r>
              <a:rPr lang="en-US" altLang="ja-JP" sz="2000" dirty="0" smtClean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1V/</a:t>
            </a:r>
            <a:r>
              <a:rPr lang="en-US" altLang="ja-JP" sz="2000" dirty="0" err="1" smtClean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fC</a:t>
            </a:r>
            <a:r>
              <a:rPr lang="en-US" altLang="ja-JP" sz="2000" dirty="0" smtClean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 </a:t>
            </a:r>
            <a:r>
              <a:rPr lang="ja-JP" altLang="en-US" sz="2000" dirty="0" smtClean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　（ </a:t>
            </a:r>
            <a:r>
              <a:rPr lang="en-US" altLang="ja-JP" sz="2000" dirty="0" smtClean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0.013V/0.013fC )</a:t>
            </a:r>
            <a:br>
              <a:rPr lang="en-US" altLang="ja-JP" sz="2000" dirty="0" smtClean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</a:b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/>
            </a:r>
            <a:b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</a:br>
            <a:r>
              <a:rPr lang="en-US" altLang="ja-JP" sz="2000" b="1" dirty="0" smtClean="0">
                <a:latin typeface="Times New Roman" pitchFamily="18" charset="0"/>
                <a:ea typeface="ＭＳ Ｐゴシック" pitchFamily="50" charset="-128"/>
              </a:rPr>
              <a:t>&lt;For </a:t>
            </a:r>
            <a:r>
              <a:rPr lang="en-US" altLang="ja-JP" sz="2000" b="1" dirty="0" err="1" smtClean="0">
                <a:latin typeface="Times New Roman" pitchFamily="18" charset="0"/>
                <a:ea typeface="ＭＳ Ｐゴシック" pitchFamily="50" charset="-128"/>
              </a:rPr>
              <a:t>Hf</a:t>
            </a:r>
            <a:r>
              <a:rPr lang="en-US" altLang="ja-JP" sz="2000" b="1" dirty="0" smtClean="0">
                <a:latin typeface="Times New Roman" pitchFamily="18" charset="0"/>
                <a:ea typeface="ＭＳ Ｐゴシック" pitchFamily="50" charset="-128"/>
              </a:rPr>
              <a:t>-STJ final design&gt; </a:t>
            </a:r>
            <a:br>
              <a:rPr lang="en-US" altLang="ja-JP" sz="2000" b="1" dirty="0" smtClean="0">
                <a:latin typeface="Times New Roman" pitchFamily="18" charset="0"/>
                <a:ea typeface="ＭＳ Ｐゴシック" pitchFamily="50" charset="-128"/>
              </a:rPr>
            </a:b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Dynamic range &lt; 4.3fC ( ~27000 e) </a:t>
            </a:r>
            <a:b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</a:b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        from the requirement of &lt; 45meV γ at HF/W-STJ </a:t>
            </a:r>
            <a:b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</a:b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Noise &lt; 0.012fC ( ~80e) </a:t>
            </a:r>
            <a:b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</a:b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         from the requirement of &lt;0.5% for 2.4 </a:t>
            </a:r>
            <a:r>
              <a:rPr lang="en-US" altLang="ja-JP" sz="2000" dirty="0" err="1" smtClean="0">
                <a:latin typeface="Times New Roman" pitchFamily="18" charset="0"/>
                <a:ea typeface="ＭＳ Ｐゴシック" pitchFamily="50" charset="-128"/>
              </a:rPr>
              <a:t>fC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 = 25meV γ at </a:t>
            </a:r>
            <a:r>
              <a:rPr lang="en-US" altLang="ja-JP" sz="2000" dirty="0" err="1" smtClean="0">
                <a:latin typeface="Times New Roman" pitchFamily="18" charset="0"/>
                <a:ea typeface="ＭＳ Ｐゴシック" pitchFamily="50" charset="-128"/>
              </a:rPr>
              <a:t>Hf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/W-STJ </a:t>
            </a:r>
            <a:b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</a:b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Gain: 1V/</a:t>
            </a:r>
            <a:r>
              <a:rPr lang="en-US" altLang="ja-JP" sz="2000" dirty="0" err="1" smtClean="0">
                <a:latin typeface="Times New Roman" pitchFamily="18" charset="0"/>
                <a:ea typeface="ＭＳ Ｐゴシック" pitchFamily="50" charset="-128"/>
              </a:rPr>
              <a:t>fC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 </a:t>
            </a:r>
            <a:r>
              <a:rPr lang="ja-JP" altLang="en-US" sz="2000" dirty="0" smtClean="0">
                <a:latin typeface="Times New Roman" pitchFamily="18" charset="0"/>
                <a:ea typeface="ＭＳ Ｐゴシック" pitchFamily="50" charset="-128"/>
              </a:rPr>
              <a:t>　（ </a:t>
            </a:r>
            <a: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  <a:t>2.4V/2.4fC )</a:t>
            </a:r>
            <a:br>
              <a:rPr lang="en-US" altLang="ja-JP" sz="2000" dirty="0" smtClean="0">
                <a:latin typeface="Times New Roman" pitchFamily="18" charset="0"/>
                <a:ea typeface="ＭＳ Ｐゴシック" pitchFamily="50" charset="-128"/>
              </a:rPr>
            </a:br>
            <a:endParaRPr lang="en-US" altLang="ja-JP" sz="2000" dirty="0" smtClean="0"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1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45"/>
          <p:cNvSpPr>
            <a:spLocks noChangeArrowheads="1"/>
          </p:cNvSpPr>
          <p:nvPr/>
        </p:nvSpPr>
        <p:spPr bwMode="auto">
          <a:xfrm>
            <a:off x="3563938" y="4498975"/>
            <a:ext cx="4894262" cy="92075"/>
          </a:xfrm>
          <a:prstGeom prst="parallelogram">
            <a:avLst>
              <a:gd name="adj" fmla="val 174969"/>
            </a:avLst>
          </a:prstGeom>
          <a:solidFill>
            <a:schemeClr val="hlink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ja-JP" smtClean="0"/>
              <a:t>Readout Electronics</a:t>
            </a:r>
            <a:br>
              <a:rPr lang="en-US" altLang="ja-JP" smtClean="0"/>
            </a:br>
            <a:r>
              <a:rPr lang="en-US" altLang="ja-JP" smtClean="0"/>
              <a:t> ( Post- Preamplifier )</a:t>
            </a:r>
            <a:endParaRPr lang="ja-JP" altLang="en-US" smtClean="0"/>
          </a:p>
        </p:txBody>
      </p:sp>
      <p:sp>
        <p:nvSpPr>
          <p:cNvPr id="11269" name="Line 12"/>
          <p:cNvSpPr>
            <a:spLocks noChangeShapeType="1"/>
          </p:cNvSpPr>
          <p:nvPr/>
        </p:nvSpPr>
        <p:spPr bwMode="auto">
          <a:xfrm>
            <a:off x="1873250" y="2781300"/>
            <a:ext cx="358775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11270" name="Line 13"/>
          <p:cNvSpPr>
            <a:spLocks noChangeShapeType="1"/>
          </p:cNvSpPr>
          <p:nvPr/>
        </p:nvSpPr>
        <p:spPr bwMode="auto">
          <a:xfrm flipH="1">
            <a:off x="3276600" y="3419475"/>
            <a:ext cx="21748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11271" name="Text Box 14"/>
          <p:cNvSpPr txBox="1">
            <a:spLocks noChangeArrowheads="1"/>
          </p:cNvSpPr>
          <p:nvPr/>
        </p:nvSpPr>
        <p:spPr bwMode="auto">
          <a:xfrm>
            <a:off x="2916238" y="3130550"/>
            <a:ext cx="882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Grating</a:t>
            </a:r>
          </a:p>
        </p:txBody>
      </p:sp>
      <p:sp>
        <p:nvSpPr>
          <p:cNvPr id="11272" name="Text Box 15"/>
          <p:cNvSpPr txBox="1">
            <a:spLocks noChangeArrowheads="1"/>
          </p:cNvSpPr>
          <p:nvPr/>
        </p:nvSpPr>
        <p:spPr bwMode="auto">
          <a:xfrm>
            <a:off x="1152525" y="2133600"/>
            <a:ext cx="977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Tertiary </a:t>
            </a:r>
          </a:p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mirror</a:t>
            </a:r>
          </a:p>
        </p:txBody>
      </p:sp>
      <p:sp>
        <p:nvSpPr>
          <p:cNvPr id="11273" name="Line 16"/>
          <p:cNvSpPr>
            <a:spLocks noChangeShapeType="1"/>
          </p:cNvSpPr>
          <p:nvPr/>
        </p:nvSpPr>
        <p:spPr bwMode="auto">
          <a:xfrm flipV="1">
            <a:off x="2305050" y="4654550"/>
            <a:ext cx="5032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11274" name="Oval 37"/>
          <p:cNvSpPr>
            <a:spLocks noChangeArrowheads="1"/>
          </p:cNvSpPr>
          <p:nvPr/>
        </p:nvSpPr>
        <p:spPr bwMode="auto">
          <a:xfrm rot="2700000" flipH="1">
            <a:off x="2124075" y="3851275"/>
            <a:ext cx="409575" cy="15557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11275" name="AutoShape 38"/>
          <p:cNvSpPr>
            <a:spLocks noChangeArrowheads="1"/>
          </p:cNvSpPr>
          <p:nvPr/>
        </p:nvSpPr>
        <p:spPr bwMode="auto">
          <a:xfrm rot="10800000" flipV="1">
            <a:off x="2989263" y="3851275"/>
            <a:ext cx="358775" cy="215900"/>
          </a:xfrm>
          <a:prstGeom prst="parallelogram">
            <a:avLst>
              <a:gd name="adj" fmla="val 41544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11276" name="Line 42"/>
          <p:cNvSpPr>
            <a:spLocks noChangeShapeType="1"/>
          </p:cNvSpPr>
          <p:nvPr/>
        </p:nvSpPr>
        <p:spPr bwMode="auto">
          <a:xfrm flipH="1" flipV="1">
            <a:off x="2339975" y="3922713"/>
            <a:ext cx="792163" cy="7143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11277" name="Line 43"/>
          <p:cNvSpPr>
            <a:spLocks noChangeShapeType="1"/>
          </p:cNvSpPr>
          <p:nvPr/>
        </p:nvSpPr>
        <p:spPr bwMode="auto">
          <a:xfrm flipH="1">
            <a:off x="3816350" y="4078288"/>
            <a:ext cx="649288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11278" name="AutoShape 45"/>
          <p:cNvSpPr>
            <a:spLocks noChangeArrowheads="1"/>
          </p:cNvSpPr>
          <p:nvPr/>
        </p:nvSpPr>
        <p:spPr bwMode="auto">
          <a:xfrm>
            <a:off x="2989263" y="4498975"/>
            <a:ext cx="503237" cy="71438"/>
          </a:xfrm>
          <a:prstGeom prst="parallelogram">
            <a:avLst>
              <a:gd name="adj" fmla="val 176110"/>
            </a:avLst>
          </a:prstGeom>
          <a:solidFill>
            <a:schemeClr val="hlink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11279" name="AutoShape 46"/>
          <p:cNvSpPr>
            <a:spLocks noChangeArrowheads="1"/>
          </p:cNvSpPr>
          <p:nvPr/>
        </p:nvSpPr>
        <p:spPr bwMode="auto">
          <a:xfrm>
            <a:off x="3348038" y="4427538"/>
            <a:ext cx="431800" cy="215900"/>
          </a:xfrm>
          <a:prstGeom prst="parallelogram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11280" name="AutoShape 47"/>
          <p:cNvSpPr>
            <a:spLocks noChangeArrowheads="1"/>
          </p:cNvSpPr>
          <p:nvPr/>
        </p:nvSpPr>
        <p:spPr bwMode="auto">
          <a:xfrm>
            <a:off x="2700338" y="4427538"/>
            <a:ext cx="431800" cy="215900"/>
          </a:xfrm>
          <a:prstGeom prst="parallelogram">
            <a:avLst>
              <a:gd name="adj" fmla="val 50000"/>
            </a:avLst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11281" name="Line 50"/>
          <p:cNvSpPr>
            <a:spLocks noChangeShapeType="1"/>
          </p:cNvSpPr>
          <p:nvPr/>
        </p:nvSpPr>
        <p:spPr bwMode="auto">
          <a:xfrm flipH="1">
            <a:off x="2916238" y="3994150"/>
            <a:ext cx="215900" cy="5778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11282" name="Oval 80"/>
          <p:cNvSpPr>
            <a:spLocks noChangeArrowheads="1"/>
          </p:cNvSpPr>
          <p:nvPr/>
        </p:nvSpPr>
        <p:spPr bwMode="auto">
          <a:xfrm>
            <a:off x="2592388" y="3573463"/>
            <a:ext cx="792162" cy="136842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83" name="Text Box 35"/>
          <p:cNvSpPr txBox="1">
            <a:spLocks noChangeArrowheads="1"/>
          </p:cNvSpPr>
          <p:nvPr/>
        </p:nvSpPr>
        <p:spPr bwMode="auto">
          <a:xfrm>
            <a:off x="1116013" y="1468438"/>
            <a:ext cx="3600450" cy="417512"/>
          </a:xfrm>
          <a:prstGeom prst="rect">
            <a:avLst/>
          </a:prstGeom>
          <a:noFill/>
          <a:ln w="50800" algn="ctr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Focal plane Instruments</a:t>
            </a:r>
          </a:p>
        </p:txBody>
      </p:sp>
      <p:sp>
        <p:nvSpPr>
          <p:cNvPr id="11284" name="Text Box 14"/>
          <p:cNvSpPr txBox="1">
            <a:spLocks noChangeArrowheads="1"/>
          </p:cNvSpPr>
          <p:nvPr/>
        </p:nvSpPr>
        <p:spPr bwMode="auto">
          <a:xfrm>
            <a:off x="3494088" y="3633788"/>
            <a:ext cx="16779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2K Preamplifier</a:t>
            </a:r>
          </a:p>
        </p:txBody>
      </p:sp>
      <p:sp>
        <p:nvSpPr>
          <p:cNvPr id="11285" name="Line 41"/>
          <p:cNvSpPr>
            <a:spLocks noChangeShapeType="1"/>
          </p:cNvSpPr>
          <p:nvPr/>
        </p:nvSpPr>
        <p:spPr bwMode="auto">
          <a:xfrm>
            <a:off x="2339975" y="2122488"/>
            <a:ext cx="0" cy="18002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11286" name="Line 41"/>
          <p:cNvSpPr>
            <a:spLocks noChangeShapeType="1"/>
          </p:cNvSpPr>
          <p:nvPr/>
        </p:nvSpPr>
        <p:spPr bwMode="auto">
          <a:xfrm>
            <a:off x="5172075" y="2349500"/>
            <a:ext cx="0" cy="39576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11287" name="Text Box 14"/>
          <p:cNvSpPr txBox="1">
            <a:spLocks noChangeArrowheads="1"/>
          </p:cNvSpPr>
          <p:nvPr/>
        </p:nvSpPr>
        <p:spPr bwMode="auto">
          <a:xfrm>
            <a:off x="4056063" y="2163763"/>
            <a:ext cx="525462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2K </a:t>
            </a:r>
          </a:p>
        </p:txBody>
      </p:sp>
      <p:sp>
        <p:nvSpPr>
          <p:cNvPr id="11288" name="Text Box 35"/>
          <p:cNvSpPr txBox="1">
            <a:spLocks noChangeArrowheads="1"/>
          </p:cNvSpPr>
          <p:nvPr/>
        </p:nvSpPr>
        <p:spPr bwMode="auto">
          <a:xfrm>
            <a:off x="5364163" y="1498600"/>
            <a:ext cx="3600450" cy="369888"/>
          </a:xfrm>
          <a:prstGeom prst="rect">
            <a:avLst/>
          </a:prstGeom>
          <a:noFill/>
          <a:ln w="50800" algn="ctr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Post-preamplifier</a:t>
            </a:r>
          </a:p>
        </p:txBody>
      </p:sp>
      <p:sp>
        <p:nvSpPr>
          <p:cNvPr id="11289" name="AutoShape 46"/>
          <p:cNvSpPr>
            <a:spLocks noChangeArrowheads="1"/>
          </p:cNvSpPr>
          <p:nvPr/>
        </p:nvSpPr>
        <p:spPr bwMode="auto">
          <a:xfrm>
            <a:off x="5364163" y="4464050"/>
            <a:ext cx="431800" cy="182563"/>
          </a:xfrm>
          <a:prstGeom prst="parallelogram">
            <a:avLst>
              <a:gd name="adj" fmla="val 49998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11290" name="Text Box 40"/>
          <p:cNvSpPr txBox="1">
            <a:spLocks noChangeArrowheads="1"/>
          </p:cNvSpPr>
          <p:nvPr/>
        </p:nvSpPr>
        <p:spPr bwMode="auto">
          <a:xfrm>
            <a:off x="428625" y="4870450"/>
            <a:ext cx="2306638" cy="1216025"/>
          </a:xfrm>
          <a:prstGeom prst="rect">
            <a:avLst/>
          </a:prstGeom>
          <a:noFill/>
          <a:ln w="25400" algn="ctr">
            <a:solidFill>
              <a:srgbClr val="00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 b="1">
                <a:solidFill>
                  <a:srgbClr val="FF3300"/>
                </a:solidFill>
              </a:rPr>
              <a:t>Superconducting </a:t>
            </a:r>
          </a:p>
          <a:p>
            <a:pPr eaLnBrk="1" hangingPunct="1"/>
            <a:r>
              <a:rPr lang="en-US" altLang="ja-JP" sz="1800" b="1">
                <a:solidFill>
                  <a:srgbClr val="FF3300"/>
                </a:solidFill>
              </a:rPr>
              <a:t>Tunnel Junction</a:t>
            </a:r>
          </a:p>
          <a:p>
            <a:pPr eaLnBrk="1" hangingPunct="1"/>
            <a:r>
              <a:rPr lang="en-US" altLang="ja-JP" sz="1800" b="1">
                <a:solidFill>
                  <a:srgbClr val="FF3300"/>
                </a:solidFill>
              </a:rPr>
              <a:t>(STJ) Detector Array</a:t>
            </a:r>
          </a:p>
          <a:p>
            <a:pPr eaLnBrk="1" hangingPunct="1"/>
            <a:r>
              <a:rPr lang="en-US" altLang="ja-JP" sz="1800" b="1">
                <a:solidFill>
                  <a:srgbClr val="FF3300"/>
                </a:solidFill>
              </a:rPr>
              <a:t>(50 x 8 channels)</a:t>
            </a:r>
          </a:p>
        </p:txBody>
      </p:sp>
      <p:sp>
        <p:nvSpPr>
          <p:cNvPr id="11291" name="Text Box 14"/>
          <p:cNvSpPr txBox="1">
            <a:spLocks noChangeArrowheads="1"/>
          </p:cNvSpPr>
          <p:nvPr/>
        </p:nvSpPr>
        <p:spPr bwMode="auto">
          <a:xfrm>
            <a:off x="5383213" y="3959225"/>
            <a:ext cx="8255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Shaper</a:t>
            </a:r>
          </a:p>
        </p:txBody>
      </p:sp>
      <p:sp>
        <p:nvSpPr>
          <p:cNvPr id="11292" name="AutoShape 46"/>
          <p:cNvSpPr>
            <a:spLocks noChangeArrowheads="1"/>
          </p:cNvSpPr>
          <p:nvPr/>
        </p:nvSpPr>
        <p:spPr bwMode="auto">
          <a:xfrm>
            <a:off x="6376988" y="4357688"/>
            <a:ext cx="1079500" cy="354012"/>
          </a:xfrm>
          <a:prstGeom prst="parallelogram">
            <a:avLst>
              <a:gd name="adj" fmla="val 4998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11293" name="Text Box 14"/>
          <p:cNvSpPr txBox="1">
            <a:spLocks noChangeArrowheads="1"/>
          </p:cNvSpPr>
          <p:nvPr/>
        </p:nvSpPr>
        <p:spPr bwMode="auto">
          <a:xfrm>
            <a:off x="6208713" y="3636963"/>
            <a:ext cx="15255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Discriminator </a:t>
            </a:r>
          </a:p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and Register</a:t>
            </a:r>
          </a:p>
        </p:txBody>
      </p:sp>
      <p:sp>
        <p:nvSpPr>
          <p:cNvPr id="11294" name="AutoShape 46"/>
          <p:cNvSpPr>
            <a:spLocks noChangeArrowheads="1"/>
          </p:cNvSpPr>
          <p:nvPr/>
        </p:nvSpPr>
        <p:spPr bwMode="auto">
          <a:xfrm>
            <a:off x="7829550" y="4337050"/>
            <a:ext cx="1079500" cy="354013"/>
          </a:xfrm>
          <a:prstGeom prst="parallelogram">
            <a:avLst>
              <a:gd name="adj" fmla="val 49989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11295" name="Text Box 14"/>
          <p:cNvSpPr txBox="1">
            <a:spLocks noChangeArrowheads="1"/>
          </p:cNvSpPr>
          <p:nvPr/>
        </p:nvSpPr>
        <p:spPr bwMode="auto">
          <a:xfrm>
            <a:off x="7542213" y="4762500"/>
            <a:ext cx="13843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PC </a:t>
            </a:r>
          </a:p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+ Wireless </a:t>
            </a:r>
          </a:p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Data transfer</a:t>
            </a:r>
          </a:p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(100kbps)</a:t>
            </a:r>
          </a:p>
        </p:txBody>
      </p:sp>
    </p:spTree>
    <p:extLst>
      <p:ext uri="{BB962C8B-B14F-4D97-AF65-F5344CB8AC3E}">
        <p14:creationId xmlns:p14="http://schemas.microsoft.com/office/powerpoint/2010/main" val="347908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9"/>
            <a:ext cx="7543800" cy="642466"/>
          </a:xfrm>
        </p:spPr>
        <p:txBody>
          <a:bodyPr/>
          <a:lstStyle/>
          <a:p>
            <a:r>
              <a:rPr lang="en-US" altLang="ja-JP" dirty="0" smtClean="0"/>
              <a:t>Motivation</a:t>
            </a:r>
            <a:endParaRPr lang="en-US" altLang="ja-JP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036" name="Rectangle 4"/>
              <p:cNvSpPr>
                <a:spLocks noChangeArrowheads="1"/>
              </p:cNvSpPr>
              <p:nvPr/>
            </p:nvSpPr>
            <p:spPr bwMode="auto">
              <a:xfrm>
                <a:off x="196181" y="688121"/>
                <a:ext cx="8856984" cy="2362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342900" indent="-342900" algn="l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pitchFamily="2" charset="2"/>
                  <a:buChar char="l"/>
                </a:pPr>
                <a:r>
                  <a:rPr lang="ja-JP" altLang="en-US" sz="2100" dirty="0" smtClean="0"/>
                  <a:t>物理背景</a:t>
                </a:r>
              </a:p>
              <a:p>
                <a:pPr marL="692150" lvl="1" indent="-347663" algn="l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l"/>
                </a:pPr>
                <a:r>
                  <a:rPr lang="ja-JP" altLang="en-US" sz="2000" dirty="0"/>
                  <a:t>ニュートリノ崩壊現象の探索</a:t>
                </a:r>
              </a:p>
              <a:p>
                <a:pPr marL="987425" lvl="2" indent="-293688" algn="l">
                  <a:spcBef>
                    <a:spcPct val="20000"/>
                  </a:spcBef>
                  <a:buClr>
                    <a:schemeClr val="accent1"/>
                  </a:buClr>
                  <a:buSzPct val="70000"/>
                  <a:buFont typeface="Wingdings" pitchFamily="2" charset="2"/>
                  <a:buChar char="l"/>
                </a:pPr>
                <a:r>
                  <a:rPr lang="ja-JP" altLang="en-US" sz="2000" b="1" dirty="0"/>
                  <a:t>ニュートリノ遷移輻射光の検出 </a:t>
                </a:r>
                <a:r>
                  <a:rPr lang="en-US" altLang="ja-JP" sz="2000" b="1" dirty="0">
                    <a:latin typeface="ＭＳ Ｐゴシック" pitchFamily="50" charset="-128"/>
                  </a:rPr>
                  <a:t>(</a:t>
                </a:r>
                <a:r>
                  <a:rPr lang="en-US" altLang="ja-JP" sz="2000" b="1" dirty="0">
                    <a:solidFill>
                      <a:srgbClr val="000000"/>
                    </a:solidFill>
                    <a:latin typeface="ＭＳ Ｐゴシック" pitchFamily="50" charset="-128"/>
                  </a:rPr>
                  <a:t>ν</a:t>
                </a:r>
                <a:r>
                  <a:rPr lang="en-US" altLang="ja-JP" sz="2000" b="1" baseline="-25000" dirty="0">
                    <a:solidFill>
                      <a:srgbClr val="000000"/>
                    </a:solidFill>
                    <a:latin typeface="ＭＳ Ｐゴシック" pitchFamily="50" charset="-128"/>
                  </a:rPr>
                  <a:t>3</a:t>
                </a:r>
                <a:r>
                  <a:rPr lang="en-US" altLang="ja-JP" sz="2000" b="1" dirty="0">
                    <a:solidFill>
                      <a:srgbClr val="000000"/>
                    </a:solidFill>
                    <a:latin typeface="ＭＳ Ｐゴシック" pitchFamily="50" charset="-128"/>
                  </a:rPr>
                  <a:t>→</a:t>
                </a:r>
                <a:r>
                  <a:rPr lang="en-US" altLang="ja-JP" sz="2000" b="1" dirty="0" smtClean="0">
                    <a:solidFill>
                      <a:srgbClr val="000000"/>
                    </a:solidFill>
                    <a:latin typeface="ＭＳ Ｐゴシック" pitchFamily="50" charset="-128"/>
                  </a:rPr>
                  <a:t>ν</a:t>
                </a:r>
                <a:r>
                  <a:rPr lang="en-US" altLang="ja-JP" sz="2000" b="1" baseline="-25000" dirty="0" smtClean="0">
                    <a:solidFill>
                      <a:srgbClr val="000000"/>
                    </a:solidFill>
                    <a:latin typeface="ＭＳ Ｐゴシック" pitchFamily="50" charset="-128"/>
                  </a:rPr>
                  <a:t>2,1</a:t>
                </a:r>
                <a:r>
                  <a:rPr lang="en-US" altLang="ja-JP" sz="2000" b="1" dirty="0" smtClean="0">
                    <a:solidFill>
                      <a:srgbClr val="000000"/>
                    </a:solidFill>
                    <a:latin typeface="ＭＳ Ｐゴシック" pitchFamily="50" charset="-128"/>
                  </a:rPr>
                  <a:t>+γ</a:t>
                </a:r>
                <a:r>
                  <a:rPr lang="en-US" altLang="ja-JP" sz="2000" b="1" dirty="0">
                    <a:solidFill>
                      <a:srgbClr val="000000"/>
                    </a:solidFill>
                    <a:latin typeface="ＭＳ Ｐゴシック" pitchFamily="50" charset="-128"/>
                  </a:rPr>
                  <a:t>)</a:t>
                </a:r>
                <a:endParaRPr lang="en-US" altLang="ja-JP" sz="2000" b="1" dirty="0">
                  <a:latin typeface="ＭＳ Ｐゴシック" pitchFamily="50" charset="-128"/>
                </a:endParaRPr>
              </a:p>
              <a:p>
                <a:pPr marL="692150" lvl="1" indent="-347663" algn="l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l"/>
                </a:pPr>
                <a:r>
                  <a:rPr lang="ja-JP" altLang="en-US" sz="2000" b="1" dirty="0"/>
                  <a:t>宇宙背景ニュートリノ</a:t>
                </a:r>
                <a:r>
                  <a:rPr lang="en-US" altLang="ja-JP" sz="2000" dirty="0"/>
                  <a:t>(~110</a:t>
                </a:r>
                <a:r>
                  <a:rPr lang="ja-JP" altLang="en-US" sz="2000" dirty="0"/>
                  <a:t>個</a:t>
                </a:r>
                <a:r>
                  <a:rPr lang="en-US" altLang="ja-JP" sz="2000" dirty="0"/>
                  <a:t>/</a:t>
                </a:r>
                <a:r>
                  <a:rPr lang="en-US" altLang="ja-JP" sz="2000" dirty="0" smtClean="0"/>
                  <a:t>cm</a:t>
                </a:r>
                <a:r>
                  <a:rPr lang="en-US" altLang="ja-JP" sz="2000" baseline="30000" dirty="0" smtClean="0"/>
                  <a:t>3</a:t>
                </a:r>
                <a:r>
                  <a:rPr lang="en-US" altLang="ja-JP" sz="2000" dirty="0" smtClean="0"/>
                  <a:t>/</a:t>
                </a:r>
                <a:r>
                  <a:rPr lang="ja-JP" altLang="en-US" sz="2000" dirty="0" smtClean="0"/>
                  <a:t>世代，</a:t>
                </a:r>
                <a:r>
                  <a:rPr lang="en-US" altLang="ja-JP" sz="2000" dirty="0"/>
                  <a:t>T=1.95K</a:t>
                </a:r>
                <a:r>
                  <a:rPr lang="ja-JP" altLang="en-US" sz="2000" dirty="0"/>
                  <a:t>）を</a:t>
                </a:r>
                <a:r>
                  <a:rPr lang="ja-JP" altLang="en-US" sz="2000" dirty="0" smtClean="0"/>
                  <a:t>利用</a:t>
                </a:r>
                <a:endParaRPr lang="en-US" altLang="ja-JP" sz="2000" dirty="0" smtClean="0"/>
              </a:p>
              <a:p>
                <a:pPr marL="1149350" lvl="2" indent="-347663" algn="l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l"/>
                </a:pPr>
                <a:r>
                  <a:rPr lang="ja-JP" altLang="en-US" sz="2000" b="1" dirty="0"/>
                  <a:t>逆</a:t>
                </a:r>
                <a:r>
                  <a:rPr lang="ja-JP" altLang="en-US" sz="2000" b="1" dirty="0" smtClean="0"/>
                  <a:t>に</a:t>
                </a:r>
                <a:r>
                  <a:rPr lang="ja-JP" altLang="en-US" sz="2000" b="1" dirty="0" smtClean="0">
                    <a:solidFill>
                      <a:srgbClr val="000066"/>
                    </a:solidFill>
                  </a:rPr>
                  <a:t>ニュートリノ崩壊光の観測</a:t>
                </a:r>
                <a:r>
                  <a:rPr lang="ja-JP" altLang="en-US" sz="2000" b="1" dirty="0" smtClean="0">
                    <a:solidFill>
                      <a:srgbClr val="000066"/>
                    </a:solidFill>
                    <a:sym typeface="Wingdings"/>
                  </a:rPr>
                  <a:t></a:t>
                </a:r>
                <a:r>
                  <a:rPr lang="ja-JP" altLang="en-US" sz="2000" b="1" dirty="0" smtClean="0">
                    <a:solidFill>
                      <a:srgbClr val="FF3300"/>
                    </a:solidFill>
                  </a:rPr>
                  <a:t>宇宙</a:t>
                </a:r>
                <a:r>
                  <a:rPr lang="ja-JP" altLang="en-US" sz="2000" b="1" dirty="0">
                    <a:solidFill>
                      <a:srgbClr val="FF3300"/>
                    </a:solidFill>
                  </a:rPr>
                  <a:t>背景ニュートリノの発見</a:t>
                </a:r>
                <a:endParaRPr lang="ja-JP" altLang="en-US" sz="2000" dirty="0"/>
              </a:p>
              <a:p>
                <a:pPr marL="692150" lvl="1" indent="-347663" algn="l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000" i="1">
                        <a:solidFill>
                          <a:srgbClr val="000000"/>
                        </a:solidFill>
                        <a:latin typeface="Cambria Math"/>
                      </a:rPr>
                      <m:t>=50</m:t>
                    </m:r>
                    <m:r>
                      <m:rPr>
                        <m:sty m:val="p"/>
                      </m:rPr>
                      <a:rPr lang="en-US" altLang="ja-JP" sz="2000" i="1">
                        <a:solidFill>
                          <a:srgbClr val="000000"/>
                        </a:solidFill>
                        <a:latin typeface="Cambria Math"/>
                      </a:rPr>
                      <m:t>meV</m:t>
                    </m:r>
                    <m:r>
                      <a:rPr lang="en-US" altLang="ja-JP" sz="2000" i="1">
                        <a:solidFill>
                          <a:srgbClr val="0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ja-JP" altLang="en-US" sz="2000" dirty="0" smtClean="0"/>
                  <a:t>と仮定すると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1600" b="0" i="1" smtClean="0"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1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ja-JP" sz="2000" i="1"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ja-JP" sz="20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ja-JP" sz="2000" b="0" i="0" smtClean="0">
                                <a:latin typeface="Cambria Math"/>
                              </a:rPr>
                              <m:t>Δ</m:t>
                            </m:r>
                            <m:r>
                              <a:rPr lang="en-US" altLang="ja-JP" sz="20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altLang="ja-JP" sz="2000" i="1">
                                <a:latin typeface="Cambria Math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ja-JP" sz="20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ja-JP" sz="2000" i="1"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altLang="ja-JP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ja-JP" sz="2000" b="0" i="1" smtClean="0">
                        <a:latin typeface="Cambria Math"/>
                      </a:rPr>
                      <m:t>=25</m:t>
                    </m:r>
                    <m:r>
                      <m:rPr>
                        <m:sty m:val="p"/>
                      </m:rPr>
                      <a:rPr lang="en-US" altLang="ja-JP" sz="2000" b="0" i="1" smtClean="0">
                        <a:latin typeface="Cambria Math"/>
                      </a:rPr>
                      <m:t>meV</m:t>
                    </m:r>
                  </m:oMath>
                </a14:m>
                <a:r>
                  <a:rPr lang="ja-JP" altLang="en-US" sz="2000" dirty="0" smtClean="0"/>
                  <a:t>（</a:t>
                </a:r>
                <a:r>
                  <a:rPr lang="en-US" altLang="ja-JP" sz="2000" dirty="0" smtClean="0"/>
                  <a:t>λ=50μm</a:t>
                </a:r>
                <a:r>
                  <a:rPr lang="ja-JP" altLang="en-US" sz="2000" dirty="0" smtClean="0"/>
                  <a:t>）</a:t>
                </a:r>
                <a:endParaRPr lang="en-US" altLang="ja-JP" sz="2000" dirty="0" smtClean="0"/>
              </a:p>
              <a:p>
                <a:pPr marL="1149350" lvl="2" indent="-347663" algn="l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l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ja-JP" altLang="en-US" sz="2000" dirty="0" smtClean="0"/>
                  <a:t>の直接測定</a:t>
                </a:r>
                <a:endParaRPr lang="ja-JP" altLang="en-US" sz="2000" dirty="0"/>
              </a:p>
            </p:txBody>
          </p:sp>
        </mc:Choice>
        <mc:Fallback>
          <p:sp>
            <p:nvSpPr>
              <p:cNvPr id="44036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6181" y="688121"/>
                <a:ext cx="8856984" cy="2362200"/>
              </a:xfrm>
              <a:prstGeom prst="rect">
                <a:avLst/>
              </a:prstGeom>
              <a:blipFill rotWithShape="1">
                <a:blip r:embed="rId2"/>
                <a:stretch>
                  <a:fillRect l="-138" t="-2326" b="-2222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1598" name="Rectangle 1966"/>
              <p:cNvSpPr>
                <a:spLocks noChangeArrowheads="1"/>
              </p:cNvSpPr>
              <p:nvPr/>
            </p:nvSpPr>
            <p:spPr bwMode="auto">
              <a:xfrm>
                <a:off x="542925" y="4725144"/>
                <a:ext cx="7557467" cy="1752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342900" indent="-342900" algn="l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pitchFamily="2" charset="2"/>
                  <a:buChar char="l"/>
                </a:pPr>
                <a:r>
                  <a:rPr lang="ja-JP" altLang="en-US" sz="2100" dirty="0" smtClean="0"/>
                  <a:t>標準理論</a:t>
                </a:r>
              </a:p>
              <a:p>
                <a:pPr marL="692150" lvl="1" indent="-347663" algn="l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l"/>
                </a:pP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/>
                      </a:rPr>
                      <m:t>𝜏</m:t>
                    </m:r>
                    <m:d>
                      <m:dPr>
                        <m:ctrlPr>
                          <a:rPr lang="en-US" altLang="ja-JP" sz="20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en-US" altLang="ja-JP" sz="2000" b="0" i="1" smtClean="0">
                            <a:latin typeface="Cambria Math"/>
                          </a:rPr>
                          <m:t>→</m:t>
                        </m:r>
                        <m:sSub>
                          <m:sSubPr>
                            <m:ctrlPr>
                              <a:rPr lang="en-US" altLang="ja-JP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altLang="ja-JP" sz="2000" b="0" i="1" smtClean="0">
                            <a:latin typeface="Cambria Math"/>
                          </a:rPr>
                          <m:t>+</m:t>
                        </m:r>
                        <m:r>
                          <a:rPr lang="en-US" altLang="ja-JP" sz="2000" b="0" i="1" smtClean="0">
                            <a:latin typeface="Cambria Math"/>
                          </a:rPr>
                          <m:t>𝛾</m:t>
                        </m:r>
                      </m:e>
                    </m:d>
                    <m:r>
                      <a:rPr lang="en-US" altLang="ja-JP" sz="2000" b="0" i="1" smtClean="0">
                        <a:latin typeface="Cambria Math"/>
                      </a:rPr>
                      <m:t>~2.1×</m:t>
                    </m:r>
                    <m:sSup>
                      <m:sSupPr>
                        <m:ctrlPr>
                          <a:rPr lang="en-US" altLang="ja-JP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2000" b="0" i="1" smtClean="0">
                            <a:latin typeface="Cambria Math"/>
                          </a:rPr>
                          <m:t>43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b="0" i="1" smtClean="0">
                        <a:latin typeface="Cambria Math"/>
                      </a:rPr>
                      <m:t>yr</m:t>
                    </m:r>
                  </m:oMath>
                </a14:m>
                <a:endParaRPr lang="ja-JP" altLang="en-US" sz="2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ＭＳ Ｐゴシック" pitchFamily="50" charset="-128"/>
                </a:endParaRPr>
              </a:p>
              <a:p>
                <a:pPr marL="342900" indent="-342900" algn="l">
                  <a:spcBef>
                    <a:spcPct val="20000"/>
                  </a:spcBef>
                  <a:buClr>
                    <a:schemeClr val="tx2"/>
                  </a:buClr>
                  <a:buSzPct val="70000"/>
                  <a:buFont typeface="Wingdings" pitchFamily="2" charset="2"/>
                  <a:buChar char="l"/>
                </a:pPr>
                <a:r>
                  <a:rPr lang="en-US" altLang="ja-JP" sz="2100" dirty="0" smtClean="0">
                    <a:latin typeface="ＭＳ Ｐゴシック" pitchFamily="50" charset="-128"/>
                  </a:rPr>
                  <a:t>L</a:t>
                </a:r>
                <a:r>
                  <a:rPr lang="ja-JP" altLang="en-US" sz="2100" dirty="0" smtClean="0">
                    <a:latin typeface="ＭＳ Ｐゴシック" pitchFamily="50" charset="-128"/>
                  </a:rPr>
                  <a:t>－</a:t>
                </a:r>
                <a:r>
                  <a:rPr lang="en-US" altLang="ja-JP" sz="2100" dirty="0" smtClean="0">
                    <a:latin typeface="ＭＳ Ｐゴシック" pitchFamily="50" charset="-128"/>
                  </a:rPr>
                  <a:t>R</a:t>
                </a:r>
                <a:r>
                  <a:rPr lang="ja-JP" altLang="en-US" sz="2100" dirty="0" smtClean="0">
                    <a:latin typeface="ＭＳ Ｐゴシック" pitchFamily="50" charset="-128"/>
                  </a:rPr>
                  <a:t>対称模型（</a:t>
                </a:r>
                <a:r>
                  <a:rPr lang="en-US" altLang="ja-JP" sz="2100" dirty="0" smtClean="0">
                    <a:latin typeface="ＭＳ Ｐゴシック" pitchFamily="50" charset="-128"/>
                  </a:rPr>
                  <a:t>U(1</a:t>
                </a:r>
                <a:r>
                  <a:rPr lang="en-US" altLang="ja-JP" sz="2100" dirty="0">
                    <a:latin typeface="ＭＳ Ｐゴシック" pitchFamily="50" charset="-128"/>
                  </a:rPr>
                  <a:t>)</a:t>
                </a:r>
                <a:r>
                  <a:rPr lang="en-US" altLang="ja-JP" sz="2100" dirty="0">
                    <a:latin typeface="ＭＳ Ｐゴシック" pitchFamily="50" charset="-128"/>
                    <a:sym typeface="Symbol" pitchFamily="18" charset="2"/>
                  </a:rPr>
                  <a:t>SU(2)</a:t>
                </a:r>
                <a:r>
                  <a:rPr lang="en-US" altLang="ja-JP" sz="2100" baseline="-25000" dirty="0">
                    <a:latin typeface="ＭＳ Ｐゴシック" pitchFamily="50" charset="-128"/>
                    <a:sym typeface="Symbol" pitchFamily="18" charset="2"/>
                  </a:rPr>
                  <a:t>L</a:t>
                </a:r>
                <a:r>
                  <a:rPr lang="en-US" altLang="ja-JP" sz="2100" dirty="0">
                    <a:latin typeface="ＭＳ Ｐゴシック" pitchFamily="50" charset="-128"/>
                    <a:sym typeface="Symbol" pitchFamily="18" charset="2"/>
                  </a:rPr>
                  <a:t> </a:t>
                </a:r>
                <a:r>
                  <a:rPr lang="en-US" altLang="ja-JP" sz="2100" dirty="0" smtClean="0">
                    <a:latin typeface="ＭＳ Ｐゴシック" pitchFamily="50" charset="-128"/>
                    <a:sym typeface="Symbol" pitchFamily="18" charset="2"/>
                  </a:rPr>
                  <a:t>SU(2)</a:t>
                </a:r>
                <a:r>
                  <a:rPr lang="en-US" altLang="ja-JP" sz="2100" baseline="-25000" dirty="0" smtClean="0">
                    <a:latin typeface="ＭＳ Ｐゴシック" pitchFamily="50" charset="-128"/>
                    <a:sym typeface="Symbol" pitchFamily="18" charset="2"/>
                  </a:rPr>
                  <a:t>R</a:t>
                </a:r>
                <a:r>
                  <a:rPr lang="ja-JP" altLang="en-US" sz="2100" dirty="0" smtClean="0">
                    <a:latin typeface="ＭＳ Ｐゴシック" pitchFamily="50" charset="-128"/>
                    <a:sym typeface="Symbol" pitchFamily="18" charset="2"/>
                  </a:rPr>
                  <a:t>）のモデル</a:t>
                </a:r>
                <a:endParaRPr lang="ja-JP" altLang="en-US" sz="2100" dirty="0">
                  <a:latin typeface="ＭＳ Ｐゴシック" pitchFamily="50" charset="-128"/>
                  <a:sym typeface="Symbol" pitchFamily="18" charset="2"/>
                </a:endParaRPr>
              </a:p>
              <a:p>
                <a:pPr marL="692150" lvl="1" indent="-347663" algn="l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l"/>
                </a:pP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/>
                      </a:rPr>
                      <m:t>𝜏</m:t>
                    </m:r>
                    <m:r>
                      <a:rPr lang="en-US" altLang="ja-JP" sz="2000" b="0" i="1" smtClean="0">
                        <a:latin typeface="Cambria Math"/>
                      </a:rPr>
                      <m:t>~1.5×</m:t>
                    </m:r>
                    <m:sSup>
                      <m:sSupPr>
                        <m:ctrlPr>
                          <a:rPr lang="en-US" altLang="ja-JP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2000" b="0" i="1" smtClean="0"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000" b="0" i="1" smtClean="0">
                        <a:latin typeface="Cambria Math"/>
                      </a:rPr>
                      <m:t>yr</m:t>
                    </m:r>
                  </m:oMath>
                </a14:m>
                <a:r>
                  <a:rPr lang="ja-JP" altLang="en-US" sz="2000" dirty="0" err="1" smtClean="0"/>
                  <a:t>まで</a:t>
                </a:r>
                <a:r>
                  <a:rPr lang="ja-JP" altLang="en-US" sz="2000" dirty="0" smtClean="0"/>
                  <a:t>短くなる可能性</a:t>
                </a:r>
                <a:r>
                  <a:rPr lang="en-US" altLang="ja-JP" sz="20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000" b="0" i="1" smtClean="0">
                        <a:latin typeface="Cambria Math"/>
                      </a:rPr>
                      <m:t>=50</m:t>
                    </m:r>
                    <m:r>
                      <m:rPr>
                        <m:sty m:val="p"/>
                      </m:rPr>
                      <a:rPr lang="en-US" altLang="ja-JP" sz="2000" b="0" i="1" smtClean="0">
                        <a:latin typeface="Cambria Math"/>
                      </a:rPr>
                      <m:t>meV</m:t>
                    </m:r>
                  </m:oMath>
                </a14:m>
                <a:r>
                  <a:rPr lang="en-US" altLang="ja-JP" sz="2000" dirty="0" smtClean="0"/>
                  <a:t>)</a:t>
                </a:r>
                <a:endParaRPr lang="ja-JP" altLang="en-US" sz="2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ＭＳ Ｐゴシック" pitchFamily="50" charset="-128"/>
                </a:endParaRPr>
              </a:p>
            </p:txBody>
          </p:sp>
        </mc:Choice>
        <mc:Fallback>
          <p:sp>
            <p:nvSpPr>
              <p:cNvPr id="71598" name="Rectangle 19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2925" y="4725144"/>
                <a:ext cx="7557467" cy="1752600"/>
              </a:xfrm>
              <a:prstGeom prst="rect">
                <a:avLst/>
              </a:prstGeom>
              <a:blipFill rotWithShape="1">
                <a:blip r:embed="rId3"/>
                <a:stretch>
                  <a:fillRect l="-161" t="-31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グループ化 5"/>
          <p:cNvGrpSpPr/>
          <p:nvPr/>
        </p:nvGrpSpPr>
        <p:grpSpPr>
          <a:xfrm>
            <a:off x="5292080" y="3164794"/>
            <a:ext cx="3376717" cy="1548667"/>
            <a:chOff x="523427" y="3040796"/>
            <a:chExt cx="3376717" cy="1548667"/>
          </a:xfrm>
        </p:grpSpPr>
        <p:sp>
          <p:nvSpPr>
            <p:cNvPr id="44052" name="Line 20"/>
            <p:cNvSpPr>
              <a:spLocks noChangeShapeType="1"/>
            </p:cNvSpPr>
            <p:nvPr/>
          </p:nvSpPr>
          <p:spPr bwMode="auto">
            <a:xfrm>
              <a:off x="542925" y="3851275"/>
              <a:ext cx="45720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53" name="Freeform 21"/>
            <p:cNvSpPr>
              <a:spLocks/>
            </p:cNvSpPr>
            <p:nvPr/>
          </p:nvSpPr>
          <p:spPr bwMode="auto">
            <a:xfrm>
              <a:off x="931863" y="3800475"/>
              <a:ext cx="125413" cy="104775"/>
            </a:xfrm>
            <a:custGeom>
              <a:avLst/>
              <a:gdLst>
                <a:gd name="T0" fmla="*/ 0 w 159"/>
                <a:gd name="T1" fmla="*/ 0 h 132"/>
                <a:gd name="T2" fmla="*/ 159 w 159"/>
                <a:gd name="T3" fmla="*/ 66 h 132"/>
                <a:gd name="T4" fmla="*/ 0 w 159"/>
                <a:gd name="T5" fmla="*/ 132 h 132"/>
                <a:gd name="T6" fmla="*/ 41 w 159"/>
                <a:gd name="T7" fmla="*/ 80 h 132"/>
                <a:gd name="T8" fmla="*/ 41 w 159"/>
                <a:gd name="T9" fmla="*/ 53 h 132"/>
                <a:gd name="T10" fmla="*/ 0 w 159"/>
                <a:gd name="T1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32">
                  <a:moveTo>
                    <a:pt x="0" y="0"/>
                  </a:moveTo>
                  <a:lnTo>
                    <a:pt x="159" y="66"/>
                  </a:lnTo>
                  <a:lnTo>
                    <a:pt x="0" y="132"/>
                  </a:lnTo>
                  <a:lnTo>
                    <a:pt x="41" y="80"/>
                  </a:lnTo>
                  <a:lnTo>
                    <a:pt x="41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54" name="Line 22"/>
            <p:cNvSpPr>
              <a:spLocks noChangeShapeType="1"/>
            </p:cNvSpPr>
            <p:nvPr/>
          </p:nvSpPr>
          <p:spPr bwMode="auto">
            <a:xfrm>
              <a:off x="995363" y="3851275"/>
              <a:ext cx="4524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56" name="Line 24"/>
            <p:cNvSpPr>
              <a:spLocks noChangeShapeType="1"/>
            </p:cNvSpPr>
            <p:nvPr/>
          </p:nvSpPr>
          <p:spPr bwMode="auto">
            <a:xfrm>
              <a:off x="3362325" y="3851275"/>
              <a:ext cx="4524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57" name="Line 25"/>
            <p:cNvSpPr>
              <a:spLocks noChangeShapeType="1"/>
            </p:cNvSpPr>
            <p:nvPr/>
          </p:nvSpPr>
          <p:spPr bwMode="auto">
            <a:xfrm>
              <a:off x="2909888" y="3851275"/>
              <a:ext cx="45561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58" name="Freeform 26"/>
            <p:cNvSpPr>
              <a:spLocks/>
            </p:cNvSpPr>
            <p:nvPr/>
          </p:nvSpPr>
          <p:spPr bwMode="auto">
            <a:xfrm>
              <a:off x="3298825" y="3800475"/>
              <a:ext cx="127000" cy="104775"/>
            </a:xfrm>
            <a:custGeom>
              <a:avLst/>
              <a:gdLst>
                <a:gd name="T0" fmla="*/ 0 w 160"/>
                <a:gd name="T1" fmla="*/ 0 h 132"/>
                <a:gd name="T2" fmla="*/ 160 w 160"/>
                <a:gd name="T3" fmla="*/ 66 h 132"/>
                <a:gd name="T4" fmla="*/ 0 w 160"/>
                <a:gd name="T5" fmla="*/ 132 h 132"/>
                <a:gd name="T6" fmla="*/ 43 w 160"/>
                <a:gd name="T7" fmla="*/ 80 h 132"/>
                <a:gd name="T8" fmla="*/ 43 w 160"/>
                <a:gd name="T9" fmla="*/ 53 h 132"/>
                <a:gd name="T10" fmla="*/ 0 w 160"/>
                <a:gd name="T1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0" h="132">
                  <a:moveTo>
                    <a:pt x="0" y="0"/>
                  </a:moveTo>
                  <a:lnTo>
                    <a:pt x="160" y="66"/>
                  </a:lnTo>
                  <a:lnTo>
                    <a:pt x="0" y="132"/>
                  </a:lnTo>
                  <a:lnTo>
                    <a:pt x="43" y="80"/>
                  </a:lnTo>
                  <a:lnTo>
                    <a:pt x="43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59" name="Line 27"/>
            <p:cNvSpPr>
              <a:spLocks noChangeShapeType="1"/>
            </p:cNvSpPr>
            <p:nvPr/>
          </p:nvSpPr>
          <p:spPr bwMode="auto">
            <a:xfrm>
              <a:off x="2509838" y="3851275"/>
              <a:ext cx="388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60" name="Line 28"/>
            <p:cNvSpPr>
              <a:spLocks noChangeShapeType="1"/>
            </p:cNvSpPr>
            <p:nvPr/>
          </p:nvSpPr>
          <p:spPr bwMode="auto">
            <a:xfrm>
              <a:off x="2130425" y="3851275"/>
              <a:ext cx="384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62" name="Line 30"/>
            <p:cNvSpPr>
              <a:spLocks noChangeShapeType="1"/>
            </p:cNvSpPr>
            <p:nvPr/>
          </p:nvSpPr>
          <p:spPr bwMode="auto">
            <a:xfrm flipV="1">
              <a:off x="1436688" y="3851275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63" name="Line 31"/>
            <p:cNvSpPr>
              <a:spLocks noChangeShapeType="1"/>
            </p:cNvSpPr>
            <p:nvPr/>
          </p:nvSpPr>
          <p:spPr bwMode="auto">
            <a:xfrm flipH="1" flipV="1">
              <a:off x="1433513" y="3846513"/>
              <a:ext cx="3175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64" name="Line 32"/>
            <p:cNvSpPr>
              <a:spLocks noChangeShapeType="1"/>
            </p:cNvSpPr>
            <p:nvPr/>
          </p:nvSpPr>
          <p:spPr bwMode="auto">
            <a:xfrm flipH="1" flipV="1">
              <a:off x="1431925" y="3838575"/>
              <a:ext cx="1588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65" name="Line 33"/>
            <p:cNvSpPr>
              <a:spLocks noChangeShapeType="1"/>
            </p:cNvSpPr>
            <p:nvPr/>
          </p:nvSpPr>
          <p:spPr bwMode="auto">
            <a:xfrm flipH="1" flipV="1">
              <a:off x="1428750" y="3830638"/>
              <a:ext cx="3175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66" name="Line 34"/>
            <p:cNvSpPr>
              <a:spLocks noChangeShapeType="1"/>
            </p:cNvSpPr>
            <p:nvPr/>
          </p:nvSpPr>
          <p:spPr bwMode="auto">
            <a:xfrm flipH="1" flipV="1">
              <a:off x="1425575" y="3825875"/>
              <a:ext cx="3175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67" name="Line 35"/>
            <p:cNvSpPr>
              <a:spLocks noChangeShapeType="1"/>
            </p:cNvSpPr>
            <p:nvPr/>
          </p:nvSpPr>
          <p:spPr bwMode="auto">
            <a:xfrm flipV="1">
              <a:off x="1425575" y="3824288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68" name="Line 36"/>
            <p:cNvSpPr>
              <a:spLocks noChangeShapeType="1"/>
            </p:cNvSpPr>
            <p:nvPr/>
          </p:nvSpPr>
          <p:spPr bwMode="auto">
            <a:xfrm flipH="1" flipV="1">
              <a:off x="1423988" y="3821113"/>
              <a:ext cx="1588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69" name="Line 37"/>
            <p:cNvSpPr>
              <a:spLocks noChangeShapeType="1"/>
            </p:cNvSpPr>
            <p:nvPr/>
          </p:nvSpPr>
          <p:spPr bwMode="auto">
            <a:xfrm flipV="1">
              <a:off x="1423988" y="3816350"/>
              <a:ext cx="0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70" name="Line 38"/>
            <p:cNvSpPr>
              <a:spLocks noChangeShapeType="1"/>
            </p:cNvSpPr>
            <p:nvPr/>
          </p:nvSpPr>
          <p:spPr bwMode="auto">
            <a:xfrm flipH="1" flipV="1">
              <a:off x="1422400" y="3810000"/>
              <a:ext cx="1588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71" name="Line 39"/>
            <p:cNvSpPr>
              <a:spLocks noChangeShapeType="1"/>
            </p:cNvSpPr>
            <p:nvPr/>
          </p:nvSpPr>
          <p:spPr bwMode="auto">
            <a:xfrm flipH="1" flipV="1">
              <a:off x="1420813" y="3795713"/>
              <a:ext cx="1588" cy="142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72" name="Line 40"/>
            <p:cNvSpPr>
              <a:spLocks noChangeShapeType="1"/>
            </p:cNvSpPr>
            <p:nvPr/>
          </p:nvSpPr>
          <p:spPr bwMode="auto">
            <a:xfrm flipV="1">
              <a:off x="1420813" y="3789363"/>
              <a:ext cx="0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73" name="Line 41"/>
            <p:cNvSpPr>
              <a:spLocks noChangeShapeType="1"/>
            </p:cNvSpPr>
            <p:nvPr/>
          </p:nvSpPr>
          <p:spPr bwMode="auto">
            <a:xfrm flipV="1">
              <a:off x="1420813" y="3783013"/>
              <a:ext cx="0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74" name="Line 42"/>
            <p:cNvSpPr>
              <a:spLocks noChangeShapeType="1"/>
            </p:cNvSpPr>
            <p:nvPr/>
          </p:nvSpPr>
          <p:spPr bwMode="auto">
            <a:xfrm flipV="1">
              <a:off x="1420813" y="3778250"/>
              <a:ext cx="1588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75" name="Line 43"/>
            <p:cNvSpPr>
              <a:spLocks noChangeShapeType="1"/>
            </p:cNvSpPr>
            <p:nvPr/>
          </p:nvSpPr>
          <p:spPr bwMode="auto">
            <a:xfrm flipV="1">
              <a:off x="1422400" y="3776663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76" name="Line 44"/>
            <p:cNvSpPr>
              <a:spLocks noChangeShapeType="1"/>
            </p:cNvSpPr>
            <p:nvPr/>
          </p:nvSpPr>
          <p:spPr bwMode="auto">
            <a:xfrm flipV="1">
              <a:off x="1423988" y="3773488"/>
              <a:ext cx="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77" name="Line 45"/>
            <p:cNvSpPr>
              <a:spLocks noChangeShapeType="1"/>
            </p:cNvSpPr>
            <p:nvPr/>
          </p:nvSpPr>
          <p:spPr bwMode="auto">
            <a:xfrm flipV="1">
              <a:off x="1423988" y="3762375"/>
              <a:ext cx="12700" cy="111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78" name="Line 46"/>
            <p:cNvSpPr>
              <a:spLocks noChangeShapeType="1"/>
            </p:cNvSpPr>
            <p:nvPr/>
          </p:nvSpPr>
          <p:spPr bwMode="auto">
            <a:xfrm flipV="1">
              <a:off x="1436688" y="3760788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79" name="Line 47"/>
            <p:cNvSpPr>
              <a:spLocks noChangeShapeType="1"/>
            </p:cNvSpPr>
            <p:nvPr/>
          </p:nvSpPr>
          <p:spPr bwMode="auto">
            <a:xfrm flipV="1">
              <a:off x="1438275" y="3759200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80" name="Line 48"/>
            <p:cNvSpPr>
              <a:spLocks noChangeShapeType="1"/>
            </p:cNvSpPr>
            <p:nvPr/>
          </p:nvSpPr>
          <p:spPr bwMode="auto">
            <a:xfrm flipV="1">
              <a:off x="1439863" y="3757613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81" name="Line 49"/>
            <p:cNvSpPr>
              <a:spLocks noChangeShapeType="1"/>
            </p:cNvSpPr>
            <p:nvPr/>
          </p:nvSpPr>
          <p:spPr bwMode="auto">
            <a:xfrm flipV="1">
              <a:off x="1443038" y="3754438"/>
              <a:ext cx="4763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82" name="Line 50"/>
            <p:cNvSpPr>
              <a:spLocks noChangeShapeType="1"/>
            </p:cNvSpPr>
            <p:nvPr/>
          </p:nvSpPr>
          <p:spPr bwMode="auto">
            <a:xfrm flipV="1">
              <a:off x="1447800" y="3754438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83" name="Line 51"/>
            <p:cNvSpPr>
              <a:spLocks noChangeShapeType="1"/>
            </p:cNvSpPr>
            <p:nvPr/>
          </p:nvSpPr>
          <p:spPr bwMode="auto">
            <a:xfrm flipV="1">
              <a:off x="1450975" y="3752850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84" name="Line 52"/>
            <p:cNvSpPr>
              <a:spLocks noChangeShapeType="1"/>
            </p:cNvSpPr>
            <p:nvPr/>
          </p:nvSpPr>
          <p:spPr bwMode="auto">
            <a:xfrm flipV="1">
              <a:off x="1452563" y="3751263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85" name="Line 53"/>
            <p:cNvSpPr>
              <a:spLocks noChangeShapeType="1"/>
            </p:cNvSpPr>
            <p:nvPr/>
          </p:nvSpPr>
          <p:spPr bwMode="auto">
            <a:xfrm flipV="1">
              <a:off x="1454150" y="3751263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86" name="Line 54"/>
            <p:cNvSpPr>
              <a:spLocks noChangeShapeType="1"/>
            </p:cNvSpPr>
            <p:nvPr/>
          </p:nvSpPr>
          <p:spPr bwMode="auto">
            <a:xfrm flipV="1">
              <a:off x="1457325" y="3748088"/>
              <a:ext cx="3175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87" name="Line 55"/>
            <p:cNvSpPr>
              <a:spLocks noChangeShapeType="1"/>
            </p:cNvSpPr>
            <p:nvPr/>
          </p:nvSpPr>
          <p:spPr bwMode="auto">
            <a:xfrm flipV="1">
              <a:off x="1460500" y="3746500"/>
              <a:ext cx="635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88" name="Line 56"/>
            <p:cNvSpPr>
              <a:spLocks noChangeShapeType="1"/>
            </p:cNvSpPr>
            <p:nvPr/>
          </p:nvSpPr>
          <p:spPr bwMode="auto">
            <a:xfrm flipV="1">
              <a:off x="1466850" y="3743325"/>
              <a:ext cx="4763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89" name="Line 57"/>
            <p:cNvSpPr>
              <a:spLocks noChangeShapeType="1"/>
            </p:cNvSpPr>
            <p:nvPr/>
          </p:nvSpPr>
          <p:spPr bwMode="auto">
            <a:xfrm flipV="1">
              <a:off x="1471613" y="3743325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90" name="Line 58"/>
            <p:cNvSpPr>
              <a:spLocks noChangeShapeType="1"/>
            </p:cNvSpPr>
            <p:nvPr/>
          </p:nvSpPr>
          <p:spPr bwMode="auto">
            <a:xfrm flipV="1">
              <a:off x="1473200" y="3741738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91" name="Line 59"/>
            <p:cNvSpPr>
              <a:spLocks noChangeShapeType="1"/>
            </p:cNvSpPr>
            <p:nvPr/>
          </p:nvSpPr>
          <p:spPr bwMode="auto">
            <a:xfrm>
              <a:off x="1474788" y="3741738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92" name="Line 60"/>
            <p:cNvSpPr>
              <a:spLocks noChangeShapeType="1"/>
            </p:cNvSpPr>
            <p:nvPr/>
          </p:nvSpPr>
          <p:spPr bwMode="auto">
            <a:xfrm flipV="1">
              <a:off x="1476375" y="3738563"/>
              <a:ext cx="4763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93" name="Line 61"/>
            <p:cNvSpPr>
              <a:spLocks noChangeShapeType="1"/>
            </p:cNvSpPr>
            <p:nvPr/>
          </p:nvSpPr>
          <p:spPr bwMode="auto">
            <a:xfrm flipV="1">
              <a:off x="1481138" y="3736975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94" name="Line 62"/>
            <p:cNvSpPr>
              <a:spLocks noChangeShapeType="1"/>
            </p:cNvSpPr>
            <p:nvPr/>
          </p:nvSpPr>
          <p:spPr bwMode="auto">
            <a:xfrm flipV="1">
              <a:off x="1485900" y="3735388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95" name="Line 63"/>
            <p:cNvSpPr>
              <a:spLocks noChangeShapeType="1"/>
            </p:cNvSpPr>
            <p:nvPr/>
          </p:nvSpPr>
          <p:spPr bwMode="auto">
            <a:xfrm>
              <a:off x="1487488" y="3735388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96" name="Line 64"/>
            <p:cNvSpPr>
              <a:spLocks noChangeShapeType="1"/>
            </p:cNvSpPr>
            <p:nvPr/>
          </p:nvSpPr>
          <p:spPr bwMode="auto">
            <a:xfrm flipV="1">
              <a:off x="1490663" y="3732213"/>
              <a:ext cx="4763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97" name="Line 65"/>
            <p:cNvSpPr>
              <a:spLocks noChangeShapeType="1"/>
            </p:cNvSpPr>
            <p:nvPr/>
          </p:nvSpPr>
          <p:spPr bwMode="auto">
            <a:xfrm flipV="1">
              <a:off x="1495425" y="3730625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98" name="Line 66"/>
            <p:cNvSpPr>
              <a:spLocks noChangeShapeType="1"/>
            </p:cNvSpPr>
            <p:nvPr/>
          </p:nvSpPr>
          <p:spPr bwMode="auto">
            <a:xfrm flipV="1">
              <a:off x="1500188" y="3729038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99" name="Line 67"/>
            <p:cNvSpPr>
              <a:spLocks noChangeShapeType="1"/>
            </p:cNvSpPr>
            <p:nvPr/>
          </p:nvSpPr>
          <p:spPr bwMode="auto">
            <a:xfrm flipV="1">
              <a:off x="1504950" y="3727450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00" name="Line 68"/>
            <p:cNvSpPr>
              <a:spLocks noChangeShapeType="1"/>
            </p:cNvSpPr>
            <p:nvPr/>
          </p:nvSpPr>
          <p:spPr bwMode="auto">
            <a:xfrm flipV="1">
              <a:off x="1506538" y="3727450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01" name="Line 69"/>
            <p:cNvSpPr>
              <a:spLocks noChangeShapeType="1"/>
            </p:cNvSpPr>
            <p:nvPr/>
          </p:nvSpPr>
          <p:spPr bwMode="auto">
            <a:xfrm>
              <a:off x="1509713" y="372745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02" name="Line 70"/>
            <p:cNvSpPr>
              <a:spLocks noChangeShapeType="1"/>
            </p:cNvSpPr>
            <p:nvPr/>
          </p:nvSpPr>
          <p:spPr bwMode="auto">
            <a:xfrm flipV="1">
              <a:off x="1509713" y="3725863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03" name="Line 71"/>
            <p:cNvSpPr>
              <a:spLocks noChangeShapeType="1"/>
            </p:cNvSpPr>
            <p:nvPr/>
          </p:nvSpPr>
          <p:spPr bwMode="auto">
            <a:xfrm flipV="1">
              <a:off x="1512888" y="3722688"/>
              <a:ext cx="4763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04" name="Line 72"/>
            <p:cNvSpPr>
              <a:spLocks noChangeShapeType="1"/>
            </p:cNvSpPr>
            <p:nvPr/>
          </p:nvSpPr>
          <p:spPr bwMode="auto">
            <a:xfrm flipV="1">
              <a:off x="1517650" y="3721100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05" name="Line 73"/>
            <p:cNvSpPr>
              <a:spLocks noChangeShapeType="1"/>
            </p:cNvSpPr>
            <p:nvPr/>
          </p:nvSpPr>
          <p:spPr bwMode="auto">
            <a:xfrm>
              <a:off x="1520825" y="372110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06" name="Line 74"/>
            <p:cNvSpPr>
              <a:spLocks noChangeShapeType="1"/>
            </p:cNvSpPr>
            <p:nvPr/>
          </p:nvSpPr>
          <p:spPr bwMode="auto">
            <a:xfrm flipV="1">
              <a:off x="1520825" y="3719513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07" name="Line 75"/>
            <p:cNvSpPr>
              <a:spLocks noChangeShapeType="1"/>
            </p:cNvSpPr>
            <p:nvPr/>
          </p:nvSpPr>
          <p:spPr bwMode="auto">
            <a:xfrm flipV="1">
              <a:off x="1524000" y="3717925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08" name="Line 76"/>
            <p:cNvSpPr>
              <a:spLocks noChangeShapeType="1"/>
            </p:cNvSpPr>
            <p:nvPr/>
          </p:nvSpPr>
          <p:spPr bwMode="auto">
            <a:xfrm flipV="1">
              <a:off x="1525588" y="3714750"/>
              <a:ext cx="1588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09" name="Line 77"/>
            <p:cNvSpPr>
              <a:spLocks noChangeShapeType="1"/>
            </p:cNvSpPr>
            <p:nvPr/>
          </p:nvSpPr>
          <p:spPr bwMode="auto">
            <a:xfrm flipV="1">
              <a:off x="1527175" y="3708400"/>
              <a:ext cx="6350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10" name="Line 78"/>
            <p:cNvSpPr>
              <a:spLocks noChangeShapeType="1"/>
            </p:cNvSpPr>
            <p:nvPr/>
          </p:nvSpPr>
          <p:spPr bwMode="auto">
            <a:xfrm flipV="1">
              <a:off x="1533525" y="3706813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11" name="Line 79"/>
            <p:cNvSpPr>
              <a:spLocks noChangeShapeType="1"/>
            </p:cNvSpPr>
            <p:nvPr/>
          </p:nvSpPr>
          <p:spPr bwMode="auto">
            <a:xfrm flipV="1">
              <a:off x="1533525" y="3705225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12" name="Line 80"/>
            <p:cNvSpPr>
              <a:spLocks noChangeShapeType="1"/>
            </p:cNvSpPr>
            <p:nvPr/>
          </p:nvSpPr>
          <p:spPr bwMode="auto">
            <a:xfrm flipV="1">
              <a:off x="1533525" y="3702050"/>
              <a:ext cx="3175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13" name="Line 81"/>
            <p:cNvSpPr>
              <a:spLocks noChangeShapeType="1"/>
            </p:cNvSpPr>
            <p:nvPr/>
          </p:nvSpPr>
          <p:spPr bwMode="auto">
            <a:xfrm flipV="1">
              <a:off x="1536700" y="3697288"/>
              <a:ext cx="0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14" name="Line 82"/>
            <p:cNvSpPr>
              <a:spLocks noChangeShapeType="1"/>
            </p:cNvSpPr>
            <p:nvPr/>
          </p:nvSpPr>
          <p:spPr bwMode="auto">
            <a:xfrm flipV="1">
              <a:off x="1536700" y="3695700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15" name="Line 83"/>
            <p:cNvSpPr>
              <a:spLocks noChangeShapeType="1"/>
            </p:cNvSpPr>
            <p:nvPr/>
          </p:nvSpPr>
          <p:spPr bwMode="auto">
            <a:xfrm flipV="1">
              <a:off x="1536700" y="3694113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16" name="Line 84"/>
            <p:cNvSpPr>
              <a:spLocks noChangeShapeType="1"/>
            </p:cNvSpPr>
            <p:nvPr/>
          </p:nvSpPr>
          <p:spPr bwMode="auto">
            <a:xfrm flipV="1">
              <a:off x="1538288" y="3684588"/>
              <a:ext cx="0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17" name="Line 85"/>
            <p:cNvSpPr>
              <a:spLocks noChangeShapeType="1"/>
            </p:cNvSpPr>
            <p:nvPr/>
          </p:nvSpPr>
          <p:spPr bwMode="auto">
            <a:xfrm flipH="1" flipV="1">
              <a:off x="1536700" y="3681413"/>
              <a:ext cx="1588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18" name="Line 86"/>
            <p:cNvSpPr>
              <a:spLocks noChangeShapeType="1"/>
            </p:cNvSpPr>
            <p:nvPr/>
          </p:nvSpPr>
          <p:spPr bwMode="auto">
            <a:xfrm flipH="1" flipV="1">
              <a:off x="1536700" y="3678238"/>
              <a:ext cx="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19" name="Line 87"/>
            <p:cNvSpPr>
              <a:spLocks noChangeShapeType="1"/>
            </p:cNvSpPr>
            <p:nvPr/>
          </p:nvSpPr>
          <p:spPr bwMode="auto">
            <a:xfrm flipV="1">
              <a:off x="1536700" y="3675063"/>
              <a:ext cx="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20" name="Line 88"/>
            <p:cNvSpPr>
              <a:spLocks noChangeShapeType="1"/>
            </p:cNvSpPr>
            <p:nvPr/>
          </p:nvSpPr>
          <p:spPr bwMode="auto">
            <a:xfrm flipH="1" flipV="1">
              <a:off x="1535113" y="3670300"/>
              <a:ext cx="1588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21" name="Line 89"/>
            <p:cNvSpPr>
              <a:spLocks noChangeShapeType="1"/>
            </p:cNvSpPr>
            <p:nvPr/>
          </p:nvSpPr>
          <p:spPr bwMode="auto">
            <a:xfrm flipH="1" flipV="1">
              <a:off x="1533525" y="3663950"/>
              <a:ext cx="1588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22" name="Line 90"/>
            <p:cNvSpPr>
              <a:spLocks noChangeShapeType="1"/>
            </p:cNvSpPr>
            <p:nvPr/>
          </p:nvSpPr>
          <p:spPr bwMode="auto">
            <a:xfrm flipV="1">
              <a:off x="1533525" y="3659188"/>
              <a:ext cx="0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23" name="Line 91"/>
            <p:cNvSpPr>
              <a:spLocks noChangeShapeType="1"/>
            </p:cNvSpPr>
            <p:nvPr/>
          </p:nvSpPr>
          <p:spPr bwMode="auto">
            <a:xfrm flipH="1" flipV="1">
              <a:off x="1531938" y="3657600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24" name="Line 92"/>
            <p:cNvSpPr>
              <a:spLocks noChangeShapeType="1"/>
            </p:cNvSpPr>
            <p:nvPr/>
          </p:nvSpPr>
          <p:spPr bwMode="auto">
            <a:xfrm flipV="1">
              <a:off x="1531938" y="3654425"/>
              <a:ext cx="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25" name="Line 93"/>
            <p:cNvSpPr>
              <a:spLocks noChangeShapeType="1"/>
            </p:cNvSpPr>
            <p:nvPr/>
          </p:nvSpPr>
          <p:spPr bwMode="auto">
            <a:xfrm flipH="1" flipV="1">
              <a:off x="1530350" y="3649663"/>
              <a:ext cx="1588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26" name="Line 94"/>
            <p:cNvSpPr>
              <a:spLocks noChangeShapeType="1"/>
            </p:cNvSpPr>
            <p:nvPr/>
          </p:nvSpPr>
          <p:spPr bwMode="auto">
            <a:xfrm flipV="1">
              <a:off x="1530350" y="3644900"/>
              <a:ext cx="0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27" name="Line 95"/>
            <p:cNvSpPr>
              <a:spLocks noChangeShapeType="1"/>
            </p:cNvSpPr>
            <p:nvPr/>
          </p:nvSpPr>
          <p:spPr bwMode="auto">
            <a:xfrm flipH="1" flipV="1">
              <a:off x="1528763" y="3640138"/>
              <a:ext cx="1588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28" name="Line 96"/>
            <p:cNvSpPr>
              <a:spLocks noChangeShapeType="1"/>
            </p:cNvSpPr>
            <p:nvPr/>
          </p:nvSpPr>
          <p:spPr bwMode="auto">
            <a:xfrm flipH="1" flipV="1">
              <a:off x="1528763" y="3636963"/>
              <a:ext cx="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29" name="Line 97"/>
            <p:cNvSpPr>
              <a:spLocks noChangeShapeType="1"/>
            </p:cNvSpPr>
            <p:nvPr/>
          </p:nvSpPr>
          <p:spPr bwMode="auto">
            <a:xfrm flipV="1">
              <a:off x="1528763" y="363696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30" name="Line 98"/>
            <p:cNvSpPr>
              <a:spLocks noChangeShapeType="1"/>
            </p:cNvSpPr>
            <p:nvPr/>
          </p:nvSpPr>
          <p:spPr bwMode="auto">
            <a:xfrm flipH="1" flipV="1">
              <a:off x="1527175" y="3635375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31" name="Line 99"/>
            <p:cNvSpPr>
              <a:spLocks noChangeShapeType="1"/>
            </p:cNvSpPr>
            <p:nvPr/>
          </p:nvSpPr>
          <p:spPr bwMode="auto">
            <a:xfrm flipV="1">
              <a:off x="1527175" y="3629025"/>
              <a:ext cx="0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32" name="Line 100"/>
            <p:cNvSpPr>
              <a:spLocks noChangeShapeType="1"/>
            </p:cNvSpPr>
            <p:nvPr/>
          </p:nvSpPr>
          <p:spPr bwMode="auto">
            <a:xfrm flipH="1" flipV="1">
              <a:off x="1525588" y="3624263"/>
              <a:ext cx="1588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33" name="Line 101"/>
            <p:cNvSpPr>
              <a:spLocks noChangeShapeType="1"/>
            </p:cNvSpPr>
            <p:nvPr/>
          </p:nvSpPr>
          <p:spPr bwMode="auto">
            <a:xfrm flipH="1" flipV="1">
              <a:off x="1525588" y="3622675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34" name="Line 102"/>
            <p:cNvSpPr>
              <a:spLocks noChangeShapeType="1"/>
            </p:cNvSpPr>
            <p:nvPr/>
          </p:nvSpPr>
          <p:spPr bwMode="auto">
            <a:xfrm flipV="1">
              <a:off x="1525588" y="3619500"/>
              <a:ext cx="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35" name="Line 103"/>
            <p:cNvSpPr>
              <a:spLocks noChangeShapeType="1"/>
            </p:cNvSpPr>
            <p:nvPr/>
          </p:nvSpPr>
          <p:spPr bwMode="auto">
            <a:xfrm flipH="1" flipV="1">
              <a:off x="1524000" y="3614738"/>
              <a:ext cx="1588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36" name="Line 104"/>
            <p:cNvSpPr>
              <a:spLocks noChangeShapeType="1"/>
            </p:cNvSpPr>
            <p:nvPr/>
          </p:nvSpPr>
          <p:spPr bwMode="auto">
            <a:xfrm flipH="1" flipV="1">
              <a:off x="1524000" y="3608388"/>
              <a:ext cx="0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37" name="Line 105"/>
            <p:cNvSpPr>
              <a:spLocks noChangeShapeType="1"/>
            </p:cNvSpPr>
            <p:nvPr/>
          </p:nvSpPr>
          <p:spPr bwMode="auto">
            <a:xfrm flipV="1">
              <a:off x="1524000" y="3605213"/>
              <a:ext cx="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38" name="Line 106"/>
            <p:cNvSpPr>
              <a:spLocks noChangeShapeType="1"/>
            </p:cNvSpPr>
            <p:nvPr/>
          </p:nvSpPr>
          <p:spPr bwMode="auto">
            <a:xfrm flipH="1" flipV="1">
              <a:off x="1522413" y="3600450"/>
              <a:ext cx="1588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39" name="Line 107"/>
            <p:cNvSpPr>
              <a:spLocks noChangeShapeType="1"/>
            </p:cNvSpPr>
            <p:nvPr/>
          </p:nvSpPr>
          <p:spPr bwMode="auto">
            <a:xfrm flipV="1">
              <a:off x="1522413" y="3581400"/>
              <a:ext cx="0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40" name="Line 108"/>
            <p:cNvSpPr>
              <a:spLocks noChangeShapeType="1"/>
            </p:cNvSpPr>
            <p:nvPr/>
          </p:nvSpPr>
          <p:spPr bwMode="auto">
            <a:xfrm flipV="1">
              <a:off x="1522413" y="3578225"/>
              <a:ext cx="1588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41" name="Line 109"/>
            <p:cNvSpPr>
              <a:spLocks noChangeShapeType="1"/>
            </p:cNvSpPr>
            <p:nvPr/>
          </p:nvSpPr>
          <p:spPr bwMode="auto">
            <a:xfrm flipV="1">
              <a:off x="1524000" y="3575050"/>
              <a:ext cx="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42" name="Line 110"/>
            <p:cNvSpPr>
              <a:spLocks noChangeShapeType="1"/>
            </p:cNvSpPr>
            <p:nvPr/>
          </p:nvSpPr>
          <p:spPr bwMode="auto">
            <a:xfrm flipV="1">
              <a:off x="1524000" y="3567113"/>
              <a:ext cx="3175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43" name="Line 111"/>
            <p:cNvSpPr>
              <a:spLocks noChangeShapeType="1"/>
            </p:cNvSpPr>
            <p:nvPr/>
          </p:nvSpPr>
          <p:spPr bwMode="auto">
            <a:xfrm flipV="1">
              <a:off x="1527175" y="356711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44" name="Line 112"/>
            <p:cNvSpPr>
              <a:spLocks noChangeShapeType="1"/>
            </p:cNvSpPr>
            <p:nvPr/>
          </p:nvSpPr>
          <p:spPr bwMode="auto">
            <a:xfrm>
              <a:off x="1527175" y="3567113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45" name="Line 113"/>
            <p:cNvSpPr>
              <a:spLocks noChangeShapeType="1"/>
            </p:cNvSpPr>
            <p:nvPr/>
          </p:nvSpPr>
          <p:spPr bwMode="auto">
            <a:xfrm flipV="1">
              <a:off x="1528763" y="3559175"/>
              <a:ext cx="7938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46" name="Line 114"/>
            <p:cNvSpPr>
              <a:spLocks noChangeShapeType="1"/>
            </p:cNvSpPr>
            <p:nvPr/>
          </p:nvSpPr>
          <p:spPr bwMode="auto">
            <a:xfrm>
              <a:off x="1536700" y="3559175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47" name="Line 115"/>
            <p:cNvSpPr>
              <a:spLocks noChangeShapeType="1"/>
            </p:cNvSpPr>
            <p:nvPr/>
          </p:nvSpPr>
          <p:spPr bwMode="auto">
            <a:xfrm flipV="1">
              <a:off x="1536700" y="3552825"/>
              <a:ext cx="11113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48" name="Line 116"/>
            <p:cNvSpPr>
              <a:spLocks noChangeShapeType="1"/>
            </p:cNvSpPr>
            <p:nvPr/>
          </p:nvSpPr>
          <p:spPr bwMode="auto">
            <a:xfrm flipV="1">
              <a:off x="1547813" y="3552825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49" name="Line 117"/>
            <p:cNvSpPr>
              <a:spLocks noChangeShapeType="1"/>
            </p:cNvSpPr>
            <p:nvPr/>
          </p:nvSpPr>
          <p:spPr bwMode="auto">
            <a:xfrm flipV="1">
              <a:off x="1550988" y="3551238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50" name="Line 118"/>
            <p:cNvSpPr>
              <a:spLocks noChangeShapeType="1"/>
            </p:cNvSpPr>
            <p:nvPr/>
          </p:nvSpPr>
          <p:spPr bwMode="auto">
            <a:xfrm flipV="1">
              <a:off x="1554163" y="3551238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51" name="Line 119"/>
            <p:cNvSpPr>
              <a:spLocks noChangeShapeType="1"/>
            </p:cNvSpPr>
            <p:nvPr/>
          </p:nvSpPr>
          <p:spPr bwMode="auto">
            <a:xfrm>
              <a:off x="1555750" y="3551238"/>
              <a:ext cx="63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52" name="Line 120"/>
            <p:cNvSpPr>
              <a:spLocks noChangeShapeType="1"/>
            </p:cNvSpPr>
            <p:nvPr/>
          </p:nvSpPr>
          <p:spPr bwMode="auto">
            <a:xfrm flipV="1">
              <a:off x="1562100" y="3549650"/>
              <a:ext cx="635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53" name="Line 121"/>
            <p:cNvSpPr>
              <a:spLocks noChangeShapeType="1"/>
            </p:cNvSpPr>
            <p:nvPr/>
          </p:nvSpPr>
          <p:spPr bwMode="auto">
            <a:xfrm flipV="1">
              <a:off x="1568450" y="3548063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54" name="Line 122"/>
            <p:cNvSpPr>
              <a:spLocks noChangeShapeType="1"/>
            </p:cNvSpPr>
            <p:nvPr/>
          </p:nvSpPr>
          <p:spPr bwMode="auto">
            <a:xfrm>
              <a:off x="1571625" y="3548063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55" name="Line 123"/>
            <p:cNvSpPr>
              <a:spLocks noChangeShapeType="1"/>
            </p:cNvSpPr>
            <p:nvPr/>
          </p:nvSpPr>
          <p:spPr bwMode="auto">
            <a:xfrm flipV="1">
              <a:off x="1574800" y="3548063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56" name="Line 124"/>
            <p:cNvSpPr>
              <a:spLocks noChangeShapeType="1"/>
            </p:cNvSpPr>
            <p:nvPr/>
          </p:nvSpPr>
          <p:spPr bwMode="auto">
            <a:xfrm flipV="1">
              <a:off x="1577975" y="3546475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57" name="Line 125"/>
            <p:cNvSpPr>
              <a:spLocks noChangeShapeType="1"/>
            </p:cNvSpPr>
            <p:nvPr/>
          </p:nvSpPr>
          <p:spPr bwMode="auto">
            <a:xfrm>
              <a:off x="1582738" y="3546475"/>
              <a:ext cx="63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58" name="Line 126"/>
            <p:cNvSpPr>
              <a:spLocks noChangeShapeType="1"/>
            </p:cNvSpPr>
            <p:nvPr/>
          </p:nvSpPr>
          <p:spPr bwMode="auto">
            <a:xfrm flipV="1">
              <a:off x="1589088" y="3544888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59" name="Line 127"/>
            <p:cNvSpPr>
              <a:spLocks noChangeShapeType="1"/>
            </p:cNvSpPr>
            <p:nvPr/>
          </p:nvSpPr>
          <p:spPr bwMode="auto">
            <a:xfrm>
              <a:off x="1593850" y="3544888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60" name="Line 128"/>
            <p:cNvSpPr>
              <a:spLocks noChangeShapeType="1"/>
            </p:cNvSpPr>
            <p:nvPr/>
          </p:nvSpPr>
          <p:spPr bwMode="auto">
            <a:xfrm flipV="1">
              <a:off x="1597025" y="3544888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61" name="Line 129"/>
            <p:cNvSpPr>
              <a:spLocks noChangeShapeType="1"/>
            </p:cNvSpPr>
            <p:nvPr/>
          </p:nvSpPr>
          <p:spPr bwMode="auto">
            <a:xfrm>
              <a:off x="1597025" y="3544888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62" name="Line 130"/>
            <p:cNvSpPr>
              <a:spLocks noChangeShapeType="1"/>
            </p:cNvSpPr>
            <p:nvPr/>
          </p:nvSpPr>
          <p:spPr bwMode="auto">
            <a:xfrm flipV="1">
              <a:off x="1598613" y="3543300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63" name="Line 131"/>
            <p:cNvSpPr>
              <a:spLocks noChangeShapeType="1"/>
            </p:cNvSpPr>
            <p:nvPr/>
          </p:nvSpPr>
          <p:spPr bwMode="auto">
            <a:xfrm>
              <a:off x="1603375" y="3543300"/>
              <a:ext cx="95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64" name="Line 132"/>
            <p:cNvSpPr>
              <a:spLocks noChangeShapeType="1"/>
            </p:cNvSpPr>
            <p:nvPr/>
          </p:nvSpPr>
          <p:spPr bwMode="auto">
            <a:xfrm flipV="1">
              <a:off x="1612900" y="3543300"/>
              <a:ext cx="63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65" name="Line 133"/>
            <p:cNvSpPr>
              <a:spLocks noChangeShapeType="1"/>
            </p:cNvSpPr>
            <p:nvPr/>
          </p:nvSpPr>
          <p:spPr bwMode="auto">
            <a:xfrm flipV="1">
              <a:off x="1619250" y="3541713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66" name="Line 134"/>
            <p:cNvSpPr>
              <a:spLocks noChangeShapeType="1"/>
            </p:cNvSpPr>
            <p:nvPr/>
          </p:nvSpPr>
          <p:spPr bwMode="auto">
            <a:xfrm>
              <a:off x="1624013" y="3541713"/>
              <a:ext cx="47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67" name="Line 135"/>
            <p:cNvSpPr>
              <a:spLocks noChangeShapeType="1"/>
            </p:cNvSpPr>
            <p:nvPr/>
          </p:nvSpPr>
          <p:spPr bwMode="auto">
            <a:xfrm flipV="1">
              <a:off x="1628775" y="3540125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68" name="Line 136"/>
            <p:cNvSpPr>
              <a:spLocks noChangeShapeType="1"/>
            </p:cNvSpPr>
            <p:nvPr/>
          </p:nvSpPr>
          <p:spPr bwMode="auto">
            <a:xfrm>
              <a:off x="1631950" y="3540125"/>
              <a:ext cx="63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69" name="Line 137"/>
            <p:cNvSpPr>
              <a:spLocks noChangeShapeType="1"/>
            </p:cNvSpPr>
            <p:nvPr/>
          </p:nvSpPr>
          <p:spPr bwMode="auto">
            <a:xfrm flipV="1">
              <a:off x="1638300" y="3540125"/>
              <a:ext cx="63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70" name="Line 138"/>
            <p:cNvSpPr>
              <a:spLocks noChangeShapeType="1"/>
            </p:cNvSpPr>
            <p:nvPr/>
          </p:nvSpPr>
          <p:spPr bwMode="auto">
            <a:xfrm flipV="1">
              <a:off x="1644650" y="3538538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71" name="Line 139"/>
            <p:cNvSpPr>
              <a:spLocks noChangeShapeType="1"/>
            </p:cNvSpPr>
            <p:nvPr/>
          </p:nvSpPr>
          <p:spPr bwMode="auto">
            <a:xfrm flipV="1">
              <a:off x="1647825" y="3536950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72" name="Line 140"/>
            <p:cNvSpPr>
              <a:spLocks noChangeShapeType="1"/>
            </p:cNvSpPr>
            <p:nvPr/>
          </p:nvSpPr>
          <p:spPr bwMode="auto">
            <a:xfrm>
              <a:off x="1651000" y="3536950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73" name="Line 141"/>
            <p:cNvSpPr>
              <a:spLocks noChangeShapeType="1"/>
            </p:cNvSpPr>
            <p:nvPr/>
          </p:nvSpPr>
          <p:spPr bwMode="auto">
            <a:xfrm flipV="1">
              <a:off x="1652588" y="3535363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74" name="Line 142"/>
            <p:cNvSpPr>
              <a:spLocks noChangeShapeType="1"/>
            </p:cNvSpPr>
            <p:nvPr/>
          </p:nvSpPr>
          <p:spPr bwMode="auto">
            <a:xfrm flipV="1">
              <a:off x="1655763" y="3533775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75" name="Line 143"/>
            <p:cNvSpPr>
              <a:spLocks noChangeShapeType="1"/>
            </p:cNvSpPr>
            <p:nvPr/>
          </p:nvSpPr>
          <p:spPr bwMode="auto">
            <a:xfrm flipV="1">
              <a:off x="1658938" y="3532188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76" name="Line 144"/>
            <p:cNvSpPr>
              <a:spLocks noChangeShapeType="1"/>
            </p:cNvSpPr>
            <p:nvPr/>
          </p:nvSpPr>
          <p:spPr bwMode="auto">
            <a:xfrm flipV="1">
              <a:off x="1662113" y="3529013"/>
              <a:ext cx="1588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77" name="Line 145"/>
            <p:cNvSpPr>
              <a:spLocks noChangeShapeType="1"/>
            </p:cNvSpPr>
            <p:nvPr/>
          </p:nvSpPr>
          <p:spPr bwMode="auto">
            <a:xfrm flipV="1">
              <a:off x="1663700" y="3527425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78" name="Line 146"/>
            <p:cNvSpPr>
              <a:spLocks noChangeShapeType="1"/>
            </p:cNvSpPr>
            <p:nvPr/>
          </p:nvSpPr>
          <p:spPr bwMode="auto">
            <a:xfrm flipV="1">
              <a:off x="1665288" y="3524250"/>
              <a:ext cx="1588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79" name="Line 147"/>
            <p:cNvSpPr>
              <a:spLocks noChangeShapeType="1"/>
            </p:cNvSpPr>
            <p:nvPr/>
          </p:nvSpPr>
          <p:spPr bwMode="auto">
            <a:xfrm flipV="1">
              <a:off x="1666875" y="3521075"/>
              <a:ext cx="3175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80" name="Line 148"/>
            <p:cNvSpPr>
              <a:spLocks noChangeShapeType="1"/>
            </p:cNvSpPr>
            <p:nvPr/>
          </p:nvSpPr>
          <p:spPr bwMode="auto">
            <a:xfrm flipV="1">
              <a:off x="1670050" y="3519488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81" name="Line 149"/>
            <p:cNvSpPr>
              <a:spLocks noChangeShapeType="1"/>
            </p:cNvSpPr>
            <p:nvPr/>
          </p:nvSpPr>
          <p:spPr bwMode="auto">
            <a:xfrm flipV="1">
              <a:off x="1670050" y="3513138"/>
              <a:ext cx="3175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82" name="Line 150"/>
            <p:cNvSpPr>
              <a:spLocks noChangeShapeType="1"/>
            </p:cNvSpPr>
            <p:nvPr/>
          </p:nvSpPr>
          <p:spPr bwMode="auto">
            <a:xfrm flipV="1">
              <a:off x="1673225" y="3508375"/>
              <a:ext cx="1588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83" name="Line 151"/>
            <p:cNvSpPr>
              <a:spLocks noChangeShapeType="1"/>
            </p:cNvSpPr>
            <p:nvPr/>
          </p:nvSpPr>
          <p:spPr bwMode="auto">
            <a:xfrm flipV="1">
              <a:off x="1674813" y="3502025"/>
              <a:ext cx="1588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84" name="Line 152"/>
            <p:cNvSpPr>
              <a:spLocks noChangeShapeType="1"/>
            </p:cNvSpPr>
            <p:nvPr/>
          </p:nvSpPr>
          <p:spPr bwMode="auto">
            <a:xfrm flipV="1">
              <a:off x="1676400" y="3498850"/>
              <a:ext cx="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85" name="Line 153"/>
            <p:cNvSpPr>
              <a:spLocks noChangeShapeType="1"/>
            </p:cNvSpPr>
            <p:nvPr/>
          </p:nvSpPr>
          <p:spPr bwMode="auto">
            <a:xfrm flipV="1">
              <a:off x="1676400" y="3495675"/>
              <a:ext cx="1588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86" name="Line 154"/>
            <p:cNvSpPr>
              <a:spLocks noChangeShapeType="1"/>
            </p:cNvSpPr>
            <p:nvPr/>
          </p:nvSpPr>
          <p:spPr bwMode="auto">
            <a:xfrm flipV="1">
              <a:off x="1677988" y="3482975"/>
              <a:ext cx="0" cy="12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87" name="Line 155"/>
            <p:cNvSpPr>
              <a:spLocks noChangeShapeType="1"/>
            </p:cNvSpPr>
            <p:nvPr/>
          </p:nvSpPr>
          <p:spPr bwMode="auto">
            <a:xfrm flipV="1">
              <a:off x="1677988" y="3479800"/>
              <a:ext cx="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88" name="Line 156"/>
            <p:cNvSpPr>
              <a:spLocks noChangeShapeType="1"/>
            </p:cNvSpPr>
            <p:nvPr/>
          </p:nvSpPr>
          <p:spPr bwMode="auto">
            <a:xfrm flipV="1">
              <a:off x="1677988" y="3475038"/>
              <a:ext cx="0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89" name="Line 157"/>
            <p:cNvSpPr>
              <a:spLocks noChangeShapeType="1"/>
            </p:cNvSpPr>
            <p:nvPr/>
          </p:nvSpPr>
          <p:spPr bwMode="auto">
            <a:xfrm flipV="1">
              <a:off x="1677988" y="3470275"/>
              <a:ext cx="1588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90" name="Line 158"/>
            <p:cNvSpPr>
              <a:spLocks noChangeShapeType="1"/>
            </p:cNvSpPr>
            <p:nvPr/>
          </p:nvSpPr>
          <p:spPr bwMode="auto">
            <a:xfrm flipV="1">
              <a:off x="1679575" y="3463925"/>
              <a:ext cx="1588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91" name="Line 159"/>
            <p:cNvSpPr>
              <a:spLocks noChangeShapeType="1"/>
            </p:cNvSpPr>
            <p:nvPr/>
          </p:nvSpPr>
          <p:spPr bwMode="auto">
            <a:xfrm flipV="1">
              <a:off x="1681163" y="3459163"/>
              <a:ext cx="0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92" name="Line 160"/>
            <p:cNvSpPr>
              <a:spLocks noChangeShapeType="1"/>
            </p:cNvSpPr>
            <p:nvPr/>
          </p:nvSpPr>
          <p:spPr bwMode="auto">
            <a:xfrm flipV="1">
              <a:off x="1681163" y="3452813"/>
              <a:ext cx="0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93" name="Line 161"/>
            <p:cNvSpPr>
              <a:spLocks noChangeShapeType="1"/>
            </p:cNvSpPr>
            <p:nvPr/>
          </p:nvSpPr>
          <p:spPr bwMode="auto">
            <a:xfrm flipV="1">
              <a:off x="1681163" y="3448050"/>
              <a:ext cx="1588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94" name="Line 162"/>
            <p:cNvSpPr>
              <a:spLocks noChangeShapeType="1"/>
            </p:cNvSpPr>
            <p:nvPr/>
          </p:nvSpPr>
          <p:spPr bwMode="auto">
            <a:xfrm flipV="1">
              <a:off x="1682750" y="3444875"/>
              <a:ext cx="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95" name="Line 163"/>
            <p:cNvSpPr>
              <a:spLocks noChangeShapeType="1"/>
            </p:cNvSpPr>
            <p:nvPr/>
          </p:nvSpPr>
          <p:spPr bwMode="auto">
            <a:xfrm flipV="1">
              <a:off x="1682750" y="3443288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96" name="Line 164"/>
            <p:cNvSpPr>
              <a:spLocks noChangeShapeType="1"/>
            </p:cNvSpPr>
            <p:nvPr/>
          </p:nvSpPr>
          <p:spPr bwMode="auto">
            <a:xfrm flipV="1">
              <a:off x="1682750" y="3438525"/>
              <a:ext cx="0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97" name="Line 165"/>
            <p:cNvSpPr>
              <a:spLocks noChangeShapeType="1"/>
            </p:cNvSpPr>
            <p:nvPr/>
          </p:nvSpPr>
          <p:spPr bwMode="auto">
            <a:xfrm flipV="1">
              <a:off x="1682750" y="3432175"/>
              <a:ext cx="1588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98" name="Line 166"/>
            <p:cNvSpPr>
              <a:spLocks noChangeShapeType="1"/>
            </p:cNvSpPr>
            <p:nvPr/>
          </p:nvSpPr>
          <p:spPr bwMode="auto">
            <a:xfrm flipV="1">
              <a:off x="1684338" y="3424238"/>
              <a:ext cx="1588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99" name="Line 167"/>
            <p:cNvSpPr>
              <a:spLocks noChangeShapeType="1"/>
            </p:cNvSpPr>
            <p:nvPr/>
          </p:nvSpPr>
          <p:spPr bwMode="auto">
            <a:xfrm flipV="1">
              <a:off x="1685925" y="3421063"/>
              <a:ext cx="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00" name="Line 168"/>
            <p:cNvSpPr>
              <a:spLocks noChangeShapeType="1"/>
            </p:cNvSpPr>
            <p:nvPr/>
          </p:nvSpPr>
          <p:spPr bwMode="auto">
            <a:xfrm flipV="1">
              <a:off x="1685925" y="3417888"/>
              <a:ext cx="3175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01" name="Line 169"/>
            <p:cNvSpPr>
              <a:spLocks noChangeShapeType="1"/>
            </p:cNvSpPr>
            <p:nvPr/>
          </p:nvSpPr>
          <p:spPr bwMode="auto">
            <a:xfrm flipV="1">
              <a:off x="1689100" y="3413125"/>
              <a:ext cx="0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02" name="Line 170"/>
            <p:cNvSpPr>
              <a:spLocks noChangeShapeType="1"/>
            </p:cNvSpPr>
            <p:nvPr/>
          </p:nvSpPr>
          <p:spPr bwMode="auto">
            <a:xfrm flipV="1">
              <a:off x="1689100" y="3409950"/>
              <a:ext cx="1588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03" name="Line 171"/>
            <p:cNvSpPr>
              <a:spLocks noChangeShapeType="1"/>
            </p:cNvSpPr>
            <p:nvPr/>
          </p:nvSpPr>
          <p:spPr bwMode="auto">
            <a:xfrm flipV="1">
              <a:off x="1690688" y="3408363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04" name="Line 172"/>
            <p:cNvSpPr>
              <a:spLocks noChangeShapeType="1"/>
            </p:cNvSpPr>
            <p:nvPr/>
          </p:nvSpPr>
          <p:spPr bwMode="auto">
            <a:xfrm flipV="1">
              <a:off x="1690688" y="3406775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05" name="Line 173"/>
            <p:cNvSpPr>
              <a:spLocks noChangeShapeType="1"/>
            </p:cNvSpPr>
            <p:nvPr/>
          </p:nvSpPr>
          <p:spPr bwMode="auto">
            <a:xfrm flipV="1">
              <a:off x="1690688" y="3403600"/>
              <a:ext cx="3175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06" name="Line 174"/>
            <p:cNvSpPr>
              <a:spLocks noChangeShapeType="1"/>
            </p:cNvSpPr>
            <p:nvPr/>
          </p:nvSpPr>
          <p:spPr bwMode="auto">
            <a:xfrm flipV="1">
              <a:off x="1693863" y="3402013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07" name="Line 175"/>
            <p:cNvSpPr>
              <a:spLocks noChangeShapeType="1"/>
            </p:cNvSpPr>
            <p:nvPr/>
          </p:nvSpPr>
          <p:spPr bwMode="auto">
            <a:xfrm flipV="1">
              <a:off x="1693863" y="3397250"/>
              <a:ext cx="3175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08" name="Line 176"/>
            <p:cNvSpPr>
              <a:spLocks noChangeShapeType="1"/>
            </p:cNvSpPr>
            <p:nvPr/>
          </p:nvSpPr>
          <p:spPr bwMode="auto">
            <a:xfrm flipV="1">
              <a:off x="1697038" y="3394075"/>
              <a:ext cx="3175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09" name="Line 177"/>
            <p:cNvSpPr>
              <a:spLocks noChangeShapeType="1"/>
            </p:cNvSpPr>
            <p:nvPr/>
          </p:nvSpPr>
          <p:spPr bwMode="auto">
            <a:xfrm flipV="1">
              <a:off x="1700213" y="3394075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10" name="Line 178"/>
            <p:cNvSpPr>
              <a:spLocks noChangeShapeType="1"/>
            </p:cNvSpPr>
            <p:nvPr/>
          </p:nvSpPr>
          <p:spPr bwMode="auto">
            <a:xfrm flipV="1">
              <a:off x="1701800" y="3392488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11" name="Line 179"/>
            <p:cNvSpPr>
              <a:spLocks noChangeShapeType="1"/>
            </p:cNvSpPr>
            <p:nvPr/>
          </p:nvSpPr>
          <p:spPr bwMode="auto">
            <a:xfrm flipV="1">
              <a:off x="1703388" y="3390900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12" name="Line 180"/>
            <p:cNvSpPr>
              <a:spLocks noChangeShapeType="1"/>
            </p:cNvSpPr>
            <p:nvPr/>
          </p:nvSpPr>
          <p:spPr bwMode="auto">
            <a:xfrm flipV="1">
              <a:off x="1708150" y="3389313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13" name="Line 181"/>
            <p:cNvSpPr>
              <a:spLocks noChangeShapeType="1"/>
            </p:cNvSpPr>
            <p:nvPr/>
          </p:nvSpPr>
          <p:spPr bwMode="auto">
            <a:xfrm flipV="1">
              <a:off x="1711325" y="3387725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14" name="Line 182"/>
            <p:cNvSpPr>
              <a:spLocks noChangeShapeType="1"/>
            </p:cNvSpPr>
            <p:nvPr/>
          </p:nvSpPr>
          <p:spPr bwMode="auto">
            <a:xfrm>
              <a:off x="1712913" y="3387725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15" name="Line 183"/>
            <p:cNvSpPr>
              <a:spLocks noChangeShapeType="1"/>
            </p:cNvSpPr>
            <p:nvPr/>
          </p:nvSpPr>
          <p:spPr bwMode="auto">
            <a:xfrm flipV="1">
              <a:off x="1716088" y="3387725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16" name="Line 184"/>
            <p:cNvSpPr>
              <a:spLocks noChangeShapeType="1"/>
            </p:cNvSpPr>
            <p:nvPr/>
          </p:nvSpPr>
          <p:spPr bwMode="auto">
            <a:xfrm>
              <a:off x="1719263" y="3387725"/>
              <a:ext cx="158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17" name="Line 185"/>
            <p:cNvSpPr>
              <a:spLocks noChangeShapeType="1"/>
            </p:cNvSpPr>
            <p:nvPr/>
          </p:nvSpPr>
          <p:spPr bwMode="auto">
            <a:xfrm>
              <a:off x="1735138" y="3387725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18" name="Line 186"/>
            <p:cNvSpPr>
              <a:spLocks noChangeShapeType="1"/>
            </p:cNvSpPr>
            <p:nvPr/>
          </p:nvSpPr>
          <p:spPr bwMode="auto">
            <a:xfrm>
              <a:off x="1738313" y="3387725"/>
              <a:ext cx="793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19" name="Line 187"/>
            <p:cNvSpPr>
              <a:spLocks noChangeShapeType="1"/>
            </p:cNvSpPr>
            <p:nvPr/>
          </p:nvSpPr>
          <p:spPr bwMode="auto">
            <a:xfrm>
              <a:off x="1746250" y="3389313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20" name="Line 188"/>
            <p:cNvSpPr>
              <a:spLocks noChangeShapeType="1"/>
            </p:cNvSpPr>
            <p:nvPr/>
          </p:nvSpPr>
          <p:spPr bwMode="auto">
            <a:xfrm>
              <a:off x="1749425" y="3390900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21" name="Line 189"/>
            <p:cNvSpPr>
              <a:spLocks noChangeShapeType="1"/>
            </p:cNvSpPr>
            <p:nvPr/>
          </p:nvSpPr>
          <p:spPr bwMode="auto">
            <a:xfrm>
              <a:off x="1752600" y="3390900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22" name="Line 190"/>
            <p:cNvSpPr>
              <a:spLocks noChangeShapeType="1"/>
            </p:cNvSpPr>
            <p:nvPr/>
          </p:nvSpPr>
          <p:spPr bwMode="auto">
            <a:xfrm>
              <a:off x="1755775" y="3390900"/>
              <a:ext cx="9525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23" name="Line 191"/>
            <p:cNvSpPr>
              <a:spLocks noChangeShapeType="1"/>
            </p:cNvSpPr>
            <p:nvPr/>
          </p:nvSpPr>
          <p:spPr bwMode="auto">
            <a:xfrm>
              <a:off x="1765300" y="3394075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24" name="Line 192"/>
            <p:cNvSpPr>
              <a:spLocks noChangeShapeType="1"/>
            </p:cNvSpPr>
            <p:nvPr/>
          </p:nvSpPr>
          <p:spPr bwMode="auto">
            <a:xfrm>
              <a:off x="1773238" y="3394075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25" name="Line 193"/>
            <p:cNvSpPr>
              <a:spLocks noChangeShapeType="1"/>
            </p:cNvSpPr>
            <p:nvPr/>
          </p:nvSpPr>
          <p:spPr bwMode="auto">
            <a:xfrm>
              <a:off x="1774825" y="3394075"/>
              <a:ext cx="1111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26" name="Line 194"/>
            <p:cNvSpPr>
              <a:spLocks noChangeShapeType="1"/>
            </p:cNvSpPr>
            <p:nvPr/>
          </p:nvSpPr>
          <p:spPr bwMode="auto">
            <a:xfrm>
              <a:off x="1785938" y="3395663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27" name="Line 195"/>
            <p:cNvSpPr>
              <a:spLocks noChangeShapeType="1"/>
            </p:cNvSpPr>
            <p:nvPr/>
          </p:nvSpPr>
          <p:spPr bwMode="auto">
            <a:xfrm>
              <a:off x="1787525" y="3395663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28" name="Line 196"/>
            <p:cNvSpPr>
              <a:spLocks noChangeShapeType="1"/>
            </p:cNvSpPr>
            <p:nvPr/>
          </p:nvSpPr>
          <p:spPr bwMode="auto">
            <a:xfrm>
              <a:off x="1789113" y="3397250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29" name="Line 197"/>
            <p:cNvSpPr>
              <a:spLocks noChangeShapeType="1"/>
            </p:cNvSpPr>
            <p:nvPr/>
          </p:nvSpPr>
          <p:spPr bwMode="auto">
            <a:xfrm>
              <a:off x="1790700" y="3397250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30" name="Line 198"/>
            <p:cNvSpPr>
              <a:spLocks noChangeShapeType="1"/>
            </p:cNvSpPr>
            <p:nvPr/>
          </p:nvSpPr>
          <p:spPr bwMode="auto">
            <a:xfrm>
              <a:off x="1795463" y="3398838"/>
              <a:ext cx="635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31" name="Line 199"/>
            <p:cNvSpPr>
              <a:spLocks noChangeShapeType="1"/>
            </p:cNvSpPr>
            <p:nvPr/>
          </p:nvSpPr>
          <p:spPr bwMode="auto">
            <a:xfrm>
              <a:off x="1801813" y="3400425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32" name="Line 200"/>
            <p:cNvSpPr>
              <a:spLocks noChangeShapeType="1"/>
            </p:cNvSpPr>
            <p:nvPr/>
          </p:nvSpPr>
          <p:spPr bwMode="auto">
            <a:xfrm>
              <a:off x="1804988" y="3402013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33" name="Line 201"/>
            <p:cNvSpPr>
              <a:spLocks noChangeShapeType="1"/>
            </p:cNvSpPr>
            <p:nvPr/>
          </p:nvSpPr>
          <p:spPr bwMode="auto">
            <a:xfrm>
              <a:off x="1808163" y="3402013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34" name="Line 202"/>
            <p:cNvSpPr>
              <a:spLocks noChangeShapeType="1"/>
            </p:cNvSpPr>
            <p:nvPr/>
          </p:nvSpPr>
          <p:spPr bwMode="auto">
            <a:xfrm>
              <a:off x="1811338" y="340201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35" name="Line 203"/>
            <p:cNvSpPr>
              <a:spLocks noChangeShapeType="1"/>
            </p:cNvSpPr>
            <p:nvPr/>
          </p:nvSpPr>
          <p:spPr bwMode="auto">
            <a:xfrm>
              <a:off x="1811338" y="3402013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36" name="Line 204"/>
            <p:cNvSpPr>
              <a:spLocks noChangeShapeType="1"/>
            </p:cNvSpPr>
            <p:nvPr/>
          </p:nvSpPr>
          <p:spPr bwMode="auto">
            <a:xfrm>
              <a:off x="1816100" y="3403600"/>
              <a:ext cx="47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37" name="Line 205"/>
            <p:cNvSpPr>
              <a:spLocks noChangeShapeType="1"/>
            </p:cNvSpPr>
            <p:nvPr/>
          </p:nvSpPr>
          <p:spPr bwMode="auto">
            <a:xfrm>
              <a:off x="1820863" y="3403600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38" name="Line 206"/>
            <p:cNvSpPr>
              <a:spLocks noChangeShapeType="1"/>
            </p:cNvSpPr>
            <p:nvPr/>
          </p:nvSpPr>
          <p:spPr bwMode="auto">
            <a:xfrm>
              <a:off x="1824038" y="3405188"/>
              <a:ext cx="63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239" name="Line 207"/>
            <p:cNvSpPr>
              <a:spLocks noChangeShapeType="1"/>
            </p:cNvSpPr>
            <p:nvPr/>
          </p:nvSpPr>
          <p:spPr bwMode="auto">
            <a:xfrm flipV="1">
              <a:off x="1830388" y="3403600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4441" name="Group 409"/>
            <p:cNvGrpSpPr>
              <a:grpSpLocks/>
            </p:cNvGrpSpPr>
            <p:nvPr/>
          </p:nvGrpSpPr>
          <p:grpSpPr bwMode="auto">
            <a:xfrm>
              <a:off x="1833563" y="3244850"/>
              <a:ext cx="600075" cy="158750"/>
              <a:chOff x="1155" y="1948"/>
              <a:chExt cx="378" cy="100"/>
            </a:xfrm>
          </p:grpSpPr>
          <p:sp>
            <p:nvSpPr>
              <p:cNvPr id="44241" name="Line 209"/>
              <p:cNvSpPr>
                <a:spLocks noChangeShapeType="1"/>
              </p:cNvSpPr>
              <p:nvPr/>
            </p:nvSpPr>
            <p:spPr bwMode="auto">
              <a:xfrm>
                <a:off x="1155" y="2048"/>
                <a:ext cx="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42" name="Line 210"/>
              <p:cNvSpPr>
                <a:spLocks noChangeShapeType="1"/>
              </p:cNvSpPr>
              <p:nvPr/>
            </p:nvSpPr>
            <p:spPr bwMode="auto">
              <a:xfrm flipV="1">
                <a:off x="1158" y="2046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43" name="Line 211"/>
              <p:cNvSpPr>
                <a:spLocks noChangeShapeType="1"/>
              </p:cNvSpPr>
              <p:nvPr/>
            </p:nvSpPr>
            <p:spPr bwMode="auto">
              <a:xfrm>
                <a:off x="1161" y="2046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44" name="Line 212"/>
              <p:cNvSpPr>
                <a:spLocks noChangeShapeType="1"/>
              </p:cNvSpPr>
              <p:nvPr/>
            </p:nvSpPr>
            <p:spPr bwMode="auto">
              <a:xfrm flipV="1">
                <a:off x="1162" y="2044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45" name="Line 213"/>
              <p:cNvSpPr>
                <a:spLocks noChangeShapeType="1"/>
              </p:cNvSpPr>
              <p:nvPr/>
            </p:nvSpPr>
            <p:spPr bwMode="auto">
              <a:xfrm flipV="1">
                <a:off x="1164" y="2043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46" name="Line 214"/>
              <p:cNvSpPr>
                <a:spLocks noChangeShapeType="1"/>
              </p:cNvSpPr>
              <p:nvPr/>
            </p:nvSpPr>
            <p:spPr bwMode="auto">
              <a:xfrm flipV="1">
                <a:off x="1166" y="2041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47" name="Line 215"/>
              <p:cNvSpPr>
                <a:spLocks noChangeShapeType="1"/>
              </p:cNvSpPr>
              <p:nvPr/>
            </p:nvSpPr>
            <p:spPr bwMode="auto">
              <a:xfrm flipV="1">
                <a:off x="1168" y="2036"/>
                <a:ext cx="3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48" name="Line 216"/>
              <p:cNvSpPr>
                <a:spLocks noChangeShapeType="1"/>
              </p:cNvSpPr>
              <p:nvPr/>
            </p:nvSpPr>
            <p:spPr bwMode="auto">
              <a:xfrm flipV="1">
                <a:off x="1171" y="2033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49" name="Line 217"/>
              <p:cNvSpPr>
                <a:spLocks noChangeShapeType="1"/>
              </p:cNvSpPr>
              <p:nvPr/>
            </p:nvSpPr>
            <p:spPr bwMode="auto">
              <a:xfrm flipV="1">
                <a:off x="1172" y="2032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50" name="Line 218"/>
              <p:cNvSpPr>
                <a:spLocks noChangeShapeType="1"/>
              </p:cNvSpPr>
              <p:nvPr/>
            </p:nvSpPr>
            <p:spPr bwMode="auto">
              <a:xfrm flipV="1">
                <a:off x="1173" y="2030"/>
                <a:ext cx="0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51" name="Line 219"/>
              <p:cNvSpPr>
                <a:spLocks noChangeShapeType="1"/>
              </p:cNvSpPr>
              <p:nvPr/>
            </p:nvSpPr>
            <p:spPr bwMode="auto">
              <a:xfrm flipV="1">
                <a:off x="1173" y="2028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52" name="Line 220"/>
              <p:cNvSpPr>
                <a:spLocks noChangeShapeType="1"/>
              </p:cNvSpPr>
              <p:nvPr/>
            </p:nvSpPr>
            <p:spPr bwMode="auto">
              <a:xfrm flipV="1">
                <a:off x="1175" y="2025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53" name="Line 221"/>
              <p:cNvSpPr>
                <a:spLocks noChangeShapeType="1"/>
              </p:cNvSpPr>
              <p:nvPr/>
            </p:nvSpPr>
            <p:spPr bwMode="auto">
              <a:xfrm flipV="1">
                <a:off x="1176" y="2022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54" name="Line 222"/>
              <p:cNvSpPr>
                <a:spLocks noChangeShapeType="1"/>
              </p:cNvSpPr>
              <p:nvPr/>
            </p:nvSpPr>
            <p:spPr bwMode="auto">
              <a:xfrm flipV="1">
                <a:off x="1177" y="2021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55" name="Line 223"/>
              <p:cNvSpPr>
                <a:spLocks noChangeShapeType="1"/>
              </p:cNvSpPr>
              <p:nvPr/>
            </p:nvSpPr>
            <p:spPr bwMode="auto">
              <a:xfrm flipV="1">
                <a:off x="1177" y="2020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56" name="Line 224"/>
              <p:cNvSpPr>
                <a:spLocks noChangeShapeType="1"/>
              </p:cNvSpPr>
              <p:nvPr/>
            </p:nvSpPr>
            <p:spPr bwMode="auto">
              <a:xfrm flipV="1">
                <a:off x="1178" y="2018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57" name="Line 225"/>
              <p:cNvSpPr>
                <a:spLocks noChangeShapeType="1"/>
              </p:cNvSpPr>
              <p:nvPr/>
            </p:nvSpPr>
            <p:spPr bwMode="auto">
              <a:xfrm flipV="1">
                <a:off x="1179" y="2016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58" name="Line 226"/>
              <p:cNvSpPr>
                <a:spLocks noChangeShapeType="1"/>
              </p:cNvSpPr>
              <p:nvPr/>
            </p:nvSpPr>
            <p:spPr bwMode="auto">
              <a:xfrm flipV="1">
                <a:off x="1180" y="2013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59" name="Line 227"/>
              <p:cNvSpPr>
                <a:spLocks noChangeShapeType="1"/>
              </p:cNvSpPr>
              <p:nvPr/>
            </p:nvSpPr>
            <p:spPr bwMode="auto">
              <a:xfrm flipV="1">
                <a:off x="1181" y="2009"/>
                <a:ext cx="2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60" name="Line 228"/>
              <p:cNvSpPr>
                <a:spLocks noChangeShapeType="1"/>
              </p:cNvSpPr>
              <p:nvPr/>
            </p:nvSpPr>
            <p:spPr bwMode="auto">
              <a:xfrm flipV="1">
                <a:off x="1183" y="2008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61" name="Line 229"/>
              <p:cNvSpPr>
                <a:spLocks noChangeShapeType="1"/>
              </p:cNvSpPr>
              <p:nvPr/>
            </p:nvSpPr>
            <p:spPr bwMode="auto">
              <a:xfrm>
                <a:off x="1183" y="2008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62" name="Line 230"/>
              <p:cNvSpPr>
                <a:spLocks noChangeShapeType="1"/>
              </p:cNvSpPr>
              <p:nvPr/>
            </p:nvSpPr>
            <p:spPr bwMode="auto">
              <a:xfrm flipV="1">
                <a:off x="1184" y="2007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63" name="Line 231"/>
              <p:cNvSpPr>
                <a:spLocks noChangeShapeType="1"/>
              </p:cNvSpPr>
              <p:nvPr/>
            </p:nvSpPr>
            <p:spPr bwMode="auto">
              <a:xfrm flipV="1">
                <a:off x="1185" y="2004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64" name="Line 232"/>
              <p:cNvSpPr>
                <a:spLocks noChangeShapeType="1"/>
              </p:cNvSpPr>
              <p:nvPr/>
            </p:nvSpPr>
            <p:spPr bwMode="auto">
              <a:xfrm flipV="1">
                <a:off x="1186" y="2001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65" name="Line 233"/>
              <p:cNvSpPr>
                <a:spLocks noChangeShapeType="1"/>
              </p:cNvSpPr>
              <p:nvPr/>
            </p:nvSpPr>
            <p:spPr bwMode="auto">
              <a:xfrm flipV="1">
                <a:off x="1187" y="1999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66" name="Line 234"/>
              <p:cNvSpPr>
                <a:spLocks noChangeShapeType="1"/>
              </p:cNvSpPr>
              <p:nvPr/>
            </p:nvSpPr>
            <p:spPr bwMode="auto">
              <a:xfrm>
                <a:off x="1188" y="1999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67" name="Line 235"/>
              <p:cNvSpPr>
                <a:spLocks noChangeShapeType="1"/>
              </p:cNvSpPr>
              <p:nvPr/>
            </p:nvSpPr>
            <p:spPr bwMode="auto">
              <a:xfrm flipV="1">
                <a:off x="1188" y="1997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68" name="Line 236"/>
              <p:cNvSpPr>
                <a:spLocks noChangeShapeType="1"/>
              </p:cNvSpPr>
              <p:nvPr/>
            </p:nvSpPr>
            <p:spPr bwMode="auto">
              <a:xfrm flipV="1">
                <a:off x="1189" y="1991"/>
                <a:ext cx="3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69" name="Line 237"/>
              <p:cNvSpPr>
                <a:spLocks noChangeShapeType="1"/>
              </p:cNvSpPr>
              <p:nvPr/>
            </p:nvSpPr>
            <p:spPr bwMode="auto">
              <a:xfrm flipV="1">
                <a:off x="1192" y="1989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70" name="Line 238"/>
              <p:cNvSpPr>
                <a:spLocks noChangeShapeType="1"/>
              </p:cNvSpPr>
              <p:nvPr/>
            </p:nvSpPr>
            <p:spPr bwMode="auto">
              <a:xfrm flipV="1">
                <a:off x="1193" y="1987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71" name="Line 239"/>
              <p:cNvSpPr>
                <a:spLocks noChangeShapeType="1"/>
              </p:cNvSpPr>
              <p:nvPr/>
            </p:nvSpPr>
            <p:spPr bwMode="auto">
              <a:xfrm flipV="1">
                <a:off x="1194" y="1986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72" name="Line 240"/>
              <p:cNvSpPr>
                <a:spLocks noChangeShapeType="1"/>
              </p:cNvSpPr>
              <p:nvPr/>
            </p:nvSpPr>
            <p:spPr bwMode="auto">
              <a:xfrm flipV="1">
                <a:off x="1195" y="1985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73" name="Line 241"/>
              <p:cNvSpPr>
                <a:spLocks noChangeShapeType="1"/>
              </p:cNvSpPr>
              <p:nvPr/>
            </p:nvSpPr>
            <p:spPr bwMode="auto">
              <a:xfrm flipV="1">
                <a:off x="1195" y="1984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74" name="Line 242"/>
              <p:cNvSpPr>
                <a:spLocks noChangeShapeType="1"/>
              </p:cNvSpPr>
              <p:nvPr/>
            </p:nvSpPr>
            <p:spPr bwMode="auto">
              <a:xfrm flipV="1">
                <a:off x="1197" y="1981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75" name="Line 243"/>
              <p:cNvSpPr>
                <a:spLocks noChangeShapeType="1"/>
              </p:cNvSpPr>
              <p:nvPr/>
            </p:nvSpPr>
            <p:spPr bwMode="auto">
              <a:xfrm flipV="1">
                <a:off x="1199" y="1979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76" name="Line 244"/>
              <p:cNvSpPr>
                <a:spLocks noChangeShapeType="1"/>
              </p:cNvSpPr>
              <p:nvPr/>
            </p:nvSpPr>
            <p:spPr bwMode="auto">
              <a:xfrm flipV="1">
                <a:off x="1200" y="1977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77" name="Line 245"/>
              <p:cNvSpPr>
                <a:spLocks noChangeShapeType="1"/>
              </p:cNvSpPr>
              <p:nvPr/>
            </p:nvSpPr>
            <p:spPr bwMode="auto">
              <a:xfrm flipV="1">
                <a:off x="1202" y="1977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78" name="Line 246"/>
              <p:cNvSpPr>
                <a:spLocks noChangeShapeType="1"/>
              </p:cNvSpPr>
              <p:nvPr/>
            </p:nvSpPr>
            <p:spPr bwMode="auto">
              <a:xfrm flipV="1">
                <a:off x="1203" y="1975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79" name="Line 247"/>
              <p:cNvSpPr>
                <a:spLocks noChangeShapeType="1"/>
              </p:cNvSpPr>
              <p:nvPr/>
            </p:nvSpPr>
            <p:spPr bwMode="auto">
              <a:xfrm flipV="1">
                <a:off x="1204" y="1974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80" name="Line 248"/>
              <p:cNvSpPr>
                <a:spLocks noChangeShapeType="1"/>
              </p:cNvSpPr>
              <p:nvPr/>
            </p:nvSpPr>
            <p:spPr bwMode="auto">
              <a:xfrm flipV="1">
                <a:off x="1207" y="1973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81" name="Line 249"/>
              <p:cNvSpPr>
                <a:spLocks noChangeShapeType="1"/>
              </p:cNvSpPr>
              <p:nvPr/>
            </p:nvSpPr>
            <p:spPr bwMode="auto">
              <a:xfrm flipV="1">
                <a:off x="1209" y="1972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82" name="Line 250"/>
              <p:cNvSpPr>
                <a:spLocks noChangeShapeType="1"/>
              </p:cNvSpPr>
              <p:nvPr/>
            </p:nvSpPr>
            <p:spPr bwMode="auto">
              <a:xfrm flipV="1">
                <a:off x="1209" y="1972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83" name="Line 251"/>
              <p:cNvSpPr>
                <a:spLocks noChangeShapeType="1"/>
              </p:cNvSpPr>
              <p:nvPr/>
            </p:nvSpPr>
            <p:spPr bwMode="auto">
              <a:xfrm>
                <a:off x="1210" y="1972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84" name="Line 252"/>
              <p:cNvSpPr>
                <a:spLocks noChangeShapeType="1"/>
              </p:cNvSpPr>
              <p:nvPr/>
            </p:nvSpPr>
            <p:spPr bwMode="auto">
              <a:xfrm flipV="1">
                <a:off x="1211" y="1971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85" name="Line 253"/>
              <p:cNvSpPr>
                <a:spLocks noChangeShapeType="1"/>
              </p:cNvSpPr>
              <p:nvPr/>
            </p:nvSpPr>
            <p:spPr bwMode="auto">
              <a:xfrm>
                <a:off x="1214" y="1971"/>
                <a:ext cx="5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86" name="Line 254"/>
              <p:cNvSpPr>
                <a:spLocks noChangeShapeType="1"/>
              </p:cNvSpPr>
              <p:nvPr/>
            </p:nvSpPr>
            <p:spPr bwMode="auto">
              <a:xfrm>
                <a:off x="1219" y="1971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87" name="Line 255"/>
              <p:cNvSpPr>
                <a:spLocks noChangeShapeType="1"/>
              </p:cNvSpPr>
              <p:nvPr/>
            </p:nvSpPr>
            <p:spPr bwMode="auto">
              <a:xfrm>
                <a:off x="1222" y="1972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88" name="Line 256"/>
              <p:cNvSpPr>
                <a:spLocks noChangeShapeType="1"/>
              </p:cNvSpPr>
              <p:nvPr/>
            </p:nvSpPr>
            <p:spPr bwMode="auto">
              <a:xfrm>
                <a:off x="1224" y="1973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89" name="Line 257"/>
              <p:cNvSpPr>
                <a:spLocks noChangeShapeType="1"/>
              </p:cNvSpPr>
              <p:nvPr/>
            </p:nvSpPr>
            <p:spPr bwMode="auto">
              <a:xfrm>
                <a:off x="1227" y="1974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90" name="Line 258"/>
              <p:cNvSpPr>
                <a:spLocks noChangeShapeType="1"/>
              </p:cNvSpPr>
              <p:nvPr/>
            </p:nvSpPr>
            <p:spPr bwMode="auto">
              <a:xfrm>
                <a:off x="1229" y="1974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91" name="Line 259"/>
              <p:cNvSpPr>
                <a:spLocks noChangeShapeType="1"/>
              </p:cNvSpPr>
              <p:nvPr/>
            </p:nvSpPr>
            <p:spPr bwMode="auto">
              <a:xfrm>
                <a:off x="1230" y="1975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92" name="Line 260"/>
              <p:cNvSpPr>
                <a:spLocks noChangeShapeType="1"/>
              </p:cNvSpPr>
              <p:nvPr/>
            </p:nvSpPr>
            <p:spPr bwMode="auto">
              <a:xfrm>
                <a:off x="1231" y="1975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93" name="Line 261"/>
              <p:cNvSpPr>
                <a:spLocks noChangeShapeType="1"/>
              </p:cNvSpPr>
              <p:nvPr/>
            </p:nvSpPr>
            <p:spPr bwMode="auto">
              <a:xfrm>
                <a:off x="1233" y="1976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94" name="Line 262"/>
              <p:cNvSpPr>
                <a:spLocks noChangeShapeType="1"/>
              </p:cNvSpPr>
              <p:nvPr/>
            </p:nvSpPr>
            <p:spPr bwMode="auto">
              <a:xfrm>
                <a:off x="1236" y="1978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95" name="Line 263"/>
              <p:cNvSpPr>
                <a:spLocks noChangeShapeType="1"/>
              </p:cNvSpPr>
              <p:nvPr/>
            </p:nvSpPr>
            <p:spPr bwMode="auto">
              <a:xfrm>
                <a:off x="1239" y="1979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96" name="Line 264"/>
              <p:cNvSpPr>
                <a:spLocks noChangeShapeType="1"/>
              </p:cNvSpPr>
              <p:nvPr/>
            </p:nvSpPr>
            <p:spPr bwMode="auto">
              <a:xfrm>
                <a:off x="1239" y="1979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97" name="Line 265"/>
              <p:cNvSpPr>
                <a:spLocks noChangeShapeType="1"/>
              </p:cNvSpPr>
              <p:nvPr/>
            </p:nvSpPr>
            <p:spPr bwMode="auto">
              <a:xfrm>
                <a:off x="1241" y="1980"/>
                <a:ext cx="4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98" name="Line 266"/>
              <p:cNvSpPr>
                <a:spLocks noChangeShapeType="1"/>
              </p:cNvSpPr>
              <p:nvPr/>
            </p:nvSpPr>
            <p:spPr bwMode="auto">
              <a:xfrm>
                <a:off x="1245" y="1982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99" name="Line 267"/>
              <p:cNvSpPr>
                <a:spLocks noChangeShapeType="1"/>
              </p:cNvSpPr>
              <p:nvPr/>
            </p:nvSpPr>
            <p:spPr bwMode="auto">
              <a:xfrm>
                <a:off x="1248" y="1984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00" name="Line 268"/>
              <p:cNvSpPr>
                <a:spLocks noChangeShapeType="1"/>
              </p:cNvSpPr>
              <p:nvPr/>
            </p:nvSpPr>
            <p:spPr bwMode="auto">
              <a:xfrm>
                <a:off x="1251" y="1985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01" name="Line 269"/>
              <p:cNvSpPr>
                <a:spLocks noChangeShapeType="1"/>
              </p:cNvSpPr>
              <p:nvPr/>
            </p:nvSpPr>
            <p:spPr bwMode="auto">
              <a:xfrm>
                <a:off x="1252" y="1986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02" name="Line 270"/>
              <p:cNvSpPr>
                <a:spLocks noChangeShapeType="1"/>
              </p:cNvSpPr>
              <p:nvPr/>
            </p:nvSpPr>
            <p:spPr bwMode="auto">
              <a:xfrm>
                <a:off x="1254" y="1987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03" name="Line 271"/>
              <p:cNvSpPr>
                <a:spLocks noChangeShapeType="1"/>
              </p:cNvSpPr>
              <p:nvPr/>
            </p:nvSpPr>
            <p:spPr bwMode="auto">
              <a:xfrm>
                <a:off x="1257" y="1989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04" name="Line 272"/>
              <p:cNvSpPr>
                <a:spLocks noChangeShapeType="1"/>
              </p:cNvSpPr>
              <p:nvPr/>
            </p:nvSpPr>
            <p:spPr bwMode="auto">
              <a:xfrm>
                <a:off x="1260" y="1990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05" name="Line 273"/>
              <p:cNvSpPr>
                <a:spLocks noChangeShapeType="1"/>
              </p:cNvSpPr>
              <p:nvPr/>
            </p:nvSpPr>
            <p:spPr bwMode="auto">
              <a:xfrm>
                <a:off x="1261" y="1991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06" name="Line 274"/>
              <p:cNvSpPr>
                <a:spLocks noChangeShapeType="1"/>
              </p:cNvSpPr>
              <p:nvPr/>
            </p:nvSpPr>
            <p:spPr bwMode="auto">
              <a:xfrm>
                <a:off x="1262" y="1991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07" name="Line 275"/>
              <p:cNvSpPr>
                <a:spLocks noChangeShapeType="1"/>
              </p:cNvSpPr>
              <p:nvPr/>
            </p:nvSpPr>
            <p:spPr bwMode="auto">
              <a:xfrm>
                <a:off x="1262" y="1992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08" name="Line 276"/>
              <p:cNvSpPr>
                <a:spLocks noChangeShapeType="1"/>
              </p:cNvSpPr>
              <p:nvPr/>
            </p:nvSpPr>
            <p:spPr bwMode="auto">
              <a:xfrm>
                <a:off x="1265" y="1994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09" name="Line 277"/>
              <p:cNvSpPr>
                <a:spLocks noChangeShapeType="1"/>
              </p:cNvSpPr>
              <p:nvPr/>
            </p:nvSpPr>
            <p:spPr bwMode="auto">
              <a:xfrm>
                <a:off x="1268" y="1996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10" name="Line 278"/>
              <p:cNvSpPr>
                <a:spLocks noChangeShapeType="1"/>
              </p:cNvSpPr>
              <p:nvPr/>
            </p:nvSpPr>
            <p:spPr bwMode="auto">
              <a:xfrm>
                <a:off x="1272" y="1997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11" name="Line 279"/>
              <p:cNvSpPr>
                <a:spLocks noChangeShapeType="1"/>
              </p:cNvSpPr>
              <p:nvPr/>
            </p:nvSpPr>
            <p:spPr bwMode="auto">
              <a:xfrm>
                <a:off x="1274" y="1999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12" name="Line 280"/>
              <p:cNvSpPr>
                <a:spLocks noChangeShapeType="1"/>
              </p:cNvSpPr>
              <p:nvPr/>
            </p:nvSpPr>
            <p:spPr bwMode="auto">
              <a:xfrm>
                <a:off x="1274" y="1999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13" name="Line 281"/>
              <p:cNvSpPr>
                <a:spLocks noChangeShapeType="1"/>
              </p:cNvSpPr>
              <p:nvPr/>
            </p:nvSpPr>
            <p:spPr bwMode="auto">
              <a:xfrm>
                <a:off x="1276" y="1999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14" name="Line 282"/>
              <p:cNvSpPr>
                <a:spLocks noChangeShapeType="1"/>
              </p:cNvSpPr>
              <p:nvPr/>
            </p:nvSpPr>
            <p:spPr bwMode="auto">
              <a:xfrm>
                <a:off x="1279" y="2001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15" name="Line 283"/>
              <p:cNvSpPr>
                <a:spLocks noChangeShapeType="1"/>
              </p:cNvSpPr>
              <p:nvPr/>
            </p:nvSpPr>
            <p:spPr bwMode="auto">
              <a:xfrm>
                <a:off x="1281" y="2003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16" name="Line 284"/>
              <p:cNvSpPr>
                <a:spLocks noChangeShapeType="1"/>
              </p:cNvSpPr>
              <p:nvPr/>
            </p:nvSpPr>
            <p:spPr bwMode="auto">
              <a:xfrm>
                <a:off x="1282" y="2003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17" name="Line 285"/>
              <p:cNvSpPr>
                <a:spLocks noChangeShapeType="1"/>
              </p:cNvSpPr>
              <p:nvPr/>
            </p:nvSpPr>
            <p:spPr bwMode="auto">
              <a:xfrm>
                <a:off x="1282" y="2003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18" name="Line 286"/>
              <p:cNvSpPr>
                <a:spLocks noChangeShapeType="1"/>
              </p:cNvSpPr>
              <p:nvPr/>
            </p:nvSpPr>
            <p:spPr bwMode="auto">
              <a:xfrm>
                <a:off x="1284" y="2003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19" name="Line 287"/>
              <p:cNvSpPr>
                <a:spLocks noChangeShapeType="1"/>
              </p:cNvSpPr>
              <p:nvPr/>
            </p:nvSpPr>
            <p:spPr bwMode="auto">
              <a:xfrm>
                <a:off x="1286" y="2004"/>
                <a:ext cx="7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20" name="Line 288"/>
              <p:cNvSpPr>
                <a:spLocks noChangeShapeType="1"/>
              </p:cNvSpPr>
              <p:nvPr/>
            </p:nvSpPr>
            <p:spPr bwMode="auto">
              <a:xfrm flipV="1">
                <a:off x="1293" y="2003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21" name="Line 289"/>
              <p:cNvSpPr>
                <a:spLocks noChangeShapeType="1"/>
              </p:cNvSpPr>
              <p:nvPr/>
            </p:nvSpPr>
            <p:spPr bwMode="auto">
              <a:xfrm flipV="1">
                <a:off x="1294" y="2003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22" name="Line 290"/>
              <p:cNvSpPr>
                <a:spLocks noChangeShapeType="1"/>
              </p:cNvSpPr>
              <p:nvPr/>
            </p:nvSpPr>
            <p:spPr bwMode="auto">
              <a:xfrm flipV="1">
                <a:off x="1296" y="2001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23" name="Line 291"/>
              <p:cNvSpPr>
                <a:spLocks noChangeShapeType="1"/>
              </p:cNvSpPr>
              <p:nvPr/>
            </p:nvSpPr>
            <p:spPr bwMode="auto">
              <a:xfrm>
                <a:off x="1299" y="2001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24" name="Line 292"/>
              <p:cNvSpPr>
                <a:spLocks noChangeShapeType="1"/>
              </p:cNvSpPr>
              <p:nvPr/>
            </p:nvSpPr>
            <p:spPr bwMode="auto">
              <a:xfrm flipV="1">
                <a:off x="1300" y="2000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25" name="Line 293"/>
              <p:cNvSpPr>
                <a:spLocks noChangeShapeType="1"/>
              </p:cNvSpPr>
              <p:nvPr/>
            </p:nvSpPr>
            <p:spPr bwMode="auto">
              <a:xfrm flipV="1">
                <a:off x="1301" y="1999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26" name="Line 294"/>
              <p:cNvSpPr>
                <a:spLocks noChangeShapeType="1"/>
              </p:cNvSpPr>
              <p:nvPr/>
            </p:nvSpPr>
            <p:spPr bwMode="auto">
              <a:xfrm flipV="1">
                <a:off x="1303" y="1997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27" name="Line 295"/>
              <p:cNvSpPr>
                <a:spLocks noChangeShapeType="1"/>
              </p:cNvSpPr>
              <p:nvPr/>
            </p:nvSpPr>
            <p:spPr bwMode="auto">
              <a:xfrm flipV="1">
                <a:off x="1306" y="1996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28" name="Line 296"/>
              <p:cNvSpPr>
                <a:spLocks noChangeShapeType="1"/>
              </p:cNvSpPr>
              <p:nvPr/>
            </p:nvSpPr>
            <p:spPr bwMode="auto">
              <a:xfrm flipV="1">
                <a:off x="1308" y="1994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29" name="Line 297"/>
              <p:cNvSpPr>
                <a:spLocks noChangeShapeType="1"/>
              </p:cNvSpPr>
              <p:nvPr/>
            </p:nvSpPr>
            <p:spPr bwMode="auto">
              <a:xfrm flipV="1">
                <a:off x="1309" y="1993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30" name="Line 298"/>
              <p:cNvSpPr>
                <a:spLocks noChangeShapeType="1"/>
              </p:cNvSpPr>
              <p:nvPr/>
            </p:nvSpPr>
            <p:spPr bwMode="auto">
              <a:xfrm flipV="1">
                <a:off x="1310" y="1992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31" name="Line 299"/>
              <p:cNvSpPr>
                <a:spLocks noChangeShapeType="1"/>
              </p:cNvSpPr>
              <p:nvPr/>
            </p:nvSpPr>
            <p:spPr bwMode="auto">
              <a:xfrm flipV="1">
                <a:off x="1310" y="1991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32" name="Line 300"/>
              <p:cNvSpPr>
                <a:spLocks noChangeShapeType="1"/>
              </p:cNvSpPr>
              <p:nvPr/>
            </p:nvSpPr>
            <p:spPr bwMode="auto">
              <a:xfrm flipV="1">
                <a:off x="1312" y="1987"/>
                <a:ext cx="3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33" name="Line 301"/>
              <p:cNvSpPr>
                <a:spLocks noChangeShapeType="1"/>
              </p:cNvSpPr>
              <p:nvPr/>
            </p:nvSpPr>
            <p:spPr bwMode="auto">
              <a:xfrm flipV="1">
                <a:off x="1315" y="1985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34" name="Line 302"/>
              <p:cNvSpPr>
                <a:spLocks noChangeShapeType="1"/>
              </p:cNvSpPr>
              <p:nvPr/>
            </p:nvSpPr>
            <p:spPr bwMode="auto">
              <a:xfrm>
                <a:off x="1316" y="1985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35" name="Line 303"/>
              <p:cNvSpPr>
                <a:spLocks noChangeShapeType="1"/>
              </p:cNvSpPr>
              <p:nvPr/>
            </p:nvSpPr>
            <p:spPr bwMode="auto">
              <a:xfrm flipV="1">
                <a:off x="1316" y="1984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36" name="Line 304"/>
              <p:cNvSpPr>
                <a:spLocks noChangeShapeType="1"/>
              </p:cNvSpPr>
              <p:nvPr/>
            </p:nvSpPr>
            <p:spPr bwMode="auto">
              <a:xfrm flipV="1">
                <a:off x="1317" y="1983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37" name="Line 305"/>
              <p:cNvSpPr>
                <a:spLocks noChangeShapeType="1"/>
              </p:cNvSpPr>
              <p:nvPr/>
            </p:nvSpPr>
            <p:spPr bwMode="auto">
              <a:xfrm flipV="1">
                <a:off x="1318" y="1980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38" name="Line 306"/>
              <p:cNvSpPr>
                <a:spLocks noChangeShapeType="1"/>
              </p:cNvSpPr>
              <p:nvPr/>
            </p:nvSpPr>
            <p:spPr bwMode="auto">
              <a:xfrm flipV="1">
                <a:off x="1320" y="1975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39" name="Line 307"/>
              <p:cNvSpPr>
                <a:spLocks noChangeShapeType="1"/>
              </p:cNvSpPr>
              <p:nvPr/>
            </p:nvSpPr>
            <p:spPr bwMode="auto">
              <a:xfrm flipV="1">
                <a:off x="1325" y="1975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40" name="Line 308"/>
              <p:cNvSpPr>
                <a:spLocks noChangeShapeType="1"/>
              </p:cNvSpPr>
              <p:nvPr/>
            </p:nvSpPr>
            <p:spPr bwMode="auto">
              <a:xfrm flipV="1">
                <a:off x="1327" y="1974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41" name="Line 309"/>
              <p:cNvSpPr>
                <a:spLocks noChangeShapeType="1"/>
              </p:cNvSpPr>
              <p:nvPr/>
            </p:nvSpPr>
            <p:spPr bwMode="auto">
              <a:xfrm flipV="1">
                <a:off x="1327" y="1968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42" name="Line 310"/>
              <p:cNvSpPr>
                <a:spLocks noChangeShapeType="1"/>
              </p:cNvSpPr>
              <p:nvPr/>
            </p:nvSpPr>
            <p:spPr bwMode="auto">
              <a:xfrm flipV="1">
                <a:off x="1332" y="1967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43" name="Line 311"/>
              <p:cNvSpPr>
                <a:spLocks noChangeShapeType="1"/>
              </p:cNvSpPr>
              <p:nvPr/>
            </p:nvSpPr>
            <p:spPr bwMode="auto">
              <a:xfrm>
                <a:off x="1333" y="1967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44" name="Line 312"/>
              <p:cNvSpPr>
                <a:spLocks noChangeShapeType="1"/>
              </p:cNvSpPr>
              <p:nvPr/>
            </p:nvSpPr>
            <p:spPr bwMode="auto">
              <a:xfrm flipV="1">
                <a:off x="1333" y="1962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45" name="Line 313"/>
              <p:cNvSpPr>
                <a:spLocks noChangeShapeType="1"/>
              </p:cNvSpPr>
              <p:nvPr/>
            </p:nvSpPr>
            <p:spPr bwMode="auto">
              <a:xfrm flipV="1">
                <a:off x="1339" y="1960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46" name="Line 314"/>
              <p:cNvSpPr>
                <a:spLocks noChangeShapeType="1"/>
              </p:cNvSpPr>
              <p:nvPr/>
            </p:nvSpPr>
            <p:spPr bwMode="auto">
              <a:xfrm flipV="1">
                <a:off x="1342" y="1958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47" name="Line 315"/>
              <p:cNvSpPr>
                <a:spLocks noChangeShapeType="1"/>
              </p:cNvSpPr>
              <p:nvPr/>
            </p:nvSpPr>
            <p:spPr bwMode="auto">
              <a:xfrm flipV="1">
                <a:off x="1343" y="1957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48" name="Line 316"/>
              <p:cNvSpPr>
                <a:spLocks noChangeShapeType="1"/>
              </p:cNvSpPr>
              <p:nvPr/>
            </p:nvSpPr>
            <p:spPr bwMode="auto">
              <a:xfrm flipV="1">
                <a:off x="1344" y="1956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49" name="Line 317"/>
              <p:cNvSpPr>
                <a:spLocks noChangeShapeType="1"/>
              </p:cNvSpPr>
              <p:nvPr/>
            </p:nvSpPr>
            <p:spPr bwMode="auto">
              <a:xfrm flipV="1">
                <a:off x="1344" y="1955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50" name="Line 318"/>
              <p:cNvSpPr>
                <a:spLocks noChangeShapeType="1"/>
              </p:cNvSpPr>
              <p:nvPr/>
            </p:nvSpPr>
            <p:spPr bwMode="auto">
              <a:xfrm flipV="1">
                <a:off x="1347" y="1953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51" name="Line 319"/>
              <p:cNvSpPr>
                <a:spLocks noChangeShapeType="1"/>
              </p:cNvSpPr>
              <p:nvPr/>
            </p:nvSpPr>
            <p:spPr bwMode="auto">
              <a:xfrm flipV="1">
                <a:off x="1349" y="1952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52" name="Line 320"/>
              <p:cNvSpPr>
                <a:spLocks noChangeShapeType="1"/>
              </p:cNvSpPr>
              <p:nvPr/>
            </p:nvSpPr>
            <p:spPr bwMode="auto">
              <a:xfrm flipV="1">
                <a:off x="1350" y="1951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53" name="Line 321"/>
              <p:cNvSpPr>
                <a:spLocks noChangeShapeType="1"/>
              </p:cNvSpPr>
              <p:nvPr/>
            </p:nvSpPr>
            <p:spPr bwMode="auto">
              <a:xfrm flipV="1">
                <a:off x="1351" y="1951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54" name="Line 322"/>
              <p:cNvSpPr>
                <a:spLocks noChangeShapeType="1"/>
              </p:cNvSpPr>
              <p:nvPr/>
            </p:nvSpPr>
            <p:spPr bwMode="auto">
              <a:xfrm flipV="1">
                <a:off x="1352" y="1950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55" name="Line 323"/>
              <p:cNvSpPr>
                <a:spLocks noChangeShapeType="1"/>
              </p:cNvSpPr>
              <p:nvPr/>
            </p:nvSpPr>
            <p:spPr bwMode="auto">
              <a:xfrm flipV="1">
                <a:off x="1354" y="1949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56" name="Line 324"/>
              <p:cNvSpPr>
                <a:spLocks noChangeShapeType="1"/>
              </p:cNvSpPr>
              <p:nvPr/>
            </p:nvSpPr>
            <p:spPr bwMode="auto">
              <a:xfrm>
                <a:off x="1356" y="1949"/>
                <a:ext cx="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57" name="Line 325"/>
              <p:cNvSpPr>
                <a:spLocks noChangeShapeType="1"/>
              </p:cNvSpPr>
              <p:nvPr/>
            </p:nvSpPr>
            <p:spPr bwMode="auto">
              <a:xfrm flipV="1">
                <a:off x="1359" y="1948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58" name="Line 326"/>
              <p:cNvSpPr>
                <a:spLocks noChangeShapeType="1"/>
              </p:cNvSpPr>
              <p:nvPr/>
            </p:nvSpPr>
            <p:spPr bwMode="auto">
              <a:xfrm>
                <a:off x="1361" y="1948"/>
                <a:ext cx="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59" name="Line 327"/>
              <p:cNvSpPr>
                <a:spLocks noChangeShapeType="1"/>
              </p:cNvSpPr>
              <p:nvPr/>
            </p:nvSpPr>
            <p:spPr bwMode="auto">
              <a:xfrm>
                <a:off x="1364" y="1948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60" name="Line 328"/>
              <p:cNvSpPr>
                <a:spLocks noChangeShapeType="1"/>
              </p:cNvSpPr>
              <p:nvPr/>
            </p:nvSpPr>
            <p:spPr bwMode="auto">
              <a:xfrm>
                <a:off x="1366" y="1949"/>
                <a:ext cx="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61" name="Line 329"/>
              <p:cNvSpPr>
                <a:spLocks noChangeShapeType="1"/>
              </p:cNvSpPr>
              <p:nvPr/>
            </p:nvSpPr>
            <p:spPr bwMode="auto">
              <a:xfrm>
                <a:off x="1369" y="1949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62" name="Line 330"/>
              <p:cNvSpPr>
                <a:spLocks noChangeShapeType="1"/>
              </p:cNvSpPr>
              <p:nvPr/>
            </p:nvSpPr>
            <p:spPr bwMode="auto">
              <a:xfrm>
                <a:off x="1369" y="1950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63" name="Line 331"/>
              <p:cNvSpPr>
                <a:spLocks noChangeShapeType="1"/>
              </p:cNvSpPr>
              <p:nvPr/>
            </p:nvSpPr>
            <p:spPr bwMode="auto">
              <a:xfrm>
                <a:off x="1370" y="1950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64" name="Line 332"/>
              <p:cNvSpPr>
                <a:spLocks noChangeShapeType="1"/>
              </p:cNvSpPr>
              <p:nvPr/>
            </p:nvSpPr>
            <p:spPr bwMode="auto">
              <a:xfrm>
                <a:off x="1371" y="1950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65" name="Line 333"/>
              <p:cNvSpPr>
                <a:spLocks noChangeShapeType="1"/>
              </p:cNvSpPr>
              <p:nvPr/>
            </p:nvSpPr>
            <p:spPr bwMode="auto">
              <a:xfrm>
                <a:off x="1373" y="1951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66" name="Line 334"/>
              <p:cNvSpPr>
                <a:spLocks noChangeShapeType="1"/>
              </p:cNvSpPr>
              <p:nvPr/>
            </p:nvSpPr>
            <p:spPr bwMode="auto">
              <a:xfrm>
                <a:off x="1376" y="1953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67" name="Line 335"/>
              <p:cNvSpPr>
                <a:spLocks noChangeShapeType="1"/>
              </p:cNvSpPr>
              <p:nvPr/>
            </p:nvSpPr>
            <p:spPr bwMode="auto">
              <a:xfrm>
                <a:off x="1378" y="1955"/>
                <a:ext cx="5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68" name="Line 336"/>
              <p:cNvSpPr>
                <a:spLocks noChangeShapeType="1"/>
              </p:cNvSpPr>
              <p:nvPr/>
            </p:nvSpPr>
            <p:spPr bwMode="auto">
              <a:xfrm>
                <a:off x="1383" y="1959"/>
                <a:ext cx="3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69" name="Line 337"/>
              <p:cNvSpPr>
                <a:spLocks noChangeShapeType="1"/>
              </p:cNvSpPr>
              <p:nvPr/>
            </p:nvSpPr>
            <p:spPr bwMode="auto">
              <a:xfrm>
                <a:off x="1386" y="1962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70" name="Line 338"/>
              <p:cNvSpPr>
                <a:spLocks noChangeShapeType="1"/>
              </p:cNvSpPr>
              <p:nvPr/>
            </p:nvSpPr>
            <p:spPr bwMode="auto">
              <a:xfrm>
                <a:off x="1388" y="1964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71" name="Line 339"/>
              <p:cNvSpPr>
                <a:spLocks noChangeShapeType="1"/>
              </p:cNvSpPr>
              <p:nvPr/>
            </p:nvSpPr>
            <p:spPr bwMode="auto">
              <a:xfrm>
                <a:off x="1389" y="1965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72" name="Line 340"/>
              <p:cNvSpPr>
                <a:spLocks noChangeShapeType="1"/>
              </p:cNvSpPr>
              <p:nvPr/>
            </p:nvSpPr>
            <p:spPr bwMode="auto">
              <a:xfrm>
                <a:off x="1391" y="1967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73" name="Line 341"/>
              <p:cNvSpPr>
                <a:spLocks noChangeShapeType="1"/>
              </p:cNvSpPr>
              <p:nvPr/>
            </p:nvSpPr>
            <p:spPr bwMode="auto">
              <a:xfrm>
                <a:off x="1393" y="1968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74" name="Line 342"/>
              <p:cNvSpPr>
                <a:spLocks noChangeShapeType="1"/>
              </p:cNvSpPr>
              <p:nvPr/>
            </p:nvSpPr>
            <p:spPr bwMode="auto">
              <a:xfrm>
                <a:off x="1395" y="1971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75" name="Line 343"/>
              <p:cNvSpPr>
                <a:spLocks noChangeShapeType="1"/>
              </p:cNvSpPr>
              <p:nvPr/>
            </p:nvSpPr>
            <p:spPr bwMode="auto">
              <a:xfrm>
                <a:off x="1397" y="1974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76" name="Line 344"/>
              <p:cNvSpPr>
                <a:spLocks noChangeShapeType="1"/>
              </p:cNvSpPr>
              <p:nvPr/>
            </p:nvSpPr>
            <p:spPr bwMode="auto">
              <a:xfrm>
                <a:off x="1398" y="1974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77" name="Line 345"/>
              <p:cNvSpPr>
                <a:spLocks noChangeShapeType="1"/>
              </p:cNvSpPr>
              <p:nvPr/>
            </p:nvSpPr>
            <p:spPr bwMode="auto">
              <a:xfrm>
                <a:off x="1398" y="1975"/>
                <a:ext cx="7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78" name="Line 346"/>
              <p:cNvSpPr>
                <a:spLocks noChangeShapeType="1"/>
              </p:cNvSpPr>
              <p:nvPr/>
            </p:nvSpPr>
            <p:spPr bwMode="auto">
              <a:xfrm>
                <a:off x="1405" y="1981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79" name="Line 347"/>
              <p:cNvSpPr>
                <a:spLocks noChangeShapeType="1"/>
              </p:cNvSpPr>
              <p:nvPr/>
            </p:nvSpPr>
            <p:spPr bwMode="auto">
              <a:xfrm>
                <a:off x="1405" y="1982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80" name="Line 348"/>
              <p:cNvSpPr>
                <a:spLocks noChangeShapeType="1"/>
              </p:cNvSpPr>
              <p:nvPr/>
            </p:nvSpPr>
            <p:spPr bwMode="auto">
              <a:xfrm>
                <a:off x="1411" y="1988"/>
                <a:ext cx="3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81" name="Line 349"/>
              <p:cNvSpPr>
                <a:spLocks noChangeShapeType="1"/>
              </p:cNvSpPr>
              <p:nvPr/>
            </p:nvSpPr>
            <p:spPr bwMode="auto">
              <a:xfrm>
                <a:off x="1414" y="1992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82" name="Line 350"/>
              <p:cNvSpPr>
                <a:spLocks noChangeShapeType="1"/>
              </p:cNvSpPr>
              <p:nvPr/>
            </p:nvSpPr>
            <p:spPr bwMode="auto">
              <a:xfrm>
                <a:off x="1415" y="1993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83" name="Line 351"/>
              <p:cNvSpPr>
                <a:spLocks noChangeShapeType="1"/>
              </p:cNvSpPr>
              <p:nvPr/>
            </p:nvSpPr>
            <p:spPr bwMode="auto">
              <a:xfrm>
                <a:off x="1415" y="1994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84" name="Line 352"/>
              <p:cNvSpPr>
                <a:spLocks noChangeShapeType="1"/>
              </p:cNvSpPr>
              <p:nvPr/>
            </p:nvSpPr>
            <p:spPr bwMode="auto">
              <a:xfrm>
                <a:off x="1417" y="1995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85" name="Line 353"/>
              <p:cNvSpPr>
                <a:spLocks noChangeShapeType="1"/>
              </p:cNvSpPr>
              <p:nvPr/>
            </p:nvSpPr>
            <p:spPr bwMode="auto">
              <a:xfrm>
                <a:off x="1419" y="1997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86" name="Line 354"/>
              <p:cNvSpPr>
                <a:spLocks noChangeShapeType="1"/>
              </p:cNvSpPr>
              <p:nvPr/>
            </p:nvSpPr>
            <p:spPr bwMode="auto">
              <a:xfrm>
                <a:off x="1421" y="1998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87" name="Line 355"/>
              <p:cNvSpPr>
                <a:spLocks noChangeShapeType="1"/>
              </p:cNvSpPr>
              <p:nvPr/>
            </p:nvSpPr>
            <p:spPr bwMode="auto">
              <a:xfrm>
                <a:off x="1421" y="1999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88" name="Line 356"/>
              <p:cNvSpPr>
                <a:spLocks noChangeShapeType="1"/>
              </p:cNvSpPr>
              <p:nvPr/>
            </p:nvSpPr>
            <p:spPr bwMode="auto">
              <a:xfrm>
                <a:off x="1422" y="1999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89" name="Line 357"/>
              <p:cNvSpPr>
                <a:spLocks noChangeShapeType="1"/>
              </p:cNvSpPr>
              <p:nvPr/>
            </p:nvSpPr>
            <p:spPr bwMode="auto">
              <a:xfrm>
                <a:off x="1424" y="2001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90" name="Line 358"/>
              <p:cNvSpPr>
                <a:spLocks noChangeShapeType="1"/>
              </p:cNvSpPr>
              <p:nvPr/>
            </p:nvSpPr>
            <p:spPr bwMode="auto">
              <a:xfrm>
                <a:off x="1425" y="2001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91" name="Line 359"/>
              <p:cNvSpPr>
                <a:spLocks noChangeShapeType="1"/>
              </p:cNvSpPr>
              <p:nvPr/>
            </p:nvSpPr>
            <p:spPr bwMode="auto">
              <a:xfrm>
                <a:off x="1428" y="2003"/>
                <a:ext cx="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92" name="Line 360"/>
              <p:cNvSpPr>
                <a:spLocks noChangeShapeType="1"/>
              </p:cNvSpPr>
              <p:nvPr/>
            </p:nvSpPr>
            <p:spPr bwMode="auto">
              <a:xfrm>
                <a:off x="1431" y="2003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93" name="Line 361"/>
              <p:cNvSpPr>
                <a:spLocks noChangeShapeType="1"/>
              </p:cNvSpPr>
              <p:nvPr/>
            </p:nvSpPr>
            <p:spPr bwMode="auto">
              <a:xfrm>
                <a:off x="1431" y="2004"/>
                <a:ext cx="8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94" name="Line 362"/>
              <p:cNvSpPr>
                <a:spLocks noChangeShapeType="1"/>
              </p:cNvSpPr>
              <p:nvPr/>
            </p:nvSpPr>
            <p:spPr bwMode="auto">
              <a:xfrm flipV="1">
                <a:off x="1439" y="2003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95" name="Line 363"/>
              <p:cNvSpPr>
                <a:spLocks noChangeShapeType="1"/>
              </p:cNvSpPr>
              <p:nvPr/>
            </p:nvSpPr>
            <p:spPr bwMode="auto">
              <a:xfrm flipV="1">
                <a:off x="1441" y="2003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96" name="Line 364"/>
              <p:cNvSpPr>
                <a:spLocks noChangeShapeType="1"/>
              </p:cNvSpPr>
              <p:nvPr/>
            </p:nvSpPr>
            <p:spPr bwMode="auto">
              <a:xfrm flipV="1">
                <a:off x="1443" y="2001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97" name="Line 365"/>
              <p:cNvSpPr>
                <a:spLocks noChangeShapeType="1"/>
              </p:cNvSpPr>
              <p:nvPr/>
            </p:nvSpPr>
            <p:spPr bwMode="auto">
              <a:xfrm flipV="1">
                <a:off x="1446" y="2001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98" name="Line 366"/>
              <p:cNvSpPr>
                <a:spLocks noChangeShapeType="1"/>
              </p:cNvSpPr>
              <p:nvPr/>
            </p:nvSpPr>
            <p:spPr bwMode="auto">
              <a:xfrm flipV="1">
                <a:off x="1448" y="1999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99" name="Line 367"/>
              <p:cNvSpPr>
                <a:spLocks noChangeShapeType="1"/>
              </p:cNvSpPr>
              <p:nvPr/>
            </p:nvSpPr>
            <p:spPr bwMode="auto">
              <a:xfrm flipV="1">
                <a:off x="1449" y="1999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00" name="Line 368"/>
              <p:cNvSpPr>
                <a:spLocks noChangeShapeType="1"/>
              </p:cNvSpPr>
              <p:nvPr/>
            </p:nvSpPr>
            <p:spPr bwMode="auto">
              <a:xfrm flipV="1">
                <a:off x="1451" y="1998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01" name="Line 369"/>
              <p:cNvSpPr>
                <a:spLocks noChangeShapeType="1"/>
              </p:cNvSpPr>
              <p:nvPr/>
            </p:nvSpPr>
            <p:spPr bwMode="auto">
              <a:xfrm flipV="1">
                <a:off x="1451" y="1997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02" name="Line 370"/>
              <p:cNvSpPr>
                <a:spLocks noChangeShapeType="1"/>
              </p:cNvSpPr>
              <p:nvPr/>
            </p:nvSpPr>
            <p:spPr bwMode="auto">
              <a:xfrm flipV="1">
                <a:off x="1453" y="1991"/>
                <a:ext cx="10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03" name="Line 371"/>
              <p:cNvSpPr>
                <a:spLocks noChangeShapeType="1"/>
              </p:cNvSpPr>
              <p:nvPr/>
            </p:nvSpPr>
            <p:spPr bwMode="auto">
              <a:xfrm flipV="1">
                <a:off x="1463" y="1991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04" name="Line 372"/>
              <p:cNvSpPr>
                <a:spLocks noChangeShapeType="1"/>
              </p:cNvSpPr>
              <p:nvPr/>
            </p:nvSpPr>
            <p:spPr bwMode="auto">
              <a:xfrm flipV="1">
                <a:off x="1465" y="1989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05" name="Line 373"/>
              <p:cNvSpPr>
                <a:spLocks noChangeShapeType="1"/>
              </p:cNvSpPr>
              <p:nvPr/>
            </p:nvSpPr>
            <p:spPr bwMode="auto">
              <a:xfrm flipV="1">
                <a:off x="1468" y="1987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06" name="Line 374"/>
              <p:cNvSpPr>
                <a:spLocks noChangeShapeType="1"/>
              </p:cNvSpPr>
              <p:nvPr/>
            </p:nvSpPr>
            <p:spPr bwMode="auto">
              <a:xfrm flipV="1">
                <a:off x="1471" y="1986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07" name="Line 375"/>
              <p:cNvSpPr>
                <a:spLocks noChangeShapeType="1"/>
              </p:cNvSpPr>
              <p:nvPr/>
            </p:nvSpPr>
            <p:spPr bwMode="auto">
              <a:xfrm>
                <a:off x="1472" y="1986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08" name="Line 376"/>
              <p:cNvSpPr>
                <a:spLocks noChangeShapeType="1"/>
              </p:cNvSpPr>
              <p:nvPr/>
            </p:nvSpPr>
            <p:spPr bwMode="auto">
              <a:xfrm flipV="1">
                <a:off x="1472" y="1985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09" name="Line 377"/>
              <p:cNvSpPr>
                <a:spLocks noChangeShapeType="1"/>
              </p:cNvSpPr>
              <p:nvPr/>
            </p:nvSpPr>
            <p:spPr bwMode="auto">
              <a:xfrm flipV="1">
                <a:off x="1473" y="1984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10" name="Line 378"/>
              <p:cNvSpPr>
                <a:spLocks noChangeShapeType="1"/>
              </p:cNvSpPr>
              <p:nvPr/>
            </p:nvSpPr>
            <p:spPr bwMode="auto">
              <a:xfrm flipV="1">
                <a:off x="1477" y="1982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11" name="Line 379"/>
              <p:cNvSpPr>
                <a:spLocks noChangeShapeType="1"/>
              </p:cNvSpPr>
              <p:nvPr/>
            </p:nvSpPr>
            <p:spPr bwMode="auto">
              <a:xfrm flipV="1">
                <a:off x="1479" y="1982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12" name="Line 380"/>
              <p:cNvSpPr>
                <a:spLocks noChangeShapeType="1"/>
              </p:cNvSpPr>
              <p:nvPr/>
            </p:nvSpPr>
            <p:spPr bwMode="auto">
              <a:xfrm flipV="1">
                <a:off x="1481" y="1981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13" name="Line 381"/>
              <p:cNvSpPr>
                <a:spLocks noChangeShapeType="1"/>
              </p:cNvSpPr>
              <p:nvPr/>
            </p:nvSpPr>
            <p:spPr bwMode="auto">
              <a:xfrm>
                <a:off x="1482" y="1981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14" name="Line 382"/>
              <p:cNvSpPr>
                <a:spLocks noChangeShapeType="1"/>
              </p:cNvSpPr>
              <p:nvPr/>
            </p:nvSpPr>
            <p:spPr bwMode="auto">
              <a:xfrm flipV="1">
                <a:off x="1483" y="1979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15" name="Line 383"/>
              <p:cNvSpPr>
                <a:spLocks noChangeShapeType="1"/>
              </p:cNvSpPr>
              <p:nvPr/>
            </p:nvSpPr>
            <p:spPr bwMode="auto">
              <a:xfrm flipV="1">
                <a:off x="1485" y="1977"/>
                <a:ext cx="4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16" name="Line 384"/>
              <p:cNvSpPr>
                <a:spLocks noChangeShapeType="1"/>
              </p:cNvSpPr>
              <p:nvPr/>
            </p:nvSpPr>
            <p:spPr bwMode="auto">
              <a:xfrm flipV="1">
                <a:off x="1489" y="1977"/>
                <a:ext cx="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17" name="Line 385"/>
              <p:cNvSpPr>
                <a:spLocks noChangeShapeType="1"/>
              </p:cNvSpPr>
              <p:nvPr/>
            </p:nvSpPr>
            <p:spPr bwMode="auto">
              <a:xfrm flipV="1">
                <a:off x="1492" y="1975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18" name="Line 386"/>
              <p:cNvSpPr>
                <a:spLocks noChangeShapeType="1"/>
              </p:cNvSpPr>
              <p:nvPr/>
            </p:nvSpPr>
            <p:spPr bwMode="auto">
              <a:xfrm flipV="1">
                <a:off x="1494" y="1975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19" name="Line 387"/>
              <p:cNvSpPr>
                <a:spLocks noChangeShapeType="1"/>
              </p:cNvSpPr>
              <p:nvPr/>
            </p:nvSpPr>
            <p:spPr bwMode="auto">
              <a:xfrm>
                <a:off x="1495" y="1975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20" name="Line 388"/>
              <p:cNvSpPr>
                <a:spLocks noChangeShapeType="1"/>
              </p:cNvSpPr>
              <p:nvPr/>
            </p:nvSpPr>
            <p:spPr bwMode="auto">
              <a:xfrm flipV="1">
                <a:off x="1495" y="1974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21" name="Line 389"/>
              <p:cNvSpPr>
                <a:spLocks noChangeShapeType="1"/>
              </p:cNvSpPr>
              <p:nvPr/>
            </p:nvSpPr>
            <p:spPr bwMode="auto">
              <a:xfrm flipV="1">
                <a:off x="1497" y="1973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22" name="Line 390"/>
              <p:cNvSpPr>
                <a:spLocks noChangeShapeType="1"/>
              </p:cNvSpPr>
              <p:nvPr/>
            </p:nvSpPr>
            <p:spPr bwMode="auto">
              <a:xfrm flipV="1">
                <a:off x="1501" y="1972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23" name="Line 391"/>
              <p:cNvSpPr>
                <a:spLocks noChangeShapeType="1"/>
              </p:cNvSpPr>
              <p:nvPr/>
            </p:nvSpPr>
            <p:spPr bwMode="auto">
              <a:xfrm>
                <a:off x="1503" y="1972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24" name="Line 392"/>
              <p:cNvSpPr>
                <a:spLocks noChangeShapeType="1"/>
              </p:cNvSpPr>
              <p:nvPr/>
            </p:nvSpPr>
            <p:spPr bwMode="auto">
              <a:xfrm flipV="1">
                <a:off x="1504" y="1971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25" name="Line 393"/>
              <p:cNvSpPr>
                <a:spLocks noChangeShapeType="1"/>
              </p:cNvSpPr>
              <p:nvPr/>
            </p:nvSpPr>
            <p:spPr bwMode="auto">
              <a:xfrm>
                <a:off x="1504" y="1971"/>
                <a:ext cx="7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26" name="Line 394"/>
              <p:cNvSpPr>
                <a:spLocks noChangeShapeType="1"/>
              </p:cNvSpPr>
              <p:nvPr/>
            </p:nvSpPr>
            <p:spPr bwMode="auto">
              <a:xfrm>
                <a:off x="1511" y="1971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27" name="Line 395"/>
              <p:cNvSpPr>
                <a:spLocks noChangeShapeType="1"/>
              </p:cNvSpPr>
              <p:nvPr/>
            </p:nvSpPr>
            <p:spPr bwMode="auto">
              <a:xfrm>
                <a:off x="1514" y="1972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28" name="Line 396"/>
              <p:cNvSpPr>
                <a:spLocks noChangeShapeType="1"/>
              </p:cNvSpPr>
              <p:nvPr/>
            </p:nvSpPr>
            <p:spPr bwMode="auto">
              <a:xfrm>
                <a:off x="1514" y="1972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29" name="Line 397"/>
              <p:cNvSpPr>
                <a:spLocks noChangeShapeType="1"/>
              </p:cNvSpPr>
              <p:nvPr/>
            </p:nvSpPr>
            <p:spPr bwMode="auto">
              <a:xfrm>
                <a:off x="1516" y="1973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30" name="Line 398"/>
              <p:cNvSpPr>
                <a:spLocks noChangeShapeType="1"/>
              </p:cNvSpPr>
              <p:nvPr/>
            </p:nvSpPr>
            <p:spPr bwMode="auto">
              <a:xfrm>
                <a:off x="1518" y="1974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31" name="Line 399"/>
              <p:cNvSpPr>
                <a:spLocks noChangeShapeType="1"/>
              </p:cNvSpPr>
              <p:nvPr/>
            </p:nvSpPr>
            <p:spPr bwMode="auto">
              <a:xfrm>
                <a:off x="1520" y="1975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32" name="Line 400"/>
              <p:cNvSpPr>
                <a:spLocks noChangeShapeType="1"/>
              </p:cNvSpPr>
              <p:nvPr/>
            </p:nvSpPr>
            <p:spPr bwMode="auto">
              <a:xfrm>
                <a:off x="1521" y="1975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33" name="Line 401"/>
              <p:cNvSpPr>
                <a:spLocks noChangeShapeType="1"/>
              </p:cNvSpPr>
              <p:nvPr/>
            </p:nvSpPr>
            <p:spPr bwMode="auto">
              <a:xfrm>
                <a:off x="1522" y="1977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34" name="Line 402"/>
              <p:cNvSpPr>
                <a:spLocks noChangeShapeType="1"/>
              </p:cNvSpPr>
              <p:nvPr/>
            </p:nvSpPr>
            <p:spPr bwMode="auto">
              <a:xfrm>
                <a:off x="1524" y="1979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35" name="Line 403"/>
              <p:cNvSpPr>
                <a:spLocks noChangeShapeType="1"/>
              </p:cNvSpPr>
              <p:nvPr/>
            </p:nvSpPr>
            <p:spPr bwMode="auto">
              <a:xfrm>
                <a:off x="1526" y="1981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36" name="Line 404"/>
              <p:cNvSpPr>
                <a:spLocks noChangeShapeType="1"/>
              </p:cNvSpPr>
              <p:nvPr/>
            </p:nvSpPr>
            <p:spPr bwMode="auto">
              <a:xfrm>
                <a:off x="1528" y="1983"/>
                <a:ext cx="0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37" name="Line 405"/>
              <p:cNvSpPr>
                <a:spLocks noChangeShapeType="1"/>
              </p:cNvSpPr>
              <p:nvPr/>
            </p:nvSpPr>
            <p:spPr bwMode="auto">
              <a:xfrm>
                <a:off x="1528" y="1985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38" name="Line 406"/>
              <p:cNvSpPr>
                <a:spLocks noChangeShapeType="1"/>
              </p:cNvSpPr>
              <p:nvPr/>
            </p:nvSpPr>
            <p:spPr bwMode="auto">
              <a:xfrm>
                <a:off x="1530" y="1986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39" name="Line 407"/>
              <p:cNvSpPr>
                <a:spLocks noChangeShapeType="1"/>
              </p:cNvSpPr>
              <p:nvPr/>
            </p:nvSpPr>
            <p:spPr bwMode="auto">
              <a:xfrm>
                <a:off x="1530" y="1987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40" name="Line 408"/>
              <p:cNvSpPr>
                <a:spLocks noChangeShapeType="1"/>
              </p:cNvSpPr>
              <p:nvPr/>
            </p:nvSpPr>
            <p:spPr bwMode="auto">
              <a:xfrm>
                <a:off x="1531" y="1989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4642" name="Group 610"/>
            <p:cNvGrpSpPr>
              <a:grpSpLocks/>
            </p:cNvGrpSpPr>
            <p:nvPr/>
          </p:nvGrpSpPr>
          <p:grpSpPr bwMode="auto">
            <a:xfrm>
              <a:off x="2433638" y="3314700"/>
              <a:ext cx="471488" cy="501650"/>
              <a:chOff x="1533" y="1992"/>
              <a:chExt cx="297" cy="316"/>
            </a:xfrm>
          </p:grpSpPr>
          <p:sp>
            <p:nvSpPr>
              <p:cNvPr id="44442" name="Line 410"/>
              <p:cNvSpPr>
                <a:spLocks noChangeShapeType="1"/>
              </p:cNvSpPr>
              <p:nvPr/>
            </p:nvSpPr>
            <p:spPr bwMode="auto">
              <a:xfrm>
                <a:off x="1533" y="1992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43" name="Line 411"/>
              <p:cNvSpPr>
                <a:spLocks noChangeShapeType="1"/>
              </p:cNvSpPr>
              <p:nvPr/>
            </p:nvSpPr>
            <p:spPr bwMode="auto">
              <a:xfrm>
                <a:off x="1534" y="1994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44" name="Line 412"/>
              <p:cNvSpPr>
                <a:spLocks noChangeShapeType="1"/>
              </p:cNvSpPr>
              <p:nvPr/>
            </p:nvSpPr>
            <p:spPr bwMode="auto">
              <a:xfrm>
                <a:off x="1534" y="1995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45" name="Line 413"/>
              <p:cNvSpPr>
                <a:spLocks noChangeShapeType="1"/>
              </p:cNvSpPr>
              <p:nvPr/>
            </p:nvSpPr>
            <p:spPr bwMode="auto">
              <a:xfrm>
                <a:off x="1535" y="1996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46" name="Line 414"/>
              <p:cNvSpPr>
                <a:spLocks noChangeShapeType="1"/>
              </p:cNvSpPr>
              <p:nvPr/>
            </p:nvSpPr>
            <p:spPr bwMode="auto">
              <a:xfrm>
                <a:off x="1536" y="1998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47" name="Line 415"/>
              <p:cNvSpPr>
                <a:spLocks noChangeShapeType="1"/>
              </p:cNvSpPr>
              <p:nvPr/>
            </p:nvSpPr>
            <p:spPr bwMode="auto">
              <a:xfrm>
                <a:off x="1537" y="2001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48" name="Line 416"/>
              <p:cNvSpPr>
                <a:spLocks noChangeShapeType="1"/>
              </p:cNvSpPr>
              <p:nvPr/>
            </p:nvSpPr>
            <p:spPr bwMode="auto">
              <a:xfrm>
                <a:off x="1539" y="2004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49" name="Line 417"/>
              <p:cNvSpPr>
                <a:spLocks noChangeShapeType="1"/>
              </p:cNvSpPr>
              <p:nvPr/>
            </p:nvSpPr>
            <p:spPr bwMode="auto">
              <a:xfrm>
                <a:off x="1540" y="2007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50" name="Line 418"/>
              <p:cNvSpPr>
                <a:spLocks noChangeShapeType="1"/>
              </p:cNvSpPr>
              <p:nvPr/>
            </p:nvSpPr>
            <p:spPr bwMode="auto">
              <a:xfrm>
                <a:off x="1541" y="2008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51" name="Line 419"/>
              <p:cNvSpPr>
                <a:spLocks noChangeShapeType="1"/>
              </p:cNvSpPr>
              <p:nvPr/>
            </p:nvSpPr>
            <p:spPr bwMode="auto">
              <a:xfrm>
                <a:off x="1542" y="2008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52" name="Line 420"/>
              <p:cNvSpPr>
                <a:spLocks noChangeShapeType="1"/>
              </p:cNvSpPr>
              <p:nvPr/>
            </p:nvSpPr>
            <p:spPr bwMode="auto">
              <a:xfrm>
                <a:off x="1542" y="2009"/>
                <a:ext cx="1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53" name="Line 421"/>
              <p:cNvSpPr>
                <a:spLocks noChangeShapeType="1"/>
              </p:cNvSpPr>
              <p:nvPr/>
            </p:nvSpPr>
            <p:spPr bwMode="auto">
              <a:xfrm>
                <a:off x="1543" y="2013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54" name="Line 422"/>
              <p:cNvSpPr>
                <a:spLocks noChangeShapeType="1"/>
              </p:cNvSpPr>
              <p:nvPr/>
            </p:nvSpPr>
            <p:spPr bwMode="auto">
              <a:xfrm>
                <a:off x="1545" y="2016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55" name="Line 423"/>
              <p:cNvSpPr>
                <a:spLocks noChangeShapeType="1"/>
              </p:cNvSpPr>
              <p:nvPr/>
            </p:nvSpPr>
            <p:spPr bwMode="auto">
              <a:xfrm>
                <a:off x="1545" y="2017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56" name="Line 424"/>
              <p:cNvSpPr>
                <a:spLocks noChangeShapeType="1"/>
              </p:cNvSpPr>
              <p:nvPr/>
            </p:nvSpPr>
            <p:spPr bwMode="auto">
              <a:xfrm>
                <a:off x="1545" y="2018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57" name="Line 425"/>
              <p:cNvSpPr>
                <a:spLocks noChangeShapeType="1"/>
              </p:cNvSpPr>
              <p:nvPr/>
            </p:nvSpPr>
            <p:spPr bwMode="auto">
              <a:xfrm>
                <a:off x="1547" y="2021"/>
                <a:ext cx="1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58" name="Line 426"/>
              <p:cNvSpPr>
                <a:spLocks noChangeShapeType="1"/>
              </p:cNvSpPr>
              <p:nvPr/>
            </p:nvSpPr>
            <p:spPr bwMode="auto">
              <a:xfrm>
                <a:off x="1548" y="2025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59" name="Line 427"/>
              <p:cNvSpPr>
                <a:spLocks noChangeShapeType="1"/>
              </p:cNvSpPr>
              <p:nvPr/>
            </p:nvSpPr>
            <p:spPr bwMode="auto">
              <a:xfrm>
                <a:off x="1550" y="2028"/>
                <a:ext cx="0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60" name="Line 428"/>
              <p:cNvSpPr>
                <a:spLocks noChangeShapeType="1"/>
              </p:cNvSpPr>
              <p:nvPr/>
            </p:nvSpPr>
            <p:spPr bwMode="auto">
              <a:xfrm>
                <a:off x="1550" y="2030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61" name="Line 429"/>
              <p:cNvSpPr>
                <a:spLocks noChangeShapeType="1"/>
              </p:cNvSpPr>
              <p:nvPr/>
            </p:nvSpPr>
            <p:spPr bwMode="auto">
              <a:xfrm>
                <a:off x="1551" y="2031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62" name="Line 430"/>
              <p:cNvSpPr>
                <a:spLocks noChangeShapeType="1"/>
              </p:cNvSpPr>
              <p:nvPr/>
            </p:nvSpPr>
            <p:spPr bwMode="auto">
              <a:xfrm>
                <a:off x="1551" y="2032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63" name="Line 431"/>
              <p:cNvSpPr>
                <a:spLocks noChangeShapeType="1"/>
              </p:cNvSpPr>
              <p:nvPr/>
            </p:nvSpPr>
            <p:spPr bwMode="auto">
              <a:xfrm>
                <a:off x="1552" y="2033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64" name="Line 432"/>
              <p:cNvSpPr>
                <a:spLocks noChangeShapeType="1"/>
              </p:cNvSpPr>
              <p:nvPr/>
            </p:nvSpPr>
            <p:spPr bwMode="auto">
              <a:xfrm>
                <a:off x="1554" y="2036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65" name="Line 433"/>
              <p:cNvSpPr>
                <a:spLocks noChangeShapeType="1"/>
              </p:cNvSpPr>
              <p:nvPr/>
            </p:nvSpPr>
            <p:spPr bwMode="auto">
              <a:xfrm>
                <a:off x="1555" y="2038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66" name="Line 434"/>
              <p:cNvSpPr>
                <a:spLocks noChangeShapeType="1"/>
              </p:cNvSpPr>
              <p:nvPr/>
            </p:nvSpPr>
            <p:spPr bwMode="auto">
              <a:xfrm>
                <a:off x="1555" y="2038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67" name="Line 435"/>
              <p:cNvSpPr>
                <a:spLocks noChangeShapeType="1"/>
              </p:cNvSpPr>
              <p:nvPr/>
            </p:nvSpPr>
            <p:spPr bwMode="auto">
              <a:xfrm>
                <a:off x="1556" y="2040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68" name="Line 436"/>
              <p:cNvSpPr>
                <a:spLocks noChangeShapeType="1"/>
              </p:cNvSpPr>
              <p:nvPr/>
            </p:nvSpPr>
            <p:spPr bwMode="auto">
              <a:xfrm>
                <a:off x="1562" y="2046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69" name="Line 437"/>
              <p:cNvSpPr>
                <a:spLocks noChangeShapeType="1"/>
              </p:cNvSpPr>
              <p:nvPr/>
            </p:nvSpPr>
            <p:spPr bwMode="auto">
              <a:xfrm>
                <a:off x="1564" y="2046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70" name="Line 438"/>
              <p:cNvSpPr>
                <a:spLocks noChangeShapeType="1"/>
              </p:cNvSpPr>
              <p:nvPr/>
            </p:nvSpPr>
            <p:spPr bwMode="auto">
              <a:xfrm>
                <a:off x="1565" y="2047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71" name="Line 439"/>
              <p:cNvSpPr>
                <a:spLocks noChangeShapeType="1"/>
              </p:cNvSpPr>
              <p:nvPr/>
            </p:nvSpPr>
            <p:spPr bwMode="auto">
              <a:xfrm>
                <a:off x="1567" y="2048"/>
                <a:ext cx="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72" name="Line 440"/>
              <p:cNvSpPr>
                <a:spLocks noChangeShapeType="1"/>
              </p:cNvSpPr>
              <p:nvPr/>
            </p:nvSpPr>
            <p:spPr bwMode="auto">
              <a:xfrm>
                <a:off x="1570" y="2048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73" name="Line 441"/>
              <p:cNvSpPr>
                <a:spLocks noChangeShapeType="1"/>
              </p:cNvSpPr>
              <p:nvPr/>
            </p:nvSpPr>
            <p:spPr bwMode="auto">
              <a:xfrm>
                <a:off x="1571" y="2049"/>
                <a:ext cx="7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74" name="Line 442"/>
              <p:cNvSpPr>
                <a:spLocks noChangeShapeType="1"/>
              </p:cNvSpPr>
              <p:nvPr/>
            </p:nvSpPr>
            <p:spPr bwMode="auto">
              <a:xfrm flipV="1">
                <a:off x="1578" y="2048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75" name="Line 443"/>
              <p:cNvSpPr>
                <a:spLocks noChangeShapeType="1"/>
              </p:cNvSpPr>
              <p:nvPr/>
            </p:nvSpPr>
            <p:spPr bwMode="auto">
              <a:xfrm>
                <a:off x="1580" y="2048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76" name="Line 444"/>
              <p:cNvSpPr>
                <a:spLocks noChangeShapeType="1"/>
              </p:cNvSpPr>
              <p:nvPr/>
            </p:nvSpPr>
            <p:spPr bwMode="auto">
              <a:xfrm flipV="1">
                <a:off x="1582" y="2047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77" name="Line 445"/>
              <p:cNvSpPr>
                <a:spLocks noChangeShapeType="1"/>
              </p:cNvSpPr>
              <p:nvPr/>
            </p:nvSpPr>
            <p:spPr bwMode="auto">
              <a:xfrm flipV="1">
                <a:off x="1584" y="2047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78" name="Line 446"/>
              <p:cNvSpPr>
                <a:spLocks noChangeShapeType="1"/>
              </p:cNvSpPr>
              <p:nvPr/>
            </p:nvSpPr>
            <p:spPr bwMode="auto">
              <a:xfrm flipV="1">
                <a:off x="1586" y="2046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79" name="Line 447"/>
              <p:cNvSpPr>
                <a:spLocks noChangeShapeType="1"/>
              </p:cNvSpPr>
              <p:nvPr/>
            </p:nvSpPr>
            <p:spPr bwMode="auto">
              <a:xfrm flipV="1">
                <a:off x="1590" y="2045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80" name="Line 448"/>
              <p:cNvSpPr>
                <a:spLocks noChangeShapeType="1"/>
              </p:cNvSpPr>
              <p:nvPr/>
            </p:nvSpPr>
            <p:spPr bwMode="auto">
              <a:xfrm>
                <a:off x="1593" y="2045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81" name="Line 449"/>
              <p:cNvSpPr>
                <a:spLocks noChangeShapeType="1"/>
              </p:cNvSpPr>
              <p:nvPr/>
            </p:nvSpPr>
            <p:spPr bwMode="auto">
              <a:xfrm flipV="1">
                <a:off x="1594" y="2045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82" name="Line 450"/>
              <p:cNvSpPr>
                <a:spLocks noChangeShapeType="1"/>
              </p:cNvSpPr>
              <p:nvPr/>
            </p:nvSpPr>
            <p:spPr bwMode="auto">
              <a:xfrm flipV="1">
                <a:off x="1594" y="2044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83" name="Line 451"/>
              <p:cNvSpPr>
                <a:spLocks noChangeShapeType="1"/>
              </p:cNvSpPr>
              <p:nvPr/>
            </p:nvSpPr>
            <p:spPr bwMode="auto">
              <a:xfrm flipV="1">
                <a:off x="1596" y="2043"/>
                <a:ext cx="7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84" name="Line 452"/>
              <p:cNvSpPr>
                <a:spLocks noChangeShapeType="1"/>
              </p:cNvSpPr>
              <p:nvPr/>
            </p:nvSpPr>
            <p:spPr bwMode="auto">
              <a:xfrm flipV="1">
                <a:off x="1603" y="2042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85" name="Line 453"/>
              <p:cNvSpPr>
                <a:spLocks noChangeShapeType="1"/>
              </p:cNvSpPr>
              <p:nvPr/>
            </p:nvSpPr>
            <p:spPr bwMode="auto">
              <a:xfrm flipV="1">
                <a:off x="1606" y="2042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86" name="Line 454"/>
              <p:cNvSpPr>
                <a:spLocks noChangeShapeType="1"/>
              </p:cNvSpPr>
              <p:nvPr/>
            </p:nvSpPr>
            <p:spPr bwMode="auto">
              <a:xfrm>
                <a:off x="1607" y="2042"/>
                <a:ext cx="5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87" name="Line 455"/>
              <p:cNvSpPr>
                <a:spLocks noChangeShapeType="1"/>
              </p:cNvSpPr>
              <p:nvPr/>
            </p:nvSpPr>
            <p:spPr bwMode="auto">
              <a:xfrm flipV="1">
                <a:off x="1612" y="2041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88" name="Line 456"/>
              <p:cNvSpPr>
                <a:spLocks noChangeShapeType="1"/>
              </p:cNvSpPr>
              <p:nvPr/>
            </p:nvSpPr>
            <p:spPr bwMode="auto">
              <a:xfrm flipV="1">
                <a:off x="1616" y="2040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89" name="Line 457"/>
              <p:cNvSpPr>
                <a:spLocks noChangeShapeType="1"/>
              </p:cNvSpPr>
              <p:nvPr/>
            </p:nvSpPr>
            <p:spPr bwMode="auto">
              <a:xfrm>
                <a:off x="1617" y="2040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90" name="Line 458"/>
              <p:cNvSpPr>
                <a:spLocks noChangeShapeType="1"/>
              </p:cNvSpPr>
              <p:nvPr/>
            </p:nvSpPr>
            <p:spPr bwMode="auto">
              <a:xfrm flipV="1">
                <a:off x="1618" y="2040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91" name="Line 459"/>
              <p:cNvSpPr>
                <a:spLocks noChangeShapeType="1"/>
              </p:cNvSpPr>
              <p:nvPr/>
            </p:nvSpPr>
            <p:spPr bwMode="auto">
              <a:xfrm>
                <a:off x="1619" y="2040"/>
                <a:ext cx="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92" name="Line 460"/>
              <p:cNvSpPr>
                <a:spLocks noChangeShapeType="1"/>
              </p:cNvSpPr>
              <p:nvPr/>
            </p:nvSpPr>
            <p:spPr bwMode="auto">
              <a:xfrm flipV="1">
                <a:off x="1622" y="2039"/>
                <a:ext cx="5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93" name="Line 461"/>
              <p:cNvSpPr>
                <a:spLocks noChangeShapeType="1"/>
              </p:cNvSpPr>
              <p:nvPr/>
            </p:nvSpPr>
            <p:spPr bwMode="auto">
              <a:xfrm flipV="1">
                <a:off x="1627" y="2038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94" name="Line 462"/>
              <p:cNvSpPr>
                <a:spLocks noChangeShapeType="1"/>
              </p:cNvSpPr>
              <p:nvPr/>
            </p:nvSpPr>
            <p:spPr bwMode="auto">
              <a:xfrm flipV="1">
                <a:off x="1629" y="2038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95" name="Line 463"/>
              <p:cNvSpPr>
                <a:spLocks noChangeShapeType="1"/>
              </p:cNvSpPr>
              <p:nvPr/>
            </p:nvSpPr>
            <p:spPr bwMode="auto">
              <a:xfrm>
                <a:off x="1631" y="2038"/>
                <a:ext cx="1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96" name="Line 464"/>
              <p:cNvSpPr>
                <a:spLocks noChangeShapeType="1"/>
              </p:cNvSpPr>
              <p:nvPr/>
            </p:nvSpPr>
            <p:spPr bwMode="auto">
              <a:xfrm>
                <a:off x="1643" y="2038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97" name="Line 465"/>
              <p:cNvSpPr>
                <a:spLocks noChangeShapeType="1"/>
              </p:cNvSpPr>
              <p:nvPr/>
            </p:nvSpPr>
            <p:spPr bwMode="auto">
              <a:xfrm>
                <a:off x="1644" y="2038"/>
                <a:ext cx="5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98" name="Line 466"/>
              <p:cNvSpPr>
                <a:spLocks noChangeShapeType="1"/>
              </p:cNvSpPr>
              <p:nvPr/>
            </p:nvSpPr>
            <p:spPr bwMode="auto">
              <a:xfrm>
                <a:off x="1649" y="2040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99" name="Line 467"/>
              <p:cNvSpPr>
                <a:spLocks noChangeShapeType="1"/>
              </p:cNvSpPr>
              <p:nvPr/>
            </p:nvSpPr>
            <p:spPr bwMode="auto">
              <a:xfrm>
                <a:off x="1652" y="2041"/>
                <a:ext cx="3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00" name="Line 468"/>
              <p:cNvSpPr>
                <a:spLocks noChangeShapeType="1"/>
              </p:cNvSpPr>
              <p:nvPr/>
            </p:nvSpPr>
            <p:spPr bwMode="auto">
              <a:xfrm>
                <a:off x="1655" y="2044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01" name="Line 469"/>
              <p:cNvSpPr>
                <a:spLocks noChangeShapeType="1"/>
              </p:cNvSpPr>
              <p:nvPr/>
            </p:nvSpPr>
            <p:spPr bwMode="auto">
              <a:xfrm>
                <a:off x="1656" y="2046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02" name="Line 470"/>
              <p:cNvSpPr>
                <a:spLocks noChangeShapeType="1"/>
              </p:cNvSpPr>
              <p:nvPr/>
            </p:nvSpPr>
            <p:spPr bwMode="auto">
              <a:xfrm>
                <a:off x="1658" y="2047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03" name="Line 471"/>
              <p:cNvSpPr>
                <a:spLocks noChangeShapeType="1"/>
              </p:cNvSpPr>
              <p:nvPr/>
            </p:nvSpPr>
            <p:spPr bwMode="auto">
              <a:xfrm>
                <a:off x="1658" y="2048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04" name="Line 472"/>
              <p:cNvSpPr>
                <a:spLocks noChangeShapeType="1"/>
              </p:cNvSpPr>
              <p:nvPr/>
            </p:nvSpPr>
            <p:spPr bwMode="auto">
              <a:xfrm>
                <a:off x="1658" y="2049"/>
                <a:ext cx="3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05" name="Line 473"/>
              <p:cNvSpPr>
                <a:spLocks noChangeShapeType="1"/>
              </p:cNvSpPr>
              <p:nvPr/>
            </p:nvSpPr>
            <p:spPr bwMode="auto">
              <a:xfrm>
                <a:off x="1661" y="2054"/>
                <a:ext cx="0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06" name="Line 474"/>
              <p:cNvSpPr>
                <a:spLocks noChangeShapeType="1"/>
              </p:cNvSpPr>
              <p:nvPr/>
            </p:nvSpPr>
            <p:spPr bwMode="auto">
              <a:xfrm>
                <a:off x="1661" y="2056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07" name="Line 475"/>
              <p:cNvSpPr>
                <a:spLocks noChangeShapeType="1"/>
              </p:cNvSpPr>
              <p:nvPr/>
            </p:nvSpPr>
            <p:spPr bwMode="auto">
              <a:xfrm>
                <a:off x="1662" y="2058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08" name="Line 476"/>
              <p:cNvSpPr>
                <a:spLocks noChangeShapeType="1"/>
              </p:cNvSpPr>
              <p:nvPr/>
            </p:nvSpPr>
            <p:spPr bwMode="auto">
              <a:xfrm>
                <a:off x="1663" y="2059"/>
                <a:ext cx="0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09" name="Line 477"/>
              <p:cNvSpPr>
                <a:spLocks noChangeShapeType="1"/>
              </p:cNvSpPr>
              <p:nvPr/>
            </p:nvSpPr>
            <p:spPr bwMode="auto">
              <a:xfrm>
                <a:off x="1663" y="2062"/>
                <a:ext cx="0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10" name="Line 478"/>
              <p:cNvSpPr>
                <a:spLocks noChangeShapeType="1"/>
              </p:cNvSpPr>
              <p:nvPr/>
            </p:nvSpPr>
            <p:spPr bwMode="auto">
              <a:xfrm>
                <a:off x="1663" y="2067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11" name="Line 479"/>
              <p:cNvSpPr>
                <a:spLocks noChangeShapeType="1"/>
              </p:cNvSpPr>
              <p:nvPr/>
            </p:nvSpPr>
            <p:spPr bwMode="auto">
              <a:xfrm>
                <a:off x="1664" y="2069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12" name="Line 480"/>
              <p:cNvSpPr>
                <a:spLocks noChangeShapeType="1"/>
              </p:cNvSpPr>
              <p:nvPr/>
            </p:nvSpPr>
            <p:spPr bwMode="auto">
              <a:xfrm>
                <a:off x="1664" y="2070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13" name="Line 481"/>
              <p:cNvSpPr>
                <a:spLocks noChangeShapeType="1"/>
              </p:cNvSpPr>
              <p:nvPr/>
            </p:nvSpPr>
            <p:spPr bwMode="auto">
              <a:xfrm>
                <a:off x="1664" y="2071"/>
                <a:ext cx="0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14" name="Line 482"/>
              <p:cNvSpPr>
                <a:spLocks noChangeShapeType="1"/>
              </p:cNvSpPr>
              <p:nvPr/>
            </p:nvSpPr>
            <p:spPr bwMode="auto">
              <a:xfrm>
                <a:off x="1664" y="2073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15" name="Line 483"/>
              <p:cNvSpPr>
                <a:spLocks noChangeShapeType="1"/>
              </p:cNvSpPr>
              <p:nvPr/>
            </p:nvSpPr>
            <p:spPr bwMode="auto">
              <a:xfrm>
                <a:off x="1665" y="2076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16" name="Line 484"/>
              <p:cNvSpPr>
                <a:spLocks noChangeShapeType="1"/>
              </p:cNvSpPr>
              <p:nvPr/>
            </p:nvSpPr>
            <p:spPr bwMode="auto">
              <a:xfrm>
                <a:off x="1666" y="2079"/>
                <a:ext cx="0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17" name="Line 485"/>
              <p:cNvSpPr>
                <a:spLocks noChangeShapeType="1"/>
              </p:cNvSpPr>
              <p:nvPr/>
            </p:nvSpPr>
            <p:spPr bwMode="auto">
              <a:xfrm>
                <a:off x="1666" y="2083"/>
                <a:ext cx="0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18" name="Line 486"/>
              <p:cNvSpPr>
                <a:spLocks noChangeShapeType="1"/>
              </p:cNvSpPr>
              <p:nvPr/>
            </p:nvSpPr>
            <p:spPr bwMode="auto">
              <a:xfrm>
                <a:off x="1666" y="2090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19" name="Line 487"/>
              <p:cNvSpPr>
                <a:spLocks noChangeShapeType="1"/>
              </p:cNvSpPr>
              <p:nvPr/>
            </p:nvSpPr>
            <p:spPr bwMode="auto">
              <a:xfrm>
                <a:off x="1667" y="2093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20" name="Line 488"/>
              <p:cNvSpPr>
                <a:spLocks noChangeShapeType="1"/>
              </p:cNvSpPr>
              <p:nvPr/>
            </p:nvSpPr>
            <p:spPr bwMode="auto">
              <a:xfrm>
                <a:off x="1667" y="2094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21" name="Line 489"/>
              <p:cNvSpPr>
                <a:spLocks noChangeShapeType="1"/>
              </p:cNvSpPr>
              <p:nvPr/>
            </p:nvSpPr>
            <p:spPr bwMode="auto">
              <a:xfrm>
                <a:off x="1668" y="2095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22" name="Line 490"/>
              <p:cNvSpPr>
                <a:spLocks noChangeShapeType="1"/>
              </p:cNvSpPr>
              <p:nvPr/>
            </p:nvSpPr>
            <p:spPr bwMode="auto">
              <a:xfrm>
                <a:off x="1668" y="2096"/>
                <a:ext cx="1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23" name="Line 491"/>
              <p:cNvSpPr>
                <a:spLocks noChangeShapeType="1"/>
              </p:cNvSpPr>
              <p:nvPr/>
            </p:nvSpPr>
            <p:spPr bwMode="auto">
              <a:xfrm>
                <a:off x="1669" y="2102"/>
                <a:ext cx="0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24" name="Line 492"/>
              <p:cNvSpPr>
                <a:spLocks noChangeShapeType="1"/>
              </p:cNvSpPr>
              <p:nvPr/>
            </p:nvSpPr>
            <p:spPr bwMode="auto">
              <a:xfrm>
                <a:off x="1669" y="2109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25" name="Line 493"/>
              <p:cNvSpPr>
                <a:spLocks noChangeShapeType="1"/>
              </p:cNvSpPr>
              <p:nvPr/>
            </p:nvSpPr>
            <p:spPr bwMode="auto">
              <a:xfrm>
                <a:off x="1671" y="2117"/>
                <a:ext cx="0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26" name="Line 494"/>
              <p:cNvSpPr>
                <a:spLocks noChangeShapeType="1"/>
              </p:cNvSpPr>
              <p:nvPr/>
            </p:nvSpPr>
            <p:spPr bwMode="auto">
              <a:xfrm>
                <a:off x="1671" y="2119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27" name="Line 495"/>
              <p:cNvSpPr>
                <a:spLocks noChangeShapeType="1"/>
              </p:cNvSpPr>
              <p:nvPr/>
            </p:nvSpPr>
            <p:spPr bwMode="auto">
              <a:xfrm>
                <a:off x="1671" y="2120"/>
                <a:ext cx="4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28" name="Line 496"/>
              <p:cNvSpPr>
                <a:spLocks noChangeShapeType="1"/>
              </p:cNvSpPr>
              <p:nvPr/>
            </p:nvSpPr>
            <p:spPr bwMode="auto">
              <a:xfrm>
                <a:off x="1675" y="2126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29" name="Line 497"/>
              <p:cNvSpPr>
                <a:spLocks noChangeShapeType="1"/>
              </p:cNvSpPr>
              <p:nvPr/>
            </p:nvSpPr>
            <p:spPr bwMode="auto">
              <a:xfrm>
                <a:off x="1676" y="2127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30" name="Line 498"/>
              <p:cNvSpPr>
                <a:spLocks noChangeShapeType="1"/>
              </p:cNvSpPr>
              <p:nvPr/>
            </p:nvSpPr>
            <p:spPr bwMode="auto">
              <a:xfrm>
                <a:off x="1677" y="2129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31" name="Line 499"/>
              <p:cNvSpPr>
                <a:spLocks noChangeShapeType="1"/>
              </p:cNvSpPr>
              <p:nvPr/>
            </p:nvSpPr>
            <p:spPr bwMode="auto">
              <a:xfrm>
                <a:off x="1679" y="2130"/>
                <a:ext cx="5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32" name="Line 500"/>
              <p:cNvSpPr>
                <a:spLocks noChangeShapeType="1"/>
              </p:cNvSpPr>
              <p:nvPr/>
            </p:nvSpPr>
            <p:spPr bwMode="auto">
              <a:xfrm>
                <a:off x="1684" y="2132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33" name="Line 501"/>
              <p:cNvSpPr>
                <a:spLocks noChangeShapeType="1"/>
              </p:cNvSpPr>
              <p:nvPr/>
            </p:nvSpPr>
            <p:spPr bwMode="auto">
              <a:xfrm>
                <a:off x="1687" y="2133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34" name="Line 502"/>
              <p:cNvSpPr>
                <a:spLocks noChangeShapeType="1"/>
              </p:cNvSpPr>
              <p:nvPr/>
            </p:nvSpPr>
            <p:spPr bwMode="auto">
              <a:xfrm>
                <a:off x="1689" y="2134"/>
                <a:ext cx="6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35" name="Line 503"/>
              <p:cNvSpPr>
                <a:spLocks noChangeShapeType="1"/>
              </p:cNvSpPr>
              <p:nvPr/>
            </p:nvSpPr>
            <p:spPr bwMode="auto">
              <a:xfrm>
                <a:off x="1695" y="2134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36" name="Line 504"/>
              <p:cNvSpPr>
                <a:spLocks noChangeShapeType="1"/>
              </p:cNvSpPr>
              <p:nvPr/>
            </p:nvSpPr>
            <p:spPr bwMode="auto">
              <a:xfrm>
                <a:off x="1698" y="2135"/>
                <a:ext cx="4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37" name="Line 505"/>
              <p:cNvSpPr>
                <a:spLocks noChangeShapeType="1"/>
              </p:cNvSpPr>
              <p:nvPr/>
            </p:nvSpPr>
            <p:spPr bwMode="auto">
              <a:xfrm>
                <a:off x="1702" y="2135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38" name="Line 506"/>
              <p:cNvSpPr>
                <a:spLocks noChangeShapeType="1"/>
              </p:cNvSpPr>
              <p:nvPr/>
            </p:nvSpPr>
            <p:spPr bwMode="auto">
              <a:xfrm>
                <a:off x="1704" y="2136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39" name="Line 507"/>
              <p:cNvSpPr>
                <a:spLocks noChangeShapeType="1"/>
              </p:cNvSpPr>
              <p:nvPr/>
            </p:nvSpPr>
            <p:spPr bwMode="auto">
              <a:xfrm>
                <a:off x="1706" y="2136"/>
                <a:ext cx="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40" name="Line 508"/>
              <p:cNvSpPr>
                <a:spLocks noChangeShapeType="1"/>
              </p:cNvSpPr>
              <p:nvPr/>
            </p:nvSpPr>
            <p:spPr bwMode="auto">
              <a:xfrm>
                <a:off x="1709" y="2136"/>
                <a:ext cx="6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41" name="Line 509"/>
              <p:cNvSpPr>
                <a:spLocks noChangeShapeType="1"/>
              </p:cNvSpPr>
              <p:nvPr/>
            </p:nvSpPr>
            <p:spPr bwMode="auto">
              <a:xfrm>
                <a:off x="1715" y="2136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42" name="Line 510"/>
              <p:cNvSpPr>
                <a:spLocks noChangeShapeType="1"/>
              </p:cNvSpPr>
              <p:nvPr/>
            </p:nvSpPr>
            <p:spPr bwMode="auto">
              <a:xfrm>
                <a:off x="1718" y="2137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43" name="Line 511"/>
              <p:cNvSpPr>
                <a:spLocks noChangeShapeType="1"/>
              </p:cNvSpPr>
              <p:nvPr/>
            </p:nvSpPr>
            <p:spPr bwMode="auto">
              <a:xfrm>
                <a:off x="1719" y="2137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44" name="Line 512"/>
              <p:cNvSpPr>
                <a:spLocks noChangeShapeType="1"/>
              </p:cNvSpPr>
              <p:nvPr/>
            </p:nvSpPr>
            <p:spPr bwMode="auto">
              <a:xfrm>
                <a:off x="1720" y="2137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45" name="Line 513"/>
              <p:cNvSpPr>
                <a:spLocks noChangeShapeType="1"/>
              </p:cNvSpPr>
              <p:nvPr/>
            </p:nvSpPr>
            <p:spPr bwMode="auto">
              <a:xfrm>
                <a:off x="1721" y="2137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46" name="Line 514"/>
              <p:cNvSpPr>
                <a:spLocks noChangeShapeType="1"/>
              </p:cNvSpPr>
              <p:nvPr/>
            </p:nvSpPr>
            <p:spPr bwMode="auto">
              <a:xfrm>
                <a:off x="1724" y="2138"/>
                <a:ext cx="5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47" name="Line 515"/>
              <p:cNvSpPr>
                <a:spLocks noChangeShapeType="1"/>
              </p:cNvSpPr>
              <p:nvPr/>
            </p:nvSpPr>
            <p:spPr bwMode="auto">
              <a:xfrm>
                <a:off x="1729" y="2138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48" name="Line 516"/>
              <p:cNvSpPr>
                <a:spLocks noChangeShapeType="1"/>
              </p:cNvSpPr>
              <p:nvPr/>
            </p:nvSpPr>
            <p:spPr bwMode="auto">
              <a:xfrm>
                <a:off x="1729" y="2139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49" name="Line 517"/>
              <p:cNvSpPr>
                <a:spLocks noChangeShapeType="1"/>
              </p:cNvSpPr>
              <p:nvPr/>
            </p:nvSpPr>
            <p:spPr bwMode="auto">
              <a:xfrm>
                <a:off x="1731" y="2139"/>
                <a:ext cx="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50" name="Line 518"/>
              <p:cNvSpPr>
                <a:spLocks noChangeShapeType="1"/>
              </p:cNvSpPr>
              <p:nvPr/>
            </p:nvSpPr>
            <p:spPr bwMode="auto">
              <a:xfrm>
                <a:off x="1734" y="2139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51" name="Line 519"/>
              <p:cNvSpPr>
                <a:spLocks noChangeShapeType="1"/>
              </p:cNvSpPr>
              <p:nvPr/>
            </p:nvSpPr>
            <p:spPr bwMode="auto">
              <a:xfrm>
                <a:off x="1738" y="2140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52" name="Line 520"/>
              <p:cNvSpPr>
                <a:spLocks noChangeShapeType="1"/>
              </p:cNvSpPr>
              <p:nvPr/>
            </p:nvSpPr>
            <p:spPr bwMode="auto">
              <a:xfrm>
                <a:off x="1740" y="2141"/>
                <a:ext cx="5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53" name="Line 521"/>
              <p:cNvSpPr>
                <a:spLocks noChangeShapeType="1"/>
              </p:cNvSpPr>
              <p:nvPr/>
            </p:nvSpPr>
            <p:spPr bwMode="auto">
              <a:xfrm>
                <a:off x="1745" y="2141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54" name="Line 522"/>
              <p:cNvSpPr>
                <a:spLocks noChangeShapeType="1"/>
              </p:cNvSpPr>
              <p:nvPr/>
            </p:nvSpPr>
            <p:spPr bwMode="auto">
              <a:xfrm>
                <a:off x="1747" y="2142"/>
                <a:ext cx="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55" name="Line 523"/>
              <p:cNvSpPr>
                <a:spLocks noChangeShapeType="1"/>
              </p:cNvSpPr>
              <p:nvPr/>
            </p:nvSpPr>
            <p:spPr bwMode="auto">
              <a:xfrm>
                <a:off x="1750" y="2142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56" name="Line 524"/>
              <p:cNvSpPr>
                <a:spLocks noChangeShapeType="1"/>
              </p:cNvSpPr>
              <p:nvPr/>
            </p:nvSpPr>
            <p:spPr bwMode="auto">
              <a:xfrm>
                <a:off x="1752" y="2144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57" name="Line 525"/>
              <p:cNvSpPr>
                <a:spLocks noChangeShapeType="1"/>
              </p:cNvSpPr>
              <p:nvPr/>
            </p:nvSpPr>
            <p:spPr bwMode="auto">
              <a:xfrm>
                <a:off x="1753" y="2144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58" name="Line 526"/>
              <p:cNvSpPr>
                <a:spLocks noChangeShapeType="1"/>
              </p:cNvSpPr>
              <p:nvPr/>
            </p:nvSpPr>
            <p:spPr bwMode="auto">
              <a:xfrm>
                <a:off x="1753" y="2144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59" name="Line 527"/>
              <p:cNvSpPr>
                <a:spLocks noChangeShapeType="1"/>
              </p:cNvSpPr>
              <p:nvPr/>
            </p:nvSpPr>
            <p:spPr bwMode="auto">
              <a:xfrm>
                <a:off x="1755" y="2145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60" name="Line 528"/>
              <p:cNvSpPr>
                <a:spLocks noChangeShapeType="1"/>
              </p:cNvSpPr>
              <p:nvPr/>
            </p:nvSpPr>
            <p:spPr bwMode="auto">
              <a:xfrm>
                <a:off x="1757" y="2146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61" name="Line 529"/>
              <p:cNvSpPr>
                <a:spLocks noChangeShapeType="1"/>
              </p:cNvSpPr>
              <p:nvPr/>
            </p:nvSpPr>
            <p:spPr bwMode="auto">
              <a:xfrm>
                <a:off x="1762" y="2151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62" name="Line 530"/>
              <p:cNvSpPr>
                <a:spLocks noChangeShapeType="1"/>
              </p:cNvSpPr>
              <p:nvPr/>
            </p:nvSpPr>
            <p:spPr bwMode="auto">
              <a:xfrm>
                <a:off x="1763" y="2151"/>
                <a:ext cx="0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63" name="Line 531"/>
              <p:cNvSpPr>
                <a:spLocks noChangeShapeType="1"/>
              </p:cNvSpPr>
              <p:nvPr/>
            </p:nvSpPr>
            <p:spPr bwMode="auto">
              <a:xfrm>
                <a:off x="1763" y="2154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64" name="Line 532"/>
              <p:cNvSpPr>
                <a:spLocks noChangeShapeType="1"/>
              </p:cNvSpPr>
              <p:nvPr/>
            </p:nvSpPr>
            <p:spPr bwMode="auto">
              <a:xfrm>
                <a:off x="1765" y="2156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65" name="Line 533"/>
              <p:cNvSpPr>
                <a:spLocks noChangeShapeType="1"/>
              </p:cNvSpPr>
              <p:nvPr/>
            </p:nvSpPr>
            <p:spPr bwMode="auto">
              <a:xfrm>
                <a:off x="1765" y="2157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66" name="Line 534"/>
              <p:cNvSpPr>
                <a:spLocks noChangeShapeType="1"/>
              </p:cNvSpPr>
              <p:nvPr/>
            </p:nvSpPr>
            <p:spPr bwMode="auto">
              <a:xfrm>
                <a:off x="1765" y="2158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67" name="Line 535"/>
              <p:cNvSpPr>
                <a:spLocks noChangeShapeType="1"/>
              </p:cNvSpPr>
              <p:nvPr/>
            </p:nvSpPr>
            <p:spPr bwMode="auto">
              <a:xfrm>
                <a:off x="1766" y="2161"/>
                <a:ext cx="0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68" name="Line 536"/>
              <p:cNvSpPr>
                <a:spLocks noChangeShapeType="1"/>
              </p:cNvSpPr>
              <p:nvPr/>
            </p:nvSpPr>
            <p:spPr bwMode="auto">
              <a:xfrm flipH="1">
                <a:off x="1765" y="2169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69" name="Line 537"/>
              <p:cNvSpPr>
                <a:spLocks noChangeShapeType="1"/>
              </p:cNvSpPr>
              <p:nvPr/>
            </p:nvSpPr>
            <p:spPr bwMode="auto">
              <a:xfrm>
                <a:off x="1765" y="2170"/>
                <a:ext cx="0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70" name="Line 538"/>
              <p:cNvSpPr>
                <a:spLocks noChangeShapeType="1"/>
              </p:cNvSpPr>
              <p:nvPr/>
            </p:nvSpPr>
            <p:spPr bwMode="auto">
              <a:xfrm flipH="1">
                <a:off x="1765" y="2178"/>
                <a:ext cx="0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71" name="Line 539"/>
              <p:cNvSpPr>
                <a:spLocks noChangeShapeType="1"/>
              </p:cNvSpPr>
              <p:nvPr/>
            </p:nvSpPr>
            <p:spPr bwMode="auto">
              <a:xfrm>
                <a:off x="1765" y="2180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72" name="Line 540"/>
              <p:cNvSpPr>
                <a:spLocks noChangeShapeType="1"/>
              </p:cNvSpPr>
              <p:nvPr/>
            </p:nvSpPr>
            <p:spPr bwMode="auto">
              <a:xfrm flipH="1">
                <a:off x="1764" y="2181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73" name="Line 541"/>
              <p:cNvSpPr>
                <a:spLocks noChangeShapeType="1"/>
              </p:cNvSpPr>
              <p:nvPr/>
            </p:nvSpPr>
            <p:spPr bwMode="auto">
              <a:xfrm flipH="1">
                <a:off x="1763" y="2182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74" name="Line 542"/>
              <p:cNvSpPr>
                <a:spLocks noChangeShapeType="1"/>
              </p:cNvSpPr>
              <p:nvPr/>
            </p:nvSpPr>
            <p:spPr bwMode="auto">
              <a:xfrm>
                <a:off x="1763" y="2184"/>
                <a:ext cx="0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75" name="Line 543"/>
              <p:cNvSpPr>
                <a:spLocks noChangeShapeType="1"/>
              </p:cNvSpPr>
              <p:nvPr/>
            </p:nvSpPr>
            <p:spPr bwMode="auto">
              <a:xfrm flipH="1">
                <a:off x="1763" y="2187"/>
                <a:ext cx="0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76" name="Line 544"/>
              <p:cNvSpPr>
                <a:spLocks noChangeShapeType="1"/>
              </p:cNvSpPr>
              <p:nvPr/>
            </p:nvSpPr>
            <p:spPr bwMode="auto">
              <a:xfrm flipH="1">
                <a:off x="1762" y="2190"/>
                <a:ext cx="1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77" name="Line 545"/>
              <p:cNvSpPr>
                <a:spLocks noChangeShapeType="1"/>
              </p:cNvSpPr>
              <p:nvPr/>
            </p:nvSpPr>
            <p:spPr bwMode="auto">
              <a:xfrm>
                <a:off x="1762" y="2194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78" name="Line 546"/>
              <p:cNvSpPr>
                <a:spLocks noChangeShapeType="1"/>
              </p:cNvSpPr>
              <p:nvPr/>
            </p:nvSpPr>
            <p:spPr bwMode="auto">
              <a:xfrm flipH="1">
                <a:off x="1762" y="2195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79" name="Line 547"/>
              <p:cNvSpPr>
                <a:spLocks noChangeShapeType="1"/>
              </p:cNvSpPr>
              <p:nvPr/>
            </p:nvSpPr>
            <p:spPr bwMode="auto">
              <a:xfrm>
                <a:off x="1762" y="2195"/>
                <a:ext cx="0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80" name="Line 548"/>
              <p:cNvSpPr>
                <a:spLocks noChangeShapeType="1"/>
              </p:cNvSpPr>
              <p:nvPr/>
            </p:nvSpPr>
            <p:spPr bwMode="auto">
              <a:xfrm flipH="1">
                <a:off x="1761" y="2197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81" name="Line 549"/>
              <p:cNvSpPr>
                <a:spLocks noChangeShapeType="1"/>
              </p:cNvSpPr>
              <p:nvPr/>
            </p:nvSpPr>
            <p:spPr bwMode="auto">
              <a:xfrm>
                <a:off x="1761" y="2200"/>
                <a:ext cx="0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82" name="Line 550"/>
              <p:cNvSpPr>
                <a:spLocks noChangeShapeType="1"/>
              </p:cNvSpPr>
              <p:nvPr/>
            </p:nvSpPr>
            <p:spPr bwMode="auto">
              <a:xfrm flipH="1">
                <a:off x="1760" y="2203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83" name="Line 551"/>
              <p:cNvSpPr>
                <a:spLocks noChangeShapeType="1"/>
              </p:cNvSpPr>
              <p:nvPr/>
            </p:nvSpPr>
            <p:spPr bwMode="auto">
              <a:xfrm>
                <a:off x="1760" y="2204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84" name="Line 552"/>
              <p:cNvSpPr>
                <a:spLocks noChangeShapeType="1"/>
              </p:cNvSpPr>
              <p:nvPr/>
            </p:nvSpPr>
            <p:spPr bwMode="auto">
              <a:xfrm flipH="1">
                <a:off x="1760" y="2205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85" name="Line 553"/>
              <p:cNvSpPr>
                <a:spLocks noChangeShapeType="1"/>
              </p:cNvSpPr>
              <p:nvPr/>
            </p:nvSpPr>
            <p:spPr bwMode="auto">
              <a:xfrm flipH="1">
                <a:off x="1759" y="2206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86" name="Line 554"/>
              <p:cNvSpPr>
                <a:spLocks noChangeShapeType="1"/>
              </p:cNvSpPr>
              <p:nvPr/>
            </p:nvSpPr>
            <p:spPr bwMode="auto">
              <a:xfrm flipH="1">
                <a:off x="1758" y="2209"/>
                <a:ext cx="1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87" name="Line 555"/>
              <p:cNvSpPr>
                <a:spLocks noChangeShapeType="1"/>
              </p:cNvSpPr>
              <p:nvPr/>
            </p:nvSpPr>
            <p:spPr bwMode="auto">
              <a:xfrm flipH="1">
                <a:off x="1758" y="2213"/>
                <a:ext cx="0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88" name="Line 556"/>
              <p:cNvSpPr>
                <a:spLocks noChangeShapeType="1"/>
              </p:cNvSpPr>
              <p:nvPr/>
            </p:nvSpPr>
            <p:spPr bwMode="auto">
              <a:xfrm flipH="1">
                <a:off x="1757" y="2216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89" name="Line 557"/>
              <p:cNvSpPr>
                <a:spLocks noChangeShapeType="1"/>
              </p:cNvSpPr>
              <p:nvPr/>
            </p:nvSpPr>
            <p:spPr bwMode="auto">
              <a:xfrm>
                <a:off x="1757" y="2217"/>
                <a:ext cx="0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90" name="Line 558"/>
              <p:cNvSpPr>
                <a:spLocks noChangeShapeType="1"/>
              </p:cNvSpPr>
              <p:nvPr/>
            </p:nvSpPr>
            <p:spPr bwMode="auto">
              <a:xfrm flipH="1">
                <a:off x="1757" y="2219"/>
                <a:ext cx="0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91" name="Line 559"/>
              <p:cNvSpPr>
                <a:spLocks noChangeShapeType="1"/>
              </p:cNvSpPr>
              <p:nvPr/>
            </p:nvSpPr>
            <p:spPr bwMode="auto">
              <a:xfrm>
                <a:off x="1757" y="2222"/>
                <a:ext cx="0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92" name="Line 560"/>
              <p:cNvSpPr>
                <a:spLocks noChangeShapeType="1"/>
              </p:cNvSpPr>
              <p:nvPr/>
            </p:nvSpPr>
            <p:spPr bwMode="auto">
              <a:xfrm flipH="1">
                <a:off x="1756" y="2225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93" name="Line 561"/>
              <p:cNvSpPr>
                <a:spLocks noChangeShapeType="1"/>
              </p:cNvSpPr>
              <p:nvPr/>
            </p:nvSpPr>
            <p:spPr bwMode="auto">
              <a:xfrm>
                <a:off x="1756" y="2228"/>
                <a:ext cx="0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94" name="Line 562"/>
              <p:cNvSpPr>
                <a:spLocks noChangeShapeType="1"/>
              </p:cNvSpPr>
              <p:nvPr/>
            </p:nvSpPr>
            <p:spPr bwMode="auto">
              <a:xfrm>
                <a:off x="1756" y="2231"/>
                <a:ext cx="2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95" name="Line 563"/>
              <p:cNvSpPr>
                <a:spLocks noChangeShapeType="1"/>
              </p:cNvSpPr>
              <p:nvPr/>
            </p:nvSpPr>
            <p:spPr bwMode="auto">
              <a:xfrm>
                <a:off x="1758" y="2238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96" name="Line 564"/>
              <p:cNvSpPr>
                <a:spLocks noChangeShapeType="1"/>
              </p:cNvSpPr>
              <p:nvPr/>
            </p:nvSpPr>
            <p:spPr bwMode="auto">
              <a:xfrm>
                <a:off x="1758" y="2239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97" name="Line 565"/>
              <p:cNvSpPr>
                <a:spLocks noChangeShapeType="1"/>
              </p:cNvSpPr>
              <p:nvPr/>
            </p:nvSpPr>
            <p:spPr bwMode="auto">
              <a:xfrm>
                <a:off x="1759" y="2240"/>
                <a:ext cx="3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98" name="Line 566"/>
              <p:cNvSpPr>
                <a:spLocks noChangeShapeType="1"/>
              </p:cNvSpPr>
              <p:nvPr/>
            </p:nvSpPr>
            <p:spPr bwMode="auto">
              <a:xfrm>
                <a:off x="1762" y="2244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99" name="Line 567"/>
              <p:cNvSpPr>
                <a:spLocks noChangeShapeType="1"/>
              </p:cNvSpPr>
              <p:nvPr/>
            </p:nvSpPr>
            <p:spPr bwMode="auto">
              <a:xfrm>
                <a:off x="1763" y="2245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00" name="Line 568"/>
              <p:cNvSpPr>
                <a:spLocks noChangeShapeType="1"/>
              </p:cNvSpPr>
              <p:nvPr/>
            </p:nvSpPr>
            <p:spPr bwMode="auto">
              <a:xfrm>
                <a:off x="1763" y="2245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01" name="Line 569"/>
              <p:cNvSpPr>
                <a:spLocks noChangeShapeType="1"/>
              </p:cNvSpPr>
              <p:nvPr/>
            </p:nvSpPr>
            <p:spPr bwMode="auto">
              <a:xfrm>
                <a:off x="1763" y="2246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02" name="Line 570"/>
              <p:cNvSpPr>
                <a:spLocks noChangeShapeType="1"/>
              </p:cNvSpPr>
              <p:nvPr/>
            </p:nvSpPr>
            <p:spPr bwMode="auto">
              <a:xfrm>
                <a:off x="1766" y="2248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03" name="Line 571"/>
              <p:cNvSpPr>
                <a:spLocks noChangeShapeType="1"/>
              </p:cNvSpPr>
              <p:nvPr/>
            </p:nvSpPr>
            <p:spPr bwMode="auto">
              <a:xfrm>
                <a:off x="1768" y="2249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04" name="Line 572"/>
              <p:cNvSpPr>
                <a:spLocks noChangeShapeType="1"/>
              </p:cNvSpPr>
              <p:nvPr/>
            </p:nvSpPr>
            <p:spPr bwMode="auto">
              <a:xfrm>
                <a:off x="1771" y="2251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05" name="Line 573"/>
              <p:cNvSpPr>
                <a:spLocks noChangeShapeType="1"/>
              </p:cNvSpPr>
              <p:nvPr/>
            </p:nvSpPr>
            <p:spPr bwMode="auto">
              <a:xfrm>
                <a:off x="1772" y="2251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06" name="Line 574"/>
              <p:cNvSpPr>
                <a:spLocks noChangeShapeType="1"/>
              </p:cNvSpPr>
              <p:nvPr/>
            </p:nvSpPr>
            <p:spPr bwMode="auto">
              <a:xfrm>
                <a:off x="1774" y="2252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07" name="Line 575"/>
              <p:cNvSpPr>
                <a:spLocks noChangeShapeType="1"/>
              </p:cNvSpPr>
              <p:nvPr/>
            </p:nvSpPr>
            <p:spPr bwMode="auto">
              <a:xfrm>
                <a:off x="1774" y="2252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08" name="Line 576"/>
              <p:cNvSpPr>
                <a:spLocks noChangeShapeType="1"/>
              </p:cNvSpPr>
              <p:nvPr/>
            </p:nvSpPr>
            <p:spPr bwMode="auto">
              <a:xfrm>
                <a:off x="1777" y="2253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09" name="Line 577"/>
              <p:cNvSpPr>
                <a:spLocks noChangeShapeType="1"/>
              </p:cNvSpPr>
              <p:nvPr/>
            </p:nvSpPr>
            <p:spPr bwMode="auto">
              <a:xfrm>
                <a:off x="1780" y="2255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10" name="Line 578"/>
              <p:cNvSpPr>
                <a:spLocks noChangeShapeType="1"/>
              </p:cNvSpPr>
              <p:nvPr/>
            </p:nvSpPr>
            <p:spPr bwMode="auto">
              <a:xfrm>
                <a:off x="1782" y="2255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11" name="Line 579"/>
              <p:cNvSpPr>
                <a:spLocks noChangeShapeType="1"/>
              </p:cNvSpPr>
              <p:nvPr/>
            </p:nvSpPr>
            <p:spPr bwMode="auto">
              <a:xfrm>
                <a:off x="1783" y="2255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12" name="Line 580"/>
              <p:cNvSpPr>
                <a:spLocks noChangeShapeType="1"/>
              </p:cNvSpPr>
              <p:nvPr/>
            </p:nvSpPr>
            <p:spPr bwMode="auto">
              <a:xfrm>
                <a:off x="1784" y="2256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13" name="Line 581"/>
              <p:cNvSpPr>
                <a:spLocks noChangeShapeType="1"/>
              </p:cNvSpPr>
              <p:nvPr/>
            </p:nvSpPr>
            <p:spPr bwMode="auto">
              <a:xfrm>
                <a:off x="1786" y="2257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14" name="Line 582"/>
              <p:cNvSpPr>
                <a:spLocks noChangeShapeType="1"/>
              </p:cNvSpPr>
              <p:nvPr/>
            </p:nvSpPr>
            <p:spPr bwMode="auto">
              <a:xfrm>
                <a:off x="1789" y="2258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15" name="Line 583"/>
              <p:cNvSpPr>
                <a:spLocks noChangeShapeType="1"/>
              </p:cNvSpPr>
              <p:nvPr/>
            </p:nvSpPr>
            <p:spPr bwMode="auto">
              <a:xfrm>
                <a:off x="1792" y="2259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16" name="Line 584"/>
              <p:cNvSpPr>
                <a:spLocks noChangeShapeType="1"/>
              </p:cNvSpPr>
              <p:nvPr/>
            </p:nvSpPr>
            <p:spPr bwMode="auto">
              <a:xfrm>
                <a:off x="1795" y="2261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17" name="Line 585"/>
              <p:cNvSpPr>
                <a:spLocks noChangeShapeType="1"/>
              </p:cNvSpPr>
              <p:nvPr/>
            </p:nvSpPr>
            <p:spPr bwMode="auto">
              <a:xfrm>
                <a:off x="1796" y="2261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18" name="Line 586"/>
              <p:cNvSpPr>
                <a:spLocks noChangeShapeType="1"/>
              </p:cNvSpPr>
              <p:nvPr/>
            </p:nvSpPr>
            <p:spPr bwMode="auto">
              <a:xfrm>
                <a:off x="1796" y="2262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19" name="Line 587"/>
              <p:cNvSpPr>
                <a:spLocks noChangeShapeType="1"/>
              </p:cNvSpPr>
              <p:nvPr/>
            </p:nvSpPr>
            <p:spPr bwMode="auto">
              <a:xfrm>
                <a:off x="1797" y="2262"/>
                <a:ext cx="4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20" name="Line 588"/>
              <p:cNvSpPr>
                <a:spLocks noChangeShapeType="1"/>
              </p:cNvSpPr>
              <p:nvPr/>
            </p:nvSpPr>
            <p:spPr bwMode="auto">
              <a:xfrm>
                <a:off x="1801" y="2264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21" name="Line 589"/>
              <p:cNvSpPr>
                <a:spLocks noChangeShapeType="1"/>
              </p:cNvSpPr>
              <p:nvPr/>
            </p:nvSpPr>
            <p:spPr bwMode="auto">
              <a:xfrm>
                <a:off x="1804" y="2265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22" name="Line 590"/>
              <p:cNvSpPr>
                <a:spLocks noChangeShapeType="1"/>
              </p:cNvSpPr>
              <p:nvPr/>
            </p:nvSpPr>
            <p:spPr bwMode="auto">
              <a:xfrm>
                <a:off x="1805" y="2265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23" name="Line 591"/>
              <p:cNvSpPr>
                <a:spLocks noChangeShapeType="1"/>
              </p:cNvSpPr>
              <p:nvPr/>
            </p:nvSpPr>
            <p:spPr bwMode="auto">
              <a:xfrm>
                <a:off x="1806" y="2266"/>
                <a:ext cx="10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24" name="Line 592"/>
              <p:cNvSpPr>
                <a:spLocks noChangeShapeType="1"/>
              </p:cNvSpPr>
              <p:nvPr/>
            </p:nvSpPr>
            <p:spPr bwMode="auto">
              <a:xfrm>
                <a:off x="1816" y="2271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25" name="Line 593"/>
              <p:cNvSpPr>
                <a:spLocks noChangeShapeType="1"/>
              </p:cNvSpPr>
              <p:nvPr/>
            </p:nvSpPr>
            <p:spPr bwMode="auto">
              <a:xfrm>
                <a:off x="1818" y="2272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26" name="Line 594"/>
              <p:cNvSpPr>
                <a:spLocks noChangeShapeType="1"/>
              </p:cNvSpPr>
              <p:nvPr/>
            </p:nvSpPr>
            <p:spPr bwMode="auto">
              <a:xfrm>
                <a:off x="1819" y="2273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27" name="Line 595"/>
              <p:cNvSpPr>
                <a:spLocks noChangeShapeType="1"/>
              </p:cNvSpPr>
              <p:nvPr/>
            </p:nvSpPr>
            <p:spPr bwMode="auto">
              <a:xfrm>
                <a:off x="1820" y="2273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28" name="Line 596"/>
              <p:cNvSpPr>
                <a:spLocks noChangeShapeType="1"/>
              </p:cNvSpPr>
              <p:nvPr/>
            </p:nvSpPr>
            <p:spPr bwMode="auto">
              <a:xfrm>
                <a:off x="1821" y="2275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29" name="Line 597"/>
              <p:cNvSpPr>
                <a:spLocks noChangeShapeType="1"/>
              </p:cNvSpPr>
              <p:nvPr/>
            </p:nvSpPr>
            <p:spPr bwMode="auto">
              <a:xfrm>
                <a:off x="1823" y="2277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30" name="Line 598"/>
              <p:cNvSpPr>
                <a:spLocks noChangeShapeType="1"/>
              </p:cNvSpPr>
              <p:nvPr/>
            </p:nvSpPr>
            <p:spPr bwMode="auto">
              <a:xfrm>
                <a:off x="1825" y="2279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31" name="Line 599"/>
              <p:cNvSpPr>
                <a:spLocks noChangeShapeType="1"/>
              </p:cNvSpPr>
              <p:nvPr/>
            </p:nvSpPr>
            <p:spPr bwMode="auto">
              <a:xfrm>
                <a:off x="1826" y="2280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32" name="Line 600"/>
              <p:cNvSpPr>
                <a:spLocks noChangeShapeType="1"/>
              </p:cNvSpPr>
              <p:nvPr/>
            </p:nvSpPr>
            <p:spPr bwMode="auto">
              <a:xfrm>
                <a:off x="1828" y="2282"/>
                <a:ext cx="0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33" name="Line 601"/>
              <p:cNvSpPr>
                <a:spLocks noChangeShapeType="1"/>
              </p:cNvSpPr>
              <p:nvPr/>
            </p:nvSpPr>
            <p:spPr bwMode="auto">
              <a:xfrm>
                <a:off x="1828" y="2284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34" name="Line 602"/>
              <p:cNvSpPr>
                <a:spLocks noChangeShapeType="1"/>
              </p:cNvSpPr>
              <p:nvPr/>
            </p:nvSpPr>
            <p:spPr bwMode="auto">
              <a:xfrm>
                <a:off x="1830" y="2287"/>
                <a:ext cx="0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35" name="Line 603"/>
              <p:cNvSpPr>
                <a:spLocks noChangeShapeType="1"/>
              </p:cNvSpPr>
              <p:nvPr/>
            </p:nvSpPr>
            <p:spPr bwMode="auto">
              <a:xfrm>
                <a:off x="1830" y="2291"/>
                <a:ext cx="0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36" name="Line 604"/>
              <p:cNvSpPr>
                <a:spLocks noChangeShapeType="1"/>
              </p:cNvSpPr>
              <p:nvPr/>
            </p:nvSpPr>
            <p:spPr bwMode="auto">
              <a:xfrm>
                <a:off x="1830" y="2293"/>
                <a:ext cx="0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37" name="Line 605"/>
              <p:cNvSpPr>
                <a:spLocks noChangeShapeType="1"/>
              </p:cNvSpPr>
              <p:nvPr/>
            </p:nvSpPr>
            <p:spPr bwMode="auto">
              <a:xfrm flipH="1">
                <a:off x="1830" y="2295"/>
                <a:ext cx="0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38" name="Line 606"/>
              <p:cNvSpPr>
                <a:spLocks noChangeShapeType="1"/>
              </p:cNvSpPr>
              <p:nvPr/>
            </p:nvSpPr>
            <p:spPr bwMode="auto">
              <a:xfrm>
                <a:off x="1830" y="2299"/>
                <a:ext cx="0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39" name="Line 607"/>
              <p:cNvSpPr>
                <a:spLocks noChangeShapeType="1"/>
              </p:cNvSpPr>
              <p:nvPr/>
            </p:nvSpPr>
            <p:spPr bwMode="auto">
              <a:xfrm flipH="1">
                <a:off x="1829" y="2303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40" name="Line 608"/>
              <p:cNvSpPr>
                <a:spLocks noChangeShapeType="1"/>
              </p:cNvSpPr>
              <p:nvPr/>
            </p:nvSpPr>
            <p:spPr bwMode="auto">
              <a:xfrm>
                <a:off x="1829" y="2306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41" name="Line 609"/>
              <p:cNvSpPr>
                <a:spLocks noChangeShapeType="1"/>
              </p:cNvSpPr>
              <p:nvPr/>
            </p:nvSpPr>
            <p:spPr bwMode="auto">
              <a:xfrm flipH="1">
                <a:off x="1828" y="2306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4843" name="Group 811"/>
            <p:cNvGrpSpPr>
              <a:grpSpLocks/>
            </p:cNvGrpSpPr>
            <p:nvPr/>
          </p:nvGrpSpPr>
          <p:grpSpPr bwMode="auto">
            <a:xfrm>
              <a:off x="1447800" y="3816350"/>
              <a:ext cx="1454150" cy="414338"/>
              <a:chOff x="912" y="2308"/>
              <a:chExt cx="916" cy="261"/>
            </a:xfrm>
          </p:grpSpPr>
          <p:sp>
            <p:nvSpPr>
              <p:cNvPr id="44643" name="Line 611"/>
              <p:cNvSpPr>
                <a:spLocks noChangeShapeType="1"/>
              </p:cNvSpPr>
              <p:nvPr/>
            </p:nvSpPr>
            <p:spPr bwMode="auto">
              <a:xfrm flipH="1">
                <a:off x="1826" y="2308"/>
                <a:ext cx="2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44" name="Line 612"/>
              <p:cNvSpPr>
                <a:spLocks noChangeShapeType="1"/>
              </p:cNvSpPr>
              <p:nvPr/>
            </p:nvSpPr>
            <p:spPr bwMode="auto">
              <a:xfrm flipH="1">
                <a:off x="1825" y="2313"/>
                <a:ext cx="1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45" name="Line 613"/>
              <p:cNvSpPr>
                <a:spLocks noChangeShapeType="1"/>
              </p:cNvSpPr>
              <p:nvPr/>
            </p:nvSpPr>
            <p:spPr bwMode="auto">
              <a:xfrm flipH="1">
                <a:off x="1823" y="2318"/>
                <a:ext cx="2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46" name="Line 614"/>
              <p:cNvSpPr>
                <a:spLocks noChangeShapeType="1"/>
              </p:cNvSpPr>
              <p:nvPr/>
            </p:nvSpPr>
            <p:spPr bwMode="auto">
              <a:xfrm flipH="1">
                <a:off x="1821" y="2323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47" name="Line 615"/>
              <p:cNvSpPr>
                <a:spLocks noChangeShapeType="1"/>
              </p:cNvSpPr>
              <p:nvPr/>
            </p:nvSpPr>
            <p:spPr bwMode="auto">
              <a:xfrm flipH="1">
                <a:off x="1821" y="2326"/>
                <a:ext cx="0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48" name="Line 616"/>
              <p:cNvSpPr>
                <a:spLocks noChangeShapeType="1"/>
              </p:cNvSpPr>
              <p:nvPr/>
            </p:nvSpPr>
            <p:spPr bwMode="auto">
              <a:xfrm flipH="1">
                <a:off x="1820" y="2328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49" name="Line 617"/>
              <p:cNvSpPr>
                <a:spLocks noChangeShapeType="1"/>
              </p:cNvSpPr>
              <p:nvPr/>
            </p:nvSpPr>
            <p:spPr bwMode="auto">
              <a:xfrm>
                <a:off x="1820" y="2330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50" name="Line 618"/>
              <p:cNvSpPr>
                <a:spLocks noChangeShapeType="1"/>
              </p:cNvSpPr>
              <p:nvPr/>
            </p:nvSpPr>
            <p:spPr bwMode="auto">
              <a:xfrm>
                <a:off x="912" y="2330"/>
                <a:ext cx="215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52" name="Line 620"/>
              <p:cNvSpPr>
                <a:spLocks noChangeShapeType="1"/>
              </p:cNvSpPr>
              <p:nvPr/>
            </p:nvSpPr>
            <p:spPr bwMode="auto">
              <a:xfrm>
                <a:off x="1123" y="2330"/>
                <a:ext cx="21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53" name="Line 621"/>
              <p:cNvSpPr>
                <a:spLocks noChangeShapeType="1"/>
              </p:cNvSpPr>
              <p:nvPr/>
            </p:nvSpPr>
            <p:spPr bwMode="auto">
              <a:xfrm>
                <a:off x="1336" y="2330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54" name="Line 622"/>
              <p:cNvSpPr>
                <a:spLocks noChangeShapeType="1"/>
              </p:cNvSpPr>
              <p:nvPr/>
            </p:nvSpPr>
            <p:spPr bwMode="auto">
              <a:xfrm>
                <a:off x="1337" y="2331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55" name="Line 623"/>
              <p:cNvSpPr>
                <a:spLocks noChangeShapeType="1"/>
              </p:cNvSpPr>
              <p:nvPr/>
            </p:nvSpPr>
            <p:spPr bwMode="auto">
              <a:xfrm>
                <a:off x="1338" y="2334"/>
                <a:ext cx="2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56" name="Line 624"/>
              <p:cNvSpPr>
                <a:spLocks noChangeShapeType="1"/>
              </p:cNvSpPr>
              <p:nvPr/>
            </p:nvSpPr>
            <p:spPr bwMode="auto">
              <a:xfrm>
                <a:off x="1340" y="2341"/>
                <a:ext cx="2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57" name="Line 625"/>
              <p:cNvSpPr>
                <a:spLocks noChangeShapeType="1"/>
              </p:cNvSpPr>
              <p:nvPr/>
            </p:nvSpPr>
            <p:spPr bwMode="auto">
              <a:xfrm>
                <a:off x="1342" y="2347"/>
                <a:ext cx="2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58" name="Line 626"/>
              <p:cNvSpPr>
                <a:spLocks noChangeShapeType="1"/>
              </p:cNvSpPr>
              <p:nvPr/>
            </p:nvSpPr>
            <p:spPr bwMode="auto">
              <a:xfrm>
                <a:off x="1344" y="2351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59" name="Line 627"/>
              <p:cNvSpPr>
                <a:spLocks noChangeShapeType="1"/>
              </p:cNvSpPr>
              <p:nvPr/>
            </p:nvSpPr>
            <p:spPr bwMode="auto">
              <a:xfrm>
                <a:off x="1344" y="2352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60" name="Line 628"/>
              <p:cNvSpPr>
                <a:spLocks noChangeShapeType="1"/>
              </p:cNvSpPr>
              <p:nvPr/>
            </p:nvSpPr>
            <p:spPr bwMode="auto">
              <a:xfrm>
                <a:off x="1345" y="2353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61" name="Line 629"/>
              <p:cNvSpPr>
                <a:spLocks noChangeShapeType="1"/>
              </p:cNvSpPr>
              <p:nvPr/>
            </p:nvSpPr>
            <p:spPr bwMode="auto">
              <a:xfrm>
                <a:off x="1347" y="2356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62" name="Line 630"/>
              <p:cNvSpPr>
                <a:spLocks noChangeShapeType="1"/>
              </p:cNvSpPr>
              <p:nvPr/>
            </p:nvSpPr>
            <p:spPr bwMode="auto">
              <a:xfrm>
                <a:off x="1349" y="2359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63" name="Line 631"/>
              <p:cNvSpPr>
                <a:spLocks noChangeShapeType="1"/>
              </p:cNvSpPr>
              <p:nvPr/>
            </p:nvSpPr>
            <p:spPr bwMode="auto">
              <a:xfrm>
                <a:off x="1351" y="2362"/>
                <a:ext cx="6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64" name="Line 632"/>
              <p:cNvSpPr>
                <a:spLocks noChangeShapeType="1"/>
              </p:cNvSpPr>
              <p:nvPr/>
            </p:nvSpPr>
            <p:spPr bwMode="auto">
              <a:xfrm>
                <a:off x="1357" y="2371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65" name="Line 633"/>
              <p:cNvSpPr>
                <a:spLocks noChangeShapeType="1"/>
              </p:cNvSpPr>
              <p:nvPr/>
            </p:nvSpPr>
            <p:spPr bwMode="auto">
              <a:xfrm>
                <a:off x="1359" y="2373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66" name="Line 634"/>
              <p:cNvSpPr>
                <a:spLocks noChangeShapeType="1"/>
              </p:cNvSpPr>
              <p:nvPr/>
            </p:nvSpPr>
            <p:spPr bwMode="auto">
              <a:xfrm>
                <a:off x="1361" y="2374"/>
                <a:ext cx="3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67" name="Line 635"/>
              <p:cNvSpPr>
                <a:spLocks noChangeShapeType="1"/>
              </p:cNvSpPr>
              <p:nvPr/>
            </p:nvSpPr>
            <p:spPr bwMode="auto">
              <a:xfrm>
                <a:off x="1364" y="2377"/>
                <a:ext cx="4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68" name="Line 636"/>
              <p:cNvSpPr>
                <a:spLocks noChangeShapeType="1"/>
              </p:cNvSpPr>
              <p:nvPr/>
            </p:nvSpPr>
            <p:spPr bwMode="auto">
              <a:xfrm>
                <a:off x="1368" y="2380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69" name="Line 637"/>
              <p:cNvSpPr>
                <a:spLocks noChangeShapeType="1"/>
              </p:cNvSpPr>
              <p:nvPr/>
            </p:nvSpPr>
            <p:spPr bwMode="auto">
              <a:xfrm>
                <a:off x="1369" y="2380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70" name="Line 638"/>
              <p:cNvSpPr>
                <a:spLocks noChangeShapeType="1"/>
              </p:cNvSpPr>
              <p:nvPr/>
            </p:nvSpPr>
            <p:spPr bwMode="auto">
              <a:xfrm>
                <a:off x="1370" y="2380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71" name="Line 639"/>
              <p:cNvSpPr>
                <a:spLocks noChangeShapeType="1"/>
              </p:cNvSpPr>
              <p:nvPr/>
            </p:nvSpPr>
            <p:spPr bwMode="auto">
              <a:xfrm>
                <a:off x="1371" y="2381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72" name="Line 640"/>
              <p:cNvSpPr>
                <a:spLocks noChangeShapeType="1"/>
              </p:cNvSpPr>
              <p:nvPr/>
            </p:nvSpPr>
            <p:spPr bwMode="auto">
              <a:xfrm>
                <a:off x="1375" y="2382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73" name="Line 641"/>
              <p:cNvSpPr>
                <a:spLocks noChangeShapeType="1"/>
              </p:cNvSpPr>
              <p:nvPr/>
            </p:nvSpPr>
            <p:spPr bwMode="auto">
              <a:xfrm>
                <a:off x="1379" y="2383"/>
                <a:ext cx="4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74" name="Line 642"/>
              <p:cNvSpPr>
                <a:spLocks noChangeShapeType="1"/>
              </p:cNvSpPr>
              <p:nvPr/>
            </p:nvSpPr>
            <p:spPr bwMode="auto">
              <a:xfrm flipV="1">
                <a:off x="1383" y="2383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75" name="Line 643"/>
              <p:cNvSpPr>
                <a:spLocks noChangeShapeType="1"/>
              </p:cNvSpPr>
              <p:nvPr/>
            </p:nvSpPr>
            <p:spPr bwMode="auto">
              <a:xfrm>
                <a:off x="1385" y="2383"/>
                <a:ext cx="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76" name="Line 644"/>
              <p:cNvSpPr>
                <a:spLocks noChangeShapeType="1"/>
              </p:cNvSpPr>
              <p:nvPr/>
            </p:nvSpPr>
            <p:spPr bwMode="auto">
              <a:xfrm flipV="1">
                <a:off x="1388" y="2382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77" name="Line 645"/>
              <p:cNvSpPr>
                <a:spLocks noChangeShapeType="1"/>
              </p:cNvSpPr>
              <p:nvPr/>
            </p:nvSpPr>
            <p:spPr bwMode="auto">
              <a:xfrm flipV="1">
                <a:off x="1391" y="2381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78" name="Line 646"/>
              <p:cNvSpPr>
                <a:spLocks noChangeShapeType="1"/>
              </p:cNvSpPr>
              <p:nvPr/>
            </p:nvSpPr>
            <p:spPr bwMode="auto">
              <a:xfrm flipV="1">
                <a:off x="1395" y="2380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79" name="Line 647"/>
              <p:cNvSpPr>
                <a:spLocks noChangeShapeType="1"/>
              </p:cNvSpPr>
              <p:nvPr/>
            </p:nvSpPr>
            <p:spPr bwMode="auto">
              <a:xfrm>
                <a:off x="1399" y="2380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80" name="Line 648"/>
              <p:cNvSpPr>
                <a:spLocks noChangeShapeType="1"/>
              </p:cNvSpPr>
              <p:nvPr/>
            </p:nvSpPr>
            <p:spPr bwMode="auto">
              <a:xfrm flipV="1">
                <a:off x="1401" y="2380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81" name="Line 649"/>
              <p:cNvSpPr>
                <a:spLocks noChangeShapeType="1"/>
              </p:cNvSpPr>
              <p:nvPr/>
            </p:nvSpPr>
            <p:spPr bwMode="auto">
              <a:xfrm flipV="1">
                <a:off x="1403" y="2379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82" name="Line 650"/>
              <p:cNvSpPr>
                <a:spLocks noChangeShapeType="1"/>
              </p:cNvSpPr>
              <p:nvPr/>
            </p:nvSpPr>
            <p:spPr bwMode="auto">
              <a:xfrm flipV="1">
                <a:off x="1407" y="2378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83" name="Line 651"/>
              <p:cNvSpPr>
                <a:spLocks noChangeShapeType="1"/>
              </p:cNvSpPr>
              <p:nvPr/>
            </p:nvSpPr>
            <p:spPr bwMode="auto">
              <a:xfrm flipV="1">
                <a:off x="1411" y="2378"/>
                <a:ext cx="4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84" name="Line 652"/>
              <p:cNvSpPr>
                <a:spLocks noChangeShapeType="1"/>
              </p:cNvSpPr>
              <p:nvPr/>
            </p:nvSpPr>
            <p:spPr bwMode="auto">
              <a:xfrm flipV="1">
                <a:off x="1415" y="2377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85" name="Line 653"/>
              <p:cNvSpPr>
                <a:spLocks noChangeShapeType="1"/>
              </p:cNvSpPr>
              <p:nvPr/>
            </p:nvSpPr>
            <p:spPr bwMode="auto">
              <a:xfrm>
                <a:off x="1417" y="2377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86" name="Line 654"/>
              <p:cNvSpPr>
                <a:spLocks noChangeShapeType="1"/>
              </p:cNvSpPr>
              <p:nvPr/>
            </p:nvSpPr>
            <p:spPr bwMode="auto">
              <a:xfrm flipV="1">
                <a:off x="1417" y="2376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87" name="Line 655"/>
              <p:cNvSpPr>
                <a:spLocks noChangeShapeType="1"/>
              </p:cNvSpPr>
              <p:nvPr/>
            </p:nvSpPr>
            <p:spPr bwMode="auto">
              <a:xfrm flipV="1">
                <a:off x="1419" y="2376"/>
                <a:ext cx="4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88" name="Line 656"/>
              <p:cNvSpPr>
                <a:spLocks noChangeShapeType="1"/>
              </p:cNvSpPr>
              <p:nvPr/>
            </p:nvSpPr>
            <p:spPr bwMode="auto">
              <a:xfrm flipV="1">
                <a:off x="1423" y="2375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89" name="Line 657"/>
              <p:cNvSpPr>
                <a:spLocks noChangeShapeType="1"/>
              </p:cNvSpPr>
              <p:nvPr/>
            </p:nvSpPr>
            <p:spPr bwMode="auto">
              <a:xfrm>
                <a:off x="1427" y="2375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90" name="Line 658"/>
              <p:cNvSpPr>
                <a:spLocks noChangeShapeType="1"/>
              </p:cNvSpPr>
              <p:nvPr/>
            </p:nvSpPr>
            <p:spPr bwMode="auto">
              <a:xfrm flipV="1">
                <a:off x="1429" y="2374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91" name="Line 659"/>
              <p:cNvSpPr>
                <a:spLocks noChangeShapeType="1"/>
              </p:cNvSpPr>
              <p:nvPr/>
            </p:nvSpPr>
            <p:spPr bwMode="auto">
              <a:xfrm>
                <a:off x="1430" y="2374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92" name="Line 660"/>
              <p:cNvSpPr>
                <a:spLocks noChangeShapeType="1"/>
              </p:cNvSpPr>
              <p:nvPr/>
            </p:nvSpPr>
            <p:spPr bwMode="auto">
              <a:xfrm flipV="1">
                <a:off x="1431" y="2374"/>
                <a:ext cx="5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93" name="Line 661"/>
              <p:cNvSpPr>
                <a:spLocks noChangeShapeType="1"/>
              </p:cNvSpPr>
              <p:nvPr/>
            </p:nvSpPr>
            <p:spPr bwMode="auto">
              <a:xfrm flipV="1">
                <a:off x="1436" y="2373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94" name="Line 662"/>
              <p:cNvSpPr>
                <a:spLocks noChangeShapeType="1"/>
              </p:cNvSpPr>
              <p:nvPr/>
            </p:nvSpPr>
            <p:spPr bwMode="auto">
              <a:xfrm flipV="1">
                <a:off x="1440" y="2372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95" name="Line 663"/>
              <p:cNvSpPr>
                <a:spLocks noChangeShapeType="1"/>
              </p:cNvSpPr>
              <p:nvPr/>
            </p:nvSpPr>
            <p:spPr bwMode="auto">
              <a:xfrm>
                <a:off x="1443" y="2372"/>
                <a:ext cx="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96" name="Line 664"/>
              <p:cNvSpPr>
                <a:spLocks noChangeShapeType="1"/>
              </p:cNvSpPr>
              <p:nvPr/>
            </p:nvSpPr>
            <p:spPr bwMode="auto">
              <a:xfrm flipV="1">
                <a:off x="1446" y="2371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97" name="Line 665"/>
              <p:cNvSpPr>
                <a:spLocks noChangeShapeType="1"/>
              </p:cNvSpPr>
              <p:nvPr/>
            </p:nvSpPr>
            <p:spPr bwMode="auto">
              <a:xfrm>
                <a:off x="1447" y="2371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98" name="Line 666"/>
              <p:cNvSpPr>
                <a:spLocks noChangeShapeType="1"/>
              </p:cNvSpPr>
              <p:nvPr/>
            </p:nvSpPr>
            <p:spPr bwMode="auto">
              <a:xfrm flipV="1">
                <a:off x="1448" y="2371"/>
                <a:ext cx="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99" name="Line 667"/>
              <p:cNvSpPr>
                <a:spLocks noChangeShapeType="1"/>
              </p:cNvSpPr>
              <p:nvPr/>
            </p:nvSpPr>
            <p:spPr bwMode="auto">
              <a:xfrm>
                <a:off x="1451" y="2371"/>
                <a:ext cx="4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00" name="Line 668"/>
              <p:cNvSpPr>
                <a:spLocks noChangeShapeType="1"/>
              </p:cNvSpPr>
              <p:nvPr/>
            </p:nvSpPr>
            <p:spPr bwMode="auto">
              <a:xfrm flipV="1">
                <a:off x="1455" y="2370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01" name="Line 669"/>
              <p:cNvSpPr>
                <a:spLocks noChangeShapeType="1"/>
              </p:cNvSpPr>
              <p:nvPr/>
            </p:nvSpPr>
            <p:spPr bwMode="auto">
              <a:xfrm>
                <a:off x="1458" y="2370"/>
                <a:ext cx="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02" name="Line 670"/>
              <p:cNvSpPr>
                <a:spLocks noChangeShapeType="1"/>
              </p:cNvSpPr>
              <p:nvPr/>
            </p:nvSpPr>
            <p:spPr bwMode="auto">
              <a:xfrm>
                <a:off x="1461" y="2370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03" name="Line 671"/>
              <p:cNvSpPr>
                <a:spLocks noChangeShapeType="1"/>
              </p:cNvSpPr>
              <p:nvPr/>
            </p:nvSpPr>
            <p:spPr bwMode="auto">
              <a:xfrm>
                <a:off x="1463" y="2371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04" name="Line 672"/>
              <p:cNvSpPr>
                <a:spLocks noChangeShapeType="1"/>
              </p:cNvSpPr>
              <p:nvPr/>
            </p:nvSpPr>
            <p:spPr bwMode="auto">
              <a:xfrm>
                <a:off x="1465" y="2371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05" name="Line 673"/>
              <p:cNvSpPr>
                <a:spLocks noChangeShapeType="1"/>
              </p:cNvSpPr>
              <p:nvPr/>
            </p:nvSpPr>
            <p:spPr bwMode="auto">
              <a:xfrm>
                <a:off x="1469" y="2372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06" name="Line 674"/>
              <p:cNvSpPr>
                <a:spLocks noChangeShapeType="1"/>
              </p:cNvSpPr>
              <p:nvPr/>
            </p:nvSpPr>
            <p:spPr bwMode="auto">
              <a:xfrm>
                <a:off x="1472" y="2374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07" name="Line 675"/>
              <p:cNvSpPr>
                <a:spLocks noChangeShapeType="1"/>
              </p:cNvSpPr>
              <p:nvPr/>
            </p:nvSpPr>
            <p:spPr bwMode="auto">
              <a:xfrm>
                <a:off x="1473" y="2374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08" name="Line 676"/>
              <p:cNvSpPr>
                <a:spLocks noChangeShapeType="1"/>
              </p:cNvSpPr>
              <p:nvPr/>
            </p:nvSpPr>
            <p:spPr bwMode="auto">
              <a:xfrm>
                <a:off x="1474" y="2375"/>
                <a:ext cx="5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09" name="Line 677"/>
              <p:cNvSpPr>
                <a:spLocks noChangeShapeType="1"/>
              </p:cNvSpPr>
              <p:nvPr/>
            </p:nvSpPr>
            <p:spPr bwMode="auto">
              <a:xfrm>
                <a:off x="1479" y="2379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10" name="Line 678"/>
              <p:cNvSpPr>
                <a:spLocks noChangeShapeType="1"/>
              </p:cNvSpPr>
              <p:nvPr/>
            </p:nvSpPr>
            <p:spPr bwMode="auto">
              <a:xfrm>
                <a:off x="1480" y="2380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11" name="Line 679"/>
              <p:cNvSpPr>
                <a:spLocks noChangeShapeType="1"/>
              </p:cNvSpPr>
              <p:nvPr/>
            </p:nvSpPr>
            <p:spPr bwMode="auto">
              <a:xfrm>
                <a:off x="1480" y="2380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12" name="Line 680"/>
              <p:cNvSpPr>
                <a:spLocks noChangeShapeType="1"/>
              </p:cNvSpPr>
              <p:nvPr/>
            </p:nvSpPr>
            <p:spPr bwMode="auto">
              <a:xfrm>
                <a:off x="1482" y="2381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13" name="Line 681"/>
              <p:cNvSpPr>
                <a:spLocks noChangeShapeType="1"/>
              </p:cNvSpPr>
              <p:nvPr/>
            </p:nvSpPr>
            <p:spPr bwMode="auto">
              <a:xfrm>
                <a:off x="1483" y="2384"/>
                <a:ext cx="6" cy="1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14" name="Line 682"/>
              <p:cNvSpPr>
                <a:spLocks noChangeShapeType="1"/>
              </p:cNvSpPr>
              <p:nvPr/>
            </p:nvSpPr>
            <p:spPr bwMode="auto">
              <a:xfrm>
                <a:off x="1489" y="2394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15" name="Line 683"/>
              <p:cNvSpPr>
                <a:spLocks noChangeShapeType="1"/>
              </p:cNvSpPr>
              <p:nvPr/>
            </p:nvSpPr>
            <p:spPr bwMode="auto">
              <a:xfrm>
                <a:off x="1489" y="2395"/>
                <a:ext cx="0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16" name="Line 684"/>
              <p:cNvSpPr>
                <a:spLocks noChangeShapeType="1"/>
              </p:cNvSpPr>
              <p:nvPr/>
            </p:nvSpPr>
            <p:spPr bwMode="auto">
              <a:xfrm>
                <a:off x="1489" y="2398"/>
                <a:ext cx="3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17" name="Line 685"/>
              <p:cNvSpPr>
                <a:spLocks noChangeShapeType="1"/>
              </p:cNvSpPr>
              <p:nvPr/>
            </p:nvSpPr>
            <p:spPr bwMode="auto">
              <a:xfrm>
                <a:off x="1492" y="2403"/>
                <a:ext cx="0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18" name="Line 686"/>
              <p:cNvSpPr>
                <a:spLocks noChangeShapeType="1"/>
              </p:cNvSpPr>
              <p:nvPr/>
            </p:nvSpPr>
            <p:spPr bwMode="auto">
              <a:xfrm>
                <a:off x="1492" y="2406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19" name="Line 687"/>
              <p:cNvSpPr>
                <a:spLocks noChangeShapeType="1"/>
              </p:cNvSpPr>
              <p:nvPr/>
            </p:nvSpPr>
            <p:spPr bwMode="auto">
              <a:xfrm>
                <a:off x="1492" y="2407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20" name="Line 688"/>
              <p:cNvSpPr>
                <a:spLocks noChangeShapeType="1"/>
              </p:cNvSpPr>
              <p:nvPr/>
            </p:nvSpPr>
            <p:spPr bwMode="auto">
              <a:xfrm>
                <a:off x="1493" y="2408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21" name="Line 689"/>
              <p:cNvSpPr>
                <a:spLocks noChangeShapeType="1"/>
              </p:cNvSpPr>
              <p:nvPr/>
            </p:nvSpPr>
            <p:spPr bwMode="auto">
              <a:xfrm>
                <a:off x="1494" y="2410"/>
                <a:ext cx="1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22" name="Line 690"/>
              <p:cNvSpPr>
                <a:spLocks noChangeShapeType="1"/>
              </p:cNvSpPr>
              <p:nvPr/>
            </p:nvSpPr>
            <p:spPr bwMode="auto">
              <a:xfrm>
                <a:off x="1495" y="2414"/>
                <a:ext cx="2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23" name="Line 691"/>
              <p:cNvSpPr>
                <a:spLocks noChangeShapeType="1"/>
              </p:cNvSpPr>
              <p:nvPr/>
            </p:nvSpPr>
            <p:spPr bwMode="auto">
              <a:xfrm>
                <a:off x="1497" y="2418"/>
                <a:ext cx="1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24" name="Line 692"/>
              <p:cNvSpPr>
                <a:spLocks noChangeShapeType="1"/>
              </p:cNvSpPr>
              <p:nvPr/>
            </p:nvSpPr>
            <p:spPr bwMode="auto">
              <a:xfrm>
                <a:off x="1498" y="2422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25" name="Line 693"/>
              <p:cNvSpPr>
                <a:spLocks noChangeShapeType="1"/>
              </p:cNvSpPr>
              <p:nvPr/>
            </p:nvSpPr>
            <p:spPr bwMode="auto">
              <a:xfrm>
                <a:off x="1499" y="2424"/>
                <a:ext cx="0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26" name="Line 694"/>
              <p:cNvSpPr>
                <a:spLocks noChangeShapeType="1"/>
              </p:cNvSpPr>
              <p:nvPr/>
            </p:nvSpPr>
            <p:spPr bwMode="auto">
              <a:xfrm>
                <a:off x="1499" y="2426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27" name="Line 695"/>
              <p:cNvSpPr>
                <a:spLocks noChangeShapeType="1"/>
              </p:cNvSpPr>
              <p:nvPr/>
            </p:nvSpPr>
            <p:spPr bwMode="auto">
              <a:xfrm>
                <a:off x="1501" y="2429"/>
                <a:ext cx="1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28" name="Line 696"/>
              <p:cNvSpPr>
                <a:spLocks noChangeShapeType="1"/>
              </p:cNvSpPr>
              <p:nvPr/>
            </p:nvSpPr>
            <p:spPr bwMode="auto">
              <a:xfrm>
                <a:off x="1502" y="2433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29" name="Line 697"/>
              <p:cNvSpPr>
                <a:spLocks noChangeShapeType="1"/>
              </p:cNvSpPr>
              <p:nvPr/>
            </p:nvSpPr>
            <p:spPr bwMode="auto">
              <a:xfrm>
                <a:off x="1504" y="2436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30" name="Line 698"/>
              <p:cNvSpPr>
                <a:spLocks noChangeShapeType="1"/>
              </p:cNvSpPr>
              <p:nvPr/>
            </p:nvSpPr>
            <p:spPr bwMode="auto">
              <a:xfrm>
                <a:off x="1504" y="2437"/>
                <a:ext cx="2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31" name="Line 699"/>
              <p:cNvSpPr>
                <a:spLocks noChangeShapeType="1"/>
              </p:cNvSpPr>
              <p:nvPr/>
            </p:nvSpPr>
            <p:spPr bwMode="auto">
              <a:xfrm>
                <a:off x="1506" y="2441"/>
                <a:ext cx="1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32" name="Line 700"/>
              <p:cNvSpPr>
                <a:spLocks noChangeShapeType="1"/>
              </p:cNvSpPr>
              <p:nvPr/>
            </p:nvSpPr>
            <p:spPr bwMode="auto">
              <a:xfrm>
                <a:off x="1507" y="2445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33" name="Line 701"/>
              <p:cNvSpPr>
                <a:spLocks noChangeShapeType="1"/>
              </p:cNvSpPr>
              <p:nvPr/>
            </p:nvSpPr>
            <p:spPr bwMode="auto">
              <a:xfrm>
                <a:off x="1508" y="2448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34" name="Line 702"/>
              <p:cNvSpPr>
                <a:spLocks noChangeShapeType="1"/>
              </p:cNvSpPr>
              <p:nvPr/>
            </p:nvSpPr>
            <p:spPr bwMode="auto">
              <a:xfrm>
                <a:off x="1509" y="2450"/>
                <a:ext cx="0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35" name="Line 703"/>
              <p:cNvSpPr>
                <a:spLocks noChangeShapeType="1"/>
              </p:cNvSpPr>
              <p:nvPr/>
            </p:nvSpPr>
            <p:spPr bwMode="auto">
              <a:xfrm>
                <a:off x="1509" y="2453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36" name="Line 704"/>
              <p:cNvSpPr>
                <a:spLocks noChangeShapeType="1"/>
              </p:cNvSpPr>
              <p:nvPr/>
            </p:nvSpPr>
            <p:spPr bwMode="auto">
              <a:xfrm>
                <a:off x="1510" y="2453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37" name="Line 705"/>
              <p:cNvSpPr>
                <a:spLocks noChangeShapeType="1"/>
              </p:cNvSpPr>
              <p:nvPr/>
            </p:nvSpPr>
            <p:spPr bwMode="auto">
              <a:xfrm>
                <a:off x="1511" y="2455"/>
                <a:ext cx="2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38" name="Line 706"/>
              <p:cNvSpPr>
                <a:spLocks noChangeShapeType="1"/>
              </p:cNvSpPr>
              <p:nvPr/>
            </p:nvSpPr>
            <p:spPr bwMode="auto">
              <a:xfrm>
                <a:off x="1513" y="2460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39" name="Line 707"/>
              <p:cNvSpPr>
                <a:spLocks noChangeShapeType="1"/>
              </p:cNvSpPr>
              <p:nvPr/>
            </p:nvSpPr>
            <p:spPr bwMode="auto">
              <a:xfrm>
                <a:off x="1514" y="2462"/>
                <a:ext cx="7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40" name="Line 708"/>
              <p:cNvSpPr>
                <a:spLocks noChangeShapeType="1"/>
              </p:cNvSpPr>
              <p:nvPr/>
            </p:nvSpPr>
            <p:spPr bwMode="auto">
              <a:xfrm>
                <a:off x="1521" y="2470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41" name="Line 709"/>
              <p:cNvSpPr>
                <a:spLocks noChangeShapeType="1"/>
              </p:cNvSpPr>
              <p:nvPr/>
            </p:nvSpPr>
            <p:spPr bwMode="auto">
              <a:xfrm>
                <a:off x="1524" y="2472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42" name="Line 710"/>
              <p:cNvSpPr>
                <a:spLocks noChangeShapeType="1"/>
              </p:cNvSpPr>
              <p:nvPr/>
            </p:nvSpPr>
            <p:spPr bwMode="auto">
              <a:xfrm>
                <a:off x="1525" y="2473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43" name="Line 711"/>
              <p:cNvSpPr>
                <a:spLocks noChangeShapeType="1"/>
              </p:cNvSpPr>
              <p:nvPr/>
            </p:nvSpPr>
            <p:spPr bwMode="auto">
              <a:xfrm>
                <a:off x="1526" y="2473"/>
                <a:ext cx="4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44" name="Line 712"/>
              <p:cNvSpPr>
                <a:spLocks noChangeShapeType="1"/>
              </p:cNvSpPr>
              <p:nvPr/>
            </p:nvSpPr>
            <p:spPr bwMode="auto">
              <a:xfrm>
                <a:off x="1530" y="2475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45" name="Line 713"/>
              <p:cNvSpPr>
                <a:spLocks noChangeShapeType="1"/>
              </p:cNvSpPr>
              <p:nvPr/>
            </p:nvSpPr>
            <p:spPr bwMode="auto">
              <a:xfrm>
                <a:off x="1532" y="2475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46" name="Line 714"/>
              <p:cNvSpPr>
                <a:spLocks noChangeShapeType="1"/>
              </p:cNvSpPr>
              <p:nvPr/>
            </p:nvSpPr>
            <p:spPr bwMode="auto">
              <a:xfrm>
                <a:off x="1534" y="2476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47" name="Line 715"/>
              <p:cNvSpPr>
                <a:spLocks noChangeShapeType="1"/>
              </p:cNvSpPr>
              <p:nvPr/>
            </p:nvSpPr>
            <p:spPr bwMode="auto">
              <a:xfrm>
                <a:off x="1536" y="2476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48" name="Line 716"/>
              <p:cNvSpPr>
                <a:spLocks noChangeShapeType="1"/>
              </p:cNvSpPr>
              <p:nvPr/>
            </p:nvSpPr>
            <p:spPr bwMode="auto">
              <a:xfrm>
                <a:off x="1539" y="2477"/>
                <a:ext cx="4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49" name="Line 717"/>
              <p:cNvSpPr>
                <a:spLocks noChangeShapeType="1"/>
              </p:cNvSpPr>
              <p:nvPr/>
            </p:nvSpPr>
            <p:spPr bwMode="auto">
              <a:xfrm flipV="1">
                <a:off x="1543" y="2476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50" name="Line 718"/>
              <p:cNvSpPr>
                <a:spLocks noChangeShapeType="1"/>
              </p:cNvSpPr>
              <p:nvPr/>
            </p:nvSpPr>
            <p:spPr bwMode="auto">
              <a:xfrm>
                <a:off x="1546" y="2476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51" name="Line 719"/>
              <p:cNvSpPr>
                <a:spLocks noChangeShapeType="1"/>
              </p:cNvSpPr>
              <p:nvPr/>
            </p:nvSpPr>
            <p:spPr bwMode="auto">
              <a:xfrm flipV="1">
                <a:off x="1548" y="2475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52" name="Line 720"/>
              <p:cNvSpPr>
                <a:spLocks noChangeShapeType="1"/>
              </p:cNvSpPr>
              <p:nvPr/>
            </p:nvSpPr>
            <p:spPr bwMode="auto">
              <a:xfrm>
                <a:off x="1550" y="2475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53" name="Line 721"/>
              <p:cNvSpPr>
                <a:spLocks noChangeShapeType="1"/>
              </p:cNvSpPr>
              <p:nvPr/>
            </p:nvSpPr>
            <p:spPr bwMode="auto">
              <a:xfrm flipV="1">
                <a:off x="1550" y="2475"/>
                <a:ext cx="4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54" name="Line 722"/>
              <p:cNvSpPr>
                <a:spLocks noChangeShapeType="1"/>
              </p:cNvSpPr>
              <p:nvPr/>
            </p:nvSpPr>
            <p:spPr bwMode="auto">
              <a:xfrm flipV="1">
                <a:off x="1554" y="2474"/>
                <a:ext cx="5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55" name="Line 723"/>
              <p:cNvSpPr>
                <a:spLocks noChangeShapeType="1"/>
              </p:cNvSpPr>
              <p:nvPr/>
            </p:nvSpPr>
            <p:spPr bwMode="auto">
              <a:xfrm flipV="1">
                <a:off x="1559" y="2473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56" name="Line 724"/>
              <p:cNvSpPr>
                <a:spLocks noChangeShapeType="1"/>
              </p:cNvSpPr>
              <p:nvPr/>
            </p:nvSpPr>
            <p:spPr bwMode="auto">
              <a:xfrm>
                <a:off x="1562" y="2473"/>
                <a:ext cx="5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57" name="Line 725"/>
              <p:cNvSpPr>
                <a:spLocks noChangeShapeType="1"/>
              </p:cNvSpPr>
              <p:nvPr/>
            </p:nvSpPr>
            <p:spPr bwMode="auto">
              <a:xfrm flipV="1">
                <a:off x="1567" y="2472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58" name="Line 726"/>
              <p:cNvSpPr>
                <a:spLocks noChangeShapeType="1"/>
              </p:cNvSpPr>
              <p:nvPr/>
            </p:nvSpPr>
            <p:spPr bwMode="auto">
              <a:xfrm flipV="1">
                <a:off x="1570" y="2471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59" name="Line 727"/>
              <p:cNvSpPr>
                <a:spLocks noChangeShapeType="1"/>
              </p:cNvSpPr>
              <p:nvPr/>
            </p:nvSpPr>
            <p:spPr bwMode="auto">
              <a:xfrm flipV="1">
                <a:off x="1574" y="2470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60" name="Line 728"/>
              <p:cNvSpPr>
                <a:spLocks noChangeShapeType="1"/>
              </p:cNvSpPr>
              <p:nvPr/>
            </p:nvSpPr>
            <p:spPr bwMode="auto">
              <a:xfrm>
                <a:off x="1578" y="2470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61" name="Line 729"/>
              <p:cNvSpPr>
                <a:spLocks noChangeShapeType="1"/>
              </p:cNvSpPr>
              <p:nvPr/>
            </p:nvSpPr>
            <p:spPr bwMode="auto">
              <a:xfrm flipV="1">
                <a:off x="1580" y="2470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62" name="Line 730"/>
              <p:cNvSpPr>
                <a:spLocks noChangeShapeType="1"/>
              </p:cNvSpPr>
              <p:nvPr/>
            </p:nvSpPr>
            <p:spPr bwMode="auto">
              <a:xfrm>
                <a:off x="1581" y="2470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63" name="Line 731"/>
              <p:cNvSpPr>
                <a:spLocks noChangeShapeType="1"/>
              </p:cNvSpPr>
              <p:nvPr/>
            </p:nvSpPr>
            <p:spPr bwMode="auto">
              <a:xfrm flipV="1">
                <a:off x="1582" y="2468"/>
                <a:ext cx="4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64" name="Line 732"/>
              <p:cNvSpPr>
                <a:spLocks noChangeShapeType="1"/>
              </p:cNvSpPr>
              <p:nvPr/>
            </p:nvSpPr>
            <p:spPr bwMode="auto">
              <a:xfrm flipV="1">
                <a:off x="1586" y="2468"/>
                <a:ext cx="4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65" name="Line 733"/>
              <p:cNvSpPr>
                <a:spLocks noChangeShapeType="1"/>
              </p:cNvSpPr>
              <p:nvPr/>
            </p:nvSpPr>
            <p:spPr bwMode="auto">
              <a:xfrm>
                <a:off x="1590" y="2468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66" name="Line 734"/>
              <p:cNvSpPr>
                <a:spLocks noChangeShapeType="1"/>
              </p:cNvSpPr>
              <p:nvPr/>
            </p:nvSpPr>
            <p:spPr bwMode="auto">
              <a:xfrm flipV="1">
                <a:off x="1592" y="2467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67" name="Line 735"/>
              <p:cNvSpPr>
                <a:spLocks noChangeShapeType="1"/>
              </p:cNvSpPr>
              <p:nvPr/>
            </p:nvSpPr>
            <p:spPr bwMode="auto">
              <a:xfrm>
                <a:off x="1593" y="2467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68" name="Line 736"/>
              <p:cNvSpPr>
                <a:spLocks noChangeShapeType="1"/>
              </p:cNvSpPr>
              <p:nvPr/>
            </p:nvSpPr>
            <p:spPr bwMode="auto">
              <a:xfrm flipV="1">
                <a:off x="1594" y="2467"/>
                <a:ext cx="4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69" name="Line 737"/>
              <p:cNvSpPr>
                <a:spLocks noChangeShapeType="1"/>
              </p:cNvSpPr>
              <p:nvPr/>
            </p:nvSpPr>
            <p:spPr bwMode="auto">
              <a:xfrm flipV="1">
                <a:off x="1598" y="2465"/>
                <a:ext cx="5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70" name="Line 738"/>
              <p:cNvSpPr>
                <a:spLocks noChangeShapeType="1"/>
              </p:cNvSpPr>
              <p:nvPr/>
            </p:nvSpPr>
            <p:spPr bwMode="auto">
              <a:xfrm flipV="1">
                <a:off x="1603" y="2465"/>
                <a:ext cx="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71" name="Line 739"/>
              <p:cNvSpPr>
                <a:spLocks noChangeShapeType="1"/>
              </p:cNvSpPr>
              <p:nvPr/>
            </p:nvSpPr>
            <p:spPr bwMode="auto">
              <a:xfrm>
                <a:off x="1606" y="2465"/>
                <a:ext cx="5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72" name="Line 740"/>
              <p:cNvSpPr>
                <a:spLocks noChangeShapeType="1"/>
              </p:cNvSpPr>
              <p:nvPr/>
            </p:nvSpPr>
            <p:spPr bwMode="auto">
              <a:xfrm flipV="1">
                <a:off x="1611" y="2464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73" name="Line 741"/>
              <p:cNvSpPr>
                <a:spLocks noChangeShapeType="1"/>
              </p:cNvSpPr>
              <p:nvPr/>
            </p:nvSpPr>
            <p:spPr bwMode="auto">
              <a:xfrm>
                <a:off x="1614" y="2464"/>
                <a:ext cx="4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74" name="Line 742"/>
              <p:cNvSpPr>
                <a:spLocks noChangeShapeType="1"/>
              </p:cNvSpPr>
              <p:nvPr/>
            </p:nvSpPr>
            <p:spPr bwMode="auto">
              <a:xfrm flipV="1">
                <a:off x="1618" y="2463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75" name="Line 743"/>
              <p:cNvSpPr>
                <a:spLocks noChangeShapeType="1"/>
              </p:cNvSpPr>
              <p:nvPr/>
            </p:nvSpPr>
            <p:spPr bwMode="auto">
              <a:xfrm>
                <a:off x="1622" y="2463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76" name="Line 744"/>
              <p:cNvSpPr>
                <a:spLocks noChangeShapeType="1"/>
              </p:cNvSpPr>
              <p:nvPr/>
            </p:nvSpPr>
            <p:spPr bwMode="auto">
              <a:xfrm>
                <a:off x="1623" y="2463"/>
                <a:ext cx="6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77" name="Line 745"/>
              <p:cNvSpPr>
                <a:spLocks noChangeShapeType="1"/>
              </p:cNvSpPr>
              <p:nvPr/>
            </p:nvSpPr>
            <p:spPr bwMode="auto">
              <a:xfrm>
                <a:off x="1629" y="2465"/>
                <a:ext cx="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78" name="Line 746"/>
              <p:cNvSpPr>
                <a:spLocks noChangeShapeType="1"/>
              </p:cNvSpPr>
              <p:nvPr/>
            </p:nvSpPr>
            <p:spPr bwMode="auto">
              <a:xfrm>
                <a:off x="1632" y="2465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79" name="Line 747"/>
              <p:cNvSpPr>
                <a:spLocks noChangeShapeType="1"/>
              </p:cNvSpPr>
              <p:nvPr/>
            </p:nvSpPr>
            <p:spPr bwMode="auto">
              <a:xfrm>
                <a:off x="1634" y="2467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80" name="Line 748"/>
              <p:cNvSpPr>
                <a:spLocks noChangeShapeType="1"/>
              </p:cNvSpPr>
              <p:nvPr/>
            </p:nvSpPr>
            <p:spPr bwMode="auto">
              <a:xfrm>
                <a:off x="1636" y="2467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81" name="Line 749"/>
              <p:cNvSpPr>
                <a:spLocks noChangeShapeType="1"/>
              </p:cNvSpPr>
              <p:nvPr/>
            </p:nvSpPr>
            <p:spPr bwMode="auto">
              <a:xfrm>
                <a:off x="1636" y="2467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82" name="Line 750"/>
              <p:cNvSpPr>
                <a:spLocks noChangeShapeType="1"/>
              </p:cNvSpPr>
              <p:nvPr/>
            </p:nvSpPr>
            <p:spPr bwMode="auto">
              <a:xfrm>
                <a:off x="1637" y="2468"/>
                <a:ext cx="5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83" name="Line 751"/>
              <p:cNvSpPr>
                <a:spLocks noChangeShapeType="1"/>
              </p:cNvSpPr>
              <p:nvPr/>
            </p:nvSpPr>
            <p:spPr bwMode="auto">
              <a:xfrm>
                <a:off x="1642" y="2472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84" name="Line 752"/>
              <p:cNvSpPr>
                <a:spLocks noChangeShapeType="1"/>
              </p:cNvSpPr>
              <p:nvPr/>
            </p:nvSpPr>
            <p:spPr bwMode="auto">
              <a:xfrm>
                <a:off x="1643" y="2473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85" name="Line 753"/>
              <p:cNvSpPr>
                <a:spLocks noChangeShapeType="1"/>
              </p:cNvSpPr>
              <p:nvPr/>
            </p:nvSpPr>
            <p:spPr bwMode="auto">
              <a:xfrm>
                <a:off x="1644" y="2473"/>
                <a:ext cx="0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86" name="Line 754"/>
              <p:cNvSpPr>
                <a:spLocks noChangeShapeType="1"/>
              </p:cNvSpPr>
              <p:nvPr/>
            </p:nvSpPr>
            <p:spPr bwMode="auto">
              <a:xfrm>
                <a:off x="1644" y="2475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87" name="Line 755"/>
              <p:cNvSpPr>
                <a:spLocks noChangeShapeType="1"/>
              </p:cNvSpPr>
              <p:nvPr/>
            </p:nvSpPr>
            <p:spPr bwMode="auto">
              <a:xfrm>
                <a:off x="1646" y="2477"/>
                <a:ext cx="3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88" name="Line 756"/>
              <p:cNvSpPr>
                <a:spLocks noChangeShapeType="1"/>
              </p:cNvSpPr>
              <p:nvPr/>
            </p:nvSpPr>
            <p:spPr bwMode="auto">
              <a:xfrm>
                <a:off x="1649" y="2480"/>
                <a:ext cx="1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89" name="Line 757"/>
              <p:cNvSpPr>
                <a:spLocks noChangeShapeType="1"/>
              </p:cNvSpPr>
              <p:nvPr/>
            </p:nvSpPr>
            <p:spPr bwMode="auto">
              <a:xfrm>
                <a:off x="1650" y="2484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90" name="Line 758"/>
              <p:cNvSpPr>
                <a:spLocks noChangeShapeType="1"/>
              </p:cNvSpPr>
              <p:nvPr/>
            </p:nvSpPr>
            <p:spPr bwMode="auto">
              <a:xfrm>
                <a:off x="1651" y="2485"/>
                <a:ext cx="0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91" name="Line 759"/>
              <p:cNvSpPr>
                <a:spLocks noChangeShapeType="1"/>
              </p:cNvSpPr>
              <p:nvPr/>
            </p:nvSpPr>
            <p:spPr bwMode="auto">
              <a:xfrm>
                <a:off x="1651" y="2487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92" name="Line 760"/>
              <p:cNvSpPr>
                <a:spLocks noChangeShapeType="1"/>
              </p:cNvSpPr>
              <p:nvPr/>
            </p:nvSpPr>
            <p:spPr bwMode="auto">
              <a:xfrm>
                <a:off x="1651" y="2488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93" name="Line 761"/>
              <p:cNvSpPr>
                <a:spLocks noChangeShapeType="1"/>
              </p:cNvSpPr>
              <p:nvPr/>
            </p:nvSpPr>
            <p:spPr bwMode="auto">
              <a:xfrm>
                <a:off x="1652" y="2490"/>
                <a:ext cx="2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94" name="Line 762"/>
              <p:cNvSpPr>
                <a:spLocks noChangeShapeType="1"/>
              </p:cNvSpPr>
              <p:nvPr/>
            </p:nvSpPr>
            <p:spPr bwMode="auto">
              <a:xfrm>
                <a:off x="1654" y="2496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95" name="Line 763"/>
              <p:cNvSpPr>
                <a:spLocks noChangeShapeType="1"/>
              </p:cNvSpPr>
              <p:nvPr/>
            </p:nvSpPr>
            <p:spPr bwMode="auto">
              <a:xfrm>
                <a:off x="1656" y="2499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96" name="Line 764"/>
              <p:cNvSpPr>
                <a:spLocks noChangeShapeType="1"/>
              </p:cNvSpPr>
              <p:nvPr/>
            </p:nvSpPr>
            <p:spPr bwMode="auto">
              <a:xfrm>
                <a:off x="1656" y="2499"/>
                <a:ext cx="0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97" name="Line 765"/>
              <p:cNvSpPr>
                <a:spLocks noChangeShapeType="1"/>
              </p:cNvSpPr>
              <p:nvPr/>
            </p:nvSpPr>
            <p:spPr bwMode="auto">
              <a:xfrm>
                <a:off x="1656" y="2501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98" name="Line 766"/>
              <p:cNvSpPr>
                <a:spLocks noChangeShapeType="1"/>
              </p:cNvSpPr>
              <p:nvPr/>
            </p:nvSpPr>
            <p:spPr bwMode="auto">
              <a:xfrm>
                <a:off x="1657" y="2503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99" name="Line 767"/>
              <p:cNvSpPr>
                <a:spLocks noChangeShapeType="1"/>
              </p:cNvSpPr>
              <p:nvPr/>
            </p:nvSpPr>
            <p:spPr bwMode="auto">
              <a:xfrm>
                <a:off x="1659" y="2506"/>
                <a:ext cx="1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00" name="Line 768"/>
              <p:cNvSpPr>
                <a:spLocks noChangeShapeType="1"/>
              </p:cNvSpPr>
              <p:nvPr/>
            </p:nvSpPr>
            <p:spPr bwMode="auto">
              <a:xfrm>
                <a:off x="1660" y="2511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01" name="Line 769"/>
              <p:cNvSpPr>
                <a:spLocks noChangeShapeType="1"/>
              </p:cNvSpPr>
              <p:nvPr/>
            </p:nvSpPr>
            <p:spPr bwMode="auto">
              <a:xfrm>
                <a:off x="1661" y="2514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02" name="Line 770"/>
              <p:cNvSpPr>
                <a:spLocks noChangeShapeType="1"/>
              </p:cNvSpPr>
              <p:nvPr/>
            </p:nvSpPr>
            <p:spPr bwMode="auto">
              <a:xfrm>
                <a:off x="1663" y="2517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03" name="Line 771"/>
              <p:cNvSpPr>
                <a:spLocks noChangeShapeType="1"/>
              </p:cNvSpPr>
              <p:nvPr/>
            </p:nvSpPr>
            <p:spPr bwMode="auto">
              <a:xfrm>
                <a:off x="1663" y="2518"/>
                <a:ext cx="1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04" name="Line 772"/>
              <p:cNvSpPr>
                <a:spLocks noChangeShapeType="1"/>
              </p:cNvSpPr>
              <p:nvPr/>
            </p:nvSpPr>
            <p:spPr bwMode="auto">
              <a:xfrm>
                <a:off x="1664" y="2522"/>
                <a:ext cx="2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05" name="Line 773"/>
              <p:cNvSpPr>
                <a:spLocks noChangeShapeType="1"/>
              </p:cNvSpPr>
              <p:nvPr/>
            </p:nvSpPr>
            <p:spPr bwMode="auto">
              <a:xfrm>
                <a:off x="1666" y="2526"/>
                <a:ext cx="0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06" name="Line 774"/>
              <p:cNvSpPr>
                <a:spLocks noChangeShapeType="1"/>
              </p:cNvSpPr>
              <p:nvPr/>
            </p:nvSpPr>
            <p:spPr bwMode="auto">
              <a:xfrm>
                <a:off x="1666" y="2527"/>
                <a:ext cx="0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07" name="Line 775"/>
              <p:cNvSpPr>
                <a:spLocks noChangeShapeType="1"/>
              </p:cNvSpPr>
              <p:nvPr/>
            </p:nvSpPr>
            <p:spPr bwMode="auto">
              <a:xfrm>
                <a:off x="1666" y="2530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08" name="Line 776"/>
              <p:cNvSpPr>
                <a:spLocks noChangeShapeType="1"/>
              </p:cNvSpPr>
              <p:nvPr/>
            </p:nvSpPr>
            <p:spPr bwMode="auto">
              <a:xfrm>
                <a:off x="1668" y="2533"/>
                <a:ext cx="1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09" name="Line 777"/>
              <p:cNvSpPr>
                <a:spLocks noChangeShapeType="1"/>
              </p:cNvSpPr>
              <p:nvPr/>
            </p:nvSpPr>
            <p:spPr bwMode="auto">
              <a:xfrm>
                <a:off x="1669" y="2538"/>
                <a:ext cx="2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10" name="Line 778"/>
              <p:cNvSpPr>
                <a:spLocks noChangeShapeType="1"/>
              </p:cNvSpPr>
              <p:nvPr/>
            </p:nvSpPr>
            <p:spPr bwMode="auto">
              <a:xfrm>
                <a:off x="1671" y="2541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11" name="Line 779"/>
              <p:cNvSpPr>
                <a:spLocks noChangeShapeType="1"/>
              </p:cNvSpPr>
              <p:nvPr/>
            </p:nvSpPr>
            <p:spPr bwMode="auto">
              <a:xfrm>
                <a:off x="1672" y="2543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12" name="Line 780"/>
              <p:cNvSpPr>
                <a:spLocks noChangeShapeType="1"/>
              </p:cNvSpPr>
              <p:nvPr/>
            </p:nvSpPr>
            <p:spPr bwMode="auto">
              <a:xfrm>
                <a:off x="1673" y="2545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13" name="Line 781"/>
              <p:cNvSpPr>
                <a:spLocks noChangeShapeType="1"/>
              </p:cNvSpPr>
              <p:nvPr/>
            </p:nvSpPr>
            <p:spPr bwMode="auto">
              <a:xfrm>
                <a:off x="1673" y="2545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14" name="Line 782"/>
              <p:cNvSpPr>
                <a:spLocks noChangeShapeType="1"/>
              </p:cNvSpPr>
              <p:nvPr/>
            </p:nvSpPr>
            <p:spPr bwMode="auto">
              <a:xfrm>
                <a:off x="1674" y="2548"/>
                <a:ext cx="2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15" name="Line 783"/>
              <p:cNvSpPr>
                <a:spLocks noChangeShapeType="1"/>
              </p:cNvSpPr>
              <p:nvPr/>
            </p:nvSpPr>
            <p:spPr bwMode="auto">
              <a:xfrm>
                <a:off x="1676" y="2552"/>
                <a:ext cx="1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16" name="Line 784"/>
              <p:cNvSpPr>
                <a:spLocks noChangeShapeType="1"/>
              </p:cNvSpPr>
              <p:nvPr/>
            </p:nvSpPr>
            <p:spPr bwMode="auto">
              <a:xfrm>
                <a:off x="1677" y="2555"/>
                <a:ext cx="2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17" name="Line 785"/>
              <p:cNvSpPr>
                <a:spLocks noChangeShapeType="1"/>
              </p:cNvSpPr>
              <p:nvPr/>
            </p:nvSpPr>
            <p:spPr bwMode="auto">
              <a:xfrm>
                <a:off x="1679" y="2557"/>
                <a:ext cx="1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18" name="Line 786"/>
              <p:cNvSpPr>
                <a:spLocks noChangeShapeType="1"/>
              </p:cNvSpPr>
              <p:nvPr/>
            </p:nvSpPr>
            <p:spPr bwMode="auto">
              <a:xfrm>
                <a:off x="1680" y="2559"/>
                <a:ext cx="4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19" name="Line 787"/>
              <p:cNvSpPr>
                <a:spLocks noChangeShapeType="1"/>
              </p:cNvSpPr>
              <p:nvPr/>
            </p:nvSpPr>
            <p:spPr bwMode="auto">
              <a:xfrm>
                <a:off x="1684" y="2563"/>
                <a:ext cx="3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20" name="Line 788"/>
              <p:cNvSpPr>
                <a:spLocks noChangeShapeType="1"/>
              </p:cNvSpPr>
              <p:nvPr/>
            </p:nvSpPr>
            <p:spPr bwMode="auto">
              <a:xfrm>
                <a:off x="1687" y="2565"/>
                <a:ext cx="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21" name="Line 789"/>
              <p:cNvSpPr>
                <a:spLocks noChangeShapeType="1"/>
              </p:cNvSpPr>
              <p:nvPr/>
            </p:nvSpPr>
            <p:spPr bwMode="auto">
              <a:xfrm>
                <a:off x="1687" y="2565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22" name="Line 790"/>
              <p:cNvSpPr>
                <a:spLocks noChangeShapeType="1"/>
              </p:cNvSpPr>
              <p:nvPr/>
            </p:nvSpPr>
            <p:spPr bwMode="auto">
              <a:xfrm>
                <a:off x="1688" y="2565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23" name="Line 791"/>
              <p:cNvSpPr>
                <a:spLocks noChangeShapeType="1"/>
              </p:cNvSpPr>
              <p:nvPr/>
            </p:nvSpPr>
            <p:spPr bwMode="auto">
              <a:xfrm>
                <a:off x="1689" y="2566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24" name="Line 792"/>
              <p:cNvSpPr>
                <a:spLocks noChangeShapeType="1"/>
              </p:cNvSpPr>
              <p:nvPr/>
            </p:nvSpPr>
            <p:spPr bwMode="auto">
              <a:xfrm>
                <a:off x="1692" y="2567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25" name="Line 793"/>
              <p:cNvSpPr>
                <a:spLocks noChangeShapeType="1"/>
              </p:cNvSpPr>
              <p:nvPr/>
            </p:nvSpPr>
            <p:spPr bwMode="auto">
              <a:xfrm>
                <a:off x="1695" y="2568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26" name="Line 794"/>
              <p:cNvSpPr>
                <a:spLocks noChangeShapeType="1"/>
              </p:cNvSpPr>
              <p:nvPr/>
            </p:nvSpPr>
            <p:spPr bwMode="auto">
              <a:xfrm>
                <a:off x="1697" y="2569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27" name="Line 795"/>
              <p:cNvSpPr>
                <a:spLocks noChangeShapeType="1"/>
              </p:cNvSpPr>
              <p:nvPr/>
            </p:nvSpPr>
            <p:spPr bwMode="auto">
              <a:xfrm>
                <a:off x="1698" y="2569"/>
                <a:ext cx="4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28" name="Line 796"/>
              <p:cNvSpPr>
                <a:spLocks noChangeShapeType="1"/>
              </p:cNvSpPr>
              <p:nvPr/>
            </p:nvSpPr>
            <p:spPr bwMode="auto">
              <a:xfrm>
                <a:off x="1702" y="2569"/>
                <a:ext cx="3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29" name="Line 797"/>
              <p:cNvSpPr>
                <a:spLocks noChangeShapeType="1"/>
              </p:cNvSpPr>
              <p:nvPr/>
            </p:nvSpPr>
            <p:spPr bwMode="auto">
              <a:xfrm flipV="1">
                <a:off x="1705" y="2569"/>
                <a:ext cx="4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30" name="Line 798"/>
              <p:cNvSpPr>
                <a:spLocks noChangeShapeType="1"/>
              </p:cNvSpPr>
              <p:nvPr/>
            </p:nvSpPr>
            <p:spPr bwMode="auto">
              <a:xfrm>
                <a:off x="1709" y="2569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31" name="Line 799"/>
              <p:cNvSpPr>
                <a:spLocks noChangeShapeType="1"/>
              </p:cNvSpPr>
              <p:nvPr/>
            </p:nvSpPr>
            <p:spPr bwMode="auto">
              <a:xfrm flipV="1">
                <a:off x="1711" y="2568"/>
                <a:ext cx="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32" name="Line 800"/>
              <p:cNvSpPr>
                <a:spLocks noChangeShapeType="1"/>
              </p:cNvSpPr>
              <p:nvPr/>
            </p:nvSpPr>
            <p:spPr bwMode="auto">
              <a:xfrm>
                <a:off x="1713" y="2568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33" name="Line 801"/>
              <p:cNvSpPr>
                <a:spLocks noChangeShapeType="1"/>
              </p:cNvSpPr>
              <p:nvPr/>
            </p:nvSpPr>
            <p:spPr bwMode="auto">
              <a:xfrm flipV="1">
                <a:off x="1714" y="2567"/>
                <a:ext cx="3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34" name="Line 802"/>
              <p:cNvSpPr>
                <a:spLocks noChangeShapeType="1"/>
              </p:cNvSpPr>
              <p:nvPr/>
            </p:nvSpPr>
            <p:spPr bwMode="auto">
              <a:xfrm flipV="1">
                <a:off x="1717" y="2567"/>
                <a:ext cx="4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35" name="Line 803"/>
              <p:cNvSpPr>
                <a:spLocks noChangeShapeType="1"/>
              </p:cNvSpPr>
              <p:nvPr/>
            </p:nvSpPr>
            <p:spPr bwMode="auto">
              <a:xfrm flipV="1">
                <a:off x="1721" y="2566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36" name="Line 804"/>
              <p:cNvSpPr>
                <a:spLocks noChangeShapeType="1"/>
              </p:cNvSpPr>
              <p:nvPr/>
            </p:nvSpPr>
            <p:spPr bwMode="auto">
              <a:xfrm>
                <a:off x="1725" y="2566"/>
                <a:ext cx="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37" name="Line 805"/>
              <p:cNvSpPr>
                <a:spLocks noChangeShapeType="1"/>
              </p:cNvSpPr>
              <p:nvPr/>
            </p:nvSpPr>
            <p:spPr bwMode="auto">
              <a:xfrm flipV="1">
                <a:off x="1726" y="2565"/>
                <a:ext cx="1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38" name="Line 806"/>
              <p:cNvSpPr>
                <a:spLocks noChangeShapeType="1"/>
              </p:cNvSpPr>
              <p:nvPr/>
            </p:nvSpPr>
            <p:spPr bwMode="auto">
              <a:xfrm>
                <a:off x="1727" y="2565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39" name="Line 807"/>
              <p:cNvSpPr>
                <a:spLocks noChangeShapeType="1"/>
              </p:cNvSpPr>
              <p:nvPr/>
            </p:nvSpPr>
            <p:spPr bwMode="auto">
              <a:xfrm flipV="1">
                <a:off x="1729" y="2565"/>
                <a:ext cx="4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40" name="Line 808"/>
              <p:cNvSpPr>
                <a:spLocks noChangeShapeType="1"/>
              </p:cNvSpPr>
              <p:nvPr/>
            </p:nvSpPr>
            <p:spPr bwMode="auto">
              <a:xfrm flipV="1">
                <a:off x="1733" y="2564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41" name="Line 809"/>
              <p:cNvSpPr>
                <a:spLocks noChangeShapeType="1"/>
              </p:cNvSpPr>
              <p:nvPr/>
            </p:nvSpPr>
            <p:spPr bwMode="auto">
              <a:xfrm flipV="1">
                <a:off x="1737" y="2563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842" name="Line 810"/>
              <p:cNvSpPr>
                <a:spLocks noChangeShapeType="1"/>
              </p:cNvSpPr>
              <p:nvPr/>
            </p:nvSpPr>
            <p:spPr bwMode="auto">
              <a:xfrm>
                <a:off x="1741" y="2563"/>
                <a:ext cx="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4844" name="Line 812"/>
            <p:cNvSpPr>
              <a:spLocks noChangeShapeType="1"/>
            </p:cNvSpPr>
            <p:nvPr/>
          </p:nvSpPr>
          <p:spPr bwMode="auto">
            <a:xfrm flipV="1">
              <a:off x="2767013" y="4219575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45" name="Line 813"/>
            <p:cNvSpPr>
              <a:spLocks noChangeShapeType="1"/>
            </p:cNvSpPr>
            <p:nvPr/>
          </p:nvSpPr>
          <p:spPr bwMode="auto">
            <a:xfrm>
              <a:off x="2767013" y="4219575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46" name="Line 814"/>
            <p:cNvSpPr>
              <a:spLocks noChangeShapeType="1"/>
            </p:cNvSpPr>
            <p:nvPr/>
          </p:nvSpPr>
          <p:spPr bwMode="auto">
            <a:xfrm flipV="1">
              <a:off x="2770188" y="4217988"/>
              <a:ext cx="635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47" name="Line 815"/>
            <p:cNvSpPr>
              <a:spLocks noChangeShapeType="1"/>
            </p:cNvSpPr>
            <p:nvPr/>
          </p:nvSpPr>
          <p:spPr bwMode="auto">
            <a:xfrm flipV="1">
              <a:off x="2776538" y="4216400"/>
              <a:ext cx="635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48" name="Line 816"/>
            <p:cNvSpPr>
              <a:spLocks noChangeShapeType="1"/>
            </p:cNvSpPr>
            <p:nvPr/>
          </p:nvSpPr>
          <p:spPr bwMode="auto">
            <a:xfrm>
              <a:off x="2782888" y="4216400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49" name="Line 817"/>
            <p:cNvSpPr>
              <a:spLocks noChangeShapeType="1"/>
            </p:cNvSpPr>
            <p:nvPr/>
          </p:nvSpPr>
          <p:spPr bwMode="auto">
            <a:xfrm flipV="1">
              <a:off x="2786063" y="4216400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50" name="Line 818"/>
            <p:cNvSpPr>
              <a:spLocks noChangeShapeType="1"/>
            </p:cNvSpPr>
            <p:nvPr/>
          </p:nvSpPr>
          <p:spPr bwMode="auto">
            <a:xfrm>
              <a:off x="2787650" y="4216400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51" name="Line 819"/>
            <p:cNvSpPr>
              <a:spLocks noChangeShapeType="1"/>
            </p:cNvSpPr>
            <p:nvPr/>
          </p:nvSpPr>
          <p:spPr bwMode="auto">
            <a:xfrm flipV="1">
              <a:off x="2789238" y="4214813"/>
              <a:ext cx="793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52" name="Line 820"/>
            <p:cNvSpPr>
              <a:spLocks noChangeShapeType="1"/>
            </p:cNvSpPr>
            <p:nvPr/>
          </p:nvSpPr>
          <p:spPr bwMode="auto">
            <a:xfrm flipV="1">
              <a:off x="2797175" y="4213225"/>
              <a:ext cx="635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53" name="Line 821"/>
            <p:cNvSpPr>
              <a:spLocks noChangeShapeType="1"/>
            </p:cNvSpPr>
            <p:nvPr/>
          </p:nvSpPr>
          <p:spPr bwMode="auto">
            <a:xfrm flipV="1">
              <a:off x="2803525" y="4211638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54" name="Line 822"/>
            <p:cNvSpPr>
              <a:spLocks noChangeShapeType="1"/>
            </p:cNvSpPr>
            <p:nvPr/>
          </p:nvSpPr>
          <p:spPr bwMode="auto">
            <a:xfrm>
              <a:off x="2808288" y="4211638"/>
              <a:ext cx="79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55" name="Line 823"/>
            <p:cNvSpPr>
              <a:spLocks noChangeShapeType="1"/>
            </p:cNvSpPr>
            <p:nvPr/>
          </p:nvSpPr>
          <p:spPr bwMode="auto">
            <a:xfrm flipV="1">
              <a:off x="2816225" y="4211638"/>
              <a:ext cx="47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56" name="Line 824"/>
            <p:cNvSpPr>
              <a:spLocks noChangeShapeType="1"/>
            </p:cNvSpPr>
            <p:nvPr/>
          </p:nvSpPr>
          <p:spPr bwMode="auto">
            <a:xfrm>
              <a:off x="2820988" y="4211638"/>
              <a:ext cx="63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57" name="Line 825"/>
            <p:cNvSpPr>
              <a:spLocks noChangeShapeType="1"/>
            </p:cNvSpPr>
            <p:nvPr/>
          </p:nvSpPr>
          <p:spPr bwMode="auto">
            <a:xfrm flipV="1">
              <a:off x="2827338" y="4210050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58" name="Line 826"/>
            <p:cNvSpPr>
              <a:spLocks noChangeShapeType="1"/>
            </p:cNvSpPr>
            <p:nvPr/>
          </p:nvSpPr>
          <p:spPr bwMode="auto">
            <a:xfrm>
              <a:off x="2832100" y="4210050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59" name="Line 827"/>
            <p:cNvSpPr>
              <a:spLocks noChangeShapeType="1"/>
            </p:cNvSpPr>
            <p:nvPr/>
          </p:nvSpPr>
          <p:spPr bwMode="auto">
            <a:xfrm>
              <a:off x="2835275" y="4210050"/>
              <a:ext cx="793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60" name="Line 828"/>
            <p:cNvSpPr>
              <a:spLocks noChangeShapeType="1"/>
            </p:cNvSpPr>
            <p:nvPr/>
          </p:nvSpPr>
          <p:spPr bwMode="auto">
            <a:xfrm>
              <a:off x="2843213" y="4211638"/>
              <a:ext cx="635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61" name="Line 829"/>
            <p:cNvSpPr>
              <a:spLocks noChangeShapeType="1"/>
            </p:cNvSpPr>
            <p:nvPr/>
          </p:nvSpPr>
          <p:spPr bwMode="auto">
            <a:xfrm>
              <a:off x="2849563" y="4213225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62" name="Line 830"/>
            <p:cNvSpPr>
              <a:spLocks noChangeShapeType="1"/>
            </p:cNvSpPr>
            <p:nvPr/>
          </p:nvSpPr>
          <p:spPr bwMode="auto">
            <a:xfrm>
              <a:off x="2852738" y="4214813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63" name="Line 831"/>
            <p:cNvSpPr>
              <a:spLocks noChangeShapeType="1"/>
            </p:cNvSpPr>
            <p:nvPr/>
          </p:nvSpPr>
          <p:spPr bwMode="auto">
            <a:xfrm>
              <a:off x="2855913" y="4214813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64" name="Line 832"/>
            <p:cNvSpPr>
              <a:spLocks noChangeShapeType="1"/>
            </p:cNvSpPr>
            <p:nvPr/>
          </p:nvSpPr>
          <p:spPr bwMode="auto">
            <a:xfrm>
              <a:off x="2855913" y="4216400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65" name="Line 833"/>
            <p:cNvSpPr>
              <a:spLocks noChangeShapeType="1"/>
            </p:cNvSpPr>
            <p:nvPr/>
          </p:nvSpPr>
          <p:spPr bwMode="auto">
            <a:xfrm>
              <a:off x="2859088" y="4216400"/>
              <a:ext cx="7938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66" name="Line 834"/>
            <p:cNvSpPr>
              <a:spLocks noChangeShapeType="1"/>
            </p:cNvSpPr>
            <p:nvPr/>
          </p:nvSpPr>
          <p:spPr bwMode="auto">
            <a:xfrm>
              <a:off x="2867025" y="4222750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67" name="Line 835"/>
            <p:cNvSpPr>
              <a:spLocks noChangeShapeType="1"/>
            </p:cNvSpPr>
            <p:nvPr/>
          </p:nvSpPr>
          <p:spPr bwMode="auto">
            <a:xfrm>
              <a:off x="2867025" y="4224338"/>
              <a:ext cx="3175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68" name="Line 836"/>
            <p:cNvSpPr>
              <a:spLocks noChangeShapeType="1"/>
            </p:cNvSpPr>
            <p:nvPr/>
          </p:nvSpPr>
          <p:spPr bwMode="auto">
            <a:xfrm>
              <a:off x="2870200" y="4227513"/>
              <a:ext cx="1588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69" name="Line 837"/>
            <p:cNvSpPr>
              <a:spLocks noChangeShapeType="1"/>
            </p:cNvSpPr>
            <p:nvPr/>
          </p:nvSpPr>
          <p:spPr bwMode="auto">
            <a:xfrm>
              <a:off x="2871788" y="4232275"/>
              <a:ext cx="3175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70" name="Line 838"/>
            <p:cNvSpPr>
              <a:spLocks noChangeShapeType="1"/>
            </p:cNvSpPr>
            <p:nvPr/>
          </p:nvSpPr>
          <p:spPr bwMode="auto">
            <a:xfrm>
              <a:off x="2874963" y="4237038"/>
              <a:ext cx="3175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71" name="Line 839"/>
            <p:cNvSpPr>
              <a:spLocks noChangeShapeType="1"/>
            </p:cNvSpPr>
            <p:nvPr/>
          </p:nvSpPr>
          <p:spPr bwMode="auto">
            <a:xfrm>
              <a:off x="2878138" y="4241800"/>
              <a:ext cx="1588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72" name="Line 840"/>
            <p:cNvSpPr>
              <a:spLocks noChangeShapeType="1"/>
            </p:cNvSpPr>
            <p:nvPr/>
          </p:nvSpPr>
          <p:spPr bwMode="auto">
            <a:xfrm>
              <a:off x="2879725" y="4244975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73" name="Line 841"/>
            <p:cNvSpPr>
              <a:spLocks noChangeShapeType="1"/>
            </p:cNvSpPr>
            <p:nvPr/>
          </p:nvSpPr>
          <p:spPr bwMode="auto">
            <a:xfrm>
              <a:off x="2881313" y="4246563"/>
              <a:ext cx="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74" name="Line 842"/>
            <p:cNvSpPr>
              <a:spLocks noChangeShapeType="1"/>
            </p:cNvSpPr>
            <p:nvPr/>
          </p:nvSpPr>
          <p:spPr bwMode="auto">
            <a:xfrm>
              <a:off x="2881313" y="4249738"/>
              <a:ext cx="1588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75" name="Line 843"/>
            <p:cNvSpPr>
              <a:spLocks noChangeShapeType="1"/>
            </p:cNvSpPr>
            <p:nvPr/>
          </p:nvSpPr>
          <p:spPr bwMode="auto">
            <a:xfrm>
              <a:off x="2882900" y="4252913"/>
              <a:ext cx="3175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76" name="Line 844"/>
            <p:cNvSpPr>
              <a:spLocks noChangeShapeType="1"/>
            </p:cNvSpPr>
            <p:nvPr/>
          </p:nvSpPr>
          <p:spPr bwMode="auto">
            <a:xfrm>
              <a:off x="2886075" y="4260850"/>
              <a:ext cx="1588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77" name="Line 845"/>
            <p:cNvSpPr>
              <a:spLocks noChangeShapeType="1"/>
            </p:cNvSpPr>
            <p:nvPr/>
          </p:nvSpPr>
          <p:spPr bwMode="auto">
            <a:xfrm>
              <a:off x="2887663" y="4265613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78" name="Line 846"/>
            <p:cNvSpPr>
              <a:spLocks noChangeShapeType="1"/>
            </p:cNvSpPr>
            <p:nvPr/>
          </p:nvSpPr>
          <p:spPr bwMode="auto">
            <a:xfrm>
              <a:off x="2887663" y="4267200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79" name="Line 847"/>
            <p:cNvSpPr>
              <a:spLocks noChangeShapeType="1"/>
            </p:cNvSpPr>
            <p:nvPr/>
          </p:nvSpPr>
          <p:spPr bwMode="auto">
            <a:xfrm>
              <a:off x="2889250" y="4268788"/>
              <a:ext cx="0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80" name="Line 848"/>
            <p:cNvSpPr>
              <a:spLocks noChangeShapeType="1"/>
            </p:cNvSpPr>
            <p:nvPr/>
          </p:nvSpPr>
          <p:spPr bwMode="auto">
            <a:xfrm>
              <a:off x="2889250" y="4273550"/>
              <a:ext cx="1588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81" name="Line 849"/>
            <p:cNvSpPr>
              <a:spLocks noChangeShapeType="1"/>
            </p:cNvSpPr>
            <p:nvPr/>
          </p:nvSpPr>
          <p:spPr bwMode="auto">
            <a:xfrm>
              <a:off x="2890838" y="4278313"/>
              <a:ext cx="3175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82" name="Line 850"/>
            <p:cNvSpPr>
              <a:spLocks noChangeShapeType="1"/>
            </p:cNvSpPr>
            <p:nvPr/>
          </p:nvSpPr>
          <p:spPr bwMode="auto">
            <a:xfrm>
              <a:off x="2894013" y="4284663"/>
              <a:ext cx="1588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83" name="Line 851"/>
            <p:cNvSpPr>
              <a:spLocks noChangeShapeType="1"/>
            </p:cNvSpPr>
            <p:nvPr/>
          </p:nvSpPr>
          <p:spPr bwMode="auto">
            <a:xfrm>
              <a:off x="2895600" y="4291013"/>
              <a:ext cx="3175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84" name="Line 852"/>
            <p:cNvSpPr>
              <a:spLocks noChangeShapeType="1"/>
            </p:cNvSpPr>
            <p:nvPr/>
          </p:nvSpPr>
          <p:spPr bwMode="auto">
            <a:xfrm>
              <a:off x="2898775" y="4297363"/>
              <a:ext cx="3175" cy="111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85" name="Line 853"/>
            <p:cNvSpPr>
              <a:spLocks noChangeShapeType="1"/>
            </p:cNvSpPr>
            <p:nvPr/>
          </p:nvSpPr>
          <p:spPr bwMode="auto">
            <a:xfrm>
              <a:off x="2901950" y="4308475"/>
              <a:ext cx="3175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86" name="Line 854"/>
            <p:cNvSpPr>
              <a:spLocks noChangeShapeType="1"/>
            </p:cNvSpPr>
            <p:nvPr/>
          </p:nvSpPr>
          <p:spPr bwMode="auto">
            <a:xfrm>
              <a:off x="2905125" y="4313238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87" name="Line 855"/>
            <p:cNvSpPr>
              <a:spLocks noChangeShapeType="1"/>
            </p:cNvSpPr>
            <p:nvPr/>
          </p:nvSpPr>
          <p:spPr bwMode="auto">
            <a:xfrm>
              <a:off x="2905125" y="4314825"/>
              <a:ext cx="3175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88" name="Line 856"/>
            <p:cNvSpPr>
              <a:spLocks noChangeShapeType="1"/>
            </p:cNvSpPr>
            <p:nvPr/>
          </p:nvSpPr>
          <p:spPr bwMode="auto">
            <a:xfrm>
              <a:off x="2908300" y="4321175"/>
              <a:ext cx="1588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89" name="Line 857"/>
            <p:cNvSpPr>
              <a:spLocks noChangeShapeType="1"/>
            </p:cNvSpPr>
            <p:nvPr/>
          </p:nvSpPr>
          <p:spPr bwMode="auto">
            <a:xfrm>
              <a:off x="2909888" y="4327525"/>
              <a:ext cx="1588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90" name="Line 858"/>
            <p:cNvSpPr>
              <a:spLocks noChangeShapeType="1"/>
            </p:cNvSpPr>
            <p:nvPr/>
          </p:nvSpPr>
          <p:spPr bwMode="auto">
            <a:xfrm>
              <a:off x="2911475" y="4333875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91" name="Line 859"/>
            <p:cNvSpPr>
              <a:spLocks noChangeShapeType="1"/>
            </p:cNvSpPr>
            <p:nvPr/>
          </p:nvSpPr>
          <p:spPr bwMode="auto">
            <a:xfrm>
              <a:off x="2913063" y="4335463"/>
              <a:ext cx="1588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92" name="Line 860"/>
            <p:cNvSpPr>
              <a:spLocks noChangeShapeType="1"/>
            </p:cNvSpPr>
            <p:nvPr/>
          </p:nvSpPr>
          <p:spPr bwMode="auto">
            <a:xfrm>
              <a:off x="2914650" y="4338638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93" name="Line 861"/>
            <p:cNvSpPr>
              <a:spLocks noChangeShapeType="1"/>
            </p:cNvSpPr>
            <p:nvPr/>
          </p:nvSpPr>
          <p:spPr bwMode="auto">
            <a:xfrm>
              <a:off x="2914650" y="4340225"/>
              <a:ext cx="1588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94" name="Line 862"/>
            <p:cNvSpPr>
              <a:spLocks noChangeShapeType="1"/>
            </p:cNvSpPr>
            <p:nvPr/>
          </p:nvSpPr>
          <p:spPr bwMode="auto">
            <a:xfrm>
              <a:off x="2916238" y="4344988"/>
              <a:ext cx="3175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95" name="Line 863"/>
            <p:cNvSpPr>
              <a:spLocks noChangeShapeType="1"/>
            </p:cNvSpPr>
            <p:nvPr/>
          </p:nvSpPr>
          <p:spPr bwMode="auto">
            <a:xfrm>
              <a:off x="2919413" y="4351338"/>
              <a:ext cx="1588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96" name="Line 864"/>
            <p:cNvSpPr>
              <a:spLocks noChangeShapeType="1"/>
            </p:cNvSpPr>
            <p:nvPr/>
          </p:nvSpPr>
          <p:spPr bwMode="auto">
            <a:xfrm>
              <a:off x="2921000" y="4354513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97" name="Line 865"/>
            <p:cNvSpPr>
              <a:spLocks noChangeShapeType="1"/>
            </p:cNvSpPr>
            <p:nvPr/>
          </p:nvSpPr>
          <p:spPr bwMode="auto">
            <a:xfrm>
              <a:off x="2921000" y="4356100"/>
              <a:ext cx="3175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98" name="Line 866"/>
            <p:cNvSpPr>
              <a:spLocks noChangeShapeType="1"/>
            </p:cNvSpPr>
            <p:nvPr/>
          </p:nvSpPr>
          <p:spPr bwMode="auto">
            <a:xfrm>
              <a:off x="2924175" y="4359275"/>
              <a:ext cx="7938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899" name="Line 867"/>
            <p:cNvSpPr>
              <a:spLocks noChangeShapeType="1"/>
            </p:cNvSpPr>
            <p:nvPr/>
          </p:nvSpPr>
          <p:spPr bwMode="auto">
            <a:xfrm>
              <a:off x="2932113" y="4368800"/>
              <a:ext cx="4763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00" name="Line 868"/>
            <p:cNvSpPr>
              <a:spLocks noChangeShapeType="1"/>
            </p:cNvSpPr>
            <p:nvPr/>
          </p:nvSpPr>
          <p:spPr bwMode="auto">
            <a:xfrm>
              <a:off x="2936875" y="4371975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01" name="Line 869"/>
            <p:cNvSpPr>
              <a:spLocks noChangeShapeType="1"/>
            </p:cNvSpPr>
            <p:nvPr/>
          </p:nvSpPr>
          <p:spPr bwMode="auto">
            <a:xfrm>
              <a:off x="2940050" y="4373563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02" name="Line 870"/>
            <p:cNvSpPr>
              <a:spLocks noChangeShapeType="1"/>
            </p:cNvSpPr>
            <p:nvPr/>
          </p:nvSpPr>
          <p:spPr bwMode="auto">
            <a:xfrm>
              <a:off x="2944813" y="4375150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03" name="Line 871"/>
            <p:cNvSpPr>
              <a:spLocks noChangeShapeType="1"/>
            </p:cNvSpPr>
            <p:nvPr/>
          </p:nvSpPr>
          <p:spPr bwMode="auto">
            <a:xfrm>
              <a:off x="2949575" y="4376738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04" name="Line 872"/>
            <p:cNvSpPr>
              <a:spLocks noChangeShapeType="1"/>
            </p:cNvSpPr>
            <p:nvPr/>
          </p:nvSpPr>
          <p:spPr bwMode="auto">
            <a:xfrm>
              <a:off x="2952750" y="4378325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05" name="Line 873"/>
            <p:cNvSpPr>
              <a:spLocks noChangeShapeType="1"/>
            </p:cNvSpPr>
            <p:nvPr/>
          </p:nvSpPr>
          <p:spPr bwMode="auto">
            <a:xfrm flipV="1">
              <a:off x="2974975" y="4376738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06" name="Line 874"/>
            <p:cNvSpPr>
              <a:spLocks noChangeShapeType="1"/>
            </p:cNvSpPr>
            <p:nvPr/>
          </p:nvSpPr>
          <p:spPr bwMode="auto">
            <a:xfrm>
              <a:off x="2978150" y="4376738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07" name="Line 875"/>
            <p:cNvSpPr>
              <a:spLocks noChangeShapeType="1"/>
            </p:cNvSpPr>
            <p:nvPr/>
          </p:nvSpPr>
          <p:spPr bwMode="auto">
            <a:xfrm flipV="1">
              <a:off x="2979738" y="4375150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08" name="Line 876"/>
            <p:cNvSpPr>
              <a:spLocks noChangeShapeType="1"/>
            </p:cNvSpPr>
            <p:nvPr/>
          </p:nvSpPr>
          <p:spPr bwMode="auto">
            <a:xfrm>
              <a:off x="2984500" y="4375150"/>
              <a:ext cx="63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09" name="Line 877"/>
            <p:cNvSpPr>
              <a:spLocks noChangeShapeType="1"/>
            </p:cNvSpPr>
            <p:nvPr/>
          </p:nvSpPr>
          <p:spPr bwMode="auto">
            <a:xfrm flipV="1">
              <a:off x="2990850" y="4373563"/>
              <a:ext cx="635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10" name="Line 878"/>
            <p:cNvSpPr>
              <a:spLocks noChangeShapeType="1"/>
            </p:cNvSpPr>
            <p:nvPr/>
          </p:nvSpPr>
          <p:spPr bwMode="auto">
            <a:xfrm>
              <a:off x="2997200" y="4373563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11" name="Line 879"/>
            <p:cNvSpPr>
              <a:spLocks noChangeShapeType="1"/>
            </p:cNvSpPr>
            <p:nvPr/>
          </p:nvSpPr>
          <p:spPr bwMode="auto">
            <a:xfrm flipV="1">
              <a:off x="2998788" y="4371975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12" name="Line 880"/>
            <p:cNvSpPr>
              <a:spLocks noChangeShapeType="1"/>
            </p:cNvSpPr>
            <p:nvPr/>
          </p:nvSpPr>
          <p:spPr bwMode="auto">
            <a:xfrm flipV="1">
              <a:off x="3000375" y="4371975"/>
              <a:ext cx="47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13" name="Line 881"/>
            <p:cNvSpPr>
              <a:spLocks noChangeShapeType="1"/>
            </p:cNvSpPr>
            <p:nvPr/>
          </p:nvSpPr>
          <p:spPr bwMode="auto">
            <a:xfrm>
              <a:off x="3005138" y="4371975"/>
              <a:ext cx="47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14" name="Line 882"/>
            <p:cNvSpPr>
              <a:spLocks noChangeShapeType="1"/>
            </p:cNvSpPr>
            <p:nvPr/>
          </p:nvSpPr>
          <p:spPr bwMode="auto">
            <a:xfrm flipV="1">
              <a:off x="3009900" y="4368800"/>
              <a:ext cx="635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15" name="Line 883"/>
            <p:cNvSpPr>
              <a:spLocks noChangeShapeType="1"/>
            </p:cNvSpPr>
            <p:nvPr/>
          </p:nvSpPr>
          <p:spPr bwMode="auto">
            <a:xfrm flipV="1">
              <a:off x="3016250" y="4368800"/>
              <a:ext cx="63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16" name="Line 884"/>
            <p:cNvSpPr>
              <a:spLocks noChangeShapeType="1"/>
            </p:cNvSpPr>
            <p:nvPr/>
          </p:nvSpPr>
          <p:spPr bwMode="auto">
            <a:xfrm>
              <a:off x="3022600" y="4368800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17" name="Line 885"/>
            <p:cNvSpPr>
              <a:spLocks noChangeShapeType="1"/>
            </p:cNvSpPr>
            <p:nvPr/>
          </p:nvSpPr>
          <p:spPr bwMode="auto">
            <a:xfrm flipV="1">
              <a:off x="3025775" y="4367213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18" name="Line 886"/>
            <p:cNvSpPr>
              <a:spLocks noChangeShapeType="1"/>
            </p:cNvSpPr>
            <p:nvPr/>
          </p:nvSpPr>
          <p:spPr bwMode="auto">
            <a:xfrm>
              <a:off x="3027363" y="4367213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19" name="Line 887"/>
            <p:cNvSpPr>
              <a:spLocks noChangeShapeType="1"/>
            </p:cNvSpPr>
            <p:nvPr/>
          </p:nvSpPr>
          <p:spPr bwMode="auto">
            <a:xfrm flipV="1">
              <a:off x="3028950" y="4365625"/>
              <a:ext cx="635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20" name="Line 888"/>
            <p:cNvSpPr>
              <a:spLocks noChangeShapeType="1"/>
            </p:cNvSpPr>
            <p:nvPr/>
          </p:nvSpPr>
          <p:spPr bwMode="auto">
            <a:xfrm>
              <a:off x="3035300" y="4365625"/>
              <a:ext cx="63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21" name="Line 889"/>
            <p:cNvSpPr>
              <a:spLocks noChangeShapeType="1"/>
            </p:cNvSpPr>
            <p:nvPr/>
          </p:nvSpPr>
          <p:spPr bwMode="auto">
            <a:xfrm flipV="1">
              <a:off x="3041650" y="4364038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22" name="Line 890"/>
            <p:cNvSpPr>
              <a:spLocks noChangeShapeType="1"/>
            </p:cNvSpPr>
            <p:nvPr/>
          </p:nvSpPr>
          <p:spPr bwMode="auto">
            <a:xfrm flipV="1">
              <a:off x="3046413" y="4362450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23" name="Line 891"/>
            <p:cNvSpPr>
              <a:spLocks noChangeShapeType="1"/>
            </p:cNvSpPr>
            <p:nvPr/>
          </p:nvSpPr>
          <p:spPr bwMode="auto">
            <a:xfrm flipV="1">
              <a:off x="3048000" y="4362450"/>
              <a:ext cx="63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24" name="Line 892"/>
            <p:cNvSpPr>
              <a:spLocks noChangeShapeType="1"/>
            </p:cNvSpPr>
            <p:nvPr/>
          </p:nvSpPr>
          <p:spPr bwMode="auto">
            <a:xfrm flipV="1">
              <a:off x="3054350" y="4360863"/>
              <a:ext cx="793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25" name="Line 893"/>
            <p:cNvSpPr>
              <a:spLocks noChangeShapeType="1"/>
            </p:cNvSpPr>
            <p:nvPr/>
          </p:nvSpPr>
          <p:spPr bwMode="auto">
            <a:xfrm flipV="1">
              <a:off x="3062288" y="4360863"/>
              <a:ext cx="47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26" name="Line 894"/>
            <p:cNvSpPr>
              <a:spLocks noChangeShapeType="1"/>
            </p:cNvSpPr>
            <p:nvPr/>
          </p:nvSpPr>
          <p:spPr bwMode="auto">
            <a:xfrm flipV="1">
              <a:off x="3067050" y="4359275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27" name="Line 895"/>
            <p:cNvSpPr>
              <a:spLocks noChangeShapeType="1"/>
            </p:cNvSpPr>
            <p:nvPr/>
          </p:nvSpPr>
          <p:spPr bwMode="auto">
            <a:xfrm>
              <a:off x="3070225" y="4359275"/>
              <a:ext cx="47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28" name="Line 896"/>
            <p:cNvSpPr>
              <a:spLocks noChangeShapeType="1"/>
            </p:cNvSpPr>
            <p:nvPr/>
          </p:nvSpPr>
          <p:spPr bwMode="auto">
            <a:xfrm flipV="1">
              <a:off x="3074988" y="4357688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29" name="Line 897"/>
            <p:cNvSpPr>
              <a:spLocks noChangeShapeType="1"/>
            </p:cNvSpPr>
            <p:nvPr/>
          </p:nvSpPr>
          <p:spPr bwMode="auto">
            <a:xfrm>
              <a:off x="3079750" y="4357688"/>
              <a:ext cx="63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30" name="Line 898"/>
            <p:cNvSpPr>
              <a:spLocks noChangeShapeType="1"/>
            </p:cNvSpPr>
            <p:nvPr/>
          </p:nvSpPr>
          <p:spPr bwMode="auto">
            <a:xfrm flipV="1">
              <a:off x="3086100" y="4357688"/>
              <a:ext cx="63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31" name="Line 899"/>
            <p:cNvSpPr>
              <a:spLocks noChangeShapeType="1"/>
            </p:cNvSpPr>
            <p:nvPr/>
          </p:nvSpPr>
          <p:spPr bwMode="auto">
            <a:xfrm>
              <a:off x="3092450" y="4357688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32" name="Line 900"/>
            <p:cNvSpPr>
              <a:spLocks noChangeShapeType="1"/>
            </p:cNvSpPr>
            <p:nvPr/>
          </p:nvSpPr>
          <p:spPr bwMode="auto">
            <a:xfrm>
              <a:off x="3094038" y="4357688"/>
              <a:ext cx="793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33" name="Line 901"/>
            <p:cNvSpPr>
              <a:spLocks noChangeShapeType="1"/>
            </p:cNvSpPr>
            <p:nvPr/>
          </p:nvSpPr>
          <p:spPr bwMode="auto">
            <a:xfrm>
              <a:off x="3101975" y="4359275"/>
              <a:ext cx="635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34" name="Line 902"/>
            <p:cNvSpPr>
              <a:spLocks noChangeShapeType="1"/>
            </p:cNvSpPr>
            <p:nvPr/>
          </p:nvSpPr>
          <p:spPr bwMode="auto">
            <a:xfrm>
              <a:off x="3108325" y="4360863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35" name="Line 903"/>
            <p:cNvSpPr>
              <a:spLocks noChangeShapeType="1"/>
            </p:cNvSpPr>
            <p:nvPr/>
          </p:nvSpPr>
          <p:spPr bwMode="auto">
            <a:xfrm>
              <a:off x="3113088" y="4362450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36" name="Line 904"/>
            <p:cNvSpPr>
              <a:spLocks noChangeShapeType="1"/>
            </p:cNvSpPr>
            <p:nvPr/>
          </p:nvSpPr>
          <p:spPr bwMode="auto">
            <a:xfrm>
              <a:off x="3114675" y="4362450"/>
              <a:ext cx="1588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37" name="Line 905"/>
            <p:cNvSpPr>
              <a:spLocks noChangeShapeType="1"/>
            </p:cNvSpPr>
            <p:nvPr/>
          </p:nvSpPr>
          <p:spPr bwMode="auto">
            <a:xfrm>
              <a:off x="3116263" y="4365625"/>
              <a:ext cx="7938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38" name="Line 906"/>
            <p:cNvSpPr>
              <a:spLocks noChangeShapeType="1"/>
            </p:cNvSpPr>
            <p:nvPr/>
          </p:nvSpPr>
          <p:spPr bwMode="auto">
            <a:xfrm>
              <a:off x="3124200" y="4371975"/>
              <a:ext cx="4763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39" name="Line 907"/>
            <p:cNvSpPr>
              <a:spLocks noChangeShapeType="1"/>
            </p:cNvSpPr>
            <p:nvPr/>
          </p:nvSpPr>
          <p:spPr bwMode="auto">
            <a:xfrm>
              <a:off x="3128963" y="4375150"/>
              <a:ext cx="3175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40" name="Line 908"/>
            <p:cNvSpPr>
              <a:spLocks noChangeShapeType="1"/>
            </p:cNvSpPr>
            <p:nvPr/>
          </p:nvSpPr>
          <p:spPr bwMode="auto">
            <a:xfrm>
              <a:off x="3132138" y="4379913"/>
              <a:ext cx="3175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41" name="Line 909"/>
            <p:cNvSpPr>
              <a:spLocks noChangeShapeType="1"/>
            </p:cNvSpPr>
            <p:nvPr/>
          </p:nvSpPr>
          <p:spPr bwMode="auto">
            <a:xfrm>
              <a:off x="3135313" y="4384675"/>
              <a:ext cx="1588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42" name="Line 910"/>
            <p:cNvSpPr>
              <a:spLocks noChangeShapeType="1"/>
            </p:cNvSpPr>
            <p:nvPr/>
          </p:nvSpPr>
          <p:spPr bwMode="auto">
            <a:xfrm>
              <a:off x="3136900" y="4389438"/>
              <a:ext cx="1588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43" name="Line 911"/>
            <p:cNvSpPr>
              <a:spLocks noChangeShapeType="1"/>
            </p:cNvSpPr>
            <p:nvPr/>
          </p:nvSpPr>
          <p:spPr bwMode="auto">
            <a:xfrm>
              <a:off x="3138488" y="4392613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44" name="Line 912"/>
            <p:cNvSpPr>
              <a:spLocks noChangeShapeType="1"/>
            </p:cNvSpPr>
            <p:nvPr/>
          </p:nvSpPr>
          <p:spPr bwMode="auto">
            <a:xfrm>
              <a:off x="3138488" y="4394200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45" name="Line 913"/>
            <p:cNvSpPr>
              <a:spLocks noChangeShapeType="1"/>
            </p:cNvSpPr>
            <p:nvPr/>
          </p:nvSpPr>
          <p:spPr bwMode="auto">
            <a:xfrm>
              <a:off x="3138488" y="4395788"/>
              <a:ext cx="1588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46" name="Line 914"/>
            <p:cNvSpPr>
              <a:spLocks noChangeShapeType="1"/>
            </p:cNvSpPr>
            <p:nvPr/>
          </p:nvSpPr>
          <p:spPr bwMode="auto">
            <a:xfrm>
              <a:off x="3140075" y="4400550"/>
              <a:ext cx="3175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47" name="Line 915"/>
            <p:cNvSpPr>
              <a:spLocks noChangeShapeType="1"/>
            </p:cNvSpPr>
            <p:nvPr/>
          </p:nvSpPr>
          <p:spPr bwMode="auto">
            <a:xfrm>
              <a:off x="3143250" y="4408488"/>
              <a:ext cx="3175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48" name="Line 916"/>
            <p:cNvSpPr>
              <a:spLocks noChangeShapeType="1"/>
            </p:cNvSpPr>
            <p:nvPr/>
          </p:nvSpPr>
          <p:spPr bwMode="auto">
            <a:xfrm>
              <a:off x="3146425" y="4413250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49" name="Line 917"/>
            <p:cNvSpPr>
              <a:spLocks noChangeShapeType="1"/>
            </p:cNvSpPr>
            <p:nvPr/>
          </p:nvSpPr>
          <p:spPr bwMode="auto">
            <a:xfrm>
              <a:off x="3146425" y="4414838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50" name="Line 918"/>
            <p:cNvSpPr>
              <a:spLocks noChangeShapeType="1"/>
            </p:cNvSpPr>
            <p:nvPr/>
          </p:nvSpPr>
          <p:spPr bwMode="auto">
            <a:xfrm>
              <a:off x="3146425" y="4416425"/>
              <a:ext cx="1588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51" name="Line 919"/>
            <p:cNvSpPr>
              <a:spLocks noChangeShapeType="1"/>
            </p:cNvSpPr>
            <p:nvPr/>
          </p:nvSpPr>
          <p:spPr bwMode="auto">
            <a:xfrm>
              <a:off x="3148013" y="4419600"/>
              <a:ext cx="3175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52" name="Line 920"/>
            <p:cNvSpPr>
              <a:spLocks noChangeShapeType="1"/>
            </p:cNvSpPr>
            <p:nvPr/>
          </p:nvSpPr>
          <p:spPr bwMode="auto">
            <a:xfrm>
              <a:off x="3151188" y="4425950"/>
              <a:ext cx="1588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53" name="Line 921"/>
            <p:cNvSpPr>
              <a:spLocks noChangeShapeType="1"/>
            </p:cNvSpPr>
            <p:nvPr/>
          </p:nvSpPr>
          <p:spPr bwMode="auto">
            <a:xfrm>
              <a:off x="3152775" y="4432300"/>
              <a:ext cx="1588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54" name="Line 922"/>
            <p:cNvSpPr>
              <a:spLocks noChangeShapeType="1"/>
            </p:cNvSpPr>
            <p:nvPr/>
          </p:nvSpPr>
          <p:spPr bwMode="auto">
            <a:xfrm>
              <a:off x="3154363" y="4438650"/>
              <a:ext cx="3175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55" name="Line 923"/>
            <p:cNvSpPr>
              <a:spLocks noChangeShapeType="1"/>
            </p:cNvSpPr>
            <p:nvPr/>
          </p:nvSpPr>
          <p:spPr bwMode="auto">
            <a:xfrm>
              <a:off x="3157538" y="4441825"/>
              <a:ext cx="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56" name="Line 924"/>
            <p:cNvSpPr>
              <a:spLocks noChangeShapeType="1"/>
            </p:cNvSpPr>
            <p:nvPr/>
          </p:nvSpPr>
          <p:spPr bwMode="auto">
            <a:xfrm>
              <a:off x="3157538" y="4445000"/>
              <a:ext cx="1588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57" name="Line 925"/>
            <p:cNvSpPr>
              <a:spLocks noChangeShapeType="1"/>
            </p:cNvSpPr>
            <p:nvPr/>
          </p:nvSpPr>
          <p:spPr bwMode="auto">
            <a:xfrm>
              <a:off x="3159125" y="4449763"/>
              <a:ext cx="3175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58" name="Line 926"/>
            <p:cNvSpPr>
              <a:spLocks noChangeShapeType="1"/>
            </p:cNvSpPr>
            <p:nvPr/>
          </p:nvSpPr>
          <p:spPr bwMode="auto">
            <a:xfrm>
              <a:off x="3162300" y="4459288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59" name="Line 927"/>
            <p:cNvSpPr>
              <a:spLocks noChangeShapeType="1"/>
            </p:cNvSpPr>
            <p:nvPr/>
          </p:nvSpPr>
          <p:spPr bwMode="auto">
            <a:xfrm>
              <a:off x="3162300" y="4460875"/>
              <a:ext cx="3175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60" name="Line 928"/>
            <p:cNvSpPr>
              <a:spLocks noChangeShapeType="1"/>
            </p:cNvSpPr>
            <p:nvPr/>
          </p:nvSpPr>
          <p:spPr bwMode="auto">
            <a:xfrm>
              <a:off x="3165475" y="4468813"/>
              <a:ext cx="1588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61" name="Line 929"/>
            <p:cNvSpPr>
              <a:spLocks noChangeShapeType="1"/>
            </p:cNvSpPr>
            <p:nvPr/>
          </p:nvSpPr>
          <p:spPr bwMode="auto">
            <a:xfrm>
              <a:off x="3167063" y="4476750"/>
              <a:ext cx="6350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62" name="Line 930"/>
            <p:cNvSpPr>
              <a:spLocks noChangeShapeType="1"/>
            </p:cNvSpPr>
            <p:nvPr/>
          </p:nvSpPr>
          <p:spPr bwMode="auto">
            <a:xfrm>
              <a:off x="3173413" y="4486275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63" name="Line 931"/>
            <p:cNvSpPr>
              <a:spLocks noChangeShapeType="1"/>
            </p:cNvSpPr>
            <p:nvPr/>
          </p:nvSpPr>
          <p:spPr bwMode="auto">
            <a:xfrm>
              <a:off x="3173413" y="4487863"/>
              <a:ext cx="1588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64" name="Line 932"/>
            <p:cNvSpPr>
              <a:spLocks noChangeShapeType="1"/>
            </p:cNvSpPr>
            <p:nvPr/>
          </p:nvSpPr>
          <p:spPr bwMode="auto">
            <a:xfrm>
              <a:off x="3175000" y="4492625"/>
              <a:ext cx="3175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65" name="Line 933"/>
            <p:cNvSpPr>
              <a:spLocks noChangeShapeType="1"/>
            </p:cNvSpPr>
            <p:nvPr/>
          </p:nvSpPr>
          <p:spPr bwMode="auto">
            <a:xfrm>
              <a:off x="3178175" y="4498975"/>
              <a:ext cx="1588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66" name="Line 934"/>
            <p:cNvSpPr>
              <a:spLocks noChangeShapeType="1"/>
            </p:cNvSpPr>
            <p:nvPr/>
          </p:nvSpPr>
          <p:spPr bwMode="auto">
            <a:xfrm>
              <a:off x="3179763" y="4502150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67" name="Line 935"/>
            <p:cNvSpPr>
              <a:spLocks noChangeShapeType="1"/>
            </p:cNvSpPr>
            <p:nvPr/>
          </p:nvSpPr>
          <p:spPr bwMode="auto">
            <a:xfrm>
              <a:off x="3181350" y="4503738"/>
              <a:ext cx="1588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68" name="Line 936"/>
            <p:cNvSpPr>
              <a:spLocks noChangeShapeType="1"/>
            </p:cNvSpPr>
            <p:nvPr/>
          </p:nvSpPr>
          <p:spPr bwMode="auto">
            <a:xfrm>
              <a:off x="3182938" y="4506913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69" name="Line 937"/>
            <p:cNvSpPr>
              <a:spLocks noChangeShapeType="1"/>
            </p:cNvSpPr>
            <p:nvPr/>
          </p:nvSpPr>
          <p:spPr bwMode="auto">
            <a:xfrm>
              <a:off x="3184525" y="4508500"/>
              <a:ext cx="6350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70" name="Line 938"/>
            <p:cNvSpPr>
              <a:spLocks noChangeShapeType="1"/>
            </p:cNvSpPr>
            <p:nvPr/>
          </p:nvSpPr>
          <p:spPr bwMode="auto">
            <a:xfrm>
              <a:off x="3190875" y="4514850"/>
              <a:ext cx="3175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71" name="Line 939"/>
            <p:cNvSpPr>
              <a:spLocks noChangeShapeType="1"/>
            </p:cNvSpPr>
            <p:nvPr/>
          </p:nvSpPr>
          <p:spPr bwMode="auto">
            <a:xfrm>
              <a:off x="3194050" y="4518025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72" name="Line 940"/>
            <p:cNvSpPr>
              <a:spLocks noChangeShapeType="1"/>
            </p:cNvSpPr>
            <p:nvPr/>
          </p:nvSpPr>
          <p:spPr bwMode="auto">
            <a:xfrm>
              <a:off x="3195638" y="4519613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73" name="Line 941"/>
            <p:cNvSpPr>
              <a:spLocks noChangeShapeType="1"/>
            </p:cNvSpPr>
            <p:nvPr/>
          </p:nvSpPr>
          <p:spPr bwMode="auto">
            <a:xfrm>
              <a:off x="3197225" y="4519613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74" name="Line 942"/>
            <p:cNvSpPr>
              <a:spLocks noChangeShapeType="1"/>
            </p:cNvSpPr>
            <p:nvPr/>
          </p:nvSpPr>
          <p:spPr bwMode="auto">
            <a:xfrm>
              <a:off x="3198813" y="4519613"/>
              <a:ext cx="9525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75" name="Line 943"/>
            <p:cNvSpPr>
              <a:spLocks noChangeShapeType="1"/>
            </p:cNvSpPr>
            <p:nvPr/>
          </p:nvSpPr>
          <p:spPr bwMode="auto">
            <a:xfrm>
              <a:off x="3208338" y="4524375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76" name="Line 944"/>
            <p:cNvSpPr>
              <a:spLocks noChangeShapeType="1"/>
            </p:cNvSpPr>
            <p:nvPr/>
          </p:nvSpPr>
          <p:spPr bwMode="auto">
            <a:xfrm>
              <a:off x="3211513" y="4525963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77" name="Line 945"/>
            <p:cNvSpPr>
              <a:spLocks noChangeShapeType="1"/>
            </p:cNvSpPr>
            <p:nvPr/>
          </p:nvSpPr>
          <p:spPr bwMode="auto">
            <a:xfrm flipV="1">
              <a:off x="3233738" y="4524375"/>
              <a:ext cx="3175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78" name="Line 946"/>
            <p:cNvSpPr>
              <a:spLocks noChangeShapeType="1"/>
            </p:cNvSpPr>
            <p:nvPr/>
          </p:nvSpPr>
          <p:spPr bwMode="auto">
            <a:xfrm>
              <a:off x="3236913" y="4524375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79" name="Line 947"/>
            <p:cNvSpPr>
              <a:spLocks noChangeShapeType="1"/>
            </p:cNvSpPr>
            <p:nvPr/>
          </p:nvSpPr>
          <p:spPr bwMode="auto">
            <a:xfrm flipV="1">
              <a:off x="3238500" y="4522788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80" name="Line 948"/>
            <p:cNvSpPr>
              <a:spLocks noChangeShapeType="1"/>
            </p:cNvSpPr>
            <p:nvPr/>
          </p:nvSpPr>
          <p:spPr bwMode="auto">
            <a:xfrm>
              <a:off x="3243263" y="4522788"/>
              <a:ext cx="63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81" name="Line 949"/>
            <p:cNvSpPr>
              <a:spLocks noChangeShapeType="1"/>
            </p:cNvSpPr>
            <p:nvPr/>
          </p:nvSpPr>
          <p:spPr bwMode="auto">
            <a:xfrm flipV="1">
              <a:off x="3249613" y="4519613"/>
              <a:ext cx="635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82" name="Line 950"/>
            <p:cNvSpPr>
              <a:spLocks noChangeShapeType="1"/>
            </p:cNvSpPr>
            <p:nvPr/>
          </p:nvSpPr>
          <p:spPr bwMode="auto">
            <a:xfrm>
              <a:off x="3255963" y="4519613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83" name="Line 951"/>
            <p:cNvSpPr>
              <a:spLocks noChangeShapeType="1"/>
            </p:cNvSpPr>
            <p:nvPr/>
          </p:nvSpPr>
          <p:spPr bwMode="auto">
            <a:xfrm flipV="1">
              <a:off x="3257550" y="4518025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84" name="Line 952"/>
            <p:cNvSpPr>
              <a:spLocks noChangeShapeType="1"/>
            </p:cNvSpPr>
            <p:nvPr/>
          </p:nvSpPr>
          <p:spPr bwMode="auto">
            <a:xfrm>
              <a:off x="3262313" y="4518025"/>
              <a:ext cx="635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85" name="Line 953"/>
            <p:cNvSpPr>
              <a:spLocks noChangeShapeType="1"/>
            </p:cNvSpPr>
            <p:nvPr/>
          </p:nvSpPr>
          <p:spPr bwMode="auto">
            <a:xfrm flipV="1">
              <a:off x="3268663" y="4516438"/>
              <a:ext cx="793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86" name="Line 954"/>
            <p:cNvSpPr>
              <a:spLocks noChangeShapeType="1"/>
            </p:cNvSpPr>
            <p:nvPr/>
          </p:nvSpPr>
          <p:spPr bwMode="auto">
            <a:xfrm flipV="1">
              <a:off x="3276600" y="4514850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87" name="Line 955"/>
            <p:cNvSpPr>
              <a:spLocks noChangeShapeType="1"/>
            </p:cNvSpPr>
            <p:nvPr/>
          </p:nvSpPr>
          <p:spPr bwMode="auto">
            <a:xfrm>
              <a:off x="3281363" y="4514850"/>
              <a:ext cx="4763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88" name="Line 956"/>
            <p:cNvSpPr>
              <a:spLocks noChangeShapeType="1"/>
            </p:cNvSpPr>
            <p:nvPr/>
          </p:nvSpPr>
          <p:spPr bwMode="auto">
            <a:xfrm flipV="1">
              <a:off x="3286125" y="4514850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89" name="Line 957"/>
            <p:cNvSpPr>
              <a:spLocks noChangeShapeType="1"/>
            </p:cNvSpPr>
            <p:nvPr/>
          </p:nvSpPr>
          <p:spPr bwMode="auto">
            <a:xfrm flipV="1">
              <a:off x="3287713" y="4513263"/>
              <a:ext cx="793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90" name="Line 958"/>
            <p:cNvSpPr>
              <a:spLocks noChangeShapeType="1"/>
            </p:cNvSpPr>
            <p:nvPr/>
          </p:nvSpPr>
          <p:spPr bwMode="auto">
            <a:xfrm flipV="1">
              <a:off x="3295650" y="4511675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91" name="Line 959"/>
            <p:cNvSpPr>
              <a:spLocks noChangeShapeType="1"/>
            </p:cNvSpPr>
            <p:nvPr/>
          </p:nvSpPr>
          <p:spPr bwMode="auto">
            <a:xfrm>
              <a:off x="3300413" y="4511675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92" name="Line 960"/>
            <p:cNvSpPr>
              <a:spLocks noChangeShapeType="1"/>
            </p:cNvSpPr>
            <p:nvPr/>
          </p:nvSpPr>
          <p:spPr bwMode="auto">
            <a:xfrm flipV="1">
              <a:off x="3303588" y="4511675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93" name="Line 961"/>
            <p:cNvSpPr>
              <a:spLocks noChangeShapeType="1"/>
            </p:cNvSpPr>
            <p:nvPr/>
          </p:nvSpPr>
          <p:spPr bwMode="auto">
            <a:xfrm>
              <a:off x="3305175" y="4511675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94" name="Line 962"/>
            <p:cNvSpPr>
              <a:spLocks noChangeShapeType="1"/>
            </p:cNvSpPr>
            <p:nvPr/>
          </p:nvSpPr>
          <p:spPr bwMode="auto">
            <a:xfrm flipV="1">
              <a:off x="3308350" y="4510088"/>
              <a:ext cx="635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95" name="Line 963"/>
            <p:cNvSpPr>
              <a:spLocks noChangeShapeType="1"/>
            </p:cNvSpPr>
            <p:nvPr/>
          </p:nvSpPr>
          <p:spPr bwMode="auto">
            <a:xfrm flipV="1">
              <a:off x="3314700" y="4508500"/>
              <a:ext cx="635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96" name="Line 964"/>
            <p:cNvSpPr>
              <a:spLocks noChangeShapeType="1"/>
            </p:cNvSpPr>
            <p:nvPr/>
          </p:nvSpPr>
          <p:spPr bwMode="auto">
            <a:xfrm flipV="1">
              <a:off x="3321050" y="4506913"/>
              <a:ext cx="635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97" name="Line 965"/>
            <p:cNvSpPr>
              <a:spLocks noChangeShapeType="1"/>
            </p:cNvSpPr>
            <p:nvPr/>
          </p:nvSpPr>
          <p:spPr bwMode="auto">
            <a:xfrm flipV="1">
              <a:off x="3327400" y="4506913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98" name="Line 966"/>
            <p:cNvSpPr>
              <a:spLocks noChangeShapeType="1"/>
            </p:cNvSpPr>
            <p:nvPr/>
          </p:nvSpPr>
          <p:spPr bwMode="auto">
            <a:xfrm>
              <a:off x="3330575" y="4506913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999" name="Line 967"/>
            <p:cNvSpPr>
              <a:spLocks noChangeShapeType="1"/>
            </p:cNvSpPr>
            <p:nvPr/>
          </p:nvSpPr>
          <p:spPr bwMode="auto">
            <a:xfrm>
              <a:off x="3351213" y="4506913"/>
              <a:ext cx="31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00" name="Line 968"/>
            <p:cNvSpPr>
              <a:spLocks noChangeShapeType="1"/>
            </p:cNvSpPr>
            <p:nvPr/>
          </p:nvSpPr>
          <p:spPr bwMode="auto">
            <a:xfrm>
              <a:off x="3354388" y="4506913"/>
              <a:ext cx="3175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01" name="Line 969"/>
            <p:cNvSpPr>
              <a:spLocks noChangeShapeType="1"/>
            </p:cNvSpPr>
            <p:nvPr/>
          </p:nvSpPr>
          <p:spPr bwMode="auto">
            <a:xfrm>
              <a:off x="3357563" y="4510088"/>
              <a:ext cx="4763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02" name="Line 970"/>
            <p:cNvSpPr>
              <a:spLocks noChangeShapeType="1"/>
            </p:cNvSpPr>
            <p:nvPr/>
          </p:nvSpPr>
          <p:spPr bwMode="auto">
            <a:xfrm>
              <a:off x="3362325" y="4511675"/>
              <a:ext cx="12700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03" name="Line 971"/>
            <p:cNvSpPr>
              <a:spLocks noChangeShapeType="1"/>
            </p:cNvSpPr>
            <p:nvPr/>
          </p:nvSpPr>
          <p:spPr bwMode="auto">
            <a:xfrm>
              <a:off x="3375025" y="4519613"/>
              <a:ext cx="6350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04" name="Line 972"/>
            <p:cNvSpPr>
              <a:spLocks noChangeShapeType="1"/>
            </p:cNvSpPr>
            <p:nvPr/>
          </p:nvSpPr>
          <p:spPr bwMode="auto">
            <a:xfrm>
              <a:off x="3381375" y="4525963"/>
              <a:ext cx="4763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05" name="Line 973"/>
            <p:cNvSpPr>
              <a:spLocks noChangeShapeType="1"/>
            </p:cNvSpPr>
            <p:nvPr/>
          </p:nvSpPr>
          <p:spPr bwMode="auto">
            <a:xfrm>
              <a:off x="3386138" y="4530725"/>
              <a:ext cx="3175" cy="63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06" name="Line 974"/>
            <p:cNvSpPr>
              <a:spLocks noChangeShapeType="1"/>
            </p:cNvSpPr>
            <p:nvPr/>
          </p:nvSpPr>
          <p:spPr bwMode="auto">
            <a:xfrm>
              <a:off x="3389313" y="4537075"/>
              <a:ext cx="3175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07" name="Line 975"/>
            <p:cNvSpPr>
              <a:spLocks noChangeShapeType="1"/>
            </p:cNvSpPr>
            <p:nvPr/>
          </p:nvSpPr>
          <p:spPr bwMode="auto">
            <a:xfrm>
              <a:off x="3392488" y="4541838"/>
              <a:ext cx="158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08" name="Line 976"/>
            <p:cNvSpPr>
              <a:spLocks noChangeShapeType="1"/>
            </p:cNvSpPr>
            <p:nvPr/>
          </p:nvSpPr>
          <p:spPr bwMode="auto">
            <a:xfrm>
              <a:off x="3394075" y="4541838"/>
              <a:ext cx="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09" name="Line 977"/>
            <p:cNvSpPr>
              <a:spLocks noChangeShapeType="1"/>
            </p:cNvSpPr>
            <p:nvPr/>
          </p:nvSpPr>
          <p:spPr bwMode="auto">
            <a:xfrm>
              <a:off x="3394075" y="4545013"/>
              <a:ext cx="1588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10" name="Line 978"/>
            <p:cNvSpPr>
              <a:spLocks noChangeShapeType="1"/>
            </p:cNvSpPr>
            <p:nvPr/>
          </p:nvSpPr>
          <p:spPr bwMode="auto">
            <a:xfrm>
              <a:off x="3395663" y="4546600"/>
              <a:ext cx="4763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11" name="Line 979"/>
            <p:cNvSpPr>
              <a:spLocks noChangeShapeType="1"/>
            </p:cNvSpPr>
            <p:nvPr/>
          </p:nvSpPr>
          <p:spPr bwMode="auto">
            <a:xfrm>
              <a:off x="3400425" y="4556125"/>
              <a:ext cx="4763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12" name="Line 980"/>
            <p:cNvSpPr>
              <a:spLocks noChangeShapeType="1"/>
            </p:cNvSpPr>
            <p:nvPr/>
          </p:nvSpPr>
          <p:spPr bwMode="auto">
            <a:xfrm>
              <a:off x="3405188" y="4565650"/>
              <a:ext cx="3175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13" name="Line 981"/>
            <p:cNvSpPr>
              <a:spLocks noChangeShapeType="1"/>
            </p:cNvSpPr>
            <p:nvPr/>
          </p:nvSpPr>
          <p:spPr bwMode="auto">
            <a:xfrm>
              <a:off x="3408363" y="4573588"/>
              <a:ext cx="4763" cy="111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14" name="Line 982"/>
            <p:cNvSpPr>
              <a:spLocks noChangeShapeType="1"/>
            </p:cNvSpPr>
            <p:nvPr/>
          </p:nvSpPr>
          <p:spPr bwMode="auto">
            <a:xfrm>
              <a:off x="3413125" y="4584700"/>
              <a:ext cx="1588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15" name="Line 983"/>
            <p:cNvSpPr>
              <a:spLocks noChangeShapeType="1"/>
            </p:cNvSpPr>
            <p:nvPr/>
          </p:nvSpPr>
          <p:spPr bwMode="auto">
            <a:xfrm>
              <a:off x="3414713" y="4587875"/>
              <a:ext cx="0" cy="15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" name="テキスト ボックス 1"/>
                <p:cNvSpPr txBox="1"/>
                <p:nvPr/>
              </p:nvSpPr>
              <p:spPr>
                <a:xfrm>
                  <a:off x="1364589" y="3040796"/>
                  <a:ext cx="655371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1" lang="en-US" altLang="ja-JP" sz="2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𝑊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>
            <p:sp>
              <p:nvSpPr>
                <p:cNvPr id="2" name="テキスト ボックス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4589" y="3040796"/>
                  <a:ext cx="655371" cy="40011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" name="テキスト ボックス 2"/>
                <p:cNvSpPr txBox="1"/>
                <p:nvPr/>
              </p:nvSpPr>
              <p:spPr>
                <a:xfrm>
                  <a:off x="1919191" y="3498850"/>
                  <a:ext cx="52873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1" lang="en-US" altLang="ja-JP" sz="2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ℓ</m:t>
                            </m:r>
                          </m:e>
                          <m:sup>
                            <m:r>
                              <a:rPr kumimoji="1" lang="en-US" altLang="ja-JP" sz="2000" b="0" i="1" smtClean="0">
                                <a:latin typeface="Cambria Math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>
            <p:sp>
              <p:nvSpPr>
                <p:cNvPr id="3" name="テキスト ボックス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19191" y="3498850"/>
                  <a:ext cx="528734" cy="4001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77" name="テキスト ボックス 976"/>
                <p:cNvSpPr txBox="1"/>
                <p:nvPr/>
              </p:nvSpPr>
              <p:spPr>
                <a:xfrm>
                  <a:off x="523427" y="3380879"/>
                  <a:ext cx="55528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>
            <p:sp>
              <p:nvSpPr>
                <p:cNvPr id="977" name="テキスト ボックス 97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3427" y="3380879"/>
                  <a:ext cx="555280" cy="46166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131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78" name="テキスト ボックス 977"/>
                <p:cNvSpPr txBox="1"/>
                <p:nvPr/>
              </p:nvSpPr>
              <p:spPr>
                <a:xfrm>
                  <a:off x="3344864" y="3412852"/>
                  <a:ext cx="55528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>
            <p:sp>
              <p:nvSpPr>
                <p:cNvPr id="978" name="テキスト ボックス 9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44864" y="3412852"/>
                  <a:ext cx="555280" cy="461665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131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80" name="テキスト ボックス 979"/>
                <p:cNvSpPr txBox="1"/>
                <p:nvPr/>
              </p:nvSpPr>
              <p:spPr>
                <a:xfrm>
                  <a:off x="3101981" y="3996680"/>
                  <a:ext cx="43178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kumimoji="1" lang="ja-JP" altLang="en-US" dirty="0"/>
                </a:p>
              </p:txBody>
            </p:sp>
          </mc:Choice>
          <mc:Fallback>
            <p:sp>
              <p:nvSpPr>
                <p:cNvPr id="980" name="テキスト ボックス 97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01981" y="3996680"/>
                  <a:ext cx="431785" cy="461665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l="-4225" b="-921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テキスト ボックス 6"/>
              <p:cNvSpPr txBox="1"/>
              <p:nvPr/>
            </p:nvSpPr>
            <p:spPr>
              <a:xfrm>
                <a:off x="2346462" y="4056811"/>
                <a:ext cx="474470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1800" dirty="0" smtClean="0"/>
                  <a:t>二体崩壊なので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1800" b="0" i="1" smtClean="0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1800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kumimoji="1" lang="ja-JP" altLang="en-US" sz="1800" dirty="0" smtClean="0"/>
                  <a:t>の重心系では，</a:t>
                </a:r>
                <a:r>
                  <a:rPr lang="ja-JP" altLang="en-US" sz="1800" dirty="0" smtClean="0"/>
                  <a:t>モノクロ光</a:t>
                </a:r>
                <a:endParaRPr lang="en-US" altLang="ja-JP" sz="1800" dirty="0" smtClean="0"/>
              </a:p>
              <a:p>
                <a:r>
                  <a:rPr kumimoji="1" lang="en-US" altLang="ja-JP" sz="1800" dirty="0" smtClean="0"/>
                  <a:t>1.9K</a:t>
                </a:r>
                <a:r>
                  <a:rPr kumimoji="1" lang="ja-JP" altLang="en-US" sz="1800" dirty="0" smtClean="0"/>
                  <a:t>の速度分布＋</a:t>
                </a:r>
                <a:r>
                  <a:rPr lang="ja-JP" altLang="en-US" sz="1800" dirty="0"/>
                  <a:t>赤方</a:t>
                </a:r>
                <a:r>
                  <a:rPr lang="ja-JP" altLang="en-US" sz="1800" dirty="0" smtClean="0"/>
                  <a:t>偏移の影響</a:t>
                </a:r>
                <a:endParaRPr kumimoji="1" lang="ja-JP" altLang="en-US" sz="1800" dirty="0"/>
              </a:p>
            </p:txBody>
          </p:sp>
        </mc:Choice>
        <mc:Fallback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462" y="4056811"/>
                <a:ext cx="4744703" cy="646331"/>
              </a:xfrm>
              <a:prstGeom prst="rect">
                <a:avLst/>
              </a:prstGeom>
              <a:blipFill rotWithShape="1">
                <a:blip r:embed="rId9"/>
                <a:stretch>
                  <a:fillRect t="-6542" b="-1495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98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スライド番号プレースホルダー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/>
            <a:fld id="{DFAF1CBE-AA6F-493E-8687-C4CA06B9F0C6}" type="slidenum">
              <a:rPr lang="en-US" altLang="ja-JP" sz="1400"/>
              <a:pPr algn="r" eaLnBrk="1" hangingPunct="1"/>
              <a:t>20</a:t>
            </a:fld>
            <a:endParaRPr lang="en-US" altLang="ja-JP" sz="1400"/>
          </a:p>
        </p:txBody>
      </p:sp>
      <p:sp>
        <p:nvSpPr>
          <p:cNvPr id="12291" name="スライド番号プレースホルダー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r" eaLnBrk="1" hangingPunct="1"/>
            <a:fld id="{EB4E47B3-7EEA-4D86-9CEF-5267A3A4E5AE}" type="slidenum">
              <a:rPr lang="en-US" altLang="ja-JP" sz="1400"/>
              <a:pPr algn="r" eaLnBrk="1" hangingPunct="1"/>
              <a:t>20</a:t>
            </a:fld>
            <a:endParaRPr lang="en-US" altLang="ja-JP" sz="1400"/>
          </a:p>
        </p:txBody>
      </p:sp>
      <p:sp>
        <p:nvSpPr>
          <p:cNvPr id="10" name="角丸四角形 9"/>
          <p:cNvSpPr/>
          <p:nvPr/>
        </p:nvSpPr>
        <p:spPr>
          <a:xfrm>
            <a:off x="1692275" y="3213100"/>
            <a:ext cx="7056438" cy="35877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>
                <a:solidFill>
                  <a:srgbClr val="FF0000"/>
                </a:solidFill>
                <a:latin typeface="Calibri" pitchFamily="34" charset="0"/>
                <a:ea typeface="ＭＳ Ｐゴシック" pitchFamily="50" charset="-128"/>
              </a:rPr>
              <a:t>Nb/Al-STJ</a:t>
            </a:r>
            <a:r>
              <a:rPr lang="ja-JP" altLang="en-US" sz="1600">
                <a:solidFill>
                  <a:srgbClr val="FF0000"/>
                </a:solidFill>
                <a:latin typeface="Calibri" pitchFamily="34" charset="0"/>
                <a:ea typeface="ＭＳ Ｐゴシック" pitchFamily="50" charset="-128"/>
              </a:rPr>
              <a:t>設計・開発</a:t>
            </a:r>
          </a:p>
        </p:txBody>
      </p:sp>
      <p:sp>
        <p:nvSpPr>
          <p:cNvPr id="12293" name="タイトル 1"/>
          <p:cNvSpPr>
            <a:spLocks noGrp="1"/>
          </p:cNvSpPr>
          <p:nvPr>
            <p:ph type="ctrTitle" idx="4294967295"/>
          </p:nvPr>
        </p:nvSpPr>
        <p:spPr>
          <a:xfrm>
            <a:off x="2700338" y="0"/>
            <a:ext cx="4032250" cy="404813"/>
          </a:xfrm>
        </p:spPr>
        <p:txBody>
          <a:bodyPr/>
          <a:lstStyle/>
          <a:p>
            <a:pPr eaLnBrk="1" hangingPunct="1"/>
            <a:r>
              <a:rPr lang="en-US" altLang="ja-JP" sz="2800" b="1" smtClean="0">
                <a:solidFill>
                  <a:schemeClr val="accent2"/>
                </a:solidFill>
                <a:ea typeface="ＭＳ Ｐゴシック" pitchFamily="50" charset="-128"/>
              </a:rPr>
              <a:t>Schedule</a:t>
            </a:r>
          </a:p>
        </p:txBody>
      </p:sp>
      <p:graphicFrame>
        <p:nvGraphicFramePr>
          <p:cNvPr id="384117" name="Group 117"/>
          <p:cNvGraphicFramePr>
            <a:graphicFrameLocks noGrp="1"/>
          </p:cNvGraphicFramePr>
          <p:nvPr/>
        </p:nvGraphicFramePr>
        <p:xfrm>
          <a:off x="142875" y="636588"/>
          <a:ext cx="9001127" cy="6162675"/>
        </p:xfrm>
        <a:graphic>
          <a:graphicData uri="http://schemas.openxmlformats.org/drawingml/2006/table">
            <a:tbl>
              <a:tblPr/>
              <a:tblGrid>
                <a:gridCol w="2016096"/>
                <a:gridCol w="936045"/>
                <a:gridCol w="1155733"/>
                <a:gridCol w="1223728"/>
                <a:gridCol w="1223729"/>
                <a:gridCol w="1222068"/>
                <a:gridCol w="1223728"/>
              </a:tblGrid>
              <a:tr h="640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pitchFamily="18" charset="0"/>
                          <a:ea typeface="Osaka" charset="-128"/>
                        </a:rPr>
                        <a:t>2012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pitchFamily="18" charset="0"/>
                          <a:ea typeface="Osaka" charset="-128"/>
                        </a:rPr>
                        <a:t>2013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pitchFamily="18" charset="0"/>
                          <a:ea typeface="Osaka" charset="-128"/>
                        </a:rPr>
                        <a:t>2014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pitchFamily="18" charset="0"/>
                          <a:ea typeface="Osaka" charset="-128"/>
                        </a:rPr>
                        <a:t>2015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pitchFamily="18" charset="0"/>
                          <a:ea typeface="Osaka" charset="-128"/>
                        </a:rPr>
                        <a:t>2016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" pitchFamily="18" charset="0"/>
                          <a:ea typeface="Osaka" charset="-128"/>
                        </a:rPr>
                        <a:t>2017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73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Experiment Design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9098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SuperconductingTunnel Junction (STJ ) Detector 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0670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Preamplifier at 2K and Post-Preamp (</a:t>
                      </a:r>
                      <a:r>
                        <a:rPr kumimoji="1" lang="en-US" altLang="ja-JP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Fermilab</a:t>
                      </a: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, JAXA, Tsukuba</a:t>
                      </a:r>
                      <a:r>
                        <a:rPr kumimoji="1" lang="ja-JP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）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10384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Dispersive Element, Optics (JAXA, Tsukuba)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73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Cryostat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 ( JAXA, KEK)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8605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Measurements</a:t>
                      </a: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＋</a:t>
                      </a: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Analysis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All</a:t>
                      </a: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）</a:t>
                      </a: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itchFamily="18" charset="0"/>
                        <a:ea typeface="Osaka" charset="-128"/>
                      </a:endParaRPr>
                    </a:p>
                  </a:txBody>
                  <a:tcPr marL="91434" marR="91434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195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2124075" y="1628775"/>
            <a:ext cx="2447925" cy="57626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Experiment with FIR Rocket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2124075" y="1268413"/>
            <a:ext cx="6696075" cy="36036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Experiment with Satellite such as SPICA</a:t>
            </a:r>
          </a:p>
        </p:txBody>
      </p:sp>
      <p:sp>
        <p:nvSpPr>
          <p:cNvPr id="2" name="角丸四角形 9"/>
          <p:cNvSpPr/>
          <p:nvPr/>
        </p:nvSpPr>
        <p:spPr>
          <a:xfrm>
            <a:off x="2124075" y="2205038"/>
            <a:ext cx="2671763" cy="50323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Design and R&amp;D of </a:t>
            </a:r>
            <a:r>
              <a:rPr lang="en-US" altLang="ja-JP" sz="1600" b="1" dirty="0" err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Nb</a:t>
            </a:r>
            <a:r>
              <a:rPr lang="en-US" altLang="ja-JP" sz="16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/Al-STJ Detector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4795838" y="2205038"/>
            <a:ext cx="1368425" cy="50165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Production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4795838" y="4221163"/>
            <a:ext cx="1439862" cy="4318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Production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2124075" y="3213100"/>
            <a:ext cx="2671763" cy="5048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Design and R&amp;D</a:t>
            </a:r>
          </a:p>
        </p:txBody>
      </p:sp>
      <p:sp>
        <p:nvSpPr>
          <p:cNvPr id="21" name="角丸四角形 20"/>
          <p:cNvSpPr/>
          <p:nvPr/>
        </p:nvSpPr>
        <p:spPr>
          <a:xfrm>
            <a:off x="2124075" y="6237288"/>
            <a:ext cx="4032250" cy="35877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Simulation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2124075" y="4221163"/>
            <a:ext cx="2671763" cy="4318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Design and R&amp;D</a:t>
            </a:r>
          </a:p>
        </p:txBody>
      </p:sp>
      <p:sp>
        <p:nvSpPr>
          <p:cNvPr id="3" name="角丸四角形 9"/>
          <p:cNvSpPr/>
          <p:nvPr/>
        </p:nvSpPr>
        <p:spPr>
          <a:xfrm>
            <a:off x="2124075" y="2708275"/>
            <a:ext cx="6696075" cy="35877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r>
              <a:rPr lang="ja-JP" altLang="en-US" sz="16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　　　　　</a:t>
            </a:r>
            <a:r>
              <a:rPr lang="en-US" altLang="ja-JP" sz="16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Design and R&amp;D of </a:t>
            </a:r>
            <a:r>
              <a:rPr lang="en-US" altLang="ja-JP" sz="1600" b="1" dirty="0" err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Hf</a:t>
            </a:r>
            <a:r>
              <a:rPr lang="en-US" altLang="ja-JP" sz="16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-STJ Detector</a:t>
            </a:r>
          </a:p>
        </p:txBody>
      </p:sp>
      <p:sp>
        <p:nvSpPr>
          <p:cNvPr id="4" name="角丸四角形 10"/>
          <p:cNvSpPr/>
          <p:nvPr/>
        </p:nvSpPr>
        <p:spPr>
          <a:xfrm>
            <a:off x="4824413" y="3213100"/>
            <a:ext cx="1368425" cy="5048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Production</a:t>
            </a:r>
          </a:p>
        </p:txBody>
      </p:sp>
      <p:sp>
        <p:nvSpPr>
          <p:cNvPr id="7" name="角丸四角形 13"/>
          <p:cNvSpPr/>
          <p:nvPr/>
        </p:nvSpPr>
        <p:spPr>
          <a:xfrm>
            <a:off x="3924300" y="5876925"/>
            <a:ext cx="2160588" cy="28733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Analysis Program</a:t>
            </a:r>
          </a:p>
        </p:txBody>
      </p:sp>
      <p:sp>
        <p:nvSpPr>
          <p:cNvPr id="8" name="角丸四角形 13"/>
          <p:cNvSpPr/>
          <p:nvPr/>
        </p:nvSpPr>
        <p:spPr>
          <a:xfrm>
            <a:off x="6192838" y="6289675"/>
            <a:ext cx="2590800" cy="28733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            Analysis</a:t>
            </a:r>
          </a:p>
        </p:txBody>
      </p:sp>
      <p:sp>
        <p:nvSpPr>
          <p:cNvPr id="9" name="角丸四角形 12"/>
          <p:cNvSpPr/>
          <p:nvPr/>
        </p:nvSpPr>
        <p:spPr>
          <a:xfrm>
            <a:off x="2124075" y="5300663"/>
            <a:ext cx="2671763" cy="4318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Design and R&amp;D</a:t>
            </a:r>
          </a:p>
        </p:txBody>
      </p:sp>
      <p:sp>
        <p:nvSpPr>
          <p:cNvPr id="16" name="角丸四角形 13"/>
          <p:cNvSpPr/>
          <p:nvPr/>
        </p:nvSpPr>
        <p:spPr>
          <a:xfrm>
            <a:off x="4795838" y="5300663"/>
            <a:ext cx="1223962" cy="4318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Production</a:t>
            </a:r>
          </a:p>
        </p:txBody>
      </p:sp>
      <p:sp>
        <p:nvSpPr>
          <p:cNvPr id="12374" name="角丸四角形 10"/>
          <p:cNvSpPr>
            <a:spLocks noChangeArrowheads="1"/>
          </p:cNvSpPr>
          <p:nvPr/>
        </p:nvSpPr>
        <p:spPr bwMode="auto">
          <a:xfrm rot="-5400000">
            <a:off x="4643438" y="3752850"/>
            <a:ext cx="4968875" cy="720725"/>
          </a:xfrm>
          <a:prstGeom prst="roundRect">
            <a:avLst>
              <a:gd name="adj" fmla="val 16667"/>
            </a:avLst>
          </a:prstGeom>
          <a:solidFill>
            <a:srgbClr val="D7E4BD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r>
              <a:rPr lang="en-US" altLang="ja-JP" sz="1800" b="1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   </a:t>
            </a:r>
            <a:r>
              <a:rPr lang="en-US" altLang="ja-JP" sz="1800" b="1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Far-Infrared Observatory Rocket Experiment</a:t>
            </a:r>
          </a:p>
        </p:txBody>
      </p:sp>
    </p:spTree>
    <p:extLst>
      <p:ext uri="{BB962C8B-B14F-4D97-AF65-F5344CB8AC3E}">
        <p14:creationId xmlns:p14="http://schemas.microsoft.com/office/powerpoint/2010/main" val="1663448241"/>
      </p:ext>
    </p:extLst>
  </p:cSld>
  <p:clrMapOvr>
    <a:masterClrMapping/>
  </p:clrMapOvr>
  <p:transition advTm="42797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79712" y="69215"/>
            <a:ext cx="4876800" cy="838200"/>
          </a:xfrm>
        </p:spPr>
        <p:txBody>
          <a:bodyPr/>
          <a:lstStyle/>
          <a:p>
            <a:pPr eaLnBrk="1" hangingPunct="1"/>
            <a:r>
              <a:rPr lang="en-US" altLang="ja-JP" sz="3200" b="1" smtClean="0">
                <a:solidFill>
                  <a:srgbClr val="FF3300"/>
                </a:solidFill>
              </a:rPr>
              <a:t>Plan</a:t>
            </a:r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0" y="980728"/>
            <a:ext cx="8964613" cy="550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l" eaLnBrk="1" hangingPunct="1">
              <a:buFontTx/>
              <a:buAutoNum type="arabicPeriod"/>
            </a:pPr>
            <a:r>
              <a:rPr lang="en-US" altLang="ja-JP" sz="2800" dirty="0">
                <a:solidFill>
                  <a:schemeClr val="accent2"/>
                </a:solidFill>
              </a:rPr>
              <a:t>Design and detector R&amp;D of CIB measurement with a FIR-rocket launched in 2016</a:t>
            </a:r>
          </a:p>
          <a:p>
            <a:pPr algn="l" eaLnBrk="1" hangingPunct="1"/>
            <a:r>
              <a:rPr lang="en-US" altLang="ja-JP" dirty="0">
                <a:solidFill>
                  <a:schemeClr val="accent2"/>
                </a:solidFill>
              </a:rPr>
              <a:t>                      </a:t>
            </a:r>
            <a:endParaRPr lang="en-US" altLang="ja-JP" dirty="0">
              <a:solidFill>
                <a:schemeClr val="accent2"/>
              </a:solidFill>
              <a:latin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l"/>
            </a:pPr>
            <a:r>
              <a:rPr lang="en-US" altLang="ja-JP" dirty="0">
                <a:solidFill>
                  <a:schemeClr val="accent2"/>
                </a:solidFill>
                <a:latin typeface="Times New Roman" pitchFamily="18" charset="0"/>
              </a:rPr>
              <a:t>    Multi-cell </a:t>
            </a:r>
            <a:r>
              <a:rPr lang="en-US" altLang="ja-JP" dirty="0" err="1">
                <a:solidFill>
                  <a:schemeClr val="accent2"/>
                </a:solidFill>
                <a:latin typeface="Times New Roman" pitchFamily="18" charset="0"/>
              </a:rPr>
              <a:t>Nb</a:t>
            </a:r>
            <a:r>
              <a:rPr lang="en-US" altLang="ja-JP" dirty="0">
                <a:solidFill>
                  <a:schemeClr val="accent2"/>
                </a:solidFill>
                <a:latin typeface="Times New Roman" pitchFamily="18" charset="0"/>
              </a:rPr>
              <a:t>/Al-STJ                         (</a:t>
            </a:r>
            <a:r>
              <a:rPr lang="en-US" altLang="ja-JP" dirty="0" err="1">
                <a:solidFill>
                  <a:schemeClr val="accent2"/>
                </a:solidFill>
                <a:latin typeface="Times New Roman" pitchFamily="18" charset="0"/>
              </a:rPr>
              <a:t>Tsukuba,Fukui,Okayama</a:t>
            </a:r>
            <a:r>
              <a:rPr lang="en-US" altLang="ja-JP" dirty="0">
                <a:solidFill>
                  <a:schemeClr val="accent2"/>
                </a:solidFill>
                <a:latin typeface="Times New Roman" pitchFamily="18" charset="0"/>
              </a:rPr>
              <a:t>)</a:t>
            </a:r>
          </a:p>
          <a:p>
            <a:pPr algn="l" eaLnBrk="1" hangingPunct="1">
              <a:buFont typeface="Wingdings" pitchFamily="2" charset="2"/>
              <a:buChar char="l"/>
            </a:pPr>
            <a:r>
              <a:rPr lang="en-US" altLang="ja-JP" dirty="0">
                <a:solidFill>
                  <a:schemeClr val="accent2"/>
                </a:solidFill>
                <a:latin typeface="Times New Roman" pitchFamily="18" charset="0"/>
              </a:rPr>
              <a:t>    Low-temperature (2K) preamplifier and post-preamplifier  </a:t>
            </a:r>
            <a:r>
              <a:rPr lang="ja-JP" altLang="en-US" dirty="0">
                <a:solidFill>
                  <a:schemeClr val="accent2"/>
                </a:solidFill>
                <a:latin typeface="Times New Roman" pitchFamily="18" charset="0"/>
              </a:rPr>
              <a:t>　                                       </a:t>
            </a:r>
            <a:r>
              <a:rPr lang="en-US" altLang="ja-JP" dirty="0">
                <a:solidFill>
                  <a:schemeClr val="accent2"/>
                </a:solidFill>
                <a:latin typeface="Times New Roman" pitchFamily="18" charset="0"/>
              </a:rPr>
              <a:t>(</a:t>
            </a:r>
            <a:r>
              <a:rPr lang="en-US" altLang="ja-JP" dirty="0" err="1">
                <a:solidFill>
                  <a:schemeClr val="accent2"/>
                </a:solidFill>
                <a:latin typeface="Times New Roman" pitchFamily="18" charset="0"/>
              </a:rPr>
              <a:t>Fermilab</a:t>
            </a:r>
            <a:r>
              <a:rPr lang="en-US" altLang="ja-JP" dirty="0">
                <a:solidFill>
                  <a:schemeClr val="accent2"/>
                </a:solidFill>
                <a:latin typeface="Times New Roman" pitchFamily="18" charset="0"/>
              </a:rPr>
              <a:t>, JAXA, Tsukuba)</a:t>
            </a:r>
          </a:p>
          <a:p>
            <a:pPr algn="l" eaLnBrk="1" hangingPunct="1">
              <a:buFont typeface="Wingdings" pitchFamily="2" charset="2"/>
              <a:buChar char="l"/>
            </a:pPr>
            <a:r>
              <a:rPr lang="en-US" altLang="ja-JP" dirty="0">
                <a:solidFill>
                  <a:schemeClr val="accent2"/>
                </a:solidFill>
                <a:latin typeface="Times New Roman" pitchFamily="18" charset="0"/>
              </a:rPr>
              <a:t>    Dispersive element such as grating    (Tsukuba, JAXA)</a:t>
            </a:r>
          </a:p>
          <a:p>
            <a:pPr algn="l" eaLnBrk="1" hangingPunct="1">
              <a:buFont typeface="Wingdings" pitchFamily="2" charset="2"/>
              <a:buChar char="l"/>
            </a:pPr>
            <a:r>
              <a:rPr lang="ja-JP" altLang="en-US" dirty="0">
                <a:solidFill>
                  <a:schemeClr val="accent2"/>
                </a:solidFill>
                <a:latin typeface="Times New Roman" pitchFamily="18" charset="0"/>
              </a:rPr>
              <a:t>　 </a:t>
            </a:r>
            <a:r>
              <a:rPr lang="en-US" altLang="ja-JP" dirty="0">
                <a:solidFill>
                  <a:schemeClr val="accent2"/>
                </a:solidFill>
                <a:latin typeface="Times New Roman" pitchFamily="18" charset="0"/>
              </a:rPr>
              <a:t>Cryostat</a:t>
            </a:r>
            <a:r>
              <a:rPr lang="ja-JP" altLang="en-US" dirty="0">
                <a:solidFill>
                  <a:schemeClr val="accent2"/>
                </a:solidFill>
                <a:latin typeface="Times New Roman" pitchFamily="18" charset="0"/>
              </a:rPr>
              <a:t>（</a:t>
            </a:r>
            <a:r>
              <a:rPr lang="en-US" altLang="ja-JP" dirty="0">
                <a:solidFill>
                  <a:schemeClr val="accent2"/>
                </a:solidFill>
                <a:latin typeface="Times New Roman" pitchFamily="18" charset="0"/>
              </a:rPr>
              <a:t>1.7K)                                    (JAXA)</a:t>
            </a:r>
          </a:p>
          <a:p>
            <a:pPr algn="l" eaLnBrk="1" hangingPunct="1">
              <a:buFont typeface="Wingdings" pitchFamily="2" charset="2"/>
              <a:buChar char="l"/>
            </a:pPr>
            <a:endParaRPr lang="en-US" altLang="ja-JP" dirty="0">
              <a:solidFill>
                <a:schemeClr val="accent2"/>
              </a:solidFill>
              <a:latin typeface="Times New Roman" pitchFamily="18" charset="0"/>
            </a:endParaRPr>
          </a:p>
          <a:p>
            <a:pPr algn="l" eaLnBrk="1" hangingPunct="1"/>
            <a:r>
              <a:rPr lang="en-US" altLang="ja-JP" sz="2800" dirty="0">
                <a:solidFill>
                  <a:schemeClr val="accent2"/>
                </a:solidFill>
              </a:rPr>
              <a:t>2.  Superconducting detector R&amp;D for satellite CIB measurement after 2018</a:t>
            </a:r>
          </a:p>
          <a:p>
            <a:pPr algn="l" eaLnBrk="1" hangingPunct="1"/>
            <a:endParaRPr lang="en-US" altLang="ja-JP" dirty="0">
              <a:solidFill>
                <a:schemeClr val="accent2"/>
              </a:solidFill>
            </a:endParaRPr>
          </a:p>
          <a:p>
            <a:pPr algn="l" eaLnBrk="1" hangingPunct="1">
              <a:buFont typeface="Wingdings" pitchFamily="2" charset="2"/>
              <a:buChar char="l"/>
            </a:pPr>
            <a:r>
              <a:rPr lang="en-US" altLang="ja-JP" dirty="0">
                <a:solidFill>
                  <a:schemeClr val="accent2"/>
                </a:solidFill>
              </a:rPr>
              <a:t>   Multi-cell </a:t>
            </a:r>
            <a:r>
              <a:rPr lang="en-US" altLang="ja-JP" dirty="0" err="1">
                <a:solidFill>
                  <a:schemeClr val="accent2"/>
                </a:solidFill>
              </a:rPr>
              <a:t>Hf</a:t>
            </a:r>
            <a:r>
              <a:rPr lang="en-US" altLang="ja-JP" dirty="0">
                <a:solidFill>
                  <a:schemeClr val="accent2"/>
                </a:solidFill>
              </a:rPr>
              <a:t>-STJ development          (Tsukuba, Fukui)</a:t>
            </a:r>
          </a:p>
          <a:p>
            <a:pPr algn="l" eaLnBrk="1" hangingPunct="1">
              <a:buFont typeface="Wingdings" pitchFamily="2" charset="2"/>
              <a:buNone/>
            </a:pPr>
            <a:endParaRPr lang="en-US" altLang="ja-JP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767152"/>
      </p:ext>
    </p:extLst>
  </p:cSld>
  <p:clrMapOvr>
    <a:masterClrMapping/>
  </p:clrMapOvr>
  <p:transition advTm="632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3354" y="116632"/>
            <a:ext cx="8229600" cy="523528"/>
          </a:xfrm>
        </p:spPr>
        <p:txBody>
          <a:bodyPr/>
          <a:lstStyle/>
          <a:p>
            <a:r>
              <a:rPr lang="ja-JP" altLang="en-US" sz="3200" dirty="0" smtClean="0"/>
              <a:t>信号検出の可能性</a:t>
            </a:r>
            <a:endParaRPr kumimoji="1" lang="ja-JP" altLang="en-US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954512"/>
            <a:ext cx="5147353" cy="276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直線矢印コネクタ 6"/>
          <p:cNvCxnSpPr/>
          <p:nvPr/>
        </p:nvCxnSpPr>
        <p:spPr bwMode="auto">
          <a:xfrm>
            <a:off x="3465443" y="1397851"/>
            <a:ext cx="1754629" cy="230949"/>
          </a:xfrm>
          <a:prstGeom prst="straightConnector1">
            <a:avLst/>
          </a:prstGeom>
          <a:ln w="31750">
            <a:headEnd type="none" w="med" len="med"/>
            <a:tailEnd type="stealth" w="lg" len="lg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/>
          <p:nvPr/>
        </p:nvCxnSpPr>
        <p:spPr bwMode="auto">
          <a:xfrm>
            <a:off x="3803655" y="2028909"/>
            <a:ext cx="1978486" cy="463987"/>
          </a:xfrm>
          <a:prstGeom prst="straightConnector1">
            <a:avLst/>
          </a:prstGeom>
          <a:ln w="31750">
            <a:headEnd type="none" w="med" len="med"/>
            <a:tailEnd type="stealth" w="lg" len="lg"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42"/>
          <p:cNvSpPr>
            <a:spLocks noChangeArrowheads="1"/>
          </p:cNvSpPr>
          <p:nvPr/>
        </p:nvSpPr>
        <p:spPr bwMode="auto">
          <a:xfrm>
            <a:off x="7081176" y="1628800"/>
            <a:ext cx="1440160" cy="343172"/>
          </a:xfrm>
          <a:prstGeom prst="rect">
            <a:avLst/>
          </a:prstGeom>
          <a:solidFill>
            <a:schemeClr val="bg1"/>
          </a:solidFill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lnSpc>
                <a:spcPct val="10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ja-JP" sz="1600" dirty="0" smtClean="0"/>
              <a:t>CIB  (COBE)</a:t>
            </a:r>
            <a:endParaRPr lang="ja-JP" altLang="en-GB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7468705" y="658511"/>
                <a:ext cx="1267142" cy="4246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00" b="0" i="1" smtClean="0">
                          <a:latin typeface="Cambria Math"/>
                        </a:rPr>
                        <m:t>𝑑𝑁</m:t>
                      </m:r>
                      <m:r>
                        <a:rPr kumimoji="1" lang="en-US" altLang="ja-JP" sz="2000" b="0" i="1" smtClean="0">
                          <a:latin typeface="Cambria Math"/>
                        </a:rPr>
                        <m:t>∕</m:t>
                      </m:r>
                      <m:r>
                        <a:rPr kumimoji="1" lang="en-US" altLang="ja-JP" sz="2000" b="0" i="1" smtClean="0">
                          <a:latin typeface="Cambria Math"/>
                        </a:rPr>
                        <m:t>𝑑</m:t>
                      </m:r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8705" y="658511"/>
                <a:ext cx="1267142" cy="424603"/>
              </a:xfrm>
              <a:prstGeom prst="rect">
                <a:avLst/>
              </a:prstGeom>
              <a:blipFill rotWithShape="1">
                <a:blip r:embed="rId3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53284"/>
            <a:ext cx="4283968" cy="3097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1125726" y="3028805"/>
                <a:ext cx="1663661" cy="4985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kumimoji="1" lang="en-US" altLang="ja-JP" sz="2400" b="0" i="1" smtClean="0">
                          <a:latin typeface="Cambria Math"/>
                        </a:rPr>
                        <m:t>𝑁</m:t>
                      </m:r>
                      <m:r>
                        <a:rPr kumimoji="1" lang="en-US" altLang="ja-JP" sz="2400" b="0" i="1" smtClean="0">
                          <a:latin typeface="Cambria Math"/>
                        </a:rPr>
                        <m:t>∕</m:t>
                      </m:r>
                      <m:r>
                        <a:rPr kumimoji="1" lang="en-US" altLang="ja-JP" sz="2400" b="0" i="1" smtClean="0">
                          <a:latin typeface="Cambria Math"/>
                        </a:rPr>
                        <m:t>𝑑</m:t>
                      </m:r>
                      <m:sSubSup>
                        <m:sSubSupPr>
                          <m:ctrlPr>
                            <a:rPr kumimoji="1" lang="en-US" altLang="ja-JP" sz="240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𝛾</m:t>
                          </m:r>
                        </m:sub>
                        <m:sup>
                          <m:r>
                            <a:rPr kumimoji="1" lang="en-US" altLang="ja-JP" sz="2400" b="0" i="0" smtClean="0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5726" y="3028805"/>
                <a:ext cx="1663661" cy="498598"/>
              </a:xfrm>
              <a:prstGeom prst="rect">
                <a:avLst/>
              </a:prstGeom>
              <a:blipFill rotWithShape="1">
                <a:blip r:embed="rId6"/>
                <a:stretch>
                  <a:fillRect b="-1097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テキスト ボックス 13"/>
          <p:cNvSpPr txBox="1"/>
          <p:nvPr/>
        </p:nvSpPr>
        <p:spPr>
          <a:xfrm>
            <a:off x="481574" y="4127093"/>
            <a:ext cx="228564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検出器のエネルギー分解能</a:t>
            </a:r>
            <a:endParaRPr kumimoji="1" lang="en-US" altLang="ja-JP" sz="1400" dirty="0" smtClean="0"/>
          </a:p>
          <a:p>
            <a:r>
              <a:rPr kumimoji="1" lang="en-US" altLang="ja-JP" sz="2000" dirty="0" smtClean="0"/>
              <a:t>0%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441358" y="4318339"/>
            <a:ext cx="676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1%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465443" y="5373216"/>
            <a:ext cx="676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3</a:t>
            </a:r>
            <a:r>
              <a:rPr kumimoji="1" lang="en-US" altLang="ja-JP" sz="2000" dirty="0" smtClean="0"/>
              <a:t>%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452188" y="5373216"/>
            <a:ext cx="676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2</a:t>
            </a:r>
            <a:r>
              <a:rPr kumimoji="1" lang="en-US" altLang="ja-JP" sz="2000" dirty="0" smtClean="0"/>
              <a:t>%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397876" y="4127093"/>
            <a:ext cx="44057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ja-JP" altLang="en-US" sz="2000" dirty="0" smtClean="0"/>
              <a:t>望遠鏡：</a:t>
            </a:r>
            <a:r>
              <a:rPr lang="en-US" altLang="ja-JP" sz="2000" dirty="0" smtClean="0"/>
              <a:t>20cm</a:t>
            </a:r>
            <a:r>
              <a:rPr lang="ja-JP" altLang="en-US" sz="2000" dirty="0" smtClean="0"/>
              <a:t>径，</a:t>
            </a:r>
            <a:r>
              <a:rPr lang="en-US" altLang="ja-JP" sz="2000" dirty="0" smtClean="0"/>
              <a:t>0.1°</a:t>
            </a:r>
            <a:r>
              <a:rPr lang="ja-JP" altLang="en-US" sz="2000" dirty="0" smtClean="0"/>
              <a:t>の集光</a:t>
            </a:r>
            <a:endParaRPr lang="en-US" altLang="ja-JP" sz="2000" dirty="0" smtClean="0"/>
          </a:p>
          <a:p>
            <a:pPr marL="342900" indent="-342900" algn="l">
              <a:buFont typeface="Arial" pitchFamily="34" charset="0"/>
              <a:buChar char="•"/>
            </a:pPr>
            <a:r>
              <a:rPr kumimoji="1" lang="ja-JP" altLang="en-US" sz="2000" dirty="0" smtClean="0"/>
              <a:t>測定時間：</a:t>
            </a:r>
            <a:r>
              <a:rPr kumimoji="1" lang="en-US" altLang="ja-JP" sz="2000" dirty="0" smtClean="0"/>
              <a:t>10</a:t>
            </a:r>
            <a:r>
              <a:rPr kumimoji="1" lang="ja-JP" altLang="en-US" sz="2000" dirty="0" smtClean="0"/>
              <a:t>時間</a:t>
            </a:r>
            <a:endParaRPr kumimoji="1" lang="en-US" altLang="ja-JP" sz="2000" dirty="0" smtClean="0"/>
          </a:p>
          <a:p>
            <a:pPr marL="342900" indent="-342900" algn="l">
              <a:buFont typeface="Arial" pitchFamily="34" charset="0"/>
              <a:buChar char="•"/>
            </a:pPr>
            <a:r>
              <a:rPr kumimoji="1" lang="ja-JP" altLang="en-US" sz="2000" b="1" dirty="0" smtClean="0">
                <a:solidFill>
                  <a:srgbClr val="FF0000"/>
                </a:solidFill>
              </a:rPr>
              <a:t>検出効率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100</a:t>
            </a:r>
            <a:r>
              <a:rPr kumimoji="1" lang="ja-JP" altLang="en-US" sz="2000" b="1" dirty="0" smtClean="0">
                <a:solidFill>
                  <a:srgbClr val="FF0000"/>
                </a:solidFill>
              </a:rPr>
              <a:t>％，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エネルギー</a:t>
            </a:r>
            <a:r>
              <a:rPr kumimoji="1" lang="ja-JP" altLang="en-US" sz="2000" b="1" dirty="0" smtClean="0">
                <a:solidFill>
                  <a:srgbClr val="FF0000"/>
                </a:solidFill>
              </a:rPr>
              <a:t>分解能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2%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で一光子ごとのエネルギー測定が可能な検出器を</a:t>
            </a:r>
            <a:r>
              <a:rPr kumimoji="1" lang="ja-JP" altLang="en-US" sz="2000" b="1" dirty="0" smtClean="0">
                <a:solidFill>
                  <a:srgbClr val="FF0000"/>
                </a:solidFill>
              </a:rPr>
              <a:t>仮定</a:t>
            </a:r>
            <a:endParaRPr kumimoji="1" lang="en-US" altLang="ja-JP" sz="2000" b="1" dirty="0" smtClean="0">
              <a:solidFill>
                <a:srgbClr val="FF0000"/>
              </a:solidFill>
            </a:endParaRPr>
          </a:p>
          <a:p>
            <a:pPr algn="l"/>
            <a:r>
              <a:rPr lang="en-US" altLang="ja-JP" sz="2000" dirty="0" smtClean="0">
                <a:sym typeface="Wingdings"/>
              </a:rPr>
              <a:t></a:t>
            </a:r>
            <a:r>
              <a:rPr lang="en-US" altLang="ja-JP" sz="2000" dirty="0" smtClean="0"/>
              <a:t>6.7σ</a:t>
            </a:r>
            <a:r>
              <a:rPr lang="ja-JP" altLang="en-US" sz="2000" dirty="0" smtClean="0"/>
              <a:t>で観測可能</a:t>
            </a:r>
            <a:endParaRPr kumimoji="1" lang="ja-JP" alt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テキスト ボックス 19"/>
              <p:cNvSpPr txBox="1"/>
              <p:nvPr/>
            </p:nvSpPr>
            <p:spPr>
              <a:xfrm>
                <a:off x="8260717" y="3028805"/>
                <a:ext cx="521553" cy="4246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>
          <p:sp>
            <p:nvSpPr>
              <p:cNvPr id="20" name="テキスト ボックス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0717" y="3028805"/>
                <a:ext cx="521553" cy="424603"/>
              </a:xfrm>
              <a:prstGeom prst="rect">
                <a:avLst/>
              </a:prstGeom>
              <a:blipFill rotWithShape="1">
                <a:blip r:embed="rId7"/>
                <a:stretch>
                  <a:fillRect b="-428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テキスト ボックス 20"/>
              <p:cNvSpPr txBox="1"/>
              <p:nvPr/>
            </p:nvSpPr>
            <p:spPr>
              <a:xfrm>
                <a:off x="85348" y="1079862"/>
                <a:ext cx="3744416" cy="16557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000" dirty="0" smtClean="0"/>
                  <a:t>宇宙赤外線背景輻射</a:t>
                </a:r>
                <a:endParaRPr kumimoji="1" lang="en-US" altLang="ja-JP" sz="2000" dirty="0" smtClean="0"/>
              </a:p>
              <a:p>
                <a:r>
                  <a:rPr kumimoji="1" lang="ja-JP" altLang="en-US" sz="2000" dirty="0" smtClean="0"/>
                  <a:t>（前景放射を含まず）</a:t>
                </a:r>
                <a:endParaRPr kumimoji="1" lang="en-US" altLang="ja-JP" sz="2000" dirty="0" smtClean="0"/>
              </a:p>
              <a:p>
                <a:r>
                  <a:rPr kumimoji="1" lang="ja-JP" altLang="en-US" sz="2000" dirty="0" smtClean="0"/>
                  <a:t>　</a:t>
                </a:r>
                <a:r>
                  <a:rPr kumimoji="1" lang="en-US" altLang="ja-JP" sz="2000" dirty="0" smtClean="0"/>
                  <a:t>+</a:t>
                </a:r>
              </a:p>
              <a:p>
                <a:r>
                  <a:rPr lang="ja-JP" altLang="en-US" sz="2000" dirty="0" smtClean="0"/>
                  <a:t>ニュートリノ</a:t>
                </a:r>
                <a:r>
                  <a:rPr lang="ja-JP" altLang="en-US" sz="2000" dirty="0" smtClean="0"/>
                  <a:t>崩壊</a:t>
                </a:r>
                <a:r>
                  <a:rPr lang="ja-JP" altLang="en-US" sz="2000" dirty="0"/>
                  <a:t>光の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ja-JP" altLang="en-US" sz="2000" dirty="0" smtClean="0"/>
                  <a:t>分布</a:t>
                </a:r>
                <a:endParaRPr lang="en-US" altLang="ja-JP" sz="2000" dirty="0" smtClean="0"/>
              </a:p>
              <a:p>
                <a:pPr algn="l"/>
                <a:r>
                  <a:rPr lang="en-US" altLang="ja-JP" sz="20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000" b="0" i="0" smtClean="0">
                            <a:latin typeface="Cambria Math"/>
                          </a:rPr>
                          <m:t>m</m:t>
                        </m:r>
                      </m:e>
                      <m:sub>
                        <m:r>
                          <a:rPr lang="en-US" altLang="ja-JP" sz="2000" b="0" i="0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000" b="0" i="0" smtClean="0">
                        <a:latin typeface="Cambria Math"/>
                      </a:rPr>
                      <m:t>=</m:t>
                    </m:r>
                    <m:r>
                      <a:rPr lang="en-US" altLang="ja-JP" sz="2000" b="0" i="1" smtClean="0">
                        <a:latin typeface="Cambria Math"/>
                      </a:rPr>
                      <m:t>50</m:t>
                    </m:r>
                    <m:r>
                      <m:rPr>
                        <m:sty m:val="p"/>
                      </m:rPr>
                      <a:rPr lang="en-US" altLang="ja-JP" sz="2000" b="0" i="1" smtClean="0">
                        <a:latin typeface="Cambria Math"/>
                      </a:rPr>
                      <m:t>meV</m:t>
                    </m:r>
                  </m:oMath>
                </a14:m>
                <a:r>
                  <a:rPr lang="en-US" altLang="ja-JP" sz="2000" dirty="0" smtClean="0"/>
                  <a:t>,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/>
                      </a:rPr>
                      <m:t>𝜏</m:t>
                    </m:r>
                    <m:r>
                      <a:rPr lang="en-US" altLang="ja-JP" sz="2000" b="0" i="1" smtClean="0">
                        <a:latin typeface="Cambria Math"/>
                      </a:rPr>
                      <m:t>=1.5×</m:t>
                    </m:r>
                    <m:sSup>
                      <m:sSupPr>
                        <m:ctrlPr>
                          <a:rPr lang="en-US" altLang="ja-JP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2000" b="0" i="1" smtClean="0">
                            <a:latin typeface="Cambria Math"/>
                          </a:rPr>
                          <m:t>17</m:t>
                        </m:r>
                      </m:sup>
                    </m:sSup>
                  </m:oMath>
                </a14:m>
                <a:r>
                  <a:rPr lang="en-US" altLang="ja-JP" sz="2000" dirty="0" smtClean="0"/>
                  <a:t>yr)</a:t>
                </a:r>
                <a:endParaRPr kumimoji="1" lang="ja-JP" altLang="en-US" dirty="0"/>
              </a:p>
            </p:txBody>
          </p:sp>
        </mc:Choice>
        <mc:Fallback>
          <p:sp>
            <p:nvSpPr>
              <p:cNvPr id="21" name="テキスト ボックス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48" y="1079862"/>
                <a:ext cx="3744416" cy="1655710"/>
              </a:xfrm>
              <a:prstGeom prst="rect">
                <a:avLst/>
              </a:prstGeom>
              <a:blipFill rotWithShape="1">
                <a:blip r:embed="rId8"/>
                <a:stretch>
                  <a:fillRect l="-1629" t="-2574" r="-651" b="-551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テキスト ボックス 21"/>
          <p:cNvSpPr txBox="1"/>
          <p:nvPr/>
        </p:nvSpPr>
        <p:spPr>
          <a:xfrm>
            <a:off x="6501613" y="3707740"/>
            <a:ext cx="1930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/>
              <a:t>25meV </a:t>
            </a:r>
            <a:r>
              <a:rPr lang="en-US" altLang="ja-JP" sz="1800" dirty="0" smtClean="0"/>
              <a:t>(</a:t>
            </a:r>
            <a:r>
              <a:rPr lang="en-US" altLang="ja-JP" sz="1800" dirty="0" smtClean="0"/>
              <a:t>λ=</a:t>
            </a:r>
            <a:r>
              <a:rPr lang="ja-JP" altLang="en-US" sz="1800" dirty="0" smtClean="0"/>
              <a:t>５０</a:t>
            </a:r>
            <a:r>
              <a:rPr lang="en-US" altLang="ja-JP" sz="1800" dirty="0" err="1" smtClean="0"/>
              <a:t>μm</a:t>
            </a:r>
            <a:r>
              <a:rPr lang="en-US" altLang="ja-JP" sz="1800" dirty="0" smtClean="0"/>
              <a:t>)</a:t>
            </a:r>
            <a:endParaRPr kumimoji="1" lang="en-US" altLang="ja-JP" sz="1800" dirty="0" smtClean="0"/>
          </a:p>
        </p:txBody>
      </p:sp>
      <p:cxnSp>
        <p:nvCxnSpPr>
          <p:cNvPr id="23" name="直線矢印コネクタ 22"/>
          <p:cNvCxnSpPr/>
          <p:nvPr/>
        </p:nvCxnSpPr>
        <p:spPr bwMode="auto">
          <a:xfrm flipV="1">
            <a:off x="6516216" y="3527403"/>
            <a:ext cx="0" cy="39521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5570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603" y="260648"/>
            <a:ext cx="8147248" cy="523528"/>
          </a:xfrm>
        </p:spPr>
        <p:txBody>
          <a:bodyPr/>
          <a:lstStyle/>
          <a:p>
            <a:r>
              <a:rPr kumimoji="1" lang="en-US" altLang="ja-JP" sz="2800" dirty="0" smtClean="0"/>
              <a:t>COBE</a:t>
            </a:r>
            <a:r>
              <a:rPr kumimoji="1" lang="ja-JP" altLang="en-US" sz="2800" dirty="0" smtClean="0"/>
              <a:t>と</a:t>
            </a:r>
            <a:r>
              <a:rPr kumimoji="1" lang="en-US" altLang="ja-JP" sz="2800" dirty="0" smtClean="0"/>
              <a:t>AKARI</a:t>
            </a:r>
            <a:r>
              <a:rPr kumimoji="1" lang="ja-JP" altLang="en-US" sz="2800" dirty="0" smtClean="0"/>
              <a:t>の</a:t>
            </a:r>
            <a:r>
              <a:rPr lang="ja-JP" altLang="en-US" sz="2800" dirty="0" smtClean="0"/>
              <a:t>宇宙</a:t>
            </a:r>
            <a:r>
              <a:rPr lang="ja-JP" altLang="en-US" sz="2800" dirty="0"/>
              <a:t>赤外線背景輻射の</a:t>
            </a:r>
            <a:r>
              <a:rPr lang="ja-JP" altLang="en-US" sz="2800" dirty="0" smtClean="0"/>
              <a:t>測定結果</a:t>
            </a:r>
            <a:endParaRPr kumimoji="1" lang="ja-JP" altLang="en-US" sz="2800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891" y="1747343"/>
            <a:ext cx="6048672" cy="4397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303755" y="908720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COBE</a:t>
            </a:r>
            <a:r>
              <a:rPr lang="en-US" altLang="ja-JP" sz="1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: </a:t>
            </a:r>
            <a:r>
              <a:rPr lang="ja-JP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　 </a:t>
            </a:r>
            <a:r>
              <a:rPr lang="en-US" altLang="ja-JP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</a:t>
            </a:r>
            <a:r>
              <a:rPr lang="en-US" altLang="ja-JP" sz="1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. G. Hauser </a:t>
            </a:r>
            <a:r>
              <a:rPr lang="en-US" altLang="ja-JP" sz="1600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et </a:t>
            </a:r>
            <a:r>
              <a:rPr lang="en-US" altLang="ja-JP" sz="1600" i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al.</a:t>
            </a:r>
            <a:r>
              <a:rPr lang="en-US" altLang="ja-JP" sz="16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Astrophys</a:t>
            </a:r>
            <a:r>
              <a:rPr lang="en-US" altLang="ja-JP" sz="1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. J. 508 (1998) 25</a:t>
            </a:r>
            <a:r>
              <a:rPr lang="en-US" altLang="ja-JP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en-US" altLang="ja-JP" sz="1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	</a:t>
            </a:r>
            <a:r>
              <a:rPr lang="en-US" altLang="ja-JP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ja-JP" sz="1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D. P. </a:t>
            </a:r>
            <a:r>
              <a:rPr lang="en-US" altLang="ja-JP" sz="16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Finkbeiner</a:t>
            </a:r>
            <a:r>
              <a:rPr lang="en-US" altLang="ja-JP" sz="1600" i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et</a:t>
            </a:r>
            <a:r>
              <a:rPr lang="en-US" altLang="ja-JP" sz="1600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ja-JP" sz="1600" i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al.</a:t>
            </a:r>
            <a:r>
              <a:rPr lang="en-US" altLang="ja-JP" sz="1600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Astrophys</a:t>
            </a:r>
            <a:r>
              <a:rPr lang="en-US" altLang="ja-JP" sz="1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. J. 544 (2000) 81</a:t>
            </a:r>
            <a:r>
              <a:rPr lang="en-US" altLang="ja-JP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en-US" altLang="ja-JP" sz="1600" dirty="0" smtClean="0"/>
              <a:t> </a:t>
            </a:r>
            <a:r>
              <a:rPr lang="en-US" altLang="ja-JP" sz="1600" dirty="0" smtClean="0">
                <a:solidFill>
                  <a:srgbClr val="FF0000"/>
                </a:solidFill>
              </a:rPr>
              <a:t>AKARI:   S</a:t>
            </a:r>
            <a:r>
              <a:rPr lang="en-US" altLang="ja-JP" sz="1600" dirty="0">
                <a:solidFill>
                  <a:srgbClr val="FF0000"/>
                </a:solidFill>
              </a:rPr>
              <a:t>. Matsuura </a:t>
            </a:r>
            <a:r>
              <a:rPr lang="en-US" altLang="ja-JP" sz="1600" i="1" dirty="0">
                <a:solidFill>
                  <a:srgbClr val="FF0000"/>
                </a:solidFill>
              </a:rPr>
              <a:t>et </a:t>
            </a:r>
            <a:r>
              <a:rPr lang="en-US" altLang="ja-JP" sz="1600" i="1" dirty="0" err="1">
                <a:solidFill>
                  <a:srgbClr val="FF0000"/>
                </a:solidFill>
              </a:rPr>
              <a:t>al.</a:t>
            </a:r>
            <a:r>
              <a:rPr lang="en-US" altLang="ja-JP" sz="1600" dirty="0" err="1">
                <a:solidFill>
                  <a:srgbClr val="FF0000"/>
                </a:solidFill>
              </a:rPr>
              <a:t>Astrophys</a:t>
            </a:r>
            <a:r>
              <a:rPr lang="en-US" altLang="ja-JP" sz="1600" dirty="0">
                <a:solidFill>
                  <a:srgbClr val="FF0000"/>
                </a:solidFill>
              </a:rPr>
              <a:t>. J. 737 (2011) 2. </a:t>
            </a:r>
            <a:endParaRPr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23928" y="6236048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/>
              <a:t>50meV</a:t>
            </a:r>
            <a:endParaRPr kumimoji="1" lang="ja-JP" altLang="en-US" sz="1800" dirty="0"/>
          </a:p>
        </p:txBody>
      </p:sp>
      <p:cxnSp>
        <p:nvCxnSpPr>
          <p:cNvPr id="7" name="直線矢印コネクタ 6"/>
          <p:cNvCxnSpPr/>
          <p:nvPr/>
        </p:nvCxnSpPr>
        <p:spPr bwMode="auto">
          <a:xfrm flipV="1">
            <a:off x="4667573" y="5536084"/>
            <a:ext cx="0" cy="627637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テキスト ボックス 7"/>
          <p:cNvSpPr txBox="1"/>
          <p:nvPr/>
        </p:nvSpPr>
        <p:spPr>
          <a:xfrm>
            <a:off x="4762994" y="623731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/>
              <a:t>25meV</a:t>
            </a:r>
            <a:endParaRPr kumimoji="1" lang="ja-JP" altLang="en-US" sz="1800" dirty="0"/>
          </a:p>
        </p:txBody>
      </p:sp>
      <p:cxnSp>
        <p:nvCxnSpPr>
          <p:cNvPr id="9" name="直線矢印コネクタ 8"/>
          <p:cNvCxnSpPr/>
          <p:nvPr/>
        </p:nvCxnSpPr>
        <p:spPr bwMode="auto">
          <a:xfrm flipV="1">
            <a:off x="5164407" y="5536084"/>
            <a:ext cx="0" cy="64807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直線矢印コネクタ 9"/>
          <p:cNvCxnSpPr/>
          <p:nvPr/>
        </p:nvCxnSpPr>
        <p:spPr bwMode="auto">
          <a:xfrm flipV="1">
            <a:off x="5824414" y="5536084"/>
            <a:ext cx="0" cy="64807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テキスト ボックス 10"/>
          <p:cNvSpPr txBox="1"/>
          <p:nvPr/>
        </p:nvSpPr>
        <p:spPr>
          <a:xfrm>
            <a:off x="5643494" y="6238557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dirty="0" smtClean="0"/>
              <a:t>10</a:t>
            </a:r>
            <a:r>
              <a:rPr kumimoji="1" lang="en-US" altLang="ja-JP" sz="1800" dirty="0" smtClean="0"/>
              <a:t>meV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05093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552266" y="116632"/>
            <a:ext cx="8229600" cy="811560"/>
          </a:xfrm>
        </p:spPr>
        <p:txBody>
          <a:bodyPr/>
          <a:lstStyle/>
          <a:p>
            <a:r>
              <a:rPr lang="en-US" altLang="ja-JP" sz="3200" dirty="0" smtClean="0"/>
              <a:t>AKARI</a:t>
            </a:r>
            <a:r>
              <a:rPr lang="ja-JP" altLang="en-US" sz="3200" dirty="0"/>
              <a:t>データを用いた寿命下限値の評価</a:t>
            </a:r>
            <a:endParaRPr kumimoji="1" lang="ja-JP" altLang="en-US" sz="32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10790"/>
            <a:ext cx="4038600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477" y="2735136"/>
            <a:ext cx="5232491" cy="3247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テキスト ボックス 4"/>
              <p:cNvSpPr txBox="1"/>
              <p:nvPr/>
            </p:nvSpPr>
            <p:spPr>
              <a:xfrm>
                <a:off x="755576" y="4358875"/>
                <a:ext cx="17596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/>
                        </a:rPr>
                        <m:t>=50 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358875"/>
                <a:ext cx="1759648" cy="400110"/>
              </a:xfrm>
              <a:prstGeom prst="rect">
                <a:avLst/>
              </a:prstGeom>
              <a:blipFill rotWithShape="1">
                <a:blip r:embed="rId4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テキスト ボックス 7"/>
              <p:cNvSpPr txBox="1"/>
              <p:nvPr/>
            </p:nvSpPr>
            <p:spPr>
              <a:xfrm>
                <a:off x="5130647" y="5910747"/>
                <a:ext cx="3401793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/>
                        </a:rPr>
                        <m:t>=50 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latin typeface="Cambria Math"/>
                        </a:rPr>
                        <m:t>meV</m:t>
                      </m:r>
                      <m:r>
                        <a:rPr kumimoji="1" lang="en-US" altLang="ja-JP" sz="2000" b="0" i="1" smtClean="0">
                          <a:latin typeface="Cambria Math"/>
                        </a:rPr>
                        <m:t>~ 150 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0647" y="5910747"/>
                <a:ext cx="3401793" cy="400110"/>
              </a:xfrm>
              <a:prstGeom prst="rect">
                <a:avLst/>
              </a:prstGeom>
              <a:blipFill rotWithShape="1">
                <a:blip r:embed="rId5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8"/>
          <p:cNvSpPr txBox="1"/>
          <p:nvPr/>
        </p:nvSpPr>
        <p:spPr>
          <a:xfrm>
            <a:off x="4788024" y="2634356"/>
            <a:ext cx="107112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x10</a:t>
            </a:r>
            <a:r>
              <a:rPr kumimoji="1" lang="en-US" altLang="ja-JP" sz="2000" baseline="30000" dirty="0" smtClean="0"/>
              <a:t>12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err="1" smtClean="0"/>
              <a:t>yr</a:t>
            </a:r>
            <a:endParaRPr kumimoji="1" lang="ja-JP" altLang="en-US" sz="2000" dirty="0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57844" y="5910371"/>
            <a:ext cx="39649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l" eaLnBrk="1" hangingPunct="1"/>
            <a:r>
              <a:rPr lang="en-US" altLang="ja-JP" sz="1800" dirty="0" smtClean="0">
                <a:latin typeface="Times" pitchFamily="18" charset="0"/>
                <a:ea typeface="Osaka" charset="-128"/>
              </a:rPr>
              <a:t>AKARI</a:t>
            </a:r>
            <a:r>
              <a:rPr lang="ja-JP" altLang="en-US" sz="1800" dirty="0" smtClean="0">
                <a:latin typeface="Times" pitchFamily="18" charset="0"/>
                <a:ea typeface="Osaka" charset="-128"/>
              </a:rPr>
              <a:t>で測定</a:t>
            </a:r>
            <a:r>
              <a:rPr lang="ja-JP" altLang="en-US" sz="1800" dirty="0" smtClean="0">
                <a:latin typeface="Times" pitchFamily="18" charset="0"/>
                <a:ea typeface="Osaka" charset="-128"/>
              </a:rPr>
              <a:t>された</a:t>
            </a:r>
            <a:r>
              <a:rPr lang="en-US" altLang="ja-JP" sz="1800" dirty="0" smtClean="0">
                <a:latin typeface="Times" pitchFamily="18" charset="0"/>
                <a:ea typeface="Osaka" charset="-128"/>
              </a:rPr>
              <a:t>CIB</a:t>
            </a:r>
            <a:r>
              <a:rPr lang="ja-JP" altLang="en-US" sz="1800" dirty="0" smtClean="0">
                <a:latin typeface="Times" pitchFamily="18" charset="0"/>
                <a:ea typeface="Osaka" charset="-128"/>
              </a:rPr>
              <a:t>をすべて</a:t>
            </a:r>
            <a:r>
              <a:rPr lang="ja-JP" altLang="en-US" sz="1800" dirty="0" smtClean="0">
                <a:latin typeface="Times" pitchFamily="18" charset="0"/>
                <a:ea typeface="Osaka" charset="-128"/>
              </a:rPr>
              <a:t>ニュートリノ崩壊</a:t>
            </a:r>
            <a:r>
              <a:rPr lang="ja-JP" altLang="en-US" sz="1800" dirty="0" smtClean="0">
                <a:latin typeface="Times" pitchFamily="18" charset="0"/>
                <a:ea typeface="Osaka" charset="-128"/>
              </a:rPr>
              <a:t>にからの寄与だと仮定</a:t>
            </a:r>
            <a:endParaRPr lang="en-US" altLang="ja-JP" sz="1800" dirty="0" smtClean="0">
              <a:latin typeface="Times" pitchFamily="18" charset="0"/>
              <a:ea typeface="Osaka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 Box 7"/>
              <p:cNvSpPr txBox="1">
                <a:spLocks noChangeArrowheads="1"/>
              </p:cNvSpPr>
              <p:nvPr/>
            </p:nvSpPr>
            <p:spPr bwMode="auto">
              <a:xfrm>
                <a:off x="4812744" y="3140968"/>
                <a:ext cx="4209866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0" i="1" smtClean="0">
                            <a:latin typeface="Cambria Math"/>
                            <a:ea typeface="Osaka" charset="-128"/>
                          </a:rPr>
                        </m:ctrlPr>
                      </m:sSubPr>
                      <m:e>
                        <m:r>
                          <a:rPr lang="en-US" altLang="ja-JP" sz="1800" b="0" i="1" smtClean="0">
                            <a:latin typeface="Cambria Math"/>
                            <a:ea typeface="Osaka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1800" b="0" i="1" smtClean="0">
                            <a:latin typeface="Cambria Math"/>
                            <a:ea typeface="Osaka" charset="-128"/>
                          </a:rPr>
                          <m:t>3</m:t>
                        </m:r>
                      </m:sub>
                    </m:sSub>
                  </m:oMath>
                </a14:m>
                <a:r>
                  <a:rPr lang="ja-JP" altLang="en-US" sz="1800" dirty="0" smtClean="0">
                    <a:latin typeface="Times" pitchFamily="18" charset="0"/>
                    <a:ea typeface="Osaka" charset="-128"/>
                  </a:rPr>
                  <a:t>の関数として求めた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b="0" i="1" smtClean="0">
                            <a:latin typeface="Cambria Math"/>
                            <a:ea typeface="Osaka" charset="-128"/>
                          </a:rPr>
                        </m:ctrlPr>
                      </m:sSubPr>
                      <m:e>
                        <m:r>
                          <a:rPr lang="en-US" altLang="ja-JP" sz="1800" b="0" i="1" smtClean="0">
                            <a:latin typeface="Cambria Math"/>
                            <a:ea typeface="Osaka" charset="-128"/>
                          </a:rPr>
                          <m:t>𝜈</m:t>
                        </m:r>
                      </m:e>
                      <m:sub>
                        <m:r>
                          <a:rPr lang="en-US" altLang="ja-JP" sz="1800" b="0" i="1" smtClean="0">
                            <a:latin typeface="Cambria Math"/>
                            <a:ea typeface="Osaka" charset="-128"/>
                          </a:rPr>
                          <m:t>3</m:t>
                        </m:r>
                      </m:sub>
                    </m:sSub>
                  </m:oMath>
                </a14:m>
                <a:r>
                  <a:rPr lang="ja-JP" altLang="en-US" sz="1800" dirty="0" smtClean="0">
                    <a:latin typeface="Times" pitchFamily="18" charset="0"/>
                    <a:ea typeface="Osaka" charset="-128"/>
                  </a:rPr>
                  <a:t>の寿命の下限値</a:t>
                </a:r>
                <a:endParaRPr lang="en-US" altLang="ja-JP" sz="1800" dirty="0" smtClean="0">
                  <a:latin typeface="Times" pitchFamily="18" charset="0"/>
                  <a:ea typeface="Osaka" charset="-128"/>
                </a:endParaRPr>
              </a:p>
            </p:txBody>
          </p:sp>
        </mc:Choice>
        <mc:Fallback>
          <p:sp>
            <p:nvSpPr>
              <p:cNvPr id="11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12744" y="3140968"/>
                <a:ext cx="4209866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11475" r="-1158" b="-2131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799"/>
          <a:stretch/>
        </p:blipFill>
        <p:spPr bwMode="auto">
          <a:xfrm>
            <a:off x="289404" y="818308"/>
            <a:ext cx="8424008" cy="1816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440806" y="1083886"/>
            <a:ext cx="5426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JPSJ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の論文として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Published(2012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年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1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月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45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 rot="20096978">
            <a:off x="2759304" y="4732596"/>
            <a:ext cx="614310" cy="654590"/>
          </a:xfrm>
          <a:prstGeom prst="rect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2000000" lon="9600000" rev="15600000"/>
            </a:camera>
            <a:lightRig rig="threePt" dir="t"/>
          </a:scene3d>
          <a:sp3d extrusionH="76200" contourW="25400">
            <a:bevelT w="25400" h="12700"/>
            <a:bevelB w="25400" h="12700"/>
            <a:extrusionClr>
              <a:schemeClr val="tx1">
                <a:lumMod val="65000"/>
                <a:lumOff val="35000"/>
              </a:schemeClr>
            </a:extrusionClr>
            <a:contourClr>
              <a:schemeClr val="accent5">
                <a:lumMod val="25000"/>
              </a:schemeClr>
            </a:contourClr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6" name="Freeform 82"/>
          <p:cNvSpPr>
            <a:spLocks/>
          </p:cNvSpPr>
          <p:nvPr/>
        </p:nvSpPr>
        <p:spPr bwMode="auto">
          <a:xfrm rot="7748157">
            <a:off x="3189983" y="4177036"/>
            <a:ext cx="1384528" cy="190478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chemeClr val="bg1">
                <a:lumMod val="50000"/>
              </a:schemeClr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 bwMode="auto">
          <a:xfrm>
            <a:off x="2982906" y="6494301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 bwMode="auto">
          <a:xfrm>
            <a:off x="3388205" y="6382151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 bwMode="auto">
          <a:xfrm>
            <a:off x="3766465" y="6265029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 bwMode="auto">
          <a:xfrm>
            <a:off x="4180293" y="6122633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 bwMode="auto">
          <a:xfrm>
            <a:off x="4567227" y="6008664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 bwMode="auto">
          <a:xfrm>
            <a:off x="4958934" y="5876563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 bwMode="auto">
          <a:xfrm>
            <a:off x="5364088" y="5747526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 bwMode="auto">
          <a:xfrm>
            <a:off x="2815462" y="6278277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3220761" y="6166127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3599021" y="6049005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 bwMode="auto">
          <a:xfrm>
            <a:off x="4012849" y="5906609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4399783" y="5792640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 bwMode="auto">
          <a:xfrm>
            <a:off x="4791490" y="5660539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 bwMode="auto">
          <a:xfrm>
            <a:off x="5196644" y="5531502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2649615" y="6058813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3054914" y="5946663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3433174" y="5829541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 bwMode="auto">
          <a:xfrm>
            <a:off x="3847002" y="5687145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 bwMode="auto">
          <a:xfrm>
            <a:off x="4233936" y="5573176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4625643" y="5441075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5030797" y="5312038"/>
            <a:ext cx="288032" cy="271344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LeftDown">
              <a:rot lat="7800000" lon="12600000" rev="2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" name="タイトル 1"/>
          <p:cNvSpPr txBox="1">
            <a:spLocks/>
          </p:cNvSpPr>
          <p:nvPr/>
        </p:nvSpPr>
        <p:spPr bwMode="auto">
          <a:xfrm>
            <a:off x="211447" y="183454"/>
            <a:ext cx="8686800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400" dirty="0" smtClean="0">
                <a:solidFill>
                  <a:srgbClr val="FF0000"/>
                </a:solidFill>
              </a:rPr>
              <a:t>赤外線観測ロケットによる宇宙背景ニュートリノ崩壊</a:t>
            </a:r>
            <a:r>
              <a:rPr lang="ja-JP" altLang="en-US" sz="2400" dirty="0" smtClean="0">
                <a:solidFill>
                  <a:srgbClr val="FF0000"/>
                </a:solidFill>
              </a:rPr>
              <a:t>探索</a:t>
            </a:r>
            <a:r>
              <a:rPr lang="ja-JP" altLang="en-US" sz="2400" dirty="0" smtClean="0">
                <a:solidFill>
                  <a:srgbClr val="FF0000"/>
                </a:solidFill>
              </a:rPr>
              <a:t>の計画</a:t>
            </a:r>
            <a:endParaRPr lang="en-US" altLang="ja-JP" sz="24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3"/>
              <p:cNvSpPr txBox="1">
                <a:spLocks noChangeArrowheads="1"/>
              </p:cNvSpPr>
              <p:nvPr/>
            </p:nvSpPr>
            <p:spPr>
              <a:xfrm>
                <a:off x="78478" y="975542"/>
                <a:ext cx="8952738" cy="286634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</a:pPr>
                <a:r>
                  <a:rPr lang="ja-JP" altLang="en-US" sz="2000" dirty="0" smtClean="0"/>
                  <a:t>回折格子</a:t>
                </a:r>
                <a:r>
                  <a:rPr lang="en-US" altLang="ja-JP" sz="2000" dirty="0" smtClean="0"/>
                  <a:t>+</a:t>
                </a:r>
                <a:r>
                  <a:rPr lang="en-US" altLang="ja-JP" sz="2000" dirty="0" err="1" smtClean="0"/>
                  <a:t>Nb</a:t>
                </a:r>
                <a:r>
                  <a:rPr lang="en-US" altLang="ja-JP" sz="2000" dirty="0" smtClean="0"/>
                  <a:t>/Al-STJ</a:t>
                </a:r>
                <a:r>
                  <a:rPr lang="ja-JP" altLang="en-US" sz="2000" dirty="0" smtClean="0"/>
                  <a:t>の組み合わせによる赤外光子エネルギー</a:t>
                </a:r>
                <a:r>
                  <a:rPr lang="ja-JP" altLang="en-US" sz="2000" dirty="0" smtClean="0"/>
                  <a:t>測定器</a:t>
                </a:r>
                <a:endParaRPr lang="en-US" altLang="ja-JP" sz="2000" dirty="0" smtClean="0"/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2000" dirty="0">
                    <a:solidFill>
                      <a:srgbClr val="FF0000"/>
                    </a:solidFill>
                  </a:rPr>
                  <a:t>λ</a:t>
                </a:r>
                <a:r>
                  <a:rPr lang="ja-JP" altLang="en-US" sz="2000" dirty="0">
                    <a:solidFill>
                      <a:srgbClr val="FF0000"/>
                    </a:solidFill>
                  </a:rPr>
                  <a:t>＝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40</a:t>
                </a:r>
                <a:r>
                  <a:rPr lang="ja-JP" altLang="en-US" sz="2000" dirty="0">
                    <a:solidFill>
                      <a:srgbClr val="FF0000"/>
                    </a:solidFill>
                  </a:rPr>
                  <a:t>～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80μm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=16~31</m:t>
                    </m:r>
                    <m:r>
                      <m:rPr>
                        <m:sty m:val="p"/>
                      </m:rP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meV</m:t>
                    </m:r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2400" dirty="0"/>
                  <a:t> </a:t>
                </a:r>
                <a:endParaRPr lang="en-US" altLang="ja-JP" sz="1600" dirty="0" smtClean="0"/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altLang="ja-JP" sz="2000" dirty="0" err="1" smtClean="0"/>
                  <a:t>Nb</a:t>
                </a:r>
                <a:r>
                  <a:rPr lang="en-US" altLang="ja-JP" sz="2000" dirty="0" smtClean="0"/>
                  <a:t>/Al-STJ</a:t>
                </a:r>
                <a:r>
                  <a:rPr lang="ja-JP" altLang="en-US" sz="2000" dirty="0" smtClean="0"/>
                  <a:t>のアレイ</a:t>
                </a:r>
                <a:endParaRPr lang="en-US" altLang="ja-JP" sz="2000" dirty="0" smtClean="0"/>
              </a:p>
              <a:p>
                <a:pPr lvl="2" eaLnBrk="1" hangingPunct="1">
                  <a:lnSpc>
                    <a:spcPct val="90000"/>
                  </a:lnSpc>
                </a:pPr>
                <a:r>
                  <a:rPr lang="en-US" altLang="ja-JP" sz="1800" dirty="0" err="1" smtClean="0"/>
                  <a:t>Nb</a:t>
                </a:r>
                <a:r>
                  <a:rPr lang="en-US" altLang="ja-JP" sz="1800" dirty="0" smtClean="0"/>
                  <a:t>/Al-STJ</a:t>
                </a:r>
                <a:r>
                  <a:rPr lang="ja-JP" altLang="en-US" sz="1800" dirty="0" smtClean="0"/>
                  <a:t>の一つのセルは，</a:t>
                </a:r>
                <a:r>
                  <a:rPr lang="ja-JP" altLang="en-US" sz="1800" dirty="0"/>
                  <a:t>非常</a:t>
                </a:r>
                <a:r>
                  <a:rPr lang="ja-JP" altLang="en-US" sz="1800" dirty="0" smtClean="0"/>
                  <a:t>に良い</a:t>
                </a:r>
                <a:r>
                  <a:rPr lang="en-US" altLang="ja-JP" sz="1800" dirty="0" smtClean="0"/>
                  <a:t>S/N</a:t>
                </a:r>
                <a:r>
                  <a:rPr lang="ja-JP" altLang="en-US" sz="1800" dirty="0" smtClean="0"/>
                  <a:t>の</a:t>
                </a:r>
                <a:r>
                  <a:rPr lang="en-US" altLang="ja-JP" sz="1800" dirty="0" err="1" smtClean="0"/>
                  <a:t>Eγ</a:t>
                </a:r>
                <a:r>
                  <a:rPr lang="ja-JP" altLang="en-US" sz="1800" dirty="0" smtClean="0"/>
                  <a:t>～</a:t>
                </a:r>
                <a:r>
                  <a:rPr lang="en-US" altLang="ja-JP" sz="1800" dirty="0" smtClean="0"/>
                  <a:t>25meV</a:t>
                </a:r>
                <a:r>
                  <a:rPr lang="ja-JP" altLang="en-US" sz="1800" dirty="0" smtClean="0"/>
                  <a:t>のフォトンカウンティング検出器として</a:t>
                </a:r>
                <a:r>
                  <a:rPr lang="ja-JP" altLang="en-US" sz="1800" dirty="0" smtClean="0"/>
                  <a:t>使用</a:t>
                </a:r>
                <a:endParaRPr lang="en-US" altLang="ja-JP" sz="1800" dirty="0" smtClean="0"/>
              </a:p>
              <a:p>
                <a:pPr lvl="2" eaLnBrk="1" hangingPunct="1">
                  <a:lnSpc>
                    <a:spcPct val="90000"/>
                  </a:lnSpc>
                </a:pPr>
                <a:r>
                  <a:rPr lang="en-US" altLang="ja-JP" sz="1800" dirty="0" err="1" smtClean="0"/>
                  <a:t>Nb</a:t>
                </a:r>
                <a:r>
                  <a:rPr lang="ja-JP" altLang="en-US" sz="1800" dirty="0" smtClean="0"/>
                  <a:t>の超伝導エネルギーギャップ</a:t>
                </a:r>
                <a:r>
                  <a:rPr lang="en-US" altLang="ja-JP" sz="1800" dirty="0" smtClean="0"/>
                  <a:t>: </a:t>
                </a:r>
                <a14:m>
                  <m:oMath xmlns:m="http://schemas.openxmlformats.org/officeDocument/2006/math">
                    <m:r>
                      <a:rPr lang="en-US" altLang="ja-JP" sz="1800" b="0" i="1" smtClean="0">
                        <a:latin typeface="Cambria Math"/>
                      </a:rPr>
                      <m:t>2</m:t>
                    </m:r>
                    <m:r>
                      <m:rPr>
                        <m:sty m:val="p"/>
                      </m:rPr>
                      <a:rPr lang="en-US" altLang="ja-JP" sz="1800" b="0" i="0" smtClean="0">
                        <a:latin typeface="Cambria Math"/>
                      </a:rPr>
                      <m:t>Δ</m:t>
                    </m:r>
                    <m:r>
                      <a:rPr lang="en-US" altLang="ja-JP" sz="1800" b="0" i="1" smtClean="0">
                        <a:latin typeface="Cambria Math"/>
                      </a:rPr>
                      <m:t>=1.5</m:t>
                    </m:r>
                    <m:r>
                      <m:rPr>
                        <m:sty m:val="p"/>
                      </m:rPr>
                      <a:rPr lang="en-US" altLang="ja-JP" sz="1800" b="0" i="1" smtClean="0">
                        <a:latin typeface="Cambria Math"/>
                      </a:rPr>
                      <m:t>meV</m:t>
                    </m:r>
                  </m:oMath>
                </a14:m>
                <a:r>
                  <a:rPr lang="ja-JP" altLang="en-US" sz="1800" dirty="0" smtClean="0"/>
                  <a:t> </a:t>
                </a:r>
                <a:r>
                  <a:rPr lang="en-US" altLang="ja-JP" sz="1800" dirty="0" smtClean="0">
                    <a:sym typeface="Wingdings"/>
                  </a:rPr>
                  <a:t>17 electrons/25meV</a:t>
                </a:r>
                <a:endParaRPr lang="ja-JP" altLang="en-US" sz="1800" dirty="0" smtClean="0"/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ja-JP" altLang="en-US" sz="2000" dirty="0" smtClean="0"/>
                  <a:t>極低温</a:t>
                </a:r>
                <a:r>
                  <a:rPr lang="en-US" altLang="ja-JP" sz="2000" dirty="0"/>
                  <a:t>2</a:t>
                </a:r>
                <a:r>
                  <a:rPr lang="en-US" altLang="ja-JP" sz="2000" dirty="0" smtClean="0"/>
                  <a:t>K</a:t>
                </a:r>
                <a:r>
                  <a:rPr lang="ja-JP" altLang="en-US" sz="2000" dirty="0" smtClean="0"/>
                  <a:t>前置増幅器の</a:t>
                </a:r>
                <a:r>
                  <a:rPr lang="ja-JP" altLang="en-US" sz="2000" dirty="0" smtClean="0"/>
                  <a:t>開発</a:t>
                </a:r>
                <a:endParaRPr lang="en-US" altLang="ja-JP" sz="2000" dirty="0" smtClean="0"/>
              </a:p>
              <a:p>
                <a:pPr lvl="2" eaLnBrk="1" hangingPunct="1">
                  <a:lnSpc>
                    <a:spcPct val="90000"/>
                  </a:lnSpc>
                </a:pPr>
                <a:r>
                  <a:rPr lang="en-US" altLang="ja-JP" sz="1800" dirty="0" err="1" smtClean="0"/>
                  <a:t>Nb</a:t>
                </a:r>
                <a:r>
                  <a:rPr lang="en-US" altLang="ja-JP" sz="1800" dirty="0" smtClean="0"/>
                  <a:t>/Al-STJ</a:t>
                </a:r>
                <a:r>
                  <a:rPr lang="ja-JP" altLang="en-US" sz="1800" dirty="0" smtClean="0"/>
                  <a:t>で</a:t>
                </a:r>
                <a:r>
                  <a:rPr lang="en-US" altLang="ja-JP" sz="1800" dirty="0" smtClean="0"/>
                  <a:t>10~20electron×trapping</a:t>
                </a:r>
                <a:r>
                  <a:rPr lang="ja-JP" altLang="en-US" sz="1800" dirty="0" smtClean="0"/>
                  <a:t>増幅の信号出力</a:t>
                </a:r>
                <a:endParaRPr lang="en-US" altLang="ja-JP" sz="1800" dirty="0" smtClean="0"/>
              </a:p>
              <a:p>
                <a:pPr lvl="2" eaLnBrk="1" hangingPunct="1">
                  <a:lnSpc>
                    <a:spcPct val="90000"/>
                  </a:lnSpc>
                </a:pPr>
                <a:r>
                  <a:rPr lang="ja-JP" altLang="en-US" sz="1800" dirty="0" smtClean="0"/>
                  <a:t>フェルミラボとのコラボレーション</a:t>
                </a:r>
                <a:r>
                  <a:rPr lang="en-US" altLang="ja-JP" sz="1800" dirty="0"/>
                  <a:t>(</a:t>
                </a:r>
                <a:r>
                  <a:rPr lang="ja-JP" altLang="en-US" sz="1800" dirty="0" smtClean="0"/>
                  <a:t>日米科学技術協力事業</a:t>
                </a:r>
                <a:r>
                  <a:rPr lang="en-US" altLang="ja-JP" sz="1800" dirty="0"/>
                  <a:t>)</a:t>
                </a:r>
                <a:endParaRPr lang="ja-JP" altLang="en-US" sz="1800" dirty="0" smtClean="0"/>
              </a:p>
            </p:txBody>
          </p:sp>
        </mc:Choice>
        <mc:Fallback>
          <p:sp>
            <p:nvSpPr>
              <p:cNvPr id="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78" y="975542"/>
                <a:ext cx="8952738" cy="2866342"/>
              </a:xfrm>
              <a:prstGeom prst="rect">
                <a:avLst/>
              </a:prstGeom>
              <a:blipFill rotWithShape="1">
                <a:blip r:embed="rId2"/>
                <a:stretch>
                  <a:fillRect l="-204" t="-2553" b="-468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reeform 82"/>
          <p:cNvSpPr>
            <a:spLocks/>
          </p:cNvSpPr>
          <p:nvPr/>
        </p:nvSpPr>
        <p:spPr bwMode="auto">
          <a:xfrm rot="1801589">
            <a:off x="3332890" y="5299489"/>
            <a:ext cx="1995182" cy="187451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9" name="Freeform 82"/>
          <p:cNvSpPr>
            <a:spLocks/>
          </p:cNvSpPr>
          <p:nvPr/>
        </p:nvSpPr>
        <p:spPr bwMode="auto">
          <a:xfrm rot="3642240">
            <a:off x="2736796" y="5469238"/>
            <a:ext cx="1166050" cy="142204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B05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8" name="Freeform 82"/>
          <p:cNvSpPr>
            <a:spLocks/>
          </p:cNvSpPr>
          <p:nvPr/>
        </p:nvSpPr>
        <p:spPr bwMode="auto">
          <a:xfrm rot="5193685">
            <a:off x="2399918" y="5613600"/>
            <a:ext cx="1003688" cy="14640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70C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FF00"/>
              </a:solidFill>
            </a:endParaRPr>
          </a:p>
        </p:txBody>
      </p:sp>
      <p:cxnSp>
        <p:nvCxnSpPr>
          <p:cNvPr id="32" name="直線矢印コネクタ 31"/>
          <p:cNvCxnSpPr/>
          <p:nvPr/>
        </p:nvCxnSpPr>
        <p:spPr bwMode="auto">
          <a:xfrm flipH="1">
            <a:off x="5484676" y="4605405"/>
            <a:ext cx="311460" cy="62309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テキスト ボックス 34"/>
          <p:cNvSpPr txBox="1"/>
          <p:nvPr/>
        </p:nvSpPr>
        <p:spPr>
          <a:xfrm>
            <a:off x="5318828" y="4082185"/>
            <a:ext cx="32136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STJ </a:t>
            </a:r>
            <a:r>
              <a:rPr kumimoji="1" lang="en-US" altLang="ja-JP" dirty="0" smtClean="0"/>
              <a:t>array</a:t>
            </a:r>
          </a:p>
          <a:p>
            <a:r>
              <a:rPr lang="en-US" altLang="ja-JP" dirty="0" smtClean="0"/>
              <a:t>50pixel x 8 row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テキスト ボックス 35"/>
              <p:cNvSpPr txBox="1"/>
              <p:nvPr/>
            </p:nvSpPr>
            <p:spPr>
              <a:xfrm>
                <a:off x="5195682" y="6164465"/>
                <a:ext cx="1008112" cy="5575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36" name="テキスト ボックス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5682" y="6164465"/>
                <a:ext cx="1008112" cy="5575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直線矢印コネクタ 36"/>
          <p:cNvCxnSpPr/>
          <p:nvPr/>
        </p:nvCxnSpPr>
        <p:spPr bwMode="auto">
          <a:xfrm flipH="1">
            <a:off x="3567572" y="6063984"/>
            <a:ext cx="2084548" cy="637946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Freeform 82"/>
          <p:cNvSpPr>
            <a:spLocks/>
          </p:cNvSpPr>
          <p:nvPr/>
        </p:nvSpPr>
        <p:spPr bwMode="auto">
          <a:xfrm rot="8760814">
            <a:off x="3354851" y="4404263"/>
            <a:ext cx="1384528" cy="190478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chemeClr val="bg1">
                <a:lumMod val="50000"/>
              </a:schemeClr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40" name="Freeform 82"/>
          <p:cNvSpPr>
            <a:spLocks/>
          </p:cNvSpPr>
          <p:nvPr/>
        </p:nvSpPr>
        <p:spPr bwMode="auto">
          <a:xfrm rot="4239930">
            <a:off x="2422324" y="5663772"/>
            <a:ext cx="1332524" cy="167509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70C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FF00"/>
              </a:solidFill>
            </a:endParaRPr>
          </a:p>
        </p:txBody>
      </p:sp>
      <p:sp>
        <p:nvSpPr>
          <p:cNvPr id="41" name="Freeform 82"/>
          <p:cNvSpPr>
            <a:spLocks/>
          </p:cNvSpPr>
          <p:nvPr/>
        </p:nvSpPr>
        <p:spPr bwMode="auto">
          <a:xfrm rot="3098568">
            <a:off x="2819753" y="5539045"/>
            <a:ext cx="1717422" cy="21870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00B05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sp>
        <p:nvSpPr>
          <p:cNvPr id="42" name="Freeform 82"/>
          <p:cNvSpPr>
            <a:spLocks/>
          </p:cNvSpPr>
          <p:nvPr/>
        </p:nvSpPr>
        <p:spPr bwMode="auto">
          <a:xfrm rot="1951799">
            <a:off x="3292610" y="5164648"/>
            <a:ext cx="1335531" cy="204747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FF0000"/>
              </a:solidFill>
            </a:endParaRPr>
          </a:p>
        </p:txBody>
      </p:sp>
      <p:cxnSp>
        <p:nvCxnSpPr>
          <p:cNvPr id="44" name="直線矢印コネクタ 43"/>
          <p:cNvCxnSpPr/>
          <p:nvPr/>
        </p:nvCxnSpPr>
        <p:spPr bwMode="auto">
          <a:xfrm>
            <a:off x="2433604" y="6285866"/>
            <a:ext cx="403702" cy="52751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5" name="テキスト ボックス 44"/>
              <p:cNvSpPr txBox="1"/>
              <p:nvPr/>
            </p:nvSpPr>
            <p:spPr>
              <a:xfrm>
                <a:off x="1627343" y="6175861"/>
                <a:ext cx="100811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𝜃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45" name="テキスト ボックス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7343" y="6175861"/>
                <a:ext cx="1008112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376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260350"/>
            <a:ext cx="8640763" cy="515938"/>
          </a:xfrm>
        </p:spPr>
        <p:txBody>
          <a:bodyPr/>
          <a:lstStyle/>
          <a:p>
            <a:pPr eaLnBrk="1" hangingPunct="1"/>
            <a:r>
              <a:rPr lang="ja-JP" altLang="en-US" sz="2800" smtClean="0"/>
              <a:t>日米協力事業で</a:t>
            </a:r>
            <a:r>
              <a:rPr lang="en-US" altLang="ja-JP" sz="2800" smtClean="0"/>
              <a:t>2012</a:t>
            </a:r>
            <a:r>
              <a:rPr lang="ja-JP" altLang="en-US" sz="2800" smtClean="0"/>
              <a:t>年度から「ニュートリノ崩壊探索」</a:t>
            </a:r>
            <a:endParaRPr lang="en-US" altLang="ja-JP" sz="2800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981075"/>
            <a:ext cx="6983412" cy="576263"/>
          </a:xfrm>
        </p:spPr>
        <p:txBody>
          <a:bodyPr/>
          <a:lstStyle/>
          <a:p>
            <a:pPr eaLnBrk="1" hangingPunct="1"/>
            <a:r>
              <a:rPr lang="ja-JP" altLang="en-US" sz="2400" smtClean="0">
                <a:latin typeface="ＭＳ Ｐゴシック" pitchFamily="50" charset="-128"/>
                <a:ea typeface="ＭＳ Ｐゴシック" pitchFamily="50" charset="-128"/>
              </a:rPr>
              <a:t>共同研究者リスト （</a:t>
            </a:r>
            <a:r>
              <a:rPr lang="en-US" altLang="ja-JP" sz="2400" smtClean="0">
                <a:latin typeface="ＭＳ Ｐゴシック" pitchFamily="50" charset="-128"/>
                <a:ea typeface="ＭＳ Ｐゴシック" pitchFamily="50" charset="-128"/>
              </a:rPr>
              <a:t>2012</a:t>
            </a:r>
            <a:r>
              <a:rPr lang="ja-JP" altLang="en-US" sz="2400" smtClean="0">
                <a:latin typeface="ＭＳ Ｐゴシック" pitchFamily="50" charset="-128"/>
                <a:ea typeface="ＭＳ Ｐゴシック" pitchFamily="50" charset="-128"/>
              </a:rPr>
              <a:t>年</a:t>
            </a:r>
            <a:r>
              <a:rPr lang="en-US" altLang="ja-JP" sz="2400" smtClean="0">
                <a:latin typeface="ＭＳ Ｐゴシック" pitchFamily="50" charset="-128"/>
                <a:ea typeface="ＭＳ Ｐゴシック" pitchFamily="50" charset="-128"/>
              </a:rPr>
              <a:t>3</a:t>
            </a:r>
            <a:r>
              <a:rPr lang="ja-JP" altLang="en-US" sz="2400" smtClean="0">
                <a:latin typeface="ＭＳ Ｐゴシック" pitchFamily="50" charset="-128"/>
                <a:ea typeface="ＭＳ Ｐゴシック" pitchFamily="50" charset="-128"/>
              </a:rPr>
              <a:t>月）</a:t>
            </a:r>
            <a:endParaRPr lang="en-US" altLang="ja-JP" sz="2400" smtClean="0"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49156" name="Rectangle 5"/>
          <p:cNvSpPr>
            <a:spLocks noChangeArrowheads="1"/>
          </p:cNvSpPr>
          <p:nvPr/>
        </p:nvSpPr>
        <p:spPr bwMode="auto">
          <a:xfrm>
            <a:off x="395288" y="1700213"/>
            <a:ext cx="8424862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</a:rPr>
              <a:t>Japan Group</a:t>
            </a:r>
          </a:p>
          <a:p>
            <a:pPr algn="l"/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  <a:ea typeface="HG明朝E" pitchFamily="17" charset="-128"/>
              </a:rPr>
              <a:t>  Shin-Hong Kim</a:t>
            </a:r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</a:rPr>
              <a:t>, Yuji Takeuchi, Ken-ichi Takemasa, Takashi Onjo, </a:t>
            </a:r>
          </a:p>
          <a:p>
            <a:pPr algn="l"/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</a:rPr>
              <a:t>  Hyun-Sang Jeong,</a:t>
            </a:r>
            <a:r>
              <a:rPr lang="en-US" altLang="ja-JP" sz="2000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</a:rPr>
              <a:t>Shinya Kanai, Kazuki</a:t>
            </a:r>
            <a:r>
              <a:rPr lang="en-US" altLang="ja-JP" sz="2000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</a:rPr>
              <a:t>Nagata </a:t>
            </a:r>
            <a:r>
              <a:rPr lang="en-US" altLang="ja-JP" sz="2000" b="1">
                <a:solidFill>
                  <a:srgbClr val="6CB018"/>
                </a:solidFill>
                <a:latin typeface="Times New Roman" pitchFamily="18" charset="0"/>
              </a:rPr>
              <a:t>(University of Tsukuba)</a:t>
            </a:r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</a:rPr>
              <a:t> ,</a:t>
            </a:r>
          </a:p>
          <a:p>
            <a:pPr algn="l"/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</a:rPr>
              <a:t>  Hirokazu Ikeda,  Shuji Matsuura </a:t>
            </a:r>
            <a:r>
              <a:rPr lang="en-US" altLang="ja-JP" sz="2000" b="1">
                <a:solidFill>
                  <a:srgbClr val="6CB018"/>
                </a:solidFill>
                <a:latin typeface="Times New Roman" pitchFamily="18" charset="0"/>
              </a:rPr>
              <a:t>(JAXA/ISAS)</a:t>
            </a:r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</a:rPr>
              <a:t> ,</a:t>
            </a:r>
          </a:p>
          <a:p>
            <a:pPr algn="l"/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</a:rPr>
              <a:t>  Hirokazu Ishino, Atsuko Kibayashi, Satoshi Mima, </a:t>
            </a:r>
          </a:p>
          <a:p>
            <a:pPr algn="l"/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</a:rPr>
              <a:t>  Yasuki Yuasa</a:t>
            </a:r>
            <a:r>
              <a:rPr lang="en-US" altLang="ja-JP" sz="2000" b="1">
                <a:solidFill>
                  <a:srgbClr val="6CB018"/>
                </a:solidFill>
                <a:latin typeface="Times New Roman" pitchFamily="18" charset="0"/>
              </a:rPr>
              <a:t>(Okayama University)</a:t>
            </a:r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</a:rPr>
              <a:t> , </a:t>
            </a:r>
          </a:p>
          <a:p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</a:rPr>
              <a:t>Takuo Yoshida, Yusuke Shimizu, Mikiya Nagashima </a:t>
            </a:r>
            <a:r>
              <a:rPr lang="en-US" altLang="ja-JP" sz="2000" b="1">
                <a:solidFill>
                  <a:srgbClr val="6CB018"/>
                </a:solidFill>
                <a:latin typeface="Times New Roman" pitchFamily="18" charset="0"/>
              </a:rPr>
              <a:t>(Fukui University)</a:t>
            </a:r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</a:rPr>
              <a:t> ,</a:t>
            </a:r>
          </a:p>
          <a:p>
            <a:pPr algn="l"/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</a:rPr>
              <a:t>  Yukihiro Kato </a:t>
            </a:r>
            <a:r>
              <a:rPr lang="en-US" altLang="ja-JP" sz="2000" b="1">
                <a:solidFill>
                  <a:srgbClr val="6CB018"/>
                </a:solidFill>
                <a:latin typeface="Times New Roman" pitchFamily="18" charset="0"/>
              </a:rPr>
              <a:t>(Kinki University)</a:t>
            </a:r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</a:rPr>
              <a:t> , </a:t>
            </a:r>
          </a:p>
          <a:p>
            <a:pPr algn="l"/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</a:rPr>
              <a:t>  Masashi Hazumi </a:t>
            </a:r>
            <a:r>
              <a:rPr lang="en-US" altLang="ja-JP" sz="2000" b="1">
                <a:solidFill>
                  <a:srgbClr val="6CB018"/>
                </a:solidFill>
                <a:latin typeface="Times New Roman" pitchFamily="18" charset="0"/>
              </a:rPr>
              <a:t>(KEK)</a:t>
            </a:r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  <a:p>
            <a:pPr algn="l"/>
            <a:endParaRPr lang="en-US" altLang="ja-JP" sz="2000" b="1">
              <a:solidFill>
                <a:schemeClr val="accent2"/>
              </a:solidFill>
              <a:latin typeface="Times New Roman" pitchFamily="18" charset="0"/>
            </a:endParaRPr>
          </a:p>
          <a:p>
            <a:pPr algn="l"/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</a:rPr>
              <a:t>US Group </a:t>
            </a:r>
          </a:p>
          <a:p>
            <a:pPr algn="l"/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</a:rPr>
              <a:t>  Erik Ramberg, Jonghee Yoo, J. C. Estrada </a:t>
            </a:r>
            <a:r>
              <a:rPr lang="en-US" altLang="ja-JP" sz="2000" b="1">
                <a:solidFill>
                  <a:srgbClr val="6CB018"/>
                </a:solidFill>
                <a:latin typeface="Times New Roman" pitchFamily="18" charset="0"/>
              </a:rPr>
              <a:t>(Fermilab)</a:t>
            </a:r>
          </a:p>
          <a:p>
            <a:pPr algn="l"/>
            <a:endParaRPr lang="en-US" altLang="ja-JP" sz="2000" b="1">
              <a:solidFill>
                <a:srgbClr val="6CB018"/>
              </a:solidFill>
              <a:latin typeface="Times New Roman" pitchFamily="18" charset="0"/>
            </a:endParaRPr>
          </a:p>
          <a:p>
            <a:pPr algn="l"/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</a:rPr>
              <a:t>Korea Group</a:t>
            </a:r>
          </a:p>
          <a:p>
            <a:pPr algn="l"/>
            <a:r>
              <a:rPr lang="en-US" altLang="ja-JP" sz="2000" b="1">
                <a:solidFill>
                  <a:schemeClr val="accent2"/>
                </a:solidFill>
                <a:latin typeface="Times New Roman" pitchFamily="18" charset="0"/>
              </a:rPr>
              <a:t>  Soo-Bong Kim </a:t>
            </a:r>
            <a:r>
              <a:rPr lang="en-US" altLang="ja-JP" sz="2000" b="1">
                <a:solidFill>
                  <a:srgbClr val="6CB018"/>
                </a:solidFill>
                <a:latin typeface="Times New Roman" pitchFamily="18" charset="0"/>
              </a:rPr>
              <a:t>(Seoul National University)</a:t>
            </a:r>
          </a:p>
        </p:txBody>
      </p:sp>
    </p:spTree>
    <p:extLst>
      <p:ext uri="{BB962C8B-B14F-4D97-AF65-F5344CB8AC3E}">
        <p14:creationId xmlns:p14="http://schemas.microsoft.com/office/powerpoint/2010/main" val="381338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Line 15"/>
          <p:cNvSpPr>
            <a:spLocks noChangeShapeType="1"/>
          </p:cNvSpPr>
          <p:nvPr/>
        </p:nvSpPr>
        <p:spPr bwMode="auto">
          <a:xfrm>
            <a:off x="5808663" y="4965700"/>
            <a:ext cx="0" cy="577850"/>
          </a:xfrm>
          <a:prstGeom prst="line">
            <a:avLst/>
          </a:prstGeom>
          <a:noFill/>
          <a:ln w="101600">
            <a:solidFill>
              <a:schemeClr val="accent5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68" name="Line 15"/>
          <p:cNvSpPr>
            <a:spLocks noChangeShapeType="1"/>
          </p:cNvSpPr>
          <p:nvPr/>
        </p:nvSpPr>
        <p:spPr bwMode="auto">
          <a:xfrm>
            <a:off x="7839075" y="4924425"/>
            <a:ext cx="0" cy="588963"/>
          </a:xfrm>
          <a:prstGeom prst="line">
            <a:avLst/>
          </a:prstGeom>
          <a:noFill/>
          <a:ln w="101600">
            <a:solidFill>
              <a:schemeClr val="accent5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6148" name="AutoShape 45"/>
          <p:cNvSpPr>
            <a:spLocks noChangeArrowheads="1"/>
          </p:cNvSpPr>
          <p:nvPr/>
        </p:nvSpPr>
        <p:spPr bwMode="auto">
          <a:xfrm>
            <a:off x="5905500" y="4975225"/>
            <a:ext cx="752475" cy="477838"/>
          </a:xfrm>
          <a:prstGeom prst="cube">
            <a:avLst>
              <a:gd name="adj" fmla="val 25000"/>
            </a:avLst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6149" name="AutoShape 45"/>
          <p:cNvSpPr>
            <a:spLocks noChangeArrowheads="1"/>
          </p:cNvSpPr>
          <p:nvPr/>
        </p:nvSpPr>
        <p:spPr bwMode="auto">
          <a:xfrm>
            <a:off x="6575425" y="5078413"/>
            <a:ext cx="515938" cy="477837"/>
          </a:xfrm>
          <a:prstGeom prst="cube">
            <a:avLst>
              <a:gd name="adj" fmla="val 25000"/>
            </a:avLst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6150" name="AutoShape 45"/>
          <p:cNvSpPr>
            <a:spLocks noChangeArrowheads="1"/>
          </p:cNvSpPr>
          <p:nvPr/>
        </p:nvSpPr>
        <p:spPr bwMode="auto">
          <a:xfrm>
            <a:off x="7131050" y="5064125"/>
            <a:ext cx="539750" cy="479425"/>
          </a:xfrm>
          <a:prstGeom prst="cube">
            <a:avLst>
              <a:gd name="adj" fmla="val 250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63" name="Line 15"/>
          <p:cNvSpPr>
            <a:spLocks noChangeShapeType="1"/>
          </p:cNvSpPr>
          <p:nvPr/>
        </p:nvSpPr>
        <p:spPr bwMode="auto">
          <a:xfrm flipH="1">
            <a:off x="7920038" y="4154488"/>
            <a:ext cx="0" cy="809625"/>
          </a:xfrm>
          <a:prstGeom prst="line">
            <a:avLst/>
          </a:prstGeom>
          <a:noFill/>
          <a:ln w="38100">
            <a:solidFill>
              <a:schemeClr val="accent6">
                <a:lumMod val="20000"/>
                <a:lumOff val="80000"/>
              </a:schemeClr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6152" name="AutoShape 64"/>
          <p:cNvSpPr>
            <a:spLocks noChangeArrowheads="1"/>
          </p:cNvSpPr>
          <p:nvPr/>
        </p:nvSpPr>
        <p:spPr bwMode="auto">
          <a:xfrm>
            <a:off x="2781300" y="3645248"/>
            <a:ext cx="971550" cy="71437"/>
          </a:xfrm>
          <a:prstGeom prst="parallelogram">
            <a:avLst>
              <a:gd name="adj" fmla="val 176172"/>
            </a:avLst>
          </a:prstGeom>
          <a:solidFill>
            <a:schemeClr val="hlink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6153" name="Line 15"/>
          <p:cNvSpPr>
            <a:spLocks noChangeShapeType="1"/>
          </p:cNvSpPr>
          <p:nvPr/>
        </p:nvSpPr>
        <p:spPr bwMode="auto">
          <a:xfrm>
            <a:off x="7839075" y="1577975"/>
            <a:ext cx="0" cy="3389313"/>
          </a:xfrm>
          <a:prstGeom prst="line">
            <a:avLst/>
          </a:prstGeom>
          <a:noFill/>
          <a:ln w="1016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154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115888"/>
            <a:ext cx="8569325" cy="719137"/>
          </a:xfrm>
          <a:noFill/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ja-JP" sz="2400" b="1" dirty="0" smtClean="0">
                <a:solidFill>
                  <a:srgbClr val="FF3300"/>
                </a:solidFill>
                <a:latin typeface="ＭＳ Ｐゴシック" pitchFamily="50" charset="-128"/>
                <a:ea typeface="ＭＳ Ｐゴシック" pitchFamily="50" charset="-128"/>
              </a:rPr>
              <a:t>CIB Experiment for Neutrino Decay Search with JAXA Rocket</a:t>
            </a:r>
          </a:p>
        </p:txBody>
      </p:sp>
      <p:sp>
        <p:nvSpPr>
          <p:cNvPr id="6155" name="Text Box 22"/>
          <p:cNvSpPr txBox="1">
            <a:spLocks noChangeArrowheads="1"/>
          </p:cNvSpPr>
          <p:nvPr/>
        </p:nvSpPr>
        <p:spPr bwMode="auto">
          <a:xfrm>
            <a:off x="4410075" y="1858963"/>
            <a:ext cx="1206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Secondary </a:t>
            </a:r>
          </a:p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mirror</a:t>
            </a:r>
          </a:p>
        </p:txBody>
      </p:sp>
      <p:sp>
        <p:nvSpPr>
          <p:cNvPr id="6156" name="Text Box 23"/>
          <p:cNvSpPr txBox="1">
            <a:spLocks noChangeArrowheads="1"/>
          </p:cNvSpPr>
          <p:nvPr/>
        </p:nvSpPr>
        <p:spPr bwMode="auto">
          <a:xfrm>
            <a:off x="4770854" y="2830513"/>
            <a:ext cx="86594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 dirty="0">
                <a:solidFill>
                  <a:srgbClr val="FF3300"/>
                </a:solidFill>
              </a:rPr>
              <a:t>Main </a:t>
            </a:r>
          </a:p>
          <a:p>
            <a:pPr eaLnBrk="1" hangingPunct="1"/>
            <a:r>
              <a:rPr lang="en-US" altLang="ja-JP" sz="1800" dirty="0">
                <a:solidFill>
                  <a:srgbClr val="FF3300"/>
                </a:solidFill>
              </a:rPr>
              <a:t>Mirror</a:t>
            </a:r>
          </a:p>
          <a:p>
            <a:pPr eaLnBrk="1" hangingPunct="1"/>
            <a:r>
              <a:rPr lang="en-US" altLang="ja-JP" sz="1800" dirty="0" smtClean="0">
                <a:solidFill>
                  <a:srgbClr val="FF3300"/>
                </a:solidFill>
              </a:rPr>
              <a:t>15cmΦ</a:t>
            </a:r>
            <a:endParaRPr lang="en-US" altLang="ja-JP" sz="1800" dirty="0">
              <a:solidFill>
                <a:srgbClr val="FF3300"/>
              </a:solidFill>
            </a:endParaRPr>
          </a:p>
          <a:p>
            <a:pPr eaLnBrk="1" hangingPunct="1"/>
            <a:r>
              <a:rPr lang="en-US" altLang="ja-JP" sz="1800" dirty="0">
                <a:solidFill>
                  <a:srgbClr val="FF3300"/>
                </a:solidFill>
              </a:rPr>
              <a:t>F=1m</a:t>
            </a:r>
          </a:p>
        </p:txBody>
      </p:sp>
      <p:sp>
        <p:nvSpPr>
          <p:cNvPr id="6157" name="Text Box 24"/>
          <p:cNvSpPr txBox="1">
            <a:spLocks noChangeArrowheads="1"/>
          </p:cNvSpPr>
          <p:nvPr/>
        </p:nvSpPr>
        <p:spPr bwMode="auto">
          <a:xfrm>
            <a:off x="4267200" y="4283075"/>
            <a:ext cx="1260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Focal plane</a:t>
            </a:r>
          </a:p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Instruments</a:t>
            </a:r>
          </a:p>
        </p:txBody>
      </p:sp>
      <p:sp>
        <p:nvSpPr>
          <p:cNvPr id="6158" name="Line 25"/>
          <p:cNvSpPr>
            <a:spLocks noChangeShapeType="1"/>
          </p:cNvSpPr>
          <p:nvPr/>
        </p:nvSpPr>
        <p:spPr bwMode="auto">
          <a:xfrm flipH="1" flipV="1">
            <a:off x="7437438" y="4283075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159" name="Text Box 26"/>
          <p:cNvSpPr txBox="1">
            <a:spLocks noChangeArrowheads="1"/>
          </p:cNvSpPr>
          <p:nvPr/>
        </p:nvSpPr>
        <p:spPr bwMode="auto">
          <a:xfrm>
            <a:off x="3635375" y="5564188"/>
            <a:ext cx="180022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Liq-He tank</a:t>
            </a:r>
          </a:p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1.7K</a:t>
            </a:r>
          </a:p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&gt;1W</a:t>
            </a:r>
          </a:p>
        </p:txBody>
      </p:sp>
      <p:sp>
        <p:nvSpPr>
          <p:cNvPr id="6160" name="Line 33"/>
          <p:cNvSpPr>
            <a:spLocks noChangeShapeType="1"/>
          </p:cNvSpPr>
          <p:nvPr/>
        </p:nvSpPr>
        <p:spPr bwMode="auto">
          <a:xfrm flipV="1">
            <a:off x="1158875" y="3213448"/>
            <a:ext cx="2889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161" name="Line 34"/>
          <p:cNvSpPr>
            <a:spLocks noChangeShapeType="1"/>
          </p:cNvSpPr>
          <p:nvPr/>
        </p:nvSpPr>
        <p:spPr bwMode="auto">
          <a:xfrm flipH="1">
            <a:off x="2455863" y="2565748"/>
            <a:ext cx="217487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162" name="Text Box 35"/>
          <p:cNvSpPr txBox="1">
            <a:spLocks noChangeArrowheads="1"/>
          </p:cNvSpPr>
          <p:nvPr/>
        </p:nvSpPr>
        <p:spPr bwMode="auto">
          <a:xfrm>
            <a:off x="2095500" y="2276823"/>
            <a:ext cx="882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Grating</a:t>
            </a:r>
          </a:p>
        </p:txBody>
      </p:sp>
      <p:sp>
        <p:nvSpPr>
          <p:cNvPr id="6163" name="Text Box 38"/>
          <p:cNvSpPr txBox="1">
            <a:spLocks noChangeArrowheads="1"/>
          </p:cNvSpPr>
          <p:nvPr/>
        </p:nvSpPr>
        <p:spPr bwMode="auto">
          <a:xfrm>
            <a:off x="871538" y="3356323"/>
            <a:ext cx="977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Tertiary </a:t>
            </a:r>
          </a:p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mirror</a:t>
            </a:r>
          </a:p>
        </p:txBody>
      </p:sp>
      <p:sp>
        <p:nvSpPr>
          <p:cNvPr id="6164" name="Line 39"/>
          <p:cNvSpPr>
            <a:spLocks noChangeShapeType="1"/>
          </p:cNvSpPr>
          <p:nvPr/>
        </p:nvSpPr>
        <p:spPr bwMode="auto">
          <a:xfrm flipV="1">
            <a:off x="2024063" y="386114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165" name="Text Box 40"/>
          <p:cNvSpPr txBox="1">
            <a:spLocks noChangeArrowheads="1"/>
          </p:cNvSpPr>
          <p:nvPr/>
        </p:nvSpPr>
        <p:spPr bwMode="auto">
          <a:xfrm>
            <a:off x="511175" y="4148485"/>
            <a:ext cx="2306638" cy="1216025"/>
          </a:xfrm>
          <a:prstGeom prst="rect">
            <a:avLst/>
          </a:prstGeom>
          <a:noFill/>
          <a:ln w="25400" algn="ctr">
            <a:solidFill>
              <a:srgbClr val="00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 b="1">
                <a:solidFill>
                  <a:srgbClr val="FF3300"/>
                </a:solidFill>
              </a:rPr>
              <a:t>Superconducting </a:t>
            </a:r>
          </a:p>
          <a:p>
            <a:pPr eaLnBrk="1" hangingPunct="1"/>
            <a:r>
              <a:rPr lang="en-US" altLang="ja-JP" sz="1800" b="1">
                <a:solidFill>
                  <a:srgbClr val="FF3300"/>
                </a:solidFill>
              </a:rPr>
              <a:t>Tunnel Junction</a:t>
            </a:r>
          </a:p>
          <a:p>
            <a:pPr eaLnBrk="1" hangingPunct="1"/>
            <a:r>
              <a:rPr lang="en-US" altLang="ja-JP" sz="1800" b="1">
                <a:solidFill>
                  <a:srgbClr val="FF3300"/>
                </a:solidFill>
              </a:rPr>
              <a:t>(STJ) Detector Array</a:t>
            </a:r>
          </a:p>
          <a:p>
            <a:pPr eaLnBrk="1" hangingPunct="1"/>
            <a:r>
              <a:rPr lang="en-US" altLang="ja-JP" sz="1800" b="1">
                <a:solidFill>
                  <a:srgbClr val="FF3300"/>
                </a:solidFill>
              </a:rPr>
              <a:t>(50 x 8 channels)</a:t>
            </a:r>
          </a:p>
        </p:txBody>
      </p:sp>
      <p:sp>
        <p:nvSpPr>
          <p:cNvPr id="6166" name="AutoShape 2"/>
          <p:cNvSpPr>
            <a:spLocks noChangeArrowheads="1"/>
          </p:cNvSpPr>
          <p:nvPr/>
        </p:nvSpPr>
        <p:spPr bwMode="auto">
          <a:xfrm>
            <a:off x="5995988" y="4138613"/>
            <a:ext cx="1655762" cy="720725"/>
          </a:xfrm>
          <a:prstGeom prst="can">
            <a:avLst>
              <a:gd name="adj" fmla="val 250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6167" name="Oval 12"/>
          <p:cNvSpPr>
            <a:spLocks noChangeArrowheads="1"/>
          </p:cNvSpPr>
          <p:nvPr/>
        </p:nvSpPr>
        <p:spPr bwMode="auto">
          <a:xfrm>
            <a:off x="6365875" y="3608388"/>
            <a:ext cx="1008063" cy="14287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6168" name="Line 15"/>
          <p:cNvSpPr>
            <a:spLocks noChangeShapeType="1"/>
          </p:cNvSpPr>
          <p:nvPr/>
        </p:nvSpPr>
        <p:spPr bwMode="auto">
          <a:xfrm>
            <a:off x="7651750" y="1619250"/>
            <a:ext cx="1588" cy="3167063"/>
          </a:xfrm>
          <a:prstGeom prst="line">
            <a:avLst/>
          </a:prstGeom>
          <a:noFill/>
          <a:ln w="1016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169" name="Line 3"/>
          <p:cNvSpPr>
            <a:spLocks noChangeShapeType="1"/>
          </p:cNvSpPr>
          <p:nvPr/>
        </p:nvSpPr>
        <p:spPr bwMode="auto">
          <a:xfrm flipH="1">
            <a:off x="6210300" y="2500313"/>
            <a:ext cx="469900" cy="1690687"/>
          </a:xfrm>
          <a:prstGeom prst="line">
            <a:avLst/>
          </a:prstGeom>
          <a:noFill/>
          <a:ln w="508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170" name="Line 4"/>
          <p:cNvSpPr>
            <a:spLocks noChangeShapeType="1"/>
          </p:cNvSpPr>
          <p:nvPr/>
        </p:nvSpPr>
        <p:spPr bwMode="auto">
          <a:xfrm>
            <a:off x="7064375" y="2500313"/>
            <a:ext cx="488950" cy="1784350"/>
          </a:xfrm>
          <a:prstGeom prst="line">
            <a:avLst/>
          </a:prstGeom>
          <a:noFill/>
          <a:ln w="508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171" name="Oval 16"/>
          <p:cNvSpPr>
            <a:spLocks noChangeArrowheads="1"/>
          </p:cNvSpPr>
          <p:nvPr/>
        </p:nvSpPr>
        <p:spPr bwMode="auto">
          <a:xfrm flipV="1">
            <a:off x="6781800" y="3646488"/>
            <a:ext cx="195263" cy="6985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6172" name="Line 30"/>
          <p:cNvSpPr>
            <a:spLocks noChangeShapeType="1"/>
          </p:cNvSpPr>
          <p:nvPr/>
        </p:nvSpPr>
        <p:spPr bwMode="auto">
          <a:xfrm>
            <a:off x="6977063" y="2535238"/>
            <a:ext cx="242887" cy="11461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173" name="Arc 42"/>
          <p:cNvSpPr>
            <a:spLocks/>
          </p:cNvSpPr>
          <p:nvPr/>
        </p:nvSpPr>
        <p:spPr bwMode="auto">
          <a:xfrm rot="2700000" flipH="1">
            <a:off x="6149975" y="1008063"/>
            <a:ext cx="1362075" cy="1360487"/>
          </a:xfrm>
          <a:custGeom>
            <a:avLst/>
            <a:gdLst>
              <a:gd name="T0" fmla="*/ 2147483647 w 21499"/>
              <a:gd name="T1" fmla="*/ 0 h 21474"/>
              <a:gd name="T2" fmla="*/ 2147483647 w 21499"/>
              <a:gd name="T3" fmla="*/ 2147483647 h 21474"/>
              <a:gd name="T4" fmla="*/ 0 w 21499"/>
              <a:gd name="T5" fmla="*/ 2147483647 h 2147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499" h="21474" fill="none" extrusionOk="0">
                <a:moveTo>
                  <a:pt x="2333" y="0"/>
                </a:moveTo>
                <a:cubicBezTo>
                  <a:pt x="12509" y="1106"/>
                  <a:pt x="20511" y="9201"/>
                  <a:pt x="21499" y="19388"/>
                </a:cubicBezTo>
              </a:path>
              <a:path w="21499" h="21474" stroke="0" extrusionOk="0">
                <a:moveTo>
                  <a:pt x="2333" y="0"/>
                </a:moveTo>
                <a:cubicBezTo>
                  <a:pt x="12509" y="1106"/>
                  <a:pt x="20511" y="9201"/>
                  <a:pt x="21499" y="19388"/>
                </a:cubicBezTo>
                <a:lnTo>
                  <a:pt x="0" y="21474"/>
                </a:lnTo>
                <a:lnTo>
                  <a:pt x="2333" y="0"/>
                </a:lnTo>
                <a:close/>
              </a:path>
            </a:pathLst>
          </a:custGeom>
          <a:noFill/>
          <a:ln w="762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74" name="Line 43"/>
          <p:cNvSpPr>
            <a:spLocks noChangeShapeType="1"/>
          </p:cNvSpPr>
          <p:nvPr/>
        </p:nvSpPr>
        <p:spPr bwMode="auto">
          <a:xfrm>
            <a:off x="5997575" y="1619250"/>
            <a:ext cx="0" cy="3167063"/>
          </a:xfrm>
          <a:prstGeom prst="line">
            <a:avLst/>
          </a:prstGeom>
          <a:noFill/>
          <a:ln w="1016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175" name="AutoShape 45"/>
          <p:cNvSpPr>
            <a:spLocks noChangeArrowheads="1"/>
          </p:cNvSpPr>
          <p:nvPr/>
        </p:nvSpPr>
        <p:spPr bwMode="auto">
          <a:xfrm>
            <a:off x="6329363" y="3994150"/>
            <a:ext cx="1079500" cy="252413"/>
          </a:xfrm>
          <a:prstGeom prst="cube">
            <a:avLst>
              <a:gd name="adj" fmla="val 250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6176" name="Line 29"/>
          <p:cNvSpPr>
            <a:spLocks noChangeShapeType="1"/>
          </p:cNvSpPr>
          <p:nvPr/>
        </p:nvSpPr>
        <p:spPr bwMode="auto">
          <a:xfrm flipH="1">
            <a:off x="7219950" y="984250"/>
            <a:ext cx="17463" cy="26622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177" name="Line 20"/>
          <p:cNvSpPr>
            <a:spLocks noChangeShapeType="1"/>
          </p:cNvSpPr>
          <p:nvPr/>
        </p:nvSpPr>
        <p:spPr bwMode="auto">
          <a:xfrm>
            <a:off x="5527675" y="3271838"/>
            <a:ext cx="917575" cy="40957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178" name="Line 47"/>
          <p:cNvSpPr>
            <a:spLocks noChangeShapeType="1"/>
          </p:cNvSpPr>
          <p:nvPr/>
        </p:nvSpPr>
        <p:spPr bwMode="auto">
          <a:xfrm flipV="1">
            <a:off x="5237163" y="4017963"/>
            <a:ext cx="1111250" cy="3302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179" name="Line 49"/>
          <p:cNvSpPr>
            <a:spLocks noChangeShapeType="1"/>
          </p:cNvSpPr>
          <p:nvPr/>
        </p:nvSpPr>
        <p:spPr bwMode="auto">
          <a:xfrm>
            <a:off x="5435600" y="2303463"/>
            <a:ext cx="1244600" cy="1619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180" name="Text Box 50"/>
          <p:cNvSpPr txBox="1">
            <a:spLocks noChangeArrowheads="1"/>
          </p:cNvSpPr>
          <p:nvPr/>
        </p:nvSpPr>
        <p:spPr bwMode="auto">
          <a:xfrm>
            <a:off x="1663700" y="1413223"/>
            <a:ext cx="1381125" cy="692150"/>
          </a:xfrm>
          <a:prstGeom prst="rect">
            <a:avLst/>
          </a:prstGeom>
          <a:noFill/>
          <a:ln w="50800" algn="ctr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Focal plane</a:t>
            </a:r>
          </a:p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Instruments</a:t>
            </a:r>
          </a:p>
        </p:txBody>
      </p:sp>
      <p:sp>
        <p:nvSpPr>
          <p:cNvPr id="6181" name="Arc 51"/>
          <p:cNvSpPr>
            <a:spLocks/>
          </p:cNvSpPr>
          <p:nvPr/>
        </p:nvSpPr>
        <p:spPr bwMode="auto">
          <a:xfrm rot="1080000" flipV="1">
            <a:off x="6069013" y="4067175"/>
            <a:ext cx="1620837" cy="966788"/>
          </a:xfrm>
          <a:custGeom>
            <a:avLst/>
            <a:gdLst>
              <a:gd name="T0" fmla="*/ 0 w 20136"/>
              <a:gd name="T1" fmla="*/ 2147483647 h 21600"/>
              <a:gd name="T2" fmla="*/ 2147483647 w 20136"/>
              <a:gd name="T3" fmla="*/ 2147483647 h 21600"/>
              <a:gd name="T4" fmla="*/ 2147483647 w 20136"/>
              <a:gd name="T5" fmla="*/ 214748364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0136" h="21600" fill="none" extrusionOk="0">
                <a:moveTo>
                  <a:pt x="0" y="22"/>
                </a:moveTo>
                <a:cubicBezTo>
                  <a:pt x="327" y="7"/>
                  <a:pt x="655" y="-1"/>
                  <a:pt x="983" y="0"/>
                </a:cubicBezTo>
                <a:cubicBezTo>
                  <a:pt x="9032" y="0"/>
                  <a:pt x="16414" y="4476"/>
                  <a:pt x="20136" y="11613"/>
                </a:cubicBezTo>
              </a:path>
              <a:path w="20136" h="21600" stroke="0" extrusionOk="0">
                <a:moveTo>
                  <a:pt x="0" y="22"/>
                </a:moveTo>
                <a:cubicBezTo>
                  <a:pt x="327" y="7"/>
                  <a:pt x="655" y="-1"/>
                  <a:pt x="983" y="0"/>
                </a:cubicBezTo>
                <a:cubicBezTo>
                  <a:pt x="9032" y="0"/>
                  <a:pt x="16414" y="4476"/>
                  <a:pt x="20136" y="11613"/>
                </a:cubicBezTo>
                <a:lnTo>
                  <a:pt x="983" y="21600"/>
                </a:lnTo>
                <a:lnTo>
                  <a:pt x="0" y="22"/>
                </a:lnTo>
                <a:close/>
              </a:path>
            </a:pathLst>
          </a:custGeom>
          <a:noFill/>
          <a:ln w="1270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82" name="Oval 53"/>
          <p:cNvSpPr>
            <a:spLocks noChangeArrowheads="1"/>
          </p:cNvSpPr>
          <p:nvPr/>
        </p:nvSpPr>
        <p:spPr bwMode="auto">
          <a:xfrm rot="2700000" flipH="1">
            <a:off x="1303338" y="2997548"/>
            <a:ext cx="409575" cy="15557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6183" name="AutoShape 54"/>
          <p:cNvSpPr>
            <a:spLocks noChangeArrowheads="1"/>
          </p:cNvSpPr>
          <p:nvPr/>
        </p:nvSpPr>
        <p:spPr bwMode="auto">
          <a:xfrm rot="10800000" flipV="1">
            <a:off x="2168525" y="2997548"/>
            <a:ext cx="358775" cy="215900"/>
          </a:xfrm>
          <a:prstGeom prst="parallelogram">
            <a:avLst>
              <a:gd name="adj" fmla="val 41544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6184" name="Line 55"/>
          <p:cNvSpPr>
            <a:spLocks noChangeShapeType="1"/>
          </p:cNvSpPr>
          <p:nvPr/>
        </p:nvSpPr>
        <p:spPr bwMode="auto">
          <a:xfrm flipH="1">
            <a:off x="6861175" y="2536825"/>
            <a:ext cx="73025" cy="1549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185" name="Text Box 56"/>
          <p:cNvSpPr txBox="1">
            <a:spLocks noChangeArrowheads="1"/>
          </p:cNvSpPr>
          <p:nvPr/>
        </p:nvSpPr>
        <p:spPr bwMode="auto">
          <a:xfrm>
            <a:off x="6175375" y="863600"/>
            <a:ext cx="965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IR Light</a:t>
            </a:r>
          </a:p>
        </p:txBody>
      </p:sp>
      <p:sp>
        <p:nvSpPr>
          <p:cNvPr id="6186" name="Line 57"/>
          <p:cNvSpPr>
            <a:spLocks noChangeShapeType="1"/>
          </p:cNvSpPr>
          <p:nvPr/>
        </p:nvSpPr>
        <p:spPr bwMode="auto">
          <a:xfrm>
            <a:off x="1519238" y="1268760"/>
            <a:ext cx="0" cy="18002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187" name="Line 58"/>
          <p:cNvSpPr>
            <a:spLocks noChangeShapeType="1"/>
          </p:cNvSpPr>
          <p:nvPr/>
        </p:nvSpPr>
        <p:spPr bwMode="auto">
          <a:xfrm flipH="1" flipV="1">
            <a:off x="1519238" y="3068985"/>
            <a:ext cx="792162" cy="714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188" name="Line 61"/>
          <p:cNvSpPr>
            <a:spLocks noChangeShapeType="1"/>
          </p:cNvSpPr>
          <p:nvPr/>
        </p:nvSpPr>
        <p:spPr bwMode="auto">
          <a:xfrm flipH="1">
            <a:off x="2867025" y="3124548"/>
            <a:ext cx="596900" cy="395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189" name="Text Box 62"/>
          <p:cNvSpPr txBox="1">
            <a:spLocks noChangeArrowheads="1"/>
          </p:cNvSpPr>
          <p:nvPr/>
        </p:nvSpPr>
        <p:spPr bwMode="auto">
          <a:xfrm>
            <a:off x="2820988" y="2722910"/>
            <a:ext cx="186372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Preamplifiers(2K)</a:t>
            </a:r>
          </a:p>
        </p:txBody>
      </p:sp>
      <p:sp>
        <p:nvSpPr>
          <p:cNvPr id="6190" name="AutoShape 64"/>
          <p:cNvSpPr>
            <a:spLocks noChangeArrowheads="1"/>
          </p:cNvSpPr>
          <p:nvPr/>
        </p:nvSpPr>
        <p:spPr bwMode="auto">
          <a:xfrm>
            <a:off x="2168525" y="3645248"/>
            <a:ext cx="503238" cy="71437"/>
          </a:xfrm>
          <a:prstGeom prst="parallelogram">
            <a:avLst>
              <a:gd name="adj" fmla="val 176113"/>
            </a:avLst>
          </a:prstGeom>
          <a:solidFill>
            <a:schemeClr val="hlink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6191" name="AutoShape 60"/>
          <p:cNvSpPr>
            <a:spLocks noChangeArrowheads="1"/>
          </p:cNvSpPr>
          <p:nvPr/>
        </p:nvSpPr>
        <p:spPr bwMode="auto">
          <a:xfrm>
            <a:off x="2527300" y="3573810"/>
            <a:ext cx="431800" cy="215900"/>
          </a:xfrm>
          <a:prstGeom prst="parallelogram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6192" name="AutoShape 36"/>
          <p:cNvSpPr>
            <a:spLocks noChangeArrowheads="1"/>
          </p:cNvSpPr>
          <p:nvPr/>
        </p:nvSpPr>
        <p:spPr bwMode="auto">
          <a:xfrm>
            <a:off x="1879600" y="3573810"/>
            <a:ext cx="431800" cy="215900"/>
          </a:xfrm>
          <a:prstGeom prst="parallelogram">
            <a:avLst>
              <a:gd name="adj" fmla="val 50000"/>
            </a:avLst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6193" name="Oval 11"/>
          <p:cNvSpPr>
            <a:spLocks noChangeArrowheads="1"/>
          </p:cNvSpPr>
          <p:nvPr/>
        </p:nvSpPr>
        <p:spPr bwMode="auto">
          <a:xfrm>
            <a:off x="6680200" y="2465388"/>
            <a:ext cx="395288" cy="71437"/>
          </a:xfrm>
          <a:prstGeom prst="ellipse">
            <a:avLst/>
          </a:prstGeom>
          <a:solidFill>
            <a:schemeClr val="hlink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6194" name="Text Box 65"/>
          <p:cNvSpPr txBox="1">
            <a:spLocks noChangeArrowheads="1"/>
          </p:cNvSpPr>
          <p:nvPr/>
        </p:nvSpPr>
        <p:spPr bwMode="auto">
          <a:xfrm>
            <a:off x="214313" y="877888"/>
            <a:ext cx="54022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l" eaLnBrk="1" hangingPunct="1"/>
            <a:r>
              <a:rPr lang="en-US" altLang="ja-JP">
                <a:solidFill>
                  <a:schemeClr val="accent2"/>
                </a:solidFill>
              </a:rPr>
              <a:t>5 minutes DAQ at 200km height in 2016</a:t>
            </a:r>
          </a:p>
        </p:txBody>
      </p:sp>
      <p:sp>
        <p:nvSpPr>
          <p:cNvPr id="6195" name="Line 59"/>
          <p:cNvSpPr>
            <a:spLocks noChangeShapeType="1"/>
          </p:cNvSpPr>
          <p:nvPr/>
        </p:nvSpPr>
        <p:spPr bwMode="auto">
          <a:xfrm flipH="1">
            <a:off x="2095500" y="3140423"/>
            <a:ext cx="215900" cy="5778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196" name="Line 18"/>
          <p:cNvSpPr>
            <a:spLocks noChangeShapeType="1"/>
          </p:cNvSpPr>
          <p:nvPr/>
        </p:nvSpPr>
        <p:spPr bwMode="auto">
          <a:xfrm>
            <a:off x="6878638" y="2490788"/>
            <a:ext cx="371475" cy="1900237"/>
          </a:xfrm>
          <a:prstGeom prst="line">
            <a:avLst/>
          </a:prstGeom>
          <a:noFill/>
          <a:ln w="508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cxnSp>
        <p:nvCxnSpPr>
          <p:cNvPr id="6197" name="直線矢印コネクタ 2"/>
          <p:cNvCxnSpPr>
            <a:cxnSpLocks noChangeShapeType="1"/>
          </p:cNvCxnSpPr>
          <p:nvPr/>
        </p:nvCxnSpPr>
        <p:spPr bwMode="auto">
          <a:xfrm>
            <a:off x="5630863" y="6351588"/>
            <a:ext cx="2405062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98" name="Text Box 26"/>
          <p:cNvSpPr txBox="1">
            <a:spLocks noChangeArrowheads="1"/>
          </p:cNvSpPr>
          <p:nvPr/>
        </p:nvSpPr>
        <p:spPr bwMode="auto">
          <a:xfrm>
            <a:off x="6548438" y="6351588"/>
            <a:ext cx="69691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/>
              <a:t>50cm</a:t>
            </a:r>
          </a:p>
        </p:txBody>
      </p:sp>
      <p:sp>
        <p:nvSpPr>
          <p:cNvPr id="6199" name="Line 15"/>
          <p:cNvSpPr>
            <a:spLocks noChangeShapeType="1"/>
          </p:cNvSpPr>
          <p:nvPr/>
        </p:nvSpPr>
        <p:spPr bwMode="auto">
          <a:xfrm>
            <a:off x="5784850" y="1577975"/>
            <a:ext cx="1588" cy="3389313"/>
          </a:xfrm>
          <a:prstGeom prst="line">
            <a:avLst/>
          </a:prstGeom>
          <a:noFill/>
          <a:ln w="1016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200" name="Arc 51"/>
          <p:cNvSpPr>
            <a:spLocks/>
          </p:cNvSpPr>
          <p:nvPr/>
        </p:nvSpPr>
        <p:spPr bwMode="auto">
          <a:xfrm rot="1080000" flipV="1">
            <a:off x="5921375" y="4057650"/>
            <a:ext cx="1957388" cy="1182688"/>
          </a:xfrm>
          <a:custGeom>
            <a:avLst/>
            <a:gdLst>
              <a:gd name="T0" fmla="*/ 0 w 20136"/>
              <a:gd name="T1" fmla="*/ 2147483647 h 21600"/>
              <a:gd name="T2" fmla="*/ 2147483647 w 20136"/>
              <a:gd name="T3" fmla="*/ 2147483647 h 21600"/>
              <a:gd name="T4" fmla="*/ 2147483647 w 20136"/>
              <a:gd name="T5" fmla="*/ 214748364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0136" h="21600" fill="none" extrusionOk="0">
                <a:moveTo>
                  <a:pt x="0" y="22"/>
                </a:moveTo>
                <a:cubicBezTo>
                  <a:pt x="327" y="7"/>
                  <a:pt x="655" y="-1"/>
                  <a:pt x="983" y="0"/>
                </a:cubicBezTo>
                <a:cubicBezTo>
                  <a:pt x="9032" y="0"/>
                  <a:pt x="16414" y="4476"/>
                  <a:pt x="20136" y="11613"/>
                </a:cubicBezTo>
              </a:path>
              <a:path w="20136" h="21600" stroke="0" extrusionOk="0">
                <a:moveTo>
                  <a:pt x="0" y="22"/>
                </a:moveTo>
                <a:cubicBezTo>
                  <a:pt x="327" y="7"/>
                  <a:pt x="655" y="-1"/>
                  <a:pt x="983" y="0"/>
                </a:cubicBezTo>
                <a:cubicBezTo>
                  <a:pt x="9032" y="0"/>
                  <a:pt x="16414" y="4476"/>
                  <a:pt x="20136" y="11613"/>
                </a:cubicBezTo>
                <a:lnTo>
                  <a:pt x="983" y="21600"/>
                </a:lnTo>
                <a:lnTo>
                  <a:pt x="0" y="22"/>
                </a:lnTo>
                <a:close/>
              </a:path>
            </a:pathLst>
          </a:custGeom>
          <a:noFill/>
          <a:ln w="1270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01" name="AutoShape 64"/>
          <p:cNvSpPr>
            <a:spLocks noChangeArrowheads="1"/>
          </p:cNvSpPr>
          <p:nvPr/>
        </p:nvSpPr>
        <p:spPr bwMode="auto">
          <a:xfrm>
            <a:off x="7313613" y="4154488"/>
            <a:ext cx="338137" cy="46037"/>
          </a:xfrm>
          <a:prstGeom prst="parallelogram">
            <a:avLst>
              <a:gd name="adj" fmla="val 175053"/>
            </a:avLst>
          </a:prstGeom>
          <a:solidFill>
            <a:schemeClr val="hlink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6202" name="Line 48"/>
          <p:cNvSpPr>
            <a:spLocks noChangeShapeType="1"/>
          </p:cNvSpPr>
          <p:nvPr/>
        </p:nvSpPr>
        <p:spPr bwMode="auto">
          <a:xfrm flipV="1">
            <a:off x="5013325" y="4551363"/>
            <a:ext cx="1365250" cy="919162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203" name="Line 17"/>
          <p:cNvSpPr>
            <a:spLocks noChangeShapeType="1"/>
          </p:cNvSpPr>
          <p:nvPr/>
        </p:nvSpPr>
        <p:spPr bwMode="auto">
          <a:xfrm flipH="1">
            <a:off x="6329363" y="2535238"/>
            <a:ext cx="492125" cy="1768475"/>
          </a:xfrm>
          <a:prstGeom prst="line">
            <a:avLst/>
          </a:prstGeom>
          <a:noFill/>
          <a:ln w="508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204" name="正方形/長方形 3"/>
          <p:cNvSpPr>
            <a:spLocks noChangeArrowheads="1"/>
          </p:cNvSpPr>
          <p:nvPr/>
        </p:nvSpPr>
        <p:spPr bwMode="auto">
          <a:xfrm>
            <a:off x="7553325" y="4138613"/>
            <a:ext cx="366713" cy="6191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05" name="Line 15"/>
          <p:cNvSpPr>
            <a:spLocks noChangeShapeType="1"/>
          </p:cNvSpPr>
          <p:nvPr/>
        </p:nvSpPr>
        <p:spPr bwMode="auto">
          <a:xfrm>
            <a:off x="7602538" y="1577975"/>
            <a:ext cx="282575" cy="12700"/>
          </a:xfrm>
          <a:prstGeom prst="line">
            <a:avLst/>
          </a:prstGeom>
          <a:noFill/>
          <a:ln w="1016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206" name="Line 15"/>
          <p:cNvSpPr>
            <a:spLocks noChangeShapeType="1"/>
          </p:cNvSpPr>
          <p:nvPr/>
        </p:nvSpPr>
        <p:spPr bwMode="auto">
          <a:xfrm>
            <a:off x="5784850" y="1587500"/>
            <a:ext cx="266700" cy="0"/>
          </a:xfrm>
          <a:prstGeom prst="line">
            <a:avLst/>
          </a:prstGeom>
          <a:noFill/>
          <a:ln w="1016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cxnSp>
        <p:nvCxnSpPr>
          <p:cNvPr id="6" name="直線コネクタ 5"/>
          <p:cNvCxnSpPr/>
          <p:nvPr/>
        </p:nvCxnSpPr>
        <p:spPr bwMode="auto">
          <a:xfrm flipH="1">
            <a:off x="7602538" y="4964113"/>
            <a:ext cx="317500" cy="17303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</p:cxnSp>
      <p:sp>
        <p:nvSpPr>
          <p:cNvPr id="67" name="Arc 51"/>
          <p:cNvSpPr>
            <a:spLocks/>
          </p:cNvSpPr>
          <p:nvPr/>
        </p:nvSpPr>
        <p:spPr bwMode="auto">
          <a:xfrm rot="1080000" flipV="1">
            <a:off x="5921375" y="4622800"/>
            <a:ext cx="1955800" cy="1182688"/>
          </a:xfrm>
          <a:custGeom>
            <a:avLst/>
            <a:gdLst>
              <a:gd name="T0" fmla="*/ 0 w 20136"/>
              <a:gd name="T1" fmla="*/ 2147483647 h 21600"/>
              <a:gd name="T2" fmla="*/ 2147483647 w 20136"/>
              <a:gd name="T3" fmla="*/ 2147483647 h 21600"/>
              <a:gd name="T4" fmla="*/ 2147483647 w 20136"/>
              <a:gd name="T5" fmla="*/ 214748364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0136" h="21600" fill="none" extrusionOk="0">
                <a:moveTo>
                  <a:pt x="0" y="22"/>
                </a:moveTo>
                <a:cubicBezTo>
                  <a:pt x="327" y="7"/>
                  <a:pt x="655" y="-1"/>
                  <a:pt x="983" y="0"/>
                </a:cubicBezTo>
                <a:cubicBezTo>
                  <a:pt x="9032" y="0"/>
                  <a:pt x="16414" y="4476"/>
                  <a:pt x="20136" y="11613"/>
                </a:cubicBezTo>
              </a:path>
              <a:path w="20136" h="21600" stroke="0" extrusionOk="0">
                <a:moveTo>
                  <a:pt x="0" y="22"/>
                </a:moveTo>
                <a:cubicBezTo>
                  <a:pt x="327" y="7"/>
                  <a:pt x="655" y="-1"/>
                  <a:pt x="983" y="0"/>
                </a:cubicBezTo>
                <a:cubicBezTo>
                  <a:pt x="9032" y="0"/>
                  <a:pt x="16414" y="4476"/>
                  <a:pt x="20136" y="11613"/>
                </a:cubicBezTo>
                <a:lnTo>
                  <a:pt x="983" y="21600"/>
                </a:lnTo>
                <a:lnTo>
                  <a:pt x="0" y="22"/>
                </a:lnTo>
                <a:close/>
              </a:path>
            </a:pathLst>
          </a:custGeom>
          <a:noFill/>
          <a:ln w="127000">
            <a:solidFill>
              <a:schemeClr val="accent5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6209" name="Line 48"/>
          <p:cNvSpPr>
            <a:spLocks noChangeShapeType="1"/>
          </p:cNvSpPr>
          <p:nvPr/>
        </p:nvSpPr>
        <p:spPr bwMode="auto">
          <a:xfrm flipH="1" flipV="1">
            <a:off x="7615238" y="5284788"/>
            <a:ext cx="558800" cy="347662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210" name="Text Box 26"/>
          <p:cNvSpPr txBox="1">
            <a:spLocks noChangeArrowheads="1"/>
          </p:cNvSpPr>
          <p:nvPr/>
        </p:nvSpPr>
        <p:spPr bwMode="auto">
          <a:xfrm>
            <a:off x="7426325" y="5632450"/>
            <a:ext cx="181292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Post-Preamplifier</a:t>
            </a:r>
          </a:p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DAQ system</a:t>
            </a:r>
          </a:p>
        </p:txBody>
      </p:sp>
      <p:sp>
        <p:nvSpPr>
          <p:cNvPr id="6211" name="Text Box 26"/>
          <p:cNvSpPr txBox="1">
            <a:spLocks noChangeArrowheads="1"/>
          </p:cNvSpPr>
          <p:nvPr/>
        </p:nvSpPr>
        <p:spPr bwMode="auto">
          <a:xfrm>
            <a:off x="7332663" y="930275"/>
            <a:ext cx="18002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1.7K Cryostat</a:t>
            </a:r>
          </a:p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&gt;1W</a:t>
            </a:r>
          </a:p>
        </p:txBody>
      </p:sp>
      <p:sp>
        <p:nvSpPr>
          <p:cNvPr id="6212" name="Line 48"/>
          <p:cNvSpPr>
            <a:spLocks noChangeShapeType="1"/>
          </p:cNvSpPr>
          <p:nvPr/>
        </p:nvSpPr>
        <p:spPr bwMode="auto">
          <a:xfrm flipV="1">
            <a:off x="5695950" y="5284788"/>
            <a:ext cx="512763" cy="347662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213" name="Line 48"/>
          <p:cNvSpPr>
            <a:spLocks noChangeShapeType="1"/>
          </p:cNvSpPr>
          <p:nvPr/>
        </p:nvSpPr>
        <p:spPr bwMode="auto">
          <a:xfrm flipV="1">
            <a:off x="6807200" y="5457825"/>
            <a:ext cx="0" cy="43656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6214" name="Text Box 26"/>
          <p:cNvSpPr txBox="1">
            <a:spLocks noChangeArrowheads="1"/>
          </p:cNvSpPr>
          <p:nvPr/>
        </p:nvSpPr>
        <p:spPr bwMode="auto">
          <a:xfrm>
            <a:off x="6194425" y="5894388"/>
            <a:ext cx="124301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/>
              <a:t>Star Sensor</a:t>
            </a:r>
          </a:p>
        </p:txBody>
      </p:sp>
      <p:sp>
        <p:nvSpPr>
          <p:cNvPr id="6215" name="Text Box 26"/>
          <p:cNvSpPr txBox="1">
            <a:spLocks noChangeArrowheads="1"/>
          </p:cNvSpPr>
          <p:nvPr/>
        </p:nvSpPr>
        <p:spPr bwMode="auto">
          <a:xfrm>
            <a:off x="5165725" y="5676900"/>
            <a:ext cx="11207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/>
              <a:t>Vibration </a:t>
            </a:r>
          </a:p>
          <a:p>
            <a:pPr eaLnBrk="1" hangingPunct="1"/>
            <a:r>
              <a:rPr lang="en-US" altLang="ja-JP" sz="1800"/>
              <a:t>Damper</a:t>
            </a:r>
          </a:p>
        </p:txBody>
      </p:sp>
      <p:cxnSp>
        <p:nvCxnSpPr>
          <p:cNvPr id="6216" name="直線矢印コネクタ 82"/>
          <p:cNvCxnSpPr>
            <a:cxnSpLocks noChangeShapeType="1"/>
          </p:cNvCxnSpPr>
          <p:nvPr/>
        </p:nvCxnSpPr>
        <p:spPr bwMode="auto">
          <a:xfrm flipH="1" flipV="1">
            <a:off x="8232775" y="1577975"/>
            <a:ext cx="44450" cy="387032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217" name="Text Box 26"/>
          <p:cNvSpPr txBox="1">
            <a:spLocks noChangeArrowheads="1"/>
          </p:cNvSpPr>
          <p:nvPr/>
        </p:nvSpPr>
        <p:spPr bwMode="auto">
          <a:xfrm>
            <a:off x="8275638" y="2833688"/>
            <a:ext cx="8128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/>
              <a:t>120cm</a:t>
            </a:r>
          </a:p>
        </p:txBody>
      </p:sp>
      <p:sp>
        <p:nvSpPr>
          <p:cNvPr id="6218" name="Text Box 26"/>
          <p:cNvSpPr txBox="1">
            <a:spLocks noChangeArrowheads="1"/>
          </p:cNvSpPr>
          <p:nvPr/>
        </p:nvSpPr>
        <p:spPr bwMode="auto">
          <a:xfrm>
            <a:off x="7408863" y="6472238"/>
            <a:ext cx="18002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/>
              <a:t>Weight 100kg</a:t>
            </a:r>
          </a:p>
        </p:txBody>
      </p:sp>
    </p:spTree>
  </p:cSld>
  <p:clrMapOvr>
    <a:masterClrMapping/>
  </p:clrMapOvr>
  <p:transition advTm="3967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AutoShape 61"/>
          <p:cNvSpPr>
            <a:spLocks noChangeArrowheads="1"/>
          </p:cNvSpPr>
          <p:nvPr/>
        </p:nvSpPr>
        <p:spPr bwMode="auto">
          <a:xfrm>
            <a:off x="755650" y="4797425"/>
            <a:ext cx="2303463" cy="1223963"/>
          </a:xfrm>
          <a:prstGeom prst="parallelogram">
            <a:avLst>
              <a:gd name="adj" fmla="val 47049"/>
            </a:avLst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115888"/>
            <a:ext cx="8424863" cy="865187"/>
          </a:xfrm>
          <a:noFill/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ja-JP" sz="2400" b="1" smtClean="0">
                <a:solidFill>
                  <a:srgbClr val="FF3300"/>
                </a:solidFill>
                <a:latin typeface="ＭＳ Ｐゴシック" pitchFamily="50" charset="-128"/>
                <a:ea typeface="ＭＳ Ｐゴシック" pitchFamily="50" charset="-128"/>
              </a:rPr>
              <a:t>CIB Experiment for Neutrino Decay Search with JAXA Rocket</a:t>
            </a:r>
            <a:br>
              <a:rPr lang="en-US" altLang="ja-JP" sz="2400" b="1" smtClean="0">
                <a:solidFill>
                  <a:srgbClr val="FF3300"/>
                </a:solidFill>
                <a:latin typeface="ＭＳ Ｐゴシック" pitchFamily="50" charset="-128"/>
                <a:ea typeface="ＭＳ Ｐゴシック" pitchFamily="50" charset="-128"/>
              </a:rPr>
            </a:br>
            <a:r>
              <a:rPr lang="en-US" altLang="ja-JP" sz="2400" b="1" smtClean="0">
                <a:solidFill>
                  <a:srgbClr val="FF3300"/>
                </a:solidFill>
                <a:latin typeface="ＭＳ Ｐゴシック" pitchFamily="50" charset="-128"/>
                <a:ea typeface="ＭＳ Ｐゴシック" pitchFamily="50" charset="-128"/>
              </a:rPr>
              <a:t>Focal Plane Instruments</a:t>
            </a:r>
            <a:endParaRPr lang="en-US" altLang="ja-JP" sz="2400" b="1" smtClean="0">
              <a:solidFill>
                <a:srgbClr val="FF3300"/>
              </a:solidFill>
            </a:endParaRPr>
          </a:p>
        </p:txBody>
      </p:sp>
      <p:sp>
        <p:nvSpPr>
          <p:cNvPr id="7173" name="Line 12"/>
          <p:cNvSpPr>
            <a:spLocks noChangeShapeType="1"/>
          </p:cNvSpPr>
          <p:nvPr/>
        </p:nvSpPr>
        <p:spPr bwMode="auto">
          <a:xfrm>
            <a:off x="5292725" y="2492375"/>
            <a:ext cx="358775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174" name="Line 13"/>
          <p:cNvSpPr>
            <a:spLocks noChangeShapeType="1"/>
          </p:cNvSpPr>
          <p:nvPr/>
        </p:nvSpPr>
        <p:spPr bwMode="auto">
          <a:xfrm flipH="1">
            <a:off x="6696075" y="3130550"/>
            <a:ext cx="21748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175" name="Text Box 14"/>
          <p:cNvSpPr txBox="1">
            <a:spLocks noChangeArrowheads="1"/>
          </p:cNvSpPr>
          <p:nvPr/>
        </p:nvSpPr>
        <p:spPr bwMode="auto">
          <a:xfrm>
            <a:off x="6335713" y="2841625"/>
            <a:ext cx="882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Grating</a:t>
            </a:r>
          </a:p>
        </p:txBody>
      </p:sp>
      <p:sp>
        <p:nvSpPr>
          <p:cNvPr id="7176" name="Text Box 15"/>
          <p:cNvSpPr txBox="1">
            <a:spLocks noChangeArrowheads="1"/>
          </p:cNvSpPr>
          <p:nvPr/>
        </p:nvSpPr>
        <p:spPr bwMode="auto">
          <a:xfrm>
            <a:off x="4572000" y="1844675"/>
            <a:ext cx="977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Tertiary </a:t>
            </a:r>
          </a:p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mirror</a:t>
            </a:r>
          </a:p>
        </p:txBody>
      </p:sp>
      <p:sp>
        <p:nvSpPr>
          <p:cNvPr id="7177" name="Line 16"/>
          <p:cNvSpPr>
            <a:spLocks noChangeShapeType="1"/>
          </p:cNvSpPr>
          <p:nvPr/>
        </p:nvSpPr>
        <p:spPr bwMode="auto">
          <a:xfrm flipV="1">
            <a:off x="5724525" y="4365625"/>
            <a:ext cx="5032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178" name="Text Box 17"/>
          <p:cNvSpPr txBox="1">
            <a:spLocks noChangeArrowheads="1"/>
          </p:cNvSpPr>
          <p:nvPr/>
        </p:nvSpPr>
        <p:spPr bwMode="auto">
          <a:xfrm>
            <a:off x="3563938" y="4149725"/>
            <a:ext cx="2154237" cy="666750"/>
          </a:xfrm>
          <a:prstGeom prst="rect">
            <a:avLst/>
          </a:prstGeom>
          <a:noFill/>
          <a:ln w="25400" algn="ctr">
            <a:solidFill>
              <a:srgbClr val="33CC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 b="1">
                <a:solidFill>
                  <a:srgbClr val="FF3300"/>
                </a:solidFill>
              </a:rPr>
              <a:t>STJ Detector Array</a:t>
            </a:r>
          </a:p>
          <a:p>
            <a:pPr eaLnBrk="1" hangingPunct="1"/>
            <a:r>
              <a:rPr lang="en-US" altLang="ja-JP" sz="1800" b="1">
                <a:solidFill>
                  <a:srgbClr val="FF3300"/>
                </a:solidFill>
              </a:rPr>
              <a:t>(50 x 8 channels)</a:t>
            </a:r>
          </a:p>
        </p:txBody>
      </p:sp>
      <p:sp>
        <p:nvSpPr>
          <p:cNvPr id="7179" name="Text Box 35"/>
          <p:cNvSpPr txBox="1">
            <a:spLocks noChangeArrowheads="1"/>
          </p:cNvSpPr>
          <p:nvPr/>
        </p:nvSpPr>
        <p:spPr bwMode="auto">
          <a:xfrm>
            <a:off x="2700338" y="1052513"/>
            <a:ext cx="3600450" cy="417512"/>
          </a:xfrm>
          <a:prstGeom prst="rect">
            <a:avLst/>
          </a:prstGeom>
          <a:noFill/>
          <a:ln w="50800" algn="ctr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Focal plane Instruments</a:t>
            </a:r>
          </a:p>
        </p:txBody>
      </p:sp>
      <p:sp>
        <p:nvSpPr>
          <p:cNvPr id="7180" name="Oval 37"/>
          <p:cNvSpPr>
            <a:spLocks noChangeArrowheads="1"/>
          </p:cNvSpPr>
          <p:nvPr/>
        </p:nvSpPr>
        <p:spPr bwMode="auto">
          <a:xfrm rot="2700000" flipH="1">
            <a:off x="5543550" y="3562350"/>
            <a:ext cx="409575" cy="15557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7181" name="AutoShape 38"/>
          <p:cNvSpPr>
            <a:spLocks noChangeArrowheads="1"/>
          </p:cNvSpPr>
          <p:nvPr/>
        </p:nvSpPr>
        <p:spPr bwMode="auto">
          <a:xfrm rot="10800000" flipV="1">
            <a:off x="6408738" y="3562350"/>
            <a:ext cx="358775" cy="215900"/>
          </a:xfrm>
          <a:prstGeom prst="parallelogram">
            <a:avLst>
              <a:gd name="adj" fmla="val 41544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7182" name="Line 41"/>
          <p:cNvSpPr>
            <a:spLocks noChangeShapeType="1"/>
          </p:cNvSpPr>
          <p:nvPr/>
        </p:nvSpPr>
        <p:spPr bwMode="auto">
          <a:xfrm>
            <a:off x="5759450" y="1833563"/>
            <a:ext cx="0" cy="18002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183" name="Line 42"/>
          <p:cNvSpPr>
            <a:spLocks noChangeShapeType="1"/>
          </p:cNvSpPr>
          <p:nvPr/>
        </p:nvSpPr>
        <p:spPr bwMode="auto">
          <a:xfrm flipH="1" flipV="1">
            <a:off x="5759450" y="3633788"/>
            <a:ext cx="792163" cy="7143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184" name="Line 43"/>
          <p:cNvSpPr>
            <a:spLocks noChangeShapeType="1"/>
          </p:cNvSpPr>
          <p:nvPr/>
        </p:nvSpPr>
        <p:spPr bwMode="auto">
          <a:xfrm flipH="1">
            <a:off x="7235825" y="3789363"/>
            <a:ext cx="649288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185" name="Text Box 44"/>
          <p:cNvSpPr txBox="1">
            <a:spLocks noChangeArrowheads="1"/>
          </p:cNvSpPr>
          <p:nvPr/>
        </p:nvSpPr>
        <p:spPr bwMode="auto">
          <a:xfrm>
            <a:off x="7259638" y="3378200"/>
            <a:ext cx="17748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Preamplifier(2K)</a:t>
            </a:r>
          </a:p>
        </p:txBody>
      </p:sp>
      <p:sp>
        <p:nvSpPr>
          <p:cNvPr id="7186" name="AutoShape 45"/>
          <p:cNvSpPr>
            <a:spLocks noChangeArrowheads="1"/>
          </p:cNvSpPr>
          <p:nvPr/>
        </p:nvSpPr>
        <p:spPr bwMode="auto">
          <a:xfrm>
            <a:off x="6408738" y="4210050"/>
            <a:ext cx="503237" cy="71438"/>
          </a:xfrm>
          <a:prstGeom prst="parallelogram">
            <a:avLst>
              <a:gd name="adj" fmla="val 176110"/>
            </a:avLst>
          </a:prstGeom>
          <a:solidFill>
            <a:schemeClr val="hlink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7187" name="AutoShape 46"/>
          <p:cNvSpPr>
            <a:spLocks noChangeArrowheads="1"/>
          </p:cNvSpPr>
          <p:nvPr/>
        </p:nvSpPr>
        <p:spPr bwMode="auto">
          <a:xfrm>
            <a:off x="6767513" y="4138613"/>
            <a:ext cx="431800" cy="215900"/>
          </a:xfrm>
          <a:prstGeom prst="parallelogram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7188" name="AutoShape 47"/>
          <p:cNvSpPr>
            <a:spLocks noChangeArrowheads="1"/>
          </p:cNvSpPr>
          <p:nvPr/>
        </p:nvSpPr>
        <p:spPr bwMode="auto">
          <a:xfrm>
            <a:off x="6119813" y="4138613"/>
            <a:ext cx="431800" cy="215900"/>
          </a:xfrm>
          <a:prstGeom prst="parallelogram">
            <a:avLst>
              <a:gd name="adj" fmla="val 50000"/>
            </a:avLst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7189" name="Line 50"/>
          <p:cNvSpPr>
            <a:spLocks noChangeShapeType="1"/>
          </p:cNvSpPr>
          <p:nvPr/>
        </p:nvSpPr>
        <p:spPr bwMode="auto">
          <a:xfrm flipH="1">
            <a:off x="6335713" y="3705225"/>
            <a:ext cx="215900" cy="5778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190" name="AutoShape 51"/>
          <p:cNvSpPr>
            <a:spLocks noChangeArrowheads="1"/>
          </p:cNvSpPr>
          <p:nvPr/>
        </p:nvSpPr>
        <p:spPr bwMode="auto">
          <a:xfrm rot="10800000" flipV="1">
            <a:off x="971550" y="2205038"/>
            <a:ext cx="2952750" cy="1081087"/>
          </a:xfrm>
          <a:prstGeom prst="parallelogram">
            <a:avLst>
              <a:gd name="adj" fmla="val 68105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7191" name="Line 52"/>
          <p:cNvSpPr>
            <a:spLocks noChangeShapeType="1"/>
          </p:cNvSpPr>
          <p:nvPr/>
        </p:nvSpPr>
        <p:spPr bwMode="auto">
          <a:xfrm>
            <a:off x="1476375" y="2924175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192" name="Line 53"/>
          <p:cNvSpPr>
            <a:spLocks noChangeShapeType="1"/>
          </p:cNvSpPr>
          <p:nvPr/>
        </p:nvSpPr>
        <p:spPr bwMode="auto">
          <a:xfrm>
            <a:off x="1403350" y="2781300"/>
            <a:ext cx="2160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193" name="Line 54"/>
          <p:cNvSpPr>
            <a:spLocks noChangeShapeType="1"/>
          </p:cNvSpPr>
          <p:nvPr/>
        </p:nvSpPr>
        <p:spPr bwMode="auto">
          <a:xfrm>
            <a:off x="1331913" y="2636838"/>
            <a:ext cx="21605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194" name="Line 55"/>
          <p:cNvSpPr>
            <a:spLocks noChangeShapeType="1"/>
          </p:cNvSpPr>
          <p:nvPr/>
        </p:nvSpPr>
        <p:spPr bwMode="auto">
          <a:xfrm>
            <a:off x="1187450" y="2492375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195" name="Line 56"/>
          <p:cNvSpPr>
            <a:spLocks noChangeShapeType="1"/>
          </p:cNvSpPr>
          <p:nvPr/>
        </p:nvSpPr>
        <p:spPr bwMode="auto">
          <a:xfrm>
            <a:off x="1042988" y="2349500"/>
            <a:ext cx="2305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196" name="Line 57"/>
          <p:cNvSpPr>
            <a:spLocks noChangeShapeType="1"/>
          </p:cNvSpPr>
          <p:nvPr/>
        </p:nvSpPr>
        <p:spPr bwMode="auto">
          <a:xfrm>
            <a:off x="3492500" y="2420938"/>
            <a:ext cx="14287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197" name="Text Box 58"/>
          <p:cNvSpPr txBox="1">
            <a:spLocks noChangeArrowheads="1"/>
          </p:cNvSpPr>
          <p:nvPr/>
        </p:nvSpPr>
        <p:spPr bwMode="auto">
          <a:xfrm>
            <a:off x="3348038" y="2060575"/>
            <a:ext cx="8905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/>
              <a:t>d=1mm</a:t>
            </a:r>
            <a:endParaRPr lang="en-US" altLang="ja-JP" sz="1800">
              <a:solidFill>
                <a:srgbClr val="FF3300"/>
              </a:solidFill>
            </a:endParaRPr>
          </a:p>
        </p:txBody>
      </p:sp>
      <p:sp>
        <p:nvSpPr>
          <p:cNvPr id="7198" name="Line 59"/>
          <p:cNvSpPr>
            <a:spLocks noChangeShapeType="1"/>
          </p:cNvSpPr>
          <p:nvPr/>
        </p:nvSpPr>
        <p:spPr bwMode="auto">
          <a:xfrm flipH="1" flipV="1">
            <a:off x="250825" y="1916113"/>
            <a:ext cx="2520950" cy="5762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199" name="Line 62"/>
          <p:cNvSpPr>
            <a:spLocks noChangeShapeType="1"/>
          </p:cNvSpPr>
          <p:nvPr/>
        </p:nvSpPr>
        <p:spPr bwMode="auto">
          <a:xfrm flipH="1">
            <a:off x="539750" y="2492375"/>
            <a:ext cx="2232025" cy="33131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200" name="Text Box 63"/>
          <p:cNvSpPr txBox="1">
            <a:spLocks noChangeArrowheads="1"/>
          </p:cNvSpPr>
          <p:nvPr/>
        </p:nvSpPr>
        <p:spPr bwMode="auto">
          <a:xfrm>
            <a:off x="2124075" y="1484313"/>
            <a:ext cx="882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Grating</a:t>
            </a:r>
          </a:p>
        </p:txBody>
      </p:sp>
      <p:sp>
        <p:nvSpPr>
          <p:cNvPr id="7201" name="Text Box 64"/>
          <p:cNvSpPr txBox="1">
            <a:spLocks noChangeArrowheads="1"/>
          </p:cNvSpPr>
          <p:nvPr/>
        </p:nvSpPr>
        <p:spPr bwMode="auto">
          <a:xfrm>
            <a:off x="539750" y="4221163"/>
            <a:ext cx="7159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m = 0</a:t>
            </a:r>
          </a:p>
        </p:txBody>
      </p:sp>
      <p:sp>
        <p:nvSpPr>
          <p:cNvPr id="7202" name="Text Box 65"/>
          <p:cNvSpPr txBox="1">
            <a:spLocks noChangeArrowheads="1"/>
          </p:cNvSpPr>
          <p:nvPr/>
        </p:nvSpPr>
        <p:spPr bwMode="auto">
          <a:xfrm>
            <a:off x="1403350" y="4221163"/>
            <a:ext cx="7159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>
                <a:solidFill>
                  <a:srgbClr val="FF3300"/>
                </a:solidFill>
              </a:rPr>
              <a:t>m = 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203" name="Text Box 66"/>
              <p:cNvSpPr txBox="1">
                <a:spLocks noChangeArrowheads="1"/>
              </p:cNvSpPr>
              <p:nvPr/>
            </p:nvSpPr>
            <p:spPr bwMode="auto">
              <a:xfrm>
                <a:off x="498600" y="6015038"/>
                <a:ext cx="2586221" cy="7078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algn="l" eaLnBrk="1" hangingPunct="1"/>
                <a:r>
                  <a:rPr lang="en-US" altLang="ja-JP" sz="2000" b="1" dirty="0" smtClean="0">
                    <a:solidFill>
                      <a:srgbClr val="FF3300"/>
                    </a:solidFill>
                  </a:rPr>
                  <a:t>Δλ</a:t>
                </a:r>
                <a:r>
                  <a:rPr lang="ja-JP" altLang="en-US" sz="2000" b="1" dirty="0">
                    <a:solidFill>
                      <a:srgbClr val="FF3300"/>
                    </a:solidFill>
                  </a:rPr>
                  <a:t>＝</a:t>
                </a:r>
                <a:r>
                  <a:rPr lang="en-US" altLang="ja-JP" sz="2000" b="1" dirty="0" smtClean="0">
                    <a:solidFill>
                      <a:srgbClr val="FF3300"/>
                    </a:solidFill>
                  </a:rPr>
                  <a:t>1μm</a:t>
                </a:r>
              </a:p>
              <a:p>
                <a:pPr algn="l" eaLnBrk="1" hangingPunct="1"/>
                <a:r>
                  <a:rPr lang="en-US" altLang="ja-JP" sz="2000" b="1" dirty="0" smtClean="0">
                    <a:solidFill>
                      <a:srgbClr val="FF3300"/>
                    </a:solidFill>
                    <a:sym typeface="Wingdings"/>
                  </a:rPr>
                  <a:t>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ja-JP" sz="2000" b="1" i="1" smtClean="0">
                            <a:solidFill>
                              <a:srgbClr val="FF3300"/>
                            </a:solidFill>
                            <a:latin typeface="Cambria Math"/>
                            <a:sym typeface="Wingdings"/>
                          </a:rPr>
                        </m:ctrlPr>
                      </m:fPr>
                      <m:num>
                        <m:r>
                          <a:rPr lang="en-US" altLang="ja-JP" sz="2000" b="1" i="0" smtClean="0">
                            <a:solidFill>
                              <a:srgbClr val="FF3300"/>
                            </a:solidFill>
                            <a:latin typeface="Cambria Math"/>
                            <a:sym typeface="Wingdings"/>
                          </a:rPr>
                          <m:t>𝚫</m:t>
                        </m:r>
                        <m:r>
                          <a:rPr lang="en-US" altLang="ja-JP" sz="2000" b="1" i="0" smtClean="0">
                            <a:solidFill>
                              <a:srgbClr val="FF3300"/>
                            </a:solidFill>
                            <a:latin typeface="Cambria Math"/>
                            <a:sym typeface="Wingdings"/>
                          </a:rPr>
                          <m:t>𝐄</m:t>
                        </m:r>
                      </m:num>
                      <m:den>
                        <m:r>
                          <a:rPr lang="en-US" altLang="ja-JP" sz="2000" b="1" i="0" smtClean="0">
                            <a:solidFill>
                              <a:srgbClr val="FF3300"/>
                            </a:solidFill>
                            <a:latin typeface="Cambria Math"/>
                            <a:sym typeface="Wingdings"/>
                          </a:rPr>
                          <m:t>𝐄</m:t>
                        </m:r>
                      </m:den>
                    </m:f>
                    <m:r>
                      <a:rPr lang="en-US" altLang="ja-JP" sz="2000" b="1" i="1" smtClean="0">
                        <a:solidFill>
                          <a:srgbClr val="FF3300"/>
                        </a:solidFill>
                        <a:latin typeface="Cambria Math"/>
                        <a:sym typeface="Wingdings"/>
                      </a:rPr>
                      <m:t>=(</m:t>
                    </m:r>
                    <m:r>
                      <a:rPr lang="en-US" altLang="ja-JP" sz="2000" b="1" i="1" smtClean="0">
                        <a:solidFill>
                          <a:srgbClr val="FF3300"/>
                        </a:solidFill>
                        <a:latin typeface="Cambria Math"/>
                        <a:sym typeface="Wingdings"/>
                      </a:rPr>
                      <m:t>𝟎</m:t>
                    </m:r>
                    <m:r>
                      <a:rPr lang="en-US" altLang="ja-JP" sz="2000" b="1" i="1" smtClean="0">
                        <a:solidFill>
                          <a:srgbClr val="FF3300"/>
                        </a:solidFill>
                        <a:latin typeface="Cambria Math"/>
                        <a:sym typeface="Wingdings"/>
                      </a:rPr>
                      <m:t>.</m:t>
                    </m:r>
                    <m:r>
                      <a:rPr lang="en-US" altLang="ja-JP" sz="2000" b="1" i="1" smtClean="0">
                        <a:solidFill>
                          <a:srgbClr val="FF3300"/>
                        </a:solidFill>
                        <a:latin typeface="Cambria Math"/>
                        <a:sym typeface="Wingdings"/>
                      </a:rPr>
                      <m:t>𝟓</m:t>
                    </m:r>
                    <m:r>
                      <a:rPr lang="en-US" altLang="ja-JP" sz="2000" b="1" i="1" smtClean="0">
                        <a:solidFill>
                          <a:srgbClr val="FF3300"/>
                        </a:solidFill>
                        <a:latin typeface="Cambria Math"/>
                        <a:sym typeface="Wingdings"/>
                      </a:rPr>
                      <m:t>~</m:t>
                    </m:r>
                    <m:r>
                      <a:rPr lang="en-US" altLang="ja-JP" sz="2000" b="1" i="1" smtClean="0">
                        <a:solidFill>
                          <a:srgbClr val="FF3300"/>
                        </a:solidFill>
                        <a:latin typeface="Cambria Math"/>
                        <a:sym typeface="Wingdings"/>
                      </a:rPr>
                      <m:t>𝟐</m:t>
                    </m:r>
                    <m:r>
                      <a:rPr lang="en-US" altLang="ja-JP" sz="2000" b="1" i="1" smtClean="0">
                        <a:solidFill>
                          <a:srgbClr val="FF3300"/>
                        </a:solidFill>
                        <a:latin typeface="Cambria Math"/>
                        <a:sym typeface="Wingdings"/>
                      </a:rPr>
                      <m:t>)%</m:t>
                    </m:r>
                  </m:oMath>
                </a14:m>
                <a:endParaRPr lang="en-US" altLang="ja-JP" sz="2000" b="1" dirty="0">
                  <a:solidFill>
                    <a:srgbClr val="FF3300"/>
                  </a:solidFill>
                </a:endParaRPr>
              </a:p>
            </p:txBody>
          </p:sp>
        </mc:Choice>
        <mc:Fallback>
          <p:sp>
            <p:nvSpPr>
              <p:cNvPr id="7203" name="Text 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8600" y="6015038"/>
                <a:ext cx="2586221" cy="707886"/>
              </a:xfrm>
              <a:prstGeom prst="rect">
                <a:avLst/>
              </a:prstGeom>
              <a:blipFill rotWithShape="1">
                <a:blip r:embed="rId2"/>
                <a:stretch>
                  <a:fillRect l="-2594" t="-22414" b="-10172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04" name="Line 67"/>
          <p:cNvSpPr>
            <a:spLocks noChangeShapeType="1"/>
          </p:cNvSpPr>
          <p:nvPr/>
        </p:nvSpPr>
        <p:spPr bwMode="auto">
          <a:xfrm flipH="1">
            <a:off x="1835150" y="2708275"/>
            <a:ext cx="1152525" cy="2663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205" name="Text Box 68"/>
          <p:cNvSpPr txBox="1">
            <a:spLocks noChangeArrowheads="1"/>
          </p:cNvSpPr>
          <p:nvPr/>
        </p:nvSpPr>
        <p:spPr bwMode="auto">
          <a:xfrm>
            <a:off x="2484438" y="3789363"/>
            <a:ext cx="9826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/>
              <a:t>D=10cm</a:t>
            </a:r>
            <a:endParaRPr lang="en-US" altLang="ja-JP" sz="1800">
              <a:solidFill>
                <a:srgbClr val="FF3300"/>
              </a:solidFill>
            </a:endParaRPr>
          </a:p>
        </p:txBody>
      </p:sp>
      <p:sp>
        <p:nvSpPr>
          <p:cNvPr id="7206" name="Line 69"/>
          <p:cNvSpPr>
            <a:spLocks noChangeShapeType="1"/>
          </p:cNvSpPr>
          <p:nvPr/>
        </p:nvSpPr>
        <p:spPr bwMode="auto">
          <a:xfrm flipH="1">
            <a:off x="2555875" y="4797425"/>
            <a:ext cx="576263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207" name="Text Box 70"/>
          <p:cNvSpPr txBox="1">
            <a:spLocks noChangeArrowheads="1"/>
          </p:cNvSpPr>
          <p:nvPr/>
        </p:nvSpPr>
        <p:spPr bwMode="auto">
          <a:xfrm>
            <a:off x="2973388" y="5229225"/>
            <a:ext cx="8905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/>
              <a:t>x=5mm</a:t>
            </a:r>
            <a:endParaRPr lang="en-US" altLang="ja-JP" sz="1800">
              <a:solidFill>
                <a:srgbClr val="FF3300"/>
              </a:solidFill>
            </a:endParaRPr>
          </a:p>
        </p:txBody>
      </p:sp>
      <p:sp>
        <p:nvSpPr>
          <p:cNvPr id="7208" name="AutoShape 72"/>
          <p:cNvSpPr>
            <a:spLocks noChangeArrowheads="1"/>
          </p:cNvSpPr>
          <p:nvPr/>
        </p:nvSpPr>
        <p:spPr bwMode="auto">
          <a:xfrm>
            <a:off x="1476375" y="5445125"/>
            <a:ext cx="215900" cy="144463"/>
          </a:xfrm>
          <a:prstGeom prst="parallelogram">
            <a:avLst>
              <a:gd name="adj" fmla="val 37363"/>
            </a:avLst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7209" name="AutoShape 73"/>
          <p:cNvSpPr>
            <a:spLocks noChangeArrowheads="1"/>
          </p:cNvSpPr>
          <p:nvPr/>
        </p:nvSpPr>
        <p:spPr bwMode="auto">
          <a:xfrm>
            <a:off x="1403350" y="5589588"/>
            <a:ext cx="215900" cy="144462"/>
          </a:xfrm>
          <a:prstGeom prst="parallelogram">
            <a:avLst>
              <a:gd name="adj" fmla="val 37363"/>
            </a:avLst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7210" name="AutoShape 74"/>
          <p:cNvSpPr>
            <a:spLocks noChangeArrowheads="1"/>
          </p:cNvSpPr>
          <p:nvPr/>
        </p:nvSpPr>
        <p:spPr bwMode="auto">
          <a:xfrm>
            <a:off x="1547813" y="5300663"/>
            <a:ext cx="215900" cy="144462"/>
          </a:xfrm>
          <a:prstGeom prst="parallelogram">
            <a:avLst>
              <a:gd name="adj" fmla="val 37363"/>
            </a:avLst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7211" name="AutoShape 75"/>
          <p:cNvSpPr>
            <a:spLocks noChangeArrowheads="1"/>
          </p:cNvSpPr>
          <p:nvPr/>
        </p:nvSpPr>
        <p:spPr bwMode="auto">
          <a:xfrm>
            <a:off x="1619250" y="5157788"/>
            <a:ext cx="215900" cy="144462"/>
          </a:xfrm>
          <a:prstGeom prst="parallelogram">
            <a:avLst>
              <a:gd name="adj" fmla="val 37363"/>
            </a:avLst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z="3200">
              <a:solidFill>
                <a:srgbClr val="FF3300"/>
              </a:solidFill>
            </a:endParaRPr>
          </a:p>
        </p:txBody>
      </p:sp>
      <p:sp>
        <p:nvSpPr>
          <p:cNvPr id="7212" name="Line 60"/>
          <p:cNvSpPr>
            <a:spLocks noChangeShapeType="1"/>
          </p:cNvSpPr>
          <p:nvPr/>
        </p:nvSpPr>
        <p:spPr bwMode="auto">
          <a:xfrm flipH="1">
            <a:off x="1692275" y="2492375"/>
            <a:ext cx="1079500" cy="28813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213" name="Line 76"/>
          <p:cNvSpPr>
            <a:spLocks noChangeShapeType="1"/>
          </p:cNvSpPr>
          <p:nvPr/>
        </p:nvSpPr>
        <p:spPr bwMode="auto">
          <a:xfrm flipH="1">
            <a:off x="1692275" y="5373688"/>
            <a:ext cx="730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214" name="Text Box 77"/>
          <p:cNvSpPr txBox="1">
            <a:spLocks noChangeArrowheads="1"/>
          </p:cNvSpPr>
          <p:nvPr/>
        </p:nvSpPr>
        <p:spPr bwMode="auto">
          <a:xfrm>
            <a:off x="1692275" y="5300663"/>
            <a:ext cx="12271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/>
              <a:t>Δx=100μ</a:t>
            </a:r>
            <a:endParaRPr lang="en-US" altLang="ja-JP" sz="1800">
              <a:solidFill>
                <a:srgbClr val="FF3300"/>
              </a:solidFill>
            </a:endParaRPr>
          </a:p>
        </p:txBody>
      </p:sp>
      <p:sp>
        <p:nvSpPr>
          <p:cNvPr id="7215" name="Line 78"/>
          <p:cNvSpPr>
            <a:spLocks noChangeShapeType="1"/>
          </p:cNvSpPr>
          <p:nvPr/>
        </p:nvSpPr>
        <p:spPr bwMode="auto">
          <a:xfrm flipV="1">
            <a:off x="900113" y="5373688"/>
            <a:ext cx="287337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216" name="Line 79"/>
          <p:cNvSpPr>
            <a:spLocks noChangeShapeType="1"/>
          </p:cNvSpPr>
          <p:nvPr/>
        </p:nvSpPr>
        <p:spPr bwMode="auto">
          <a:xfrm flipV="1">
            <a:off x="900113" y="5949950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  <p:sp>
        <p:nvSpPr>
          <p:cNvPr id="7217" name="Text Box 81"/>
          <p:cNvSpPr txBox="1">
            <a:spLocks noChangeArrowheads="1"/>
          </p:cNvSpPr>
          <p:nvPr/>
        </p:nvSpPr>
        <p:spPr bwMode="auto">
          <a:xfrm>
            <a:off x="684213" y="4941888"/>
            <a:ext cx="958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/>
              <a:t>50pixels</a:t>
            </a:r>
            <a:endParaRPr lang="en-US" altLang="ja-JP" sz="1800">
              <a:solidFill>
                <a:srgbClr val="FF3300"/>
              </a:solidFill>
            </a:endParaRPr>
          </a:p>
        </p:txBody>
      </p:sp>
      <p:sp>
        <p:nvSpPr>
          <p:cNvPr id="7218" name="Text Box 82"/>
          <p:cNvSpPr txBox="1">
            <a:spLocks noChangeArrowheads="1"/>
          </p:cNvSpPr>
          <p:nvPr/>
        </p:nvSpPr>
        <p:spPr bwMode="auto">
          <a:xfrm>
            <a:off x="1547813" y="5734050"/>
            <a:ext cx="844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/>
              <a:t>8pixels</a:t>
            </a:r>
            <a:endParaRPr lang="en-US" altLang="ja-JP" sz="1800">
              <a:solidFill>
                <a:srgbClr val="FF33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219" name="Text Box 78"/>
              <p:cNvSpPr txBox="1">
                <a:spLocks noChangeArrowheads="1"/>
              </p:cNvSpPr>
              <p:nvPr/>
            </p:nvSpPr>
            <p:spPr bwMode="auto">
              <a:xfrm>
                <a:off x="3922713" y="5013325"/>
                <a:ext cx="5111750" cy="13849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algn="l" eaLnBrk="1" hangingPunct="1"/>
                <a:r>
                  <a:rPr lang="en-US" altLang="ja-JP" sz="2000" dirty="0" smtClean="0"/>
                  <a:t>Field of View </a:t>
                </a:r>
                <a:r>
                  <a:rPr lang="ja-JP" altLang="en-US" sz="2000" dirty="0"/>
                  <a:t>＝</a:t>
                </a:r>
                <a:r>
                  <a:rPr lang="en-US" altLang="ja-JP" sz="2000" dirty="0"/>
                  <a:t>20” x 2.7’</a:t>
                </a:r>
              </a:p>
              <a:p>
                <a:pPr algn="l" eaLnBrk="1" hangingPunct="1"/>
                <a:r>
                  <a:rPr lang="en-US" altLang="ja-JP" sz="1600" dirty="0"/>
                  <a:t>               1pixel:  20” x 20” ,      1 spectrometer: 50 pixels</a:t>
                </a:r>
              </a:p>
              <a:p>
                <a:pPr algn="l" eaLnBrk="1" hangingPunct="1"/>
                <a:r>
                  <a:rPr lang="en-US" altLang="ja-JP" dirty="0" smtClean="0">
                    <a:solidFill>
                      <a:srgbClr val="FF0000"/>
                    </a:solidFill>
                  </a:rPr>
                  <a:t>λ</a:t>
                </a:r>
                <a:r>
                  <a:rPr lang="ja-JP" altLang="en-US" dirty="0" smtClean="0">
                    <a:solidFill>
                      <a:srgbClr val="FF0000"/>
                    </a:solidFill>
                  </a:rPr>
                  <a:t>＝</a:t>
                </a:r>
                <a:r>
                  <a:rPr lang="en-US" altLang="ja-JP" dirty="0" smtClean="0">
                    <a:solidFill>
                      <a:srgbClr val="FF0000"/>
                    </a:solidFill>
                  </a:rPr>
                  <a:t>40</a:t>
                </a:r>
                <a:r>
                  <a:rPr lang="ja-JP" altLang="en-US" dirty="0">
                    <a:solidFill>
                      <a:srgbClr val="FF0000"/>
                    </a:solidFill>
                  </a:rPr>
                  <a:t>～</a:t>
                </a:r>
                <a:r>
                  <a:rPr lang="en-US" altLang="ja-JP" dirty="0" smtClean="0">
                    <a:solidFill>
                      <a:srgbClr val="FF0000"/>
                    </a:solidFill>
                  </a:rPr>
                  <a:t>80μm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𝛾</m:t>
                        </m:r>
                      </m:sub>
                    </m:sSub>
                    <m:r>
                      <a:rPr lang="en-US" altLang="ja-JP" b="0" i="1" smtClean="0">
                        <a:solidFill>
                          <a:srgbClr val="FF0000"/>
                        </a:solidFill>
                        <a:latin typeface="Cambria Math"/>
                      </a:rPr>
                      <m:t>=16~31</m:t>
                    </m:r>
                    <m:r>
                      <m:rPr>
                        <m:sty m:val="p"/>
                      </m:rPr>
                      <a:rPr lang="en-US" altLang="ja-JP" b="0" i="1" smtClean="0">
                        <a:solidFill>
                          <a:srgbClr val="FF0000"/>
                        </a:solidFill>
                        <a:latin typeface="Cambria Math"/>
                      </a:rPr>
                      <m:t>meV</m:t>
                    </m:r>
                    <m:r>
                      <a:rPr lang="en-US" altLang="ja-JP" b="0" i="1" smtClean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altLang="ja-JP" sz="2800" dirty="0" smtClean="0"/>
                  <a:t> </a:t>
                </a:r>
                <a:endParaRPr lang="en-US" altLang="ja-JP" sz="2800" dirty="0"/>
              </a:p>
              <a:p>
                <a:pPr algn="l" eaLnBrk="1" hangingPunct="1"/>
                <a:r>
                  <a:rPr lang="en-US" altLang="ja-JP" sz="2000" dirty="0"/>
                  <a:t>Rate/50pixels=</a:t>
                </a:r>
                <a:r>
                  <a:rPr lang="ja-JP" altLang="en-US" sz="2000" dirty="0"/>
                  <a:t>　</a:t>
                </a:r>
                <a:r>
                  <a:rPr lang="en-US" altLang="ja-JP" sz="2000" dirty="0"/>
                  <a:t>0.7kHz at 40μm</a:t>
                </a:r>
              </a:p>
            </p:txBody>
          </p:sp>
        </mc:Choice>
        <mc:Fallback>
          <p:sp>
            <p:nvSpPr>
              <p:cNvPr id="7219" name="Text 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22713" y="5013325"/>
                <a:ext cx="5111750" cy="1384995"/>
              </a:xfrm>
              <a:prstGeom prst="rect">
                <a:avLst/>
              </a:prstGeom>
              <a:blipFill rotWithShape="1">
                <a:blip r:embed="rId3"/>
                <a:stretch>
                  <a:fillRect l="-1788" t="-3070" b="-701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20" name="Oval 80"/>
          <p:cNvSpPr>
            <a:spLocks noChangeArrowheads="1"/>
          </p:cNvSpPr>
          <p:nvPr/>
        </p:nvSpPr>
        <p:spPr bwMode="auto">
          <a:xfrm>
            <a:off x="6011863" y="3284538"/>
            <a:ext cx="792162" cy="136842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21" name="Line 81"/>
          <p:cNvSpPr>
            <a:spLocks noChangeShapeType="1"/>
          </p:cNvSpPr>
          <p:nvPr/>
        </p:nvSpPr>
        <p:spPr bwMode="auto">
          <a:xfrm flipH="1" flipV="1">
            <a:off x="4067175" y="3860800"/>
            <a:ext cx="1944688" cy="1444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222" name="Line 16"/>
          <p:cNvSpPr>
            <a:spLocks noChangeShapeType="1"/>
          </p:cNvSpPr>
          <p:nvPr/>
        </p:nvSpPr>
        <p:spPr bwMode="auto">
          <a:xfrm flipH="1">
            <a:off x="3203575" y="4795838"/>
            <a:ext cx="720725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新しいプレゼンテーション">
  <a:themeElements>
    <a:clrScheme name="新しいプレゼンテーショ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新しいプレゼンテーション">
      <a:majorFont>
        <a:latin typeface="Times"/>
        <a:ea typeface="Osaka"/>
        <a:cs typeface=""/>
      </a:majorFont>
      <a:minorFont>
        <a:latin typeface="Times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Osaka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Osaka" charset="-128"/>
          </a:defRPr>
        </a:defPPr>
      </a:lstStyle>
    </a:lnDef>
  </a:objectDefaults>
  <a:extraClrSchemeLst>
    <a:extraClrScheme>
      <a:clrScheme name="新しいプレゼンテーショ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 HD (G3#2):アプリケーション:Microsoft Office 98:Templates:新しいプレゼンテーション</Template>
  <TotalTime>18161</TotalTime>
  <Words>1280</Words>
  <Application>Microsoft Office PowerPoint</Application>
  <PresentationFormat>画面に合わせる (4:3)</PresentationFormat>
  <Paragraphs>292</Paragraphs>
  <Slides>21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2" baseType="lpstr">
      <vt:lpstr>新しいプレゼンテーション</vt:lpstr>
      <vt:lpstr>PowerPoint プレゼンテーション</vt:lpstr>
      <vt:lpstr>Motivation</vt:lpstr>
      <vt:lpstr>信号検出の可能性</vt:lpstr>
      <vt:lpstr>COBEとAKARIの宇宙赤外線背景輻射の測定結果</vt:lpstr>
      <vt:lpstr>AKARIデータを用いた寿命下限値の評価</vt:lpstr>
      <vt:lpstr>PowerPoint プレゼンテーション</vt:lpstr>
      <vt:lpstr>日米協力事業で2012年度から「ニュートリノ崩壊探索」</vt:lpstr>
      <vt:lpstr>CIB Experiment for Neutrino Decay Search with JAXA Rocket</vt:lpstr>
      <vt:lpstr>CIB Experiment for Neutrino Decay Search with JAXA Rocket Focal Plane Instruments</vt:lpstr>
      <vt:lpstr>CIB Experiment for Neutrino Decay Search with JAXA Rocket Rate Calculation and Expected Lifetime Limit</vt:lpstr>
      <vt:lpstr>Nb/Al-STJ R&amp;D status 可視光域(青色)DC光レーザーに対する応答</vt:lpstr>
      <vt:lpstr>PowerPoint プレゼンテーション</vt:lpstr>
      <vt:lpstr>まとめ</vt:lpstr>
      <vt:lpstr>BACKUP</vt:lpstr>
      <vt:lpstr>CIB Experiment  with JAXA Rocket in 1992</vt:lpstr>
      <vt:lpstr>CIB Experiment  with JAXA Rocket in 1992 NIR(近赤外線) Spectrometer</vt:lpstr>
      <vt:lpstr>CIB Experiment  with JAXA Rocket in 1992 FIR(遠赤外線） Photometer</vt:lpstr>
      <vt:lpstr>Specification of 2K preamplifier</vt:lpstr>
      <vt:lpstr>Readout Electronics  ( Post- Preamplifier )</vt:lpstr>
      <vt:lpstr>Schedule</vt:lpstr>
      <vt:lpstr>Plan</vt:lpstr>
    </vt:vector>
  </TitlesOfParts>
  <Company>University of Tsukuba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タイトルなし</dc:title>
  <dc:creator>High Energy Physics Lab.</dc:creator>
  <cp:lastModifiedBy>yuji</cp:lastModifiedBy>
  <cp:revision>263</cp:revision>
  <cp:lastPrinted>2001-11-05T05:54:47Z</cp:lastPrinted>
  <dcterms:created xsi:type="dcterms:W3CDTF">2001-02-09T02:06:54Z</dcterms:created>
  <dcterms:modified xsi:type="dcterms:W3CDTF">2012-07-27T07:46:37Z</dcterms:modified>
</cp:coreProperties>
</file>