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2" r:id="rId1"/>
  </p:sldMasterIdLst>
  <p:notesMasterIdLst>
    <p:notesMasterId r:id="rId21"/>
  </p:notesMasterIdLst>
  <p:sldIdLst>
    <p:sldId id="256" r:id="rId2"/>
    <p:sldId id="321" r:id="rId3"/>
    <p:sldId id="332" r:id="rId4"/>
    <p:sldId id="325" r:id="rId5"/>
    <p:sldId id="333" r:id="rId6"/>
    <p:sldId id="337" r:id="rId7"/>
    <p:sldId id="301" r:id="rId8"/>
    <p:sldId id="347" r:id="rId9"/>
    <p:sldId id="303" r:id="rId10"/>
    <p:sldId id="266" r:id="rId11"/>
    <p:sldId id="334" r:id="rId12"/>
    <p:sldId id="297" r:id="rId13"/>
    <p:sldId id="267" r:id="rId14"/>
    <p:sldId id="345" r:id="rId15"/>
    <p:sldId id="344" r:id="rId16"/>
    <p:sldId id="269" r:id="rId17"/>
    <p:sldId id="289" r:id="rId18"/>
    <p:sldId id="348" r:id="rId19"/>
    <p:sldId id="346" r:id="rId20"/>
  </p:sldIdLst>
  <p:sldSz cx="9144000" cy="6858000" type="screen4x3"/>
  <p:notesSz cx="6858000" cy="9144000"/>
  <p:embeddedFontLst>
    <p:embeddedFont>
      <p:font typeface="Cambria Math" panose="02040503050406030204" pitchFamily="18" charset="0"/>
      <p:regular r:id="rId22"/>
    </p:embeddedFont>
    <p:embeddedFont>
      <p:font typeface="HGP創英角ｺﾞｼｯｸUB" panose="020B0900000000000000" pitchFamily="50" charset="-128"/>
      <p:regular r:id="rId23"/>
    </p:embeddedFont>
    <p:embeddedFont>
      <p:font typeface="Arial Unicode MS" panose="020B0604020202020204" pitchFamily="50" charset="-128"/>
      <p:regular r:id="rId24"/>
    </p:embeddedFont>
    <p:embeddedFont>
      <p:font typeface="Century" panose="02040604050505020304" pitchFamily="18" charset="0"/>
      <p:regular r:id="rId25"/>
    </p:embeddedFont>
    <p:embeddedFont>
      <p:font typeface="Calibri" panose="020F0502020204030204" pitchFamily="34" charset="0"/>
      <p:regular r:id="rId26"/>
      <p:bold r:id="rId27"/>
      <p:italic r:id="rId28"/>
      <p:boldItalic r:id="rId29"/>
    </p:embeddedFont>
  </p:embeddedFont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3B444A"/>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89" autoAdjust="0"/>
    <p:restoredTop sz="94660"/>
  </p:normalViewPr>
  <p:slideViewPr>
    <p:cSldViewPr snapToGrid="0">
      <p:cViewPr>
        <p:scale>
          <a:sx n="75" d="100"/>
          <a:sy n="75" d="100"/>
        </p:scale>
        <p:origin x="67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D6CCC6-A86B-4E46-A98B-6253B5CA5D63}" type="datetimeFigureOut">
              <a:rPr kumimoji="1" lang="ja-JP" altLang="en-US" smtClean="0"/>
              <a:t>2016/2/11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B93F0A-00A9-4A32-B3F2-933E783C2651}" type="slidenum">
              <a:rPr kumimoji="1" lang="ja-JP" altLang="en-US" smtClean="0"/>
              <a:t>‹#›</a:t>
            </a:fld>
            <a:endParaRPr kumimoji="1" lang="ja-JP" altLang="en-US"/>
          </a:p>
        </p:txBody>
      </p:sp>
    </p:spTree>
    <p:extLst>
      <p:ext uri="{BB962C8B-B14F-4D97-AF65-F5344CB8AC3E}">
        <p14:creationId xmlns:p14="http://schemas.microsoft.com/office/powerpoint/2010/main" val="42208799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2B93F0A-00A9-4A32-B3F2-933E783C2651}" type="slidenum">
              <a:rPr kumimoji="1" lang="ja-JP" altLang="en-US" smtClean="0"/>
              <a:t>1</a:t>
            </a:fld>
            <a:endParaRPr kumimoji="1" lang="ja-JP" altLang="en-US"/>
          </a:p>
        </p:txBody>
      </p:sp>
    </p:spTree>
    <p:extLst>
      <p:ext uri="{BB962C8B-B14F-4D97-AF65-F5344CB8AC3E}">
        <p14:creationId xmlns:p14="http://schemas.microsoft.com/office/powerpoint/2010/main" val="2049573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3600" spc="-50" baseline="0">
                <a:solidFill>
                  <a:schemeClr val="tx1">
                    <a:lumMod val="85000"/>
                    <a:lumOff val="15000"/>
                  </a:schemeClr>
                </a:solidFill>
              </a:defRPr>
            </a:lvl1pPr>
          </a:lstStyle>
          <a:p>
            <a:r>
              <a:rPr lang="ja-JP" altLang="en-US" dirty="0" smtClean="0"/>
              <a:t>マスター タイトルの書式設定</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smtClean="0"/>
              <a:t>2016/2/12</a:t>
            </a:r>
            <a:endParaRPr kumimoji="1" lang="ja-JP" altLang="en-US"/>
          </a:p>
        </p:txBody>
      </p:sp>
      <p:sp>
        <p:nvSpPr>
          <p:cNvPr id="5" name="Footer Placeholder 4"/>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 name="Slide Number Placeholder 5"/>
          <p:cNvSpPr>
            <a:spLocks noGrp="1"/>
          </p:cNvSpPr>
          <p:nvPr>
            <p:ph type="sldNum" sz="quarter" idx="12"/>
          </p:nvPr>
        </p:nvSpPr>
        <p:spPr/>
        <p:txBody>
          <a:bodyPr/>
          <a:lstStyle/>
          <a:p>
            <a:fld id="{239A1591-7065-49A1-A7AF-135EA29F3EB7}" type="slidenum">
              <a:rPr kumimoji="1" lang="ja-JP" altLang="en-US" smtClean="0"/>
              <a:t>‹#›</a:t>
            </a:fld>
            <a:endParaRPr kumimoji="1" lang="ja-JP"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24095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r>
              <a:rPr kumimoji="1" lang="en-US" altLang="ja-JP" smtClean="0"/>
              <a:t>2016/2/12</a:t>
            </a:r>
            <a:endParaRPr kumimoji="1" lang="ja-JP" altLang="en-US"/>
          </a:p>
        </p:txBody>
      </p:sp>
      <p:sp>
        <p:nvSpPr>
          <p:cNvPr id="5" name="Footer Placeholder 4"/>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 name="Slide Number Placeholder 5"/>
          <p:cNvSpPr>
            <a:spLocks noGrp="1"/>
          </p:cNvSpPr>
          <p:nvPr>
            <p:ph type="sldNum" sz="quarter" idx="12"/>
          </p:nvPr>
        </p:nvSpPr>
        <p:spPr/>
        <p:txBody>
          <a:bodyPr/>
          <a:lstStyle/>
          <a:p>
            <a:fld id="{239A1591-7065-49A1-A7AF-135EA29F3EB7}" type="slidenum">
              <a:rPr kumimoji="1" lang="ja-JP" altLang="en-US" smtClean="0"/>
              <a:t>‹#›</a:t>
            </a:fld>
            <a:endParaRPr kumimoji="1" lang="ja-JP" altLang="en-US"/>
          </a:p>
        </p:txBody>
      </p:sp>
    </p:spTree>
    <p:extLst>
      <p:ext uri="{BB962C8B-B14F-4D97-AF65-F5344CB8AC3E}">
        <p14:creationId xmlns:p14="http://schemas.microsoft.com/office/powerpoint/2010/main" val="402918723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r>
              <a:rPr kumimoji="1" lang="en-US" altLang="ja-JP" smtClean="0"/>
              <a:t>2016/2/12</a:t>
            </a:r>
            <a:endParaRPr kumimoji="1" lang="ja-JP" altLang="en-US"/>
          </a:p>
        </p:txBody>
      </p:sp>
      <p:sp>
        <p:nvSpPr>
          <p:cNvPr id="5" name="Footer Placeholder 4"/>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 name="Slide Number Placeholder 5"/>
          <p:cNvSpPr>
            <a:spLocks noGrp="1"/>
          </p:cNvSpPr>
          <p:nvPr>
            <p:ph type="sldNum" sz="quarter" idx="12"/>
          </p:nvPr>
        </p:nvSpPr>
        <p:spPr/>
        <p:txBody>
          <a:bodyPr/>
          <a:lstStyle/>
          <a:p>
            <a:fld id="{239A1591-7065-49A1-A7AF-135EA29F3EB7}" type="slidenum">
              <a:rPr kumimoji="1" lang="ja-JP" altLang="en-US" smtClean="0"/>
              <a:t>‹#›</a:t>
            </a:fld>
            <a:endParaRPr kumimoji="1" lang="ja-JP" altLang="en-US"/>
          </a:p>
        </p:txBody>
      </p:sp>
    </p:spTree>
    <p:extLst>
      <p:ext uri="{BB962C8B-B14F-4D97-AF65-F5344CB8AC3E}">
        <p14:creationId xmlns:p14="http://schemas.microsoft.com/office/powerpoint/2010/main" val="20978184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r>
              <a:rPr kumimoji="1" lang="en-US" altLang="ja-JP" smtClean="0"/>
              <a:t>2016/2/12</a:t>
            </a:r>
            <a:endParaRPr kumimoji="1" lang="ja-JP" altLang="en-US"/>
          </a:p>
        </p:txBody>
      </p:sp>
      <p:sp>
        <p:nvSpPr>
          <p:cNvPr id="5" name="Footer Placeholder 4"/>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 name="Slide Number Placeholder 5"/>
          <p:cNvSpPr>
            <a:spLocks noGrp="1"/>
          </p:cNvSpPr>
          <p:nvPr>
            <p:ph type="sldNum" sz="quarter" idx="12"/>
          </p:nvPr>
        </p:nvSpPr>
        <p:spPr/>
        <p:txBody>
          <a:bodyPr/>
          <a:lstStyle/>
          <a:p>
            <a:fld id="{239A1591-7065-49A1-A7AF-135EA29F3EB7}" type="slidenum">
              <a:rPr kumimoji="1" lang="ja-JP" altLang="en-US" smtClean="0"/>
              <a:t>‹#›</a:t>
            </a:fld>
            <a:endParaRPr kumimoji="1" lang="ja-JP" altLang="en-US"/>
          </a:p>
        </p:txBody>
      </p:sp>
    </p:spTree>
    <p:extLst>
      <p:ext uri="{BB962C8B-B14F-4D97-AF65-F5344CB8AC3E}">
        <p14:creationId xmlns:p14="http://schemas.microsoft.com/office/powerpoint/2010/main" val="31400837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4000" b="0">
                <a:solidFill>
                  <a:schemeClr val="tx1">
                    <a:lumMod val="85000"/>
                    <a:lumOff val="15000"/>
                  </a:schemeClr>
                </a:solidFill>
              </a:defRPr>
            </a:lvl1p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r>
              <a:rPr kumimoji="1" lang="en-US" altLang="ja-JP" smtClean="0"/>
              <a:t>2016/2/12</a:t>
            </a:r>
            <a:endParaRPr kumimoji="1" lang="ja-JP" altLang="en-US"/>
          </a:p>
        </p:txBody>
      </p:sp>
      <p:sp>
        <p:nvSpPr>
          <p:cNvPr id="5" name="Footer Placeholder 4"/>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 name="Slide Number Placeholder 5"/>
          <p:cNvSpPr>
            <a:spLocks noGrp="1"/>
          </p:cNvSpPr>
          <p:nvPr>
            <p:ph type="sldNum" sz="quarter" idx="12"/>
          </p:nvPr>
        </p:nvSpPr>
        <p:spPr/>
        <p:txBody>
          <a:bodyPr/>
          <a:lstStyle/>
          <a:p>
            <a:fld id="{239A1591-7065-49A1-A7AF-135EA29F3EB7}" type="slidenum">
              <a:rPr kumimoji="1" lang="ja-JP" altLang="en-US" smtClean="0"/>
              <a:t>‹#›</a:t>
            </a:fld>
            <a:endParaRPr kumimoji="1" lang="ja-JP"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58049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r>
              <a:rPr kumimoji="1" lang="en-US" altLang="ja-JP" smtClean="0"/>
              <a:t>2016/2/12</a:t>
            </a:r>
            <a:endParaRPr kumimoji="1" lang="ja-JP" altLang="en-US"/>
          </a:p>
        </p:txBody>
      </p:sp>
      <p:sp>
        <p:nvSpPr>
          <p:cNvPr id="6" name="Footer Placeholder 5"/>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7" name="Slide Number Placeholder 6"/>
          <p:cNvSpPr>
            <a:spLocks noGrp="1"/>
          </p:cNvSpPr>
          <p:nvPr>
            <p:ph type="sldNum" sz="quarter" idx="12"/>
          </p:nvPr>
        </p:nvSpPr>
        <p:spPr/>
        <p:txBody>
          <a:bodyPr/>
          <a:lstStyle/>
          <a:p>
            <a:fld id="{239A1591-7065-49A1-A7AF-135EA29F3EB7}" type="slidenum">
              <a:rPr kumimoji="1" lang="ja-JP" altLang="en-US" smtClean="0"/>
              <a:t>‹#›</a:t>
            </a:fld>
            <a:endParaRPr kumimoji="1" lang="ja-JP" altLang="en-US"/>
          </a:p>
        </p:txBody>
      </p:sp>
    </p:spTree>
    <p:extLst>
      <p:ext uri="{BB962C8B-B14F-4D97-AF65-F5344CB8AC3E}">
        <p14:creationId xmlns:p14="http://schemas.microsoft.com/office/powerpoint/2010/main" val="272340751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22960" y="2582334"/>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63440" y="2582334"/>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r>
              <a:rPr kumimoji="1" lang="en-US" altLang="ja-JP" smtClean="0"/>
              <a:t>2016/2/12</a:t>
            </a:r>
            <a:endParaRPr kumimoji="1" lang="ja-JP" altLang="en-US"/>
          </a:p>
        </p:txBody>
      </p:sp>
      <p:sp>
        <p:nvSpPr>
          <p:cNvPr id="8" name="Footer Placeholder 7"/>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9" name="Slide Number Placeholder 8"/>
          <p:cNvSpPr>
            <a:spLocks noGrp="1"/>
          </p:cNvSpPr>
          <p:nvPr>
            <p:ph type="sldNum" sz="quarter" idx="12"/>
          </p:nvPr>
        </p:nvSpPr>
        <p:spPr/>
        <p:txBody>
          <a:bodyPr/>
          <a:lstStyle/>
          <a:p>
            <a:fld id="{239A1591-7065-49A1-A7AF-135EA29F3EB7}" type="slidenum">
              <a:rPr kumimoji="1" lang="ja-JP" altLang="en-US" smtClean="0"/>
              <a:t>‹#›</a:t>
            </a:fld>
            <a:endParaRPr kumimoji="1" lang="ja-JP" altLang="en-US"/>
          </a:p>
        </p:txBody>
      </p:sp>
    </p:spTree>
    <p:extLst>
      <p:ext uri="{BB962C8B-B14F-4D97-AF65-F5344CB8AC3E}">
        <p14:creationId xmlns:p14="http://schemas.microsoft.com/office/powerpoint/2010/main" val="33171230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r>
              <a:rPr kumimoji="1" lang="en-US" altLang="ja-JP" smtClean="0"/>
              <a:t>2016/2/12</a:t>
            </a:r>
            <a:endParaRPr kumimoji="1" lang="ja-JP" altLang="en-US"/>
          </a:p>
        </p:txBody>
      </p:sp>
      <p:sp>
        <p:nvSpPr>
          <p:cNvPr id="4" name="Footer Placeholder 3"/>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5" name="Slide Number Placeholder 4"/>
          <p:cNvSpPr>
            <a:spLocks noGrp="1"/>
          </p:cNvSpPr>
          <p:nvPr>
            <p:ph type="sldNum" sz="quarter" idx="12"/>
          </p:nvPr>
        </p:nvSpPr>
        <p:spPr/>
        <p:txBody>
          <a:bodyPr/>
          <a:lstStyle/>
          <a:p>
            <a:fld id="{239A1591-7065-49A1-A7AF-135EA29F3EB7}" type="slidenum">
              <a:rPr kumimoji="1" lang="ja-JP" altLang="en-US" smtClean="0"/>
              <a:t>‹#›</a:t>
            </a:fld>
            <a:endParaRPr kumimoji="1" lang="ja-JP" altLang="en-US"/>
          </a:p>
        </p:txBody>
      </p:sp>
    </p:spTree>
    <p:extLst>
      <p:ext uri="{BB962C8B-B14F-4D97-AF65-F5344CB8AC3E}">
        <p14:creationId xmlns:p14="http://schemas.microsoft.com/office/powerpoint/2010/main" val="1732599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kumimoji="1" lang="en-US" altLang="ja-JP" smtClean="0"/>
              <a:t>2016/2/12</a:t>
            </a:r>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kumimoji="1" lang="zh-CN" altLang="en-US" smtClean="0"/>
              <a:t>筑波大学 数理物質研究科 物理学専攻 修論発表会</a:t>
            </a:r>
            <a:endParaRPr kumimoji="1" lang="ja-JP" altLang="en-US"/>
          </a:p>
        </p:txBody>
      </p:sp>
      <p:sp>
        <p:nvSpPr>
          <p:cNvPr id="9" name="Slide Number Placeholder 8"/>
          <p:cNvSpPr>
            <a:spLocks noGrp="1"/>
          </p:cNvSpPr>
          <p:nvPr>
            <p:ph type="sldNum" sz="quarter" idx="12"/>
          </p:nvPr>
        </p:nvSpPr>
        <p:spPr/>
        <p:txBody>
          <a:bodyPr/>
          <a:lstStyle/>
          <a:p>
            <a:fld id="{239A1591-7065-49A1-A7AF-135EA29F3EB7}" type="slidenum">
              <a:rPr kumimoji="1" lang="ja-JP" altLang="en-US" smtClean="0"/>
              <a:t>‹#›</a:t>
            </a:fld>
            <a:endParaRPr kumimoji="1" lang="ja-JP" altLang="en-US"/>
          </a:p>
        </p:txBody>
      </p:sp>
    </p:spTree>
    <p:extLst>
      <p:ext uri="{BB962C8B-B14F-4D97-AF65-F5344CB8AC3E}">
        <p14:creationId xmlns:p14="http://schemas.microsoft.com/office/powerpoint/2010/main" val="103237332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r>
              <a:rPr kumimoji="1" lang="en-US" altLang="ja-JP" smtClean="0"/>
              <a:t>2016/2/12</a:t>
            </a:r>
            <a:endParaRPr kumimoji="1" lang="ja-JP" alt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kumimoji="1" lang="zh-CN" altLang="en-US" smtClean="0"/>
              <a:t>筑波大学 数理物質研究科 物理学専攻 修論発表会</a:t>
            </a:r>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39A1591-7065-49A1-A7AF-135EA29F3EB7}" type="slidenum">
              <a:rPr kumimoji="1" lang="ja-JP" altLang="en-US" smtClean="0"/>
              <a:t>‹#›</a:t>
            </a:fld>
            <a:endParaRPr kumimoji="1" lang="ja-JP" altLang="en-US"/>
          </a:p>
        </p:txBody>
      </p:sp>
    </p:spTree>
    <p:extLst>
      <p:ext uri="{BB962C8B-B14F-4D97-AF65-F5344CB8AC3E}">
        <p14:creationId xmlns:p14="http://schemas.microsoft.com/office/powerpoint/2010/main" val="25285275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r>
              <a:rPr kumimoji="1" lang="en-US" altLang="ja-JP" smtClean="0"/>
              <a:t>2016/2/12</a:t>
            </a:r>
            <a:endParaRPr kumimoji="1" lang="ja-JP" altLang="en-US"/>
          </a:p>
        </p:txBody>
      </p:sp>
      <p:sp>
        <p:nvSpPr>
          <p:cNvPr id="6" name="Footer Placeholder 5"/>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7" name="Slide Number Placeholder 6"/>
          <p:cNvSpPr>
            <a:spLocks noGrp="1"/>
          </p:cNvSpPr>
          <p:nvPr>
            <p:ph type="sldNum" sz="quarter" idx="12"/>
          </p:nvPr>
        </p:nvSpPr>
        <p:spPr/>
        <p:txBody>
          <a:bodyPr/>
          <a:lstStyle/>
          <a:p>
            <a:fld id="{239A1591-7065-49A1-A7AF-135EA29F3EB7}" type="slidenum">
              <a:rPr kumimoji="1" lang="ja-JP" altLang="en-US" smtClean="0"/>
              <a:t>‹#›</a:t>
            </a:fld>
            <a:endParaRPr kumimoji="1" lang="ja-JP" altLang="en-US"/>
          </a:p>
        </p:txBody>
      </p:sp>
    </p:spTree>
    <p:extLst>
      <p:ext uri="{BB962C8B-B14F-4D97-AF65-F5344CB8AC3E}">
        <p14:creationId xmlns:p14="http://schemas.microsoft.com/office/powerpoint/2010/main" val="21624439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385763" y="286604"/>
            <a:ext cx="8343900" cy="613509"/>
          </a:xfrm>
          <a:prstGeom prst="rect">
            <a:avLst/>
          </a:prstGeom>
        </p:spPr>
        <p:txBody>
          <a:bodyPr vert="horz" lIns="91440" tIns="45720" rIns="91440" bIns="45720" rtlCol="0" anchor="b">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385763" y="1128713"/>
            <a:ext cx="8343900" cy="4957762"/>
          </a:xfrm>
          <a:prstGeom prst="rect">
            <a:avLst/>
          </a:prstGeom>
        </p:spPr>
        <p:txBody>
          <a:bodyPr vert="horz" lIns="0" tIns="45720" rIns="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r>
              <a:rPr kumimoji="1" lang="en-US" altLang="ja-JP" smtClean="0"/>
              <a:t>2016/2/12</a:t>
            </a:r>
            <a:endParaRPr kumimoji="1" lang="ja-JP" alt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kumimoji="1" lang="zh-CN" altLang="en-US" smtClean="0"/>
              <a:t>筑波大学 数理物質研究科 物理学専攻 修論発表会</a:t>
            </a:r>
            <a:endParaRPr kumimoji="1" lang="ja-JP" alt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239A1591-7065-49A1-A7AF-135EA29F3EB7}" type="slidenum">
              <a:rPr kumimoji="1" lang="ja-JP" altLang="en-US" smtClean="0"/>
              <a:t>‹#›</a:t>
            </a:fld>
            <a:endParaRPr kumimoji="1" lang="ja-JP" altLang="en-US"/>
          </a:p>
        </p:txBody>
      </p:sp>
      <p:cxnSp>
        <p:nvCxnSpPr>
          <p:cNvPr id="10" name="Straight Connector 9"/>
          <p:cNvCxnSpPr/>
          <p:nvPr/>
        </p:nvCxnSpPr>
        <p:spPr>
          <a:xfrm>
            <a:off x="385763" y="923457"/>
            <a:ext cx="834390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43977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p:txStyles>
    <p:titleStyle>
      <a:lvl1pPr algn="l" defTabSz="914400" rtl="0" eaLnBrk="1" latinLnBrk="0" hangingPunct="1">
        <a:lnSpc>
          <a:spcPct val="85000"/>
        </a:lnSpc>
        <a:spcBef>
          <a:spcPct val="0"/>
        </a:spcBef>
        <a:buNone/>
        <a:defRPr kumimoji="1" sz="3200" kern="1200" spc="-50" baseline="0">
          <a:solidFill>
            <a:schemeClr val="accent3"/>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gif"/><Relationship Id="rId1" Type="http://schemas.openxmlformats.org/officeDocument/2006/relationships/slideLayout" Target="../slideLayouts/slideLayout6.xml"/><Relationship Id="rId5" Type="http://schemas.openxmlformats.org/officeDocument/2006/relationships/image" Target="../media/image34.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 Id="rId5" Type="http://schemas.openxmlformats.org/officeDocument/2006/relationships/image" Target="../media/image50.png"/><Relationship Id="rId4" Type="http://schemas.openxmlformats.org/officeDocument/2006/relationships/image" Target="../media/image49.png"/></Relationships>
</file>

<file path=ppt/slides/_rels/slide1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2.png"/><Relationship Id="rId10" Type="http://schemas.openxmlformats.org/officeDocument/2006/relationships/image" Target="../media/image8.png"/><Relationship Id="rId4" Type="http://schemas.openxmlformats.org/officeDocument/2006/relationships/image" Target="../media/image1.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5.png"/><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sz="2400" dirty="0" smtClean="0">
                <a:solidFill>
                  <a:schemeClr val="accent3"/>
                </a:solidFill>
              </a:rPr>
              <a:t>2016 2/12 </a:t>
            </a:r>
            <a:r>
              <a:rPr lang="ja-JP" altLang="en-US" sz="2000" dirty="0">
                <a:solidFill>
                  <a:schemeClr val="accent3"/>
                </a:solidFill>
                <a:latin typeface="+mn-ea"/>
                <a:ea typeface="+mn-ea"/>
              </a:rPr>
              <a:t>筑波</a:t>
            </a:r>
            <a:r>
              <a:rPr lang="ja-JP" altLang="en-US" sz="2000" dirty="0" smtClean="0">
                <a:solidFill>
                  <a:schemeClr val="accent3"/>
                </a:solidFill>
                <a:latin typeface="+mn-ea"/>
                <a:ea typeface="+mn-ea"/>
              </a:rPr>
              <a:t>大学 物理学専攻 修論発表会</a:t>
            </a:r>
            <a:r>
              <a:rPr lang="en-US" altLang="ja-JP" sz="3200" dirty="0" smtClean="0">
                <a:solidFill>
                  <a:schemeClr val="accent2"/>
                </a:solidFill>
              </a:rPr>
              <a:t/>
            </a:r>
            <a:br>
              <a:rPr lang="en-US" altLang="ja-JP" sz="3200" dirty="0" smtClean="0">
                <a:solidFill>
                  <a:schemeClr val="accent2"/>
                </a:solidFill>
              </a:rPr>
            </a:br>
            <a:r>
              <a:rPr lang="ja-JP" altLang="en-US" sz="2800" dirty="0" smtClean="0"/>
              <a:t>二ュートリノ</a:t>
            </a:r>
            <a:r>
              <a:rPr lang="ja-JP" altLang="en-US" sz="2800" dirty="0" smtClean="0"/>
              <a:t>崩壊光探索のための</a:t>
            </a:r>
            <a:r>
              <a:rPr lang="en-US" altLang="ja-JP" sz="2800" dirty="0" smtClean="0"/>
              <a:t/>
            </a:r>
            <a:br>
              <a:rPr lang="en-US" altLang="ja-JP" sz="2800" dirty="0" smtClean="0"/>
            </a:br>
            <a:r>
              <a:rPr lang="ja-JP" altLang="en-US" sz="2800" dirty="0"/>
              <a:t>超伝導トンネル接合光</a:t>
            </a:r>
            <a:r>
              <a:rPr lang="ja-JP" altLang="en-US" sz="2800" dirty="0" smtClean="0"/>
              <a:t>検出器 及び</a:t>
            </a:r>
            <a:r>
              <a:rPr lang="en-US" altLang="ja-JP" sz="2800" dirty="0" smtClean="0"/>
              <a:t/>
            </a:r>
            <a:br>
              <a:rPr lang="en-US" altLang="ja-JP" sz="2800" dirty="0" smtClean="0"/>
            </a:br>
            <a:r>
              <a:rPr lang="ja-JP" altLang="en-US" sz="2800" dirty="0" smtClean="0"/>
              <a:t>極低温増幅器の開発研究</a:t>
            </a:r>
            <a:endParaRPr kumimoji="1" lang="ja-JP" altLang="en-US" sz="2800" dirty="0"/>
          </a:p>
        </p:txBody>
      </p:sp>
      <p:sp>
        <p:nvSpPr>
          <p:cNvPr id="5" name="テキスト ボックス 4"/>
          <p:cNvSpPr txBox="1"/>
          <p:nvPr/>
        </p:nvSpPr>
        <p:spPr>
          <a:xfrm>
            <a:off x="2448088" y="4419600"/>
            <a:ext cx="5692649" cy="1200329"/>
          </a:xfrm>
          <a:prstGeom prst="rect">
            <a:avLst/>
          </a:prstGeom>
          <a:noFill/>
        </p:spPr>
        <p:txBody>
          <a:bodyPr wrap="none" rtlCol="0">
            <a:spAutoFit/>
          </a:bodyPr>
          <a:lstStyle/>
          <a:p>
            <a:pPr algn="r"/>
            <a:r>
              <a:rPr kumimoji="1" lang="ja-JP" altLang="en-US" dirty="0" smtClean="0"/>
              <a:t>筑波大学 数理物質研究科 物理学専攻 博士前期 </a:t>
            </a:r>
            <a:r>
              <a:rPr kumimoji="1" lang="en-US" altLang="ja-JP" dirty="0" smtClean="0"/>
              <a:t>2</a:t>
            </a:r>
            <a:r>
              <a:rPr kumimoji="1" lang="ja-JP" altLang="en-US" dirty="0" smtClean="0"/>
              <a:t>年</a:t>
            </a:r>
            <a:endParaRPr kumimoji="1" lang="en-US" altLang="ja-JP" dirty="0" smtClean="0"/>
          </a:p>
          <a:p>
            <a:pPr algn="r"/>
            <a:r>
              <a:rPr lang="ja-JP" altLang="en-US" dirty="0"/>
              <a:t>素粒子実験</a:t>
            </a:r>
            <a:r>
              <a:rPr lang="ja-JP" altLang="en-US" dirty="0" smtClean="0"/>
              <a:t>研究室</a:t>
            </a:r>
            <a:endParaRPr lang="en-US" altLang="ja-JP" dirty="0" smtClean="0"/>
          </a:p>
          <a:p>
            <a:pPr algn="r"/>
            <a:r>
              <a:rPr lang="ja-JP" altLang="en-US" dirty="0" smtClean="0"/>
              <a:t>先崎　蓮</a:t>
            </a:r>
            <a:endParaRPr lang="en-US" altLang="ja-JP" dirty="0" smtClean="0"/>
          </a:p>
          <a:p>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2016/2/12</a:t>
            </a:r>
            <a:endParaRPr kumimoji="1" lang="ja-JP" altLang="en-US"/>
          </a:p>
        </p:txBody>
      </p:sp>
      <p:sp>
        <p:nvSpPr>
          <p:cNvPr id="4" name="フッター プレースホルダー 3"/>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 name="スライド番号プレースホルダー 5"/>
          <p:cNvSpPr>
            <a:spLocks noGrp="1"/>
          </p:cNvSpPr>
          <p:nvPr>
            <p:ph type="sldNum" sz="quarter" idx="12"/>
          </p:nvPr>
        </p:nvSpPr>
        <p:spPr/>
        <p:txBody>
          <a:bodyPr/>
          <a:lstStyle/>
          <a:p>
            <a:fld id="{239A1591-7065-49A1-A7AF-135EA29F3EB7}" type="slidenum">
              <a:rPr kumimoji="1" lang="ja-JP" altLang="en-US" smtClean="0"/>
              <a:t>1</a:t>
            </a:fld>
            <a:endParaRPr kumimoji="1" lang="ja-JP" altLang="en-US"/>
          </a:p>
        </p:txBody>
      </p:sp>
    </p:spTree>
    <p:extLst>
      <p:ext uri="{BB962C8B-B14F-4D97-AF65-F5344CB8AC3E}">
        <p14:creationId xmlns:p14="http://schemas.microsoft.com/office/powerpoint/2010/main" val="26528370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光応答のシミュレーション</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2016/2/12</a:t>
            </a:r>
            <a:endParaRPr kumimoji="1" lang="ja-JP" altLang="en-US"/>
          </a:p>
        </p:txBody>
      </p:sp>
      <p:sp>
        <p:nvSpPr>
          <p:cNvPr id="7" name="フッター プレースホルダー 6"/>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9" name="スライド番号プレースホルダー 8"/>
          <p:cNvSpPr>
            <a:spLocks noGrp="1"/>
          </p:cNvSpPr>
          <p:nvPr>
            <p:ph type="sldNum" sz="quarter" idx="12"/>
          </p:nvPr>
        </p:nvSpPr>
        <p:spPr/>
        <p:txBody>
          <a:bodyPr/>
          <a:lstStyle/>
          <a:p>
            <a:fld id="{239A1591-7065-49A1-A7AF-135EA29F3EB7}" type="slidenum">
              <a:rPr kumimoji="1" lang="ja-JP" altLang="en-US" smtClean="0"/>
              <a:t>10</a:t>
            </a:fld>
            <a:endParaRPr kumimoji="1" lang="ja-JP" altLang="en-US"/>
          </a:p>
        </p:txBody>
      </p:sp>
      <p:sp>
        <p:nvSpPr>
          <p:cNvPr id="135" name="テキスト ボックス 134"/>
          <p:cNvSpPr txBox="1"/>
          <p:nvPr/>
        </p:nvSpPr>
        <p:spPr>
          <a:xfrm>
            <a:off x="385763" y="1050812"/>
            <a:ext cx="8019806" cy="388340"/>
          </a:xfrm>
          <a:prstGeom prst="rect">
            <a:avLst/>
          </a:prstGeom>
          <a:noFill/>
        </p:spPr>
        <p:txBody>
          <a:bodyPr wrap="square" rtlCol="0">
            <a:noAutofit/>
          </a:bodyPr>
          <a:lstStyle/>
          <a:p>
            <a:pPr marL="342900" indent="-342900">
              <a:buClr>
                <a:schemeClr val="accent3"/>
              </a:buClr>
              <a:buFont typeface="Wingdings" panose="05000000000000000000" pitchFamily="2" charset="2"/>
              <a:buChar char="p"/>
            </a:pPr>
            <a:r>
              <a:rPr lang="ja-JP" altLang="en-US" b="1" dirty="0" smtClean="0"/>
              <a:t>室温条件で</a:t>
            </a:r>
            <a:r>
              <a:rPr lang="en-US" altLang="ja-JP" dirty="0" smtClean="0"/>
              <a:t>STJ</a:t>
            </a:r>
            <a:r>
              <a:rPr lang="ja-JP" altLang="en-US" dirty="0" smtClean="0"/>
              <a:t>検出器の信号を増幅できるかシミュレーションを行った</a:t>
            </a:r>
            <a:endParaRPr kumimoji="1" lang="ja-JP" altLang="en-US" dirty="0"/>
          </a:p>
        </p:txBody>
      </p:sp>
      <p:grpSp>
        <p:nvGrpSpPr>
          <p:cNvPr id="156" name="グループ化 155"/>
          <p:cNvGrpSpPr/>
          <p:nvPr/>
        </p:nvGrpSpPr>
        <p:grpSpPr>
          <a:xfrm>
            <a:off x="462070" y="1410943"/>
            <a:ext cx="6417701" cy="2251602"/>
            <a:chOff x="-265733" y="1617452"/>
            <a:chExt cx="7290687" cy="2557882"/>
          </a:xfrm>
        </p:grpSpPr>
        <p:sp>
          <p:nvSpPr>
            <p:cNvPr id="22" name="テキスト ボックス 21"/>
            <p:cNvSpPr txBox="1"/>
            <p:nvPr/>
          </p:nvSpPr>
          <p:spPr>
            <a:xfrm>
              <a:off x="-265733" y="1617452"/>
              <a:ext cx="2997303" cy="454536"/>
            </a:xfrm>
            <a:prstGeom prst="rect">
              <a:avLst/>
            </a:prstGeom>
            <a:solidFill>
              <a:schemeClr val="bg1"/>
            </a:solidFill>
          </p:spPr>
          <p:txBody>
            <a:bodyPr wrap="square" rtlCol="0">
              <a:spAutoFit/>
            </a:bodyPr>
            <a:lstStyle/>
            <a:p>
              <a:r>
                <a:rPr lang="ja-JP" altLang="en-US" sz="2000" u="sng" dirty="0" smtClean="0">
                  <a:solidFill>
                    <a:schemeClr val="accent1"/>
                  </a:solidFill>
                </a:rPr>
                <a:t>シミュレーション回路</a:t>
              </a:r>
              <a:endParaRPr lang="en-US" altLang="ja-JP" sz="2000" u="sng" dirty="0" smtClean="0">
                <a:solidFill>
                  <a:schemeClr val="accent1"/>
                </a:solidFill>
              </a:endParaRPr>
            </a:p>
          </p:txBody>
        </p:sp>
        <p:grpSp>
          <p:nvGrpSpPr>
            <p:cNvPr id="93" name="グループ化 92"/>
            <p:cNvGrpSpPr/>
            <p:nvPr/>
          </p:nvGrpSpPr>
          <p:grpSpPr>
            <a:xfrm>
              <a:off x="1095300" y="1697031"/>
              <a:ext cx="5929654" cy="2478303"/>
              <a:chOff x="1786716" y="1049270"/>
              <a:chExt cx="5929654" cy="2478303"/>
            </a:xfrm>
          </p:grpSpPr>
          <p:sp>
            <p:nvSpPr>
              <p:cNvPr id="12" name="テキスト ボックス 11"/>
              <p:cNvSpPr txBox="1"/>
              <p:nvPr/>
            </p:nvSpPr>
            <p:spPr>
              <a:xfrm>
                <a:off x="3020023" y="2863252"/>
                <a:ext cx="1721262" cy="664321"/>
              </a:xfrm>
              <a:prstGeom prst="rect">
                <a:avLst/>
              </a:prstGeom>
              <a:solidFill>
                <a:schemeClr val="bg1">
                  <a:alpha val="80000"/>
                </a:schemeClr>
              </a:solidFill>
            </p:spPr>
            <p:txBody>
              <a:bodyPr wrap="none" rtlCol="0">
                <a:spAutoFit/>
              </a:bodyPr>
              <a:lstStyle/>
              <a:p>
                <a:r>
                  <a:rPr kumimoji="1" lang="en-US" altLang="ja-JP" sz="1600" b="1" dirty="0" smtClean="0">
                    <a:solidFill>
                      <a:schemeClr val="tx2"/>
                    </a:solidFill>
                  </a:rPr>
                  <a:t>STJ</a:t>
                </a:r>
                <a:r>
                  <a:rPr kumimoji="1" lang="ja-JP" altLang="en-US" sz="1600" b="1" dirty="0" smtClean="0">
                    <a:solidFill>
                      <a:schemeClr val="tx2"/>
                    </a:solidFill>
                  </a:rPr>
                  <a:t>のバイアス</a:t>
                </a:r>
                <a:endParaRPr kumimoji="1" lang="en-US" altLang="ja-JP" sz="1600" b="1" dirty="0" smtClean="0">
                  <a:solidFill>
                    <a:schemeClr val="tx2"/>
                  </a:solidFill>
                </a:endParaRPr>
              </a:p>
              <a:p>
                <a:r>
                  <a:rPr lang="en-US" altLang="ja-JP" sz="1600" dirty="0" smtClean="0">
                    <a:solidFill>
                      <a:schemeClr val="tx2"/>
                    </a:solidFill>
                  </a:rPr>
                  <a:t>~ + 0.5mV</a:t>
                </a:r>
                <a:endParaRPr kumimoji="1" lang="ja-JP" altLang="en-US" sz="1600" dirty="0">
                  <a:solidFill>
                    <a:schemeClr val="tx2"/>
                  </a:solidFill>
                </a:endParaRPr>
              </a:p>
            </p:txBody>
          </p:sp>
          <p:sp>
            <p:nvSpPr>
              <p:cNvPr id="13" name="二等辺三角形 12"/>
              <p:cNvSpPr/>
              <p:nvPr/>
            </p:nvSpPr>
            <p:spPr>
              <a:xfrm rot="5400000">
                <a:off x="4574140" y="1582636"/>
                <a:ext cx="1282890" cy="932328"/>
              </a:xfrm>
              <a:prstGeom prst="triangl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 name="グループ化 16"/>
              <p:cNvGrpSpPr/>
              <p:nvPr/>
            </p:nvGrpSpPr>
            <p:grpSpPr>
              <a:xfrm rot="16200000">
                <a:off x="3413272" y="1732946"/>
                <a:ext cx="405091" cy="628098"/>
                <a:chOff x="7096836" y="1423709"/>
                <a:chExt cx="405091" cy="628098"/>
              </a:xfrm>
            </p:grpSpPr>
            <p:sp>
              <p:nvSpPr>
                <p:cNvPr id="16" name="円/楕円 15"/>
                <p:cNvSpPr/>
                <p:nvPr/>
              </p:nvSpPr>
              <p:spPr>
                <a:xfrm>
                  <a:off x="7096836" y="1423709"/>
                  <a:ext cx="405091" cy="405091"/>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p:nvSpPr>
              <p:spPr>
                <a:xfrm>
                  <a:off x="7096836" y="1646716"/>
                  <a:ext cx="405091" cy="405091"/>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25" name="直線コネクタ 24"/>
              <p:cNvCxnSpPr>
                <a:stCxn id="13" idx="1"/>
              </p:cNvCxnSpPr>
              <p:nvPr/>
            </p:nvCxnSpPr>
            <p:spPr>
              <a:xfrm flipV="1">
                <a:off x="5215585" y="1171074"/>
                <a:ext cx="0" cy="5570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4981433" y="1049270"/>
                <a:ext cx="464023" cy="25362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9" name="フリーフォーム 38"/>
              <p:cNvSpPr/>
              <p:nvPr/>
            </p:nvSpPr>
            <p:spPr>
              <a:xfrm>
                <a:off x="2117792" y="2046996"/>
                <a:ext cx="1178652" cy="328926"/>
              </a:xfrm>
              <a:custGeom>
                <a:avLst/>
                <a:gdLst>
                  <a:gd name="connsiteX0" fmla="*/ 0 w 887104"/>
                  <a:gd name="connsiteY0" fmla="*/ 655092 h 655092"/>
                  <a:gd name="connsiteX1" fmla="*/ 0 w 887104"/>
                  <a:gd name="connsiteY1" fmla="*/ 0 h 655092"/>
                  <a:gd name="connsiteX2" fmla="*/ 887104 w 887104"/>
                  <a:gd name="connsiteY2" fmla="*/ 0 h 655092"/>
                </a:gdLst>
                <a:ahLst/>
                <a:cxnLst>
                  <a:cxn ang="0">
                    <a:pos x="connsiteX0" y="connsiteY0"/>
                  </a:cxn>
                  <a:cxn ang="0">
                    <a:pos x="connsiteX1" y="connsiteY1"/>
                  </a:cxn>
                  <a:cxn ang="0">
                    <a:pos x="connsiteX2" y="connsiteY2"/>
                  </a:cxn>
                </a:cxnLst>
                <a:rect l="l" t="t" r="r" b="b"/>
                <a:pathLst>
                  <a:path w="887104" h="655092">
                    <a:moveTo>
                      <a:pt x="0" y="655092"/>
                    </a:moveTo>
                    <a:lnTo>
                      <a:pt x="0" y="0"/>
                    </a:lnTo>
                    <a:lnTo>
                      <a:pt x="887104" y="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1" name="直線コネクタ 40"/>
              <p:cNvCxnSpPr/>
              <p:nvPr/>
            </p:nvCxnSpPr>
            <p:spPr>
              <a:xfrm>
                <a:off x="1924334" y="2381694"/>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4" name="直線コネクタ 43"/>
              <p:cNvCxnSpPr>
                <a:endCxn id="45" idx="3"/>
              </p:cNvCxnSpPr>
              <p:nvPr/>
            </p:nvCxnSpPr>
            <p:spPr>
              <a:xfrm>
                <a:off x="2117792" y="2521933"/>
                <a:ext cx="0" cy="3822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a:off x="1924334" y="2509065"/>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5" name="二等辺三角形 44"/>
              <p:cNvSpPr/>
              <p:nvPr/>
            </p:nvSpPr>
            <p:spPr>
              <a:xfrm flipV="1">
                <a:off x="1786716" y="2904168"/>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9" name="グループ化 48"/>
              <p:cNvGrpSpPr/>
              <p:nvPr/>
            </p:nvGrpSpPr>
            <p:grpSpPr>
              <a:xfrm>
                <a:off x="4882368" y="2375922"/>
                <a:ext cx="662152" cy="678706"/>
                <a:chOff x="1932333" y="2842645"/>
                <a:chExt cx="662152" cy="678706"/>
              </a:xfrm>
            </p:grpSpPr>
            <p:cxnSp>
              <p:nvCxnSpPr>
                <p:cNvPr id="47" name="直線コネクタ 46"/>
                <p:cNvCxnSpPr/>
                <p:nvPr/>
              </p:nvCxnSpPr>
              <p:spPr>
                <a:xfrm>
                  <a:off x="2270192" y="2842645"/>
                  <a:ext cx="0" cy="53875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二等辺三角形 47"/>
                <p:cNvSpPr/>
                <p:nvPr/>
              </p:nvSpPr>
              <p:spPr>
                <a:xfrm flipV="1">
                  <a:off x="1932333" y="3373959"/>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51" name="直線コネクタ 50"/>
              <p:cNvCxnSpPr/>
              <p:nvPr/>
            </p:nvCxnSpPr>
            <p:spPr>
              <a:xfrm>
                <a:off x="5681749" y="2046996"/>
                <a:ext cx="12942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5" name="グループ化 54"/>
              <p:cNvGrpSpPr/>
              <p:nvPr/>
            </p:nvGrpSpPr>
            <p:grpSpPr>
              <a:xfrm>
                <a:off x="6202442" y="2509065"/>
                <a:ext cx="662152" cy="542495"/>
                <a:chOff x="1939116" y="2661465"/>
                <a:chExt cx="662152" cy="542495"/>
              </a:xfrm>
            </p:grpSpPr>
            <p:cxnSp>
              <p:nvCxnSpPr>
                <p:cNvPr id="53" name="直線コネクタ 52"/>
                <p:cNvCxnSpPr>
                  <a:endCxn id="54" idx="3"/>
                </p:cNvCxnSpPr>
                <p:nvPr/>
              </p:nvCxnSpPr>
              <p:spPr>
                <a:xfrm>
                  <a:off x="2270192" y="2661465"/>
                  <a:ext cx="0" cy="395103"/>
                </a:xfrm>
                <a:prstGeom prst="lin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4" name="二等辺三角形 53"/>
                <p:cNvSpPr/>
                <p:nvPr/>
              </p:nvSpPr>
              <p:spPr>
                <a:xfrm flipV="1">
                  <a:off x="1939116" y="3056568"/>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61" name="直線コネクタ 60"/>
              <p:cNvCxnSpPr/>
              <p:nvPr/>
            </p:nvCxnSpPr>
            <p:spPr>
              <a:xfrm>
                <a:off x="6534622" y="2046996"/>
                <a:ext cx="0" cy="336457"/>
              </a:xfrm>
              <a:prstGeom prst="line">
                <a:avLst/>
              </a:prstGeom>
              <a:ln w="254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59" name="グループ化 58"/>
              <p:cNvGrpSpPr/>
              <p:nvPr/>
            </p:nvGrpSpPr>
            <p:grpSpPr>
              <a:xfrm>
                <a:off x="6347996" y="2385820"/>
                <a:ext cx="368490" cy="127371"/>
                <a:chOff x="2076734" y="2534094"/>
                <a:chExt cx="368490" cy="127371"/>
              </a:xfrm>
            </p:grpSpPr>
            <p:cxnSp>
              <p:nvCxnSpPr>
                <p:cNvPr id="57" name="直線コネクタ 56"/>
                <p:cNvCxnSpPr/>
                <p:nvPr/>
              </p:nvCxnSpPr>
              <p:spPr>
                <a:xfrm>
                  <a:off x="2076734" y="2534094"/>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a:off x="2076734" y="2661465"/>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69" name="直線コネクタ 68"/>
              <p:cNvCxnSpPr>
                <a:stCxn id="13" idx="3"/>
                <a:endCxn id="30" idx="4"/>
              </p:cNvCxnSpPr>
              <p:nvPr/>
            </p:nvCxnSpPr>
            <p:spPr>
              <a:xfrm flipH="1" flipV="1">
                <a:off x="3929867" y="2046995"/>
                <a:ext cx="819554" cy="180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フリーフォーム 70"/>
              <p:cNvSpPr/>
              <p:nvPr/>
            </p:nvSpPr>
            <p:spPr>
              <a:xfrm flipH="1">
                <a:off x="6975959" y="2046996"/>
                <a:ext cx="405090" cy="202545"/>
              </a:xfrm>
              <a:custGeom>
                <a:avLst/>
                <a:gdLst>
                  <a:gd name="connsiteX0" fmla="*/ 0 w 887104"/>
                  <a:gd name="connsiteY0" fmla="*/ 655092 h 655092"/>
                  <a:gd name="connsiteX1" fmla="*/ 0 w 887104"/>
                  <a:gd name="connsiteY1" fmla="*/ 0 h 655092"/>
                  <a:gd name="connsiteX2" fmla="*/ 887104 w 887104"/>
                  <a:gd name="connsiteY2" fmla="*/ 0 h 655092"/>
                </a:gdLst>
                <a:ahLst/>
                <a:cxnLst>
                  <a:cxn ang="0">
                    <a:pos x="connsiteX0" y="connsiteY0"/>
                  </a:cxn>
                  <a:cxn ang="0">
                    <a:pos x="connsiteX1" y="connsiteY1"/>
                  </a:cxn>
                  <a:cxn ang="0">
                    <a:pos x="connsiteX2" y="connsiteY2"/>
                  </a:cxn>
                </a:cxnLst>
                <a:rect l="l" t="t" r="r" b="b"/>
                <a:pathLst>
                  <a:path w="887104" h="655092">
                    <a:moveTo>
                      <a:pt x="0" y="655092"/>
                    </a:moveTo>
                    <a:lnTo>
                      <a:pt x="0" y="0"/>
                    </a:lnTo>
                    <a:lnTo>
                      <a:pt x="887104" y="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8" name="グループ化 77"/>
              <p:cNvGrpSpPr/>
              <p:nvPr/>
            </p:nvGrpSpPr>
            <p:grpSpPr>
              <a:xfrm>
                <a:off x="7285189" y="2243292"/>
                <a:ext cx="191720" cy="463324"/>
                <a:chOff x="7600950" y="1381125"/>
                <a:chExt cx="342900" cy="828675"/>
              </a:xfrm>
            </p:grpSpPr>
            <p:sp>
              <p:nvSpPr>
                <p:cNvPr id="74" name="フリーフォーム 73"/>
                <p:cNvSpPr/>
                <p:nvPr/>
              </p:nvSpPr>
              <p:spPr>
                <a:xfrm>
                  <a:off x="7600950" y="1428750"/>
                  <a:ext cx="342900" cy="781050"/>
                </a:xfrm>
                <a:custGeom>
                  <a:avLst/>
                  <a:gdLst>
                    <a:gd name="connsiteX0" fmla="*/ 342900 w 342900"/>
                    <a:gd name="connsiteY0" fmla="*/ 0 h 781050"/>
                    <a:gd name="connsiteX1" fmla="*/ 0 w 342900"/>
                    <a:gd name="connsiteY1" fmla="*/ 171450 h 781050"/>
                    <a:gd name="connsiteX2" fmla="*/ 342900 w 342900"/>
                    <a:gd name="connsiteY2" fmla="*/ 285750 h 781050"/>
                    <a:gd name="connsiteX3" fmla="*/ 0 w 342900"/>
                    <a:gd name="connsiteY3" fmla="*/ 428625 h 781050"/>
                    <a:gd name="connsiteX4" fmla="*/ 342900 w 342900"/>
                    <a:gd name="connsiteY4" fmla="*/ 561975 h 781050"/>
                    <a:gd name="connsiteX5" fmla="*/ 0 w 342900"/>
                    <a:gd name="connsiteY5" fmla="*/ 714375 h 781050"/>
                    <a:gd name="connsiteX6" fmla="*/ 190500 w 342900"/>
                    <a:gd name="connsiteY6" fmla="*/ 78105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781050">
                      <a:moveTo>
                        <a:pt x="342900" y="0"/>
                      </a:moveTo>
                      <a:lnTo>
                        <a:pt x="0" y="171450"/>
                      </a:lnTo>
                      <a:lnTo>
                        <a:pt x="342900" y="285750"/>
                      </a:lnTo>
                      <a:lnTo>
                        <a:pt x="0" y="428625"/>
                      </a:lnTo>
                      <a:lnTo>
                        <a:pt x="342900" y="561975"/>
                      </a:lnTo>
                      <a:lnTo>
                        <a:pt x="0" y="714375"/>
                      </a:lnTo>
                      <a:lnTo>
                        <a:pt x="190500" y="78105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6" name="直線コネクタ 75"/>
                <p:cNvCxnSpPr>
                  <a:stCxn id="74" idx="0"/>
                </p:cNvCxnSpPr>
                <p:nvPr/>
              </p:nvCxnSpPr>
              <p:spPr>
                <a:xfrm flipH="1" flipV="1">
                  <a:off x="7781925" y="1381125"/>
                  <a:ext cx="161925" cy="476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グループ化 78"/>
              <p:cNvGrpSpPr/>
              <p:nvPr/>
            </p:nvGrpSpPr>
            <p:grpSpPr>
              <a:xfrm>
                <a:off x="7054218" y="2707185"/>
                <a:ext cx="662152" cy="344375"/>
                <a:chOff x="1939116" y="2859585"/>
                <a:chExt cx="662152" cy="344375"/>
              </a:xfrm>
            </p:grpSpPr>
            <p:cxnSp>
              <p:nvCxnSpPr>
                <p:cNvPr id="80" name="直線コネクタ 79"/>
                <p:cNvCxnSpPr>
                  <a:endCxn id="81" idx="0"/>
                </p:cNvCxnSpPr>
                <p:nvPr/>
              </p:nvCxnSpPr>
              <p:spPr>
                <a:xfrm>
                  <a:off x="2270192" y="2859585"/>
                  <a:ext cx="0" cy="344375"/>
                </a:xfrm>
                <a:prstGeom prst="lin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1" name="二等辺三角形 80"/>
                <p:cNvSpPr/>
                <p:nvPr/>
              </p:nvSpPr>
              <p:spPr>
                <a:xfrm flipV="1">
                  <a:off x="1939116" y="3056568"/>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4" name="グループ化 83"/>
              <p:cNvGrpSpPr/>
              <p:nvPr/>
            </p:nvGrpSpPr>
            <p:grpSpPr>
              <a:xfrm rot="16200000">
                <a:off x="3204071" y="2327827"/>
                <a:ext cx="232740" cy="562455"/>
                <a:chOff x="7600950" y="1381125"/>
                <a:chExt cx="342900" cy="828675"/>
              </a:xfrm>
            </p:grpSpPr>
            <p:sp>
              <p:nvSpPr>
                <p:cNvPr id="85" name="フリーフォーム 84"/>
                <p:cNvSpPr/>
                <p:nvPr/>
              </p:nvSpPr>
              <p:spPr>
                <a:xfrm>
                  <a:off x="7600950" y="1428750"/>
                  <a:ext cx="342900" cy="781050"/>
                </a:xfrm>
                <a:custGeom>
                  <a:avLst/>
                  <a:gdLst>
                    <a:gd name="connsiteX0" fmla="*/ 342900 w 342900"/>
                    <a:gd name="connsiteY0" fmla="*/ 0 h 781050"/>
                    <a:gd name="connsiteX1" fmla="*/ 0 w 342900"/>
                    <a:gd name="connsiteY1" fmla="*/ 171450 h 781050"/>
                    <a:gd name="connsiteX2" fmla="*/ 342900 w 342900"/>
                    <a:gd name="connsiteY2" fmla="*/ 285750 h 781050"/>
                    <a:gd name="connsiteX3" fmla="*/ 0 w 342900"/>
                    <a:gd name="connsiteY3" fmla="*/ 428625 h 781050"/>
                    <a:gd name="connsiteX4" fmla="*/ 342900 w 342900"/>
                    <a:gd name="connsiteY4" fmla="*/ 561975 h 781050"/>
                    <a:gd name="connsiteX5" fmla="*/ 0 w 342900"/>
                    <a:gd name="connsiteY5" fmla="*/ 714375 h 781050"/>
                    <a:gd name="connsiteX6" fmla="*/ 190500 w 342900"/>
                    <a:gd name="connsiteY6" fmla="*/ 78105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781050">
                      <a:moveTo>
                        <a:pt x="342900" y="0"/>
                      </a:moveTo>
                      <a:lnTo>
                        <a:pt x="0" y="171450"/>
                      </a:lnTo>
                      <a:lnTo>
                        <a:pt x="342900" y="285750"/>
                      </a:lnTo>
                      <a:lnTo>
                        <a:pt x="0" y="428625"/>
                      </a:lnTo>
                      <a:lnTo>
                        <a:pt x="342900" y="561975"/>
                      </a:lnTo>
                      <a:lnTo>
                        <a:pt x="0" y="714375"/>
                      </a:lnTo>
                      <a:lnTo>
                        <a:pt x="190500" y="78105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6" name="直線コネクタ 85"/>
                <p:cNvCxnSpPr>
                  <a:stCxn id="85" idx="0"/>
                </p:cNvCxnSpPr>
                <p:nvPr/>
              </p:nvCxnSpPr>
              <p:spPr>
                <a:xfrm flipH="1" flipV="1">
                  <a:off x="7781925" y="1381125"/>
                  <a:ext cx="161925" cy="476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フリーフォーム 90"/>
              <p:cNvSpPr/>
              <p:nvPr/>
            </p:nvSpPr>
            <p:spPr>
              <a:xfrm>
                <a:off x="3611880" y="2057400"/>
                <a:ext cx="762000" cy="556260"/>
              </a:xfrm>
              <a:custGeom>
                <a:avLst/>
                <a:gdLst>
                  <a:gd name="connsiteX0" fmla="*/ 762000 w 762000"/>
                  <a:gd name="connsiteY0" fmla="*/ 0 h 556260"/>
                  <a:gd name="connsiteX1" fmla="*/ 762000 w 762000"/>
                  <a:gd name="connsiteY1" fmla="*/ 556260 h 556260"/>
                  <a:gd name="connsiteX2" fmla="*/ 0 w 762000"/>
                  <a:gd name="connsiteY2" fmla="*/ 556260 h 556260"/>
                </a:gdLst>
                <a:ahLst/>
                <a:cxnLst>
                  <a:cxn ang="0">
                    <a:pos x="connsiteX0" y="connsiteY0"/>
                  </a:cxn>
                  <a:cxn ang="0">
                    <a:pos x="connsiteX1" y="connsiteY1"/>
                  </a:cxn>
                  <a:cxn ang="0">
                    <a:pos x="connsiteX2" y="connsiteY2"/>
                  </a:cxn>
                </a:cxnLst>
                <a:rect l="l" t="t" r="r" b="b"/>
                <a:pathLst>
                  <a:path w="762000" h="556260">
                    <a:moveTo>
                      <a:pt x="762000" y="0"/>
                    </a:moveTo>
                    <a:lnTo>
                      <a:pt x="762000" y="556260"/>
                    </a:lnTo>
                    <a:lnTo>
                      <a:pt x="0" y="556260"/>
                    </a:lnTo>
                  </a:path>
                </a:pathLst>
              </a:custGeom>
              <a:noFill/>
              <a:ln w="2540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0" name="グループ化 89"/>
              <p:cNvGrpSpPr/>
              <p:nvPr/>
            </p:nvGrpSpPr>
            <p:grpSpPr>
              <a:xfrm rot="16200000">
                <a:off x="3611568" y="2395309"/>
                <a:ext cx="619280" cy="654318"/>
                <a:chOff x="7800518" y="1186463"/>
                <a:chExt cx="619280" cy="654318"/>
              </a:xfrm>
            </p:grpSpPr>
            <p:sp>
              <p:nvSpPr>
                <p:cNvPr id="87" name="円/楕円 86"/>
                <p:cNvSpPr/>
                <p:nvPr/>
              </p:nvSpPr>
              <p:spPr>
                <a:xfrm>
                  <a:off x="8045612" y="1337120"/>
                  <a:ext cx="374186" cy="374186"/>
                </a:xfrm>
                <a:prstGeom prst="ellipse">
                  <a:avLst/>
                </a:prstGeom>
                <a:solidFill>
                  <a:schemeClr val="bg1"/>
                </a:solid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smtClean="0">
                      <a:solidFill>
                        <a:schemeClr val="tx1"/>
                      </a:solidFill>
                    </a:rPr>
                    <a:t>V</a:t>
                  </a:r>
                  <a:endParaRPr kumimoji="1" lang="ja-JP" altLang="en-US" sz="2400" b="1" dirty="0">
                    <a:solidFill>
                      <a:schemeClr val="tx1"/>
                    </a:solidFill>
                  </a:endParaRPr>
                </a:p>
              </p:txBody>
            </p:sp>
            <p:sp>
              <p:nvSpPr>
                <p:cNvPr id="88" name="テキスト ボックス 87"/>
                <p:cNvSpPr txBox="1"/>
                <p:nvPr/>
              </p:nvSpPr>
              <p:spPr>
                <a:xfrm>
                  <a:off x="7800518" y="1186463"/>
                  <a:ext cx="324128" cy="369332"/>
                </a:xfrm>
                <a:prstGeom prst="rect">
                  <a:avLst/>
                </a:prstGeom>
                <a:noFill/>
              </p:spPr>
              <p:txBody>
                <a:bodyPr wrap="none" rtlCol="0">
                  <a:spAutoFit/>
                </a:bodyPr>
                <a:lstStyle/>
                <a:p>
                  <a:r>
                    <a:rPr kumimoji="1" lang="en-US" altLang="ja-JP" dirty="0" smtClean="0"/>
                    <a:t>+</a:t>
                  </a:r>
                  <a:endParaRPr kumimoji="1" lang="ja-JP" altLang="en-US" dirty="0"/>
                </a:p>
              </p:txBody>
            </p:sp>
            <p:sp>
              <p:nvSpPr>
                <p:cNvPr id="89" name="テキスト ボックス 88"/>
                <p:cNvSpPr txBox="1"/>
                <p:nvPr/>
              </p:nvSpPr>
              <p:spPr>
                <a:xfrm>
                  <a:off x="7800518" y="1471449"/>
                  <a:ext cx="324128" cy="369332"/>
                </a:xfrm>
                <a:prstGeom prst="rect">
                  <a:avLst/>
                </a:prstGeom>
                <a:noFill/>
              </p:spPr>
              <p:txBody>
                <a:bodyPr wrap="none" rtlCol="0">
                  <a:spAutoFit/>
                </a:bodyPr>
                <a:lstStyle/>
                <a:p>
                  <a:r>
                    <a:rPr lang="ja-JP" altLang="en-US" b="1" dirty="0" smtClean="0"/>
                    <a:t>−</a:t>
                  </a:r>
                  <a:endParaRPr kumimoji="1" lang="ja-JP" altLang="en-US" b="1" dirty="0"/>
                </a:p>
              </p:txBody>
            </p:sp>
          </p:grpSp>
          <p:sp>
            <p:nvSpPr>
              <p:cNvPr id="92" name="フリーフォーム 91"/>
              <p:cNvSpPr/>
              <p:nvPr/>
            </p:nvSpPr>
            <p:spPr>
              <a:xfrm flipH="1">
                <a:off x="2831869" y="2044619"/>
                <a:ext cx="216469" cy="556260"/>
              </a:xfrm>
              <a:custGeom>
                <a:avLst/>
                <a:gdLst>
                  <a:gd name="connsiteX0" fmla="*/ 762000 w 762000"/>
                  <a:gd name="connsiteY0" fmla="*/ 0 h 556260"/>
                  <a:gd name="connsiteX1" fmla="*/ 762000 w 762000"/>
                  <a:gd name="connsiteY1" fmla="*/ 556260 h 556260"/>
                  <a:gd name="connsiteX2" fmla="*/ 0 w 762000"/>
                  <a:gd name="connsiteY2" fmla="*/ 556260 h 556260"/>
                </a:gdLst>
                <a:ahLst/>
                <a:cxnLst>
                  <a:cxn ang="0">
                    <a:pos x="connsiteX0" y="connsiteY0"/>
                  </a:cxn>
                  <a:cxn ang="0">
                    <a:pos x="connsiteX1" y="connsiteY1"/>
                  </a:cxn>
                  <a:cxn ang="0">
                    <a:pos x="connsiteX2" y="connsiteY2"/>
                  </a:cxn>
                </a:cxnLst>
                <a:rect l="l" t="t" r="r" b="b"/>
                <a:pathLst>
                  <a:path w="762000" h="556260">
                    <a:moveTo>
                      <a:pt x="762000" y="0"/>
                    </a:moveTo>
                    <a:lnTo>
                      <a:pt x="762000" y="556260"/>
                    </a:lnTo>
                    <a:lnTo>
                      <a:pt x="0" y="556260"/>
                    </a:lnTo>
                  </a:path>
                </a:pathLst>
              </a:custGeom>
              <a:noFill/>
              <a:ln w="2540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6" name="正方形/長方形 135"/>
            <p:cNvSpPr/>
            <p:nvPr/>
          </p:nvSpPr>
          <p:spPr>
            <a:xfrm>
              <a:off x="1931242" y="2092094"/>
              <a:ext cx="1184939" cy="338554"/>
            </a:xfrm>
            <a:prstGeom prst="rect">
              <a:avLst/>
            </a:prstGeom>
          </p:spPr>
          <p:txBody>
            <a:bodyPr wrap="none">
              <a:spAutoFit/>
            </a:bodyPr>
            <a:lstStyle/>
            <a:p>
              <a:r>
                <a:rPr lang="en-US" altLang="ja-JP" sz="1600" b="1" dirty="0" smtClean="0"/>
                <a:t>STJ</a:t>
              </a:r>
              <a:r>
                <a:rPr lang="ja-JP" altLang="en-US" sz="1600" b="1" dirty="0" smtClean="0"/>
                <a:t>検出器</a:t>
              </a:r>
              <a:endParaRPr lang="ja-JP" altLang="en-US" sz="1600" dirty="0"/>
            </a:p>
          </p:txBody>
        </p:sp>
        <p:sp>
          <p:nvSpPr>
            <p:cNvPr id="137" name="正方形/長方形 136"/>
            <p:cNvSpPr/>
            <p:nvPr/>
          </p:nvSpPr>
          <p:spPr>
            <a:xfrm>
              <a:off x="4635468" y="2175141"/>
              <a:ext cx="1142166" cy="384607"/>
            </a:xfrm>
            <a:prstGeom prst="rect">
              <a:avLst/>
            </a:prstGeom>
          </p:spPr>
          <p:txBody>
            <a:bodyPr wrap="none">
              <a:spAutoFit/>
            </a:bodyPr>
            <a:lstStyle/>
            <a:p>
              <a:r>
                <a:rPr lang="ja-JP" altLang="en-US" sz="1600" dirty="0" smtClean="0"/>
                <a:t>増幅</a:t>
              </a:r>
              <a:r>
                <a:rPr lang="ja-JP" altLang="en-US" sz="1600" dirty="0"/>
                <a:t>回路</a:t>
              </a:r>
            </a:p>
          </p:txBody>
        </p:sp>
        <p:sp>
          <p:nvSpPr>
            <p:cNvPr id="138" name="正方形/長方形 137"/>
            <p:cNvSpPr/>
            <p:nvPr/>
          </p:nvSpPr>
          <p:spPr>
            <a:xfrm>
              <a:off x="4731898" y="3134552"/>
              <a:ext cx="1142166" cy="384607"/>
            </a:xfrm>
            <a:prstGeom prst="rect">
              <a:avLst/>
            </a:prstGeom>
          </p:spPr>
          <p:txBody>
            <a:bodyPr wrap="none">
              <a:spAutoFit/>
            </a:bodyPr>
            <a:lstStyle/>
            <a:p>
              <a:r>
                <a:rPr lang="ja-JP" altLang="en-US" sz="1600" dirty="0" smtClean="0"/>
                <a:t>配線容量</a:t>
              </a:r>
              <a:endParaRPr lang="ja-JP" altLang="en-US" sz="1600" dirty="0"/>
            </a:p>
          </p:txBody>
        </p:sp>
      </p:grpSp>
      <p:grpSp>
        <p:nvGrpSpPr>
          <p:cNvPr id="155" name="グループ化 154"/>
          <p:cNvGrpSpPr/>
          <p:nvPr/>
        </p:nvGrpSpPr>
        <p:grpSpPr>
          <a:xfrm>
            <a:off x="1527861" y="4134114"/>
            <a:ext cx="2146101" cy="1973155"/>
            <a:chOff x="316090" y="1688562"/>
            <a:chExt cx="4615343" cy="4243410"/>
          </a:xfrm>
        </p:grpSpPr>
        <p:pic>
          <p:nvPicPr>
            <p:cNvPr id="140" name="図 139" descr="光なしあべ.gif"/>
            <p:cNvPicPr>
              <a:picLocks noChangeAspect="1"/>
            </p:cNvPicPr>
            <p:nvPr/>
          </p:nvPicPr>
          <p:blipFill>
            <a:blip r:embed="rId2" cstate="print">
              <a:clrChange>
                <a:clrFrom>
                  <a:srgbClr val="FEFEFF"/>
                </a:clrFrom>
                <a:clrTo>
                  <a:srgbClr val="FEFEFF">
                    <a:alpha val="0"/>
                  </a:srgbClr>
                </a:clrTo>
              </a:clrChange>
              <a:grayscl/>
              <a:extLst>
                <a:ext uri="{28A0092B-C50C-407E-A947-70E740481C1C}">
                  <a14:useLocalDpi xmlns:a14="http://schemas.microsoft.com/office/drawing/2010/main" val="0"/>
                </a:ext>
              </a:extLst>
            </a:blip>
            <a:stretch>
              <a:fillRect/>
            </a:stretch>
          </p:blipFill>
          <p:spPr>
            <a:xfrm>
              <a:off x="316090" y="1688562"/>
              <a:ext cx="4536348" cy="4243410"/>
            </a:xfrm>
            <a:prstGeom prst="rect">
              <a:avLst/>
            </a:prstGeom>
          </p:spPr>
        </p:pic>
        <p:pic>
          <p:nvPicPr>
            <p:cNvPr id="141" name="図 140"/>
            <p:cNvPicPr>
              <a:picLocks noChangeAspect="1"/>
            </p:cNvPicPr>
            <p:nvPr/>
          </p:nvPicPr>
          <p:blipFill>
            <a:blip r:embed="rId3" cstate="print">
              <a:clrChange>
                <a:clrFrom>
                  <a:srgbClr val="FEFEFF"/>
                </a:clrFrom>
                <a:clrTo>
                  <a:srgbClr val="FEFEFF">
                    <a:alpha val="0"/>
                  </a:srgbClr>
                </a:clrTo>
              </a:clrChange>
              <a:extLst>
                <a:ext uri="{28A0092B-C50C-407E-A947-70E740481C1C}">
                  <a14:useLocalDpi xmlns:a14="http://schemas.microsoft.com/office/drawing/2010/main" val="0"/>
                </a:ext>
              </a:extLst>
            </a:blip>
            <a:stretch>
              <a:fillRect/>
            </a:stretch>
          </p:blipFill>
          <p:spPr>
            <a:xfrm>
              <a:off x="316090" y="1688562"/>
              <a:ext cx="4615343" cy="4230034"/>
            </a:xfrm>
            <a:prstGeom prst="rect">
              <a:avLst/>
            </a:prstGeom>
          </p:spPr>
        </p:pic>
        <mc:AlternateContent xmlns:mc="http://schemas.openxmlformats.org/markup-compatibility/2006">
          <mc:Choice xmlns:a14="http://schemas.microsoft.com/office/drawing/2010/main" Requires="a14">
            <p:sp>
              <p:nvSpPr>
                <p:cNvPr id="146" name="テキスト ボックス 145"/>
                <p:cNvSpPr txBox="1"/>
                <p:nvPr/>
              </p:nvSpPr>
              <p:spPr>
                <a:xfrm>
                  <a:off x="2069586" y="1841488"/>
                  <a:ext cx="605840" cy="911916"/>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kumimoji="1" lang="en-US" altLang="ja-JP" sz="2800" b="0" i="1" smtClean="0">
                            <a:latin typeface="Cambria Math" panose="02040503050406030204" pitchFamily="18" charset="0"/>
                            <a:ea typeface="Arial Unicode MS" panose="020B0604020202020204" pitchFamily="50" charset="-128"/>
                            <a:cs typeface="Arial Unicode MS" panose="020B0604020202020204" pitchFamily="50" charset="-128"/>
                          </a:rPr>
                          <m:t>𝐼</m:t>
                        </m:r>
                      </m:oMath>
                    </m:oMathPara>
                  </a14:m>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p:sp>
              <p:nvSpPr>
                <p:cNvPr id="146" name="テキスト ボックス 145"/>
                <p:cNvSpPr txBox="1">
                  <a:spLocks noRot="1" noChangeAspect="1" noMove="1" noResize="1" noEditPoints="1" noAdjustHandles="1" noChangeArrowheads="1" noChangeShapeType="1" noTextEdit="1"/>
                </p:cNvSpPr>
                <p:nvPr/>
              </p:nvSpPr>
              <p:spPr>
                <a:xfrm>
                  <a:off x="2069586" y="1841488"/>
                  <a:ext cx="605840" cy="911916"/>
                </a:xfrm>
                <a:prstGeom prst="rect">
                  <a:avLst/>
                </a:prstGeom>
                <a:blipFill rotWithShape="0">
                  <a:blip r:embed="rId4"/>
                  <a:stretch>
                    <a:fillRect/>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47" name="テキスト ボックス 146"/>
                <p:cNvSpPr txBox="1"/>
                <p:nvPr/>
              </p:nvSpPr>
              <p:spPr>
                <a:xfrm>
                  <a:off x="3817885" y="3803579"/>
                  <a:ext cx="904553" cy="910353"/>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kumimoji="1" lang="en-US" altLang="ja-JP" sz="2800" b="0" i="1" smtClean="0">
                            <a:latin typeface="Cambria Math" panose="02040503050406030204" pitchFamily="18" charset="0"/>
                            <a:ea typeface="Arial Unicode MS" panose="020B0604020202020204" pitchFamily="50" charset="-128"/>
                            <a:cs typeface="Arial Unicode MS" panose="020B0604020202020204" pitchFamily="50" charset="-128"/>
                          </a:rPr>
                          <m:t>𝑉</m:t>
                        </m:r>
                      </m:oMath>
                    </m:oMathPara>
                  </a14:m>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p:sp>
              <p:nvSpPr>
                <p:cNvPr id="147" name="テキスト ボックス 146"/>
                <p:cNvSpPr txBox="1">
                  <a:spLocks noRot="1" noChangeAspect="1" noMove="1" noResize="1" noEditPoints="1" noAdjustHandles="1" noChangeArrowheads="1" noChangeShapeType="1" noTextEdit="1"/>
                </p:cNvSpPr>
                <p:nvPr/>
              </p:nvSpPr>
              <p:spPr>
                <a:xfrm>
                  <a:off x="3817885" y="3803579"/>
                  <a:ext cx="904553" cy="910353"/>
                </a:xfrm>
                <a:prstGeom prst="rect">
                  <a:avLst/>
                </a:prstGeom>
                <a:blipFill rotWithShape="0">
                  <a:blip r:embed="rId5"/>
                  <a:stretch>
                    <a:fillRect/>
                  </a:stretch>
                </a:blipFill>
              </p:spPr>
              <p:txBody>
                <a:bodyPr/>
                <a:lstStyle/>
                <a:p>
                  <a:r>
                    <a:rPr lang="ja-JP" altLang="en-US">
                      <a:noFill/>
                    </a:rPr>
                    <a:t> </a:t>
                  </a:r>
                </a:p>
              </p:txBody>
            </p:sp>
          </mc:Fallback>
        </mc:AlternateContent>
      </p:grpSp>
      <p:sp>
        <p:nvSpPr>
          <p:cNvPr id="157" name="テキスト ボックス 156"/>
          <p:cNvSpPr txBox="1"/>
          <p:nvPr/>
        </p:nvSpPr>
        <p:spPr>
          <a:xfrm>
            <a:off x="1108791" y="3683993"/>
            <a:ext cx="6595075" cy="369332"/>
          </a:xfrm>
          <a:prstGeom prst="rect">
            <a:avLst/>
          </a:prstGeom>
          <a:noFill/>
        </p:spPr>
        <p:txBody>
          <a:bodyPr wrap="none" rtlCol="0">
            <a:spAutoFit/>
          </a:bodyPr>
          <a:lstStyle/>
          <a:p>
            <a:r>
              <a:rPr kumimoji="1" lang="en-US" altLang="ja-JP" b="1" dirty="0" smtClean="0">
                <a:solidFill>
                  <a:schemeClr val="accent2"/>
                </a:solidFill>
              </a:rPr>
              <a:t>STJ</a:t>
            </a:r>
            <a:r>
              <a:rPr kumimoji="1" lang="ja-JP" altLang="en-US" b="1" dirty="0" smtClean="0">
                <a:solidFill>
                  <a:schemeClr val="accent2"/>
                </a:solidFill>
              </a:rPr>
              <a:t>検出器の回路モデル</a:t>
            </a:r>
            <a:r>
              <a:rPr kumimoji="1" lang="en-US" altLang="ja-JP" dirty="0" smtClean="0">
                <a:solidFill>
                  <a:schemeClr val="accent2"/>
                </a:solidFill>
              </a:rPr>
              <a:t>: </a:t>
            </a:r>
            <a:r>
              <a:rPr lang="en-US" altLang="ja-JP" sz="1600" dirty="0" smtClean="0"/>
              <a:t>STJ</a:t>
            </a:r>
            <a:r>
              <a:rPr lang="ja-JP" altLang="en-US" sz="1600" dirty="0" smtClean="0"/>
              <a:t>検出器の</a:t>
            </a:r>
            <a:r>
              <a:rPr kumimoji="1" lang="en-US" altLang="ja-JP" sz="1600" dirty="0" smtClean="0"/>
              <a:t>I-V</a:t>
            </a:r>
            <a:r>
              <a:rPr kumimoji="1" lang="ja-JP" altLang="en-US" sz="1600" dirty="0" smtClean="0"/>
              <a:t>特性</a:t>
            </a:r>
            <a:r>
              <a:rPr lang="ja-JP" altLang="en-US" sz="1600" dirty="0" smtClean="0"/>
              <a:t>を線形抵抗で表した</a:t>
            </a:r>
            <a:endParaRPr kumimoji="1" lang="ja-JP" altLang="en-US" sz="1600" dirty="0">
              <a:solidFill>
                <a:schemeClr val="accent2"/>
              </a:solidFill>
            </a:endParaRPr>
          </a:p>
        </p:txBody>
      </p:sp>
      <p:sp>
        <p:nvSpPr>
          <p:cNvPr id="158" name="テキスト ボックス 157"/>
          <p:cNvSpPr txBox="1"/>
          <p:nvPr/>
        </p:nvSpPr>
        <p:spPr>
          <a:xfrm>
            <a:off x="4831090" y="1492865"/>
            <a:ext cx="1545616" cy="338554"/>
          </a:xfrm>
          <a:prstGeom prst="rect">
            <a:avLst/>
          </a:prstGeom>
          <a:noFill/>
        </p:spPr>
        <p:txBody>
          <a:bodyPr wrap="none" rtlCol="0">
            <a:spAutoFit/>
          </a:bodyPr>
          <a:lstStyle/>
          <a:p>
            <a:r>
              <a:rPr kumimoji="1" lang="ja-JP" altLang="en-US" sz="1600" dirty="0" smtClean="0"/>
              <a:t>回路のバイアス</a:t>
            </a:r>
            <a:endParaRPr kumimoji="1" lang="ja-JP" altLang="en-US" sz="1600" dirty="0"/>
          </a:p>
        </p:txBody>
      </p:sp>
      <p:sp>
        <p:nvSpPr>
          <p:cNvPr id="159" name="正方形/長方形 158"/>
          <p:cNvSpPr/>
          <p:nvPr/>
        </p:nvSpPr>
        <p:spPr>
          <a:xfrm>
            <a:off x="1035556" y="3699808"/>
            <a:ext cx="7135987" cy="2517738"/>
          </a:xfrm>
          <a:prstGeom prst="rect">
            <a:avLst/>
          </a:prstGeom>
          <a:noFill/>
          <a:ln w="38100">
            <a:solidFill>
              <a:srgbClr val="00B0F0">
                <a:alpha val="7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0" name="グループ化 159"/>
          <p:cNvGrpSpPr/>
          <p:nvPr/>
        </p:nvGrpSpPr>
        <p:grpSpPr>
          <a:xfrm>
            <a:off x="5405053" y="4848516"/>
            <a:ext cx="2205612" cy="1161143"/>
            <a:chOff x="3870638" y="4838797"/>
            <a:chExt cx="1930087" cy="1016093"/>
          </a:xfrm>
        </p:grpSpPr>
        <p:grpSp>
          <p:nvGrpSpPr>
            <p:cNvPr id="161" name="グループ化 160"/>
            <p:cNvGrpSpPr/>
            <p:nvPr/>
          </p:nvGrpSpPr>
          <p:grpSpPr>
            <a:xfrm>
              <a:off x="3870638" y="4838797"/>
              <a:ext cx="1869037" cy="1016093"/>
              <a:chOff x="3870638" y="4838797"/>
              <a:chExt cx="1869037" cy="1016093"/>
            </a:xfrm>
          </p:grpSpPr>
          <p:grpSp>
            <p:nvGrpSpPr>
              <p:cNvPr id="164" name="グループ化 163"/>
              <p:cNvGrpSpPr/>
              <p:nvPr/>
            </p:nvGrpSpPr>
            <p:grpSpPr>
              <a:xfrm>
                <a:off x="4962710" y="5113238"/>
                <a:ext cx="191720" cy="463324"/>
                <a:chOff x="7146563" y="2463555"/>
                <a:chExt cx="191720" cy="463324"/>
              </a:xfrm>
            </p:grpSpPr>
            <p:sp>
              <p:nvSpPr>
                <p:cNvPr id="177" name="フリーフォーム 176"/>
                <p:cNvSpPr/>
                <p:nvPr/>
              </p:nvSpPr>
              <p:spPr>
                <a:xfrm>
                  <a:off x="7146563" y="2490183"/>
                  <a:ext cx="191720" cy="436696"/>
                </a:xfrm>
                <a:custGeom>
                  <a:avLst/>
                  <a:gdLst>
                    <a:gd name="connsiteX0" fmla="*/ 342900 w 342900"/>
                    <a:gd name="connsiteY0" fmla="*/ 0 h 781050"/>
                    <a:gd name="connsiteX1" fmla="*/ 0 w 342900"/>
                    <a:gd name="connsiteY1" fmla="*/ 171450 h 781050"/>
                    <a:gd name="connsiteX2" fmla="*/ 342900 w 342900"/>
                    <a:gd name="connsiteY2" fmla="*/ 285750 h 781050"/>
                    <a:gd name="connsiteX3" fmla="*/ 0 w 342900"/>
                    <a:gd name="connsiteY3" fmla="*/ 428625 h 781050"/>
                    <a:gd name="connsiteX4" fmla="*/ 342900 w 342900"/>
                    <a:gd name="connsiteY4" fmla="*/ 561975 h 781050"/>
                    <a:gd name="connsiteX5" fmla="*/ 0 w 342900"/>
                    <a:gd name="connsiteY5" fmla="*/ 714375 h 781050"/>
                    <a:gd name="connsiteX6" fmla="*/ 190500 w 342900"/>
                    <a:gd name="connsiteY6" fmla="*/ 78105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781050">
                      <a:moveTo>
                        <a:pt x="342900" y="0"/>
                      </a:moveTo>
                      <a:lnTo>
                        <a:pt x="0" y="171450"/>
                      </a:lnTo>
                      <a:lnTo>
                        <a:pt x="342900" y="285750"/>
                      </a:lnTo>
                      <a:lnTo>
                        <a:pt x="0" y="428625"/>
                      </a:lnTo>
                      <a:lnTo>
                        <a:pt x="342900" y="561975"/>
                      </a:lnTo>
                      <a:lnTo>
                        <a:pt x="0" y="714375"/>
                      </a:lnTo>
                      <a:lnTo>
                        <a:pt x="190500" y="78105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8" name="直線コネクタ 177"/>
                <p:cNvCxnSpPr>
                  <a:stCxn id="177" idx="0"/>
                </p:cNvCxnSpPr>
                <p:nvPr/>
              </p:nvCxnSpPr>
              <p:spPr>
                <a:xfrm flipH="1" flipV="1">
                  <a:off x="7247749" y="2463555"/>
                  <a:ext cx="90534" cy="266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5" name="グループ化 164"/>
              <p:cNvGrpSpPr/>
              <p:nvPr/>
            </p:nvGrpSpPr>
            <p:grpSpPr>
              <a:xfrm>
                <a:off x="5547955" y="5305644"/>
                <a:ext cx="191720" cy="463324"/>
                <a:chOff x="7146563" y="2654055"/>
                <a:chExt cx="191720" cy="463324"/>
              </a:xfrm>
            </p:grpSpPr>
            <p:sp>
              <p:nvSpPr>
                <p:cNvPr id="175" name="フリーフォーム 174"/>
                <p:cNvSpPr/>
                <p:nvPr/>
              </p:nvSpPr>
              <p:spPr>
                <a:xfrm>
                  <a:off x="7146563" y="2680683"/>
                  <a:ext cx="191720" cy="436696"/>
                </a:xfrm>
                <a:custGeom>
                  <a:avLst/>
                  <a:gdLst>
                    <a:gd name="connsiteX0" fmla="*/ 342900 w 342900"/>
                    <a:gd name="connsiteY0" fmla="*/ 0 h 781050"/>
                    <a:gd name="connsiteX1" fmla="*/ 0 w 342900"/>
                    <a:gd name="connsiteY1" fmla="*/ 171450 h 781050"/>
                    <a:gd name="connsiteX2" fmla="*/ 342900 w 342900"/>
                    <a:gd name="connsiteY2" fmla="*/ 285750 h 781050"/>
                    <a:gd name="connsiteX3" fmla="*/ 0 w 342900"/>
                    <a:gd name="connsiteY3" fmla="*/ 428625 h 781050"/>
                    <a:gd name="connsiteX4" fmla="*/ 342900 w 342900"/>
                    <a:gd name="connsiteY4" fmla="*/ 561975 h 781050"/>
                    <a:gd name="connsiteX5" fmla="*/ 0 w 342900"/>
                    <a:gd name="connsiteY5" fmla="*/ 714375 h 781050"/>
                    <a:gd name="connsiteX6" fmla="*/ 190500 w 342900"/>
                    <a:gd name="connsiteY6" fmla="*/ 78105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781050">
                      <a:moveTo>
                        <a:pt x="342900" y="0"/>
                      </a:moveTo>
                      <a:lnTo>
                        <a:pt x="0" y="171450"/>
                      </a:lnTo>
                      <a:lnTo>
                        <a:pt x="342900" y="285750"/>
                      </a:lnTo>
                      <a:lnTo>
                        <a:pt x="0" y="428625"/>
                      </a:lnTo>
                      <a:lnTo>
                        <a:pt x="342900" y="561975"/>
                      </a:lnTo>
                      <a:lnTo>
                        <a:pt x="0" y="714375"/>
                      </a:lnTo>
                      <a:lnTo>
                        <a:pt x="190500" y="78105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6" name="直線コネクタ 175"/>
                <p:cNvCxnSpPr>
                  <a:stCxn id="175" idx="0"/>
                </p:cNvCxnSpPr>
                <p:nvPr/>
              </p:nvCxnSpPr>
              <p:spPr>
                <a:xfrm flipH="1" flipV="1">
                  <a:off x="7247749" y="2654055"/>
                  <a:ext cx="90534" cy="266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6" name="フリーフォーム 165"/>
              <p:cNvSpPr/>
              <p:nvPr/>
            </p:nvSpPr>
            <p:spPr>
              <a:xfrm>
                <a:off x="3875963" y="5767445"/>
                <a:ext cx="1773177" cy="87445"/>
              </a:xfrm>
              <a:custGeom>
                <a:avLst/>
                <a:gdLst>
                  <a:gd name="connsiteX0" fmla="*/ 0 w 1746914"/>
                  <a:gd name="connsiteY0" fmla="*/ 286603 h 286603"/>
                  <a:gd name="connsiteX1" fmla="*/ 1746914 w 1746914"/>
                  <a:gd name="connsiteY1" fmla="*/ 286603 h 286603"/>
                  <a:gd name="connsiteX2" fmla="*/ 1746914 w 1746914"/>
                  <a:gd name="connsiteY2" fmla="*/ 0 h 286603"/>
                </a:gdLst>
                <a:ahLst/>
                <a:cxnLst>
                  <a:cxn ang="0">
                    <a:pos x="connsiteX0" y="connsiteY0"/>
                  </a:cxn>
                  <a:cxn ang="0">
                    <a:pos x="connsiteX1" y="connsiteY1"/>
                  </a:cxn>
                  <a:cxn ang="0">
                    <a:pos x="connsiteX2" y="connsiteY2"/>
                  </a:cxn>
                </a:cxnLst>
                <a:rect l="l" t="t" r="r" b="b"/>
                <a:pathLst>
                  <a:path w="1746914" h="286603">
                    <a:moveTo>
                      <a:pt x="0" y="286603"/>
                    </a:moveTo>
                    <a:lnTo>
                      <a:pt x="1746914" y="286603"/>
                    </a:lnTo>
                    <a:lnTo>
                      <a:pt x="1746914" y="0"/>
                    </a:lnTo>
                  </a:path>
                </a:pathLst>
              </a:custGeom>
              <a:noFill/>
              <a:ln w="2540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フリーフォーム 166"/>
              <p:cNvSpPr/>
              <p:nvPr/>
            </p:nvSpPr>
            <p:spPr>
              <a:xfrm flipV="1">
                <a:off x="3870638" y="4838797"/>
                <a:ext cx="1773177" cy="104711"/>
              </a:xfrm>
              <a:custGeom>
                <a:avLst/>
                <a:gdLst>
                  <a:gd name="connsiteX0" fmla="*/ 0 w 1746914"/>
                  <a:gd name="connsiteY0" fmla="*/ 286603 h 286603"/>
                  <a:gd name="connsiteX1" fmla="*/ 1746914 w 1746914"/>
                  <a:gd name="connsiteY1" fmla="*/ 286603 h 286603"/>
                  <a:gd name="connsiteX2" fmla="*/ 1746914 w 1746914"/>
                  <a:gd name="connsiteY2" fmla="*/ 0 h 286603"/>
                </a:gdLst>
                <a:ahLst/>
                <a:cxnLst>
                  <a:cxn ang="0">
                    <a:pos x="connsiteX0" y="connsiteY0"/>
                  </a:cxn>
                  <a:cxn ang="0">
                    <a:pos x="connsiteX1" y="connsiteY1"/>
                  </a:cxn>
                  <a:cxn ang="0">
                    <a:pos x="connsiteX2" y="connsiteY2"/>
                  </a:cxn>
                </a:cxnLst>
                <a:rect l="l" t="t" r="r" b="b"/>
                <a:pathLst>
                  <a:path w="1746914" h="286603">
                    <a:moveTo>
                      <a:pt x="0" y="286603"/>
                    </a:moveTo>
                    <a:lnTo>
                      <a:pt x="1746914" y="286603"/>
                    </a:lnTo>
                    <a:lnTo>
                      <a:pt x="1746914" y="0"/>
                    </a:lnTo>
                  </a:path>
                </a:pathLst>
              </a:custGeom>
              <a:noFill/>
              <a:ln w="25400">
                <a:solidFill>
                  <a:schemeClr val="tx1"/>
                </a:solidFill>
                <a:headEnd type="oval"/>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8" name="直線コネクタ 167"/>
              <p:cNvCxnSpPr/>
              <p:nvPr/>
            </p:nvCxnSpPr>
            <p:spPr>
              <a:xfrm flipV="1">
                <a:off x="5058570" y="4838799"/>
                <a:ext cx="0" cy="274439"/>
              </a:xfrm>
              <a:prstGeom prst="line">
                <a:avLst/>
              </a:prstGeom>
              <a:ln w="254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169" name="直線コネクタ 168"/>
              <p:cNvCxnSpPr/>
              <p:nvPr/>
            </p:nvCxnSpPr>
            <p:spPr>
              <a:xfrm>
                <a:off x="5057460" y="5568288"/>
                <a:ext cx="0" cy="286602"/>
              </a:xfrm>
              <a:prstGeom prst="line">
                <a:avLst/>
              </a:prstGeom>
              <a:ln w="254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170" name="直線コネクタ 169"/>
              <p:cNvCxnSpPr/>
              <p:nvPr/>
            </p:nvCxnSpPr>
            <p:spPr>
              <a:xfrm>
                <a:off x="4456175" y="5358214"/>
                <a:ext cx="0" cy="496675"/>
              </a:xfrm>
              <a:prstGeom prst="line">
                <a:avLst/>
              </a:prstGeom>
              <a:ln w="254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171" name="直線コネクタ 170"/>
              <p:cNvCxnSpPr/>
              <p:nvPr/>
            </p:nvCxnSpPr>
            <p:spPr>
              <a:xfrm flipV="1">
                <a:off x="4455961" y="4838800"/>
                <a:ext cx="0" cy="392043"/>
              </a:xfrm>
              <a:prstGeom prst="line">
                <a:avLst/>
              </a:prstGeom>
              <a:ln w="25400">
                <a:solidFill>
                  <a:schemeClr val="tx1"/>
                </a:solidFill>
                <a:tailEnd type="oval"/>
              </a:ln>
            </p:spPr>
            <p:style>
              <a:lnRef idx="1">
                <a:schemeClr val="accent1"/>
              </a:lnRef>
              <a:fillRef idx="0">
                <a:schemeClr val="accent1"/>
              </a:fillRef>
              <a:effectRef idx="0">
                <a:schemeClr val="accent1"/>
              </a:effectRef>
              <a:fontRef idx="minor">
                <a:schemeClr val="tx1"/>
              </a:fontRef>
            </p:style>
          </p:cxnSp>
          <p:grpSp>
            <p:nvGrpSpPr>
              <p:cNvPr id="172" name="グループ化 171"/>
              <p:cNvGrpSpPr/>
              <p:nvPr/>
            </p:nvGrpSpPr>
            <p:grpSpPr>
              <a:xfrm>
                <a:off x="4265206" y="5230843"/>
                <a:ext cx="368490" cy="127371"/>
                <a:chOff x="6209370" y="2606083"/>
                <a:chExt cx="368490" cy="127371"/>
              </a:xfrm>
            </p:grpSpPr>
            <p:cxnSp>
              <p:nvCxnSpPr>
                <p:cNvPr id="173" name="直線コネクタ 172"/>
                <p:cNvCxnSpPr/>
                <p:nvPr/>
              </p:nvCxnSpPr>
              <p:spPr>
                <a:xfrm>
                  <a:off x="6209370" y="2606083"/>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4" name="直線コネクタ 173"/>
                <p:cNvCxnSpPr/>
                <p:nvPr/>
              </p:nvCxnSpPr>
              <p:spPr>
                <a:xfrm>
                  <a:off x="6209370" y="2733454"/>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cxnSp>
          <p:nvCxnSpPr>
            <p:cNvPr id="162" name="直線コネクタ 161"/>
            <p:cNvCxnSpPr/>
            <p:nvPr/>
          </p:nvCxnSpPr>
          <p:spPr>
            <a:xfrm flipV="1">
              <a:off x="5643815" y="5210208"/>
              <a:ext cx="0" cy="104511"/>
            </a:xfrm>
            <a:prstGeom prst="line">
              <a:avLst/>
            </a:prstGeom>
            <a:ln w="25400">
              <a:solidFill>
                <a:schemeClr val="tx1"/>
              </a:solidFill>
              <a:tailEnd type="oval" w="sm" len="sm"/>
            </a:ln>
          </p:spPr>
          <p:style>
            <a:lnRef idx="1">
              <a:schemeClr val="accent1"/>
            </a:lnRef>
            <a:fillRef idx="0">
              <a:schemeClr val="accent1"/>
            </a:fillRef>
            <a:effectRef idx="0">
              <a:schemeClr val="accent1"/>
            </a:effectRef>
            <a:fontRef idx="minor">
              <a:schemeClr val="tx1"/>
            </a:fontRef>
          </p:style>
        </p:cxnSp>
        <p:cxnSp>
          <p:nvCxnSpPr>
            <p:cNvPr id="163" name="直線コネクタ 162"/>
            <p:cNvCxnSpPr/>
            <p:nvPr/>
          </p:nvCxnSpPr>
          <p:spPr>
            <a:xfrm flipV="1">
              <a:off x="5643815" y="4943508"/>
              <a:ext cx="156910" cy="2667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9" name="円/楕円 178"/>
          <p:cNvSpPr/>
          <p:nvPr/>
        </p:nvSpPr>
        <p:spPr>
          <a:xfrm>
            <a:off x="7078209" y="4914255"/>
            <a:ext cx="729127" cy="1006492"/>
          </a:xfrm>
          <a:prstGeom prst="ellipse">
            <a:avLst/>
          </a:prstGeom>
          <a:noFill/>
          <a:ln w="50800">
            <a:solidFill>
              <a:srgbClr val="0070C0">
                <a:alpha val="7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右矢印 179"/>
          <p:cNvSpPr/>
          <p:nvPr/>
        </p:nvSpPr>
        <p:spPr>
          <a:xfrm>
            <a:off x="4374000" y="4575993"/>
            <a:ext cx="619854" cy="1184265"/>
          </a:xfrm>
          <a:prstGeom prst="rightArrow">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テキスト ボックス 180"/>
          <p:cNvSpPr txBox="1"/>
          <p:nvPr/>
        </p:nvSpPr>
        <p:spPr>
          <a:xfrm>
            <a:off x="2033094" y="5621679"/>
            <a:ext cx="1388522" cy="369332"/>
          </a:xfrm>
          <a:prstGeom prst="rect">
            <a:avLst/>
          </a:prstGeom>
          <a:noFill/>
        </p:spPr>
        <p:txBody>
          <a:bodyPr wrap="none" rtlCol="0">
            <a:spAutoFit/>
          </a:bodyPr>
          <a:lstStyle/>
          <a:p>
            <a:r>
              <a:rPr kumimoji="1" lang="ja-JP" altLang="en-US" b="1" dirty="0" smtClean="0">
                <a:solidFill>
                  <a:srgbClr val="0070C0"/>
                </a:solidFill>
              </a:rPr>
              <a:t>光あり </a:t>
            </a:r>
            <a:r>
              <a:rPr kumimoji="1" lang="en-US" altLang="ja-JP" b="1" dirty="0" smtClean="0"/>
              <a:t>/ </a:t>
            </a:r>
            <a:r>
              <a:rPr kumimoji="1" lang="ja-JP" altLang="en-US" b="1" dirty="0" smtClean="0"/>
              <a:t>なし</a:t>
            </a:r>
            <a:endParaRPr kumimoji="1" lang="ja-JP" altLang="en-US" b="1" dirty="0"/>
          </a:p>
        </p:txBody>
      </p:sp>
      <p:sp>
        <p:nvSpPr>
          <p:cNvPr id="182" name="テキスト ボックス 181"/>
          <p:cNvSpPr txBox="1"/>
          <p:nvPr/>
        </p:nvSpPr>
        <p:spPr>
          <a:xfrm>
            <a:off x="5712294" y="4248909"/>
            <a:ext cx="723275" cy="523220"/>
          </a:xfrm>
          <a:prstGeom prst="rect">
            <a:avLst/>
          </a:prstGeom>
          <a:noFill/>
        </p:spPr>
        <p:txBody>
          <a:bodyPr wrap="none" rtlCol="0">
            <a:spAutoFit/>
          </a:bodyPr>
          <a:lstStyle/>
          <a:p>
            <a:r>
              <a:rPr kumimoji="1" lang="ja-JP" altLang="en-US" sz="1400" dirty="0" smtClean="0"/>
              <a:t>検出器</a:t>
            </a:r>
            <a:endParaRPr kumimoji="1" lang="en-US" altLang="ja-JP" sz="1400" dirty="0" smtClean="0"/>
          </a:p>
          <a:p>
            <a:r>
              <a:rPr kumimoji="1" lang="ja-JP" altLang="en-US" sz="1400" dirty="0" smtClean="0"/>
              <a:t>容量</a:t>
            </a:r>
            <a:endParaRPr kumimoji="1" lang="ja-JP" altLang="en-US" sz="1400" dirty="0"/>
          </a:p>
        </p:txBody>
      </p:sp>
      <p:sp>
        <p:nvSpPr>
          <p:cNvPr id="187" name="フリーフォーム 186"/>
          <p:cNvSpPr/>
          <p:nvPr/>
        </p:nvSpPr>
        <p:spPr>
          <a:xfrm>
            <a:off x="3559893" y="1678368"/>
            <a:ext cx="533400" cy="520700"/>
          </a:xfrm>
          <a:custGeom>
            <a:avLst/>
            <a:gdLst>
              <a:gd name="connsiteX0" fmla="*/ 0 w 533400"/>
              <a:gd name="connsiteY0" fmla="*/ 520700 h 520700"/>
              <a:gd name="connsiteX1" fmla="*/ 177800 w 533400"/>
              <a:gd name="connsiteY1" fmla="*/ 520700 h 520700"/>
              <a:gd name="connsiteX2" fmla="*/ 317500 w 533400"/>
              <a:gd name="connsiteY2" fmla="*/ 0 h 520700"/>
              <a:gd name="connsiteX3" fmla="*/ 393700 w 533400"/>
              <a:gd name="connsiteY3" fmla="*/ 520700 h 520700"/>
              <a:gd name="connsiteX4" fmla="*/ 533400 w 533400"/>
              <a:gd name="connsiteY4" fmla="*/ 520700 h 52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400" h="520700">
                <a:moveTo>
                  <a:pt x="0" y="520700"/>
                </a:moveTo>
                <a:lnTo>
                  <a:pt x="177800" y="520700"/>
                </a:lnTo>
                <a:lnTo>
                  <a:pt x="317500" y="0"/>
                </a:lnTo>
                <a:lnTo>
                  <a:pt x="393700" y="520700"/>
                </a:lnTo>
                <a:lnTo>
                  <a:pt x="533400" y="520700"/>
                </a:lnTo>
              </a:path>
            </a:pathLst>
          </a:cu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フリーフォーム 187"/>
          <p:cNvSpPr/>
          <p:nvPr/>
        </p:nvSpPr>
        <p:spPr>
          <a:xfrm>
            <a:off x="6277665" y="1476356"/>
            <a:ext cx="1044146" cy="735362"/>
          </a:xfrm>
          <a:custGeom>
            <a:avLst/>
            <a:gdLst>
              <a:gd name="connsiteX0" fmla="*/ 0 w 533400"/>
              <a:gd name="connsiteY0" fmla="*/ 520700 h 520700"/>
              <a:gd name="connsiteX1" fmla="*/ 177800 w 533400"/>
              <a:gd name="connsiteY1" fmla="*/ 520700 h 520700"/>
              <a:gd name="connsiteX2" fmla="*/ 317500 w 533400"/>
              <a:gd name="connsiteY2" fmla="*/ 0 h 520700"/>
              <a:gd name="connsiteX3" fmla="*/ 393700 w 533400"/>
              <a:gd name="connsiteY3" fmla="*/ 520700 h 520700"/>
              <a:gd name="connsiteX4" fmla="*/ 533400 w 533400"/>
              <a:gd name="connsiteY4" fmla="*/ 520700 h 52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400" h="520700">
                <a:moveTo>
                  <a:pt x="0" y="520700"/>
                </a:moveTo>
                <a:lnTo>
                  <a:pt x="177800" y="520700"/>
                </a:lnTo>
                <a:lnTo>
                  <a:pt x="317500" y="0"/>
                </a:lnTo>
                <a:lnTo>
                  <a:pt x="393700" y="520700"/>
                </a:lnTo>
                <a:lnTo>
                  <a:pt x="533400" y="520700"/>
                </a:lnTo>
              </a:path>
            </a:pathLst>
          </a:custGeom>
          <a:noFill/>
          <a:ln w="41275">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テキスト ボックス 188"/>
          <p:cNvSpPr txBox="1"/>
          <p:nvPr/>
        </p:nvSpPr>
        <p:spPr>
          <a:xfrm>
            <a:off x="3266752" y="1561508"/>
            <a:ext cx="595035" cy="338554"/>
          </a:xfrm>
          <a:prstGeom prst="rect">
            <a:avLst/>
          </a:prstGeom>
          <a:noFill/>
        </p:spPr>
        <p:txBody>
          <a:bodyPr wrap="none" rtlCol="0">
            <a:spAutoFit/>
          </a:bodyPr>
          <a:lstStyle/>
          <a:p>
            <a:r>
              <a:rPr kumimoji="1" lang="ja-JP" altLang="en-US" sz="1600" dirty="0" smtClean="0">
                <a:solidFill>
                  <a:srgbClr val="FF0000"/>
                </a:solidFill>
              </a:rPr>
              <a:t>入力</a:t>
            </a:r>
            <a:endParaRPr kumimoji="1" lang="ja-JP" altLang="en-US" sz="1600" dirty="0">
              <a:solidFill>
                <a:srgbClr val="FF0000"/>
              </a:solidFill>
            </a:endParaRPr>
          </a:p>
        </p:txBody>
      </p:sp>
      <p:sp>
        <p:nvSpPr>
          <p:cNvPr id="190" name="テキスト ボックス 189"/>
          <p:cNvSpPr txBox="1"/>
          <p:nvPr/>
        </p:nvSpPr>
        <p:spPr>
          <a:xfrm>
            <a:off x="7074049" y="1599485"/>
            <a:ext cx="595035" cy="338554"/>
          </a:xfrm>
          <a:prstGeom prst="rect">
            <a:avLst/>
          </a:prstGeom>
          <a:noFill/>
        </p:spPr>
        <p:txBody>
          <a:bodyPr wrap="none" rtlCol="0">
            <a:spAutoFit/>
          </a:bodyPr>
          <a:lstStyle/>
          <a:p>
            <a:r>
              <a:rPr lang="ja-JP" altLang="en-US" sz="1600" dirty="0">
                <a:solidFill>
                  <a:srgbClr val="CC0099"/>
                </a:solidFill>
              </a:rPr>
              <a:t>出</a:t>
            </a:r>
            <a:r>
              <a:rPr kumimoji="1" lang="ja-JP" altLang="en-US" sz="1600" dirty="0" smtClean="0">
                <a:solidFill>
                  <a:srgbClr val="CC0099"/>
                </a:solidFill>
              </a:rPr>
              <a:t>力</a:t>
            </a:r>
            <a:endParaRPr kumimoji="1" lang="ja-JP" altLang="en-US" sz="1600" dirty="0">
              <a:solidFill>
                <a:srgbClr val="CC0099"/>
              </a:solidFill>
            </a:endParaRPr>
          </a:p>
        </p:txBody>
      </p:sp>
    </p:spTree>
    <p:extLst>
      <p:ext uri="{BB962C8B-B14F-4D97-AF65-F5344CB8AC3E}">
        <p14:creationId xmlns:p14="http://schemas.microsoft.com/office/powerpoint/2010/main" val="913485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ja-JP" altLang="en-US" dirty="0" smtClean="0"/>
              <a:t>光応答シミュレーション　結果</a:t>
            </a:r>
            <a:endParaRPr kumimoji="1" lang="ja-JP" altLang="en-US" dirty="0"/>
          </a:p>
        </p:txBody>
      </p:sp>
      <p:sp>
        <p:nvSpPr>
          <p:cNvPr id="2" name="日付プレースホルダー 1"/>
          <p:cNvSpPr>
            <a:spLocks noGrp="1"/>
          </p:cNvSpPr>
          <p:nvPr>
            <p:ph type="dt" sz="half" idx="10"/>
          </p:nvPr>
        </p:nvSpPr>
        <p:spPr/>
        <p:txBody>
          <a:bodyPr/>
          <a:lstStyle/>
          <a:p>
            <a:r>
              <a:rPr kumimoji="1" lang="en-US" altLang="ja-JP" smtClean="0"/>
              <a:t>2016/2/12</a:t>
            </a:r>
            <a:endParaRPr kumimoji="1" lang="ja-JP" altLang="en-US"/>
          </a:p>
        </p:txBody>
      </p:sp>
      <p:sp>
        <p:nvSpPr>
          <p:cNvPr id="8" name="フッター プレースホルダー 7"/>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11" name="スライド番号プレースホルダー 10"/>
          <p:cNvSpPr>
            <a:spLocks noGrp="1"/>
          </p:cNvSpPr>
          <p:nvPr>
            <p:ph type="sldNum" sz="quarter" idx="12"/>
          </p:nvPr>
        </p:nvSpPr>
        <p:spPr/>
        <p:txBody>
          <a:bodyPr/>
          <a:lstStyle/>
          <a:p>
            <a:fld id="{239A1591-7065-49A1-A7AF-135EA29F3EB7}" type="slidenum">
              <a:rPr kumimoji="1" lang="ja-JP" altLang="en-US" smtClean="0"/>
              <a:t>11</a:t>
            </a:fld>
            <a:endParaRPr kumimoji="1" lang="ja-JP" altLang="en-US"/>
          </a:p>
        </p:txBody>
      </p:sp>
      <p:sp>
        <p:nvSpPr>
          <p:cNvPr id="38" name="テキスト ボックス 37"/>
          <p:cNvSpPr txBox="1"/>
          <p:nvPr/>
        </p:nvSpPr>
        <p:spPr>
          <a:xfrm>
            <a:off x="5478930" y="1217290"/>
            <a:ext cx="3396956" cy="1107996"/>
          </a:xfrm>
          <a:prstGeom prst="rect">
            <a:avLst/>
          </a:prstGeom>
          <a:noFill/>
        </p:spPr>
        <p:txBody>
          <a:bodyPr wrap="none" rtlCol="0">
            <a:spAutoFit/>
          </a:bodyPr>
          <a:lstStyle/>
          <a:p>
            <a:pPr marL="285750" indent="-285750">
              <a:buClr>
                <a:schemeClr val="accent3"/>
              </a:buClr>
              <a:buFont typeface="Wingdings" panose="05000000000000000000" pitchFamily="2" charset="2"/>
              <a:buChar char="p"/>
            </a:pPr>
            <a:r>
              <a:rPr lang="en-US" altLang="ja-JP" dirty="0" smtClean="0"/>
              <a:t>STJ</a:t>
            </a:r>
            <a:r>
              <a:rPr lang="ja-JP" altLang="en-US" dirty="0" smtClean="0"/>
              <a:t>検出器</a:t>
            </a:r>
            <a:endParaRPr lang="en-US" altLang="ja-JP" dirty="0" smtClean="0"/>
          </a:p>
          <a:p>
            <a:pPr marL="742950" lvl="1" indent="-285750">
              <a:buClr>
                <a:schemeClr val="accent3"/>
              </a:buClr>
              <a:buFont typeface="Arial" panose="020B0604020202020204" pitchFamily="34" charset="0"/>
              <a:buChar char="•"/>
            </a:pPr>
            <a:r>
              <a:rPr lang="ja-JP" altLang="en-US" sz="1600" dirty="0" smtClean="0"/>
              <a:t>リーク</a:t>
            </a:r>
            <a:r>
              <a:rPr lang="ja-JP" altLang="en-US" sz="1600" dirty="0" smtClean="0"/>
              <a:t>電流</a:t>
            </a:r>
            <a:r>
              <a:rPr lang="en-US" altLang="ja-JP" sz="1600" dirty="0" smtClean="0"/>
              <a:t>: 500pA @0.5mV</a:t>
            </a:r>
          </a:p>
          <a:p>
            <a:pPr marL="742950" lvl="1" indent="-285750">
              <a:buClr>
                <a:schemeClr val="accent3"/>
              </a:buClr>
              <a:buFont typeface="Arial" panose="020B0604020202020204" pitchFamily="34" charset="0"/>
              <a:buChar char="•"/>
            </a:pPr>
            <a:r>
              <a:rPr lang="en-US" altLang="ja-JP" sz="1600" dirty="0" smtClean="0"/>
              <a:t>STJ</a:t>
            </a:r>
            <a:r>
              <a:rPr lang="ja-JP" altLang="en-US" sz="1600" dirty="0" smtClean="0"/>
              <a:t>検出器容量</a:t>
            </a:r>
            <a:r>
              <a:rPr lang="en-US" altLang="ja-JP" sz="1600" dirty="0" smtClean="0"/>
              <a:t>: 250pF </a:t>
            </a:r>
            <a:endParaRPr lang="en-US" altLang="ja-JP" sz="1600" dirty="0" smtClean="0"/>
          </a:p>
          <a:p>
            <a:pPr marL="742950" lvl="1" indent="-285750">
              <a:buClr>
                <a:schemeClr val="accent3"/>
              </a:buClr>
              <a:buFont typeface="Arial" panose="020B0604020202020204" pitchFamily="34" charset="0"/>
              <a:buChar char="•"/>
            </a:pPr>
            <a:r>
              <a:rPr kumimoji="1" lang="en-US" altLang="ja-JP" sz="1600" dirty="0" smtClean="0"/>
              <a:t>STJ</a:t>
            </a:r>
            <a:r>
              <a:rPr kumimoji="1" lang="ja-JP" altLang="en-US" sz="1600" dirty="0" smtClean="0"/>
              <a:t>両端電圧</a:t>
            </a:r>
            <a:r>
              <a:rPr kumimoji="1" lang="en-US" altLang="ja-JP" sz="1600" dirty="0" smtClean="0"/>
              <a:t>: 0.49mV</a:t>
            </a:r>
            <a:endParaRPr kumimoji="1" lang="ja-JP" altLang="en-US" dirty="0"/>
          </a:p>
        </p:txBody>
      </p:sp>
      <p:grpSp>
        <p:nvGrpSpPr>
          <p:cNvPr id="37" name="グループ化 36"/>
          <p:cNvGrpSpPr/>
          <p:nvPr/>
        </p:nvGrpSpPr>
        <p:grpSpPr>
          <a:xfrm>
            <a:off x="756696" y="2536180"/>
            <a:ext cx="7460331" cy="3430671"/>
            <a:chOff x="441357" y="2919264"/>
            <a:chExt cx="7460331" cy="3430671"/>
          </a:xfrm>
        </p:grpSpPr>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t="3958" b="80313"/>
            <a:stretch/>
          </p:blipFill>
          <p:spPr>
            <a:xfrm>
              <a:off x="441357" y="2919264"/>
              <a:ext cx="7458043" cy="1518072"/>
            </a:xfrm>
            <a:prstGeom prst="rect">
              <a:avLst/>
            </a:prstGeom>
          </p:spPr>
        </p:pic>
        <p:pic>
          <p:nvPicPr>
            <p:cNvPr id="29" name="図 28"/>
            <p:cNvPicPr>
              <a:picLocks noChangeAspect="1"/>
            </p:cNvPicPr>
            <p:nvPr/>
          </p:nvPicPr>
          <p:blipFill rotWithShape="1">
            <a:blip r:embed="rId2">
              <a:extLst>
                <a:ext uri="{28A0092B-C50C-407E-A947-70E740481C1C}">
                  <a14:useLocalDpi xmlns:a14="http://schemas.microsoft.com/office/drawing/2010/main" val="0"/>
                </a:ext>
              </a:extLst>
            </a:blip>
            <a:srcRect t="79140" b="1698"/>
            <a:stretch/>
          </p:blipFill>
          <p:spPr>
            <a:xfrm>
              <a:off x="467019" y="4506408"/>
              <a:ext cx="7434669" cy="1843527"/>
            </a:xfrm>
            <a:prstGeom prst="rect">
              <a:avLst/>
            </a:prstGeom>
          </p:spPr>
        </p:pic>
        <p:sp>
          <p:nvSpPr>
            <p:cNvPr id="40" name="正方形/長方形 39"/>
            <p:cNvSpPr/>
            <p:nvPr/>
          </p:nvSpPr>
          <p:spPr>
            <a:xfrm>
              <a:off x="443977" y="3481986"/>
              <a:ext cx="1436792" cy="646331"/>
            </a:xfrm>
            <a:prstGeom prst="rect">
              <a:avLst/>
            </a:prstGeom>
          </p:spPr>
          <p:txBody>
            <a:bodyPr wrap="square">
              <a:spAutoFit/>
            </a:bodyPr>
            <a:lstStyle/>
            <a:p>
              <a:r>
                <a:rPr kumimoji="0" lang="en-US" altLang="ja-JP" b="1" kern="0" dirty="0" smtClean="0">
                  <a:solidFill>
                    <a:srgbClr val="FF0000"/>
                  </a:solidFill>
                </a:rPr>
                <a:t>STJ</a:t>
              </a:r>
              <a:endParaRPr kumimoji="0" lang="en-US" altLang="ja-JP" b="1" kern="0" dirty="0">
                <a:solidFill>
                  <a:srgbClr val="FF0000"/>
                </a:solidFill>
              </a:endParaRPr>
            </a:p>
            <a:p>
              <a:r>
                <a:rPr kumimoji="0" lang="ja-JP" altLang="en-US" b="1" kern="0" dirty="0" smtClean="0">
                  <a:solidFill>
                    <a:srgbClr val="FF0000"/>
                  </a:solidFill>
                </a:rPr>
                <a:t>信号電流源</a:t>
              </a:r>
              <a:endParaRPr kumimoji="0" lang="en-US" altLang="ja-JP" b="1" kern="0" dirty="0" smtClean="0">
                <a:solidFill>
                  <a:srgbClr val="FF0000"/>
                </a:solidFill>
              </a:endParaRPr>
            </a:p>
          </p:txBody>
        </p:sp>
        <p:sp>
          <p:nvSpPr>
            <p:cNvPr id="43" name="正方形/長方形 42"/>
            <p:cNvSpPr/>
            <p:nvPr/>
          </p:nvSpPr>
          <p:spPr>
            <a:xfrm>
              <a:off x="441357" y="4891560"/>
              <a:ext cx="1251438" cy="646331"/>
            </a:xfrm>
            <a:prstGeom prst="rect">
              <a:avLst/>
            </a:prstGeom>
          </p:spPr>
          <p:txBody>
            <a:bodyPr wrap="square">
              <a:spAutoFit/>
            </a:bodyPr>
            <a:lstStyle/>
            <a:p>
              <a:r>
                <a:rPr kumimoji="0" lang="ja-JP" altLang="en-US" b="1" kern="0" dirty="0" smtClean="0">
                  <a:solidFill>
                    <a:srgbClr val="CC0099"/>
                  </a:solidFill>
                </a:rPr>
                <a:t>増幅回路</a:t>
              </a:r>
              <a:endParaRPr kumimoji="0" lang="en-US" altLang="ja-JP" b="1" kern="0" dirty="0" smtClean="0">
                <a:solidFill>
                  <a:srgbClr val="CC0099"/>
                </a:solidFill>
              </a:endParaRPr>
            </a:p>
            <a:p>
              <a:r>
                <a:rPr kumimoji="0" lang="ja-JP" altLang="en-US" b="1" kern="0" dirty="0" smtClean="0">
                  <a:solidFill>
                    <a:srgbClr val="CC0099"/>
                  </a:solidFill>
                </a:rPr>
                <a:t>出力</a:t>
              </a:r>
              <a:r>
                <a:rPr kumimoji="0" lang="ja-JP" altLang="en-US" b="1" kern="0" dirty="0">
                  <a:solidFill>
                    <a:srgbClr val="CC0099"/>
                  </a:solidFill>
                </a:rPr>
                <a:t>電圧</a:t>
              </a:r>
              <a:endParaRPr kumimoji="0" lang="en-US" altLang="ja-JP" b="1" kern="0" dirty="0" smtClean="0">
                <a:solidFill>
                  <a:srgbClr val="CC0099"/>
                </a:solidFill>
              </a:endParaRPr>
            </a:p>
          </p:txBody>
        </p:sp>
        <p:cxnSp>
          <p:nvCxnSpPr>
            <p:cNvPr id="44" name="直線矢印コネクタ 43"/>
            <p:cNvCxnSpPr/>
            <p:nvPr/>
          </p:nvCxnSpPr>
          <p:spPr>
            <a:xfrm>
              <a:off x="3755391" y="4761372"/>
              <a:ext cx="1" cy="886887"/>
            </a:xfrm>
            <a:prstGeom prst="straightConnector1">
              <a:avLst/>
            </a:prstGeom>
            <a:ln w="44450">
              <a:solidFill>
                <a:srgbClr val="CC0099"/>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4235348" y="4928734"/>
              <a:ext cx="2309792" cy="707886"/>
            </a:xfrm>
            <a:prstGeom prst="rect">
              <a:avLst/>
            </a:prstGeom>
            <a:noFill/>
          </p:spPr>
          <p:txBody>
            <a:bodyPr wrap="square" rtlCol="0">
              <a:spAutoFit/>
            </a:bodyPr>
            <a:lstStyle/>
            <a:p>
              <a:r>
                <a:rPr kumimoji="1" lang="en-US" altLang="ja-JP" sz="4000" b="1" dirty="0" smtClean="0">
                  <a:solidFill>
                    <a:srgbClr val="CC0099"/>
                  </a:solidFill>
                </a:rPr>
                <a:t>~</a:t>
              </a:r>
              <a:r>
                <a:rPr lang="en-US" altLang="ja-JP" sz="4000" b="1" dirty="0" smtClean="0">
                  <a:solidFill>
                    <a:srgbClr val="CC0099"/>
                  </a:solidFill>
                </a:rPr>
                <a:t>7.5mV</a:t>
              </a:r>
              <a:endParaRPr kumimoji="1" lang="ja-JP" altLang="en-US" sz="4000" b="1" dirty="0">
                <a:solidFill>
                  <a:srgbClr val="CC0099"/>
                </a:solidFill>
              </a:endParaRPr>
            </a:p>
          </p:txBody>
        </p:sp>
        <p:cxnSp>
          <p:nvCxnSpPr>
            <p:cNvPr id="51" name="直線コネクタ 50"/>
            <p:cNvCxnSpPr/>
            <p:nvPr/>
          </p:nvCxnSpPr>
          <p:spPr>
            <a:xfrm>
              <a:off x="2552775" y="4830444"/>
              <a:ext cx="4693384" cy="1"/>
            </a:xfrm>
            <a:prstGeom prst="line">
              <a:avLst/>
            </a:prstGeom>
            <a:ln>
              <a:solidFill>
                <a:srgbClr val="CC0099"/>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57" name="正方形/長方形 56"/>
                <p:cNvSpPr/>
                <p:nvPr/>
              </p:nvSpPr>
              <p:spPr>
                <a:xfrm>
                  <a:off x="2956297" y="3439140"/>
                  <a:ext cx="4936270" cy="369332"/>
                </a:xfrm>
                <a:prstGeom prst="rect">
                  <a:avLst/>
                </a:prstGeom>
              </p:spPr>
              <p:txBody>
                <a:bodyPr wrap="square">
                  <a:spAutoFit/>
                </a:bodyPr>
                <a:lstStyle/>
                <a:p>
                  <a:r>
                    <a:rPr kumimoji="0" lang="ja-JP" altLang="en-US" b="1" kern="0" dirty="0" smtClean="0">
                      <a:solidFill>
                        <a:srgbClr val="FF0000"/>
                      </a:solidFill>
                    </a:rPr>
                    <a:t>信号電荷量 </a:t>
                  </a:r>
                  <a:r>
                    <a:rPr kumimoji="0" lang="en-US" altLang="ja-JP" b="1" kern="0" dirty="0" smtClean="0">
                      <a:solidFill>
                        <a:srgbClr val="FF0000"/>
                      </a:solidFill>
                    </a:rPr>
                    <a:t>~ </a:t>
                  </a:r>
                  <a:r>
                    <a:rPr kumimoji="0" lang="en-US" altLang="ja-JP" b="1" kern="0" dirty="0" smtClean="0">
                      <a:solidFill>
                        <a:srgbClr val="FF0000"/>
                      </a:solidFill>
                    </a:rPr>
                    <a:t>14fC </a:t>
                  </a:r>
                  <a:r>
                    <a:rPr kumimoji="0" lang="en-US" altLang="ja-JP" b="1" kern="0" dirty="0" smtClean="0">
                      <a:solidFill>
                        <a:srgbClr val="FF0000"/>
                      </a:solidFill>
                    </a:rPr>
                    <a:t>~ </a:t>
                  </a:r>
                  <a14:m>
                    <m:oMath xmlns:m="http://schemas.openxmlformats.org/officeDocument/2006/math">
                      <m:r>
                        <a:rPr kumimoji="0" lang="en-US" altLang="ja-JP" b="1" i="1" kern="0" smtClean="0">
                          <a:solidFill>
                            <a:srgbClr val="FF0000"/>
                          </a:solidFill>
                          <a:latin typeface="Cambria Math" panose="02040503050406030204" pitchFamily="18" charset="0"/>
                        </a:rPr>
                        <m:t>𝝀</m:t>
                      </m:r>
                    </m:oMath>
                  </a14:m>
                  <a:r>
                    <a:rPr kumimoji="0" lang="en-US" altLang="ja-JP" b="1" kern="0" dirty="0" smtClean="0">
                      <a:solidFill>
                        <a:srgbClr val="FF0000"/>
                      </a:solidFill>
                    </a:rPr>
                    <a:t>=1312nm</a:t>
                  </a:r>
                  <a:r>
                    <a:rPr kumimoji="0" lang="ja-JP" altLang="en-US" b="1" kern="0" dirty="0" smtClean="0">
                      <a:solidFill>
                        <a:srgbClr val="FF0000"/>
                      </a:solidFill>
                    </a:rPr>
                    <a:t>の</a:t>
                  </a:r>
                  <a:r>
                    <a:rPr kumimoji="0" lang="en-US" altLang="ja-JP" b="1" kern="0" dirty="0" smtClean="0">
                      <a:solidFill>
                        <a:srgbClr val="FF0000"/>
                      </a:solidFill>
                    </a:rPr>
                    <a:t>1</a:t>
                  </a:r>
                  <a:r>
                    <a:rPr kumimoji="0" lang="ja-JP" altLang="en-US" b="1" kern="0" dirty="0" smtClean="0">
                      <a:solidFill>
                        <a:srgbClr val="FF0000"/>
                      </a:solidFill>
                    </a:rPr>
                    <a:t>光子相当</a:t>
                  </a:r>
                  <a:endParaRPr kumimoji="0" lang="en-US" altLang="ja-JP" b="1" kern="0" dirty="0" smtClean="0">
                    <a:solidFill>
                      <a:srgbClr val="FF0000"/>
                    </a:solidFill>
                  </a:endParaRPr>
                </a:p>
              </p:txBody>
            </p:sp>
          </mc:Choice>
          <mc:Fallback>
            <p:sp>
              <p:nvSpPr>
                <p:cNvPr id="57" name="正方形/長方形 56"/>
                <p:cNvSpPr>
                  <a:spLocks noRot="1" noChangeAspect="1" noMove="1" noResize="1" noEditPoints="1" noAdjustHandles="1" noChangeArrowheads="1" noChangeShapeType="1" noTextEdit="1"/>
                </p:cNvSpPr>
                <p:nvPr/>
              </p:nvSpPr>
              <p:spPr>
                <a:xfrm>
                  <a:off x="2956297" y="3439140"/>
                  <a:ext cx="4936270" cy="369332"/>
                </a:xfrm>
                <a:prstGeom prst="rect">
                  <a:avLst/>
                </a:prstGeom>
                <a:blipFill rotWithShape="0">
                  <a:blip r:embed="rId3"/>
                  <a:stretch>
                    <a:fillRect l="-1112" t="-11475" b="-24590"/>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6" name="正方形/長方形 5"/>
                <p:cNvSpPr/>
                <p:nvPr/>
              </p:nvSpPr>
              <p:spPr>
                <a:xfrm>
                  <a:off x="5049275" y="3766563"/>
                  <a:ext cx="2815432" cy="369332"/>
                </a:xfrm>
                <a:prstGeom prst="rect">
                  <a:avLst/>
                </a:prstGeom>
              </p:spPr>
              <p:txBody>
                <a:bodyPr wrap="square">
                  <a:spAutoFit/>
                </a:bodyPr>
                <a:lstStyle/>
                <a:p>
                  <a:pPr lvl="0"/>
                  <a:r>
                    <a:rPr kumimoji="0" lang="en-US" altLang="ja-JP" b="1" kern="0" dirty="0" smtClean="0">
                      <a:solidFill>
                        <a:srgbClr val="FF0000"/>
                      </a:solidFill>
                    </a:rPr>
                    <a:t>(</a:t>
                  </a:r>
                  <a14:m>
                    <m:oMath xmlns:m="http://schemas.openxmlformats.org/officeDocument/2006/math">
                      <m:sSub>
                        <m:sSubPr>
                          <m:ctrlPr>
                            <a:rPr kumimoji="0" lang="en-US" altLang="ja-JP" b="1" i="1" kern="0">
                              <a:solidFill>
                                <a:srgbClr val="FF0000"/>
                              </a:solidFill>
                              <a:latin typeface="Cambria Math" panose="02040503050406030204" pitchFamily="18" charset="0"/>
                            </a:rPr>
                          </m:ctrlPr>
                        </m:sSubPr>
                        <m:e>
                          <m:r>
                            <a:rPr kumimoji="0" lang="en-US" altLang="ja-JP" b="1" i="1" kern="0">
                              <a:solidFill>
                                <a:srgbClr val="FF0000"/>
                              </a:solidFill>
                              <a:latin typeface="Cambria Math" panose="02040503050406030204" pitchFamily="18" charset="0"/>
                            </a:rPr>
                            <m:t>𝑮</m:t>
                          </m:r>
                        </m:e>
                        <m:sub>
                          <m:r>
                            <a:rPr kumimoji="0" lang="en-US" altLang="ja-JP" b="1" i="1" kern="0">
                              <a:solidFill>
                                <a:srgbClr val="FF0000"/>
                              </a:solidFill>
                              <a:latin typeface="Cambria Math" panose="02040503050406030204" pitchFamily="18" charset="0"/>
                            </a:rPr>
                            <m:t>𝑨𝒍</m:t>
                          </m:r>
                        </m:sub>
                      </m:sSub>
                      <m:r>
                        <a:rPr kumimoji="0" lang="en-US" altLang="ja-JP" b="1" i="1" kern="0">
                          <a:solidFill>
                            <a:srgbClr val="FF0000"/>
                          </a:solidFill>
                          <a:latin typeface="Cambria Math" panose="02040503050406030204" pitchFamily="18" charset="0"/>
                        </a:rPr>
                        <m:t>=</m:t>
                      </m:r>
                      <m:r>
                        <a:rPr kumimoji="0" lang="en-US" altLang="ja-JP" b="1" i="1" kern="0">
                          <a:solidFill>
                            <a:srgbClr val="FF0000"/>
                          </a:solidFill>
                          <a:latin typeface="Cambria Math" panose="02040503050406030204" pitchFamily="18" charset="0"/>
                        </a:rPr>
                        <m:t>𝟏𝟎</m:t>
                      </m:r>
                    </m:oMath>
                  </a14:m>
                  <a:r>
                    <a:rPr kumimoji="0" lang="en-US" altLang="ja-JP" b="1" kern="0" dirty="0">
                      <a:solidFill>
                        <a:srgbClr val="FF0000"/>
                      </a:solidFill>
                    </a:rPr>
                    <a:t>, </a:t>
                  </a:r>
                  <a14:m>
                    <m:oMath xmlns:m="http://schemas.openxmlformats.org/officeDocument/2006/math">
                      <m:r>
                        <a:rPr kumimoji="0" lang="en-US" altLang="ja-JP" b="1" kern="0">
                          <a:solidFill>
                            <a:srgbClr val="FF0000"/>
                          </a:solidFill>
                          <a:latin typeface="Cambria Math" panose="02040503050406030204" pitchFamily="18" charset="0"/>
                        </a:rPr>
                        <m:t>𝚫</m:t>
                      </m:r>
                      <m:r>
                        <a:rPr kumimoji="0" lang="en-US" altLang="ja-JP" b="1" kern="0">
                          <a:solidFill>
                            <a:srgbClr val="FF0000"/>
                          </a:solidFill>
                          <a:latin typeface="Cambria Math" panose="02040503050406030204" pitchFamily="18" charset="0"/>
                        </a:rPr>
                        <m:t>=</m:t>
                      </m:r>
                      <m:r>
                        <a:rPr kumimoji="0" lang="en-US" altLang="ja-JP" b="1" i="0" kern="0" smtClean="0">
                          <a:solidFill>
                            <a:srgbClr val="FF0000"/>
                          </a:solidFill>
                          <a:latin typeface="Cambria Math" panose="02040503050406030204" pitchFamily="18" charset="0"/>
                        </a:rPr>
                        <m:t>𝟎</m:t>
                      </m:r>
                      <m:r>
                        <a:rPr kumimoji="0" lang="en-US" altLang="ja-JP" b="1" kern="0">
                          <a:solidFill>
                            <a:srgbClr val="FF0000"/>
                          </a:solidFill>
                          <a:latin typeface="Cambria Math" panose="02040503050406030204" pitchFamily="18" charset="0"/>
                        </a:rPr>
                        <m:t>.</m:t>
                      </m:r>
                      <m:r>
                        <a:rPr kumimoji="0" lang="en-US" altLang="ja-JP" b="1" i="0" kern="0" smtClean="0">
                          <a:solidFill>
                            <a:srgbClr val="FF0000"/>
                          </a:solidFill>
                          <a:latin typeface="Cambria Math" panose="02040503050406030204" pitchFamily="18" charset="0"/>
                        </a:rPr>
                        <m:t>𝟔</m:t>
                      </m:r>
                      <m:r>
                        <a:rPr kumimoji="0" lang="en-US" altLang="ja-JP" b="1" kern="0">
                          <a:solidFill>
                            <a:srgbClr val="FF0000"/>
                          </a:solidFill>
                          <a:latin typeface="Cambria Math" panose="02040503050406030204" pitchFamily="18" charset="0"/>
                        </a:rPr>
                        <m:t>𝐦𝐞𝐕</m:t>
                      </m:r>
                    </m:oMath>
                  </a14:m>
                  <a:r>
                    <a:rPr kumimoji="0" lang="en-US" altLang="ja-JP" b="1" kern="0" dirty="0">
                      <a:solidFill>
                        <a:srgbClr val="FF0000"/>
                      </a:solidFill>
                    </a:rPr>
                    <a:t>)</a:t>
                  </a:r>
                </a:p>
              </p:txBody>
            </p:sp>
          </mc:Choice>
          <mc:Fallback>
            <p:sp>
              <p:nvSpPr>
                <p:cNvPr id="6" name="正方形/長方形 5"/>
                <p:cNvSpPr>
                  <a:spLocks noRot="1" noChangeAspect="1" noMove="1" noResize="1" noEditPoints="1" noAdjustHandles="1" noChangeArrowheads="1" noChangeShapeType="1" noTextEdit="1"/>
                </p:cNvSpPr>
                <p:nvPr/>
              </p:nvSpPr>
              <p:spPr>
                <a:xfrm>
                  <a:off x="5049275" y="3766563"/>
                  <a:ext cx="2815432" cy="369332"/>
                </a:xfrm>
                <a:prstGeom prst="rect">
                  <a:avLst/>
                </a:prstGeom>
                <a:blipFill rotWithShape="0">
                  <a:blip r:embed="rId4"/>
                  <a:stretch>
                    <a:fillRect l="-1732" t="-8197" b="-24590"/>
                  </a:stretch>
                </a:blipFill>
              </p:spPr>
              <p:txBody>
                <a:bodyPr/>
                <a:lstStyle/>
                <a:p>
                  <a:r>
                    <a:rPr lang="ja-JP" altLang="en-US">
                      <a:noFill/>
                    </a:rPr>
                    <a:t> </a:t>
                  </a:r>
                </a:p>
              </p:txBody>
            </p:sp>
          </mc:Fallback>
        </mc:AlternateContent>
        <p:cxnSp>
          <p:nvCxnSpPr>
            <p:cNvPr id="32" name="直線コネクタ 31"/>
            <p:cNvCxnSpPr/>
            <p:nvPr/>
          </p:nvCxnSpPr>
          <p:spPr>
            <a:xfrm>
              <a:off x="2640929" y="5640164"/>
              <a:ext cx="1282504" cy="1"/>
            </a:xfrm>
            <a:prstGeom prst="line">
              <a:avLst/>
            </a:prstGeom>
            <a:ln>
              <a:solidFill>
                <a:srgbClr val="CC0099"/>
              </a:solidFill>
              <a:prstDash val="dash"/>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a:off x="2309721" y="3997393"/>
              <a:ext cx="271704" cy="1"/>
            </a:xfrm>
            <a:prstGeom prst="straightConnector1">
              <a:avLst/>
            </a:prstGeom>
            <a:ln w="381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flipH="1">
              <a:off x="2658114" y="3997393"/>
              <a:ext cx="298183" cy="0"/>
            </a:xfrm>
            <a:prstGeom prst="straightConnector1">
              <a:avLst/>
            </a:prstGeom>
            <a:ln w="381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5" name="テキスト ボックス 24"/>
                <p:cNvSpPr txBox="1"/>
                <p:nvPr/>
              </p:nvSpPr>
              <p:spPr>
                <a:xfrm>
                  <a:off x="2945599" y="4038786"/>
                  <a:ext cx="1807361" cy="369332"/>
                </a:xfrm>
                <a:prstGeom prst="rect">
                  <a:avLst/>
                </a:prstGeom>
                <a:noFill/>
              </p:spPr>
              <p:txBody>
                <a:bodyPr wrap="square" rtlCol="0">
                  <a:spAutoFit/>
                </a:bodyPr>
                <a:lstStyle/>
                <a:p>
                  <a:r>
                    <a:rPr kumimoji="1" lang="ja-JP" altLang="en-US" b="1" dirty="0" smtClean="0"/>
                    <a:t>信号幅 </a:t>
                  </a:r>
                  <a:r>
                    <a:rPr kumimoji="1" lang="en-US" altLang="ja-JP" b="1" dirty="0" smtClean="0"/>
                    <a:t>~ </a:t>
                  </a:r>
                  <a14:m>
                    <m:oMath xmlns:m="http://schemas.openxmlformats.org/officeDocument/2006/math">
                      <m:r>
                        <a:rPr kumimoji="1" lang="en-US" altLang="ja-JP" b="1" i="0" smtClean="0">
                          <a:latin typeface="Cambria Math" panose="02040503050406030204" pitchFamily="18" charset="0"/>
                        </a:rPr>
                        <m:t>𝟏</m:t>
                      </m:r>
                      <m:r>
                        <a:rPr kumimoji="1" lang="en-US" altLang="ja-JP" b="1" i="0" smtClean="0">
                          <a:latin typeface="Cambria Math" panose="02040503050406030204" pitchFamily="18" charset="0"/>
                        </a:rPr>
                        <m:t>𝛍</m:t>
                      </m:r>
                      <m:r>
                        <a:rPr kumimoji="1" lang="en-US" altLang="ja-JP" b="1" i="0" smtClean="0">
                          <a:latin typeface="Cambria Math" panose="02040503050406030204" pitchFamily="18" charset="0"/>
                        </a:rPr>
                        <m:t>𝐬</m:t>
                      </m:r>
                    </m:oMath>
                  </a14:m>
                  <a:endParaRPr kumimoji="1" lang="ja-JP" altLang="en-US" b="1" dirty="0"/>
                </a:p>
              </p:txBody>
            </p:sp>
          </mc:Choice>
          <mc:Fallback>
            <p:sp>
              <p:nvSpPr>
                <p:cNvPr id="25" name="テキスト ボックス 24"/>
                <p:cNvSpPr txBox="1">
                  <a:spLocks noRot="1" noChangeAspect="1" noMove="1" noResize="1" noEditPoints="1" noAdjustHandles="1" noChangeArrowheads="1" noChangeShapeType="1" noTextEdit="1"/>
                </p:cNvSpPr>
                <p:nvPr/>
              </p:nvSpPr>
              <p:spPr>
                <a:xfrm>
                  <a:off x="2945599" y="4038786"/>
                  <a:ext cx="1807361" cy="369332"/>
                </a:xfrm>
                <a:prstGeom prst="rect">
                  <a:avLst/>
                </a:prstGeom>
                <a:blipFill rotWithShape="0">
                  <a:blip r:embed="rId5"/>
                  <a:stretch>
                    <a:fillRect l="-3041" t="-13333" b="-26667"/>
                  </a:stretch>
                </a:blipFill>
              </p:spPr>
              <p:txBody>
                <a:bodyPr/>
                <a:lstStyle/>
                <a:p>
                  <a:r>
                    <a:rPr lang="ja-JP" altLang="en-US">
                      <a:noFill/>
                    </a:rPr>
                    <a:t> </a:t>
                  </a:r>
                </a:p>
              </p:txBody>
            </p:sp>
          </mc:Fallback>
        </mc:AlternateContent>
      </p:grpSp>
      <p:grpSp>
        <p:nvGrpSpPr>
          <p:cNvPr id="46" name="グループ化 45"/>
          <p:cNvGrpSpPr/>
          <p:nvPr/>
        </p:nvGrpSpPr>
        <p:grpSpPr>
          <a:xfrm>
            <a:off x="440602" y="983187"/>
            <a:ext cx="4702133" cy="1479695"/>
            <a:chOff x="-184406" y="1442406"/>
            <a:chExt cx="7209360" cy="2268686"/>
          </a:xfrm>
        </p:grpSpPr>
        <p:sp>
          <p:nvSpPr>
            <p:cNvPr id="47" name="テキスト ボックス 46"/>
            <p:cNvSpPr txBox="1"/>
            <p:nvPr/>
          </p:nvSpPr>
          <p:spPr>
            <a:xfrm>
              <a:off x="-184406" y="1442406"/>
              <a:ext cx="2997302" cy="519075"/>
            </a:xfrm>
            <a:prstGeom prst="rect">
              <a:avLst/>
            </a:prstGeom>
            <a:solidFill>
              <a:schemeClr val="bg1"/>
            </a:solidFill>
          </p:spPr>
          <p:txBody>
            <a:bodyPr wrap="square" rtlCol="0">
              <a:spAutoFit/>
            </a:bodyPr>
            <a:lstStyle/>
            <a:p>
              <a:r>
                <a:rPr lang="ja-JP" altLang="en-US" sz="1600" b="1" u="sng" dirty="0" smtClean="0">
                  <a:solidFill>
                    <a:schemeClr val="accent1"/>
                  </a:solidFill>
                </a:rPr>
                <a:t>シミュレーション</a:t>
              </a:r>
              <a:r>
                <a:rPr lang="ja-JP" altLang="en-US" sz="1600" b="1" u="sng" dirty="0">
                  <a:solidFill>
                    <a:schemeClr val="accent1"/>
                  </a:solidFill>
                </a:rPr>
                <a:t>条件</a:t>
              </a:r>
              <a:endParaRPr lang="en-US" altLang="ja-JP" sz="1600" b="1" u="sng" dirty="0" smtClean="0">
                <a:solidFill>
                  <a:schemeClr val="accent1"/>
                </a:solidFill>
              </a:endParaRPr>
            </a:p>
          </p:txBody>
        </p:sp>
        <p:grpSp>
          <p:nvGrpSpPr>
            <p:cNvPr id="49" name="グループ化 48"/>
            <p:cNvGrpSpPr/>
            <p:nvPr/>
          </p:nvGrpSpPr>
          <p:grpSpPr>
            <a:xfrm>
              <a:off x="1095300" y="1697031"/>
              <a:ext cx="5929654" cy="2014061"/>
              <a:chOff x="1786716" y="1049270"/>
              <a:chExt cx="5929654" cy="2014061"/>
            </a:xfrm>
          </p:grpSpPr>
          <p:sp>
            <p:nvSpPr>
              <p:cNvPr id="62" name="二等辺三角形 61"/>
              <p:cNvSpPr/>
              <p:nvPr/>
            </p:nvSpPr>
            <p:spPr>
              <a:xfrm rot="5400000">
                <a:off x="4574140" y="1582636"/>
                <a:ext cx="1282890" cy="932328"/>
              </a:xfrm>
              <a:prstGeom prst="triangl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3" name="グループ化 62"/>
              <p:cNvGrpSpPr/>
              <p:nvPr/>
            </p:nvGrpSpPr>
            <p:grpSpPr>
              <a:xfrm rot="16200000">
                <a:off x="3413272" y="1732946"/>
                <a:ext cx="405091" cy="628098"/>
                <a:chOff x="7096836" y="1423709"/>
                <a:chExt cx="405091" cy="628098"/>
              </a:xfrm>
            </p:grpSpPr>
            <p:sp>
              <p:nvSpPr>
                <p:cNvPr id="99" name="円/楕円 98"/>
                <p:cNvSpPr/>
                <p:nvPr/>
              </p:nvSpPr>
              <p:spPr>
                <a:xfrm>
                  <a:off x="7096836" y="1423709"/>
                  <a:ext cx="405091" cy="405091"/>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円/楕円 99"/>
                <p:cNvSpPr/>
                <p:nvPr/>
              </p:nvSpPr>
              <p:spPr>
                <a:xfrm>
                  <a:off x="7096836" y="1646716"/>
                  <a:ext cx="405091" cy="405091"/>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64" name="直線コネクタ 63"/>
              <p:cNvCxnSpPr>
                <a:stCxn id="62" idx="1"/>
              </p:cNvCxnSpPr>
              <p:nvPr/>
            </p:nvCxnSpPr>
            <p:spPr>
              <a:xfrm flipV="1">
                <a:off x="5215585" y="1171074"/>
                <a:ext cx="0" cy="5570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flipV="1">
                <a:off x="4981433" y="1049270"/>
                <a:ext cx="464023" cy="25362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6" name="フリーフォーム 65"/>
              <p:cNvSpPr/>
              <p:nvPr/>
            </p:nvSpPr>
            <p:spPr>
              <a:xfrm>
                <a:off x="2117792" y="2046996"/>
                <a:ext cx="1178652" cy="328926"/>
              </a:xfrm>
              <a:custGeom>
                <a:avLst/>
                <a:gdLst>
                  <a:gd name="connsiteX0" fmla="*/ 0 w 887104"/>
                  <a:gd name="connsiteY0" fmla="*/ 655092 h 655092"/>
                  <a:gd name="connsiteX1" fmla="*/ 0 w 887104"/>
                  <a:gd name="connsiteY1" fmla="*/ 0 h 655092"/>
                  <a:gd name="connsiteX2" fmla="*/ 887104 w 887104"/>
                  <a:gd name="connsiteY2" fmla="*/ 0 h 655092"/>
                </a:gdLst>
                <a:ahLst/>
                <a:cxnLst>
                  <a:cxn ang="0">
                    <a:pos x="connsiteX0" y="connsiteY0"/>
                  </a:cxn>
                  <a:cxn ang="0">
                    <a:pos x="connsiteX1" y="connsiteY1"/>
                  </a:cxn>
                  <a:cxn ang="0">
                    <a:pos x="connsiteX2" y="connsiteY2"/>
                  </a:cxn>
                </a:cxnLst>
                <a:rect l="l" t="t" r="r" b="b"/>
                <a:pathLst>
                  <a:path w="887104" h="655092">
                    <a:moveTo>
                      <a:pt x="0" y="655092"/>
                    </a:moveTo>
                    <a:lnTo>
                      <a:pt x="0" y="0"/>
                    </a:lnTo>
                    <a:lnTo>
                      <a:pt x="887104" y="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7" name="直線コネクタ 66"/>
              <p:cNvCxnSpPr/>
              <p:nvPr/>
            </p:nvCxnSpPr>
            <p:spPr>
              <a:xfrm>
                <a:off x="1924334" y="2381694"/>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8" name="直線コネクタ 67"/>
              <p:cNvCxnSpPr>
                <a:endCxn id="70" idx="3"/>
              </p:cNvCxnSpPr>
              <p:nvPr/>
            </p:nvCxnSpPr>
            <p:spPr>
              <a:xfrm>
                <a:off x="2117792" y="2521933"/>
                <a:ext cx="0" cy="3822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a:off x="1924334" y="2509065"/>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0" name="二等辺三角形 69"/>
              <p:cNvSpPr/>
              <p:nvPr/>
            </p:nvSpPr>
            <p:spPr>
              <a:xfrm flipV="1">
                <a:off x="1786716" y="2904168"/>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1" name="グループ化 70"/>
              <p:cNvGrpSpPr/>
              <p:nvPr/>
            </p:nvGrpSpPr>
            <p:grpSpPr>
              <a:xfrm>
                <a:off x="4882368" y="2375922"/>
                <a:ext cx="662152" cy="678706"/>
                <a:chOff x="1932333" y="2842645"/>
                <a:chExt cx="662152" cy="678706"/>
              </a:xfrm>
            </p:grpSpPr>
            <p:cxnSp>
              <p:nvCxnSpPr>
                <p:cNvPr id="97" name="直線コネクタ 96"/>
                <p:cNvCxnSpPr/>
                <p:nvPr/>
              </p:nvCxnSpPr>
              <p:spPr>
                <a:xfrm>
                  <a:off x="2270192" y="2842645"/>
                  <a:ext cx="0" cy="53875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二等辺三角形 97"/>
                <p:cNvSpPr/>
                <p:nvPr/>
              </p:nvSpPr>
              <p:spPr>
                <a:xfrm flipV="1">
                  <a:off x="1932333" y="3373959"/>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72" name="直線コネクタ 71"/>
              <p:cNvCxnSpPr/>
              <p:nvPr/>
            </p:nvCxnSpPr>
            <p:spPr>
              <a:xfrm>
                <a:off x="5681749" y="2046996"/>
                <a:ext cx="12942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3" name="グループ化 72"/>
              <p:cNvGrpSpPr/>
              <p:nvPr/>
            </p:nvGrpSpPr>
            <p:grpSpPr>
              <a:xfrm>
                <a:off x="6202442" y="2509065"/>
                <a:ext cx="662152" cy="542495"/>
                <a:chOff x="1939116" y="2661465"/>
                <a:chExt cx="662152" cy="542495"/>
              </a:xfrm>
            </p:grpSpPr>
            <p:cxnSp>
              <p:nvCxnSpPr>
                <p:cNvPr id="95" name="直線コネクタ 94"/>
                <p:cNvCxnSpPr>
                  <a:endCxn id="96" idx="3"/>
                </p:cNvCxnSpPr>
                <p:nvPr/>
              </p:nvCxnSpPr>
              <p:spPr>
                <a:xfrm>
                  <a:off x="2270192" y="2661465"/>
                  <a:ext cx="0" cy="395103"/>
                </a:xfrm>
                <a:prstGeom prst="lin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96" name="二等辺三角形 95"/>
                <p:cNvSpPr/>
                <p:nvPr/>
              </p:nvSpPr>
              <p:spPr>
                <a:xfrm flipV="1">
                  <a:off x="1939116" y="3056568"/>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74" name="直線コネクタ 73"/>
              <p:cNvCxnSpPr/>
              <p:nvPr/>
            </p:nvCxnSpPr>
            <p:spPr>
              <a:xfrm>
                <a:off x="6534622" y="2046996"/>
                <a:ext cx="0" cy="336457"/>
              </a:xfrm>
              <a:prstGeom prst="line">
                <a:avLst/>
              </a:prstGeom>
              <a:ln w="254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75" name="グループ化 74"/>
              <p:cNvGrpSpPr/>
              <p:nvPr/>
            </p:nvGrpSpPr>
            <p:grpSpPr>
              <a:xfrm>
                <a:off x="6347996" y="2385820"/>
                <a:ext cx="368490" cy="127371"/>
                <a:chOff x="2076734" y="2534094"/>
                <a:chExt cx="368490" cy="127371"/>
              </a:xfrm>
            </p:grpSpPr>
            <p:cxnSp>
              <p:nvCxnSpPr>
                <p:cNvPr id="93" name="直線コネクタ 92"/>
                <p:cNvCxnSpPr/>
                <p:nvPr/>
              </p:nvCxnSpPr>
              <p:spPr>
                <a:xfrm>
                  <a:off x="2076734" y="2534094"/>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p:nvCxnSpPr>
              <p:spPr>
                <a:xfrm>
                  <a:off x="2076734" y="2661465"/>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76" name="直線コネクタ 75"/>
              <p:cNvCxnSpPr>
                <a:stCxn id="62" idx="3"/>
                <a:endCxn id="100" idx="4"/>
              </p:cNvCxnSpPr>
              <p:nvPr/>
            </p:nvCxnSpPr>
            <p:spPr>
              <a:xfrm flipH="1" flipV="1">
                <a:off x="3929867" y="2046995"/>
                <a:ext cx="819554" cy="180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フリーフォーム 76"/>
              <p:cNvSpPr/>
              <p:nvPr/>
            </p:nvSpPr>
            <p:spPr>
              <a:xfrm flipH="1">
                <a:off x="6975959" y="2046996"/>
                <a:ext cx="405090" cy="202545"/>
              </a:xfrm>
              <a:custGeom>
                <a:avLst/>
                <a:gdLst>
                  <a:gd name="connsiteX0" fmla="*/ 0 w 887104"/>
                  <a:gd name="connsiteY0" fmla="*/ 655092 h 655092"/>
                  <a:gd name="connsiteX1" fmla="*/ 0 w 887104"/>
                  <a:gd name="connsiteY1" fmla="*/ 0 h 655092"/>
                  <a:gd name="connsiteX2" fmla="*/ 887104 w 887104"/>
                  <a:gd name="connsiteY2" fmla="*/ 0 h 655092"/>
                </a:gdLst>
                <a:ahLst/>
                <a:cxnLst>
                  <a:cxn ang="0">
                    <a:pos x="connsiteX0" y="connsiteY0"/>
                  </a:cxn>
                  <a:cxn ang="0">
                    <a:pos x="connsiteX1" y="connsiteY1"/>
                  </a:cxn>
                  <a:cxn ang="0">
                    <a:pos x="connsiteX2" y="connsiteY2"/>
                  </a:cxn>
                </a:cxnLst>
                <a:rect l="l" t="t" r="r" b="b"/>
                <a:pathLst>
                  <a:path w="887104" h="655092">
                    <a:moveTo>
                      <a:pt x="0" y="655092"/>
                    </a:moveTo>
                    <a:lnTo>
                      <a:pt x="0" y="0"/>
                    </a:lnTo>
                    <a:lnTo>
                      <a:pt x="887104" y="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8" name="グループ化 77"/>
              <p:cNvGrpSpPr/>
              <p:nvPr/>
            </p:nvGrpSpPr>
            <p:grpSpPr>
              <a:xfrm>
                <a:off x="7285189" y="2243292"/>
                <a:ext cx="191720" cy="463324"/>
                <a:chOff x="7600950" y="1381125"/>
                <a:chExt cx="342900" cy="828675"/>
              </a:xfrm>
            </p:grpSpPr>
            <p:sp>
              <p:nvSpPr>
                <p:cNvPr id="91" name="フリーフォーム 90"/>
                <p:cNvSpPr/>
                <p:nvPr/>
              </p:nvSpPr>
              <p:spPr>
                <a:xfrm>
                  <a:off x="7600950" y="1428750"/>
                  <a:ext cx="342900" cy="781050"/>
                </a:xfrm>
                <a:custGeom>
                  <a:avLst/>
                  <a:gdLst>
                    <a:gd name="connsiteX0" fmla="*/ 342900 w 342900"/>
                    <a:gd name="connsiteY0" fmla="*/ 0 h 781050"/>
                    <a:gd name="connsiteX1" fmla="*/ 0 w 342900"/>
                    <a:gd name="connsiteY1" fmla="*/ 171450 h 781050"/>
                    <a:gd name="connsiteX2" fmla="*/ 342900 w 342900"/>
                    <a:gd name="connsiteY2" fmla="*/ 285750 h 781050"/>
                    <a:gd name="connsiteX3" fmla="*/ 0 w 342900"/>
                    <a:gd name="connsiteY3" fmla="*/ 428625 h 781050"/>
                    <a:gd name="connsiteX4" fmla="*/ 342900 w 342900"/>
                    <a:gd name="connsiteY4" fmla="*/ 561975 h 781050"/>
                    <a:gd name="connsiteX5" fmla="*/ 0 w 342900"/>
                    <a:gd name="connsiteY5" fmla="*/ 714375 h 781050"/>
                    <a:gd name="connsiteX6" fmla="*/ 190500 w 342900"/>
                    <a:gd name="connsiteY6" fmla="*/ 78105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781050">
                      <a:moveTo>
                        <a:pt x="342900" y="0"/>
                      </a:moveTo>
                      <a:lnTo>
                        <a:pt x="0" y="171450"/>
                      </a:lnTo>
                      <a:lnTo>
                        <a:pt x="342900" y="285750"/>
                      </a:lnTo>
                      <a:lnTo>
                        <a:pt x="0" y="428625"/>
                      </a:lnTo>
                      <a:lnTo>
                        <a:pt x="342900" y="561975"/>
                      </a:lnTo>
                      <a:lnTo>
                        <a:pt x="0" y="714375"/>
                      </a:lnTo>
                      <a:lnTo>
                        <a:pt x="190500" y="78105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2" name="直線コネクタ 91"/>
                <p:cNvCxnSpPr>
                  <a:stCxn id="91" idx="0"/>
                </p:cNvCxnSpPr>
                <p:nvPr/>
              </p:nvCxnSpPr>
              <p:spPr>
                <a:xfrm flipH="1" flipV="1">
                  <a:off x="7781925" y="1381125"/>
                  <a:ext cx="161925" cy="476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グループ化 78"/>
              <p:cNvGrpSpPr/>
              <p:nvPr/>
            </p:nvGrpSpPr>
            <p:grpSpPr>
              <a:xfrm>
                <a:off x="7054218" y="2707185"/>
                <a:ext cx="662152" cy="344375"/>
                <a:chOff x="1939116" y="2859585"/>
                <a:chExt cx="662152" cy="344375"/>
              </a:xfrm>
            </p:grpSpPr>
            <p:cxnSp>
              <p:nvCxnSpPr>
                <p:cNvPr id="89" name="直線コネクタ 88"/>
                <p:cNvCxnSpPr>
                  <a:endCxn id="90" idx="0"/>
                </p:cNvCxnSpPr>
                <p:nvPr/>
              </p:nvCxnSpPr>
              <p:spPr>
                <a:xfrm>
                  <a:off x="2270192" y="2859585"/>
                  <a:ext cx="0" cy="344375"/>
                </a:xfrm>
                <a:prstGeom prst="lin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90" name="二等辺三角形 89"/>
                <p:cNvSpPr/>
                <p:nvPr/>
              </p:nvSpPr>
              <p:spPr>
                <a:xfrm flipV="1">
                  <a:off x="1939116" y="3056568"/>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0" name="グループ化 79"/>
              <p:cNvGrpSpPr/>
              <p:nvPr/>
            </p:nvGrpSpPr>
            <p:grpSpPr>
              <a:xfrm rot="16200000">
                <a:off x="3204071" y="2327827"/>
                <a:ext cx="232740" cy="562455"/>
                <a:chOff x="7600950" y="1381125"/>
                <a:chExt cx="342900" cy="828675"/>
              </a:xfrm>
            </p:grpSpPr>
            <p:sp>
              <p:nvSpPr>
                <p:cNvPr id="87" name="フリーフォーム 86"/>
                <p:cNvSpPr/>
                <p:nvPr/>
              </p:nvSpPr>
              <p:spPr>
                <a:xfrm>
                  <a:off x="7600950" y="1428750"/>
                  <a:ext cx="342900" cy="781050"/>
                </a:xfrm>
                <a:custGeom>
                  <a:avLst/>
                  <a:gdLst>
                    <a:gd name="connsiteX0" fmla="*/ 342900 w 342900"/>
                    <a:gd name="connsiteY0" fmla="*/ 0 h 781050"/>
                    <a:gd name="connsiteX1" fmla="*/ 0 w 342900"/>
                    <a:gd name="connsiteY1" fmla="*/ 171450 h 781050"/>
                    <a:gd name="connsiteX2" fmla="*/ 342900 w 342900"/>
                    <a:gd name="connsiteY2" fmla="*/ 285750 h 781050"/>
                    <a:gd name="connsiteX3" fmla="*/ 0 w 342900"/>
                    <a:gd name="connsiteY3" fmla="*/ 428625 h 781050"/>
                    <a:gd name="connsiteX4" fmla="*/ 342900 w 342900"/>
                    <a:gd name="connsiteY4" fmla="*/ 561975 h 781050"/>
                    <a:gd name="connsiteX5" fmla="*/ 0 w 342900"/>
                    <a:gd name="connsiteY5" fmla="*/ 714375 h 781050"/>
                    <a:gd name="connsiteX6" fmla="*/ 190500 w 342900"/>
                    <a:gd name="connsiteY6" fmla="*/ 78105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781050">
                      <a:moveTo>
                        <a:pt x="342900" y="0"/>
                      </a:moveTo>
                      <a:lnTo>
                        <a:pt x="0" y="171450"/>
                      </a:lnTo>
                      <a:lnTo>
                        <a:pt x="342900" y="285750"/>
                      </a:lnTo>
                      <a:lnTo>
                        <a:pt x="0" y="428625"/>
                      </a:lnTo>
                      <a:lnTo>
                        <a:pt x="342900" y="561975"/>
                      </a:lnTo>
                      <a:lnTo>
                        <a:pt x="0" y="714375"/>
                      </a:lnTo>
                      <a:lnTo>
                        <a:pt x="190500" y="78105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8" name="直線コネクタ 87"/>
                <p:cNvCxnSpPr>
                  <a:stCxn id="87" idx="0"/>
                </p:cNvCxnSpPr>
                <p:nvPr/>
              </p:nvCxnSpPr>
              <p:spPr>
                <a:xfrm flipH="1" flipV="1">
                  <a:off x="7781925" y="1381125"/>
                  <a:ext cx="161925" cy="476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フリーフォーム 80"/>
              <p:cNvSpPr/>
              <p:nvPr/>
            </p:nvSpPr>
            <p:spPr>
              <a:xfrm>
                <a:off x="3611880" y="2057400"/>
                <a:ext cx="762000" cy="556260"/>
              </a:xfrm>
              <a:custGeom>
                <a:avLst/>
                <a:gdLst>
                  <a:gd name="connsiteX0" fmla="*/ 762000 w 762000"/>
                  <a:gd name="connsiteY0" fmla="*/ 0 h 556260"/>
                  <a:gd name="connsiteX1" fmla="*/ 762000 w 762000"/>
                  <a:gd name="connsiteY1" fmla="*/ 556260 h 556260"/>
                  <a:gd name="connsiteX2" fmla="*/ 0 w 762000"/>
                  <a:gd name="connsiteY2" fmla="*/ 556260 h 556260"/>
                </a:gdLst>
                <a:ahLst/>
                <a:cxnLst>
                  <a:cxn ang="0">
                    <a:pos x="connsiteX0" y="connsiteY0"/>
                  </a:cxn>
                  <a:cxn ang="0">
                    <a:pos x="connsiteX1" y="connsiteY1"/>
                  </a:cxn>
                  <a:cxn ang="0">
                    <a:pos x="connsiteX2" y="connsiteY2"/>
                  </a:cxn>
                </a:cxnLst>
                <a:rect l="l" t="t" r="r" b="b"/>
                <a:pathLst>
                  <a:path w="762000" h="556260">
                    <a:moveTo>
                      <a:pt x="762000" y="0"/>
                    </a:moveTo>
                    <a:lnTo>
                      <a:pt x="762000" y="556260"/>
                    </a:lnTo>
                    <a:lnTo>
                      <a:pt x="0" y="556260"/>
                    </a:lnTo>
                  </a:path>
                </a:pathLst>
              </a:custGeom>
              <a:noFill/>
              <a:ln w="2540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2" name="グループ化 81"/>
              <p:cNvGrpSpPr/>
              <p:nvPr/>
            </p:nvGrpSpPr>
            <p:grpSpPr>
              <a:xfrm rot="16200000">
                <a:off x="3595959" y="2402747"/>
                <a:ext cx="650502" cy="670666"/>
                <a:chOff x="7769296" y="1178290"/>
                <a:chExt cx="650502" cy="670666"/>
              </a:xfrm>
            </p:grpSpPr>
            <p:sp>
              <p:nvSpPr>
                <p:cNvPr id="84" name="円/楕円 83"/>
                <p:cNvSpPr/>
                <p:nvPr/>
              </p:nvSpPr>
              <p:spPr>
                <a:xfrm>
                  <a:off x="8045612" y="1337120"/>
                  <a:ext cx="374186" cy="374186"/>
                </a:xfrm>
                <a:prstGeom prst="ellipse">
                  <a:avLst/>
                </a:prstGeom>
                <a:solidFill>
                  <a:schemeClr val="bg1"/>
                </a:solid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b="1" dirty="0" smtClean="0">
                      <a:solidFill>
                        <a:schemeClr val="tx1"/>
                      </a:solidFill>
                    </a:rPr>
                    <a:t>V</a:t>
                  </a:r>
                  <a:endParaRPr kumimoji="1" lang="ja-JP" altLang="en-US" sz="1600" b="1" dirty="0">
                    <a:solidFill>
                      <a:schemeClr val="tx1"/>
                    </a:solidFill>
                  </a:endParaRPr>
                </a:p>
              </p:txBody>
            </p:sp>
            <p:sp>
              <p:nvSpPr>
                <p:cNvPr id="85" name="テキスト ボックス 84"/>
                <p:cNvSpPr txBox="1"/>
                <p:nvPr/>
              </p:nvSpPr>
              <p:spPr>
                <a:xfrm>
                  <a:off x="7769297" y="1178290"/>
                  <a:ext cx="386572" cy="385679"/>
                </a:xfrm>
                <a:prstGeom prst="rect">
                  <a:avLst/>
                </a:prstGeom>
                <a:noFill/>
              </p:spPr>
              <p:txBody>
                <a:bodyPr wrap="none" rtlCol="0">
                  <a:spAutoFit/>
                </a:bodyPr>
                <a:lstStyle/>
                <a:p>
                  <a:r>
                    <a:rPr kumimoji="1" lang="en-US" altLang="ja-JP" sz="1200" dirty="0" smtClean="0"/>
                    <a:t>+</a:t>
                  </a:r>
                  <a:endParaRPr kumimoji="1" lang="ja-JP" altLang="en-US" sz="1200" dirty="0"/>
                </a:p>
              </p:txBody>
            </p:sp>
            <p:sp>
              <p:nvSpPr>
                <p:cNvPr id="86" name="テキスト ボックス 85"/>
                <p:cNvSpPr txBox="1"/>
                <p:nvPr/>
              </p:nvSpPr>
              <p:spPr>
                <a:xfrm>
                  <a:off x="7769296" y="1463277"/>
                  <a:ext cx="386571" cy="385679"/>
                </a:xfrm>
                <a:prstGeom prst="rect">
                  <a:avLst/>
                </a:prstGeom>
                <a:noFill/>
              </p:spPr>
              <p:txBody>
                <a:bodyPr wrap="none" rtlCol="0">
                  <a:spAutoFit/>
                </a:bodyPr>
                <a:lstStyle/>
                <a:p>
                  <a:r>
                    <a:rPr lang="ja-JP" altLang="en-US" sz="1200" b="1" dirty="0" smtClean="0"/>
                    <a:t>−</a:t>
                  </a:r>
                  <a:endParaRPr kumimoji="1" lang="ja-JP" altLang="en-US" sz="1200" b="1" dirty="0"/>
                </a:p>
              </p:txBody>
            </p:sp>
          </p:grpSp>
          <p:sp>
            <p:nvSpPr>
              <p:cNvPr id="83" name="フリーフォーム 82"/>
              <p:cNvSpPr/>
              <p:nvPr/>
            </p:nvSpPr>
            <p:spPr>
              <a:xfrm flipH="1">
                <a:off x="2831869" y="2044619"/>
                <a:ext cx="216469" cy="556260"/>
              </a:xfrm>
              <a:custGeom>
                <a:avLst/>
                <a:gdLst>
                  <a:gd name="connsiteX0" fmla="*/ 762000 w 762000"/>
                  <a:gd name="connsiteY0" fmla="*/ 0 h 556260"/>
                  <a:gd name="connsiteX1" fmla="*/ 762000 w 762000"/>
                  <a:gd name="connsiteY1" fmla="*/ 556260 h 556260"/>
                  <a:gd name="connsiteX2" fmla="*/ 0 w 762000"/>
                  <a:gd name="connsiteY2" fmla="*/ 556260 h 556260"/>
                </a:gdLst>
                <a:ahLst/>
                <a:cxnLst>
                  <a:cxn ang="0">
                    <a:pos x="connsiteX0" y="connsiteY0"/>
                  </a:cxn>
                  <a:cxn ang="0">
                    <a:pos x="connsiteX1" y="connsiteY1"/>
                  </a:cxn>
                  <a:cxn ang="0">
                    <a:pos x="connsiteX2" y="connsiteY2"/>
                  </a:cxn>
                </a:cxnLst>
                <a:rect l="l" t="t" r="r" b="b"/>
                <a:pathLst>
                  <a:path w="762000" h="556260">
                    <a:moveTo>
                      <a:pt x="762000" y="0"/>
                    </a:moveTo>
                    <a:lnTo>
                      <a:pt x="762000" y="556260"/>
                    </a:lnTo>
                    <a:lnTo>
                      <a:pt x="0" y="556260"/>
                    </a:lnTo>
                  </a:path>
                </a:pathLst>
              </a:custGeom>
              <a:noFill/>
              <a:ln w="2540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01" name="テキスト ボックス 100"/>
          <p:cNvSpPr txBox="1"/>
          <p:nvPr/>
        </p:nvSpPr>
        <p:spPr>
          <a:xfrm>
            <a:off x="782358" y="5908902"/>
            <a:ext cx="5646097" cy="369332"/>
          </a:xfrm>
          <a:prstGeom prst="rect">
            <a:avLst/>
          </a:prstGeom>
          <a:noFill/>
        </p:spPr>
        <p:txBody>
          <a:bodyPr wrap="none" rtlCol="0">
            <a:spAutoFit/>
          </a:bodyPr>
          <a:lstStyle/>
          <a:p>
            <a:r>
              <a:rPr kumimoji="1" lang="ja-JP" altLang="en-US" dirty="0" smtClean="0">
                <a:solidFill>
                  <a:srgbClr val="0070C0"/>
                </a:solidFill>
              </a:rPr>
              <a:t>➡ </a:t>
            </a:r>
            <a:r>
              <a:rPr kumimoji="1" lang="ja-JP" altLang="en-US" dirty="0" smtClean="0"/>
              <a:t>低温で</a:t>
            </a:r>
            <a:r>
              <a:rPr lang="ja-JP" altLang="en-US" dirty="0" smtClean="0"/>
              <a:t>も同等以上の性能を達成することを目標とする</a:t>
            </a:r>
            <a:endParaRPr kumimoji="1" lang="ja-JP" altLang="en-US" dirty="0"/>
          </a:p>
        </p:txBody>
      </p:sp>
      <mc:AlternateContent xmlns:mc="http://schemas.openxmlformats.org/markup-compatibility/2006">
        <mc:Choice xmlns:a14="http://schemas.microsoft.com/office/drawing/2010/main" Requires="a14">
          <p:sp>
            <p:nvSpPr>
              <p:cNvPr id="102" name="テキスト ボックス 101"/>
              <p:cNvSpPr txBox="1"/>
              <p:nvPr/>
            </p:nvSpPr>
            <p:spPr>
              <a:xfrm>
                <a:off x="4929379" y="1912679"/>
                <a:ext cx="631904" cy="338554"/>
              </a:xfrm>
              <a:prstGeom prst="rect">
                <a:avLst/>
              </a:prstGeom>
              <a:noFill/>
            </p:spPr>
            <p:txBody>
              <a:bodyPr wrap="none" rtlCol="0">
                <a:spAutoFit/>
              </a:bodyPr>
              <a:lstStyle/>
              <a:p>
                <a:r>
                  <a:rPr kumimoji="1" lang="en-US" altLang="ja-JP" sz="1600" dirty="0" smtClean="0"/>
                  <a:t>1M</a:t>
                </a:r>
                <a14:m>
                  <m:oMath xmlns:m="http://schemas.openxmlformats.org/officeDocument/2006/math">
                    <m:r>
                      <m:rPr>
                        <m:sty m:val="p"/>
                      </m:rPr>
                      <a:rPr kumimoji="1" lang="en-US" altLang="ja-JP" sz="1600" b="0" i="0" smtClean="0">
                        <a:latin typeface="Cambria Math" panose="02040503050406030204" pitchFamily="18" charset="0"/>
                      </a:rPr>
                      <m:t>Ω</m:t>
                    </m:r>
                  </m:oMath>
                </a14:m>
                <a:endParaRPr kumimoji="1" lang="ja-JP" altLang="en-US" sz="1600" dirty="0"/>
              </a:p>
            </p:txBody>
          </p:sp>
        </mc:Choice>
        <mc:Fallback>
          <p:sp>
            <p:nvSpPr>
              <p:cNvPr id="102" name="テキスト ボックス 101"/>
              <p:cNvSpPr txBox="1">
                <a:spLocks noRot="1" noChangeAspect="1" noMove="1" noResize="1" noEditPoints="1" noAdjustHandles="1" noChangeArrowheads="1" noChangeShapeType="1" noTextEdit="1"/>
              </p:cNvSpPr>
              <p:nvPr/>
            </p:nvSpPr>
            <p:spPr>
              <a:xfrm>
                <a:off x="4929379" y="1912679"/>
                <a:ext cx="631904" cy="338554"/>
              </a:xfrm>
              <a:prstGeom prst="rect">
                <a:avLst/>
              </a:prstGeom>
              <a:blipFill rotWithShape="0">
                <a:blip r:embed="rId6"/>
                <a:stretch>
                  <a:fillRect l="-5825" t="-5455" b="-23636"/>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03" name="テキスト ボックス 102"/>
              <p:cNvSpPr txBox="1"/>
              <p:nvPr/>
            </p:nvSpPr>
            <p:spPr>
              <a:xfrm>
                <a:off x="1944305" y="2187992"/>
                <a:ext cx="675185" cy="307777"/>
              </a:xfrm>
              <a:prstGeom prst="rect">
                <a:avLst/>
              </a:prstGeom>
              <a:noFill/>
            </p:spPr>
            <p:txBody>
              <a:bodyPr wrap="none" rtlCol="0">
                <a:spAutoFit/>
              </a:bodyPr>
              <a:lstStyle/>
              <a:p>
                <a:r>
                  <a:rPr kumimoji="1" lang="en-US" altLang="ja-JP" sz="1400" dirty="0" smtClean="0"/>
                  <a:t>10M</a:t>
                </a:r>
                <a14:m>
                  <m:oMath xmlns:m="http://schemas.openxmlformats.org/officeDocument/2006/math">
                    <m:r>
                      <m:rPr>
                        <m:sty m:val="p"/>
                      </m:rPr>
                      <a:rPr kumimoji="1" lang="en-US" altLang="ja-JP" sz="1400" b="0" i="0" smtClean="0">
                        <a:latin typeface="Cambria Math" panose="02040503050406030204" pitchFamily="18" charset="0"/>
                      </a:rPr>
                      <m:t>Ω</m:t>
                    </m:r>
                  </m:oMath>
                </a14:m>
                <a:endParaRPr kumimoji="1" lang="ja-JP" altLang="en-US" sz="1400" dirty="0"/>
              </a:p>
            </p:txBody>
          </p:sp>
        </mc:Choice>
        <mc:Fallback>
          <p:sp>
            <p:nvSpPr>
              <p:cNvPr id="103" name="テキスト ボックス 102"/>
              <p:cNvSpPr txBox="1">
                <a:spLocks noRot="1" noChangeAspect="1" noMove="1" noResize="1" noEditPoints="1" noAdjustHandles="1" noChangeArrowheads="1" noChangeShapeType="1" noTextEdit="1"/>
              </p:cNvSpPr>
              <p:nvPr/>
            </p:nvSpPr>
            <p:spPr>
              <a:xfrm>
                <a:off x="1944305" y="2187992"/>
                <a:ext cx="675185" cy="307777"/>
              </a:xfrm>
              <a:prstGeom prst="rect">
                <a:avLst/>
              </a:prstGeom>
              <a:blipFill rotWithShape="0">
                <a:blip r:embed="rId7"/>
                <a:stretch>
                  <a:fillRect l="-2703" t="-4000" b="-20000"/>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04" name="テキスト ボックス 103"/>
              <p:cNvSpPr txBox="1"/>
              <p:nvPr/>
            </p:nvSpPr>
            <p:spPr>
              <a:xfrm>
                <a:off x="840401" y="1889356"/>
                <a:ext cx="506870" cy="307777"/>
              </a:xfrm>
              <a:prstGeom prst="rect">
                <a:avLst/>
              </a:prstGeom>
              <a:noFill/>
            </p:spPr>
            <p:txBody>
              <a:bodyPr wrap="none" rtlCol="0">
                <a:spAutoFit/>
              </a:bodyPr>
              <a:lstStyle/>
              <a:p>
                <a:r>
                  <a:rPr kumimoji="1" lang="en-US" altLang="ja-JP" sz="1400" dirty="0" smtClean="0"/>
                  <a:t>1</a:t>
                </a:r>
                <a14:m>
                  <m:oMath xmlns:m="http://schemas.openxmlformats.org/officeDocument/2006/math">
                    <m:r>
                      <a:rPr kumimoji="1" lang="en-US" altLang="ja-JP" sz="1400" b="0" i="1" smtClean="0">
                        <a:latin typeface="Cambria Math" panose="02040503050406030204" pitchFamily="18" charset="0"/>
                      </a:rPr>
                      <m:t>𝜇</m:t>
                    </m:r>
                  </m:oMath>
                </a14:m>
                <a:r>
                  <a:rPr kumimoji="1" lang="en-US" altLang="ja-JP" sz="1400" dirty="0" smtClean="0"/>
                  <a:t>F</a:t>
                </a:r>
                <a:endParaRPr kumimoji="1" lang="ja-JP" altLang="en-US" sz="1400" dirty="0"/>
              </a:p>
            </p:txBody>
          </p:sp>
        </mc:Choice>
        <mc:Fallback>
          <p:sp>
            <p:nvSpPr>
              <p:cNvPr id="104" name="テキスト ボックス 103"/>
              <p:cNvSpPr txBox="1">
                <a:spLocks noRot="1" noChangeAspect="1" noMove="1" noResize="1" noEditPoints="1" noAdjustHandles="1" noChangeArrowheads="1" noChangeShapeType="1" noTextEdit="1"/>
              </p:cNvSpPr>
              <p:nvPr/>
            </p:nvSpPr>
            <p:spPr>
              <a:xfrm>
                <a:off x="840401" y="1889356"/>
                <a:ext cx="506870" cy="307777"/>
              </a:xfrm>
              <a:prstGeom prst="rect">
                <a:avLst/>
              </a:prstGeom>
              <a:blipFill rotWithShape="0">
                <a:blip r:embed="rId8"/>
                <a:stretch>
                  <a:fillRect l="-3614" t="-4000" r="-2410" b="-20000"/>
                </a:stretch>
              </a:blipFill>
            </p:spPr>
            <p:txBody>
              <a:bodyPr/>
              <a:lstStyle/>
              <a:p>
                <a:r>
                  <a:rPr lang="ja-JP" altLang="en-US">
                    <a:noFill/>
                  </a:rPr>
                  <a:t> </a:t>
                </a:r>
              </a:p>
            </p:txBody>
          </p:sp>
        </mc:Fallback>
      </mc:AlternateContent>
      <p:sp>
        <p:nvSpPr>
          <p:cNvPr id="105" name="テキスト ボックス 104"/>
          <p:cNvSpPr txBox="1"/>
          <p:nvPr/>
        </p:nvSpPr>
        <p:spPr>
          <a:xfrm>
            <a:off x="3582558" y="2019308"/>
            <a:ext cx="780983" cy="338554"/>
          </a:xfrm>
          <a:prstGeom prst="rect">
            <a:avLst/>
          </a:prstGeom>
          <a:noFill/>
        </p:spPr>
        <p:txBody>
          <a:bodyPr wrap="none" rtlCol="0">
            <a:spAutoFit/>
          </a:bodyPr>
          <a:lstStyle/>
          <a:p>
            <a:r>
              <a:rPr kumimoji="1" lang="en-US" altLang="ja-JP" sz="1600" dirty="0" smtClean="0"/>
              <a:t>500pF</a:t>
            </a:r>
            <a:endParaRPr kumimoji="1" lang="ja-JP" altLang="en-US" sz="1600" dirty="0"/>
          </a:p>
        </p:txBody>
      </p:sp>
      <p:cxnSp>
        <p:nvCxnSpPr>
          <p:cNvPr id="109" name="直線矢印コネクタ 108"/>
          <p:cNvCxnSpPr/>
          <p:nvPr/>
        </p:nvCxnSpPr>
        <p:spPr>
          <a:xfrm>
            <a:off x="1966060" y="1591996"/>
            <a:ext cx="965319" cy="0"/>
          </a:xfrm>
          <a:prstGeom prst="straightConnector1">
            <a:avLst/>
          </a:prstGeom>
          <a:ln>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10" name="テキスト ボックス 109"/>
          <p:cNvSpPr txBox="1"/>
          <p:nvPr/>
        </p:nvSpPr>
        <p:spPr>
          <a:xfrm>
            <a:off x="2048643" y="1282973"/>
            <a:ext cx="914033" cy="338554"/>
          </a:xfrm>
          <a:prstGeom prst="rect">
            <a:avLst/>
          </a:prstGeom>
          <a:noFill/>
        </p:spPr>
        <p:txBody>
          <a:bodyPr wrap="none" rtlCol="0">
            <a:spAutoFit/>
          </a:bodyPr>
          <a:lstStyle/>
          <a:p>
            <a:r>
              <a:rPr kumimoji="1" lang="en-US" altLang="ja-JP" sz="1600" dirty="0" smtClean="0"/>
              <a:t>0.49mV</a:t>
            </a:r>
            <a:endParaRPr kumimoji="1" lang="ja-JP" altLang="en-US" sz="1600" dirty="0"/>
          </a:p>
        </p:txBody>
      </p:sp>
      <p:sp>
        <p:nvSpPr>
          <p:cNvPr id="111" name="フリーフォーム 110"/>
          <p:cNvSpPr/>
          <p:nvPr/>
        </p:nvSpPr>
        <p:spPr>
          <a:xfrm>
            <a:off x="2591975" y="1531445"/>
            <a:ext cx="216589" cy="211432"/>
          </a:xfrm>
          <a:custGeom>
            <a:avLst/>
            <a:gdLst>
              <a:gd name="connsiteX0" fmla="*/ 0 w 533400"/>
              <a:gd name="connsiteY0" fmla="*/ 520700 h 520700"/>
              <a:gd name="connsiteX1" fmla="*/ 177800 w 533400"/>
              <a:gd name="connsiteY1" fmla="*/ 520700 h 520700"/>
              <a:gd name="connsiteX2" fmla="*/ 317500 w 533400"/>
              <a:gd name="connsiteY2" fmla="*/ 0 h 520700"/>
              <a:gd name="connsiteX3" fmla="*/ 393700 w 533400"/>
              <a:gd name="connsiteY3" fmla="*/ 520700 h 520700"/>
              <a:gd name="connsiteX4" fmla="*/ 533400 w 533400"/>
              <a:gd name="connsiteY4" fmla="*/ 520700 h 52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400" h="520700">
                <a:moveTo>
                  <a:pt x="0" y="520700"/>
                </a:moveTo>
                <a:lnTo>
                  <a:pt x="177800" y="520700"/>
                </a:lnTo>
                <a:lnTo>
                  <a:pt x="317500" y="0"/>
                </a:lnTo>
                <a:lnTo>
                  <a:pt x="393700" y="520700"/>
                </a:lnTo>
                <a:lnTo>
                  <a:pt x="533400" y="520700"/>
                </a:lnTo>
              </a:path>
            </a:pathLst>
          </a:cu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フリーフォーム 111"/>
          <p:cNvSpPr/>
          <p:nvPr/>
        </p:nvSpPr>
        <p:spPr>
          <a:xfrm>
            <a:off x="4422823" y="1432362"/>
            <a:ext cx="423979" cy="298596"/>
          </a:xfrm>
          <a:custGeom>
            <a:avLst/>
            <a:gdLst>
              <a:gd name="connsiteX0" fmla="*/ 0 w 533400"/>
              <a:gd name="connsiteY0" fmla="*/ 520700 h 520700"/>
              <a:gd name="connsiteX1" fmla="*/ 177800 w 533400"/>
              <a:gd name="connsiteY1" fmla="*/ 520700 h 520700"/>
              <a:gd name="connsiteX2" fmla="*/ 317500 w 533400"/>
              <a:gd name="connsiteY2" fmla="*/ 0 h 520700"/>
              <a:gd name="connsiteX3" fmla="*/ 393700 w 533400"/>
              <a:gd name="connsiteY3" fmla="*/ 520700 h 520700"/>
              <a:gd name="connsiteX4" fmla="*/ 533400 w 533400"/>
              <a:gd name="connsiteY4" fmla="*/ 520700 h 52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400" h="520700">
                <a:moveTo>
                  <a:pt x="0" y="520700"/>
                </a:moveTo>
                <a:lnTo>
                  <a:pt x="177800" y="520700"/>
                </a:lnTo>
                <a:lnTo>
                  <a:pt x="317500" y="0"/>
                </a:lnTo>
                <a:lnTo>
                  <a:pt x="393700" y="520700"/>
                </a:lnTo>
                <a:lnTo>
                  <a:pt x="533400" y="520700"/>
                </a:lnTo>
              </a:path>
            </a:pathLst>
          </a:custGeom>
          <a:noFill/>
          <a:ln w="41275">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80316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極低温での性能試験</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2016/2/12</a:t>
            </a:r>
            <a:endParaRPr kumimoji="1" lang="ja-JP" altLang="en-US"/>
          </a:p>
        </p:txBody>
      </p:sp>
      <p:sp>
        <p:nvSpPr>
          <p:cNvPr id="5" name="フッター プレースホルダー 4"/>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14" name="スライド番号プレースホルダー 13"/>
          <p:cNvSpPr>
            <a:spLocks noGrp="1"/>
          </p:cNvSpPr>
          <p:nvPr>
            <p:ph type="sldNum" sz="quarter" idx="12"/>
          </p:nvPr>
        </p:nvSpPr>
        <p:spPr/>
        <p:txBody>
          <a:bodyPr/>
          <a:lstStyle/>
          <a:p>
            <a:fld id="{239A1591-7065-49A1-A7AF-135EA29F3EB7}" type="slidenum">
              <a:rPr kumimoji="1" lang="ja-JP" altLang="en-US" smtClean="0"/>
              <a:t>12</a:t>
            </a:fld>
            <a:endParaRPr kumimoji="1" lang="ja-JP" altLang="en-US"/>
          </a:p>
        </p:txBody>
      </p:sp>
      <p:grpSp>
        <p:nvGrpSpPr>
          <p:cNvPr id="18" name="グループ化 17"/>
          <p:cNvGrpSpPr/>
          <p:nvPr/>
        </p:nvGrpSpPr>
        <p:grpSpPr>
          <a:xfrm>
            <a:off x="673993" y="3832930"/>
            <a:ext cx="5010198" cy="2275708"/>
            <a:chOff x="135770" y="1914970"/>
            <a:chExt cx="7378590" cy="3351468"/>
          </a:xfrm>
        </p:grpSpPr>
        <p:pic>
          <p:nvPicPr>
            <p:cNvPr id="19" name="図 18"/>
            <p:cNvPicPr>
              <a:picLocks noChangeAspect="1"/>
            </p:cNvPicPr>
            <p:nvPr/>
          </p:nvPicPr>
          <p:blipFill rotWithShape="1">
            <a:blip r:embed="rId2"/>
            <a:srcRect t="11967" b="5773"/>
            <a:stretch/>
          </p:blipFill>
          <p:spPr>
            <a:xfrm>
              <a:off x="1283582" y="1914970"/>
              <a:ext cx="6230778" cy="3313498"/>
            </a:xfrm>
            <a:prstGeom prst="rect">
              <a:avLst/>
            </a:prstGeom>
          </p:spPr>
        </p:pic>
        <p:cxnSp>
          <p:nvCxnSpPr>
            <p:cNvPr id="20" name="直線矢印コネクタ 19"/>
            <p:cNvCxnSpPr/>
            <p:nvPr/>
          </p:nvCxnSpPr>
          <p:spPr>
            <a:xfrm>
              <a:off x="3558866" y="2219611"/>
              <a:ext cx="0" cy="548713"/>
            </a:xfrm>
            <a:prstGeom prst="straightConnector1">
              <a:avLst/>
            </a:prstGeom>
            <a:ln w="38100">
              <a:solidFill>
                <a:schemeClr val="accent1">
                  <a:alpha val="7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3674169" y="2685353"/>
              <a:ext cx="1603671" cy="543921"/>
            </a:xfrm>
            <a:prstGeom prst="rect">
              <a:avLst/>
            </a:prstGeom>
            <a:noFill/>
          </p:spPr>
          <p:txBody>
            <a:bodyPr wrap="square" rtlCol="0">
              <a:spAutoFit/>
            </a:bodyPr>
            <a:lstStyle/>
            <a:p>
              <a:r>
                <a:rPr kumimoji="1" lang="en-US" altLang="ja-JP" b="1" dirty="0" smtClean="0">
                  <a:solidFill>
                    <a:schemeClr val="accent1"/>
                  </a:solidFill>
                </a:rPr>
                <a:t>1.2mV</a:t>
              </a:r>
              <a:endParaRPr kumimoji="1" lang="ja-JP" altLang="en-US" b="1" dirty="0">
                <a:solidFill>
                  <a:schemeClr val="accent1"/>
                </a:solidFill>
              </a:endParaRPr>
            </a:p>
          </p:txBody>
        </p:sp>
        <p:cxnSp>
          <p:nvCxnSpPr>
            <p:cNvPr id="22" name="直線矢印コネクタ 21"/>
            <p:cNvCxnSpPr/>
            <p:nvPr/>
          </p:nvCxnSpPr>
          <p:spPr>
            <a:xfrm>
              <a:off x="3154364" y="3419472"/>
              <a:ext cx="0" cy="1612903"/>
            </a:xfrm>
            <a:prstGeom prst="straightConnector1">
              <a:avLst/>
            </a:prstGeom>
            <a:ln w="34925">
              <a:solidFill>
                <a:srgbClr val="FF0000">
                  <a:alpha val="70000"/>
                </a:srgb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3154364" y="3874854"/>
              <a:ext cx="1849810" cy="543921"/>
            </a:xfrm>
            <a:prstGeom prst="rect">
              <a:avLst/>
            </a:prstGeom>
            <a:noFill/>
          </p:spPr>
          <p:txBody>
            <a:bodyPr wrap="square" rtlCol="0">
              <a:spAutoFit/>
            </a:bodyPr>
            <a:lstStyle/>
            <a:p>
              <a:r>
                <a:rPr lang="en-US" altLang="ja-JP" b="1" dirty="0" smtClean="0">
                  <a:solidFill>
                    <a:srgbClr val="FF0000"/>
                  </a:solidFill>
                </a:rPr>
                <a:t>79.6</a:t>
              </a:r>
              <a:r>
                <a:rPr kumimoji="1" lang="en-US" altLang="ja-JP" b="1" dirty="0" smtClean="0">
                  <a:solidFill>
                    <a:srgbClr val="FF0000"/>
                  </a:solidFill>
                </a:rPr>
                <a:t>mV</a:t>
              </a:r>
              <a:endParaRPr kumimoji="1" lang="ja-JP" altLang="en-US" b="1" dirty="0">
                <a:solidFill>
                  <a:srgbClr val="FF0000"/>
                </a:solidFill>
              </a:endParaRPr>
            </a:p>
          </p:txBody>
        </p:sp>
        <p:cxnSp>
          <p:nvCxnSpPr>
            <p:cNvPr id="24" name="直線矢印コネクタ 23"/>
            <p:cNvCxnSpPr/>
            <p:nvPr/>
          </p:nvCxnSpPr>
          <p:spPr>
            <a:xfrm>
              <a:off x="3154364" y="5032375"/>
              <a:ext cx="630236"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3725529" y="4757914"/>
              <a:ext cx="1346881" cy="508524"/>
            </a:xfrm>
            <a:prstGeom prst="rect">
              <a:avLst/>
            </a:prstGeom>
            <a:noFill/>
          </p:spPr>
          <p:txBody>
            <a:bodyPr wrap="square" rtlCol="0">
              <a:spAutoFit/>
            </a:bodyPr>
            <a:lstStyle/>
            <a:p>
              <a:r>
                <a:rPr lang="en-US" altLang="ja-JP" b="1" dirty="0" smtClean="0"/>
                <a:t>2msec</a:t>
              </a:r>
              <a:endParaRPr kumimoji="1" lang="ja-JP" altLang="en-US" b="1" dirty="0"/>
            </a:p>
          </p:txBody>
        </p:sp>
        <p:sp>
          <p:nvSpPr>
            <p:cNvPr id="26" name="テキスト ボックス 25"/>
            <p:cNvSpPr txBox="1"/>
            <p:nvPr/>
          </p:nvSpPr>
          <p:spPr>
            <a:xfrm>
              <a:off x="135770" y="2071637"/>
              <a:ext cx="1299622" cy="679901"/>
            </a:xfrm>
            <a:prstGeom prst="rect">
              <a:avLst/>
            </a:prstGeom>
            <a:noFill/>
          </p:spPr>
          <p:txBody>
            <a:bodyPr wrap="square" rtlCol="0">
              <a:spAutoFit/>
            </a:bodyPr>
            <a:lstStyle/>
            <a:p>
              <a:r>
                <a:rPr lang="ja-JP" altLang="en-US" sz="2400" b="1" dirty="0">
                  <a:solidFill>
                    <a:schemeClr val="accent1"/>
                  </a:solidFill>
                </a:rPr>
                <a:t>入力</a:t>
              </a:r>
              <a:endParaRPr kumimoji="1" lang="ja-JP" altLang="en-US" sz="2400" b="1" dirty="0">
                <a:solidFill>
                  <a:schemeClr val="accent1"/>
                </a:solidFill>
              </a:endParaRPr>
            </a:p>
          </p:txBody>
        </p:sp>
        <p:sp>
          <p:nvSpPr>
            <p:cNvPr id="27" name="テキスト ボックス 26"/>
            <p:cNvSpPr txBox="1"/>
            <p:nvPr/>
          </p:nvSpPr>
          <p:spPr>
            <a:xfrm>
              <a:off x="135770" y="3874854"/>
              <a:ext cx="1299621" cy="635654"/>
            </a:xfrm>
            <a:prstGeom prst="rect">
              <a:avLst/>
            </a:prstGeom>
            <a:noFill/>
          </p:spPr>
          <p:txBody>
            <a:bodyPr wrap="square" rtlCol="0">
              <a:spAutoFit/>
            </a:bodyPr>
            <a:lstStyle/>
            <a:p>
              <a:r>
                <a:rPr lang="ja-JP" altLang="en-US" sz="2400" b="1" dirty="0" smtClean="0">
                  <a:solidFill>
                    <a:srgbClr val="FF0000"/>
                  </a:solidFill>
                </a:rPr>
                <a:t>出力</a:t>
              </a:r>
              <a:endParaRPr kumimoji="1" lang="ja-JP" altLang="en-US" sz="2400" b="1" dirty="0">
                <a:solidFill>
                  <a:srgbClr val="FF0000"/>
                </a:solidFill>
              </a:endParaRPr>
            </a:p>
          </p:txBody>
        </p:sp>
      </p:grpSp>
      <p:pic>
        <p:nvPicPr>
          <p:cNvPr id="29" name="図 28"/>
          <p:cNvPicPr>
            <a:picLocks noChangeAspect="1"/>
          </p:cNvPicPr>
          <p:nvPr/>
        </p:nvPicPr>
        <p:blipFill rotWithShape="1">
          <a:blip r:embed="rId3"/>
          <a:srcRect b="7146"/>
          <a:stretch/>
        </p:blipFill>
        <p:spPr>
          <a:xfrm>
            <a:off x="6022307" y="1705857"/>
            <a:ext cx="2660328" cy="3289377"/>
          </a:xfrm>
          <a:prstGeom prst="rect">
            <a:avLst/>
          </a:prstGeom>
        </p:spPr>
      </p:pic>
      <p:sp>
        <p:nvSpPr>
          <p:cNvPr id="30" name="テキスト ボックス 29"/>
          <p:cNvSpPr txBox="1"/>
          <p:nvPr/>
        </p:nvSpPr>
        <p:spPr>
          <a:xfrm>
            <a:off x="411184" y="1086059"/>
            <a:ext cx="6909047" cy="429495"/>
          </a:xfrm>
          <a:prstGeom prst="rect">
            <a:avLst/>
          </a:prstGeom>
          <a:solidFill>
            <a:schemeClr val="bg1"/>
          </a:solidFill>
        </p:spPr>
        <p:txBody>
          <a:bodyPr wrap="square" rtlCol="0">
            <a:noAutofit/>
          </a:bodyPr>
          <a:lstStyle/>
          <a:p>
            <a:pPr marL="342900" indent="-342900">
              <a:buClr>
                <a:schemeClr val="accent3"/>
              </a:buClr>
              <a:buFont typeface="Wingdings" panose="05000000000000000000" pitchFamily="2" charset="2"/>
              <a:buChar char="p"/>
            </a:pPr>
            <a:r>
              <a:rPr kumimoji="1" lang="ja-JP" altLang="en-US" dirty="0" smtClean="0"/>
              <a:t>低温下でも回路が動作するか、性能の測定・評価を行った</a:t>
            </a:r>
            <a:endParaRPr kumimoji="1" lang="ja-JP" altLang="en-US" dirty="0"/>
          </a:p>
        </p:txBody>
      </p:sp>
      <p:grpSp>
        <p:nvGrpSpPr>
          <p:cNvPr id="17" name="グループ化 16"/>
          <p:cNvGrpSpPr/>
          <p:nvPr/>
        </p:nvGrpSpPr>
        <p:grpSpPr>
          <a:xfrm>
            <a:off x="869472" y="1714458"/>
            <a:ext cx="4564288" cy="1727991"/>
            <a:chOff x="838859" y="1670903"/>
            <a:chExt cx="4564288" cy="1727991"/>
          </a:xfrm>
        </p:grpSpPr>
        <p:grpSp>
          <p:nvGrpSpPr>
            <p:cNvPr id="16" name="グループ化 15"/>
            <p:cNvGrpSpPr/>
            <p:nvPr/>
          </p:nvGrpSpPr>
          <p:grpSpPr>
            <a:xfrm>
              <a:off x="838859" y="1781652"/>
              <a:ext cx="4564288" cy="1617242"/>
              <a:chOff x="498192" y="1740692"/>
              <a:chExt cx="4564288" cy="1617242"/>
            </a:xfrm>
          </p:grpSpPr>
          <p:sp>
            <p:nvSpPr>
              <p:cNvPr id="7" name="テキスト ボックス 6"/>
              <p:cNvSpPr txBox="1"/>
              <p:nvPr/>
            </p:nvSpPr>
            <p:spPr>
              <a:xfrm>
                <a:off x="498192" y="2233043"/>
                <a:ext cx="649537" cy="369332"/>
              </a:xfrm>
              <a:prstGeom prst="rect">
                <a:avLst/>
              </a:prstGeom>
              <a:noFill/>
            </p:spPr>
            <p:txBody>
              <a:bodyPr wrap="none" rtlCol="0">
                <a:spAutoFit/>
              </a:bodyPr>
              <a:lstStyle/>
              <a:p>
                <a:r>
                  <a:rPr lang="ja-JP" altLang="en-US" b="1" dirty="0">
                    <a:solidFill>
                      <a:srgbClr val="0070C0"/>
                    </a:solidFill>
                  </a:rPr>
                  <a:t>入力</a:t>
                </a:r>
                <a:endParaRPr kumimoji="1" lang="ja-JP" altLang="en-US" b="1" dirty="0">
                  <a:solidFill>
                    <a:srgbClr val="0070C0"/>
                  </a:solidFill>
                </a:endParaRPr>
              </a:p>
            </p:txBody>
          </p:sp>
          <p:sp>
            <p:nvSpPr>
              <p:cNvPr id="8" name="フリーフォーム 7"/>
              <p:cNvSpPr/>
              <p:nvPr/>
            </p:nvSpPr>
            <p:spPr>
              <a:xfrm>
                <a:off x="558060" y="2725528"/>
                <a:ext cx="529803" cy="355299"/>
              </a:xfrm>
              <a:custGeom>
                <a:avLst/>
                <a:gdLst>
                  <a:gd name="connsiteX0" fmla="*/ 0 w 347472"/>
                  <a:gd name="connsiteY0" fmla="*/ 321732 h 676409"/>
                  <a:gd name="connsiteX1" fmla="*/ 91440 w 347472"/>
                  <a:gd name="connsiteY1" fmla="*/ 10836 h 676409"/>
                  <a:gd name="connsiteX2" fmla="*/ 274320 w 347472"/>
                  <a:gd name="connsiteY2" fmla="*/ 669204 h 676409"/>
                  <a:gd name="connsiteX3" fmla="*/ 347472 w 347472"/>
                  <a:gd name="connsiteY3" fmla="*/ 303444 h 676409"/>
                </a:gdLst>
                <a:ahLst/>
                <a:cxnLst>
                  <a:cxn ang="0">
                    <a:pos x="connsiteX0" y="connsiteY0"/>
                  </a:cxn>
                  <a:cxn ang="0">
                    <a:pos x="connsiteX1" y="connsiteY1"/>
                  </a:cxn>
                  <a:cxn ang="0">
                    <a:pos x="connsiteX2" y="connsiteY2"/>
                  </a:cxn>
                  <a:cxn ang="0">
                    <a:pos x="connsiteX3" y="connsiteY3"/>
                  </a:cxn>
                </a:cxnLst>
                <a:rect l="l" t="t" r="r" b="b"/>
                <a:pathLst>
                  <a:path w="347472" h="676409">
                    <a:moveTo>
                      <a:pt x="0" y="321732"/>
                    </a:moveTo>
                    <a:cubicBezTo>
                      <a:pt x="22860" y="137328"/>
                      <a:pt x="45720" y="-47076"/>
                      <a:pt x="91440" y="10836"/>
                    </a:cubicBezTo>
                    <a:cubicBezTo>
                      <a:pt x="137160" y="68748"/>
                      <a:pt x="231648" y="620436"/>
                      <a:pt x="274320" y="669204"/>
                    </a:cubicBezTo>
                    <a:cubicBezTo>
                      <a:pt x="316992" y="717972"/>
                      <a:pt x="332232" y="510708"/>
                      <a:pt x="347472" y="303444"/>
                    </a:cubicBezTo>
                  </a:path>
                </a:pathLst>
              </a:custGeom>
              <a:noFill/>
              <a:ln w="698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p:cNvGrpSpPr/>
              <p:nvPr/>
            </p:nvGrpSpPr>
            <p:grpSpPr>
              <a:xfrm>
                <a:off x="1205130" y="1740692"/>
                <a:ext cx="3857350" cy="1617242"/>
                <a:chOff x="3184790" y="1117133"/>
                <a:chExt cx="4783062" cy="2005358"/>
              </a:xfrm>
            </p:grpSpPr>
            <p:sp>
              <p:nvSpPr>
                <p:cNvPr id="9" name="テキスト ボックス 8"/>
                <p:cNvSpPr txBox="1"/>
                <p:nvPr/>
              </p:nvSpPr>
              <p:spPr>
                <a:xfrm>
                  <a:off x="7318315" y="2273076"/>
                  <a:ext cx="649537" cy="369332"/>
                </a:xfrm>
                <a:prstGeom prst="rect">
                  <a:avLst/>
                </a:prstGeom>
                <a:noFill/>
              </p:spPr>
              <p:txBody>
                <a:bodyPr wrap="none" rtlCol="0">
                  <a:spAutoFit/>
                </a:bodyPr>
                <a:lstStyle/>
                <a:p>
                  <a:r>
                    <a:rPr lang="ja-JP" altLang="en-US" b="1" dirty="0">
                      <a:solidFill>
                        <a:srgbClr val="FF0000"/>
                      </a:solidFill>
                    </a:rPr>
                    <a:t>出力</a:t>
                  </a:r>
                  <a:endParaRPr kumimoji="1" lang="ja-JP" altLang="en-US" b="1" dirty="0">
                    <a:solidFill>
                      <a:srgbClr val="FF0000"/>
                    </a:solidFill>
                  </a:endParaRPr>
                </a:p>
              </p:txBody>
            </p:sp>
            <p:sp>
              <p:nvSpPr>
                <p:cNvPr id="10" name="フリーフォーム 9"/>
                <p:cNvSpPr/>
                <p:nvPr/>
              </p:nvSpPr>
              <p:spPr>
                <a:xfrm flipV="1">
                  <a:off x="7267749" y="1554740"/>
                  <a:ext cx="633568" cy="675306"/>
                </a:xfrm>
                <a:custGeom>
                  <a:avLst/>
                  <a:gdLst>
                    <a:gd name="connsiteX0" fmla="*/ 0 w 347472"/>
                    <a:gd name="connsiteY0" fmla="*/ 321732 h 676409"/>
                    <a:gd name="connsiteX1" fmla="*/ 91440 w 347472"/>
                    <a:gd name="connsiteY1" fmla="*/ 10836 h 676409"/>
                    <a:gd name="connsiteX2" fmla="*/ 274320 w 347472"/>
                    <a:gd name="connsiteY2" fmla="*/ 669204 h 676409"/>
                    <a:gd name="connsiteX3" fmla="*/ 347472 w 347472"/>
                    <a:gd name="connsiteY3" fmla="*/ 303444 h 676409"/>
                  </a:gdLst>
                  <a:ahLst/>
                  <a:cxnLst>
                    <a:cxn ang="0">
                      <a:pos x="connsiteX0" y="connsiteY0"/>
                    </a:cxn>
                    <a:cxn ang="0">
                      <a:pos x="connsiteX1" y="connsiteY1"/>
                    </a:cxn>
                    <a:cxn ang="0">
                      <a:pos x="connsiteX2" y="connsiteY2"/>
                    </a:cxn>
                    <a:cxn ang="0">
                      <a:pos x="connsiteX3" y="connsiteY3"/>
                    </a:cxn>
                  </a:cxnLst>
                  <a:rect l="l" t="t" r="r" b="b"/>
                  <a:pathLst>
                    <a:path w="347472" h="676409">
                      <a:moveTo>
                        <a:pt x="0" y="321732"/>
                      </a:moveTo>
                      <a:cubicBezTo>
                        <a:pt x="22860" y="137328"/>
                        <a:pt x="45720" y="-47076"/>
                        <a:pt x="91440" y="10836"/>
                      </a:cubicBezTo>
                      <a:cubicBezTo>
                        <a:pt x="137160" y="68748"/>
                        <a:pt x="231648" y="620436"/>
                        <a:pt x="274320" y="669204"/>
                      </a:cubicBezTo>
                      <a:cubicBezTo>
                        <a:pt x="316992" y="717972"/>
                        <a:pt x="332232" y="510708"/>
                        <a:pt x="347472" y="303444"/>
                      </a:cubicBezTo>
                    </a:path>
                  </a:pathLst>
                </a:custGeom>
                <a:noFill/>
                <a:ln w="698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5622137" y="1462059"/>
                  <a:ext cx="595035" cy="461665"/>
                </a:xfrm>
                <a:prstGeom prst="rect">
                  <a:avLst/>
                </a:prstGeom>
                <a:noFill/>
              </p:spPr>
              <p:txBody>
                <a:bodyPr wrap="none" rtlCol="0">
                  <a:spAutoFit/>
                </a:bodyPr>
                <a:lstStyle/>
                <a:p>
                  <a:r>
                    <a:rPr kumimoji="1" lang="en-US" altLang="ja-JP" sz="2400" b="1" dirty="0" smtClean="0">
                      <a:solidFill>
                        <a:schemeClr val="accent1"/>
                      </a:solidFill>
                    </a:rPr>
                    <a:t>3K</a:t>
                  </a:r>
                  <a:endParaRPr kumimoji="1" lang="ja-JP" altLang="en-US" sz="2400" b="1" dirty="0">
                    <a:solidFill>
                      <a:schemeClr val="accent1"/>
                    </a:solidFill>
                  </a:endParaRPr>
                </a:p>
              </p:txBody>
            </p:sp>
            <p:grpSp>
              <p:nvGrpSpPr>
                <p:cNvPr id="28" name="グループ化 27"/>
                <p:cNvGrpSpPr/>
                <p:nvPr/>
              </p:nvGrpSpPr>
              <p:grpSpPr>
                <a:xfrm>
                  <a:off x="3184790" y="1117133"/>
                  <a:ext cx="4240554" cy="2005358"/>
                  <a:chOff x="3475816" y="1049270"/>
                  <a:chExt cx="4240554" cy="2005358"/>
                </a:xfrm>
              </p:grpSpPr>
              <p:sp>
                <p:nvSpPr>
                  <p:cNvPr id="32" name="二等辺三角形 31"/>
                  <p:cNvSpPr/>
                  <p:nvPr/>
                </p:nvSpPr>
                <p:spPr>
                  <a:xfrm rot="5400000">
                    <a:off x="4574140" y="1582636"/>
                    <a:ext cx="1282890" cy="932328"/>
                  </a:xfrm>
                  <a:prstGeom prst="triangl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a:stCxn id="32" idx="1"/>
                  </p:cNvCxnSpPr>
                  <p:nvPr/>
                </p:nvCxnSpPr>
                <p:spPr>
                  <a:xfrm flipV="1">
                    <a:off x="5215585" y="1171074"/>
                    <a:ext cx="0" cy="5570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4981433" y="1049270"/>
                    <a:ext cx="464023" cy="25362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6" name="フリーフォーム 35"/>
                  <p:cNvSpPr/>
                  <p:nvPr/>
                </p:nvSpPr>
                <p:spPr>
                  <a:xfrm>
                    <a:off x="3806653" y="2046996"/>
                    <a:ext cx="276520" cy="328926"/>
                  </a:xfrm>
                  <a:custGeom>
                    <a:avLst/>
                    <a:gdLst>
                      <a:gd name="connsiteX0" fmla="*/ 0 w 887104"/>
                      <a:gd name="connsiteY0" fmla="*/ 655092 h 655092"/>
                      <a:gd name="connsiteX1" fmla="*/ 0 w 887104"/>
                      <a:gd name="connsiteY1" fmla="*/ 0 h 655092"/>
                      <a:gd name="connsiteX2" fmla="*/ 887104 w 887104"/>
                      <a:gd name="connsiteY2" fmla="*/ 0 h 655092"/>
                    </a:gdLst>
                    <a:ahLst/>
                    <a:cxnLst>
                      <a:cxn ang="0">
                        <a:pos x="connsiteX0" y="connsiteY0"/>
                      </a:cxn>
                      <a:cxn ang="0">
                        <a:pos x="connsiteX1" y="connsiteY1"/>
                      </a:cxn>
                      <a:cxn ang="0">
                        <a:pos x="connsiteX2" y="connsiteY2"/>
                      </a:cxn>
                    </a:cxnLst>
                    <a:rect l="l" t="t" r="r" b="b"/>
                    <a:pathLst>
                      <a:path w="887104" h="655092">
                        <a:moveTo>
                          <a:pt x="0" y="655092"/>
                        </a:moveTo>
                        <a:lnTo>
                          <a:pt x="0" y="0"/>
                        </a:lnTo>
                        <a:lnTo>
                          <a:pt x="887104" y="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8" name="直線コネクタ 37"/>
                  <p:cNvCxnSpPr>
                    <a:endCxn id="40" idx="3"/>
                  </p:cNvCxnSpPr>
                  <p:nvPr/>
                </p:nvCxnSpPr>
                <p:spPr>
                  <a:xfrm>
                    <a:off x="3806892" y="2521933"/>
                    <a:ext cx="0" cy="3822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二等辺三角形 39"/>
                  <p:cNvSpPr/>
                  <p:nvPr/>
                </p:nvSpPr>
                <p:spPr>
                  <a:xfrm flipV="1">
                    <a:off x="3475816" y="2904168"/>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p:cNvGrpSpPr/>
                  <p:nvPr/>
                </p:nvGrpSpPr>
                <p:grpSpPr>
                  <a:xfrm>
                    <a:off x="4882368" y="2375922"/>
                    <a:ext cx="662152" cy="678706"/>
                    <a:chOff x="1932333" y="2842645"/>
                    <a:chExt cx="662152" cy="678706"/>
                  </a:xfrm>
                </p:grpSpPr>
                <p:cxnSp>
                  <p:nvCxnSpPr>
                    <p:cNvPr id="67" name="直線コネクタ 66"/>
                    <p:cNvCxnSpPr/>
                    <p:nvPr/>
                  </p:nvCxnSpPr>
                  <p:spPr>
                    <a:xfrm>
                      <a:off x="2270192" y="2842645"/>
                      <a:ext cx="0" cy="53875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二等辺三角形 67"/>
                    <p:cNvSpPr/>
                    <p:nvPr/>
                  </p:nvSpPr>
                  <p:spPr>
                    <a:xfrm flipV="1">
                      <a:off x="1932333" y="3373959"/>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42" name="直線コネクタ 41"/>
                  <p:cNvCxnSpPr/>
                  <p:nvPr/>
                </p:nvCxnSpPr>
                <p:spPr>
                  <a:xfrm>
                    <a:off x="5681749" y="2046996"/>
                    <a:ext cx="129421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3" name="グループ化 42"/>
                  <p:cNvGrpSpPr/>
                  <p:nvPr/>
                </p:nvGrpSpPr>
                <p:grpSpPr>
                  <a:xfrm>
                    <a:off x="5884942" y="2509065"/>
                    <a:ext cx="662152" cy="542495"/>
                    <a:chOff x="1621616" y="2661465"/>
                    <a:chExt cx="662152" cy="542495"/>
                  </a:xfrm>
                </p:grpSpPr>
                <p:cxnSp>
                  <p:nvCxnSpPr>
                    <p:cNvPr id="65" name="直線コネクタ 64"/>
                    <p:cNvCxnSpPr>
                      <a:endCxn id="66" idx="3"/>
                    </p:cNvCxnSpPr>
                    <p:nvPr/>
                  </p:nvCxnSpPr>
                  <p:spPr>
                    <a:xfrm>
                      <a:off x="1952692" y="2661465"/>
                      <a:ext cx="0" cy="395103"/>
                    </a:xfrm>
                    <a:prstGeom prst="lin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6" name="二等辺三角形 65"/>
                    <p:cNvSpPr/>
                    <p:nvPr/>
                  </p:nvSpPr>
                  <p:spPr>
                    <a:xfrm flipV="1">
                      <a:off x="1621616" y="3056568"/>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44" name="直線コネクタ 43"/>
                  <p:cNvCxnSpPr/>
                  <p:nvPr/>
                </p:nvCxnSpPr>
                <p:spPr>
                  <a:xfrm>
                    <a:off x="6217122" y="2046996"/>
                    <a:ext cx="0" cy="336457"/>
                  </a:xfrm>
                  <a:prstGeom prst="line">
                    <a:avLst/>
                  </a:prstGeom>
                  <a:ln w="25400">
                    <a:solidFill>
                      <a:schemeClr val="tx1"/>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45" name="グループ化 44"/>
                  <p:cNvGrpSpPr/>
                  <p:nvPr/>
                </p:nvGrpSpPr>
                <p:grpSpPr>
                  <a:xfrm>
                    <a:off x="6030496" y="2385820"/>
                    <a:ext cx="368490" cy="127371"/>
                    <a:chOff x="1759234" y="2534094"/>
                    <a:chExt cx="368490" cy="127371"/>
                  </a:xfrm>
                </p:grpSpPr>
                <p:cxnSp>
                  <p:nvCxnSpPr>
                    <p:cNvPr id="63" name="直線コネクタ 62"/>
                    <p:cNvCxnSpPr/>
                    <p:nvPr/>
                  </p:nvCxnSpPr>
                  <p:spPr>
                    <a:xfrm>
                      <a:off x="1759234" y="2534094"/>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p:nvCxnSpPr>
                  <p:spPr>
                    <a:xfrm>
                      <a:off x="1759234" y="2661465"/>
                      <a:ext cx="368490" cy="0"/>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46" name="直線コネクタ 45"/>
                  <p:cNvCxnSpPr>
                    <a:stCxn id="32" idx="3"/>
                  </p:cNvCxnSpPr>
                  <p:nvPr/>
                </p:nvCxnSpPr>
                <p:spPr>
                  <a:xfrm flipH="1" flipV="1">
                    <a:off x="3929867" y="2046995"/>
                    <a:ext cx="819554" cy="180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フリーフォーム 46"/>
                  <p:cNvSpPr/>
                  <p:nvPr/>
                </p:nvSpPr>
                <p:spPr>
                  <a:xfrm flipH="1">
                    <a:off x="6975959" y="2046996"/>
                    <a:ext cx="405090" cy="202545"/>
                  </a:xfrm>
                  <a:custGeom>
                    <a:avLst/>
                    <a:gdLst>
                      <a:gd name="connsiteX0" fmla="*/ 0 w 887104"/>
                      <a:gd name="connsiteY0" fmla="*/ 655092 h 655092"/>
                      <a:gd name="connsiteX1" fmla="*/ 0 w 887104"/>
                      <a:gd name="connsiteY1" fmla="*/ 0 h 655092"/>
                      <a:gd name="connsiteX2" fmla="*/ 887104 w 887104"/>
                      <a:gd name="connsiteY2" fmla="*/ 0 h 655092"/>
                    </a:gdLst>
                    <a:ahLst/>
                    <a:cxnLst>
                      <a:cxn ang="0">
                        <a:pos x="connsiteX0" y="connsiteY0"/>
                      </a:cxn>
                      <a:cxn ang="0">
                        <a:pos x="connsiteX1" y="connsiteY1"/>
                      </a:cxn>
                      <a:cxn ang="0">
                        <a:pos x="connsiteX2" y="connsiteY2"/>
                      </a:cxn>
                    </a:cxnLst>
                    <a:rect l="l" t="t" r="r" b="b"/>
                    <a:pathLst>
                      <a:path w="887104" h="655092">
                        <a:moveTo>
                          <a:pt x="0" y="655092"/>
                        </a:moveTo>
                        <a:lnTo>
                          <a:pt x="0" y="0"/>
                        </a:lnTo>
                        <a:lnTo>
                          <a:pt x="887104" y="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8" name="グループ化 47"/>
                  <p:cNvGrpSpPr/>
                  <p:nvPr/>
                </p:nvGrpSpPr>
                <p:grpSpPr>
                  <a:xfrm>
                    <a:off x="7285189" y="2243292"/>
                    <a:ext cx="191720" cy="463324"/>
                    <a:chOff x="7600950" y="1381125"/>
                    <a:chExt cx="342900" cy="828675"/>
                  </a:xfrm>
                </p:grpSpPr>
                <p:sp>
                  <p:nvSpPr>
                    <p:cNvPr id="61" name="フリーフォーム 60"/>
                    <p:cNvSpPr/>
                    <p:nvPr/>
                  </p:nvSpPr>
                  <p:spPr>
                    <a:xfrm>
                      <a:off x="7600950" y="1428750"/>
                      <a:ext cx="342900" cy="781050"/>
                    </a:xfrm>
                    <a:custGeom>
                      <a:avLst/>
                      <a:gdLst>
                        <a:gd name="connsiteX0" fmla="*/ 342900 w 342900"/>
                        <a:gd name="connsiteY0" fmla="*/ 0 h 781050"/>
                        <a:gd name="connsiteX1" fmla="*/ 0 w 342900"/>
                        <a:gd name="connsiteY1" fmla="*/ 171450 h 781050"/>
                        <a:gd name="connsiteX2" fmla="*/ 342900 w 342900"/>
                        <a:gd name="connsiteY2" fmla="*/ 285750 h 781050"/>
                        <a:gd name="connsiteX3" fmla="*/ 0 w 342900"/>
                        <a:gd name="connsiteY3" fmla="*/ 428625 h 781050"/>
                        <a:gd name="connsiteX4" fmla="*/ 342900 w 342900"/>
                        <a:gd name="connsiteY4" fmla="*/ 561975 h 781050"/>
                        <a:gd name="connsiteX5" fmla="*/ 0 w 342900"/>
                        <a:gd name="connsiteY5" fmla="*/ 714375 h 781050"/>
                        <a:gd name="connsiteX6" fmla="*/ 190500 w 342900"/>
                        <a:gd name="connsiteY6" fmla="*/ 78105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2900" h="781050">
                          <a:moveTo>
                            <a:pt x="342900" y="0"/>
                          </a:moveTo>
                          <a:lnTo>
                            <a:pt x="0" y="171450"/>
                          </a:lnTo>
                          <a:lnTo>
                            <a:pt x="342900" y="285750"/>
                          </a:lnTo>
                          <a:lnTo>
                            <a:pt x="0" y="428625"/>
                          </a:lnTo>
                          <a:lnTo>
                            <a:pt x="342900" y="561975"/>
                          </a:lnTo>
                          <a:lnTo>
                            <a:pt x="0" y="714375"/>
                          </a:lnTo>
                          <a:lnTo>
                            <a:pt x="190500" y="781050"/>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2" name="直線コネクタ 61"/>
                    <p:cNvCxnSpPr>
                      <a:stCxn id="61" idx="0"/>
                    </p:cNvCxnSpPr>
                    <p:nvPr/>
                  </p:nvCxnSpPr>
                  <p:spPr>
                    <a:xfrm flipH="1" flipV="1">
                      <a:off x="7781925" y="1381125"/>
                      <a:ext cx="161925" cy="476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9" name="グループ化 48"/>
                  <p:cNvGrpSpPr/>
                  <p:nvPr/>
                </p:nvGrpSpPr>
                <p:grpSpPr>
                  <a:xfrm>
                    <a:off x="7054218" y="2707185"/>
                    <a:ext cx="662152" cy="344375"/>
                    <a:chOff x="1939116" y="2859585"/>
                    <a:chExt cx="662152" cy="344375"/>
                  </a:xfrm>
                </p:grpSpPr>
                <p:cxnSp>
                  <p:nvCxnSpPr>
                    <p:cNvPr id="59" name="直線コネクタ 58"/>
                    <p:cNvCxnSpPr>
                      <a:endCxn id="60" idx="0"/>
                    </p:cNvCxnSpPr>
                    <p:nvPr/>
                  </p:nvCxnSpPr>
                  <p:spPr>
                    <a:xfrm>
                      <a:off x="2270192" y="2859585"/>
                      <a:ext cx="0" cy="344375"/>
                    </a:xfrm>
                    <a:prstGeom prst="lin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0" name="二等辺三角形 59"/>
                    <p:cNvSpPr/>
                    <p:nvPr/>
                  </p:nvSpPr>
                  <p:spPr>
                    <a:xfrm flipV="1">
                      <a:off x="1939116" y="3056568"/>
                      <a:ext cx="662152" cy="147392"/>
                    </a:xfrm>
                    <a:prstGeom prst="triangle">
                      <a:avLst/>
                    </a:prstGeom>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2" name="正方形/長方形 11"/>
                <p:cNvSpPr/>
                <p:nvPr/>
              </p:nvSpPr>
              <p:spPr>
                <a:xfrm>
                  <a:off x="3981771" y="1405541"/>
                  <a:ext cx="2399971" cy="1576996"/>
                </a:xfrm>
                <a:prstGeom prst="rect">
                  <a:avLst/>
                </a:prstGeom>
                <a:solidFill>
                  <a:schemeClr val="accent1">
                    <a:alpha val="20000"/>
                  </a:schemeClr>
                </a:solidFill>
                <a:ln w="31750">
                  <a:solidFill>
                    <a:schemeClr val="bg2">
                      <a:lumMod val="90000"/>
                      <a:alpha val="7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1" name="円/楕円 70"/>
                <p:cNvSpPr/>
                <p:nvPr/>
              </p:nvSpPr>
              <p:spPr>
                <a:xfrm>
                  <a:off x="3337060" y="2325557"/>
                  <a:ext cx="356320" cy="374186"/>
                </a:xfrm>
                <a:prstGeom prst="ellipse">
                  <a:avLst/>
                </a:prstGeom>
                <a:solidFill>
                  <a:schemeClr val="bg1"/>
                </a:solid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smtClean="0">
                      <a:solidFill>
                        <a:schemeClr val="tx1"/>
                      </a:solidFill>
                    </a:rPr>
                    <a:t>V</a:t>
                  </a:r>
                  <a:endParaRPr kumimoji="1" lang="ja-JP" altLang="en-US" sz="2400" b="1" dirty="0">
                    <a:solidFill>
                      <a:schemeClr val="tx1"/>
                    </a:solidFill>
                  </a:endParaRPr>
                </a:p>
              </p:txBody>
            </p:sp>
          </p:grpSp>
        </p:grpSp>
        <p:sp>
          <p:nvSpPr>
            <p:cNvPr id="72" name="正方形/長方形 71"/>
            <p:cNvSpPr/>
            <p:nvPr/>
          </p:nvSpPr>
          <p:spPr>
            <a:xfrm>
              <a:off x="2523877" y="2283068"/>
              <a:ext cx="595035" cy="584775"/>
            </a:xfrm>
            <a:prstGeom prst="rect">
              <a:avLst/>
            </a:prstGeom>
          </p:spPr>
          <p:txBody>
            <a:bodyPr wrap="none">
              <a:spAutoFit/>
            </a:bodyPr>
            <a:lstStyle/>
            <a:p>
              <a:r>
                <a:rPr lang="ja-JP" altLang="en-US" sz="1600" dirty="0" smtClean="0"/>
                <a:t>増幅</a:t>
              </a:r>
              <a:endParaRPr lang="en-US" altLang="ja-JP" sz="1600" dirty="0" smtClean="0"/>
            </a:p>
            <a:p>
              <a:r>
                <a:rPr lang="ja-JP" altLang="en-US" sz="1600" dirty="0" smtClean="0"/>
                <a:t>回路</a:t>
              </a:r>
              <a:endParaRPr lang="ja-JP" altLang="en-US" sz="1600" dirty="0"/>
            </a:p>
          </p:txBody>
        </p:sp>
        <p:sp>
          <p:nvSpPr>
            <p:cNvPr id="73" name="正方形/長方形 72"/>
            <p:cNvSpPr/>
            <p:nvPr/>
          </p:nvSpPr>
          <p:spPr>
            <a:xfrm>
              <a:off x="3156272" y="1670903"/>
              <a:ext cx="1590500" cy="338554"/>
            </a:xfrm>
            <a:prstGeom prst="rect">
              <a:avLst/>
            </a:prstGeom>
          </p:spPr>
          <p:txBody>
            <a:bodyPr wrap="none">
              <a:spAutoFit/>
            </a:bodyPr>
            <a:lstStyle/>
            <a:p>
              <a:r>
                <a:rPr lang="ja-JP" altLang="en-US" sz="1600" dirty="0" smtClean="0"/>
                <a:t>回路のバイアス</a:t>
              </a:r>
              <a:endParaRPr lang="ja-JP" altLang="en-US" sz="1600" dirty="0"/>
            </a:p>
          </p:txBody>
        </p:sp>
        <p:sp>
          <p:nvSpPr>
            <p:cNvPr id="74" name="正方形/長方形 73"/>
            <p:cNvSpPr/>
            <p:nvPr/>
          </p:nvSpPr>
          <p:spPr>
            <a:xfrm>
              <a:off x="3843041" y="2613741"/>
              <a:ext cx="595035" cy="584775"/>
            </a:xfrm>
            <a:prstGeom prst="rect">
              <a:avLst/>
            </a:prstGeom>
          </p:spPr>
          <p:txBody>
            <a:bodyPr wrap="none">
              <a:spAutoFit/>
            </a:bodyPr>
            <a:lstStyle/>
            <a:p>
              <a:r>
                <a:rPr lang="ja-JP" altLang="en-US" sz="1600" dirty="0" smtClean="0"/>
                <a:t>配線</a:t>
              </a:r>
              <a:endParaRPr lang="en-US" altLang="ja-JP" sz="1600" dirty="0" smtClean="0"/>
            </a:p>
            <a:p>
              <a:r>
                <a:rPr lang="ja-JP" altLang="en-US" sz="1600" dirty="0"/>
                <a:t>容量</a:t>
              </a:r>
            </a:p>
          </p:txBody>
        </p:sp>
      </p:grpSp>
      <p:sp>
        <p:nvSpPr>
          <p:cNvPr id="75" name="テキスト ボックス 74"/>
          <p:cNvSpPr txBox="1"/>
          <p:nvPr/>
        </p:nvSpPr>
        <p:spPr>
          <a:xfrm>
            <a:off x="673993" y="4306887"/>
            <a:ext cx="949299" cy="400110"/>
          </a:xfrm>
          <a:prstGeom prst="rect">
            <a:avLst/>
          </a:prstGeom>
          <a:noFill/>
        </p:spPr>
        <p:txBody>
          <a:bodyPr wrap="none" rtlCol="0">
            <a:spAutoFit/>
          </a:bodyPr>
          <a:lstStyle/>
          <a:p>
            <a:r>
              <a:rPr kumimoji="1" lang="en-US" altLang="ja-JP" sz="2000" b="1" dirty="0" smtClean="0">
                <a:solidFill>
                  <a:schemeClr val="accent1"/>
                </a:solidFill>
              </a:rPr>
              <a:t>100Hz</a:t>
            </a:r>
            <a:endParaRPr kumimoji="1" lang="ja-JP" altLang="en-US" sz="2000" b="1" dirty="0">
              <a:solidFill>
                <a:schemeClr val="accent1"/>
              </a:solidFill>
            </a:endParaRPr>
          </a:p>
        </p:txBody>
      </p:sp>
      <p:sp>
        <p:nvSpPr>
          <p:cNvPr id="77" name="テキスト ボックス 76"/>
          <p:cNvSpPr txBox="1"/>
          <p:nvPr/>
        </p:nvSpPr>
        <p:spPr>
          <a:xfrm>
            <a:off x="3732584" y="5135137"/>
            <a:ext cx="1204176" cy="400110"/>
          </a:xfrm>
          <a:prstGeom prst="rect">
            <a:avLst/>
          </a:prstGeom>
          <a:noFill/>
        </p:spPr>
        <p:txBody>
          <a:bodyPr wrap="none" rtlCol="0">
            <a:spAutoFit/>
          </a:bodyPr>
          <a:lstStyle/>
          <a:p>
            <a:r>
              <a:rPr kumimoji="1" lang="en-US" altLang="ja-JP" sz="2000" b="1" dirty="0" smtClean="0"/>
              <a:t>Gain~66</a:t>
            </a:r>
            <a:endParaRPr kumimoji="1" lang="ja-JP" altLang="en-US" sz="2000" b="1" dirty="0"/>
          </a:p>
        </p:txBody>
      </p:sp>
    </p:spTree>
    <p:extLst>
      <p:ext uri="{BB962C8B-B14F-4D97-AF65-F5344CB8AC3E}">
        <p14:creationId xmlns:p14="http://schemas.microsoft.com/office/powerpoint/2010/main" val="34514018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増幅段 利得</a:t>
            </a:r>
            <a:endParaRPr kumimoji="1" lang="ja-JP" altLang="en-US" dirty="0"/>
          </a:p>
        </p:txBody>
      </p:sp>
      <p:sp>
        <p:nvSpPr>
          <p:cNvPr id="17" name="テキスト ボックス 16"/>
          <p:cNvSpPr txBox="1"/>
          <p:nvPr/>
        </p:nvSpPr>
        <p:spPr>
          <a:xfrm>
            <a:off x="525173" y="4978923"/>
            <a:ext cx="2884123" cy="369332"/>
          </a:xfrm>
          <a:prstGeom prst="rect">
            <a:avLst/>
          </a:prstGeom>
          <a:noFill/>
        </p:spPr>
        <p:txBody>
          <a:bodyPr wrap="none" rtlCol="0">
            <a:spAutoFit/>
          </a:bodyPr>
          <a:lstStyle/>
          <a:p>
            <a:pPr marL="285750" indent="-285750">
              <a:buClr>
                <a:schemeClr val="accent1"/>
              </a:buClr>
              <a:buFont typeface="Wingdings" panose="05000000000000000000" pitchFamily="2" charset="2"/>
              <a:buChar char="n"/>
            </a:pPr>
            <a:r>
              <a:rPr lang="ja-JP" altLang="en-US" dirty="0" smtClean="0"/>
              <a:t>目標とする利得</a:t>
            </a:r>
            <a:r>
              <a:rPr lang="en-US" altLang="ja-JP" dirty="0" smtClean="0"/>
              <a:t>: </a:t>
            </a:r>
            <a:r>
              <a:rPr kumimoji="1" lang="en-US" altLang="ja-JP" b="1" dirty="0" smtClean="0">
                <a:solidFill>
                  <a:srgbClr val="FF0000"/>
                </a:solidFill>
              </a:rPr>
              <a:t>~56</a:t>
            </a:r>
            <a:r>
              <a:rPr kumimoji="1" lang="ja-JP" altLang="en-US" b="1" dirty="0" smtClean="0">
                <a:solidFill>
                  <a:srgbClr val="FF0000"/>
                </a:solidFill>
              </a:rPr>
              <a:t>倍</a:t>
            </a:r>
            <a:r>
              <a:rPr kumimoji="1" lang="ja-JP" altLang="en-US" sz="1600" dirty="0" smtClean="0">
                <a:solidFill>
                  <a:schemeClr val="accent1"/>
                </a:solidFill>
              </a:rPr>
              <a:t> </a:t>
            </a:r>
            <a:endParaRPr lang="en-US" altLang="ja-JP" dirty="0">
              <a:solidFill>
                <a:srgbClr val="3B444A"/>
              </a:solidFill>
              <a:sym typeface="Wingdings" panose="05000000000000000000" pitchFamily="2" charset="2"/>
            </a:endParaRPr>
          </a:p>
        </p:txBody>
      </p:sp>
      <p:sp>
        <p:nvSpPr>
          <p:cNvPr id="3" name="日付プレースホルダー 2"/>
          <p:cNvSpPr>
            <a:spLocks noGrp="1"/>
          </p:cNvSpPr>
          <p:nvPr>
            <p:ph type="dt" sz="half" idx="10"/>
          </p:nvPr>
        </p:nvSpPr>
        <p:spPr/>
        <p:txBody>
          <a:bodyPr/>
          <a:lstStyle/>
          <a:p>
            <a:r>
              <a:rPr kumimoji="1" lang="en-US" altLang="ja-JP" smtClean="0"/>
              <a:t>2016/2/12</a:t>
            </a:r>
            <a:endParaRPr kumimoji="1" lang="ja-JP" altLang="en-US"/>
          </a:p>
        </p:txBody>
      </p:sp>
      <p:sp>
        <p:nvSpPr>
          <p:cNvPr id="4" name="フッター プレースホルダー 3"/>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 name="スライド番号プレースホルダー 5"/>
          <p:cNvSpPr>
            <a:spLocks noGrp="1"/>
          </p:cNvSpPr>
          <p:nvPr>
            <p:ph type="sldNum" sz="quarter" idx="12"/>
          </p:nvPr>
        </p:nvSpPr>
        <p:spPr/>
        <p:txBody>
          <a:bodyPr/>
          <a:lstStyle/>
          <a:p>
            <a:fld id="{239A1591-7065-49A1-A7AF-135EA29F3EB7}" type="slidenum">
              <a:rPr kumimoji="1" lang="ja-JP" altLang="en-US" smtClean="0"/>
              <a:t>13</a:t>
            </a:fld>
            <a:endParaRPr kumimoji="1" lang="ja-JP" altLang="en-US"/>
          </a:p>
        </p:txBody>
      </p:sp>
      <mc:AlternateContent xmlns:mc="http://schemas.openxmlformats.org/markup-compatibility/2006">
        <mc:Choice xmlns:a14="http://schemas.microsoft.com/office/drawing/2010/main" Requires="a14">
          <p:sp>
            <p:nvSpPr>
              <p:cNvPr id="9" name="正方形/長方形 8"/>
              <p:cNvSpPr/>
              <p:nvPr/>
            </p:nvSpPr>
            <p:spPr>
              <a:xfrm>
                <a:off x="525173" y="5357222"/>
                <a:ext cx="8060220" cy="646331"/>
              </a:xfrm>
              <a:prstGeom prst="rect">
                <a:avLst/>
              </a:prstGeom>
            </p:spPr>
            <p:txBody>
              <a:bodyPr wrap="none">
                <a:spAutoFit/>
              </a:bodyPr>
              <a:lstStyle/>
              <a:p>
                <a:pPr marL="342900" indent="-342900">
                  <a:buClr>
                    <a:schemeClr val="accent1"/>
                  </a:buClr>
                  <a:buFont typeface="Wingdings" panose="05000000000000000000" pitchFamily="2" charset="2"/>
                  <a:buChar char="Ø"/>
                </a:pPr>
                <a:r>
                  <a:rPr lang="ja-JP" altLang="en-US" dirty="0" smtClean="0">
                    <a:solidFill>
                      <a:prstClr val="black"/>
                    </a:solidFill>
                  </a:rPr>
                  <a:t>バイアス電圧を調節すれば、低温時</a:t>
                </a:r>
                <a:r>
                  <a:rPr lang="en-US" altLang="ja-JP" b="1" dirty="0" smtClean="0">
                    <a:solidFill>
                      <a:schemeClr val="accent3"/>
                    </a:solidFill>
                  </a:rPr>
                  <a:t>~60</a:t>
                </a:r>
                <a:r>
                  <a:rPr lang="ja-JP" altLang="en-US" b="1" dirty="0" smtClean="0">
                    <a:solidFill>
                      <a:schemeClr val="accent3"/>
                    </a:solidFill>
                  </a:rPr>
                  <a:t>倍</a:t>
                </a:r>
                <a:r>
                  <a:rPr lang="ja-JP" altLang="en-US" dirty="0" smtClean="0">
                    <a:solidFill>
                      <a:prstClr val="black"/>
                    </a:solidFill>
                  </a:rPr>
                  <a:t>：</a:t>
                </a:r>
                <a:r>
                  <a:rPr lang="ja-JP" altLang="en-US" b="1" dirty="0" smtClean="0">
                    <a:solidFill>
                      <a:prstClr val="black"/>
                    </a:solidFill>
                  </a:rPr>
                  <a:t>室温</a:t>
                </a:r>
                <a:r>
                  <a:rPr lang="ja-JP" altLang="en-US" b="1" dirty="0">
                    <a:solidFill>
                      <a:prstClr val="black"/>
                    </a:solidFill>
                  </a:rPr>
                  <a:t>時とほぼ</a:t>
                </a:r>
                <a:r>
                  <a:rPr lang="ja-JP" altLang="en-US" b="1" dirty="0" smtClean="0">
                    <a:solidFill>
                      <a:prstClr val="black"/>
                    </a:solidFill>
                  </a:rPr>
                  <a:t>同じ性能が得られる</a:t>
                </a:r>
                <a:endParaRPr lang="en-US" altLang="ja-JP" b="1" dirty="0" smtClean="0">
                  <a:solidFill>
                    <a:prstClr val="black"/>
                  </a:solidFill>
                </a:endParaRPr>
              </a:p>
              <a:p>
                <a:pPr marL="800100" lvl="1" indent="-342900">
                  <a:buClr>
                    <a:schemeClr val="accent1"/>
                  </a:buClr>
                  <a:buFont typeface="Arial" panose="020B0604020202020204" pitchFamily="34" charset="0"/>
                  <a:buChar char="•"/>
                </a:pPr>
                <a:r>
                  <a:rPr lang="ja-JP" altLang="en-US" dirty="0" smtClean="0">
                    <a:solidFill>
                      <a:prstClr val="black"/>
                    </a:solidFill>
                  </a:rPr>
                  <a:t>この時、消費電力は</a:t>
                </a:r>
                <a14:m>
                  <m:oMath xmlns:m="http://schemas.openxmlformats.org/officeDocument/2006/math">
                    <m:r>
                      <a:rPr lang="en-US" altLang="ja-JP" b="1" i="0" smtClean="0">
                        <a:solidFill>
                          <a:prstClr val="black"/>
                        </a:solidFill>
                        <a:latin typeface="Cambria Math" panose="02040503050406030204" pitchFamily="18" charset="0"/>
                      </a:rPr>
                      <m:t>𝟏𝟎</m:t>
                    </m:r>
                    <m:r>
                      <a:rPr lang="en-US" altLang="ja-JP" b="1" i="0" smtClean="0">
                        <a:solidFill>
                          <a:prstClr val="black"/>
                        </a:solidFill>
                        <a:latin typeface="Cambria Math" panose="02040503050406030204" pitchFamily="18" charset="0"/>
                      </a:rPr>
                      <m:t>𝛍</m:t>
                    </m:r>
                    <m:r>
                      <a:rPr lang="en-US" altLang="ja-JP" b="1" i="0" smtClean="0">
                        <a:solidFill>
                          <a:prstClr val="black"/>
                        </a:solidFill>
                        <a:latin typeface="Cambria Math" panose="02040503050406030204" pitchFamily="18" charset="0"/>
                      </a:rPr>
                      <m:t>𝐖</m:t>
                    </m:r>
                  </m:oMath>
                </a14:m>
                <a:endParaRPr lang="en-US" altLang="ja-JP" b="1" dirty="0" smtClean="0">
                  <a:solidFill>
                    <a:prstClr val="black"/>
                  </a:solidFill>
                </a:endParaRPr>
              </a:p>
            </p:txBody>
          </p:sp>
        </mc:Choice>
        <mc:Fallback>
          <p:sp>
            <p:nvSpPr>
              <p:cNvPr id="9" name="正方形/長方形 8"/>
              <p:cNvSpPr>
                <a:spLocks noRot="1" noChangeAspect="1" noMove="1" noResize="1" noEditPoints="1" noAdjustHandles="1" noChangeArrowheads="1" noChangeShapeType="1" noTextEdit="1"/>
              </p:cNvSpPr>
              <p:nvPr/>
            </p:nvSpPr>
            <p:spPr>
              <a:xfrm>
                <a:off x="525173" y="5357222"/>
                <a:ext cx="8060220" cy="646331"/>
              </a:xfrm>
              <a:prstGeom prst="rect">
                <a:avLst/>
              </a:prstGeom>
              <a:blipFill rotWithShape="0">
                <a:blip r:embed="rId2"/>
                <a:stretch>
                  <a:fillRect l="-454" t="-7547" b="-12264"/>
                </a:stretch>
              </a:blipFill>
            </p:spPr>
            <p:txBody>
              <a:bodyPr/>
              <a:lstStyle/>
              <a:p>
                <a:r>
                  <a:rPr lang="ja-JP" altLang="en-US">
                    <a:noFill/>
                  </a:rPr>
                  <a:t> </a:t>
                </a:r>
              </a:p>
            </p:txBody>
          </p:sp>
        </mc:Fallback>
      </mc:AlternateContent>
      <p:pic>
        <p:nvPicPr>
          <p:cNvPr id="59" name="図 58"/>
          <p:cNvPicPr>
            <a:picLocks noChangeAspect="1"/>
          </p:cNvPicPr>
          <p:nvPr/>
        </p:nvPicPr>
        <p:blipFill rotWithShape="1">
          <a:blip r:embed="rId3">
            <a:extLst>
              <a:ext uri="{28A0092B-C50C-407E-A947-70E740481C1C}">
                <a14:useLocalDpi xmlns:a14="http://schemas.microsoft.com/office/drawing/2010/main" val="0"/>
              </a:ext>
            </a:extLst>
          </a:blip>
          <a:srcRect r="16548"/>
          <a:stretch/>
        </p:blipFill>
        <p:spPr>
          <a:xfrm>
            <a:off x="407928" y="1094533"/>
            <a:ext cx="5334486" cy="3806455"/>
          </a:xfrm>
          <a:prstGeom prst="rect">
            <a:avLst/>
          </a:prstGeom>
        </p:spPr>
      </p:pic>
      <p:grpSp>
        <p:nvGrpSpPr>
          <p:cNvPr id="12" name="グループ化 11"/>
          <p:cNvGrpSpPr/>
          <p:nvPr/>
        </p:nvGrpSpPr>
        <p:grpSpPr>
          <a:xfrm>
            <a:off x="6373408" y="1611798"/>
            <a:ext cx="2035955" cy="2795490"/>
            <a:chOff x="6207243" y="1575779"/>
            <a:chExt cx="2035955" cy="2795490"/>
          </a:xfrm>
        </p:grpSpPr>
        <p:grpSp>
          <p:nvGrpSpPr>
            <p:cNvPr id="11" name="グループ化 10"/>
            <p:cNvGrpSpPr/>
            <p:nvPr/>
          </p:nvGrpSpPr>
          <p:grpSpPr>
            <a:xfrm>
              <a:off x="6207243" y="1575779"/>
              <a:ext cx="1974104" cy="2795490"/>
              <a:chOff x="6207243" y="1575779"/>
              <a:chExt cx="1974104" cy="2795490"/>
            </a:xfrm>
          </p:grpSpPr>
          <p:grpSp>
            <p:nvGrpSpPr>
              <p:cNvPr id="10" name="グループ化 9"/>
              <p:cNvGrpSpPr/>
              <p:nvPr/>
            </p:nvGrpSpPr>
            <p:grpSpPr>
              <a:xfrm>
                <a:off x="6207243" y="1575779"/>
                <a:ext cx="1974104" cy="2535306"/>
                <a:chOff x="6815219" y="1769647"/>
                <a:chExt cx="1974104" cy="2535306"/>
              </a:xfrm>
            </p:grpSpPr>
            <p:grpSp>
              <p:nvGrpSpPr>
                <p:cNvPr id="8" name="グループ化 7"/>
                <p:cNvGrpSpPr/>
                <p:nvPr/>
              </p:nvGrpSpPr>
              <p:grpSpPr>
                <a:xfrm>
                  <a:off x="6828398" y="1769647"/>
                  <a:ext cx="1960925" cy="2534022"/>
                  <a:chOff x="1490935" y="1531620"/>
                  <a:chExt cx="1960925" cy="2534022"/>
                </a:xfrm>
              </p:grpSpPr>
              <p:grpSp>
                <p:nvGrpSpPr>
                  <p:cNvPr id="38" name="グループ化 37"/>
                  <p:cNvGrpSpPr/>
                  <p:nvPr/>
                </p:nvGrpSpPr>
                <p:grpSpPr>
                  <a:xfrm>
                    <a:off x="1490935" y="1531620"/>
                    <a:ext cx="1960925" cy="2534022"/>
                    <a:chOff x="1490935" y="1531620"/>
                    <a:chExt cx="1960925" cy="2534022"/>
                  </a:xfrm>
                </p:grpSpPr>
                <p:pic>
                  <p:nvPicPr>
                    <p:cNvPr id="39" name="図 38"/>
                    <p:cNvPicPr>
                      <a:picLocks noChangeAspect="1"/>
                    </p:cNvPicPr>
                    <p:nvPr/>
                  </p:nvPicPr>
                  <p:blipFill rotWithShape="1">
                    <a:blip r:embed="rId4">
                      <a:extLst>
                        <a:ext uri="{28A0092B-C50C-407E-A947-70E740481C1C}">
                          <a14:useLocalDpi xmlns:a14="http://schemas.microsoft.com/office/drawing/2010/main" val="0"/>
                        </a:ext>
                      </a:extLst>
                    </a:blip>
                    <a:srcRect l="31452" t="1532" r="39277" b="43277"/>
                    <a:stretch/>
                  </p:blipFill>
                  <p:spPr>
                    <a:xfrm>
                      <a:off x="1901537" y="1538342"/>
                      <a:ext cx="1260763" cy="2527300"/>
                    </a:xfrm>
                    <a:prstGeom prst="rect">
                      <a:avLst/>
                    </a:prstGeom>
                  </p:spPr>
                </p:pic>
                <p:sp>
                  <p:nvSpPr>
                    <p:cNvPr id="40" name="正方形/長方形 39"/>
                    <p:cNvSpPr/>
                    <p:nvPr/>
                  </p:nvSpPr>
                  <p:spPr>
                    <a:xfrm>
                      <a:off x="2180750" y="3328988"/>
                      <a:ext cx="45719" cy="126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3270763" y="1531620"/>
                      <a:ext cx="181097" cy="1272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p:cNvSpPr/>
                    <p:nvPr/>
                  </p:nvSpPr>
                  <p:spPr>
                    <a:xfrm>
                      <a:off x="2297386" y="3149600"/>
                      <a:ext cx="118790" cy="10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1490935" y="3626665"/>
                      <a:ext cx="482121" cy="4389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6" name="グループ化 45"/>
                  <p:cNvGrpSpPr/>
                  <p:nvPr/>
                </p:nvGrpSpPr>
                <p:grpSpPr>
                  <a:xfrm>
                    <a:off x="2462847" y="2811780"/>
                    <a:ext cx="258128" cy="814885"/>
                    <a:chOff x="2462847" y="2811780"/>
                    <a:chExt cx="258128" cy="814885"/>
                  </a:xfrm>
                </p:grpSpPr>
                <p:cxnSp>
                  <p:nvCxnSpPr>
                    <p:cNvPr id="47" name="直線コネクタ 46"/>
                    <p:cNvCxnSpPr/>
                    <p:nvPr/>
                  </p:nvCxnSpPr>
                  <p:spPr>
                    <a:xfrm>
                      <a:off x="2591435" y="2811780"/>
                      <a:ext cx="0" cy="284592"/>
                    </a:xfrm>
                    <a:prstGeom prst="line">
                      <a:avLst/>
                    </a:prstGeom>
                    <a:ln w="15875">
                      <a:solidFill>
                        <a:srgbClr val="3B444A"/>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V="1">
                      <a:off x="2591435" y="3167059"/>
                      <a:ext cx="0" cy="459606"/>
                    </a:xfrm>
                    <a:prstGeom prst="line">
                      <a:avLst/>
                    </a:prstGeom>
                    <a:ln w="15875">
                      <a:solidFill>
                        <a:srgbClr val="3B444A"/>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2463800" y="3095625"/>
                      <a:ext cx="257175" cy="0"/>
                    </a:xfrm>
                    <a:prstGeom prst="line">
                      <a:avLst/>
                    </a:prstGeom>
                    <a:ln w="25400">
                      <a:solidFill>
                        <a:srgbClr val="3B444A"/>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2462847" y="3167059"/>
                      <a:ext cx="257175" cy="0"/>
                    </a:xfrm>
                    <a:prstGeom prst="line">
                      <a:avLst/>
                    </a:prstGeom>
                    <a:ln w="25400">
                      <a:solidFill>
                        <a:srgbClr val="3B444A"/>
                      </a:solidFill>
                    </a:ln>
                  </p:spPr>
                  <p:style>
                    <a:lnRef idx="1">
                      <a:schemeClr val="accent1"/>
                    </a:lnRef>
                    <a:fillRef idx="0">
                      <a:schemeClr val="accent1"/>
                    </a:fillRef>
                    <a:effectRef idx="0">
                      <a:schemeClr val="accent1"/>
                    </a:effectRef>
                    <a:fontRef idx="minor">
                      <a:schemeClr val="tx1"/>
                    </a:fontRef>
                  </p:style>
                </p:cxnSp>
              </p:grpSp>
            </p:grpSp>
            <p:pic>
              <p:nvPicPr>
                <p:cNvPr id="51" name="図 50"/>
                <p:cNvPicPr>
                  <a:picLocks noChangeAspect="1"/>
                </p:cNvPicPr>
                <p:nvPr/>
              </p:nvPicPr>
              <p:blipFill rotWithShape="1">
                <a:blip r:embed="rId4">
                  <a:extLst>
                    <a:ext uri="{28A0092B-C50C-407E-A947-70E740481C1C}">
                      <a14:useLocalDpi xmlns:a14="http://schemas.microsoft.com/office/drawing/2010/main" val="0"/>
                    </a:ext>
                  </a:extLst>
                </a:blip>
                <a:srcRect l="7059" t="1532" r="80743" b="43277"/>
                <a:stretch/>
              </p:blipFill>
              <p:spPr>
                <a:xfrm>
                  <a:off x="6815219" y="1777653"/>
                  <a:ext cx="525382" cy="2527300"/>
                </a:xfrm>
                <a:prstGeom prst="rect">
                  <a:avLst/>
                </a:prstGeom>
              </p:spPr>
            </p:pic>
          </p:grpSp>
          <p:pic>
            <p:nvPicPr>
              <p:cNvPr id="52" name="図 51"/>
              <p:cNvPicPr>
                <a:picLocks noChangeAspect="1"/>
              </p:cNvPicPr>
              <p:nvPr/>
            </p:nvPicPr>
            <p:blipFill rotWithShape="1">
              <a:blip r:embed="rId4">
                <a:extLst>
                  <a:ext uri="{28A0092B-C50C-407E-A947-70E740481C1C}">
                    <a14:useLocalDpi xmlns:a14="http://schemas.microsoft.com/office/drawing/2010/main" val="0"/>
                  </a:ext>
                </a:extLst>
              </a:blip>
              <a:srcRect l="49695" t="86230" r="40279" b="2953"/>
              <a:stretch/>
            </p:blipFill>
            <p:spPr>
              <a:xfrm>
                <a:off x="7415617" y="3875970"/>
                <a:ext cx="431800" cy="495299"/>
              </a:xfrm>
              <a:prstGeom prst="rect">
                <a:avLst/>
              </a:prstGeom>
            </p:spPr>
          </p:pic>
        </p:grpSp>
        <p:pic>
          <p:nvPicPr>
            <p:cNvPr id="53" name="図 52"/>
            <p:cNvPicPr>
              <a:picLocks noChangeAspect="1"/>
            </p:cNvPicPr>
            <p:nvPr/>
          </p:nvPicPr>
          <p:blipFill rotWithShape="1">
            <a:blip r:embed="rId4">
              <a:extLst>
                <a:ext uri="{28A0092B-C50C-407E-A947-70E740481C1C}">
                  <a14:useLocalDpi xmlns:a14="http://schemas.microsoft.com/office/drawing/2010/main" val="0"/>
                </a:ext>
              </a:extLst>
            </a:blip>
            <a:srcRect l="86552" t="32426" r="4604" b="59531"/>
            <a:stretch/>
          </p:blipFill>
          <p:spPr>
            <a:xfrm>
              <a:off x="7862198" y="2664996"/>
              <a:ext cx="381000" cy="368301"/>
            </a:xfrm>
            <a:prstGeom prst="rect">
              <a:avLst/>
            </a:prstGeom>
          </p:spPr>
        </p:pic>
      </p:grpSp>
      <p:sp>
        <p:nvSpPr>
          <p:cNvPr id="14" name="テキスト ボックス 13"/>
          <p:cNvSpPr txBox="1"/>
          <p:nvPr/>
        </p:nvSpPr>
        <p:spPr>
          <a:xfrm>
            <a:off x="5679428" y="2923248"/>
            <a:ext cx="731290" cy="584775"/>
          </a:xfrm>
          <a:prstGeom prst="rect">
            <a:avLst/>
          </a:prstGeom>
          <a:noFill/>
        </p:spPr>
        <p:txBody>
          <a:bodyPr wrap="none" rtlCol="0">
            <a:spAutoFit/>
          </a:bodyPr>
          <a:lstStyle/>
          <a:p>
            <a:pPr algn="r"/>
            <a:r>
              <a:rPr kumimoji="1" lang="en-US" altLang="ja-JP" sz="1600" dirty="0" smtClean="0">
                <a:solidFill>
                  <a:srgbClr val="FF0000"/>
                </a:solidFill>
              </a:rPr>
              <a:t>1.20V</a:t>
            </a:r>
            <a:endParaRPr kumimoji="1" lang="en-US" altLang="ja-JP" sz="1600" dirty="0" smtClean="0"/>
          </a:p>
          <a:p>
            <a:pPr algn="r"/>
            <a:r>
              <a:rPr kumimoji="1" lang="en-US" altLang="ja-JP" sz="1600" dirty="0" smtClean="0">
                <a:solidFill>
                  <a:srgbClr val="0070C0"/>
                </a:solidFill>
                <a:sym typeface="Wingdings" panose="05000000000000000000" pitchFamily="2" charset="2"/>
              </a:rPr>
              <a:t>1.50V</a:t>
            </a:r>
            <a:endParaRPr kumimoji="1" lang="ja-JP" altLang="en-US" sz="1600" dirty="0">
              <a:solidFill>
                <a:srgbClr val="0070C0"/>
              </a:solidFill>
            </a:endParaRPr>
          </a:p>
        </p:txBody>
      </p:sp>
      <p:sp>
        <p:nvSpPr>
          <p:cNvPr id="16" name="テキスト ボックス 15"/>
          <p:cNvSpPr txBox="1"/>
          <p:nvPr/>
        </p:nvSpPr>
        <p:spPr>
          <a:xfrm>
            <a:off x="5879496" y="2188269"/>
            <a:ext cx="513282" cy="400110"/>
          </a:xfrm>
          <a:prstGeom prst="rect">
            <a:avLst/>
          </a:prstGeom>
          <a:noFill/>
        </p:spPr>
        <p:txBody>
          <a:bodyPr wrap="none" rtlCol="0">
            <a:spAutoFit/>
          </a:bodyPr>
          <a:lstStyle/>
          <a:p>
            <a:r>
              <a:rPr lang="en-US" altLang="ja-JP" sz="2000" b="1" dirty="0" smtClean="0"/>
              <a:t>V2</a:t>
            </a:r>
            <a:endParaRPr kumimoji="1" lang="ja-JP" altLang="en-US" sz="2000" b="1" dirty="0"/>
          </a:p>
        </p:txBody>
      </p:sp>
      <p:sp>
        <p:nvSpPr>
          <p:cNvPr id="19" name="正方形/長方形 18"/>
          <p:cNvSpPr/>
          <p:nvPr/>
        </p:nvSpPr>
        <p:spPr>
          <a:xfrm>
            <a:off x="7947402" y="1506516"/>
            <a:ext cx="800219" cy="369332"/>
          </a:xfrm>
          <a:prstGeom prst="rect">
            <a:avLst/>
          </a:prstGeom>
        </p:spPr>
        <p:txBody>
          <a:bodyPr wrap="none">
            <a:spAutoFit/>
          </a:bodyPr>
          <a:lstStyle/>
          <a:p>
            <a:pPr algn="r"/>
            <a:r>
              <a:rPr lang="en-US" altLang="ja-JP" dirty="0" smtClean="0"/>
              <a:t>1.80V</a:t>
            </a:r>
            <a:endParaRPr lang="en-US" altLang="ja-JP" dirty="0"/>
          </a:p>
        </p:txBody>
      </p:sp>
      <p:sp>
        <p:nvSpPr>
          <p:cNvPr id="54" name="正方形/長方形 53"/>
          <p:cNvSpPr/>
          <p:nvPr/>
        </p:nvSpPr>
        <p:spPr>
          <a:xfrm>
            <a:off x="7920658" y="4053383"/>
            <a:ext cx="479618" cy="369332"/>
          </a:xfrm>
          <a:prstGeom prst="rect">
            <a:avLst/>
          </a:prstGeom>
        </p:spPr>
        <p:txBody>
          <a:bodyPr wrap="none">
            <a:spAutoFit/>
          </a:bodyPr>
          <a:lstStyle/>
          <a:p>
            <a:pPr algn="r"/>
            <a:r>
              <a:rPr lang="en-US" altLang="ja-JP" dirty="0" smtClean="0"/>
              <a:t>0V</a:t>
            </a:r>
            <a:endParaRPr lang="en-US" altLang="ja-JP" dirty="0"/>
          </a:p>
        </p:txBody>
      </p:sp>
      <p:sp>
        <p:nvSpPr>
          <p:cNvPr id="55" name="テキスト ボックス 54"/>
          <p:cNvSpPr txBox="1"/>
          <p:nvPr/>
        </p:nvSpPr>
        <p:spPr>
          <a:xfrm>
            <a:off x="5942285" y="3592987"/>
            <a:ext cx="413575" cy="246221"/>
          </a:xfrm>
          <a:prstGeom prst="rect">
            <a:avLst/>
          </a:prstGeom>
          <a:solidFill>
            <a:schemeClr val="bg1">
              <a:alpha val="80000"/>
            </a:schemeClr>
          </a:solidFill>
        </p:spPr>
        <p:txBody>
          <a:bodyPr wrap="none" lIns="0" tIns="0" rIns="0" bIns="0" rtlCol="0">
            <a:spAutoFit/>
          </a:bodyPr>
          <a:lstStyle/>
          <a:p>
            <a:r>
              <a:rPr lang="ja-JP" altLang="en-US" sz="1600" b="1" dirty="0"/>
              <a:t>入</a:t>
            </a:r>
            <a:r>
              <a:rPr lang="ja-JP" altLang="en-US" sz="1600" b="1" dirty="0" smtClean="0"/>
              <a:t>力</a:t>
            </a:r>
            <a:endParaRPr kumimoji="1" lang="ja-JP" altLang="en-US" sz="1600" b="1" dirty="0"/>
          </a:p>
        </p:txBody>
      </p:sp>
      <p:sp>
        <p:nvSpPr>
          <p:cNvPr id="56" name="テキスト ボックス 55"/>
          <p:cNvSpPr txBox="1"/>
          <p:nvPr/>
        </p:nvSpPr>
        <p:spPr>
          <a:xfrm>
            <a:off x="8468554" y="2757375"/>
            <a:ext cx="413575" cy="246221"/>
          </a:xfrm>
          <a:prstGeom prst="rect">
            <a:avLst/>
          </a:prstGeom>
          <a:solidFill>
            <a:schemeClr val="bg1">
              <a:alpha val="80000"/>
            </a:schemeClr>
          </a:solidFill>
        </p:spPr>
        <p:txBody>
          <a:bodyPr wrap="none" lIns="0" tIns="0" rIns="0" bIns="0" rtlCol="0">
            <a:spAutoFit/>
          </a:bodyPr>
          <a:lstStyle/>
          <a:p>
            <a:r>
              <a:rPr lang="ja-JP" altLang="en-US" sz="1600" b="1" dirty="0" smtClean="0"/>
              <a:t>出</a:t>
            </a:r>
            <a:r>
              <a:rPr lang="ja-JP" altLang="en-US" sz="1600" b="1" dirty="0" smtClean="0"/>
              <a:t>力</a:t>
            </a:r>
            <a:endParaRPr kumimoji="1" lang="ja-JP" altLang="en-US" sz="1600" b="1" dirty="0"/>
          </a:p>
        </p:txBody>
      </p:sp>
      <p:sp>
        <p:nvSpPr>
          <p:cNvPr id="60" name="テキスト ボックス 59"/>
          <p:cNvSpPr txBox="1"/>
          <p:nvPr/>
        </p:nvSpPr>
        <p:spPr>
          <a:xfrm>
            <a:off x="3773071" y="1506516"/>
            <a:ext cx="1470764" cy="830997"/>
          </a:xfrm>
          <a:prstGeom prst="rect">
            <a:avLst/>
          </a:prstGeom>
          <a:solidFill>
            <a:schemeClr val="bg1"/>
          </a:solidFill>
        </p:spPr>
        <p:txBody>
          <a:bodyPr wrap="square" rtlCol="0">
            <a:spAutoFit/>
          </a:bodyPr>
          <a:lstStyle/>
          <a:p>
            <a:r>
              <a:rPr kumimoji="1" lang="en-US" altLang="ja-JP" sz="2400" dirty="0" smtClean="0">
                <a:solidFill>
                  <a:srgbClr val="FF0000"/>
                </a:solidFill>
              </a:rPr>
              <a:t>ROOM</a:t>
            </a:r>
          </a:p>
          <a:p>
            <a:r>
              <a:rPr lang="en-US" altLang="ja-JP" sz="2400" dirty="0" smtClean="0">
                <a:solidFill>
                  <a:srgbClr val="0070C0"/>
                </a:solidFill>
              </a:rPr>
              <a:t>3K</a:t>
            </a:r>
            <a:endParaRPr kumimoji="1" lang="ja-JP" altLang="en-US" sz="2400" dirty="0">
              <a:solidFill>
                <a:srgbClr val="0070C0"/>
              </a:solidFill>
            </a:endParaRPr>
          </a:p>
        </p:txBody>
      </p:sp>
      <p:sp>
        <p:nvSpPr>
          <p:cNvPr id="62" name="テキスト ボックス 61"/>
          <p:cNvSpPr txBox="1"/>
          <p:nvPr/>
        </p:nvSpPr>
        <p:spPr>
          <a:xfrm>
            <a:off x="4764217" y="4671155"/>
            <a:ext cx="864339" cy="369332"/>
          </a:xfrm>
          <a:prstGeom prst="rect">
            <a:avLst/>
          </a:prstGeom>
          <a:solidFill>
            <a:schemeClr val="bg1"/>
          </a:solidFill>
        </p:spPr>
        <p:txBody>
          <a:bodyPr wrap="none" rtlCol="0">
            <a:spAutoFit/>
          </a:bodyPr>
          <a:lstStyle/>
          <a:p>
            <a:r>
              <a:rPr lang="en-US" altLang="ja-JP" b="1" dirty="0" smtClean="0"/>
              <a:t>V2 [V]</a:t>
            </a:r>
            <a:endParaRPr kumimoji="1" lang="ja-JP" altLang="en-US" b="1" dirty="0"/>
          </a:p>
        </p:txBody>
      </p:sp>
    </p:spTree>
    <p:extLst>
      <p:ext uri="{BB962C8B-B14F-4D97-AF65-F5344CB8AC3E}">
        <p14:creationId xmlns:p14="http://schemas.microsoft.com/office/powerpoint/2010/main" val="32610495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バッファ段 </a:t>
            </a:r>
            <a:r>
              <a:rPr lang="ja-JP" altLang="en-US" dirty="0" smtClean="0"/>
              <a:t>周波数特性</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2016/2/12</a:t>
            </a:r>
            <a:endParaRPr kumimoji="1" lang="ja-JP" altLang="en-US"/>
          </a:p>
        </p:txBody>
      </p:sp>
      <p:sp>
        <p:nvSpPr>
          <p:cNvPr id="4" name="フッター プレースホルダー 3"/>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 name="スライド番号プレースホルダー 5"/>
          <p:cNvSpPr>
            <a:spLocks noGrp="1"/>
          </p:cNvSpPr>
          <p:nvPr>
            <p:ph type="sldNum" sz="quarter" idx="12"/>
          </p:nvPr>
        </p:nvSpPr>
        <p:spPr/>
        <p:txBody>
          <a:bodyPr/>
          <a:lstStyle/>
          <a:p>
            <a:fld id="{239A1591-7065-49A1-A7AF-135EA29F3EB7}" type="slidenum">
              <a:rPr kumimoji="1" lang="ja-JP" altLang="en-US" smtClean="0"/>
              <a:t>14</a:t>
            </a:fld>
            <a:endParaRPr kumimoji="1" lang="ja-JP" altLang="en-US"/>
          </a:p>
        </p:txBody>
      </p:sp>
      <p:grpSp>
        <p:nvGrpSpPr>
          <p:cNvPr id="8" name="グループ化 7"/>
          <p:cNvGrpSpPr/>
          <p:nvPr/>
        </p:nvGrpSpPr>
        <p:grpSpPr>
          <a:xfrm>
            <a:off x="6381742" y="1395323"/>
            <a:ext cx="1701192" cy="2896860"/>
            <a:chOff x="6884008" y="1370668"/>
            <a:chExt cx="1701192" cy="2896860"/>
          </a:xfrm>
        </p:grpSpPr>
        <p:grpSp>
          <p:nvGrpSpPr>
            <p:cNvPr id="7" name="グループ化 6"/>
            <p:cNvGrpSpPr/>
            <p:nvPr/>
          </p:nvGrpSpPr>
          <p:grpSpPr>
            <a:xfrm>
              <a:off x="6884008" y="1370668"/>
              <a:ext cx="1701192" cy="2527300"/>
              <a:chOff x="6884008" y="1370668"/>
              <a:chExt cx="1701192" cy="2527300"/>
            </a:xfrm>
          </p:grpSpPr>
          <p:pic>
            <p:nvPicPr>
              <p:cNvPr id="9" name="図 8"/>
              <p:cNvPicPr>
                <a:picLocks noChangeAspect="1"/>
              </p:cNvPicPr>
              <p:nvPr/>
            </p:nvPicPr>
            <p:blipFill rotWithShape="1">
              <a:blip r:embed="rId2">
                <a:extLst>
                  <a:ext uri="{28A0092B-C50C-407E-A947-70E740481C1C}">
                    <a14:useLocalDpi xmlns:a14="http://schemas.microsoft.com/office/drawing/2010/main" val="0"/>
                  </a:ext>
                </a:extLst>
              </a:blip>
              <a:srcRect l="66883" t="1532" r="5710" b="43277"/>
              <a:stretch/>
            </p:blipFill>
            <p:spPr>
              <a:xfrm>
                <a:off x="7404707" y="1370668"/>
                <a:ext cx="1180493" cy="2527300"/>
              </a:xfrm>
              <a:prstGeom prst="rect">
                <a:avLst/>
              </a:prstGeom>
            </p:spPr>
          </p:pic>
          <p:pic>
            <p:nvPicPr>
              <p:cNvPr id="11" name="図 10"/>
              <p:cNvPicPr>
                <a:picLocks noChangeAspect="1"/>
              </p:cNvPicPr>
              <p:nvPr/>
            </p:nvPicPr>
            <p:blipFill rotWithShape="1">
              <a:blip r:embed="rId2">
                <a:extLst>
                  <a:ext uri="{28A0092B-C50C-407E-A947-70E740481C1C}">
                    <a14:useLocalDpi xmlns:a14="http://schemas.microsoft.com/office/drawing/2010/main" val="0"/>
                  </a:ext>
                </a:extLst>
              </a:blip>
              <a:srcRect l="4361" t="13755" r="83551" b="57678"/>
              <a:stretch/>
            </p:blipFill>
            <p:spPr>
              <a:xfrm>
                <a:off x="6884008" y="2413000"/>
                <a:ext cx="520699" cy="1308100"/>
              </a:xfrm>
              <a:prstGeom prst="rect">
                <a:avLst/>
              </a:prstGeom>
            </p:spPr>
          </p:pic>
        </p:grpSp>
        <p:pic>
          <p:nvPicPr>
            <p:cNvPr id="13" name="図 12"/>
            <p:cNvPicPr>
              <a:picLocks noChangeAspect="1"/>
            </p:cNvPicPr>
            <p:nvPr/>
          </p:nvPicPr>
          <p:blipFill rotWithShape="1">
            <a:blip r:embed="rId2">
              <a:extLst>
                <a:ext uri="{28A0092B-C50C-407E-A947-70E740481C1C}">
                  <a14:useLocalDpi xmlns:a14="http://schemas.microsoft.com/office/drawing/2010/main" val="0"/>
                </a:ext>
              </a:extLst>
            </a:blip>
            <a:srcRect l="66883" t="83368" r="17799" b="3042"/>
            <a:stretch/>
          </p:blipFill>
          <p:spPr>
            <a:xfrm>
              <a:off x="7409960" y="3645228"/>
              <a:ext cx="659793" cy="622300"/>
            </a:xfrm>
            <a:prstGeom prst="rect">
              <a:avLst/>
            </a:prstGeom>
          </p:spPr>
        </p:pic>
      </p:grpSp>
      <p:sp>
        <p:nvSpPr>
          <p:cNvPr id="15" name="テキスト ボックス 14"/>
          <p:cNvSpPr txBox="1"/>
          <p:nvPr/>
        </p:nvSpPr>
        <p:spPr>
          <a:xfrm>
            <a:off x="6021729" y="2535862"/>
            <a:ext cx="413575" cy="246221"/>
          </a:xfrm>
          <a:prstGeom prst="rect">
            <a:avLst/>
          </a:prstGeom>
          <a:solidFill>
            <a:schemeClr val="bg1">
              <a:alpha val="80000"/>
            </a:schemeClr>
          </a:solidFill>
        </p:spPr>
        <p:txBody>
          <a:bodyPr wrap="none" lIns="0" tIns="0" rIns="0" bIns="0" rtlCol="0">
            <a:spAutoFit/>
          </a:bodyPr>
          <a:lstStyle/>
          <a:p>
            <a:r>
              <a:rPr lang="ja-JP" altLang="en-US" sz="1600" b="1" dirty="0"/>
              <a:t>入</a:t>
            </a:r>
            <a:r>
              <a:rPr lang="ja-JP" altLang="en-US" sz="1600" b="1" dirty="0" smtClean="0"/>
              <a:t>力</a:t>
            </a:r>
            <a:endParaRPr kumimoji="1" lang="ja-JP" altLang="en-US" sz="1600" b="1" dirty="0"/>
          </a:p>
        </p:txBody>
      </p:sp>
      <p:sp>
        <p:nvSpPr>
          <p:cNvPr id="16" name="テキスト ボックス 15"/>
          <p:cNvSpPr txBox="1"/>
          <p:nvPr/>
        </p:nvSpPr>
        <p:spPr>
          <a:xfrm>
            <a:off x="8082934" y="2852111"/>
            <a:ext cx="413575" cy="246221"/>
          </a:xfrm>
          <a:prstGeom prst="rect">
            <a:avLst/>
          </a:prstGeom>
          <a:solidFill>
            <a:schemeClr val="bg1">
              <a:alpha val="80000"/>
            </a:schemeClr>
          </a:solidFill>
        </p:spPr>
        <p:txBody>
          <a:bodyPr wrap="none" lIns="0" tIns="0" rIns="0" bIns="0" rtlCol="0">
            <a:spAutoFit/>
          </a:bodyPr>
          <a:lstStyle/>
          <a:p>
            <a:r>
              <a:rPr lang="ja-JP" altLang="en-US" sz="1600" b="1" dirty="0"/>
              <a:t>出</a:t>
            </a:r>
            <a:r>
              <a:rPr lang="ja-JP" altLang="en-US" sz="1600" b="1" dirty="0" smtClean="0"/>
              <a:t>力</a:t>
            </a:r>
            <a:endParaRPr kumimoji="1" lang="ja-JP" altLang="en-US" sz="1600" b="1" dirty="0"/>
          </a:p>
        </p:txBody>
      </p:sp>
      <p:sp>
        <p:nvSpPr>
          <p:cNvPr id="18" name="テキスト ボックス 17"/>
          <p:cNvSpPr txBox="1"/>
          <p:nvPr/>
        </p:nvSpPr>
        <p:spPr>
          <a:xfrm>
            <a:off x="5866295" y="3180842"/>
            <a:ext cx="731290" cy="584775"/>
          </a:xfrm>
          <a:prstGeom prst="rect">
            <a:avLst/>
          </a:prstGeom>
          <a:noFill/>
        </p:spPr>
        <p:txBody>
          <a:bodyPr wrap="none" rtlCol="0">
            <a:spAutoFit/>
          </a:bodyPr>
          <a:lstStyle/>
          <a:p>
            <a:pPr algn="r"/>
            <a:r>
              <a:rPr lang="en-US" altLang="ja-JP" sz="1600" dirty="0" smtClean="0">
                <a:solidFill>
                  <a:srgbClr val="FF0000"/>
                </a:solidFill>
              </a:rPr>
              <a:t>0</a:t>
            </a:r>
            <a:r>
              <a:rPr kumimoji="1" lang="en-US" altLang="ja-JP" sz="1600" dirty="0" smtClean="0">
                <a:solidFill>
                  <a:srgbClr val="FF0000"/>
                </a:solidFill>
              </a:rPr>
              <a:t>.70V</a:t>
            </a:r>
            <a:endParaRPr kumimoji="1" lang="en-US" altLang="ja-JP" sz="1600" dirty="0" smtClean="0"/>
          </a:p>
          <a:p>
            <a:pPr algn="r"/>
            <a:r>
              <a:rPr kumimoji="1" lang="en-US" altLang="ja-JP" sz="1600" dirty="0" smtClean="0">
                <a:solidFill>
                  <a:srgbClr val="0070C0"/>
                </a:solidFill>
                <a:sym typeface="Wingdings" panose="05000000000000000000" pitchFamily="2" charset="2"/>
              </a:rPr>
              <a:t>1.00V</a:t>
            </a:r>
            <a:endParaRPr kumimoji="1" lang="ja-JP" altLang="en-US" sz="1600" dirty="0">
              <a:solidFill>
                <a:srgbClr val="0070C0"/>
              </a:solidFill>
            </a:endParaRPr>
          </a:p>
        </p:txBody>
      </p:sp>
      <p:sp>
        <p:nvSpPr>
          <p:cNvPr id="19" name="テキスト ボックス 18"/>
          <p:cNvSpPr txBox="1"/>
          <p:nvPr/>
        </p:nvSpPr>
        <p:spPr>
          <a:xfrm>
            <a:off x="6247501" y="2062635"/>
            <a:ext cx="731290" cy="584775"/>
          </a:xfrm>
          <a:prstGeom prst="rect">
            <a:avLst/>
          </a:prstGeom>
          <a:noFill/>
        </p:spPr>
        <p:txBody>
          <a:bodyPr wrap="none" rtlCol="0">
            <a:spAutoFit/>
          </a:bodyPr>
          <a:lstStyle/>
          <a:p>
            <a:pPr algn="r"/>
            <a:r>
              <a:rPr lang="en-US" altLang="ja-JP" sz="1600" dirty="0" smtClean="0">
                <a:solidFill>
                  <a:srgbClr val="FF0000"/>
                </a:solidFill>
              </a:rPr>
              <a:t>1</a:t>
            </a:r>
            <a:r>
              <a:rPr kumimoji="1" lang="en-US" altLang="ja-JP" sz="1600" dirty="0" smtClean="0">
                <a:solidFill>
                  <a:srgbClr val="FF0000"/>
                </a:solidFill>
              </a:rPr>
              <a:t>.00V</a:t>
            </a:r>
            <a:endParaRPr kumimoji="1" lang="en-US" altLang="ja-JP" sz="1600" dirty="0" smtClean="0"/>
          </a:p>
          <a:p>
            <a:pPr algn="r"/>
            <a:r>
              <a:rPr kumimoji="1" lang="en-US" altLang="ja-JP" sz="1600" dirty="0" smtClean="0">
                <a:solidFill>
                  <a:srgbClr val="0070C0"/>
                </a:solidFill>
                <a:sym typeface="Wingdings" panose="05000000000000000000" pitchFamily="2" charset="2"/>
              </a:rPr>
              <a:t>1.40V</a:t>
            </a:r>
            <a:endParaRPr kumimoji="1" lang="ja-JP" altLang="en-US" sz="1600" dirty="0">
              <a:solidFill>
                <a:srgbClr val="0070C0"/>
              </a:solidFill>
            </a:endParaRPr>
          </a:p>
        </p:txBody>
      </p:sp>
      <p:sp>
        <p:nvSpPr>
          <p:cNvPr id="20" name="正方形/長方形 19"/>
          <p:cNvSpPr/>
          <p:nvPr/>
        </p:nvSpPr>
        <p:spPr>
          <a:xfrm>
            <a:off x="7359952" y="1345368"/>
            <a:ext cx="800219" cy="369332"/>
          </a:xfrm>
          <a:prstGeom prst="rect">
            <a:avLst/>
          </a:prstGeom>
        </p:spPr>
        <p:txBody>
          <a:bodyPr wrap="none">
            <a:spAutoFit/>
          </a:bodyPr>
          <a:lstStyle/>
          <a:p>
            <a:pPr algn="r"/>
            <a:r>
              <a:rPr lang="en-US" altLang="ja-JP" dirty="0" smtClean="0"/>
              <a:t>1.80V</a:t>
            </a:r>
            <a:endParaRPr lang="en-US" altLang="ja-JP" dirty="0"/>
          </a:p>
        </p:txBody>
      </p:sp>
      <p:sp>
        <p:nvSpPr>
          <p:cNvPr id="23" name="正方形/長方形 22"/>
          <p:cNvSpPr/>
          <p:nvPr/>
        </p:nvSpPr>
        <p:spPr>
          <a:xfrm>
            <a:off x="7333208" y="3892235"/>
            <a:ext cx="479618" cy="369332"/>
          </a:xfrm>
          <a:prstGeom prst="rect">
            <a:avLst/>
          </a:prstGeom>
        </p:spPr>
        <p:txBody>
          <a:bodyPr wrap="none">
            <a:spAutoFit/>
          </a:bodyPr>
          <a:lstStyle/>
          <a:p>
            <a:pPr algn="r"/>
            <a:r>
              <a:rPr lang="en-US" altLang="ja-JP" dirty="0" smtClean="0"/>
              <a:t>0V</a:t>
            </a:r>
            <a:endParaRPr lang="en-US" altLang="ja-JP" dirty="0"/>
          </a:p>
        </p:txBody>
      </p:sp>
      <p:sp>
        <p:nvSpPr>
          <p:cNvPr id="24" name="テキスト ボックス 23"/>
          <p:cNvSpPr txBox="1"/>
          <p:nvPr/>
        </p:nvSpPr>
        <p:spPr>
          <a:xfrm>
            <a:off x="525173" y="4964736"/>
            <a:ext cx="3911648" cy="369332"/>
          </a:xfrm>
          <a:prstGeom prst="rect">
            <a:avLst/>
          </a:prstGeom>
          <a:noFill/>
        </p:spPr>
        <p:txBody>
          <a:bodyPr wrap="none" rtlCol="0">
            <a:spAutoFit/>
          </a:bodyPr>
          <a:lstStyle/>
          <a:p>
            <a:pPr marL="285750" indent="-285750">
              <a:buClr>
                <a:schemeClr val="accent1"/>
              </a:buClr>
              <a:buFont typeface="Wingdings" panose="05000000000000000000" pitchFamily="2" charset="2"/>
              <a:buChar char="n"/>
            </a:pPr>
            <a:r>
              <a:rPr lang="ja-JP" altLang="en-US" dirty="0" smtClean="0"/>
              <a:t>目標とする周波数応答</a:t>
            </a:r>
            <a:r>
              <a:rPr lang="en-US" altLang="ja-JP" dirty="0" smtClean="0"/>
              <a:t>: </a:t>
            </a:r>
            <a:r>
              <a:rPr kumimoji="1" lang="en-US" altLang="ja-JP" b="1" dirty="0" smtClean="0">
                <a:solidFill>
                  <a:srgbClr val="FF0000"/>
                </a:solidFill>
              </a:rPr>
              <a:t>~200kHz</a:t>
            </a:r>
            <a:r>
              <a:rPr kumimoji="1" lang="ja-JP" altLang="en-US" sz="1600" dirty="0" smtClean="0">
                <a:solidFill>
                  <a:schemeClr val="accent1"/>
                </a:solidFill>
              </a:rPr>
              <a:t> </a:t>
            </a:r>
            <a:endParaRPr lang="en-US" altLang="ja-JP" dirty="0">
              <a:solidFill>
                <a:srgbClr val="3B444A"/>
              </a:solidFill>
              <a:sym typeface="Wingdings" panose="05000000000000000000" pitchFamily="2" charset="2"/>
            </a:endParaRPr>
          </a:p>
        </p:txBody>
      </p:sp>
      <p:sp>
        <p:nvSpPr>
          <p:cNvPr id="25" name="正方形/長方形 24"/>
          <p:cNvSpPr/>
          <p:nvPr/>
        </p:nvSpPr>
        <p:spPr>
          <a:xfrm>
            <a:off x="525173" y="5343035"/>
            <a:ext cx="8005718" cy="369332"/>
          </a:xfrm>
          <a:prstGeom prst="rect">
            <a:avLst/>
          </a:prstGeom>
        </p:spPr>
        <p:txBody>
          <a:bodyPr wrap="none">
            <a:spAutoFit/>
          </a:bodyPr>
          <a:lstStyle/>
          <a:p>
            <a:pPr marL="342900" indent="-342900">
              <a:buClr>
                <a:schemeClr val="accent1"/>
              </a:buClr>
              <a:buFont typeface="Wingdings" panose="05000000000000000000" pitchFamily="2" charset="2"/>
              <a:buChar char="Ø"/>
            </a:pPr>
            <a:r>
              <a:rPr lang="ja-JP" altLang="en-US" dirty="0" smtClean="0">
                <a:solidFill>
                  <a:prstClr val="black"/>
                </a:solidFill>
              </a:rPr>
              <a:t>バイアス電圧を調節すれば</a:t>
            </a:r>
            <a:r>
              <a:rPr lang="ja-JP" altLang="en-US" dirty="0" smtClean="0">
                <a:solidFill>
                  <a:prstClr val="black"/>
                </a:solidFill>
              </a:rPr>
              <a:t>、低温時最大</a:t>
            </a:r>
            <a:r>
              <a:rPr lang="en-US" altLang="ja-JP" b="1" dirty="0" smtClean="0">
                <a:solidFill>
                  <a:schemeClr val="accent3"/>
                </a:solidFill>
              </a:rPr>
              <a:t>~500kHz</a:t>
            </a:r>
            <a:r>
              <a:rPr lang="ja-JP" altLang="en-US" dirty="0" smtClean="0">
                <a:solidFill>
                  <a:prstClr val="black"/>
                </a:solidFill>
              </a:rPr>
              <a:t>：</a:t>
            </a:r>
            <a:r>
              <a:rPr lang="ja-JP" altLang="en-US" b="1" dirty="0" smtClean="0">
                <a:solidFill>
                  <a:prstClr val="black"/>
                </a:solidFill>
              </a:rPr>
              <a:t>室温</a:t>
            </a:r>
            <a:r>
              <a:rPr lang="ja-JP" altLang="en-US" b="1" dirty="0">
                <a:solidFill>
                  <a:prstClr val="black"/>
                </a:solidFill>
              </a:rPr>
              <a:t>時とほぼ</a:t>
            </a:r>
            <a:r>
              <a:rPr lang="ja-JP" altLang="en-US" b="1" dirty="0" smtClean="0">
                <a:solidFill>
                  <a:prstClr val="black"/>
                </a:solidFill>
              </a:rPr>
              <a:t>同じ性能</a:t>
            </a:r>
            <a:endParaRPr lang="en-US" altLang="ja-JP" b="1" dirty="0" smtClean="0">
              <a:solidFill>
                <a:prstClr val="black"/>
              </a:solidFill>
            </a:endParaRPr>
          </a:p>
        </p:txBody>
      </p:sp>
      <p:pic>
        <p:nvPicPr>
          <p:cNvPr id="14" name="図 13"/>
          <p:cNvPicPr>
            <a:picLocks noChangeAspect="1"/>
          </p:cNvPicPr>
          <p:nvPr/>
        </p:nvPicPr>
        <p:blipFill rotWithShape="1">
          <a:blip r:embed="rId3">
            <a:extLst>
              <a:ext uri="{28A0092B-C50C-407E-A947-70E740481C1C}">
                <a14:useLocalDpi xmlns:a14="http://schemas.microsoft.com/office/drawing/2010/main" val="0"/>
              </a:ext>
            </a:extLst>
          </a:blip>
          <a:srcRect r="19759"/>
          <a:stretch/>
        </p:blipFill>
        <p:spPr>
          <a:xfrm>
            <a:off x="655191" y="1078173"/>
            <a:ext cx="5076863" cy="3767608"/>
          </a:xfrm>
          <a:prstGeom prst="rect">
            <a:avLst/>
          </a:prstGeom>
        </p:spPr>
      </p:pic>
      <p:sp>
        <p:nvSpPr>
          <p:cNvPr id="26" name="テキスト ボックス 25"/>
          <p:cNvSpPr txBox="1"/>
          <p:nvPr/>
        </p:nvSpPr>
        <p:spPr>
          <a:xfrm>
            <a:off x="1507543" y="3008035"/>
            <a:ext cx="1470764" cy="830997"/>
          </a:xfrm>
          <a:prstGeom prst="rect">
            <a:avLst/>
          </a:prstGeom>
          <a:solidFill>
            <a:schemeClr val="bg1"/>
          </a:solidFill>
        </p:spPr>
        <p:txBody>
          <a:bodyPr wrap="square" rtlCol="0">
            <a:spAutoFit/>
          </a:bodyPr>
          <a:lstStyle/>
          <a:p>
            <a:r>
              <a:rPr kumimoji="1" lang="en-US" altLang="ja-JP" sz="2400" dirty="0" smtClean="0">
                <a:solidFill>
                  <a:srgbClr val="FF0000"/>
                </a:solidFill>
              </a:rPr>
              <a:t>ROOM</a:t>
            </a:r>
          </a:p>
          <a:p>
            <a:r>
              <a:rPr lang="en-US" altLang="ja-JP" sz="2400" dirty="0" smtClean="0">
                <a:solidFill>
                  <a:srgbClr val="0070C0"/>
                </a:solidFill>
              </a:rPr>
              <a:t>3K</a:t>
            </a:r>
            <a:endParaRPr kumimoji="1" lang="ja-JP" altLang="en-US" sz="2400" dirty="0">
              <a:solidFill>
                <a:srgbClr val="0070C0"/>
              </a:solidFill>
            </a:endParaRPr>
          </a:p>
        </p:txBody>
      </p:sp>
    </p:spTree>
    <p:extLst>
      <p:ext uri="{BB962C8B-B14F-4D97-AF65-F5344CB8AC3E}">
        <p14:creationId xmlns:p14="http://schemas.microsoft.com/office/powerpoint/2010/main" val="28391295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バッファ段 消費電力 </a:t>
            </a:r>
            <a:r>
              <a:rPr lang="en-US" altLang="ja-JP" dirty="0" smtClean="0"/>
              <a:t>(</a:t>
            </a:r>
            <a:r>
              <a:rPr lang="ja-JP" altLang="en-US" dirty="0" smtClean="0"/>
              <a:t>測定</a:t>
            </a:r>
            <a:r>
              <a:rPr lang="ja-JP" altLang="en-US" dirty="0"/>
              <a:t>値</a:t>
            </a:r>
            <a:r>
              <a:rPr lang="en-US" altLang="ja-JP" dirty="0" smtClean="0"/>
              <a:t>)</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2016/2/12</a:t>
            </a:r>
            <a:endParaRPr kumimoji="1" lang="ja-JP" altLang="en-US"/>
          </a:p>
        </p:txBody>
      </p:sp>
      <p:sp>
        <p:nvSpPr>
          <p:cNvPr id="4" name="フッター プレースホルダー 3"/>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 name="スライド番号プレースホルダー 5"/>
          <p:cNvSpPr>
            <a:spLocks noGrp="1"/>
          </p:cNvSpPr>
          <p:nvPr>
            <p:ph type="sldNum" sz="quarter" idx="12"/>
          </p:nvPr>
        </p:nvSpPr>
        <p:spPr/>
        <p:txBody>
          <a:bodyPr/>
          <a:lstStyle/>
          <a:p>
            <a:fld id="{239A1591-7065-49A1-A7AF-135EA29F3EB7}" type="slidenum">
              <a:rPr kumimoji="1" lang="ja-JP" altLang="en-US" smtClean="0"/>
              <a:t>15</a:t>
            </a:fld>
            <a:endParaRPr kumimoji="1" lang="ja-JP" altLang="en-US"/>
          </a:p>
        </p:txBody>
      </p:sp>
      <mc:AlternateContent xmlns:mc="http://schemas.openxmlformats.org/markup-compatibility/2006">
        <mc:Choice xmlns:a14="http://schemas.microsoft.com/office/drawing/2010/main" Requires="a14">
          <p:sp>
            <p:nvSpPr>
              <p:cNvPr id="21" name="テキスト ボックス 20"/>
              <p:cNvSpPr txBox="1"/>
              <p:nvPr/>
            </p:nvSpPr>
            <p:spPr>
              <a:xfrm>
                <a:off x="849880" y="5277935"/>
                <a:ext cx="7396918" cy="383711"/>
              </a:xfrm>
              <a:prstGeom prst="rect">
                <a:avLst/>
              </a:prstGeom>
              <a:noFill/>
            </p:spPr>
            <p:txBody>
              <a:bodyPr wrap="square" rtlCol="0">
                <a:noAutofit/>
              </a:bodyPr>
              <a:lstStyle/>
              <a:p>
                <a:pPr marL="285750" indent="-285750">
                  <a:buClr>
                    <a:schemeClr val="accent1"/>
                  </a:buClr>
                  <a:buFont typeface="Wingdings" panose="05000000000000000000" pitchFamily="2" charset="2"/>
                  <a:buChar char="n"/>
                </a:pPr>
                <a:r>
                  <a:rPr lang="ja-JP" altLang="en-US" b="1" dirty="0" smtClean="0"/>
                  <a:t>バッファ段</a:t>
                </a:r>
                <a:r>
                  <a:rPr lang="en-US" altLang="ja-JP" dirty="0" smtClean="0"/>
                  <a:t>: </a:t>
                </a:r>
                <a:r>
                  <a:rPr lang="ja-JP" altLang="en-US" dirty="0" smtClean="0"/>
                  <a:t>周波数応答</a:t>
                </a:r>
                <a:r>
                  <a:rPr lang="en-US" altLang="ja-JP" dirty="0" smtClean="0"/>
                  <a:t> </a:t>
                </a:r>
                <a:r>
                  <a:rPr kumimoji="1" lang="en-US" altLang="ja-JP" dirty="0" smtClean="0">
                    <a:solidFill>
                      <a:srgbClr val="0070C0"/>
                    </a:solidFill>
                    <a:sym typeface="Wingdings" panose="05000000000000000000" pitchFamily="2" charset="2"/>
                  </a:rPr>
                  <a:t>~200kHz </a:t>
                </a:r>
                <a:r>
                  <a:rPr kumimoji="1" lang="en-US" altLang="ja-JP" dirty="0" smtClean="0">
                    <a:sym typeface="Wingdings" panose="05000000000000000000" pitchFamily="2" charset="2"/>
                  </a:rPr>
                  <a:t>(3K)</a:t>
                </a:r>
                <a:r>
                  <a:rPr lang="ja-JP" altLang="en-US" dirty="0" smtClean="0">
                    <a:sym typeface="Wingdings" panose="05000000000000000000" pitchFamily="2" charset="2"/>
                  </a:rPr>
                  <a:t>のためには、</a:t>
                </a:r>
                <a:r>
                  <a:rPr lang="ja-JP" altLang="en-US" b="1" dirty="0" smtClean="0">
                    <a:sym typeface="Wingdings" panose="05000000000000000000" pitchFamily="2" charset="2"/>
                  </a:rPr>
                  <a:t>数十</a:t>
                </a:r>
                <a14:m>
                  <m:oMath xmlns:m="http://schemas.openxmlformats.org/officeDocument/2006/math">
                    <m:r>
                      <a:rPr lang="en-US" altLang="ja-JP" b="1" i="1" smtClean="0">
                        <a:latin typeface="Cambria Math" panose="02040503050406030204" pitchFamily="18" charset="0"/>
                        <a:sym typeface="Wingdings" panose="05000000000000000000" pitchFamily="2" charset="2"/>
                      </a:rPr>
                      <m:t>𝝁</m:t>
                    </m:r>
                  </m:oMath>
                </a14:m>
                <a:r>
                  <a:rPr kumimoji="1" lang="en-US" altLang="ja-JP" b="1" dirty="0" smtClean="0"/>
                  <a:t>W</a:t>
                </a:r>
                <a:r>
                  <a:rPr kumimoji="1" lang="ja-JP" altLang="en-US" b="1" dirty="0" smtClean="0"/>
                  <a:t> </a:t>
                </a:r>
                <a:endParaRPr kumimoji="1" lang="en-US" altLang="ja-JP" b="1" dirty="0" smtClean="0"/>
              </a:p>
            </p:txBody>
          </p:sp>
        </mc:Choice>
        <mc:Fallback>
          <p:sp>
            <p:nvSpPr>
              <p:cNvPr id="21" name="テキスト ボックス 20"/>
              <p:cNvSpPr txBox="1">
                <a:spLocks noRot="1" noChangeAspect="1" noMove="1" noResize="1" noEditPoints="1" noAdjustHandles="1" noChangeArrowheads="1" noChangeShapeType="1" noTextEdit="1"/>
              </p:cNvSpPr>
              <p:nvPr/>
            </p:nvSpPr>
            <p:spPr>
              <a:xfrm>
                <a:off x="849880" y="5277935"/>
                <a:ext cx="7396918" cy="383711"/>
              </a:xfrm>
              <a:prstGeom prst="rect">
                <a:avLst/>
              </a:prstGeom>
              <a:blipFill rotWithShape="0">
                <a:blip r:embed="rId2"/>
                <a:stretch>
                  <a:fillRect l="-494" t="-12698" b="-20635"/>
                </a:stretch>
              </a:blipFill>
            </p:spPr>
            <p:txBody>
              <a:bodyPr/>
              <a:lstStyle/>
              <a:p>
                <a:r>
                  <a:rPr lang="ja-JP" altLang="en-US">
                    <a:noFill/>
                  </a:rPr>
                  <a:t> </a:t>
                </a:r>
              </a:p>
            </p:txBody>
          </p:sp>
        </mc:Fallback>
      </mc:AlternateContent>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314" y="1090060"/>
            <a:ext cx="4796501" cy="3413089"/>
          </a:xfrm>
          <a:prstGeom prst="rect">
            <a:avLst/>
          </a:prstGeom>
        </p:spPr>
      </p:pic>
      <mc:AlternateContent xmlns:mc="http://schemas.openxmlformats.org/markup-compatibility/2006">
        <mc:Choice xmlns:a14="http://schemas.microsoft.com/office/drawing/2010/main" Requires="a14">
          <p:sp>
            <p:nvSpPr>
              <p:cNvPr id="17" name="正方形/長方形 16"/>
              <p:cNvSpPr/>
              <p:nvPr/>
            </p:nvSpPr>
            <p:spPr>
              <a:xfrm>
                <a:off x="385764" y="4567377"/>
                <a:ext cx="6673622" cy="646331"/>
              </a:xfrm>
              <a:prstGeom prst="rect">
                <a:avLst/>
              </a:prstGeom>
            </p:spPr>
            <p:txBody>
              <a:bodyPr wrap="none">
                <a:spAutoFit/>
              </a:bodyPr>
              <a:lstStyle/>
              <a:p>
                <a:pPr marL="285750" indent="-285750">
                  <a:buClr>
                    <a:schemeClr val="accent1"/>
                  </a:buClr>
                  <a:buFont typeface="Arial" panose="020B0604020202020204" pitchFamily="34" charset="0"/>
                  <a:buChar char="•"/>
                </a:pPr>
                <a:r>
                  <a:rPr lang="en-US" altLang="ja-JP" dirty="0" smtClean="0"/>
                  <a:t>3K</a:t>
                </a:r>
                <a:r>
                  <a:rPr lang="ja-JP" altLang="en-US" dirty="0" smtClean="0"/>
                  <a:t>環境下でも周波数特性は変わらない</a:t>
                </a:r>
                <a:r>
                  <a:rPr lang="en-US" altLang="ja-JP" dirty="0" smtClean="0"/>
                  <a:t>(</a:t>
                </a:r>
                <a:r>
                  <a:rPr lang="ja-JP" altLang="en-US" dirty="0" smtClean="0"/>
                  <a:t>同じ消費電力において</a:t>
                </a:r>
                <a:r>
                  <a:rPr lang="en-US" altLang="ja-JP" dirty="0" smtClean="0"/>
                  <a:t>)</a:t>
                </a:r>
              </a:p>
              <a:p>
                <a:pPr marL="285750" indent="-285750">
                  <a:buClr>
                    <a:schemeClr val="accent1"/>
                  </a:buClr>
                  <a:buFont typeface="Arial" panose="020B0604020202020204" pitchFamily="34" charset="0"/>
                  <a:buChar char="•"/>
                </a:pPr>
                <a:r>
                  <a:rPr lang="ja-JP" altLang="en-US" dirty="0" smtClean="0"/>
                  <a:t>消費電力は</a:t>
                </a:r>
                <a:r>
                  <a:rPr lang="ja-JP" altLang="en-US" b="1" dirty="0" smtClean="0"/>
                  <a:t>増幅段</a:t>
                </a:r>
                <a:r>
                  <a:rPr lang="en-US" altLang="ja-JP" b="1" dirty="0" smtClean="0"/>
                  <a:t>(</a:t>
                </a:r>
                <a14:m>
                  <m:oMath xmlns:m="http://schemas.openxmlformats.org/officeDocument/2006/math">
                    <m:r>
                      <a:rPr lang="en-US" altLang="ja-JP" b="1" i="1" smtClean="0">
                        <a:latin typeface="Cambria Math" panose="02040503050406030204" pitchFamily="18" charset="0"/>
                      </a:rPr>
                      <m:t>𝟏𝟎</m:t>
                    </m:r>
                    <m:r>
                      <a:rPr lang="en-US" altLang="ja-JP" b="1" i="1" smtClean="0">
                        <a:latin typeface="Cambria Math" panose="02040503050406030204" pitchFamily="18" charset="0"/>
                      </a:rPr>
                      <m:t>𝝁</m:t>
                    </m:r>
                    <m:r>
                      <a:rPr lang="en-US" altLang="ja-JP" b="1" i="1" smtClean="0">
                        <a:latin typeface="Cambria Math" panose="02040503050406030204" pitchFamily="18" charset="0"/>
                      </a:rPr>
                      <m:t>𝑾</m:t>
                    </m:r>
                  </m:oMath>
                </a14:m>
                <a:r>
                  <a:rPr lang="en-US" altLang="ja-JP" b="1" dirty="0" smtClean="0"/>
                  <a:t>)+</a:t>
                </a:r>
                <a:r>
                  <a:rPr lang="ja-JP" altLang="en-US" dirty="0" smtClean="0"/>
                  <a:t>バッファ段</a:t>
                </a:r>
                <a:endParaRPr lang="en-US" altLang="ja-JP" dirty="0" smtClean="0"/>
              </a:p>
            </p:txBody>
          </p:sp>
        </mc:Choice>
        <mc:Fallback>
          <p:sp>
            <p:nvSpPr>
              <p:cNvPr id="17" name="正方形/長方形 16"/>
              <p:cNvSpPr>
                <a:spLocks noRot="1" noChangeAspect="1" noMove="1" noResize="1" noEditPoints="1" noAdjustHandles="1" noChangeArrowheads="1" noChangeShapeType="1" noTextEdit="1"/>
              </p:cNvSpPr>
              <p:nvPr/>
            </p:nvSpPr>
            <p:spPr>
              <a:xfrm>
                <a:off x="385764" y="4567377"/>
                <a:ext cx="6673622" cy="646331"/>
              </a:xfrm>
              <a:prstGeom prst="rect">
                <a:avLst/>
              </a:prstGeom>
              <a:blipFill rotWithShape="0">
                <a:blip r:embed="rId4"/>
                <a:stretch>
                  <a:fillRect l="-548" t="-6604" r="-91" b="-14151"/>
                </a:stretch>
              </a:blipFill>
            </p:spPr>
            <p:txBody>
              <a:bodyPr/>
              <a:lstStyle/>
              <a:p>
                <a:r>
                  <a:rPr lang="ja-JP" altLang="en-US">
                    <a:noFill/>
                  </a:rPr>
                  <a:t> </a:t>
                </a:r>
              </a:p>
            </p:txBody>
          </p:sp>
        </mc:Fallback>
      </mc:AlternateContent>
      <p:cxnSp>
        <p:nvCxnSpPr>
          <p:cNvPr id="19" name="直線コネクタ 18"/>
          <p:cNvCxnSpPr/>
          <p:nvPr/>
        </p:nvCxnSpPr>
        <p:spPr>
          <a:xfrm>
            <a:off x="3594675" y="1282700"/>
            <a:ext cx="0" cy="2888216"/>
          </a:xfrm>
          <a:prstGeom prst="line">
            <a:avLst/>
          </a:prstGeom>
          <a:ln w="63500">
            <a:solidFill>
              <a:srgbClr val="0070C0">
                <a:alpha val="20000"/>
              </a:srgb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0" name="正方形/長方形 19"/>
              <p:cNvSpPr/>
              <p:nvPr/>
            </p:nvSpPr>
            <p:spPr>
              <a:xfrm>
                <a:off x="385763" y="5696906"/>
                <a:ext cx="8343900" cy="369332"/>
              </a:xfrm>
              <a:prstGeom prst="rect">
                <a:avLst/>
              </a:prstGeom>
            </p:spPr>
            <p:txBody>
              <a:bodyPr wrap="square">
                <a:spAutoFit/>
              </a:bodyPr>
              <a:lstStyle/>
              <a:p>
                <a:pPr>
                  <a:buClr>
                    <a:schemeClr val="accent1"/>
                  </a:buClr>
                </a:pPr>
                <a:r>
                  <a:rPr lang="ja-JP" altLang="en-US" dirty="0" smtClean="0">
                    <a:solidFill>
                      <a:schemeClr val="accent3"/>
                    </a:solidFill>
                  </a:rPr>
                  <a:t>➡ </a:t>
                </a:r>
                <a:r>
                  <a:rPr lang="en-US" altLang="ja-JP" dirty="0" smtClean="0"/>
                  <a:t>1</a:t>
                </a:r>
                <a:r>
                  <a:rPr lang="ja-JP" altLang="en-US" dirty="0" smtClean="0"/>
                  <a:t>素子ならば</a:t>
                </a:r>
                <a:r>
                  <a:rPr lang="en-US" altLang="ja-JP" b="1" dirty="0" smtClean="0"/>
                  <a:t>350mK</a:t>
                </a:r>
                <a:r>
                  <a:rPr lang="ja-JP" altLang="en-US" dirty="0" smtClean="0"/>
                  <a:t>下</a:t>
                </a:r>
                <a:r>
                  <a:rPr lang="en-US" altLang="ja-JP" dirty="0" smtClean="0"/>
                  <a:t>(</a:t>
                </a:r>
                <a:r>
                  <a:rPr lang="ja-JP" altLang="en-US" dirty="0" smtClean="0"/>
                  <a:t>冷却能力</a:t>
                </a:r>
                <a:r>
                  <a:rPr lang="en-US" altLang="ja-JP" b="1" dirty="0" smtClean="0"/>
                  <a:t>100</a:t>
                </a:r>
                <a14:m>
                  <m:oMath xmlns:m="http://schemas.openxmlformats.org/officeDocument/2006/math">
                    <m:r>
                      <a:rPr lang="en-US" altLang="ja-JP" b="1" i="1" smtClean="0">
                        <a:latin typeface="Cambria Math" panose="02040503050406030204" pitchFamily="18" charset="0"/>
                      </a:rPr>
                      <m:t>𝝁</m:t>
                    </m:r>
                  </m:oMath>
                </a14:m>
                <a:r>
                  <a:rPr lang="en-US" altLang="ja-JP" b="1" dirty="0" smtClean="0"/>
                  <a:t>W</a:t>
                </a:r>
                <a:r>
                  <a:rPr lang="en-US" altLang="ja-JP" dirty="0" smtClean="0"/>
                  <a:t>)</a:t>
                </a:r>
                <a:r>
                  <a:rPr lang="ja-JP" altLang="en-US" dirty="0" smtClean="0"/>
                  <a:t>でも、室温時と同等の性能で駆動可能</a:t>
                </a:r>
                <a:endParaRPr lang="en-US" altLang="ja-JP" dirty="0"/>
              </a:p>
            </p:txBody>
          </p:sp>
        </mc:Choice>
        <mc:Fallback>
          <p:sp>
            <p:nvSpPr>
              <p:cNvPr id="20" name="正方形/長方形 19"/>
              <p:cNvSpPr>
                <a:spLocks noRot="1" noChangeAspect="1" noMove="1" noResize="1" noEditPoints="1" noAdjustHandles="1" noChangeArrowheads="1" noChangeShapeType="1" noTextEdit="1"/>
              </p:cNvSpPr>
              <p:nvPr/>
            </p:nvSpPr>
            <p:spPr>
              <a:xfrm>
                <a:off x="385763" y="5696906"/>
                <a:ext cx="8343900" cy="369332"/>
              </a:xfrm>
              <a:prstGeom prst="rect">
                <a:avLst/>
              </a:prstGeom>
              <a:blipFill rotWithShape="0">
                <a:blip r:embed="rId5"/>
                <a:stretch>
                  <a:fillRect l="-584" t="-13333" b="-26667"/>
                </a:stretch>
              </a:blipFill>
            </p:spPr>
            <p:txBody>
              <a:bodyPr/>
              <a:lstStyle/>
              <a:p>
                <a:r>
                  <a:rPr lang="ja-JP" altLang="en-US">
                    <a:noFill/>
                  </a:rPr>
                  <a:t> </a:t>
                </a:r>
              </a:p>
            </p:txBody>
          </p:sp>
        </mc:Fallback>
      </mc:AlternateContent>
      <p:cxnSp>
        <p:nvCxnSpPr>
          <p:cNvPr id="12" name="直線コネクタ 11"/>
          <p:cNvCxnSpPr/>
          <p:nvPr/>
        </p:nvCxnSpPr>
        <p:spPr>
          <a:xfrm>
            <a:off x="1117600" y="2451100"/>
            <a:ext cx="4267200" cy="0"/>
          </a:xfrm>
          <a:prstGeom prst="line">
            <a:avLst/>
          </a:prstGeom>
          <a:ln w="31750">
            <a:solidFill>
              <a:schemeClr val="tx1">
                <a:alpha val="7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a:off x="5194300" y="2425700"/>
            <a:ext cx="0" cy="444500"/>
          </a:xfrm>
          <a:prstGeom prst="straightConnector1">
            <a:avLst/>
          </a:prstGeom>
          <a:ln w="38100">
            <a:tailEnd type="triangle" w="lg" len="lg"/>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5384800" y="2312084"/>
            <a:ext cx="2031325" cy="646331"/>
          </a:xfrm>
          <a:prstGeom prst="rect">
            <a:avLst/>
          </a:prstGeom>
          <a:noFill/>
        </p:spPr>
        <p:txBody>
          <a:bodyPr wrap="none" rtlCol="0">
            <a:spAutoFit/>
          </a:bodyPr>
          <a:lstStyle/>
          <a:p>
            <a:r>
              <a:rPr kumimoji="1" lang="ja-JP" altLang="en-US" dirty="0" smtClean="0"/>
              <a:t>冷凍機の冷却能力</a:t>
            </a:r>
            <a:endParaRPr kumimoji="1" lang="en-US" altLang="ja-JP" dirty="0" smtClean="0"/>
          </a:p>
          <a:p>
            <a:r>
              <a:rPr lang="en-US" altLang="ja-JP" dirty="0" smtClean="0"/>
              <a:t>@ 350mK</a:t>
            </a:r>
            <a:endParaRPr kumimoji="1" lang="ja-JP" altLang="en-US" dirty="0"/>
          </a:p>
        </p:txBody>
      </p:sp>
      <p:sp>
        <p:nvSpPr>
          <p:cNvPr id="28" name="テキスト ボックス 27"/>
          <p:cNvSpPr txBox="1"/>
          <p:nvPr/>
        </p:nvSpPr>
        <p:spPr>
          <a:xfrm>
            <a:off x="3594675" y="3133596"/>
            <a:ext cx="1008609" cy="369332"/>
          </a:xfrm>
          <a:prstGeom prst="rect">
            <a:avLst/>
          </a:prstGeom>
          <a:noFill/>
        </p:spPr>
        <p:txBody>
          <a:bodyPr wrap="none" rtlCol="0">
            <a:spAutoFit/>
          </a:bodyPr>
          <a:lstStyle/>
          <a:p>
            <a:r>
              <a:rPr kumimoji="1" lang="en-US" altLang="ja-JP" dirty="0" smtClean="0">
                <a:solidFill>
                  <a:srgbClr val="0070C0"/>
                </a:solidFill>
              </a:rPr>
              <a:t>200kHz</a:t>
            </a:r>
            <a:endParaRPr kumimoji="1" lang="ja-JP" altLang="en-US" dirty="0">
              <a:solidFill>
                <a:srgbClr val="0070C0"/>
              </a:solidFill>
            </a:endParaRPr>
          </a:p>
        </p:txBody>
      </p:sp>
    </p:spTree>
    <p:extLst>
      <p:ext uri="{BB962C8B-B14F-4D97-AF65-F5344CB8AC3E}">
        <p14:creationId xmlns:p14="http://schemas.microsoft.com/office/powerpoint/2010/main" val="23457566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mc:AlternateContent xmlns:mc="http://schemas.openxmlformats.org/markup-compatibility/2006">
        <mc:Choice xmlns:a14="http://schemas.microsoft.com/office/drawing/2010/main" Requires="a14">
          <p:sp>
            <p:nvSpPr>
              <p:cNvPr id="4" name="テキスト ボックス 3"/>
              <p:cNvSpPr txBox="1"/>
              <p:nvPr/>
            </p:nvSpPr>
            <p:spPr>
              <a:xfrm>
                <a:off x="385763" y="1050146"/>
                <a:ext cx="8559801" cy="5198254"/>
              </a:xfrm>
              <a:prstGeom prst="rect">
                <a:avLst/>
              </a:prstGeom>
              <a:noFill/>
            </p:spPr>
            <p:txBody>
              <a:bodyPr wrap="square" rtlCol="0">
                <a:noAutofit/>
              </a:bodyPr>
              <a:lstStyle/>
              <a:p>
                <a:pPr>
                  <a:buClr>
                    <a:srgbClr val="0070C0"/>
                  </a:buClr>
                </a:pPr>
                <a:r>
                  <a:rPr lang="ja-JP" altLang="en-US" sz="2000" dirty="0" smtClean="0"/>
                  <a:t>崩壊光探索のため超伝導トンネル接合光検出器の開発研究を行っている。</a:t>
                </a:r>
                <a:endParaRPr lang="en-US" altLang="ja-JP" sz="2000" dirty="0" smtClean="0"/>
              </a:p>
              <a:p>
                <a:pPr>
                  <a:buClr>
                    <a:srgbClr val="0070C0"/>
                  </a:buClr>
                </a:pPr>
                <a:r>
                  <a:rPr lang="ja-JP" altLang="en-US" sz="2000" dirty="0" smtClean="0"/>
                  <a:t>しかし、読出し系での雑音により目的の</a:t>
                </a:r>
                <a:r>
                  <a:rPr lang="en-US" altLang="ja-JP" sz="2000" dirty="0" smtClean="0"/>
                  <a:t>1</a:t>
                </a:r>
                <a:r>
                  <a:rPr lang="ja-JP" altLang="en-US" sz="2000" dirty="0" smtClean="0"/>
                  <a:t>光子検出には至っていない。</a:t>
                </a:r>
                <a:endParaRPr lang="en-US" altLang="ja-JP" sz="2000" dirty="0" smtClean="0"/>
              </a:p>
              <a:p>
                <a:pPr>
                  <a:buClr>
                    <a:srgbClr val="0070C0"/>
                  </a:buClr>
                </a:pPr>
                <a:r>
                  <a:rPr lang="en-US" altLang="ja-JP" sz="2000" dirty="0" smtClean="0">
                    <a:solidFill>
                      <a:srgbClr val="0070C0"/>
                    </a:solidFill>
                    <a:sym typeface="Wingdings" panose="05000000000000000000" pitchFamily="2" charset="2"/>
                  </a:rPr>
                  <a:t></a:t>
                </a:r>
                <a:r>
                  <a:rPr lang="ja-JP" altLang="en-US" sz="2000" dirty="0">
                    <a:sym typeface="Wingdings" panose="05000000000000000000" pitchFamily="2" charset="2"/>
                  </a:rPr>
                  <a:t> </a:t>
                </a:r>
                <a:r>
                  <a:rPr lang="ja-JP" altLang="en-US" sz="2000" b="1" dirty="0" smtClean="0">
                    <a:solidFill>
                      <a:srgbClr val="0070C0"/>
                    </a:solidFill>
                  </a:rPr>
                  <a:t>極</a:t>
                </a:r>
                <a:r>
                  <a:rPr lang="ja-JP" altLang="en-US" sz="2000" b="1" dirty="0" smtClean="0">
                    <a:solidFill>
                      <a:srgbClr val="0070C0"/>
                    </a:solidFill>
                  </a:rPr>
                  <a:t>低温前置増幅器の開発研究を行っている</a:t>
                </a:r>
                <a:endParaRPr lang="en-US" altLang="ja-JP" sz="2000" b="1" dirty="0" smtClean="0">
                  <a:solidFill>
                    <a:srgbClr val="0070C0"/>
                  </a:solidFill>
                </a:endParaRPr>
              </a:p>
              <a:p>
                <a:pPr marL="800100" lvl="1" indent="-342900">
                  <a:buClr>
                    <a:srgbClr val="0070C0"/>
                  </a:buClr>
                  <a:buFont typeface="Wingdings" panose="05000000000000000000" pitchFamily="2" charset="2"/>
                  <a:buChar char="l"/>
                </a:pPr>
                <a:r>
                  <a:rPr lang="en-US" altLang="ja-JP" dirty="0" smtClean="0">
                    <a:sym typeface="Wingdings" panose="05000000000000000000" pitchFamily="2" charset="2"/>
                  </a:rPr>
                  <a:t>FD-SOI-MOSFET</a:t>
                </a:r>
                <a:r>
                  <a:rPr lang="ja-JP" altLang="en-US" dirty="0" smtClean="0">
                    <a:sym typeface="Wingdings" panose="05000000000000000000" pitchFamily="2" charset="2"/>
                  </a:rPr>
                  <a:t>を使った</a:t>
                </a:r>
                <a:r>
                  <a:rPr lang="ja-JP" altLang="en-US" b="1" dirty="0" smtClean="0">
                    <a:sym typeface="Wingdings" panose="05000000000000000000" pitchFamily="2" charset="2"/>
                  </a:rPr>
                  <a:t>増幅回路一体型</a:t>
                </a:r>
                <a:r>
                  <a:rPr lang="en-US" altLang="ja-JP" b="1" dirty="0" smtClean="0">
                    <a:sym typeface="Wingdings" panose="05000000000000000000" pitchFamily="2" charset="2"/>
                  </a:rPr>
                  <a:t>STJ</a:t>
                </a:r>
                <a:r>
                  <a:rPr lang="ja-JP" altLang="en-US" b="1" dirty="0" smtClean="0">
                    <a:sym typeface="Wingdings" panose="05000000000000000000" pitchFamily="2" charset="2"/>
                  </a:rPr>
                  <a:t>検出器</a:t>
                </a:r>
                <a:r>
                  <a:rPr lang="en-US" altLang="ja-JP" b="1" dirty="0" smtClean="0">
                    <a:sym typeface="Wingdings" panose="05000000000000000000" pitchFamily="2" charset="2"/>
                  </a:rPr>
                  <a:t>(SOI-STJ)</a:t>
                </a:r>
              </a:p>
              <a:p>
                <a:pPr marL="285750" indent="-285750">
                  <a:buClr>
                    <a:srgbClr val="0070C0"/>
                  </a:buClr>
                  <a:buFont typeface="Wingdings" panose="05000000000000000000" pitchFamily="2" charset="2"/>
                  <a:buChar char="p"/>
                </a:pPr>
                <a:endParaRPr kumimoji="1" lang="en-US" altLang="ja-JP" sz="1100" dirty="0" smtClean="0"/>
              </a:p>
              <a:p>
                <a:pPr marL="342900" indent="-342900">
                  <a:buClr>
                    <a:srgbClr val="0070C0"/>
                  </a:buClr>
                  <a:buFont typeface="Wingdings" panose="05000000000000000000" pitchFamily="2" charset="2"/>
                  <a:buChar char="n"/>
                </a:pPr>
                <a:r>
                  <a:rPr lang="ja-JP" altLang="en-US" sz="2000" b="1" dirty="0" smtClean="0">
                    <a:solidFill>
                      <a:srgbClr val="0070C0"/>
                    </a:solidFill>
                  </a:rPr>
                  <a:t>前号機の問題点を踏まえ、新たな増幅回路を設計した</a:t>
                </a:r>
                <a:r>
                  <a:rPr lang="en-US" altLang="ja-JP" sz="2000" b="1" dirty="0" smtClean="0">
                    <a:solidFill>
                      <a:srgbClr val="0070C0"/>
                    </a:solidFill>
                  </a:rPr>
                  <a:t>(SOI-STJ4</a:t>
                </a:r>
                <a:r>
                  <a:rPr lang="en-US" altLang="ja-JP" sz="2000" b="1" dirty="0" smtClean="0">
                    <a:solidFill>
                      <a:srgbClr val="0070C0"/>
                    </a:solidFill>
                  </a:rPr>
                  <a:t>)</a:t>
                </a:r>
                <a:endParaRPr lang="en-US" altLang="ja-JP" dirty="0" smtClean="0">
                  <a:sym typeface="Wingdings" panose="05000000000000000000" pitchFamily="2" charset="2"/>
                </a:endParaRPr>
              </a:p>
              <a:p>
                <a:pPr lvl="1">
                  <a:buClr>
                    <a:srgbClr val="0070C0"/>
                  </a:buClr>
                </a:pPr>
                <a:r>
                  <a:rPr lang="en-US" altLang="ja-JP" dirty="0" smtClean="0">
                    <a:solidFill>
                      <a:schemeClr val="accent3"/>
                    </a:solidFill>
                    <a:sym typeface="Wingdings" panose="05000000000000000000" pitchFamily="2" charset="2"/>
                  </a:rPr>
                  <a:t></a:t>
                </a:r>
                <a:r>
                  <a:rPr lang="en-US" altLang="ja-JP" dirty="0" smtClean="0">
                    <a:sym typeface="Wingdings" panose="05000000000000000000" pitchFamily="2" charset="2"/>
                  </a:rPr>
                  <a:t> </a:t>
                </a:r>
                <a:r>
                  <a:rPr lang="en-US" altLang="ja-JP" dirty="0" smtClean="0">
                    <a:sym typeface="Wingdings" panose="05000000000000000000" pitchFamily="2" charset="2"/>
                  </a:rPr>
                  <a:t>1312nm</a:t>
                </a:r>
                <a:r>
                  <a:rPr lang="en-US" altLang="ja-JP" dirty="0" smtClean="0">
                    <a:sym typeface="Wingdings" panose="05000000000000000000" pitchFamily="2" charset="2"/>
                  </a:rPr>
                  <a:t>, ~</a:t>
                </a:r>
                <a:r>
                  <a:rPr lang="en-US" altLang="ja-JP" dirty="0" smtClean="0">
                    <a:sym typeface="Wingdings" panose="05000000000000000000" pitchFamily="2" charset="2"/>
                  </a:rPr>
                  <a:t>1photo</a:t>
                </a:r>
                <a:r>
                  <a:rPr lang="ja-JP" altLang="en-US" dirty="0" smtClean="0">
                    <a:sym typeface="Wingdings" panose="05000000000000000000" pitchFamily="2" charset="2"/>
                  </a:rPr>
                  <a:t>の</a:t>
                </a:r>
                <a:r>
                  <a:rPr lang="ja-JP" altLang="en-US" dirty="0" smtClean="0">
                    <a:sym typeface="Wingdings" panose="05000000000000000000" pitchFamily="2" charset="2"/>
                  </a:rPr>
                  <a:t>信号を</a:t>
                </a:r>
                <a:r>
                  <a:rPr lang="en-US" altLang="ja-JP" dirty="0" smtClean="0">
                    <a:sym typeface="Wingdings" panose="05000000000000000000" pitchFamily="2" charset="2"/>
                  </a:rPr>
                  <a:t>~7.5mV</a:t>
                </a:r>
                <a:r>
                  <a:rPr lang="ja-JP" altLang="en-US" dirty="0">
                    <a:sym typeface="Wingdings" panose="05000000000000000000" pitchFamily="2" charset="2"/>
                  </a:rPr>
                  <a:t>に</a:t>
                </a:r>
                <a:r>
                  <a:rPr lang="ja-JP" altLang="en-US" dirty="0" smtClean="0">
                    <a:sym typeface="Wingdings" panose="05000000000000000000" pitchFamily="2" charset="2"/>
                  </a:rPr>
                  <a:t>増幅</a:t>
                </a:r>
                <a:r>
                  <a:rPr lang="ja-JP" altLang="en-US" dirty="0" smtClean="0">
                    <a:sym typeface="Wingdings" panose="05000000000000000000" pitchFamily="2" charset="2"/>
                  </a:rPr>
                  <a:t>できる設計</a:t>
                </a:r>
                <a:endParaRPr lang="en-US" altLang="ja-JP" dirty="0">
                  <a:sym typeface="Wingdings" panose="05000000000000000000" pitchFamily="2" charset="2"/>
                </a:endParaRPr>
              </a:p>
              <a:p>
                <a:pPr marL="285750" indent="-285750">
                  <a:buClr>
                    <a:srgbClr val="0070C0"/>
                  </a:buClr>
                  <a:buFont typeface="Wingdings" panose="05000000000000000000" pitchFamily="2" charset="2"/>
                  <a:buChar char="p"/>
                </a:pPr>
                <a:endParaRPr lang="en-US" altLang="ja-JP" sz="1100" dirty="0"/>
              </a:p>
              <a:p>
                <a:pPr marL="342900" indent="-342900">
                  <a:buClr>
                    <a:srgbClr val="0070C0"/>
                  </a:buClr>
                  <a:buFont typeface="Wingdings" panose="05000000000000000000" pitchFamily="2" charset="2"/>
                  <a:buChar char="n"/>
                </a:pPr>
                <a:r>
                  <a:rPr kumimoji="1" lang="en-US" altLang="ja-JP" sz="2000" b="1" dirty="0" smtClean="0">
                    <a:solidFill>
                      <a:srgbClr val="0070C0"/>
                    </a:solidFill>
                  </a:rPr>
                  <a:t>SOI-STJ4</a:t>
                </a:r>
                <a:r>
                  <a:rPr kumimoji="1" lang="ja-JP" altLang="en-US" sz="2000" b="1" dirty="0" smtClean="0">
                    <a:solidFill>
                      <a:srgbClr val="0070C0"/>
                    </a:solidFill>
                  </a:rPr>
                  <a:t>増幅回路の低温特性を評価した</a:t>
                </a:r>
                <a:endParaRPr kumimoji="1" lang="en-US" altLang="ja-JP" sz="2000" b="1" dirty="0">
                  <a:solidFill>
                    <a:srgbClr val="0070C0"/>
                  </a:solidFill>
                </a:endParaRPr>
              </a:p>
              <a:p>
                <a:pPr marL="742950" lvl="1" indent="-285750">
                  <a:buClr>
                    <a:schemeClr val="accent1"/>
                  </a:buClr>
                  <a:buFont typeface="Wingdings" panose="05000000000000000000" pitchFamily="2" charset="2"/>
                  <a:buChar char="p"/>
                </a:pPr>
                <a:r>
                  <a:rPr lang="en-US" altLang="ja-JP" sz="1600" b="1" dirty="0" smtClean="0">
                    <a:sym typeface="Wingdings" panose="05000000000000000000" pitchFamily="2" charset="2"/>
                  </a:rPr>
                  <a:t>3K</a:t>
                </a:r>
                <a:r>
                  <a:rPr lang="ja-JP" altLang="en-US" sz="1600" b="1" dirty="0" smtClean="0">
                    <a:sym typeface="Wingdings" panose="05000000000000000000" pitchFamily="2" charset="2"/>
                  </a:rPr>
                  <a:t>以下でも動作</a:t>
                </a:r>
                <a:endParaRPr lang="en-US" altLang="ja-JP" sz="1600" b="1" dirty="0" smtClean="0">
                  <a:sym typeface="Wingdings" panose="05000000000000000000" pitchFamily="2" charset="2"/>
                </a:endParaRPr>
              </a:p>
              <a:p>
                <a:pPr marL="1200150" lvl="2" indent="-285750">
                  <a:buClr>
                    <a:schemeClr val="accent1"/>
                  </a:buClr>
                  <a:buFont typeface="Wingdings" panose="05000000000000000000" pitchFamily="2" charset="2"/>
                  <a:buChar char="à"/>
                </a:pPr>
                <a:r>
                  <a:rPr lang="ja-JP" altLang="en-US" sz="1600" dirty="0" smtClean="0">
                    <a:sym typeface="Wingdings" panose="05000000000000000000" pitchFamily="2" charset="2"/>
                  </a:rPr>
                  <a:t>バイアス</a:t>
                </a:r>
                <a:r>
                  <a:rPr lang="ja-JP" altLang="en-US" sz="1600" dirty="0" smtClean="0">
                    <a:sym typeface="Wingdings" panose="05000000000000000000" pitchFamily="2" charset="2"/>
                  </a:rPr>
                  <a:t>を調節すれば室温時と同程度の性能で</a:t>
                </a:r>
                <a:r>
                  <a:rPr lang="ja-JP" altLang="en-US" sz="1600" dirty="0" smtClean="0">
                    <a:sym typeface="Wingdings" panose="05000000000000000000" pitchFamily="2" charset="2"/>
                  </a:rPr>
                  <a:t>動作することを</a:t>
                </a:r>
                <a:r>
                  <a:rPr lang="ja-JP" altLang="en-US" sz="1600" dirty="0" smtClean="0">
                    <a:sym typeface="Wingdings" panose="05000000000000000000" pitchFamily="2" charset="2"/>
                  </a:rPr>
                  <a:t>確認した</a:t>
                </a:r>
                <a:r>
                  <a:rPr lang="ja-JP" altLang="en-US" sz="1600" b="1" dirty="0" smtClean="0">
                    <a:sym typeface="Wingdings" panose="05000000000000000000" pitchFamily="2" charset="2"/>
                  </a:rPr>
                  <a:t> </a:t>
                </a:r>
                <a:endParaRPr lang="en-US" altLang="ja-JP" sz="1600" b="1" dirty="0" smtClean="0">
                  <a:sym typeface="Wingdings" panose="05000000000000000000" pitchFamily="2" charset="2"/>
                </a:endParaRPr>
              </a:p>
              <a:p>
                <a:pPr marL="1657350" lvl="3" indent="-285750">
                  <a:buClr>
                    <a:schemeClr val="accent1"/>
                  </a:buClr>
                  <a:buFont typeface="Arial" panose="020B0604020202020204" pitchFamily="34" charset="0"/>
                  <a:buChar char="•"/>
                </a:pPr>
                <a:r>
                  <a:rPr lang="ja-JP" altLang="en-US" sz="1600" dirty="0" smtClean="0">
                    <a:sym typeface="Wingdings" panose="05000000000000000000" pitchFamily="2" charset="2"/>
                  </a:rPr>
                  <a:t>増幅段利得</a:t>
                </a:r>
                <a:r>
                  <a:rPr lang="en-US" altLang="ja-JP" sz="1600" dirty="0" smtClean="0">
                    <a:sym typeface="Wingdings" panose="05000000000000000000" pitchFamily="2" charset="2"/>
                  </a:rPr>
                  <a:t>: </a:t>
                </a:r>
                <a:r>
                  <a:rPr lang="ja-JP" altLang="en-US" sz="1600" dirty="0" smtClean="0">
                    <a:sym typeface="Wingdings" panose="05000000000000000000" pitchFamily="2" charset="2"/>
                  </a:rPr>
                  <a:t>室温時</a:t>
                </a:r>
                <a:r>
                  <a:rPr lang="en-US" altLang="ja-JP" sz="1600" dirty="0" smtClean="0">
                    <a:sym typeface="Wingdings" panose="05000000000000000000" pitchFamily="2" charset="2"/>
                  </a:rPr>
                  <a:t>~50</a:t>
                </a:r>
                <a:r>
                  <a:rPr lang="ja-JP" altLang="en-US" sz="1600" dirty="0" smtClean="0">
                    <a:sym typeface="Wingdings" panose="05000000000000000000" pitchFamily="2" charset="2"/>
                  </a:rPr>
                  <a:t>倍 </a:t>
                </a:r>
                <a:r>
                  <a:rPr lang="en-US" altLang="ja-JP" sz="1600" dirty="0" smtClean="0">
                    <a:sym typeface="Wingdings" panose="05000000000000000000" pitchFamily="2" charset="2"/>
                  </a:rPr>
                  <a:t> 3K</a:t>
                </a:r>
                <a:r>
                  <a:rPr lang="ja-JP" altLang="en-US" sz="1600" dirty="0" smtClean="0">
                    <a:sym typeface="Wingdings" panose="05000000000000000000" pitchFamily="2" charset="2"/>
                  </a:rPr>
                  <a:t>時</a:t>
                </a:r>
                <a:r>
                  <a:rPr lang="en-US" altLang="ja-JP" sz="1600" dirty="0" smtClean="0">
                    <a:sym typeface="Wingdings" panose="05000000000000000000" pitchFamily="2" charset="2"/>
                  </a:rPr>
                  <a:t>~60</a:t>
                </a:r>
                <a:r>
                  <a:rPr lang="ja-JP" altLang="en-US" sz="1600" dirty="0" smtClean="0">
                    <a:sym typeface="Wingdings" panose="05000000000000000000" pitchFamily="2" charset="2"/>
                  </a:rPr>
                  <a:t>倍</a:t>
                </a:r>
                <a:endParaRPr lang="en-US" altLang="ja-JP" sz="1600" dirty="0" smtClean="0">
                  <a:sym typeface="Wingdings" panose="05000000000000000000" pitchFamily="2" charset="2"/>
                </a:endParaRPr>
              </a:p>
              <a:p>
                <a:pPr marL="1657350" lvl="3" indent="-285750">
                  <a:buClr>
                    <a:schemeClr val="accent1"/>
                  </a:buClr>
                  <a:buFont typeface="Arial" panose="020B0604020202020204" pitchFamily="34" charset="0"/>
                  <a:buChar char="•"/>
                </a:pPr>
                <a:r>
                  <a:rPr lang="ja-JP" altLang="en-US" sz="1600" dirty="0" smtClean="0">
                    <a:sym typeface="Wingdings" panose="05000000000000000000" pitchFamily="2" charset="2"/>
                  </a:rPr>
                  <a:t>バッファ段 周波数応答</a:t>
                </a:r>
                <a:r>
                  <a:rPr lang="en-US" altLang="ja-JP" sz="1600" dirty="0" smtClean="0">
                    <a:sym typeface="Wingdings" panose="05000000000000000000" pitchFamily="2" charset="2"/>
                  </a:rPr>
                  <a:t>: </a:t>
                </a:r>
                <a:r>
                  <a:rPr lang="ja-JP" altLang="en-US" sz="1600" dirty="0" smtClean="0">
                    <a:sym typeface="Wingdings" panose="05000000000000000000" pitchFamily="2" charset="2"/>
                  </a:rPr>
                  <a:t>室温時 </a:t>
                </a:r>
                <a:r>
                  <a:rPr lang="en-US" altLang="ja-JP" sz="1600" dirty="0" smtClean="0">
                    <a:sym typeface="Wingdings" panose="05000000000000000000" pitchFamily="2" charset="2"/>
                  </a:rPr>
                  <a:t>~ 200kHz</a:t>
                </a:r>
                <a:r>
                  <a:rPr lang="ja-JP" altLang="en-US" sz="1600" dirty="0" smtClean="0">
                    <a:sym typeface="Wingdings" panose="05000000000000000000" pitchFamily="2" charset="2"/>
                  </a:rPr>
                  <a:t>まで </a:t>
                </a:r>
                <a:r>
                  <a:rPr lang="en-US" altLang="ja-JP" sz="1600" dirty="0" smtClean="0">
                    <a:sym typeface="Wingdings" panose="05000000000000000000" pitchFamily="2" charset="2"/>
                  </a:rPr>
                  <a:t> 3K</a:t>
                </a:r>
                <a:r>
                  <a:rPr lang="ja-JP" altLang="en-US" sz="1600" dirty="0" smtClean="0">
                    <a:sym typeface="Wingdings" panose="05000000000000000000" pitchFamily="2" charset="2"/>
                  </a:rPr>
                  <a:t>時 </a:t>
                </a:r>
                <a:r>
                  <a:rPr lang="en-US" altLang="ja-JP" sz="1600" dirty="0" smtClean="0">
                    <a:sym typeface="Wingdings" panose="05000000000000000000" pitchFamily="2" charset="2"/>
                  </a:rPr>
                  <a:t>~500kHz</a:t>
                </a:r>
                <a:r>
                  <a:rPr lang="ja-JP" altLang="en-US" sz="1600" dirty="0" smtClean="0">
                    <a:sym typeface="Wingdings" panose="05000000000000000000" pitchFamily="2" charset="2"/>
                  </a:rPr>
                  <a:t>まで</a:t>
                </a:r>
                <a:endParaRPr lang="en-US" altLang="ja-JP" sz="1600" dirty="0" smtClean="0">
                  <a:sym typeface="Wingdings" panose="05000000000000000000" pitchFamily="2" charset="2"/>
                </a:endParaRPr>
              </a:p>
              <a:p>
                <a:pPr marL="742950" lvl="1" indent="-285750">
                  <a:buClr>
                    <a:schemeClr val="accent1"/>
                  </a:buClr>
                  <a:buFont typeface="Wingdings" panose="05000000000000000000" pitchFamily="2" charset="2"/>
                  <a:buChar char="p"/>
                </a:pPr>
                <a:r>
                  <a:rPr lang="en-US" altLang="ja-JP" sz="1600" b="1" dirty="0" smtClean="0">
                    <a:sym typeface="Wingdings" panose="05000000000000000000" pitchFamily="2" charset="2"/>
                  </a:rPr>
                  <a:t>STJ</a:t>
                </a:r>
                <a:r>
                  <a:rPr lang="ja-JP" altLang="en-US" sz="1600" b="1" dirty="0" smtClean="0">
                    <a:sym typeface="Wingdings" panose="05000000000000000000" pitchFamily="2" charset="2"/>
                  </a:rPr>
                  <a:t>検出器信号を増幅可能</a:t>
                </a:r>
                <a:endParaRPr lang="en-US" altLang="ja-JP" sz="1600" b="1" dirty="0" smtClean="0">
                  <a:sym typeface="Wingdings" panose="05000000000000000000" pitchFamily="2" charset="2"/>
                </a:endParaRPr>
              </a:p>
              <a:p>
                <a:pPr marL="742950" lvl="1" indent="-285750">
                  <a:buClr>
                    <a:schemeClr val="accent1"/>
                  </a:buClr>
                  <a:buFont typeface="Wingdings" panose="05000000000000000000" pitchFamily="2" charset="2"/>
                  <a:buChar char="p"/>
                </a:pPr>
                <a:r>
                  <a:rPr lang="ja-JP" altLang="en-US" sz="1600" b="1" dirty="0" smtClean="0">
                    <a:sym typeface="Wingdings" panose="05000000000000000000" pitchFamily="2" charset="2"/>
                  </a:rPr>
                  <a:t>冷凍機配線容量負荷の下でも信号を伝送可能</a:t>
                </a:r>
                <a:endParaRPr lang="en-US" altLang="ja-JP" sz="1600" b="1" dirty="0" smtClean="0">
                  <a:sym typeface="Wingdings" panose="05000000000000000000" pitchFamily="2" charset="2"/>
                </a:endParaRPr>
              </a:p>
              <a:p>
                <a:pPr marL="1200150" lvl="2" indent="-285750">
                  <a:buClr>
                    <a:schemeClr val="accent1"/>
                  </a:buClr>
                  <a:buFont typeface="Wingdings" panose="05000000000000000000" pitchFamily="2" charset="2"/>
                  <a:buChar char="à"/>
                </a:pPr>
                <a:endParaRPr lang="en-US" altLang="ja-JP" sz="1600" dirty="0" smtClean="0">
                  <a:sym typeface="Wingdings" panose="05000000000000000000" pitchFamily="2" charset="2"/>
                </a:endParaRPr>
              </a:p>
              <a:p>
                <a:pPr marL="742950" lvl="1" indent="-285750">
                  <a:buClr>
                    <a:schemeClr val="accent1"/>
                  </a:buClr>
                  <a:buFont typeface="Wingdings" panose="05000000000000000000" pitchFamily="2" charset="2"/>
                  <a:buChar char="p"/>
                </a:pPr>
                <a:r>
                  <a:rPr lang="ja-JP" altLang="en-US" sz="1600" b="1" dirty="0" smtClean="0">
                    <a:sym typeface="Wingdings" panose="05000000000000000000" pitchFamily="2" charset="2"/>
                  </a:rPr>
                  <a:t>低消費電力</a:t>
                </a:r>
                <a:endParaRPr lang="en-US" altLang="ja-JP" sz="1600" b="1" dirty="0" smtClean="0">
                  <a:sym typeface="Wingdings" panose="05000000000000000000" pitchFamily="2" charset="2"/>
                </a:endParaRPr>
              </a:p>
              <a:p>
                <a:pPr marL="1200150" lvl="2" indent="-285750">
                  <a:buClr>
                    <a:schemeClr val="accent1"/>
                  </a:buClr>
                  <a:buFont typeface="Wingdings" panose="05000000000000000000" pitchFamily="2" charset="2"/>
                  <a:buChar char="à"/>
                </a:pPr>
                <a:r>
                  <a:rPr lang="en-US" altLang="ja-JP" sz="1600" dirty="0" smtClean="0">
                    <a:sym typeface="Wingdings" panose="05000000000000000000" pitchFamily="2" charset="2"/>
                  </a:rPr>
                  <a:t>1</a:t>
                </a:r>
                <a:r>
                  <a:rPr lang="ja-JP" altLang="en-US" sz="1600" dirty="0" smtClean="0">
                    <a:sym typeface="Wingdings" panose="05000000000000000000" pitchFamily="2" charset="2"/>
                  </a:rPr>
                  <a:t>素子ならば、</a:t>
                </a:r>
                <a:r>
                  <a:rPr lang="en-US" altLang="ja-JP" sz="1600" dirty="0" smtClean="0">
                    <a:sym typeface="Wingdings" panose="05000000000000000000" pitchFamily="2" charset="2"/>
                  </a:rPr>
                  <a:t>350mK(</a:t>
                </a:r>
                <a:r>
                  <a:rPr lang="ja-JP" altLang="en-US" sz="1600" dirty="0" smtClean="0">
                    <a:sym typeface="Wingdings" panose="05000000000000000000" pitchFamily="2" charset="2"/>
                  </a:rPr>
                  <a:t>消費電力</a:t>
                </a:r>
                <a:r>
                  <a:rPr lang="en-US" altLang="ja-JP" sz="1600" b="1" dirty="0" smtClean="0">
                    <a:sym typeface="Wingdings" panose="05000000000000000000" pitchFamily="2" charset="2"/>
                  </a:rPr>
                  <a:t>100</a:t>
                </a:r>
                <a14:m>
                  <m:oMath xmlns:m="http://schemas.openxmlformats.org/officeDocument/2006/math">
                    <m:r>
                      <a:rPr lang="en-US" altLang="ja-JP" sz="1600" b="1" i="1" smtClean="0">
                        <a:latin typeface="Cambria Math" panose="02040503050406030204" pitchFamily="18" charset="0"/>
                        <a:sym typeface="Wingdings" panose="05000000000000000000" pitchFamily="2" charset="2"/>
                      </a:rPr>
                      <m:t>𝝁</m:t>
                    </m:r>
                    <m:r>
                      <a:rPr lang="en-US" altLang="ja-JP" sz="1600" b="1" i="1" smtClean="0">
                        <a:latin typeface="Cambria Math" panose="02040503050406030204" pitchFamily="18" charset="0"/>
                        <a:sym typeface="Wingdings" panose="05000000000000000000" pitchFamily="2" charset="2"/>
                      </a:rPr>
                      <m:t>𝑾</m:t>
                    </m:r>
                  </m:oMath>
                </a14:m>
                <a:r>
                  <a:rPr lang="en-US" altLang="ja-JP" sz="1600" dirty="0" smtClean="0">
                    <a:sym typeface="Wingdings" panose="05000000000000000000" pitchFamily="2" charset="2"/>
                  </a:rPr>
                  <a:t>)</a:t>
                </a:r>
                <a:r>
                  <a:rPr lang="ja-JP" altLang="en-US" sz="1600" dirty="0" smtClean="0">
                    <a:sym typeface="Wingdings" panose="05000000000000000000" pitchFamily="2" charset="2"/>
                  </a:rPr>
                  <a:t>でもシミュレーションと同じ性能が再現可能</a:t>
                </a:r>
                <a:endParaRPr lang="en-US" altLang="ja-JP" sz="1600" dirty="0" smtClean="0">
                  <a:sym typeface="Wingdings" panose="05000000000000000000" pitchFamily="2" charset="2"/>
                </a:endParaRPr>
              </a:p>
              <a:p>
                <a:pPr marL="1200150" lvl="2" indent="-285750">
                  <a:buClr>
                    <a:schemeClr val="accent1"/>
                  </a:buClr>
                  <a:buFont typeface="Wingdings" panose="05000000000000000000" pitchFamily="2" charset="2"/>
                  <a:buChar char="à"/>
                </a:pPr>
                <a:endParaRPr lang="en-US" altLang="ja-JP" sz="1600" dirty="0" smtClean="0">
                  <a:sym typeface="Wingdings" panose="05000000000000000000" pitchFamily="2" charset="2"/>
                </a:endParaRPr>
              </a:p>
              <a:p>
                <a:pPr marL="742950" lvl="1" indent="-285750">
                  <a:buClr>
                    <a:schemeClr val="accent1"/>
                  </a:buClr>
                  <a:buFont typeface="Wingdings" panose="05000000000000000000" pitchFamily="2" charset="2"/>
                  <a:buChar char="à"/>
                </a:pPr>
                <a:r>
                  <a:rPr lang="en-US" altLang="ja-JP" dirty="0" smtClean="0">
                    <a:solidFill>
                      <a:srgbClr val="0070C0"/>
                    </a:solidFill>
                  </a:rPr>
                  <a:t>STJ</a:t>
                </a:r>
                <a:r>
                  <a:rPr lang="ja-JP" altLang="en-US" dirty="0" smtClean="0">
                    <a:solidFill>
                      <a:srgbClr val="0070C0"/>
                    </a:solidFill>
                  </a:rPr>
                  <a:t>検出器の信号も十分増幅可能</a:t>
                </a:r>
                <a:endParaRPr lang="en-US" altLang="ja-JP" dirty="0">
                  <a:solidFill>
                    <a:srgbClr val="0070C0"/>
                  </a:solidFill>
                </a:endParaRPr>
              </a:p>
              <a:p>
                <a:endParaRPr kumimoji="1" lang="en-US" altLang="ja-JP" sz="2000" dirty="0"/>
              </a:p>
            </p:txBody>
          </p:sp>
        </mc:Choice>
        <mc:Fallback>
          <p:sp>
            <p:nvSpPr>
              <p:cNvPr id="4" name="テキスト ボックス 3"/>
              <p:cNvSpPr txBox="1">
                <a:spLocks noRot="1" noChangeAspect="1" noMove="1" noResize="1" noEditPoints="1" noAdjustHandles="1" noChangeArrowheads="1" noChangeShapeType="1" noTextEdit="1"/>
              </p:cNvSpPr>
              <p:nvPr/>
            </p:nvSpPr>
            <p:spPr>
              <a:xfrm>
                <a:off x="385763" y="1050146"/>
                <a:ext cx="8559801" cy="5198254"/>
              </a:xfrm>
              <a:prstGeom prst="rect">
                <a:avLst/>
              </a:prstGeom>
              <a:blipFill rotWithShape="0">
                <a:blip r:embed="rId2"/>
                <a:stretch>
                  <a:fillRect l="-712" t="-821" b="-2110"/>
                </a:stretch>
              </a:blipFill>
            </p:spPr>
            <p:txBody>
              <a:bodyPr/>
              <a:lstStyle/>
              <a:p>
                <a:r>
                  <a:rPr lang="ja-JP" altLang="en-US">
                    <a:noFill/>
                  </a:rPr>
                  <a:t> </a:t>
                </a:r>
              </a:p>
            </p:txBody>
          </p:sp>
        </mc:Fallback>
      </mc:AlternateContent>
      <p:sp>
        <p:nvSpPr>
          <p:cNvPr id="3" name="日付プレースホルダー 2"/>
          <p:cNvSpPr>
            <a:spLocks noGrp="1"/>
          </p:cNvSpPr>
          <p:nvPr>
            <p:ph type="dt" sz="half" idx="10"/>
          </p:nvPr>
        </p:nvSpPr>
        <p:spPr/>
        <p:txBody>
          <a:bodyPr/>
          <a:lstStyle/>
          <a:p>
            <a:r>
              <a:rPr kumimoji="1" lang="en-US" altLang="ja-JP" smtClean="0"/>
              <a:t>2016/2/12</a:t>
            </a:r>
            <a:endParaRPr kumimoji="1" lang="ja-JP" altLang="en-US"/>
          </a:p>
        </p:txBody>
      </p:sp>
      <p:sp>
        <p:nvSpPr>
          <p:cNvPr id="5" name="フッター プレースホルダー 4"/>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 name="スライド番号プレースホルダー 5"/>
          <p:cNvSpPr>
            <a:spLocks noGrp="1"/>
          </p:cNvSpPr>
          <p:nvPr>
            <p:ph type="sldNum" sz="quarter" idx="12"/>
          </p:nvPr>
        </p:nvSpPr>
        <p:spPr/>
        <p:txBody>
          <a:bodyPr/>
          <a:lstStyle/>
          <a:p>
            <a:fld id="{239A1591-7065-49A1-A7AF-135EA29F3EB7}" type="slidenum">
              <a:rPr kumimoji="1" lang="ja-JP" altLang="en-US" smtClean="0"/>
              <a:t>16</a:t>
            </a:fld>
            <a:endParaRPr kumimoji="1" lang="ja-JP" altLang="en-US"/>
          </a:p>
        </p:txBody>
      </p:sp>
      <p:sp>
        <p:nvSpPr>
          <p:cNvPr id="8" name="テキスト ボックス 7"/>
          <p:cNvSpPr txBox="1"/>
          <p:nvPr/>
        </p:nvSpPr>
        <p:spPr>
          <a:xfrm>
            <a:off x="848361" y="3369747"/>
            <a:ext cx="415498" cy="369332"/>
          </a:xfrm>
          <a:prstGeom prst="rect">
            <a:avLst/>
          </a:prstGeom>
          <a:noFill/>
        </p:spPr>
        <p:txBody>
          <a:bodyPr wrap="none" rtlCol="0">
            <a:spAutoFit/>
          </a:bodyPr>
          <a:lstStyle/>
          <a:p>
            <a:r>
              <a:rPr kumimoji="1" lang="ja-JP" altLang="en-US" dirty="0" smtClean="0">
                <a:solidFill>
                  <a:srgbClr val="FF0000"/>
                </a:solidFill>
              </a:rPr>
              <a:t>✓</a:t>
            </a:r>
            <a:endParaRPr kumimoji="1" lang="ja-JP" altLang="en-US" dirty="0">
              <a:solidFill>
                <a:srgbClr val="FF0000"/>
              </a:solidFill>
            </a:endParaRPr>
          </a:p>
        </p:txBody>
      </p:sp>
      <p:sp>
        <p:nvSpPr>
          <p:cNvPr id="9" name="テキスト ボックス 8"/>
          <p:cNvSpPr txBox="1"/>
          <p:nvPr/>
        </p:nvSpPr>
        <p:spPr>
          <a:xfrm>
            <a:off x="848361" y="4347647"/>
            <a:ext cx="415498" cy="369332"/>
          </a:xfrm>
          <a:prstGeom prst="rect">
            <a:avLst/>
          </a:prstGeom>
          <a:noFill/>
        </p:spPr>
        <p:txBody>
          <a:bodyPr wrap="none" rtlCol="0">
            <a:spAutoFit/>
          </a:bodyPr>
          <a:lstStyle/>
          <a:p>
            <a:r>
              <a:rPr kumimoji="1" lang="ja-JP" altLang="en-US" dirty="0" smtClean="0">
                <a:solidFill>
                  <a:srgbClr val="FF0000"/>
                </a:solidFill>
              </a:rPr>
              <a:t>✓</a:t>
            </a:r>
            <a:endParaRPr kumimoji="1" lang="ja-JP" altLang="en-US" dirty="0">
              <a:solidFill>
                <a:srgbClr val="FF0000"/>
              </a:solidFill>
            </a:endParaRPr>
          </a:p>
        </p:txBody>
      </p:sp>
      <p:sp>
        <p:nvSpPr>
          <p:cNvPr id="10" name="テキスト ボックス 9"/>
          <p:cNvSpPr txBox="1"/>
          <p:nvPr/>
        </p:nvSpPr>
        <p:spPr>
          <a:xfrm>
            <a:off x="848361" y="4598725"/>
            <a:ext cx="415498" cy="369332"/>
          </a:xfrm>
          <a:prstGeom prst="rect">
            <a:avLst/>
          </a:prstGeom>
          <a:noFill/>
        </p:spPr>
        <p:txBody>
          <a:bodyPr wrap="none" rtlCol="0">
            <a:spAutoFit/>
          </a:bodyPr>
          <a:lstStyle/>
          <a:p>
            <a:r>
              <a:rPr kumimoji="1" lang="ja-JP" altLang="en-US" dirty="0" smtClean="0">
                <a:solidFill>
                  <a:srgbClr val="FF0000"/>
                </a:solidFill>
              </a:rPr>
              <a:t>✓</a:t>
            </a:r>
            <a:endParaRPr kumimoji="1" lang="ja-JP" altLang="en-US" dirty="0">
              <a:solidFill>
                <a:srgbClr val="FF0000"/>
              </a:solidFill>
            </a:endParaRPr>
          </a:p>
        </p:txBody>
      </p:sp>
      <p:sp>
        <p:nvSpPr>
          <p:cNvPr id="11" name="テキスト ボックス 10"/>
          <p:cNvSpPr txBox="1"/>
          <p:nvPr/>
        </p:nvSpPr>
        <p:spPr>
          <a:xfrm>
            <a:off x="848361" y="5092320"/>
            <a:ext cx="415498" cy="369332"/>
          </a:xfrm>
          <a:prstGeom prst="rect">
            <a:avLst/>
          </a:prstGeom>
          <a:noFill/>
        </p:spPr>
        <p:txBody>
          <a:bodyPr wrap="none" rtlCol="0">
            <a:spAutoFit/>
          </a:bodyPr>
          <a:lstStyle/>
          <a:p>
            <a:r>
              <a:rPr kumimoji="1" lang="ja-JP" altLang="en-US" dirty="0" smtClean="0">
                <a:solidFill>
                  <a:srgbClr val="FF0000"/>
                </a:solidFill>
              </a:rPr>
              <a:t>✓</a:t>
            </a:r>
            <a:endParaRPr kumimoji="1" lang="ja-JP" altLang="en-US" dirty="0">
              <a:solidFill>
                <a:srgbClr val="FF0000"/>
              </a:solidFill>
            </a:endParaRPr>
          </a:p>
        </p:txBody>
      </p:sp>
    </p:spTree>
    <p:extLst>
      <p:ext uri="{BB962C8B-B14F-4D97-AF65-F5344CB8AC3E}">
        <p14:creationId xmlns:p14="http://schemas.microsoft.com/office/powerpoint/2010/main" val="37773900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smtClean="0"/>
              <a:t>2016/2/12</a:t>
            </a:r>
            <a:endParaRPr kumimoji="1" lang="ja-JP" altLang="en-US"/>
          </a:p>
        </p:txBody>
      </p:sp>
      <p:sp>
        <p:nvSpPr>
          <p:cNvPr id="3" name="フッター プレースホルダー 2"/>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5" name="スライド番号プレースホルダー 4"/>
          <p:cNvSpPr>
            <a:spLocks noGrp="1"/>
          </p:cNvSpPr>
          <p:nvPr>
            <p:ph type="sldNum" sz="quarter" idx="12"/>
          </p:nvPr>
        </p:nvSpPr>
        <p:spPr/>
        <p:txBody>
          <a:bodyPr/>
          <a:lstStyle/>
          <a:p>
            <a:fld id="{239A1591-7065-49A1-A7AF-135EA29F3EB7}" type="slidenum">
              <a:rPr kumimoji="1" lang="ja-JP" altLang="en-US" smtClean="0"/>
              <a:t>17</a:t>
            </a:fld>
            <a:endParaRPr kumimoji="1" lang="ja-JP" altLang="en-US"/>
          </a:p>
        </p:txBody>
      </p:sp>
    </p:spTree>
    <p:extLst>
      <p:ext uri="{BB962C8B-B14F-4D97-AF65-F5344CB8AC3E}">
        <p14:creationId xmlns:p14="http://schemas.microsoft.com/office/powerpoint/2010/main" val="19036123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endParaRPr kumimoji="1" lang="ja-JP" altLang="en-US"/>
          </a:p>
        </p:txBody>
      </p:sp>
      <p:sp>
        <p:nvSpPr>
          <p:cNvPr id="2" name="日付プレースホルダー 1"/>
          <p:cNvSpPr>
            <a:spLocks noGrp="1"/>
          </p:cNvSpPr>
          <p:nvPr>
            <p:ph type="dt" sz="half" idx="10"/>
          </p:nvPr>
        </p:nvSpPr>
        <p:spPr/>
        <p:txBody>
          <a:bodyPr/>
          <a:lstStyle/>
          <a:p>
            <a:r>
              <a:rPr lang="en-US" altLang="ja-JP" smtClean="0"/>
              <a:t>2016/2/12</a:t>
            </a:r>
            <a:endParaRPr lang="ja-JP" altLang="en-US"/>
          </a:p>
        </p:txBody>
      </p:sp>
      <p:sp>
        <p:nvSpPr>
          <p:cNvPr id="3" name="フッター プレースホルダー 2"/>
          <p:cNvSpPr>
            <a:spLocks noGrp="1"/>
          </p:cNvSpPr>
          <p:nvPr>
            <p:ph type="ftr" sz="quarter" idx="11"/>
          </p:nvPr>
        </p:nvSpPr>
        <p:spPr/>
        <p:txBody>
          <a:bodyPr/>
          <a:lstStyle/>
          <a:p>
            <a:r>
              <a:rPr lang="zh-CN" altLang="en-US" smtClean="0"/>
              <a:t>筑波大学 数理物質研究科 物理学専攻 修論発表会</a:t>
            </a:r>
            <a:endParaRPr lang="ja-JP" altLang="en-US"/>
          </a:p>
        </p:txBody>
      </p:sp>
      <p:sp>
        <p:nvSpPr>
          <p:cNvPr id="4" name="スライド番号プレースホルダー 3"/>
          <p:cNvSpPr>
            <a:spLocks noGrp="1"/>
          </p:cNvSpPr>
          <p:nvPr>
            <p:ph type="sldNum" sz="quarter" idx="12"/>
          </p:nvPr>
        </p:nvSpPr>
        <p:spPr/>
        <p:txBody>
          <a:bodyPr/>
          <a:lstStyle/>
          <a:p>
            <a:fld id="{239A1591-7065-49A1-A7AF-135EA29F3EB7}" type="slidenum">
              <a:rPr lang="ja-JP" altLang="en-US" smtClean="0"/>
              <a:pPr/>
              <a:t>18</a:t>
            </a:fld>
            <a:endParaRPr lang="ja-JP" altLang="en-US"/>
          </a:p>
        </p:txBody>
      </p:sp>
    </p:spTree>
    <p:extLst>
      <p:ext uri="{BB962C8B-B14F-4D97-AF65-F5344CB8AC3E}">
        <p14:creationId xmlns:p14="http://schemas.microsoft.com/office/powerpoint/2010/main" val="34283662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消費電力</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2016/2/12</a:t>
            </a:r>
            <a:endParaRPr kumimoji="1" lang="ja-JP" altLang="en-US"/>
          </a:p>
        </p:txBody>
      </p:sp>
      <p:sp>
        <p:nvSpPr>
          <p:cNvPr id="4" name="フッター プレースホルダー 3"/>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 name="スライド番号プレースホルダー 5"/>
          <p:cNvSpPr>
            <a:spLocks noGrp="1"/>
          </p:cNvSpPr>
          <p:nvPr>
            <p:ph type="sldNum" sz="quarter" idx="12"/>
          </p:nvPr>
        </p:nvSpPr>
        <p:spPr/>
        <p:txBody>
          <a:bodyPr/>
          <a:lstStyle/>
          <a:p>
            <a:fld id="{239A1591-7065-49A1-A7AF-135EA29F3EB7}" type="slidenum">
              <a:rPr kumimoji="1" lang="ja-JP" altLang="en-US" smtClean="0"/>
              <a:t>19</a:t>
            </a:fld>
            <a:endParaRPr kumimoji="1" lang="ja-JP" altLang="en-US"/>
          </a:p>
        </p:txBody>
      </p:sp>
      <mc:AlternateContent xmlns:mc="http://schemas.openxmlformats.org/markup-compatibility/2006">
        <mc:Choice xmlns:a14="http://schemas.microsoft.com/office/drawing/2010/main" Requires="a14">
          <p:sp>
            <p:nvSpPr>
              <p:cNvPr id="21" name="テキスト ボックス 20"/>
              <p:cNvSpPr txBox="1"/>
              <p:nvPr/>
            </p:nvSpPr>
            <p:spPr>
              <a:xfrm>
                <a:off x="849880" y="5277935"/>
                <a:ext cx="7396918" cy="383711"/>
              </a:xfrm>
              <a:prstGeom prst="rect">
                <a:avLst/>
              </a:prstGeom>
              <a:noFill/>
            </p:spPr>
            <p:txBody>
              <a:bodyPr wrap="square" rtlCol="0">
                <a:noAutofit/>
              </a:bodyPr>
              <a:lstStyle/>
              <a:p>
                <a:pPr marL="285750" indent="-285750">
                  <a:buClr>
                    <a:schemeClr val="accent1"/>
                  </a:buClr>
                  <a:buFont typeface="Wingdings" panose="05000000000000000000" pitchFamily="2" charset="2"/>
                  <a:buChar char="n"/>
                </a:pPr>
                <a:r>
                  <a:rPr lang="ja-JP" altLang="en-US" b="1" dirty="0" smtClean="0"/>
                  <a:t>バッファ段</a:t>
                </a:r>
                <a:r>
                  <a:rPr lang="en-US" altLang="ja-JP" dirty="0" smtClean="0"/>
                  <a:t>: </a:t>
                </a:r>
                <a:r>
                  <a:rPr lang="ja-JP" altLang="en-US" dirty="0" smtClean="0"/>
                  <a:t>周波数応答</a:t>
                </a:r>
                <a:r>
                  <a:rPr lang="en-US" altLang="ja-JP" dirty="0" smtClean="0"/>
                  <a:t> </a:t>
                </a:r>
                <a:r>
                  <a:rPr kumimoji="1" lang="en-US" altLang="ja-JP" dirty="0" smtClean="0">
                    <a:solidFill>
                      <a:srgbClr val="0070C0"/>
                    </a:solidFill>
                    <a:sym typeface="Wingdings" panose="05000000000000000000" pitchFamily="2" charset="2"/>
                  </a:rPr>
                  <a:t>~200kHz </a:t>
                </a:r>
                <a:r>
                  <a:rPr kumimoji="1" lang="en-US" altLang="ja-JP" dirty="0" smtClean="0">
                    <a:sym typeface="Wingdings" panose="05000000000000000000" pitchFamily="2" charset="2"/>
                  </a:rPr>
                  <a:t>(3K)</a:t>
                </a:r>
                <a:r>
                  <a:rPr lang="ja-JP" altLang="en-US" dirty="0" smtClean="0">
                    <a:sym typeface="Wingdings" panose="05000000000000000000" pitchFamily="2" charset="2"/>
                  </a:rPr>
                  <a:t>のためには、</a:t>
                </a:r>
                <a:r>
                  <a:rPr lang="ja-JP" altLang="en-US" b="1" dirty="0" smtClean="0">
                    <a:sym typeface="Wingdings" panose="05000000000000000000" pitchFamily="2" charset="2"/>
                  </a:rPr>
                  <a:t>数十</a:t>
                </a:r>
                <a14:m>
                  <m:oMath xmlns:m="http://schemas.openxmlformats.org/officeDocument/2006/math">
                    <m:r>
                      <a:rPr lang="en-US" altLang="ja-JP" b="1" i="1" smtClean="0">
                        <a:latin typeface="Cambria Math" panose="02040503050406030204" pitchFamily="18" charset="0"/>
                        <a:sym typeface="Wingdings" panose="05000000000000000000" pitchFamily="2" charset="2"/>
                      </a:rPr>
                      <m:t>𝝁</m:t>
                    </m:r>
                  </m:oMath>
                </a14:m>
                <a:r>
                  <a:rPr kumimoji="1" lang="en-US" altLang="ja-JP" b="1" dirty="0" smtClean="0"/>
                  <a:t>W</a:t>
                </a:r>
                <a:r>
                  <a:rPr kumimoji="1" lang="ja-JP" altLang="en-US" b="1" dirty="0" smtClean="0"/>
                  <a:t> </a:t>
                </a:r>
                <a:endParaRPr kumimoji="1" lang="en-US" altLang="ja-JP" b="1" dirty="0" smtClean="0"/>
              </a:p>
            </p:txBody>
          </p:sp>
        </mc:Choice>
        <mc:Fallback>
          <p:sp>
            <p:nvSpPr>
              <p:cNvPr id="21" name="テキスト ボックス 20"/>
              <p:cNvSpPr txBox="1">
                <a:spLocks noRot="1" noChangeAspect="1" noMove="1" noResize="1" noEditPoints="1" noAdjustHandles="1" noChangeArrowheads="1" noChangeShapeType="1" noTextEdit="1"/>
              </p:cNvSpPr>
              <p:nvPr/>
            </p:nvSpPr>
            <p:spPr>
              <a:xfrm>
                <a:off x="849880" y="5277935"/>
                <a:ext cx="7396918" cy="383711"/>
              </a:xfrm>
              <a:prstGeom prst="rect">
                <a:avLst/>
              </a:prstGeom>
              <a:blipFill rotWithShape="0">
                <a:blip r:embed="rId2"/>
                <a:stretch>
                  <a:fillRect l="-494" t="-12698" b="-20635"/>
                </a:stretch>
              </a:blipFill>
            </p:spPr>
            <p:txBody>
              <a:bodyPr/>
              <a:lstStyle/>
              <a:p>
                <a:r>
                  <a:rPr lang="ja-JP" altLang="en-US">
                    <a:noFill/>
                  </a:rPr>
                  <a:t> </a:t>
                </a:r>
              </a:p>
            </p:txBody>
          </p:sp>
        </mc:Fallback>
      </mc:AlternateContent>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3190" y="1420875"/>
            <a:ext cx="4333698" cy="3083768"/>
          </a:xfrm>
          <a:prstGeom prst="rect">
            <a:avLst/>
          </a:prstGeom>
        </p:spPr>
      </p:pic>
      <mc:AlternateContent xmlns:mc="http://schemas.openxmlformats.org/markup-compatibility/2006">
        <mc:Choice xmlns:a14="http://schemas.microsoft.com/office/drawing/2010/main" Requires="a14">
          <p:sp>
            <p:nvSpPr>
              <p:cNvPr id="10" name="テキスト ボックス 9"/>
              <p:cNvSpPr txBox="1"/>
              <p:nvPr/>
            </p:nvSpPr>
            <p:spPr>
              <a:xfrm>
                <a:off x="849880" y="4964814"/>
                <a:ext cx="5934455" cy="369332"/>
              </a:xfrm>
              <a:prstGeom prst="rect">
                <a:avLst/>
              </a:prstGeom>
              <a:noFill/>
            </p:spPr>
            <p:txBody>
              <a:bodyPr wrap="square" rtlCol="0">
                <a:spAutoFit/>
              </a:bodyPr>
              <a:lstStyle/>
              <a:p>
                <a:pPr marL="285750" indent="-285750">
                  <a:buClr>
                    <a:schemeClr val="accent1"/>
                  </a:buClr>
                  <a:buFont typeface="Wingdings" panose="05000000000000000000" pitchFamily="2" charset="2"/>
                  <a:buChar char="n"/>
                </a:pPr>
                <a:r>
                  <a:rPr lang="ja-JP" altLang="en-US" b="1" dirty="0" smtClean="0"/>
                  <a:t>増幅段</a:t>
                </a:r>
                <a:r>
                  <a:rPr lang="en-US" altLang="ja-JP" dirty="0" smtClean="0"/>
                  <a:t>: </a:t>
                </a:r>
                <a:r>
                  <a:rPr lang="ja-JP" altLang="en-US" dirty="0"/>
                  <a:t>利得</a:t>
                </a:r>
                <a:r>
                  <a:rPr lang="ja-JP" altLang="en-US" dirty="0" smtClean="0"/>
                  <a:t> </a:t>
                </a:r>
                <a:r>
                  <a:rPr lang="en-US" altLang="ja-JP" dirty="0" smtClean="0">
                    <a:solidFill>
                      <a:srgbClr val="0070C0"/>
                    </a:solidFill>
                    <a:sym typeface="Wingdings" panose="05000000000000000000" pitchFamily="2" charset="2"/>
                  </a:rPr>
                  <a:t>~60</a:t>
                </a:r>
                <a:r>
                  <a:rPr lang="ja-JP" altLang="en-US" dirty="0" smtClean="0">
                    <a:solidFill>
                      <a:srgbClr val="0070C0"/>
                    </a:solidFill>
                    <a:sym typeface="Wingdings" panose="05000000000000000000" pitchFamily="2" charset="2"/>
                  </a:rPr>
                  <a:t>倍</a:t>
                </a:r>
                <a:r>
                  <a:rPr lang="en-US" altLang="ja-JP" dirty="0" smtClean="0">
                    <a:solidFill>
                      <a:srgbClr val="0070C0"/>
                    </a:solidFill>
                    <a:sym typeface="Wingdings" panose="05000000000000000000" pitchFamily="2" charset="2"/>
                  </a:rPr>
                  <a:t> </a:t>
                </a:r>
                <a:r>
                  <a:rPr lang="en-US" altLang="ja-JP" dirty="0">
                    <a:sym typeface="Wingdings" panose="05000000000000000000" pitchFamily="2" charset="2"/>
                  </a:rPr>
                  <a:t>(3K</a:t>
                </a:r>
                <a:r>
                  <a:rPr lang="en-US" altLang="ja-JP" dirty="0" smtClean="0">
                    <a:sym typeface="Wingdings" panose="05000000000000000000" pitchFamily="2" charset="2"/>
                  </a:rPr>
                  <a:t>)</a:t>
                </a:r>
                <a:r>
                  <a:rPr lang="ja-JP" altLang="en-US" dirty="0" smtClean="0">
                    <a:sym typeface="Wingdings" panose="05000000000000000000" pitchFamily="2" charset="2"/>
                  </a:rPr>
                  <a:t>のために</a:t>
                </a:r>
                <a:r>
                  <a:rPr lang="ja-JP" altLang="en-US" dirty="0">
                    <a:sym typeface="Wingdings" panose="05000000000000000000" pitchFamily="2" charset="2"/>
                  </a:rPr>
                  <a:t>は</a:t>
                </a:r>
                <a:r>
                  <a:rPr lang="ja-JP" altLang="en-US" dirty="0" smtClean="0">
                    <a:sym typeface="Wingdings" panose="05000000000000000000" pitchFamily="2" charset="2"/>
                  </a:rPr>
                  <a:t>、</a:t>
                </a:r>
                <a:r>
                  <a:rPr lang="en-US" altLang="ja-JP" dirty="0" smtClean="0">
                    <a:sym typeface="Wingdings" panose="05000000000000000000" pitchFamily="2" charset="2"/>
                  </a:rPr>
                  <a:t> </a:t>
                </a:r>
                <a14:m>
                  <m:oMath xmlns:m="http://schemas.openxmlformats.org/officeDocument/2006/math">
                    <m:r>
                      <a:rPr lang="en-US" altLang="ja-JP" b="1" i="1" smtClean="0">
                        <a:latin typeface="Cambria Math" panose="02040503050406030204" pitchFamily="18" charset="0"/>
                        <a:sym typeface="Wingdings" panose="05000000000000000000" pitchFamily="2" charset="2"/>
                      </a:rPr>
                      <m:t>≤</m:t>
                    </m:r>
                    <m:r>
                      <a:rPr lang="en-US" altLang="ja-JP" b="1" i="0" smtClean="0">
                        <a:latin typeface="Cambria Math" panose="02040503050406030204" pitchFamily="18" charset="0"/>
                        <a:sym typeface="Wingdings" panose="05000000000000000000" pitchFamily="2" charset="2"/>
                      </a:rPr>
                      <m:t>𝟏𝟎</m:t>
                    </m:r>
                    <m:r>
                      <a:rPr lang="en-US" altLang="ja-JP" b="1" i="0" smtClean="0">
                        <a:latin typeface="Cambria Math" panose="02040503050406030204" pitchFamily="18" charset="0"/>
                        <a:sym typeface="Wingdings" panose="05000000000000000000" pitchFamily="2" charset="2"/>
                      </a:rPr>
                      <m:t>𝛍</m:t>
                    </m:r>
                    <m:r>
                      <a:rPr lang="en-US" altLang="ja-JP" b="1" i="0" smtClean="0">
                        <a:latin typeface="Cambria Math" panose="02040503050406030204" pitchFamily="18" charset="0"/>
                        <a:sym typeface="Wingdings" panose="05000000000000000000" pitchFamily="2" charset="2"/>
                      </a:rPr>
                      <m:t>𝐖</m:t>
                    </m:r>
                  </m:oMath>
                </a14:m>
                <a:r>
                  <a:rPr lang="en-US" altLang="ja-JP" b="1" dirty="0" smtClean="0">
                    <a:sym typeface="Wingdings" panose="05000000000000000000" pitchFamily="2" charset="2"/>
                  </a:rPr>
                  <a:t> </a:t>
                </a:r>
                <a:r>
                  <a:rPr lang="ja-JP" altLang="en-US" b="1" dirty="0" smtClean="0">
                    <a:sym typeface="Wingdings" panose="05000000000000000000" pitchFamily="2" charset="2"/>
                  </a:rPr>
                  <a:t> </a:t>
                </a:r>
                <a:r>
                  <a:rPr lang="en-US" altLang="ja-JP" b="1" dirty="0" smtClean="0"/>
                  <a:t> </a:t>
                </a:r>
                <a:endParaRPr kumimoji="1" lang="en-US" altLang="ja-JP" sz="1600" b="1" dirty="0" smtClean="0"/>
              </a:p>
            </p:txBody>
          </p:sp>
        </mc:Choice>
        <mc:Fallback>
          <p:sp>
            <p:nvSpPr>
              <p:cNvPr id="10" name="テキスト ボックス 9"/>
              <p:cNvSpPr txBox="1">
                <a:spLocks noRot="1" noChangeAspect="1" noMove="1" noResize="1" noEditPoints="1" noAdjustHandles="1" noChangeArrowheads="1" noChangeShapeType="1" noTextEdit="1"/>
              </p:cNvSpPr>
              <p:nvPr/>
            </p:nvSpPr>
            <p:spPr>
              <a:xfrm>
                <a:off x="849880" y="4964814"/>
                <a:ext cx="5934455" cy="369332"/>
              </a:xfrm>
              <a:prstGeom prst="rect">
                <a:avLst/>
              </a:prstGeom>
              <a:blipFill rotWithShape="0">
                <a:blip r:embed="rId4"/>
                <a:stretch>
                  <a:fillRect l="-616" t="-11475" b="-24590"/>
                </a:stretch>
              </a:blipFill>
            </p:spPr>
            <p:txBody>
              <a:bodyPr/>
              <a:lstStyle/>
              <a:p>
                <a:r>
                  <a:rPr lang="ja-JP" altLang="en-US">
                    <a:noFill/>
                  </a:rPr>
                  <a:t> </a:t>
                </a:r>
              </a:p>
            </p:txBody>
          </p:sp>
        </mc:Fallback>
      </mc:AlternateContent>
      <p:pic>
        <p:nvPicPr>
          <p:cNvPr id="7" name="図 6"/>
          <p:cNvPicPr>
            <a:picLocks noChangeAspect="1"/>
          </p:cNvPicPr>
          <p:nvPr/>
        </p:nvPicPr>
        <p:blipFill rotWithShape="1">
          <a:blip r:embed="rId5">
            <a:extLst>
              <a:ext uri="{28A0092B-C50C-407E-A947-70E740481C1C}">
                <a14:useLocalDpi xmlns:a14="http://schemas.microsoft.com/office/drawing/2010/main" val="0"/>
              </a:ext>
            </a:extLst>
          </a:blip>
          <a:srcRect t="3587" r="20184"/>
          <a:stretch/>
        </p:blipFill>
        <p:spPr>
          <a:xfrm>
            <a:off x="385763" y="1482871"/>
            <a:ext cx="4144068" cy="2980859"/>
          </a:xfrm>
          <a:prstGeom prst="rect">
            <a:avLst/>
          </a:prstGeom>
        </p:spPr>
      </p:pic>
      <p:cxnSp>
        <p:nvCxnSpPr>
          <p:cNvPr id="13" name="直線コネクタ 12"/>
          <p:cNvCxnSpPr/>
          <p:nvPr/>
        </p:nvCxnSpPr>
        <p:spPr>
          <a:xfrm>
            <a:off x="1371600" y="1482871"/>
            <a:ext cx="0" cy="2697824"/>
          </a:xfrm>
          <a:prstGeom prst="line">
            <a:avLst/>
          </a:prstGeom>
          <a:ln w="63500">
            <a:solidFill>
              <a:srgbClr val="FF0000">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336800" y="1482871"/>
            <a:ext cx="0" cy="2697824"/>
          </a:xfrm>
          <a:prstGeom prst="line">
            <a:avLst/>
          </a:prstGeom>
          <a:ln w="63500">
            <a:solidFill>
              <a:srgbClr val="0070C0">
                <a:alpha val="20000"/>
              </a:srgbClr>
            </a:solidFill>
          </a:ln>
        </p:spPr>
        <p:style>
          <a:lnRef idx="1">
            <a:schemeClr val="accent1"/>
          </a:lnRef>
          <a:fillRef idx="0">
            <a:schemeClr val="accent1"/>
          </a:fillRef>
          <a:effectRef idx="0">
            <a:schemeClr val="accent1"/>
          </a:effectRef>
          <a:fontRef idx="minor">
            <a:schemeClr val="tx1"/>
          </a:fontRef>
        </p:style>
      </p:cxnSp>
      <p:sp>
        <p:nvSpPr>
          <p:cNvPr id="17" name="正方形/長方形 16"/>
          <p:cNvSpPr/>
          <p:nvPr/>
        </p:nvSpPr>
        <p:spPr>
          <a:xfrm>
            <a:off x="385764" y="4567377"/>
            <a:ext cx="6128601" cy="369332"/>
          </a:xfrm>
          <a:prstGeom prst="rect">
            <a:avLst/>
          </a:prstGeom>
        </p:spPr>
        <p:txBody>
          <a:bodyPr wrap="none">
            <a:spAutoFit/>
          </a:bodyPr>
          <a:lstStyle/>
          <a:p>
            <a:pPr>
              <a:buClr>
                <a:schemeClr val="accent1"/>
              </a:buClr>
            </a:pPr>
            <a:r>
              <a:rPr lang="ja-JP" altLang="en-US" dirty="0" smtClean="0"/>
              <a:t>室温シミュレーション時の性能を冷凍機内でも実現できるか？</a:t>
            </a:r>
            <a:endParaRPr lang="en-US" altLang="ja-JP" dirty="0"/>
          </a:p>
        </p:txBody>
      </p:sp>
      <p:cxnSp>
        <p:nvCxnSpPr>
          <p:cNvPr id="19" name="直線コネクタ 18"/>
          <p:cNvCxnSpPr/>
          <p:nvPr/>
        </p:nvCxnSpPr>
        <p:spPr>
          <a:xfrm>
            <a:off x="7087175" y="1533671"/>
            <a:ext cx="0" cy="2697824"/>
          </a:xfrm>
          <a:prstGeom prst="line">
            <a:avLst/>
          </a:prstGeom>
          <a:ln w="63500">
            <a:solidFill>
              <a:srgbClr val="FF0000">
                <a:alpha val="20000"/>
              </a:srgb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0" name="正方形/長方形 19"/>
              <p:cNvSpPr/>
              <p:nvPr/>
            </p:nvSpPr>
            <p:spPr>
              <a:xfrm>
                <a:off x="385763" y="5696906"/>
                <a:ext cx="8595672" cy="369332"/>
              </a:xfrm>
              <a:prstGeom prst="rect">
                <a:avLst/>
              </a:prstGeom>
            </p:spPr>
            <p:txBody>
              <a:bodyPr wrap="square">
                <a:spAutoFit/>
              </a:bodyPr>
              <a:lstStyle/>
              <a:p>
                <a:pPr>
                  <a:buClr>
                    <a:schemeClr val="accent1"/>
                  </a:buClr>
                </a:pPr>
                <a:r>
                  <a:rPr lang="ja-JP" altLang="en-US" dirty="0" smtClean="0">
                    <a:solidFill>
                      <a:schemeClr val="accent3"/>
                    </a:solidFill>
                  </a:rPr>
                  <a:t>➡</a:t>
                </a:r>
                <a:r>
                  <a:rPr lang="en-US" altLang="ja-JP" dirty="0" smtClean="0"/>
                  <a:t>1</a:t>
                </a:r>
                <a:r>
                  <a:rPr lang="ja-JP" altLang="en-US" dirty="0" smtClean="0"/>
                  <a:t>素子ならば</a:t>
                </a:r>
                <a:r>
                  <a:rPr lang="en-US" altLang="ja-JP" b="1" dirty="0" smtClean="0"/>
                  <a:t>350mK</a:t>
                </a:r>
                <a:r>
                  <a:rPr lang="ja-JP" altLang="en-US" dirty="0" smtClean="0"/>
                  <a:t>下</a:t>
                </a:r>
                <a:r>
                  <a:rPr lang="en-US" altLang="ja-JP" dirty="0" smtClean="0"/>
                  <a:t>(</a:t>
                </a:r>
                <a:r>
                  <a:rPr lang="ja-JP" altLang="en-US" dirty="0" smtClean="0"/>
                  <a:t>冷却能力</a:t>
                </a:r>
                <a:r>
                  <a:rPr lang="en-US" altLang="ja-JP" b="1" dirty="0" smtClean="0"/>
                  <a:t>100</a:t>
                </a:r>
                <a14:m>
                  <m:oMath xmlns:m="http://schemas.openxmlformats.org/officeDocument/2006/math">
                    <m:r>
                      <a:rPr lang="en-US" altLang="ja-JP" b="1" i="1" smtClean="0">
                        <a:latin typeface="Cambria Math" panose="02040503050406030204" pitchFamily="18" charset="0"/>
                      </a:rPr>
                      <m:t>𝝁</m:t>
                    </m:r>
                  </m:oMath>
                </a14:m>
                <a:r>
                  <a:rPr lang="en-US" altLang="ja-JP" b="1" dirty="0" smtClean="0"/>
                  <a:t>W</a:t>
                </a:r>
                <a:r>
                  <a:rPr lang="en-US" altLang="ja-JP" dirty="0" smtClean="0"/>
                  <a:t>)</a:t>
                </a:r>
                <a:r>
                  <a:rPr lang="ja-JP" altLang="en-US" dirty="0" smtClean="0"/>
                  <a:t>で、シミュレーション時と同性能で駆動可能</a:t>
                </a:r>
                <a:endParaRPr lang="en-US" altLang="ja-JP" dirty="0"/>
              </a:p>
            </p:txBody>
          </p:sp>
        </mc:Choice>
        <mc:Fallback>
          <p:sp>
            <p:nvSpPr>
              <p:cNvPr id="20" name="正方形/長方形 19"/>
              <p:cNvSpPr>
                <a:spLocks noRot="1" noChangeAspect="1" noMove="1" noResize="1" noEditPoints="1" noAdjustHandles="1" noChangeArrowheads="1" noChangeShapeType="1" noTextEdit="1"/>
              </p:cNvSpPr>
              <p:nvPr/>
            </p:nvSpPr>
            <p:spPr>
              <a:xfrm>
                <a:off x="385763" y="5696906"/>
                <a:ext cx="8595672" cy="369332"/>
              </a:xfrm>
              <a:prstGeom prst="rect">
                <a:avLst/>
              </a:prstGeom>
              <a:blipFill rotWithShape="0">
                <a:blip r:embed="rId6"/>
                <a:stretch>
                  <a:fillRect l="-567" t="-13333" b="-26667"/>
                </a:stretch>
              </a:blipFill>
            </p:spPr>
            <p:txBody>
              <a:bodyPr/>
              <a:lstStyle/>
              <a:p>
                <a:r>
                  <a:rPr lang="ja-JP" altLang="en-US">
                    <a:noFill/>
                  </a:rPr>
                  <a:t> </a:t>
                </a:r>
              </a:p>
            </p:txBody>
          </p:sp>
        </mc:Fallback>
      </mc:AlternateContent>
      <p:sp>
        <p:nvSpPr>
          <p:cNvPr id="23" name="テキスト ボックス 22"/>
          <p:cNvSpPr txBox="1"/>
          <p:nvPr/>
        </p:nvSpPr>
        <p:spPr>
          <a:xfrm>
            <a:off x="385763" y="1000962"/>
            <a:ext cx="1300356" cy="400110"/>
          </a:xfrm>
          <a:prstGeom prst="rect">
            <a:avLst/>
          </a:prstGeom>
          <a:noFill/>
        </p:spPr>
        <p:txBody>
          <a:bodyPr wrap="none" rtlCol="0">
            <a:spAutoFit/>
          </a:bodyPr>
          <a:lstStyle/>
          <a:p>
            <a:pPr marL="342900" indent="-342900">
              <a:buClr>
                <a:schemeClr val="accent1"/>
              </a:buClr>
              <a:buFont typeface="Wingdings" panose="05000000000000000000" pitchFamily="2" charset="2"/>
              <a:buChar char="p"/>
            </a:pPr>
            <a:r>
              <a:rPr lang="ja-JP" altLang="en-US" sz="2000" dirty="0" smtClean="0"/>
              <a:t>増幅</a:t>
            </a:r>
            <a:r>
              <a:rPr lang="ja-JP" altLang="en-US" sz="2000" dirty="0"/>
              <a:t>段</a:t>
            </a:r>
            <a:endParaRPr kumimoji="1" lang="ja-JP" altLang="en-US" sz="2000" dirty="0"/>
          </a:p>
        </p:txBody>
      </p:sp>
      <p:sp>
        <p:nvSpPr>
          <p:cNvPr id="24" name="テキスト ボックス 23"/>
          <p:cNvSpPr txBox="1"/>
          <p:nvPr/>
        </p:nvSpPr>
        <p:spPr>
          <a:xfrm>
            <a:off x="4683599" y="1000962"/>
            <a:ext cx="1633781" cy="400110"/>
          </a:xfrm>
          <a:prstGeom prst="rect">
            <a:avLst/>
          </a:prstGeom>
          <a:noFill/>
        </p:spPr>
        <p:txBody>
          <a:bodyPr wrap="none" rtlCol="0">
            <a:spAutoFit/>
          </a:bodyPr>
          <a:lstStyle/>
          <a:p>
            <a:pPr marL="342900" indent="-342900">
              <a:buClr>
                <a:schemeClr val="accent1"/>
              </a:buClr>
              <a:buFont typeface="Wingdings" panose="05000000000000000000" pitchFamily="2" charset="2"/>
              <a:buChar char="p"/>
            </a:pPr>
            <a:r>
              <a:rPr lang="ja-JP" altLang="en-US" sz="2000" dirty="0" smtClean="0"/>
              <a:t>バッファ</a:t>
            </a:r>
            <a:r>
              <a:rPr lang="ja-JP" altLang="en-US" sz="2000" dirty="0"/>
              <a:t>段</a:t>
            </a:r>
            <a:endParaRPr kumimoji="1" lang="ja-JP" altLang="en-US" sz="2000" dirty="0"/>
          </a:p>
        </p:txBody>
      </p:sp>
    </p:spTree>
    <p:extLst>
      <p:ext uri="{BB962C8B-B14F-4D97-AF65-F5344CB8AC3E}">
        <p14:creationId xmlns:p14="http://schemas.microsoft.com/office/powerpoint/2010/main" val="11514244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研究動機</a:t>
            </a:r>
            <a:endParaRPr kumimoji="1" lang="ja-JP" altLang="en-US" dirty="0"/>
          </a:p>
        </p:txBody>
      </p:sp>
      <mc:AlternateContent xmlns:mc="http://schemas.openxmlformats.org/markup-compatibility/2006" xmlns:a14="http://schemas.microsoft.com/office/drawing/2010/main">
        <mc:Choice Requires="a14">
          <p:sp>
            <p:nvSpPr>
              <p:cNvPr id="11" name="正方形/長方形 10"/>
              <p:cNvSpPr/>
              <p:nvPr/>
            </p:nvSpPr>
            <p:spPr>
              <a:xfrm>
                <a:off x="4054191" y="4318618"/>
                <a:ext cx="4728253" cy="737831"/>
              </a:xfrm>
              <a:prstGeom prst="rect">
                <a:avLst/>
              </a:prstGeom>
            </p:spPr>
            <p:txBody>
              <a:bodyPr wrap="square">
                <a:spAutoFit/>
              </a:bodyPr>
              <a:lstStyle/>
              <a:p>
                <a14:m>
                  <m:oMath xmlns:m="http://schemas.openxmlformats.org/officeDocument/2006/math">
                    <m:sSub>
                      <m:sSubPr>
                        <m:ctrlPr>
                          <a:rPr lang="en-US" altLang="ja-JP" sz="1600" i="1" smtClean="0">
                            <a:latin typeface="Cambria Math" panose="02040503050406030204" pitchFamily="18" charset="0"/>
                          </a:rPr>
                        </m:ctrlPr>
                      </m:sSubPr>
                      <m:e>
                        <m:r>
                          <a:rPr lang="en-US" altLang="ja-JP" sz="1600" i="1">
                            <a:latin typeface="Cambria Math" panose="02040503050406030204" pitchFamily="18" charset="0"/>
                          </a:rPr>
                          <m:t>𝑚</m:t>
                        </m:r>
                      </m:e>
                      <m:sub>
                        <m:r>
                          <a:rPr lang="en-US" altLang="ja-JP" sz="1600" i="1">
                            <a:latin typeface="Cambria Math" panose="02040503050406030204" pitchFamily="18" charset="0"/>
                          </a:rPr>
                          <m:t>3</m:t>
                        </m:r>
                      </m:sub>
                    </m:sSub>
                    <m:r>
                      <a:rPr lang="en-US" altLang="ja-JP" sz="1600" i="1">
                        <a:latin typeface="Cambria Math" panose="02040503050406030204" pitchFamily="18" charset="0"/>
                      </a:rPr>
                      <m:t>=50</m:t>
                    </m:r>
                    <m:r>
                      <m:rPr>
                        <m:sty m:val="p"/>
                      </m:rPr>
                      <a:rPr lang="en-US" altLang="ja-JP" sz="1600">
                        <a:latin typeface="Cambria Math" panose="02040503050406030204" pitchFamily="18" charset="0"/>
                      </a:rPr>
                      <m:t>meV</m:t>
                    </m:r>
                    <m:r>
                      <a:rPr lang="en-US" altLang="ja-JP" sz="1600" i="1">
                        <a:latin typeface="Cambria Math" panose="02040503050406030204" pitchFamily="18" charset="0"/>
                      </a:rPr>
                      <m:t>,</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𝑚</m:t>
                        </m:r>
                      </m:e>
                      <m:sub>
                        <m:r>
                          <a:rPr lang="en-US" altLang="ja-JP" sz="1600" i="1">
                            <a:latin typeface="Cambria Math" panose="02040503050406030204" pitchFamily="18" charset="0"/>
                          </a:rPr>
                          <m:t>2</m:t>
                        </m:r>
                      </m:sub>
                    </m:sSub>
                    <m:r>
                      <a:rPr lang="en-US" altLang="ja-JP" sz="1600" i="1">
                        <a:latin typeface="Cambria Math" panose="02040503050406030204" pitchFamily="18" charset="0"/>
                      </a:rPr>
                      <m:t>=10</m:t>
                    </m:r>
                    <m:r>
                      <m:rPr>
                        <m:sty m:val="p"/>
                      </m:rPr>
                      <a:rPr lang="en-US" altLang="ja-JP" sz="1600">
                        <a:latin typeface="Cambria Math" panose="02040503050406030204" pitchFamily="18" charset="0"/>
                      </a:rPr>
                      <m:t>meV</m:t>
                    </m:r>
                  </m:oMath>
                </a14:m>
                <a:r>
                  <a:rPr lang="ja-JP" altLang="en-US" sz="1600" dirty="0"/>
                  <a:t>とすると</a:t>
                </a:r>
                <a:r>
                  <a:rPr lang="en-US" altLang="ja-JP" sz="1600" dirty="0"/>
                  <a:t>…</a:t>
                </a:r>
              </a:p>
              <a:p>
                <a:pPr algn="ctr"/>
                <a14:m>
                  <m:oMath xmlns:m="http://schemas.openxmlformats.org/officeDocument/2006/math">
                    <m:sSub>
                      <m:sSubPr>
                        <m:ctrlPr>
                          <a:rPr lang="en-US" altLang="ja-JP" sz="2400" b="1" i="1">
                            <a:latin typeface="Cambria Math" panose="02040503050406030204" pitchFamily="18" charset="0"/>
                          </a:rPr>
                        </m:ctrlPr>
                      </m:sSubPr>
                      <m:e>
                        <m:r>
                          <a:rPr lang="en-US" altLang="ja-JP" sz="2400" b="1" i="1">
                            <a:latin typeface="Cambria Math" panose="02040503050406030204" pitchFamily="18" charset="0"/>
                          </a:rPr>
                          <m:t>𝑬</m:t>
                        </m:r>
                      </m:e>
                      <m:sub>
                        <m:r>
                          <a:rPr lang="en-US" altLang="ja-JP" sz="2400" b="1" i="1">
                            <a:latin typeface="Cambria Math" panose="02040503050406030204" pitchFamily="18" charset="0"/>
                          </a:rPr>
                          <m:t>𝜸</m:t>
                        </m:r>
                      </m:sub>
                    </m:sSub>
                    <m:r>
                      <a:rPr lang="en-US" altLang="ja-JP" sz="2400" b="1" i="1">
                        <a:latin typeface="Cambria Math" panose="02040503050406030204" pitchFamily="18" charset="0"/>
                      </a:rPr>
                      <m:t>=</m:t>
                    </m:r>
                    <m:r>
                      <a:rPr lang="en-US" altLang="ja-JP" sz="2400" b="1" i="1">
                        <a:latin typeface="Cambria Math" panose="02040503050406030204" pitchFamily="18" charset="0"/>
                      </a:rPr>
                      <m:t>𝟐𝟓</m:t>
                    </m:r>
                    <m:r>
                      <a:rPr lang="en-US" altLang="ja-JP" sz="2400" b="1">
                        <a:latin typeface="Cambria Math" panose="02040503050406030204" pitchFamily="18" charset="0"/>
                      </a:rPr>
                      <m:t>𝐦𝐞𝐕</m:t>
                    </m:r>
                  </m:oMath>
                </a14:m>
                <a:r>
                  <a:rPr lang="en-US" altLang="ja-JP" sz="2400" b="1" dirty="0"/>
                  <a:t>(</a:t>
                </a:r>
                <a14:m>
                  <m:oMath xmlns:m="http://schemas.openxmlformats.org/officeDocument/2006/math">
                    <m:r>
                      <a:rPr lang="en-US" altLang="ja-JP" sz="2400" b="1" i="1" dirty="0">
                        <a:latin typeface="Cambria Math" panose="02040503050406030204" pitchFamily="18" charset="0"/>
                      </a:rPr>
                      <m:t>~</m:t>
                    </m:r>
                    <m:r>
                      <a:rPr lang="en-US" altLang="ja-JP" sz="2400" b="1" i="1" dirty="0">
                        <a:latin typeface="Cambria Math" panose="02040503050406030204" pitchFamily="18" charset="0"/>
                      </a:rPr>
                      <m:t>𝟓𝟎</m:t>
                    </m:r>
                    <m:r>
                      <a:rPr lang="en-US" altLang="ja-JP" sz="2400" b="1" i="0" dirty="0" smtClean="0">
                        <a:latin typeface="Cambria Math" panose="02040503050406030204" pitchFamily="18" charset="0"/>
                      </a:rPr>
                      <m:t>𝛍</m:t>
                    </m:r>
                    <m:r>
                      <a:rPr lang="en-US" altLang="ja-JP" sz="2400" b="1" dirty="0">
                        <a:latin typeface="Cambria Math" panose="02040503050406030204" pitchFamily="18" charset="0"/>
                      </a:rPr>
                      <m:t>𝐦</m:t>
                    </m:r>
                  </m:oMath>
                </a14:m>
                <a:r>
                  <a:rPr lang="en-US" altLang="ja-JP" sz="2400" b="1" dirty="0"/>
                  <a:t>)</a:t>
                </a:r>
                <a:endParaRPr lang="ja-JP" altLang="en-US" sz="2400" b="1" dirty="0"/>
              </a:p>
            </p:txBody>
          </p:sp>
        </mc:Choice>
        <mc:Fallback xmlns="">
          <p:sp>
            <p:nvSpPr>
              <p:cNvPr id="11" name="正方形/長方形 10"/>
              <p:cNvSpPr>
                <a:spLocks noRot="1" noChangeAspect="1" noMove="1" noResize="1" noEditPoints="1" noAdjustHandles="1" noChangeArrowheads="1" noChangeShapeType="1" noTextEdit="1"/>
              </p:cNvSpPr>
              <p:nvPr/>
            </p:nvSpPr>
            <p:spPr>
              <a:xfrm>
                <a:off x="4054191" y="4318618"/>
                <a:ext cx="4728253" cy="737831"/>
              </a:xfrm>
              <a:prstGeom prst="rect">
                <a:avLst/>
              </a:prstGeom>
              <a:blipFill rotWithShape="0">
                <a:blip r:embed="rId3"/>
                <a:stretch>
                  <a:fillRect t="-3306" b="-13223"/>
                </a:stretch>
              </a:blipFill>
            </p:spPr>
            <p:txBody>
              <a:bodyPr/>
              <a:lstStyle/>
              <a:p>
                <a:r>
                  <a:rPr lang="ja-JP" altLang="en-US">
                    <a:noFill/>
                  </a:rPr>
                  <a:t> </a:t>
                </a:r>
              </a:p>
            </p:txBody>
          </p:sp>
        </mc:Fallback>
      </mc:AlternateContent>
      <p:sp>
        <p:nvSpPr>
          <p:cNvPr id="12" name="テキスト ボックス 11"/>
          <p:cNvSpPr txBox="1"/>
          <p:nvPr/>
        </p:nvSpPr>
        <p:spPr>
          <a:xfrm>
            <a:off x="385763" y="1094758"/>
            <a:ext cx="7093609" cy="738664"/>
          </a:xfrm>
          <a:prstGeom prst="rect">
            <a:avLst/>
          </a:prstGeom>
          <a:noFill/>
        </p:spPr>
        <p:txBody>
          <a:bodyPr wrap="none" rtlCol="0">
            <a:spAutoFit/>
          </a:bodyPr>
          <a:lstStyle/>
          <a:p>
            <a:pPr>
              <a:buClr>
                <a:schemeClr val="accent3"/>
              </a:buClr>
            </a:pPr>
            <a:r>
              <a:rPr lang="ja-JP" altLang="en-US" sz="2400" b="1" dirty="0" smtClean="0">
                <a:solidFill>
                  <a:schemeClr val="accent1"/>
                </a:solidFill>
              </a:rPr>
              <a:t>ニュートリノの絶対質量は未だ求まっていない</a:t>
            </a:r>
            <a:endParaRPr lang="en-US" altLang="ja-JP" sz="2000" b="1" dirty="0" smtClean="0">
              <a:solidFill>
                <a:schemeClr val="accent1"/>
              </a:solidFill>
            </a:endParaRPr>
          </a:p>
          <a:p>
            <a:pPr marL="285750" indent="-285750">
              <a:buClr>
                <a:schemeClr val="accent3"/>
              </a:buClr>
              <a:buFont typeface="Wingdings" panose="05000000000000000000" pitchFamily="2" charset="2"/>
              <a:buChar char="à"/>
            </a:pPr>
            <a:r>
              <a:rPr lang="ja-JP" altLang="en-US" dirty="0"/>
              <a:t>ニュートリノ崩壊を利用すれば、ニュートリノの絶対質量が</a:t>
            </a:r>
            <a:r>
              <a:rPr lang="ja-JP" altLang="en-US" dirty="0" smtClean="0"/>
              <a:t>求められる</a:t>
            </a:r>
            <a:endParaRPr lang="en-US" altLang="ja-JP" dirty="0"/>
          </a:p>
        </p:txBody>
      </p:sp>
      <p:grpSp>
        <p:nvGrpSpPr>
          <p:cNvPr id="16" name="グループ化 15"/>
          <p:cNvGrpSpPr/>
          <p:nvPr/>
        </p:nvGrpSpPr>
        <p:grpSpPr>
          <a:xfrm>
            <a:off x="4054191" y="2109160"/>
            <a:ext cx="4017703" cy="2016786"/>
            <a:chOff x="4054191" y="1935734"/>
            <a:chExt cx="4017703" cy="2016786"/>
          </a:xfrm>
        </p:grpSpPr>
        <p:grpSp>
          <p:nvGrpSpPr>
            <p:cNvPr id="14" name="グループ化 13"/>
            <p:cNvGrpSpPr/>
            <p:nvPr/>
          </p:nvGrpSpPr>
          <p:grpSpPr>
            <a:xfrm>
              <a:off x="4054191" y="1935734"/>
              <a:ext cx="4017703" cy="1615824"/>
              <a:chOff x="4182207" y="1926577"/>
              <a:chExt cx="4017703" cy="1615824"/>
            </a:xfrm>
          </p:grpSpPr>
          <p:grpSp>
            <p:nvGrpSpPr>
              <p:cNvPr id="4" name="グループ化 3"/>
              <p:cNvGrpSpPr/>
              <p:nvPr/>
            </p:nvGrpSpPr>
            <p:grpSpPr>
              <a:xfrm>
                <a:off x="4182207" y="2290230"/>
                <a:ext cx="4011622" cy="1252171"/>
                <a:chOff x="855431" y="4415317"/>
                <a:chExt cx="4011622" cy="1252171"/>
              </a:xfrm>
            </p:grpSpPr>
            <mc:AlternateContent xmlns:mc="http://schemas.openxmlformats.org/markup-compatibility/2006" xmlns:a14="http://schemas.microsoft.com/office/drawing/2010/main">
              <mc:Choice Requires="a14">
                <p:sp>
                  <p:nvSpPr>
                    <p:cNvPr id="5" name="テキスト ボックス 4"/>
                    <p:cNvSpPr txBox="1"/>
                    <p:nvPr/>
                  </p:nvSpPr>
                  <p:spPr>
                    <a:xfrm>
                      <a:off x="1009427" y="4600166"/>
                      <a:ext cx="2252348" cy="91557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b="1" i="1" smtClean="0">
                                    <a:latin typeface="Cambria Math" panose="02040503050406030204" pitchFamily="18" charset="0"/>
                                  </a:rPr>
                                </m:ctrlPr>
                              </m:sSubPr>
                              <m:e>
                                <m:r>
                                  <a:rPr kumimoji="1" lang="en-US" altLang="ja-JP" sz="2400" b="1" i="1" smtClean="0">
                                    <a:latin typeface="Cambria Math" panose="02040503050406030204" pitchFamily="18" charset="0"/>
                                  </a:rPr>
                                  <m:t>𝑬</m:t>
                                </m:r>
                              </m:e>
                              <m:sub>
                                <m:r>
                                  <a:rPr kumimoji="1" lang="en-US" altLang="ja-JP" sz="2400" b="1" i="1" smtClean="0">
                                    <a:latin typeface="Cambria Math" panose="02040503050406030204" pitchFamily="18" charset="0"/>
                                  </a:rPr>
                                  <m:t>𝜸</m:t>
                                </m:r>
                              </m:sub>
                            </m:sSub>
                            <m:r>
                              <a:rPr kumimoji="1" lang="en-US" altLang="ja-JP" sz="2400" b="1" i="1" smtClean="0">
                                <a:latin typeface="Cambria Math" panose="02040503050406030204" pitchFamily="18" charset="0"/>
                              </a:rPr>
                              <m:t>=</m:t>
                            </m:r>
                            <m:f>
                              <m:fPr>
                                <m:ctrlPr>
                                  <a:rPr kumimoji="1" lang="en-US" altLang="ja-JP" sz="2400" b="1" i="1" smtClean="0">
                                    <a:latin typeface="Cambria Math" panose="02040503050406030204" pitchFamily="18" charset="0"/>
                                  </a:rPr>
                                </m:ctrlPr>
                              </m:fPr>
                              <m:num>
                                <m:sSubSup>
                                  <m:sSubSupPr>
                                    <m:ctrlPr>
                                      <a:rPr kumimoji="1" lang="en-US" altLang="ja-JP" sz="2400" b="1" i="1" smtClean="0">
                                        <a:latin typeface="Cambria Math" panose="02040503050406030204" pitchFamily="18" charset="0"/>
                                      </a:rPr>
                                    </m:ctrlPr>
                                  </m:sSubSupPr>
                                  <m:e>
                                    <m:r>
                                      <a:rPr kumimoji="1" lang="en-US" altLang="ja-JP" sz="2400" b="1" i="1" smtClean="0">
                                        <a:latin typeface="Cambria Math" panose="02040503050406030204" pitchFamily="18" charset="0"/>
                                      </a:rPr>
                                      <m:t>𝒎</m:t>
                                    </m:r>
                                  </m:e>
                                  <m:sub>
                                    <m:r>
                                      <a:rPr kumimoji="1" lang="en-US" altLang="ja-JP" sz="2400" b="1" i="1" smtClean="0">
                                        <a:latin typeface="Cambria Math" panose="02040503050406030204" pitchFamily="18" charset="0"/>
                                      </a:rPr>
                                      <m:t>𝟑</m:t>
                                    </m:r>
                                  </m:sub>
                                  <m:sup>
                                    <m:r>
                                      <a:rPr kumimoji="1" lang="en-US" altLang="ja-JP" sz="2400" b="1" i="1" smtClean="0">
                                        <a:latin typeface="Cambria Math" panose="02040503050406030204" pitchFamily="18" charset="0"/>
                                      </a:rPr>
                                      <m:t>𝟐</m:t>
                                    </m:r>
                                  </m:sup>
                                </m:sSubSup>
                                <m:r>
                                  <a:rPr kumimoji="1" lang="en-US" altLang="ja-JP" sz="2400" b="1" i="1" smtClean="0">
                                    <a:latin typeface="Cambria Math" panose="02040503050406030204" pitchFamily="18" charset="0"/>
                                  </a:rPr>
                                  <m:t>−</m:t>
                                </m:r>
                                <m:sSubSup>
                                  <m:sSubSupPr>
                                    <m:ctrlPr>
                                      <a:rPr kumimoji="1" lang="en-US" altLang="ja-JP" sz="2400" b="1" i="1" smtClean="0">
                                        <a:latin typeface="Cambria Math" panose="02040503050406030204" pitchFamily="18" charset="0"/>
                                      </a:rPr>
                                    </m:ctrlPr>
                                  </m:sSubSupPr>
                                  <m:e>
                                    <m:r>
                                      <a:rPr kumimoji="1" lang="en-US" altLang="ja-JP" sz="2400" b="1" i="1" smtClean="0">
                                        <a:latin typeface="Cambria Math" panose="02040503050406030204" pitchFamily="18" charset="0"/>
                                      </a:rPr>
                                      <m:t>𝒎</m:t>
                                    </m:r>
                                  </m:e>
                                  <m:sub>
                                    <m:r>
                                      <a:rPr kumimoji="1" lang="en-US" altLang="ja-JP" sz="2400" b="1" i="1" smtClean="0">
                                        <a:latin typeface="Cambria Math" panose="02040503050406030204" pitchFamily="18" charset="0"/>
                                      </a:rPr>
                                      <m:t>𝟐</m:t>
                                    </m:r>
                                  </m:sub>
                                  <m:sup>
                                    <m:r>
                                      <a:rPr kumimoji="1" lang="en-US" altLang="ja-JP" sz="2400" b="1" i="1" smtClean="0">
                                        <a:latin typeface="Cambria Math" panose="02040503050406030204" pitchFamily="18" charset="0"/>
                                      </a:rPr>
                                      <m:t>𝟐</m:t>
                                    </m:r>
                                  </m:sup>
                                </m:sSubSup>
                              </m:num>
                              <m:den>
                                <m:r>
                                  <a:rPr kumimoji="1" lang="en-US" altLang="ja-JP" sz="2400" b="1" i="1" smtClean="0">
                                    <a:latin typeface="Cambria Math" panose="02040503050406030204" pitchFamily="18" charset="0"/>
                                  </a:rPr>
                                  <m:t>𝟐</m:t>
                                </m:r>
                                <m:sSub>
                                  <m:sSubPr>
                                    <m:ctrlPr>
                                      <a:rPr kumimoji="1" lang="en-US" altLang="ja-JP" sz="2400" b="1" i="1" smtClean="0">
                                        <a:latin typeface="Cambria Math" panose="02040503050406030204" pitchFamily="18" charset="0"/>
                                      </a:rPr>
                                    </m:ctrlPr>
                                  </m:sSubPr>
                                  <m:e>
                                    <m:r>
                                      <a:rPr kumimoji="1" lang="en-US" altLang="ja-JP" sz="2400" b="1" i="1" smtClean="0">
                                        <a:latin typeface="Cambria Math" panose="02040503050406030204" pitchFamily="18" charset="0"/>
                                      </a:rPr>
                                      <m:t>𝒎</m:t>
                                    </m:r>
                                  </m:e>
                                  <m:sub>
                                    <m:r>
                                      <a:rPr kumimoji="1" lang="en-US" altLang="ja-JP" sz="2400" b="1" i="1" smtClean="0">
                                        <a:latin typeface="Cambria Math" panose="02040503050406030204" pitchFamily="18" charset="0"/>
                                      </a:rPr>
                                      <m:t>𝟑</m:t>
                                    </m:r>
                                  </m:sub>
                                </m:sSub>
                              </m:den>
                            </m:f>
                          </m:oMath>
                        </m:oMathPara>
                      </a14:m>
                      <a:endParaRPr kumimoji="1" lang="ja-JP" altLang="en-US" b="1" dirty="0"/>
                    </a:p>
                  </p:txBody>
                </p:sp>
              </mc:Choice>
              <mc:Fallback xmlns="">
                <p:sp>
                  <p:nvSpPr>
                    <p:cNvPr id="12" name="テキスト ボックス 11"/>
                    <p:cNvSpPr txBox="1">
                      <a:spLocks noRot="1" noChangeAspect="1" noMove="1" noResize="1" noEditPoints="1" noAdjustHandles="1" noChangeArrowheads="1" noChangeShapeType="1" noTextEdit="1"/>
                    </p:cNvSpPr>
                    <p:nvPr/>
                  </p:nvSpPr>
                  <p:spPr>
                    <a:xfrm>
                      <a:off x="1009427" y="4600166"/>
                      <a:ext cx="2252348" cy="915572"/>
                    </a:xfrm>
                    <a:prstGeom prst="rect">
                      <a:avLst/>
                    </a:prstGeom>
                    <a:blipFill rotWithShape="0">
                      <a:blip r:embed="rId4"/>
                      <a:stretch>
                        <a:fillRect/>
                      </a:stretch>
                    </a:blipFill>
                  </p:spPr>
                  <p:txBody>
                    <a:bodyPr/>
                    <a:lstStyle/>
                    <a:p>
                      <a:r>
                        <a:rPr lang="ja-JP" altLang="en-US">
                          <a:noFill/>
                        </a:rPr>
                        <a:t> </a:t>
                      </a:r>
                    </a:p>
                  </p:txBody>
                </p:sp>
              </mc:Fallback>
            </mc:AlternateContent>
            <p:sp>
              <p:nvSpPr>
                <p:cNvPr id="6" name="正方形/長方形 5"/>
                <p:cNvSpPr/>
                <p:nvPr/>
              </p:nvSpPr>
              <p:spPr>
                <a:xfrm>
                  <a:off x="1852862" y="4692316"/>
                  <a:ext cx="1287379" cy="336884"/>
                </a:xfrm>
                <a:prstGeom prst="rect">
                  <a:avLst/>
                </a:prstGeom>
                <a:noFill/>
                <a:ln w="19050">
                  <a:solidFill>
                    <a:srgbClr val="FF0000">
                      <a:alpha val="72000"/>
                    </a:srgbClr>
                  </a:solidFill>
                  <a:prstDash val="sysDot"/>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950870" y="4415317"/>
                  <a:ext cx="2916183" cy="307777"/>
                </a:xfrm>
                <a:prstGeom prst="rect">
                  <a:avLst/>
                </a:prstGeom>
                <a:noFill/>
              </p:spPr>
              <p:txBody>
                <a:bodyPr wrap="none" rtlCol="0">
                  <a:spAutoFit/>
                </a:bodyPr>
                <a:lstStyle/>
                <a:p>
                  <a:r>
                    <a:rPr kumimoji="1" lang="ja-JP" altLang="en-US" sz="1400" dirty="0" smtClean="0">
                      <a:solidFill>
                        <a:srgbClr val="FF0000"/>
                      </a:solidFill>
                    </a:rPr>
                    <a:t>ニュートリノ振動実験</a:t>
                  </a:r>
                  <a:r>
                    <a:rPr lang="ja-JP" altLang="en-US" sz="1400" dirty="0" smtClean="0">
                      <a:solidFill>
                        <a:srgbClr val="FF0000"/>
                      </a:solidFill>
                    </a:rPr>
                    <a:t>で分かっている</a:t>
                  </a:r>
                  <a:endParaRPr kumimoji="1" lang="ja-JP" altLang="en-US" sz="1400" dirty="0">
                    <a:solidFill>
                      <a:srgbClr val="FF0000"/>
                    </a:solidFill>
                  </a:endParaRPr>
                </a:p>
              </p:txBody>
            </p:sp>
            <p:sp>
              <p:nvSpPr>
                <p:cNvPr id="8" name="円/楕円 7"/>
                <p:cNvSpPr/>
                <p:nvPr/>
              </p:nvSpPr>
              <p:spPr>
                <a:xfrm>
                  <a:off x="1041118" y="4872788"/>
                  <a:ext cx="514504" cy="493295"/>
                </a:xfrm>
                <a:prstGeom prst="ellipse">
                  <a:avLst/>
                </a:prstGeom>
                <a:noFill/>
                <a:ln w="19050">
                  <a:solidFill>
                    <a:srgbClr val="0070C0">
                      <a:alpha val="62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855431" y="5359711"/>
                  <a:ext cx="1164101" cy="307777"/>
                </a:xfrm>
                <a:prstGeom prst="rect">
                  <a:avLst/>
                </a:prstGeom>
                <a:noFill/>
              </p:spPr>
              <p:txBody>
                <a:bodyPr wrap="none" rtlCol="0">
                  <a:spAutoFit/>
                </a:bodyPr>
                <a:lstStyle/>
                <a:p>
                  <a:r>
                    <a:rPr kumimoji="1" lang="ja-JP" altLang="en-US" sz="1400" dirty="0" smtClean="0">
                      <a:solidFill>
                        <a:srgbClr val="0070C0"/>
                      </a:solidFill>
                    </a:rPr>
                    <a:t>精度よく測定</a:t>
                  </a:r>
                  <a:endParaRPr kumimoji="1" lang="ja-JP" altLang="en-US" sz="1400" dirty="0">
                    <a:solidFill>
                      <a:srgbClr val="0070C0"/>
                    </a:solidFill>
                  </a:endParaRPr>
                </a:p>
              </p:txBody>
            </p:sp>
          </p:grpSp>
          <mc:AlternateContent xmlns:mc="http://schemas.openxmlformats.org/markup-compatibility/2006">
            <mc:Choice xmlns:a14="http://schemas.microsoft.com/office/drawing/2010/main" Requires="a14">
              <p:sp>
                <p:nvSpPr>
                  <p:cNvPr id="13" name="正方形/長方形 12"/>
                  <p:cNvSpPr/>
                  <p:nvPr/>
                </p:nvSpPr>
                <p:spPr>
                  <a:xfrm>
                    <a:off x="4182207" y="1926577"/>
                    <a:ext cx="4017703" cy="369332"/>
                  </a:xfrm>
                  <a:prstGeom prst="rect">
                    <a:avLst/>
                  </a:prstGeom>
                </p:spPr>
                <p:txBody>
                  <a:bodyPr wrap="none">
                    <a:spAutoFit/>
                  </a:bodyPr>
                  <a:lstStyle/>
                  <a:p>
                    <a:r>
                      <a:rPr lang="ja-JP" altLang="en-US" dirty="0" smtClean="0">
                        <a:latin typeface="Cambria Math" panose="02040503050406030204" pitchFamily="18" charset="0"/>
                      </a:rPr>
                      <a:t>崩壊光子のエネルギーは</a:t>
                    </a:r>
                    <a14:m>
                      <m:oMath xmlns:m="http://schemas.openxmlformats.org/officeDocument/2006/math">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𝜈</m:t>
                            </m:r>
                          </m:e>
                          <m:sub>
                            <m:r>
                              <a:rPr lang="en-US" altLang="ja-JP" b="0" i="1" smtClean="0">
                                <a:latin typeface="Cambria Math" panose="02040503050406030204" pitchFamily="18" charset="0"/>
                              </a:rPr>
                              <m:t>3</m:t>
                            </m:r>
                          </m:sub>
                        </m:sSub>
                      </m:oMath>
                    </a14:m>
                    <a:r>
                      <a:rPr lang="ja-JP" altLang="en-US" dirty="0" smtClean="0">
                        <a:latin typeface="Cambria Math" panose="02040503050406030204" pitchFamily="18" charset="0"/>
                      </a:rPr>
                      <a:t>の静止系で</a:t>
                    </a:r>
                    <a:endParaRPr lang="en-US" altLang="ja-JP" dirty="0" smtClean="0">
                      <a:latin typeface="Cambria Math" panose="02040503050406030204" pitchFamily="18" charset="0"/>
                    </a:endParaRPr>
                  </a:p>
                </p:txBody>
              </p:sp>
            </mc:Choice>
            <mc:Fallback>
              <p:sp>
                <p:nvSpPr>
                  <p:cNvPr id="13" name="正方形/長方形 12"/>
                  <p:cNvSpPr>
                    <a:spLocks noRot="1" noChangeAspect="1" noMove="1" noResize="1" noEditPoints="1" noAdjustHandles="1" noChangeArrowheads="1" noChangeShapeType="1" noTextEdit="1"/>
                  </p:cNvSpPr>
                  <p:nvPr/>
                </p:nvSpPr>
                <p:spPr>
                  <a:xfrm>
                    <a:off x="4182207" y="1926577"/>
                    <a:ext cx="4017703" cy="369332"/>
                  </a:xfrm>
                  <a:prstGeom prst="rect">
                    <a:avLst/>
                  </a:prstGeom>
                  <a:blipFill rotWithShape="0">
                    <a:blip r:embed="rId5"/>
                    <a:stretch>
                      <a:fillRect l="-1214" t="-13115" r="-910" b="-21311"/>
                    </a:stretch>
                  </a:blipFill>
                </p:spPr>
                <p:txBody>
                  <a:bodyPr/>
                  <a:lstStyle/>
                  <a:p>
                    <a:r>
                      <a:rPr lang="ja-JP" altLang="en-US">
                        <a:noFill/>
                      </a:rPr>
                      <a:t> </a:t>
                    </a:r>
                  </a:p>
                </p:txBody>
              </p:sp>
            </mc:Fallback>
          </mc:AlternateContent>
        </p:grpSp>
        <mc:AlternateContent xmlns:mc="http://schemas.openxmlformats.org/markup-compatibility/2006" xmlns:a14="http://schemas.microsoft.com/office/drawing/2010/main">
          <mc:Choice Requires="a14">
            <p:sp>
              <p:nvSpPr>
                <p:cNvPr id="15" name="正方形/長方形 14"/>
                <p:cNvSpPr/>
                <p:nvPr/>
              </p:nvSpPr>
              <p:spPr>
                <a:xfrm>
                  <a:off x="4054191" y="3552410"/>
                  <a:ext cx="2853089" cy="400110"/>
                </a:xfrm>
                <a:prstGeom prst="rect">
                  <a:avLst/>
                </a:prstGeom>
              </p:spPr>
              <p:txBody>
                <a:bodyPr wrap="none">
                  <a:spAutoFit/>
                </a:bodyPr>
                <a:lstStyle/>
                <a:p>
                  <a:r>
                    <a:rPr lang="en-US" altLang="ja-JP" sz="2000" b="1" dirty="0" smtClean="0">
                      <a:solidFill>
                        <a:schemeClr val="accent3"/>
                      </a:solidFill>
                      <a:latin typeface="Cambria Math" panose="02040503050406030204" pitchFamily="18" charset="0"/>
                      <a:sym typeface="Wingdings" panose="05000000000000000000" pitchFamily="2" charset="2"/>
                    </a:rPr>
                    <a:t> </a:t>
                  </a:r>
                  <a:r>
                    <a:rPr lang="ja-JP" altLang="en-US" sz="2000" b="1" dirty="0" smtClean="0">
                      <a:solidFill>
                        <a:schemeClr val="accent3"/>
                      </a:solidFill>
                      <a:latin typeface="Cambria Math" panose="02040503050406030204" pitchFamily="18" charset="0"/>
                      <a:sym typeface="Wingdings" panose="05000000000000000000" pitchFamily="2" charset="2"/>
                    </a:rPr>
                    <a:t>絶対質量</a:t>
                  </a:r>
                  <a14:m>
                    <m:oMath xmlns:m="http://schemas.openxmlformats.org/officeDocument/2006/math">
                      <m:sSub>
                        <m:sSubPr>
                          <m:ctrlPr>
                            <a:rPr lang="en-US" altLang="ja-JP" sz="2000" b="1" i="1" smtClean="0">
                              <a:solidFill>
                                <a:schemeClr val="accent3"/>
                              </a:solidFill>
                              <a:latin typeface="Cambria Math" panose="02040503050406030204" pitchFamily="18" charset="0"/>
                              <a:sym typeface="Wingdings" panose="05000000000000000000" pitchFamily="2" charset="2"/>
                            </a:rPr>
                          </m:ctrlPr>
                        </m:sSubPr>
                        <m:e>
                          <m:r>
                            <a:rPr lang="en-US" altLang="ja-JP" sz="2000" b="1" i="1" smtClean="0">
                              <a:solidFill>
                                <a:schemeClr val="accent3"/>
                              </a:solidFill>
                              <a:latin typeface="Cambria Math" panose="02040503050406030204" pitchFamily="18" charset="0"/>
                              <a:sym typeface="Wingdings" panose="05000000000000000000" pitchFamily="2" charset="2"/>
                            </a:rPr>
                            <m:t>𝒎</m:t>
                          </m:r>
                        </m:e>
                        <m:sub>
                          <m:r>
                            <a:rPr lang="en-US" altLang="ja-JP" sz="2000" b="1" i="1" smtClean="0">
                              <a:solidFill>
                                <a:schemeClr val="accent3"/>
                              </a:solidFill>
                              <a:latin typeface="Cambria Math" panose="02040503050406030204" pitchFamily="18" charset="0"/>
                              <a:sym typeface="Wingdings" panose="05000000000000000000" pitchFamily="2" charset="2"/>
                            </a:rPr>
                            <m:t>𝟑</m:t>
                          </m:r>
                        </m:sub>
                      </m:sSub>
                    </m:oMath>
                  </a14:m>
                  <a:r>
                    <a:rPr lang="ja-JP" altLang="en-US" sz="2000" b="1" dirty="0" smtClean="0">
                      <a:solidFill>
                        <a:schemeClr val="accent3"/>
                      </a:solidFill>
                      <a:latin typeface="Cambria Math" panose="02040503050406030204" pitchFamily="18" charset="0"/>
                    </a:rPr>
                    <a:t>が求まる</a:t>
                  </a:r>
                  <a:endParaRPr lang="en-US" altLang="ja-JP" sz="2000" b="1" dirty="0" smtClean="0">
                    <a:solidFill>
                      <a:schemeClr val="accent3"/>
                    </a:solidFill>
                    <a:latin typeface="Cambria Math" panose="02040503050406030204" pitchFamily="18" charset="0"/>
                  </a:endParaRPr>
                </a:p>
              </p:txBody>
            </p:sp>
          </mc:Choice>
          <mc:Fallback xmlns="">
            <p:sp>
              <p:nvSpPr>
                <p:cNvPr id="15" name="正方形/長方形 14"/>
                <p:cNvSpPr>
                  <a:spLocks noRot="1" noChangeAspect="1" noMove="1" noResize="1" noEditPoints="1" noAdjustHandles="1" noChangeArrowheads="1" noChangeShapeType="1" noTextEdit="1"/>
                </p:cNvSpPr>
                <p:nvPr/>
              </p:nvSpPr>
              <p:spPr>
                <a:xfrm>
                  <a:off x="4054191" y="3552410"/>
                  <a:ext cx="2853089" cy="400110"/>
                </a:xfrm>
                <a:prstGeom prst="rect">
                  <a:avLst/>
                </a:prstGeom>
                <a:blipFill rotWithShape="0">
                  <a:blip r:embed="rId6"/>
                  <a:stretch>
                    <a:fillRect l="-2137" t="-10606" r="-2137" b="-27273"/>
                  </a:stretch>
                </a:blipFill>
              </p:spPr>
              <p:txBody>
                <a:bodyPr/>
                <a:lstStyle/>
                <a:p>
                  <a:r>
                    <a:rPr lang="ja-JP" altLang="en-US">
                      <a:noFill/>
                    </a:rPr>
                    <a:t> </a:t>
                  </a:r>
                </a:p>
              </p:txBody>
            </p:sp>
          </mc:Fallback>
        </mc:AlternateContent>
      </p:grpSp>
      <p:sp>
        <p:nvSpPr>
          <p:cNvPr id="17" name="テキスト ボックス 16"/>
          <p:cNvSpPr txBox="1"/>
          <p:nvPr/>
        </p:nvSpPr>
        <p:spPr>
          <a:xfrm>
            <a:off x="388444" y="5439940"/>
            <a:ext cx="8518679" cy="677108"/>
          </a:xfrm>
          <a:prstGeom prst="rect">
            <a:avLst/>
          </a:prstGeom>
          <a:noFill/>
        </p:spPr>
        <p:txBody>
          <a:bodyPr wrap="none" rtlCol="0">
            <a:spAutoFit/>
          </a:bodyPr>
          <a:lstStyle/>
          <a:p>
            <a:pPr marL="285750" indent="-285750">
              <a:buClr>
                <a:schemeClr val="accent3"/>
              </a:buClr>
              <a:buFont typeface="Wingdings" panose="05000000000000000000" pitchFamily="2" charset="2"/>
              <a:buChar char="à"/>
            </a:pPr>
            <a:r>
              <a:rPr lang="ja-JP" altLang="en-US" dirty="0" smtClean="0">
                <a:sym typeface="Wingdings" panose="05000000000000000000" pitchFamily="2" charset="2"/>
              </a:rPr>
              <a:t>既存の半導体検出器</a:t>
            </a:r>
            <a:r>
              <a:rPr lang="en-US" altLang="ja-JP" dirty="0" smtClean="0">
                <a:sym typeface="Wingdings" panose="05000000000000000000" pitchFamily="2" charset="2"/>
              </a:rPr>
              <a:t>(</a:t>
            </a:r>
            <a:r>
              <a:rPr lang="ja-JP" altLang="en-US" dirty="0" smtClean="0">
                <a:sym typeface="Wingdings" panose="05000000000000000000" pitchFamily="2" charset="2"/>
              </a:rPr>
              <a:t>ギャップエネルギー</a:t>
            </a:r>
            <a:r>
              <a:rPr lang="en-US" altLang="ja-JP" dirty="0" smtClean="0">
                <a:sym typeface="Wingdings" panose="05000000000000000000" pitchFamily="2" charset="2"/>
              </a:rPr>
              <a:t>~</a:t>
            </a:r>
            <a:r>
              <a:rPr lang="ja-JP" altLang="en-US" dirty="0" smtClean="0">
                <a:sym typeface="Wingdings" panose="05000000000000000000" pitchFamily="2" charset="2"/>
              </a:rPr>
              <a:t>数</a:t>
            </a:r>
            <a:r>
              <a:rPr lang="en-US" altLang="ja-JP" dirty="0" smtClean="0">
                <a:sym typeface="Wingdings" panose="05000000000000000000" pitchFamily="2" charset="2"/>
              </a:rPr>
              <a:t>eV)</a:t>
            </a:r>
            <a:r>
              <a:rPr lang="ja-JP" altLang="en-US" dirty="0" smtClean="0">
                <a:sym typeface="Wingdings" panose="05000000000000000000" pitchFamily="2" charset="2"/>
              </a:rPr>
              <a:t>では検出不可</a:t>
            </a:r>
            <a:endParaRPr lang="en-US" altLang="ja-JP" dirty="0" smtClean="0">
              <a:sym typeface="Wingdings" panose="05000000000000000000" pitchFamily="2" charset="2"/>
            </a:endParaRPr>
          </a:p>
          <a:p>
            <a:pPr marL="285750" indent="-285750">
              <a:buClr>
                <a:schemeClr val="accent3"/>
              </a:buClr>
              <a:buFont typeface="Wingdings" panose="05000000000000000000" pitchFamily="2" charset="2"/>
              <a:buChar char="à"/>
            </a:pPr>
            <a:r>
              <a:rPr kumimoji="1" lang="ja-JP" altLang="en-US" sz="2000" b="1" dirty="0" smtClean="0">
                <a:sym typeface="Wingdings" panose="05000000000000000000" pitchFamily="2" charset="2"/>
              </a:rPr>
              <a:t>低エネルギー</a:t>
            </a:r>
            <a:r>
              <a:rPr kumimoji="1" lang="en-US" altLang="ja-JP" sz="2000" b="1" dirty="0" smtClean="0">
                <a:sym typeface="Wingdings" panose="05000000000000000000" pitchFamily="2" charset="2"/>
              </a:rPr>
              <a:t>(~</a:t>
            </a:r>
            <a:r>
              <a:rPr kumimoji="1" lang="en-US" altLang="ja-JP" sz="2000" b="1" dirty="0" err="1" smtClean="0">
                <a:sym typeface="Wingdings" panose="05000000000000000000" pitchFamily="2" charset="2"/>
              </a:rPr>
              <a:t>meV</a:t>
            </a:r>
            <a:r>
              <a:rPr kumimoji="1" lang="en-US" altLang="ja-JP" sz="2000" b="1" dirty="0" smtClean="0">
                <a:sym typeface="Wingdings" panose="05000000000000000000" pitchFamily="2" charset="2"/>
              </a:rPr>
              <a:t>)</a:t>
            </a:r>
            <a:r>
              <a:rPr kumimoji="1" lang="ja-JP" altLang="en-US" sz="2000" b="1" dirty="0" smtClean="0">
                <a:sym typeface="Wingdings" panose="05000000000000000000" pitchFamily="2" charset="2"/>
              </a:rPr>
              <a:t>でも感度を持つ超伝導トンネル接合光検出器の開発</a:t>
            </a:r>
            <a:r>
              <a:rPr kumimoji="1" lang="en-US" altLang="ja-JP" sz="2000" b="1" dirty="0" smtClean="0">
                <a:sym typeface="Wingdings" panose="05000000000000000000" pitchFamily="2" charset="2"/>
              </a:rPr>
              <a:t> </a:t>
            </a:r>
            <a:endParaRPr kumimoji="1" lang="ja-JP" altLang="en-US" sz="2000" b="1" dirty="0"/>
          </a:p>
        </p:txBody>
      </p:sp>
      <p:sp>
        <p:nvSpPr>
          <p:cNvPr id="18" name="日付プレースホルダー 17"/>
          <p:cNvSpPr>
            <a:spLocks noGrp="1"/>
          </p:cNvSpPr>
          <p:nvPr>
            <p:ph type="dt" sz="half" idx="10"/>
          </p:nvPr>
        </p:nvSpPr>
        <p:spPr/>
        <p:txBody>
          <a:bodyPr/>
          <a:lstStyle/>
          <a:p>
            <a:r>
              <a:rPr kumimoji="1" lang="en-US" altLang="ja-JP" smtClean="0"/>
              <a:t>2016/2/12</a:t>
            </a:r>
            <a:endParaRPr kumimoji="1" lang="ja-JP" altLang="en-US"/>
          </a:p>
        </p:txBody>
      </p:sp>
      <p:sp>
        <p:nvSpPr>
          <p:cNvPr id="19" name="フッター プレースホルダー 18"/>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20" name="スライド番号プレースホルダー 19"/>
          <p:cNvSpPr>
            <a:spLocks noGrp="1"/>
          </p:cNvSpPr>
          <p:nvPr>
            <p:ph type="sldNum" sz="quarter" idx="12"/>
          </p:nvPr>
        </p:nvSpPr>
        <p:spPr/>
        <p:txBody>
          <a:bodyPr/>
          <a:lstStyle/>
          <a:p>
            <a:fld id="{239A1591-7065-49A1-A7AF-135EA29F3EB7}" type="slidenum">
              <a:rPr kumimoji="1" lang="ja-JP" altLang="en-US" smtClean="0"/>
              <a:t>2</a:t>
            </a:fld>
            <a:endParaRPr kumimoji="1" lang="ja-JP" altLang="en-US"/>
          </a:p>
        </p:txBody>
      </p:sp>
      <p:grpSp>
        <p:nvGrpSpPr>
          <p:cNvPr id="72" name="グループ化 71"/>
          <p:cNvGrpSpPr/>
          <p:nvPr/>
        </p:nvGrpSpPr>
        <p:grpSpPr>
          <a:xfrm>
            <a:off x="215927" y="2214107"/>
            <a:ext cx="3689644" cy="2509970"/>
            <a:chOff x="89646" y="2325848"/>
            <a:chExt cx="3689644" cy="2509970"/>
          </a:xfrm>
        </p:grpSpPr>
        <p:grpSp>
          <p:nvGrpSpPr>
            <p:cNvPr id="51" name="グループ化 50"/>
            <p:cNvGrpSpPr/>
            <p:nvPr/>
          </p:nvGrpSpPr>
          <p:grpSpPr>
            <a:xfrm>
              <a:off x="1261869" y="3827763"/>
              <a:ext cx="1298973" cy="582409"/>
              <a:chOff x="1260552" y="4514793"/>
              <a:chExt cx="935984" cy="419659"/>
            </a:xfrm>
          </p:grpSpPr>
          <p:grpSp>
            <p:nvGrpSpPr>
              <p:cNvPr id="25" name="グループ化 24"/>
              <p:cNvGrpSpPr/>
              <p:nvPr/>
            </p:nvGrpSpPr>
            <p:grpSpPr>
              <a:xfrm rot="5400000">
                <a:off x="1792987" y="4521906"/>
                <a:ext cx="387438" cy="419660"/>
                <a:chOff x="3454910" y="2660139"/>
                <a:chExt cx="763192" cy="826664"/>
              </a:xfrm>
            </p:grpSpPr>
            <p:sp>
              <p:nvSpPr>
                <p:cNvPr id="26" name="フリーフォーム 25"/>
                <p:cNvSpPr/>
                <p:nvPr/>
              </p:nvSpPr>
              <p:spPr>
                <a:xfrm rot="900000">
                  <a:off x="3454910" y="2660139"/>
                  <a:ext cx="234128" cy="131113"/>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リーフォーム 26"/>
                <p:cNvSpPr/>
                <p:nvPr/>
              </p:nvSpPr>
              <p:spPr>
                <a:xfrm rot="1800000">
                  <a:off x="3661671" y="2754130"/>
                  <a:ext cx="234128" cy="131113"/>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2700000">
                  <a:off x="3822401" y="2904800"/>
                  <a:ext cx="234128" cy="131113"/>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28"/>
                <p:cNvSpPr/>
                <p:nvPr/>
              </p:nvSpPr>
              <p:spPr>
                <a:xfrm rot="3600000">
                  <a:off x="3956398" y="3089941"/>
                  <a:ext cx="234128" cy="131113"/>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p:cNvSpPr/>
                <p:nvPr/>
              </p:nvSpPr>
              <p:spPr>
                <a:xfrm rot="4500000">
                  <a:off x="4035482" y="3304182"/>
                  <a:ext cx="234128" cy="131113"/>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フリーフォーム 30"/>
              <p:cNvSpPr/>
              <p:nvPr/>
            </p:nvSpPr>
            <p:spPr>
              <a:xfrm rot="10800000">
                <a:off x="1662448" y="4866893"/>
                <a:ext cx="118856" cy="66560"/>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p:cNvGrpSpPr/>
              <p:nvPr/>
            </p:nvGrpSpPr>
            <p:grpSpPr>
              <a:xfrm rot="10391661">
                <a:off x="1260552" y="4514793"/>
                <a:ext cx="387438" cy="419659"/>
                <a:chOff x="3454910" y="2660139"/>
                <a:chExt cx="763192" cy="826664"/>
              </a:xfrm>
            </p:grpSpPr>
            <p:sp>
              <p:nvSpPr>
                <p:cNvPr id="33" name="フリーフォーム 32"/>
                <p:cNvSpPr/>
                <p:nvPr/>
              </p:nvSpPr>
              <p:spPr>
                <a:xfrm rot="900000">
                  <a:off x="3454910" y="2660139"/>
                  <a:ext cx="234128" cy="131113"/>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800000">
                  <a:off x="3661671" y="2754130"/>
                  <a:ext cx="234128" cy="131113"/>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p:cNvSpPr/>
                <p:nvPr/>
              </p:nvSpPr>
              <p:spPr>
                <a:xfrm rot="2700000">
                  <a:off x="3822401" y="2904800"/>
                  <a:ext cx="234128" cy="131113"/>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リーフォーム 35"/>
                <p:cNvSpPr/>
                <p:nvPr/>
              </p:nvSpPr>
              <p:spPr>
                <a:xfrm rot="3600000">
                  <a:off x="3956398" y="3089941"/>
                  <a:ext cx="234128" cy="131113"/>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リーフォーム 36"/>
                <p:cNvSpPr/>
                <p:nvPr/>
              </p:nvSpPr>
              <p:spPr>
                <a:xfrm rot="4500000">
                  <a:off x="4035482" y="3304182"/>
                  <a:ext cx="234128" cy="131113"/>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52" name="グループ化 51"/>
            <p:cNvGrpSpPr/>
            <p:nvPr/>
          </p:nvGrpSpPr>
          <p:grpSpPr>
            <a:xfrm rot="2700000">
              <a:off x="2301267" y="2308175"/>
              <a:ext cx="304556" cy="1602038"/>
              <a:chOff x="1606123" y="2829678"/>
              <a:chExt cx="233092" cy="1226121"/>
            </a:xfrm>
          </p:grpSpPr>
          <p:sp>
            <p:nvSpPr>
              <p:cNvPr id="38" name="フリーフォーム 37"/>
              <p:cNvSpPr/>
              <p:nvPr/>
            </p:nvSpPr>
            <p:spPr>
              <a:xfrm rot="5400000">
                <a:off x="1516208" y="3328300"/>
                <a:ext cx="408707" cy="228878"/>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5400000">
                <a:off x="1516208" y="3737007"/>
                <a:ext cx="408707" cy="228878"/>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p:cNvSpPr/>
              <p:nvPr/>
            </p:nvSpPr>
            <p:spPr>
              <a:xfrm rot="5400000">
                <a:off x="1520422" y="2919593"/>
                <a:ext cx="408707" cy="228878"/>
              </a:xfrm>
              <a:custGeom>
                <a:avLst/>
                <a:gdLst>
                  <a:gd name="connsiteX0" fmla="*/ 0 w 1695797"/>
                  <a:gd name="connsiteY0" fmla="*/ 738049 h 1523634"/>
                  <a:gd name="connsiteX1" fmla="*/ 482139 w 1695797"/>
                  <a:gd name="connsiteY1" fmla="*/ 23154 h 1523634"/>
                  <a:gd name="connsiteX2" fmla="*/ 1197033 w 1695797"/>
                  <a:gd name="connsiteY2" fmla="*/ 1502820 h 1523634"/>
                  <a:gd name="connsiteX3" fmla="*/ 1695797 w 1695797"/>
                  <a:gd name="connsiteY3" fmla="*/ 754674 h 1523634"/>
                </a:gdLst>
                <a:ahLst/>
                <a:cxnLst>
                  <a:cxn ang="0">
                    <a:pos x="connsiteX0" y="connsiteY0"/>
                  </a:cxn>
                  <a:cxn ang="0">
                    <a:pos x="connsiteX1" y="connsiteY1"/>
                  </a:cxn>
                  <a:cxn ang="0">
                    <a:pos x="connsiteX2" y="connsiteY2"/>
                  </a:cxn>
                  <a:cxn ang="0">
                    <a:pos x="connsiteX3" y="connsiteY3"/>
                  </a:cxn>
                </a:cxnLst>
                <a:rect l="l" t="t" r="r" b="b"/>
                <a:pathLst>
                  <a:path w="1695797" h="1523634">
                    <a:moveTo>
                      <a:pt x="0" y="738049"/>
                    </a:moveTo>
                    <a:cubicBezTo>
                      <a:pt x="141317" y="316870"/>
                      <a:pt x="282634" y="-104308"/>
                      <a:pt x="482139" y="23154"/>
                    </a:cubicBezTo>
                    <a:cubicBezTo>
                      <a:pt x="681644" y="150616"/>
                      <a:pt x="994757" y="1380900"/>
                      <a:pt x="1197033" y="1502820"/>
                    </a:cubicBezTo>
                    <a:cubicBezTo>
                      <a:pt x="1399309" y="1624740"/>
                      <a:pt x="1547553" y="1189707"/>
                      <a:pt x="1695797" y="754674"/>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54" name="直線矢印コネクタ 53"/>
            <p:cNvCxnSpPr/>
            <p:nvPr/>
          </p:nvCxnSpPr>
          <p:spPr>
            <a:xfrm flipV="1">
              <a:off x="317404" y="3662951"/>
              <a:ext cx="1576006" cy="524823"/>
            </a:xfrm>
            <a:prstGeom prst="straightConnector1">
              <a:avLst/>
            </a:prstGeom>
            <a:ln w="25400">
              <a:solidFill>
                <a:schemeClr val="tx1"/>
              </a:solidFill>
              <a:headEnd w="lg" len="lg"/>
              <a:tailEnd type="non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57" name="テキスト ボックス 56"/>
                <p:cNvSpPr txBox="1"/>
                <p:nvPr/>
              </p:nvSpPr>
              <p:spPr>
                <a:xfrm>
                  <a:off x="3043370" y="2325848"/>
                  <a:ext cx="591829" cy="646331"/>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kumimoji="1" lang="en-US" altLang="ja-JP" sz="3600" b="1" i="1" smtClean="0">
                            <a:latin typeface="Cambria Math" panose="02040503050406030204" pitchFamily="18" charset="0"/>
                          </a:rPr>
                          <m:t>𝜸</m:t>
                        </m:r>
                      </m:oMath>
                    </m:oMathPara>
                  </a14:m>
                  <a:endParaRPr kumimoji="1" lang="ja-JP" altLang="en-US" sz="3600" b="1" dirty="0"/>
                </a:p>
              </p:txBody>
            </p:sp>
          </mc:Choice>
          <mc:Fallback>
            <p:sp>
              <p:nvSpPr>
                <p:cNvPr id="57" name="テキスト ボックス 56"/>
                <p:cNvSpPr txBox="1">
                  <a:spLocks noRot="1" noChangeAspect="1" noMove="1" noResize="1" noEditPoints="1" noAdjustHandles="1" noChangeArrowheads="1" noChangeShapeType="1" noTextEdit="1"/>
                </p:cNvSpPr>
                <p:nvPr/>
              </p:nvSpPr>
              <p:spPr>
                <a:xfrm>
                  <a:off x="3043370" y="2325848"/>
                  <a:ext cx="591829" cy="646331"/>
                </a:xfrm>
                <a:prstGeom prst="rect">
                  <a:avLst/>
                </a:prstGeom>
                <a:blipFill rotWithShape="0">
                  <a:blip r:embed="rId7"/>
                  <a:stretch>
                    <a:fillRect/>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58" name="テキスト ボックス 57"/>
                <p:cNvSpPr txBox="1"/>
                <p:nvPr/>
              </p:nvSpPr>
              <p:spPr>
                <a:xfrm>
                  <a:off x="1592317" y="4374153"/>
                  <a:ext cx="573426" cy="461665"/>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kumimoji="1" lang="en-US" altLang="ja-JP" sz="2400" b="1" i="1" smtClean="0">
                            <a:latin typeface="Cambria Math" panose="02040503050406030204" pitchFamily="18" charset="0"/>
                          </a:rPr>
                          <m:t>𝑾</m:t>
                        </m:r>
                      </m:oMath>
                    </m:oMathPara>
                  </a14:m>
                  <a:endParaRPr kumimoji="1" lang="ja-JP" altLang="en-US" sz="2400" b="1" dirty="0"/>
                </a:p>
              </p:txBody>
            </p:sp>
          </mc:Choice>
          <mc:Fallback>
            <p:sp>
              <p:nvSpPr>
                <p:cNvPr id="58" name="テキスト ボックス 57"/>
                <p:cNvSpPr txBox="1">
                  <a:spLocks noRot="1" noChangeAspect="1" noMove="1" noResize="1" noEditPoints="1" noAdjustHandles="1" noChangeArrowheads="1" noChangeShapeType="1" noTextEdit="1"/>
                </p:cNvSpPr>
                <p:nvPr/>
              </p:nvSpPr>
              <p:spPr>
                <a:xfrm>
                  <a:off x="1592317" y="4374153"/>
                  <a:ext cx="573426" cy="461665"/>
                </a:xfrm>
                <a:prstGeom prst="rect">
                  <a:avLst/>
                </a:prstGeom>
                <a:blipFill rotWithShape="0">
                  <a:blip r:embed="rId8"/>
                  <a:stretch>
                    <a:fillRect/>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59" name="テキスト ボックス 58"/>
                <p:cNvSpPr txBox="1"/>
                <p:nvPr/>
              </p:nvSpPr>
              <p:spPr>
                <a:xfrm>
                  <a:off x="89646" y="3441806"/>
                  <a:ext cx="795346" cy="646331"/>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kumimoji="1" lang="en-US" altLang="ja-JP" sz="3600" b="1" i="1" smtClean="0">
                                <a:latin typeface="Cambria Math" panose="02040503050406030204" pitchFamily="18" charset="0"/>
                              </a:rPr>
                            </m:ctrlPr>
                          </m:sSubPr>
                          <m:e>
                            <m:r>
                              <a:rPr kumimoji="1" lang="en-US" altLang="ja-JP" sz="3600" b="1" i="1" smtClean="0">
                                <a:latin typeface="Cambria Math" panose="02040503050406030204" pitchFamily="18" charset="0"/>
                              </a:rPr>
                              <m:t>𝝂</m:t>
                            </m:r>
                          </m:e>
                          <m:sub>
                            <m:r>
                              <a:rPr kumimoji="1" lang="en-US" altLang="ja-JP" sz="3600" b="1" i="1" smtClean="0">
                                <a:latin typeface="Cambria Math" panose="02040503050406030204" pitchFamily="18" charset="0"/>
                              </a:rPr>
                              <m:t>𝟑</m:t>
                            </m:r>
                          </m:sub>
                        </m:sSub>
                      </m:oMath>
                    </m:oMathPara>
                  </a14:m>
                  <a:endParaRPr kumimoji="1" lang="ja-JP" altLang="en-US" sz="2400" b="1" dirty="0"/>
                </a:p>
              </p:txBody>
            </p:sp>
          </mc:Choice>
          <mc:Fallback>
            <p:sp>
              <p:nvSpPr>
                <p:cNvPr id="59" name="テキスト ボックス 58"/>
                <p:cNvSpPr txBox="1">
                  <a:spLocks noRot="1" noChangeAspect="1" noMove="1" noResize="1" noEditPoints="1" noAdjustHandles="1" noChangeArrowheads="1" noChangeShapeType="1" noTextEdit="1"/>
                </p:cNvSpPr>
                <p:nvPr/>
              </p:nvSpPr>
              <p:spPr>
                <a:xfrm>
                  <a:off x="89646" y="3441806"/>
                  <a:ext cx="795346" cy="646331"/>
                </a:xfrm>
                <a:prstGeom prst="rect">
                  <a:avLst/>
                </a:prstGeom>
                <a:blipFill rotWithShape="0">
                  <a:blip r:embed="rId9"/>
                  <a:stretch>
                    <a:fillRect/>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60" name="テキスト ボックス 59"/>
                <p:cNvSpPr txBox="1"/>
                <p:nvPr/>
              </p:nvSpPr>
              <p:spPr>
                <a:xfrm>
                  <a:off x="1336085" y="3195128"/>
                  <a:ext cx="383438" cy="461665"/>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kumimoji="1" lang="en-US" altLang="ja-JP" sz="2400" b="1" i="1" smtClean="0">
                            <a:latin typeface="Cambria Math" panose="02040503050406030204" pitchFamily="18" charset="0"/>
                          </a:rPr>
                          <m:t>𝒍</m:t>
                        </m:r>
                      </m:oMath>
                    </m:oMathPara>
                  </a14:m>
                  <a:endParaRPr kumimoji="1" lang="ja-JP" altLang="en-US" sz="2400" b="1" dirty="0"/>
                </a:p>
              </p:txBody>
            </p:sp>
          </mc:Choice>
          <mc:Fallback>
            <p:sp>
              <p:nvSpPr>
                <p:cNvPr id="60" name="テキスト ボックス 59"/>
                <p:cNvSpPr txBox="1">
                  <a:spLocks noRot="1" noChangeAspect="1" noMove="1" noResize="1" noEditPoints="1" noAdjustHandles="1" noChangeArrowheads="1" noChangeShapeType="1" noTextEdit="1"/>
                </p:cNvSpPr>
                <p:nvPr/>
              </p:nvSpPr>
              <p:spPr>
                <a:xfrm>
                  <a:off x="1336085" y="3195128"/>
                  <a:ext cx="383438" cy="461665"/>
                </a:xfrm>
                <a:prstGeom prst="rect">
                  <a:avLst/>
                </a:prstGeom>
                <a:blipFill rotWithShape="0">
                  <a:blip r:embed="rId10"/>
                  <a:stretch>
                    <a:fillRect/>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61" name="テキスト ボックス 60"/>
                <p:cNvSpPr txBox="1"/>
                <p:nvPr/>
              </p:nvSpPr>
              <p:spPr>
                <a:xfrm>
                  <a:off x="2983944" y="3351478"/>
                  <a:ext cx="795346" cy="646331"/>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sSub>
                          <m:sSubPr>
                            <m:ctrlPr>
                              <a:rPr kumimoji="1" lang="en-US" altLang="ja-JP" sz="3600" b="1" i="1" smtClean="0">
                                <a:latin typeface="Cambria Math" panose="02040503050406030204" pitchFamily="18" charset="0"/>
                              </a:rPr>
                            </m:ctrlPr>
                          </m:sSubPr>
                          <m:e>
                            <m:r>
                              <a:rPr kumimoji="1" lang="en-US" altLang="ja-JP" sz="3600" b="1" i="1" smtClean="0">
                                <a:latin typeface="Cambria Math" panose="02040503050406030204" pitchFamily="18" charset="0"/>
                              </a:rPr>
                              <m:t>𝝂</m:t>
                            </m:r>
                          </m:e>
                          <m:sub>
                            <m:r>
                              <a:rPr kumimoji="1" lang="en-US" altLang="ja-JP" sz="3600" b="1" i="1" smtClean="0">
                                <a:latin typeface="Cambria Math" panose="02040503050406030204" pitchFamily="18" charset="0"/>
                              </a:rPr>
                              <m:t>𝟐</m:t>
                            </m:r>
                          </m:sub>
                        </m:sSub>
                      </m:oMath>
                    </m:oMathPara>
                  </a14:m>
                  <a:endParaRPr kumimoji="1" lang="ja-JP" altLang="en-US" sz="2400" b="1" dirty="0"/>
                </a:p>
              </p:txBody>
            </p:sp>
          </mc:Choice>
          <mc:Fallback>
            <p:sp>
              <p:nvSpPr>
                <p:cNvPr id="61" name="テキスト ボックス 60"/>
                <p:cNvSpPr txBox="1">
                  <a:spLocks noRot="1" noChangeAspect="1" noMove="1" noResize="1" noEditPoints="1" noAdjustHandles="1" noChangeArrowheads="1" noChangeShapeType="1" noTextEdit="1"/>
                </p:cNvSpPr>
                <p:nvPr/>
              </p:nvSpPr>
              <p:spPr>
                <a:xfrm>
                  <a:off x="2983944" y="3351478"/>
                  <a:ext cx="795346" cy="646331"/>
                </a:xfrm>
                <a:prstGeom prst="rect">
                  <a:avLst/>
                </a:prstGeom>
                <a:blipFill rotWithShape="0">
                  <a:blip r:embed="rId11"/>
                  <a:stretch>
                    <a:fillRect/>
                  </a:stretch>
                </a:blipFill>
              </p:spPr>
              <p:txBody>
                <a:bodyPr/>
                <a:lstStyle/>
                <a:p>
                  <a:r>
                    <a:rPr lang="ja-JP" altLang="en-US">
                      <a:noFill/>
                    </a:rPr>
                    <a:t> </a:t>
                  </a:r>
                </a:p>
              </p:txBody>
            </p:sp>
          </mc:Fallback>
        </mc:AlternateContent>
        <p:cxnSp>
          <p:nvCxnSpPr>
            <p:cNvPr id="64" name="直線矢印コネクタ 63"/>
            <p:cNvCxnSpPr>
              <a:stCxn id="39" idx="3"/>
            </p:cNvCxnSpPr>
            <p:nvPr/>
          </p:nvCxnSpPr>
          <p:spPr>
            <a:xfrm>
              <a:off x="1886183" y="3674644"/>
              <a:ext cx="1562903" cy="426746"/>
            </a:xfrm>
            <a:prstGeom prst="straightConnector1">
              <a:avLst/>
            </a:prstGeom>
            <a:ln w="25400">
              <a:solidFill>
                <a:schemeClr val="tx1"/>
              </a:solidFill>
              <a:headEnd w="lg" len="lg"/>
              <a:tailEnd type="none" w="lg" len="lg"/>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67" name="テキスト ボックス 66"/>
                <p:cNvSpPr txBox="1"/>
                <p:nvPr/>
              </p:nvSpPr>
              <p:spPr>
                <a:xfrm>
                  <a:off x="2285997" y="3296730"/>
                  <a:ext cx="383438" cy="461665"/>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kumimoji="1" lang="en-US" altLang="ja-JP" sz="2400" b="1" i="1" smtClean="0">
                            <a:latin typeface="Cambria Math" panose="02040503050406030204" pitchFamily="18" charset="0"/>
                          </a:rPr>
                          <m:t>𝒍</m:t>
                        </m:r>
                      </m:oMath>
                    </m:oMathPara>
                  </a14:m>
                  <a:endParaRPr kumimoji="1" lang="ja-JP" altLang="en-US" sz="2400" b="1" dirty="0"/>
                </a:p>
              </p:txBody>
            </p:sp>
          </mc:Choice>
          <mc:Fallback>
            <p:sp>
              <p:nvSpPr>
                <p:cNvPr id="67" name="テキスト ボックス 66"/>
                <p:cNvSpPr txBox="1">
                  <a:spLocks noRot="1" noChangeAspect="1" noMove="1" noResize="1" noEditPoints="1" noAdjustHandles="1" noChangeArrowheads="1" noChangeShapeType="1" noTextEdit="1"/>
                </p:cNvSpPr>
                <p:nvPr/>
              </p:nvSpPr>
              <p:spPr>
                <a:xfrm>
                  <a:off x="2285997" y="3296730"/>
                  <a:ext cx="383438" cy="461665"/>
                </a:xfrm>
                <a:prstGeom prst="rect">
                  <a:avLst/>
                </a:prstGeom>
                <a:blipFill rotWithShape="0">
                  <a:blip r:embed="rId12"/>
                  <a:stretch>
                    <a:fillRect/>
                  </a:stretch>
                </a:blipFill>
              </p:spPr>
              <p:txBody>
                <a:bodyPr/>
                <a:lstStyle/>
                <a:p>
                  <a:r>
                    <a:rPr lang="ja-JP" altLang="en-US">
                      <a:noFill/>
                    </a:rPr>
                    <a:t> </a:t>
                  </a:r>
                </a:p>
              </p:txBody>
            </p:sp>
          </mc:Fallback>
        </mc:AlternateContent>
        <p:cxnSp>
          <p:nvCxnSpPr>
            <p:cNvPr id="68" name="直線矢印コネクタ 67"/>
            <p:cNvCxnSpPr/>
            <p:nvPr/>
          </p:nvCxnSpPr>
          <p:spPr>
            <a:xfrm flipV="1">
              <a:off x="867069" y="3965857"/>
              <a:ext cx="116702" cy="38862"/>
            </a:xfrm>
            <a:prstGeom prst="straightConnector1">
              <a:avLst/>
            </a:prstGeom>
            <a:ln w="1905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a:off x="3043370" y="3987098"/>
              <a:ext cx="91919" cy="25098"/>
            </a:xfrm>
            <a:prstGeom prst="straightConnector1">
              <a:avLst/>
            </a:prstGeom>
            <a:ln w="1905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47662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ニュートリノ崩壊</a:t>
            </a:r>
            <a:r>
              <a:rPr lang="ja-JP" altLang="en-US" dirty="0"/>
              <a:t>光</a:t>
            </a:r>
            <a:r>
              <a:rPr kumimoji="1" lang="ja-JP" altLang="en-US" dirty="0" smtClean="0"/>
              <a:t>探索実験</a:t>
            </a:r>
            <a:endParaRPr kumimoji="1" lang="ja-JP" altLang="en-US" dirty="0"/>
          </a:p>
        </p:txBody>
      </p:sp>
      <mc:AlternateContent xmlns:mc="http://schemas.openxmlformats.org/markup-compatibility/2006" xmlns:a14="http://schemas.microsoft.com/office/drawing/2010/main">
        <mc:Choice Requires="a14">
          <p:sp>
            <p:nvSpPr>
              <p:cNvPr id="7" name="テキスト ボックス 6"/>
              <p:cNvSpPr txBox="1"/>
              <p:nvPr/>
            </p:nvSpPr>
            <p:spPr>
              <a:xfrm>
                <a:off x="385761" y="1058773"/>
                <a:ext cx="6696257" cy="712759"/>
              </a:xfrm>
              <a:prstGeom prst="rect">
                <a:avLst/>
              </a:prstGeom>
              <a:noFill/>
            </p:spPr>
            <p:txBody>
              <a:bodyPr wrap="none" rtlCol="0">
                <a:spAutoFit/>
              </a:bodyPr>
              <a:lstStyle/>
              <a:p>
                <a:pPr marL="285750" indent="-285750">
                  <a:buClr>
                    <a:schemeClr val="accent3"/>
                  </a:buClr>
                  <a:buFont typeface="Wingdings" panose="05000000000000000000" pitchFamily="2" charset="2"/>
                  <a:buChar char="p"/>
                </a:pPr>
                <a:r>
                  <a:rPr lang="ja-JP" altLang="en-US" dirty="0" smtClean="0"/>
                  <a:t>ニュートリノ崩壊の寿命</a:t>
                </a:r>
                <a:r>
                  <a:rPr lang="en-US" altLang="ja-JP" dirty="0" smtClean="0"/>
                  <a:t>: </a:t>
                </a:r>
                <a14:m>
                  <m:oMath xmlns:m="http://schemas.openxmlformats.org/officeDocument/2006/math">
                    <m:r>
                      <a:rPr lang="en-US" altLang="ja-JP" b="0" i="1" smtClean="0">
                        <a:latin typeface="Cambria Math" panose="02040503050406030204" pitchFamily="18" charset="0"/>
                      </a:rPr>
                      <m:t>𝜏</m:t>
                    </m:r>
                    <m:r>
                      <a:rPr lang="en-US" altLang="ja-JP" b="0" i="1" smtClean="0">
                        <a:latin typeface="Cambria Math" panose="02040503050406030204" pitchFamily="18" charset="0"/>
                      </a:rPr>
                      <m:t>~</m:t>
                    </m:r>
                    <m:r>
                      <a:rPr lang="en-US" altLang="ja-JP" b="0" i="1" smtClean="0">
                        <a:latin typeface="Cambria Math" panose="02040503050406030204" pitchFamily="18" charset="0"/>
                      </a:rPr>
                      <m:t>𝑂</m:t>
                    </m:r>
                    <m:d>
                      <m:dPr>
                        <m:ctrlPr>
                          <a:rPr lang="en-US" altLang="ja-JP" b="0" i="1" smtClean="0">
                            <a:latin typeface="Cambria Math" panose="02040503050406030204" pitchFamily="18" charset="0"/>
                          </a:rPr>
                        </m:ctrlPr>
                      </m:dPr>
                      <m:e>
                        <m:sSup>
                          <m:sSupPr>
                            <m:ctrlPr>
                              <a:rPr lang="en-US" altLang="ja-JP" b="1" i="1" smtClean="0">
                                <a:latin typeface="Cambria Math" panose="02040503050406030204" pitchFamily="18" charset="0"/>
                              </a:rPr>
                            </m:ctrlPr>
                          </m:sSupPr>
                          <m:e>
                            <m:r>
                              <a:rPr lang="en-US" altLang="ja-JP" b="1" i="1" smtClean="0">
                                <a:latin typeface="Cambria Math" panose="02040503050406030204" pitchFamily="18" charset="0"/>
                              </a:rPr>
                              <m:t>𝟏𝟎</m:t>
                            </m:r>
                          </m:e>
                          <m:sup>
                            <m:r>
                              <a:rPr lang="en-US" altLang="ja-JP" b="1" i="1" smtClean="0">
                                <a:latin typeface="Cambria Math" panose="02040503050406030204" pitchFamily="18" charset="0"/>
                              </a:rPr>
                              <m:t>𝟏𝟕</m:t>
                            </m:r>
                          </m:sup>
                        </m:sSup>
                        <m:r>
                          <a:rPr lang="en-US" altLang="ja-JP" b="1" i="1" smtClean="0">
                            <a:latin typeface="Cambria Math" panose="02040503050406030204" pitchFamily="18" charset="0"/>
                          </a:rPr>
                          <m:t>𝒚𝒓𝒔</m:t>
                        </m:r>
                      </m:e>
                    </m:d>
                  </m:oMath>
                </a14:m>
                <a:r>
                  <a:rPr kumimoji="1" lang="ja-JP" altLang="en-US" dirty="0" smtClean="0"/>
                  <a:t> </a:t>
                </a:r>
                <a:r>
                  <a:rPr lang="en-US" altLang="ja-JP" sz="1600" dirty="0" smtClean="0"/>
                  <a:t>*L-R</a:t>
                </a:r>
                <a:r>
                  <a:rPr lang="ja-JP" altLang="en-US" sz="1600" dirty="0" smtClean="0"/>
                  <a:t>対称模型を仮定</a:t>
                </a:r>
                <a:endParaRPr lang="en-US" altLang="ja-JP" sz="1600" dirty="0" smtClean="0"/>
              </a:p>
              <a:p>
                <a:pPr marL="285750" indent="-285750">
                  <a:buClr>
                    <a:schemeClr val="accent3"/>
                  </a:buClr>
                  <a:buFont typeface="Wingdings" panose="05000000000000000000" pitchFamily="2" charset="2"/>
                  <a:buChar char="à"/>
                </a:pPr>
                <a:r>
                  <a:rPr lang="ja-JP" altLang="en-US" sz="2000" b="1" dirty="0" smtClean="0">
                    <a:sym typeface="Wingdings" panose="05000000000000000000" pitchFamily="2" charset="2"/>
                  </a:rPr>
                  <a:t>宇宙背景ニュートリノ</a:t>
                </a:r>
                <a:r>
                  <a:rPr lang="en-US" altLang="ja-JP" sz="2000" dirty="0" smtClean="0">
                    <a:sym typeface="Wingdings" panose="05000000000000000000" pitchFamily="2" charset="2"/>
                  </a:rPr>
                  <a:t>(110</a:t>
                </a:r>
                <a14:m>
                  <m:oMath xmlns:m="http://schemas.openxmlformats.org/officeDocument/2006/math">
                    <m:sSub>
                      <m:sSubPr>
                        <m:ctrlPr>
                          <a:rPr lang="en-US" altLang="ja-JP" sz="2000" b="0" i="1" smtClean="0">
                            <a:latin typeface="Cambria Math" panose="02040503050406030204" pitchFamily="18" charset="0"/>
                            <a:sym typeface="Wingdings" panose="05000000000000000000" pitchFamily="2" charset="2"/>
                          </a:rPr>
                        </m:ctrlPr>
                      </m:sSubPr>
                      <m:e>
                        <m:r>
                          <a:rPr lang="en-US" altLang="ja-JP" sz="2000" b="0" i="1" smtClean="0">
                            <a:latin typeface="Cambria Math" panose="02040503050406030204" pitchFamily="18" charset="0"/>
                            <a:sym typeface="Wingdings" panose="05000000000000000000" pitchFamily="2" charset="2"/>
                          </a:rPr>
                          <m:t>𝜈</m:t>
                        </m:r>
                      </m:e>
                      <m:sub>
                        <m:r>
                          <a:rPr lang="en-US" altLang="ja-JP" sz="2000" b="0" i="1" smtClean="0">
                            <a:latin typeface="Cambria Math" panose="02040503050406030204" pitchFamily="18" charset="0"/>
                            <a:sym typeface="Wingdings" panose="05000000000000000000" pitchFamily="2" charset="2"/>
                          </a:rPr>
                          <m:t>𝑖</m:t>
                        </m:r>
                      </m:sub>
                    </m:sSub>
                  </m:oMath>
                </a14:m>
                <a:r>
                  <a:rPr lang="en-US" altLang="ja-JP" sz="2000" dirty="0" smtClean="0">
                    <a:sym typeface="Wingdings" panose="05000000000000000000" pitchFamily="2" charset="2"/>
                  </a:rPr>
                  <a:t>/</a:t>
                </a:r>
                <a14:m>
                  <m:oMath xmlns:m="http://schemas.openxmlformats.org/officeDocument/2006/math">
                    <m:r>
                      <a:rPr lang="en-US" altLang="ja-JP" sz="2000" b="0" i="1" dirty="0" smtClean="0">
                        <a:latin typeface="Cambria Math" panose="02040503050406030204" pitchFamily="18" charset="0"/>
                        <a:sym typeface="Wingdings" panose="05000000000000000000" pitchFamily="2" charset="2"/>
                      </a:rPr>
                      <m:t>𝑐</m:t>
                    </m:r>
                    <m:sSup>
                      <m:sSupPr>
                        <m:ctrlPr>
                          <a:rPr lang="en-US" altLang="ja-JP" sz="2000" b="0" i="1" dirty="0" smtClean="0">
                            <a:latin typeface="Cambria Math" panose="02040503050406030204" pitchFamily="18" charset="0"/>
                            <a:sym typeface="Wingdings" panose="05000000000000000000" pitchFamily="2" charset="2"/>
                          </a:rPr>
                        </m:ctrlPr>
                      </m:sSupPr>
                      <m:e>
                        <m:r>
                          <a:rPr lang="en-US" altLang="ja-JP" sz="2000" b="0" i="1" dirty="0" smtClean="0">
                            <a:latin typeface="Cambria Math" panose="02040503050406030204" pitchFamily="18" charset="0"/>
                            <a:sym typeface="Wingdings" panose="05000000000000000000" pitchFamily="2" charset="2"/>
                          </a:rPr>
                          <m:t>𝑚</m:t>
                        </m:r>
                      </m:e>
                      <m:sup>
                        <m:r>
                          <a:rPr lang="en-US" altLang="ja-JP" sz="2000" b="0" i="1" dirty="0" smtClean="0">
                            <a:latin typeface="Cambria Math" panose="02040503050406030204" pitchFamily="18" charset="0"/>
                            <a:sym typeface="Wingdings" panose="05000000000000000000" pitchFamily="2" charset="2"/>
                          </a:rPr>
                          <m:t>3</m:t>
                        </m:r>
                      </m:sup>
                    </m:sSup>
                  </m:oMath>
                </a14:m>
                <a:r>
                  <a:rPr lang="en-US" altLang="ja-JP" sz="2000" dirty="0" smtClean="0">
                    <a:sym typeface="Wingdings" panose="05000000000000000000" pitchFamily="2" charset="2"/>
                  </a:rPr>
                  <a:t>)</a:t>
                </a:r>
                <a:r>
                  <a:rPr lang="en-US" altLang="ja-JP" sz="2000" dirty="0" smtClean="0">
                    <a:solidFill>
                      <a:srgbClr val="FF0000"/>
                    </a:solidFill>
                    <a:sym typeface="Wingdings" panose="05000000000000000000" pitchFamily="2" charset="2"/>
                  </a:rPr>
                  <a:t>*</a:t>
                </a:r>
                <a:r>
                  <a:rPr lang="ja-JP" altLang="en-US" sz="1600" dirty="0" smtClean="0">
                    <a:solidFill>
                      <a:srgbClr val="FF0000"/>
                    </a:solidFill>
                    <a:sym typeface="Wingdings" panose="05000000000000000000" pitchFamily="2" charset="2"/>
                  </a:rPr>
                  <a:t>未発見</a:t>
                </a:r>
                <a:r>
                  <a:rPr lang="ja-JP" altLang="en-US" sz="2000" dirty="0" smtClean="0">
                    <a:sym typeface="Wingdings" panose="05000000000000000000" pitchFamily="2" charset="2"/>
                  </a:rPr>
                  <a:t>の崩壊光を探索</a:t>
                </a:r>
                <a:endParaRPr kumimoji="1" lang="en-US" altLang="ja-JP" sz="2000" dirty="0" smtClean="0">
                  <a:sym typeface="Wingdings" panose="05000000000000000000" pitchFamily="2" charset="2"/>
                </a:endParaRPr>
              </a:p>
            </p:txBody>
          </p:sp>
        </mc:Choice>
        <mc:Fallback xmlns="">
          <p:sp>
            <p:nvSpPr>
              <p:cNvPr id="7" name="テキスト ボックス 6"/>
              <p:cNvSpPr txBox="1">
                <a:spLocks noRot="1" noChangeAspect="1" noMove="1" noResize="1" noEditPoints="1" noAdjustHandles="1" noChangeArrowheads="1" noChangeShapeType="1" noTextEdit="1"/>
              </p:cNvSpPr>
              <p:nvPr/>
            </p:nvSpPr>
            <p:spPr>
              <a:xfrm>
                <a:off x="385761" y="1058773"/>
                <a:ext cx="6696257" cy="712759"/>
              </a:xfrm>
              <a:prstGeom prst="rect">
                <a:avLst/>
              </a:prstGeom>
              <a:blipFill rotWithShape="0">
                <a:blip r:embed="rId2"/>
                <a:stretch>
                  <a:fillRect l="-819" t="-5128" b="-14530"/>
                </a:stretch>
              </a:blipFill>
            </p:spPr>
            <p:txBody>
              <a:bodyPr/>
              <a:lstStyle/>
              <a:p>
                <a:r>
                  <a:rPr lang="ja-JP" altLang="en-US">
                    <a:noFill/>
                  </a:rPr>
                  <a:t> </a:t>
                </a:r>
              </a:p>
            </p:txBody>
          </p:sp>
        </mc:Fallback>
      </mc:AlternateContent>
      <p:sp>
        <p:nvSpPr>
          <p:cNvPr id="60" name="テキスト ボックス 59"/>
          <p:cNvSpPr txBox="1"/>
          <p:nvPr/>
        </p:nvSpPr>
        <p:spPr>
          <a:xfrm>
            <a:off x="385761" y="4915163"/>
            <a:ext cx="3884397" cy="1231106"/>
          </a:xfrm>
          <a:prstGeom prst="rect">
            <a:avLst/>
          </a:prstGeom>
          <a:noFill/>
        </p:spPr>
        <p:txBody>
          <a:bodyPr wrap="none" rtlCol="0">
            <a:spAutoFit/>
          </a:bodyPr>
          <a:lstStyle/>
          <a:p>
            <a:pPr>
              <a:buClr>
                <a:schemeClr val="accent3"/>
              </a:buClr>
            </a:pPr>
            <a:r>
              <a:rPr lang="ja-JP" altLang="en-US" sz="2000" u="sng" dirty="0" smtClean="0">
                <a:solidFill>
                  <a:schemeClr val="accent1"/>
                </a:solidFill>
              </a:rPr>
              <a:t>崩壊光探索実験の</a:t>
            </a:r>
            <a:r>
              <a:rPr kumimoji="1" lang="ja-JP" altLang="en-US" sz="2000" u="sng" dirty="0" smtClean="0">
                <a:solidFill>
                  <a:schemeClr val="accent1"/>
                </a:solidFill>
              </a:rPr>
              <a:t>目的</a:t>
            </a:r>
            <a:endParaRPr kumimoji="1" lang="en-US" altLang="ja-JP" sz="2000" u="sng" dirty="0" smtClean="0">
              <a:solidFill>
                <a:schemeClr val="accent1"/>
              </a:solidFill>
            </a:endParaRPr>
          </a:p>
          <a:p>
            <a:pPr marL="285750" indent="-285750">
              <a:buClr>
                <a:schemeClr val="accent3"/>
              </a:buClr>
              <a:buFont typeface="Wingdings" panose="05000000000000000000" pitchFamily="2" charset="2"/>
              <a:buChar char="n"/>
            </a:pPr>
            <a:r>
              <a:rPr kumimoji="1" lang="ja-JP" altLang="en-US" dirty="0" smtClean="0"/>
              <a:t>ニュートリノ絶対質量の測定</a:t>
            </a:r>
            <a:endParaRPr kumimoji="1" lang="en-US" altLang="ja-JP" dirty="0" smtClean="0"/>
          </a:p>
          <a:p>
            <a:pPr marL="285750" indent="-285750">
              <a:buClr>
                <a:schemeClr val="accent3"/>
              </a:buClr>
              <a:buFont typeface="Wingdings" panose="05000000000000000000" pitchFamily="2" charset="2"/>
              <a:buChar char="n"/>
            </a:pPr>
            <a:r>
              <a:rPr lang="ja-JP" altLang="en-US" dirty="0" smtClean="0"/>
              <a:t>宇宙背景ニュートリノの存在の証明</a:t>
            </a:r>
            <a:endParaRPr kumimoji="1" lang="en-US" altLang="ja-JP" dirty="0" smtClean="0"/>
          </a:p>
          <a:p>
            <a:pPr marL="285750" indent="-285750">
              <a:buClr>
                <a:schemeClr val="accent3"/>
              </a:buClr>
              <a:buFont typeface="Wingdings" panose="05000000000000000000" pitchFamily="2" charset="2"/>
              <a:buChar char="n"/>
            </a:pPr>
            <a:r>
              <a:rPr lang="ja-JP" altLang="en-US" dirty="0" smtClean="0"/>
              <a:t>ニュートリノ</a:t>
            </a:r>
            <a:r>
              <a:rPr lang="ja-JP" altLang="en-US" dirty="0" smtClean="0"/>
              <a:t>の磁気</a:t>
            </a:r>
            <a:r>
              <a:rPr lang="ja-JP" altLang="en-US" dirty="0" smtClean="0"/>
              <a:t>モーメント</a:t>
            </a:r>
            <a:endParaRPr kumimoji="1" lang="ja-JP" altLang="en-US" b="1" dirty="0"/>
          </a:p>
        </p:txBody>
      </p:sp>
      <p:sp>
        <p:nvSpPr>
          <p:cNvPr id="61" name="日付プレースホルダー 60"/>
          <p:cNvSpPr>
            <a:spLocks noGrp="1"/>
          </p:cNvSpPr>
          <p:nvPr>
            <p:ph type="dt" sz="half" idx="10"/>
          </p:nvPr>
        </p:nvSpPr>
        <p:spPr/>
        <p:txBody>
          <a:bodyPr/>
          <a:lstStyle/>
          <a:p>
            <a:r>
              <a:rPr kumimoji="1" lang="en-US" altLang="ja-JP" smtClean="0"/>
              <a:t>2016/2/12</a:t>
            </a:r>
            <a:endParaRPr kumimoji="1" lang="ja-JP" altLang="en-US"/>
          </a:p>
        </p:txBody>
      </p:sp>
      <p:sp>
        <p:nvSpPr>
          <p:cNvPr id="62" name="フッター プレースホルダー 61"/>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63" name="スライド番号プレースホルダー 62"/>
          <p:cNvSpPr>
            <a:spLocks noGrp="1"/>
          </p:cNvSpPr>
          <p:nvPr>
            <p:ph type="sldNum" sz="quarter" idx="12"/>
          </p:nvPr>
        </p:nvSpPr>
        <p:spPr/>
        <p:txBody>
          <a:bodyPr/>
          <a:lstStyle/>
          <a:p>
            <a:fld id="{239A1591-7065-49A1-A7AF-135EA29F3EB7}" type="slidenum">
              <a:rPr kumimoji="1" lang="ja-JP" altLang="en-US" smtClean="0"/>
              <a:t>3</a:t>
            </a:fld>
            <a:endParaRPr kumimoji="1" lang="ja-JP" altLang="en-US"/>
          </a:p>
        </p:txBody>
      </p:sp>
      <p:pic>
        <p:nvPicPr>
          <p:cNvPr id="118" name="図 117"/>
          <p:cNvPicPr>
            <a:picLocks noChangeAspect="1"/>
          </p:cNvPicPr>
          <p:nvPr/>
        </p:nvPicPr>
        <p:blipFill rotWithShape="1">
          <a:blip r:embed="rId3"/>
          <a:srcRect t="-724"/>
          <a:stretch/>
        </p:blipFill>
        <p:spPr>
          <a:xfrm rot="876326">
            <a:off x="5377365" y="3223126"/>
            <a:ext cx="3562155" cy="1914470"/>
          </a:xfrm>
          <a:prstGeom prst="rect">
            <a:avLst/>
          </a:prstGeom>
          <a:ln w="38100" cap="sq">
            <a:noFill/>
            <a:prstDash val="solid"/>
            <a:miter lim="800000"/>
          </a:ln>
          <a:effectLst/>
        </p:spPr>
      </p:pic>
      <p:grpSp>
        <p:nvGrpSpPr>
          <p:cNvPr id="10" name="グループ化 9"/>
          <p:cNvGrpSpPr/>
          <p:nvPr/>
        </p:nvGrpSpPr>
        <p:grpSpPr>
          <a:xfrm>
            <a:off x="599513" y="1963944"/>
            <a:ext cx="4079069" cy="2857088"/>
            <a:chOff x="822961" y="1902317"/>
            <a:chExt cx="4079069" cy="2857088"/>
          </a:xfrm>
        </p:grpSpPr>
        <p:grpSp>
          <p:nvGrpSpPr>
            <p:cNvPr id="66" name="グループ化 65"/>
            <p:cNvGrpSpPr/>
            <p:nvPr/>
          </p:nvGrpSpPr>
          <p:grpSpPr>
            <a:xfrm>
              <a:off x="822961" y="1902317"/>
              <a:ext cx="4079069" cy="2857088"/>
              <a:chOff x="680899" y="2030763"/>
              <a:chExt cx="3992530" cy="2796474"/>
            </a:xfrm>
          </p:grpSpPr>
          <p:pic>
            <p:nvPicPr>
              <p:cNvPr id="64"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0899" y="2030763"/>
                <a:ext cx="3992530" cy="2796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 name="テキスト ボックス 64"/>
              <p:cNvSpPr txBox="1"/>
              <p:nvPr/>
            </p:nvSpPr>
            <p:spPr>
              <a:xfrm rot="20815523">
                <a:off x="1676344" y="2669253"/>
                <a:ext cx="1151277" cy="369332"/>
              </a:xfrm>
              <a:prstGeom prst="rect">
                <a:avLst/>
              </a:prstGeom>
              <a:noFill/>
            </p:spPr>
            <p:txBody>
              <a:bodyPr wrap="none" rtlCol="0">
                <a:spAutoFit/>
              </a:bodyPr>
              <a:lstStyle/>
              <a:p>
                <a:r>
                  <a:rPr kumimoji="1" lang="en-US" altLang="ja-JP" dirty="0" smtClean="0">
                    <a:solidFill>
                      <a:srgbClr val="FF0000"/>
                    </a:solidFill>
                  </a:rPr>
                  <a:t>Red shift</a:t>
                </a:r>
                <a:endParaRPr kumimoji="1" lang="ja-JP" altLang="en-US" dirty="0">
                  <a:solidFill>
                    <a:srgbClr val="FF0000"/>
                  </a:solidFill>
                </a:endParaRPr>
              </a:p>
            </p:txBody>
          </p:sp>
        </p:grpSp>
        <p:cxnSp>
          <p:nvCxnSpPr>
            <p:cNvPr id="8" name="直線矢印コネクタ 7"/>
            <p:cNvCxnSpPr/>
            <p:nvPr/>
          </p:nvCxnSpPr>
          <p:spPr>
            <a:xfrm>
              <a:off x="3231931" y="1949615"/>
              <a:ext cx="0" cy="402212"/>
            </a:xfrm>
            <a:prstGeom prst="straightConnector1">
              <a:avLst/>
            </a:prstGeom>
            <a:ln w="101600">
              <a:solidFill>
                <a:schemeClr val="accent3">
                  <a:alpha val="7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3272346" y="2184260"/>
              <a:ext cx="1281120" cy="646331"/>
            </a:xfrm>
            <a:prstGeom prst="rect">
              <a:avLst/>
            </a:prstGeom>
            <a:noFill/>
          </p:spPr>
          <p:txBody>
            <a:bodyPr wrap="none" rtlCol="0">
              <a:spAutoFit/>
            </a:bodyPr>
            <a:lstStyle/>
            <a:p>
              <a:r>
                <a:rPr lang="ja-JP" altLang="en-US" dirty="0" smtClean="0">
                  <a:solidFill>
                    <a:schemeClr val="accent3"/>
                  </a:solidFill>
                </a:rPr>
                <a:t>崩壊光の</a:t>
              </a:r>
              <a:endParaRPr lang="en-US" altLang="ja-JP" dirty="0" smtClean="0">
                <a:solidFill>
                  <a:schemeClr val="accent3"/>
                </a:solidFill>
              </a:endParaRPr>
            </a:p>
            <a:p>
              <a:r>
                <a:rPr lang="ja-JP" altLang="en-US" dirty="0" smtClean="0">
                  <a:solidFill>
                    <a:schemeClr val="accent3"/>
                  </a:solidFill>
                </a:rPr>
                <a:t>エネルギ</a:t>
              </a:r>
              <a:r>
                <a:rPr lang="ja-JP" altLang="en-US" dirty="0">
                  <a:solidFill>
                    <a:schemeClr val="accent3"/>
                  </a:solidFill>
                </a:rPr>
                <a:t>ー</a:t>
              </a:r>
              <a:endParaRPr kumimoji="1" lang="ja-JP" altLang="en-US" dirty="0">
                <a:solidFill>
                  <a:schemeClr val="accent3"/>
                </a:solidFill>
              </a:endParaRPr>
            </a:p>
          </p:txBody>
        </p:sp>
      </p:grpSp>
      <p:sp>
        <p:nvSpPr>
          <p:cNvPr id="11" name="テキスト ボックス 10"/>
          <p:cNvSpPr txBox="1"/>
          <p:nvPr/>
        </p:nvSpPr>
        <p:spPr>
          <a:xfrm>
            <a:off x="4572001" y="2162256"/>
            <a:ext cx="4254499" cy="923330"/>
          </a:xfrm>
          <a:prstGeom prst="rect">
            <a:avLst/>
          </a:prstGeom>
          <a:noFill/>
        </p:spPr>
        <p:txBody>
          <a:bodyPr wrap="square" rtlCol="0">
            <a:spAutoFit/>
          </a:bodyPr>
          <a:lstStyle/>
          <a:p>
            <a:pPr marL="285750" indent="-285750">
              <a:buClr>
                <a:schemeClr val="accent3"/>
              </a:buClr>
              <a:buFont typeface="Arial" panose="020B0604020202020204" pitchFamily="34" charset="0"/>
              <a:buChar char="•"/>
            </a:pPr>
            <a:r>
              <a:rPr lang="ja-JP" altLang="en-US" dirty="0" smtClean="0"/>
              <a:t>回折格子で遠赤外光を分光して　　　</a:t>
            </a:r>
            <a:r>
              <a:rPr lang="ja-JP" altLang="en-US" dirty="0" smtClean="0"/>
              <a:t>　スペクトル</a:t>
            </a:r>
            <a:r>
              <a:rPr lang="ja-JP" altLang="en-US" dirty="0" smtClean="0"/>
              <a:t>を得る</a:t>
            </a:r>
            <a:endParaRPr lang="en-US" altLang="ja-JP" dirty="0" smtClean="0"/>
          </a:p>
          <a:p>
            <a:pPr marL="285750" indent="-285750">
              <a:buClr>
                <a:schemeClr val="accent3"/>
              </a:buClr>
              <a:buFont typeface="Arial" panose="020B0604020202020204" pitchFamily="34" charset="0"/>
              <a:buChar char="•"/>
            </a:pPr>
            <a:r>
              <a:rPr kumimoji="1" lang="ja-JP" altLang="en-US" dirty="0" smtClean="0"/>
              <a:t>地上</a:t>
            </a:r>
            <a:r>
              <a:rPr kumimoji="1" lang="en-US" altLang="ja-JP" dirty="0" smtClean="0"/>
              <a:t>200~300km, </a:t>
            </a:r>
            <a:r>
              <a:rPr kumimoji="1" lang="en-US" altLang="ja-JP" dirty="0" smtClean="0"/>
              <a:t>180</a:t>
            </a:r>
            <a:r>
              <a:rPr kumimoji="1" lang="ja-JP" altLang="en-US" dirty="0" smtClean="0"/>
              <a:t>秒</a:t>
            </a:r>
            <a:r>
              <a:rPr lang="ja-JP" altLang="en-US" dirty="0" smtClean="0"/>
              <a:t> </a:t>
            </a:r>
            <a:r>
              <a:rPr lang="ja-JP" altLang="en-US" dirty="0" smtClean="0"/>
              <a:t>ロケット実験</a:t>
            </a:r>
            <a:endParaRPr kumimoji="1" lang="ja-JP" altLang="en-US" dirty="0"/>
          </a:p>
        </p:txBody>
      </p:sp>
      <p:sp>
        <p:nvSpPr>
          <p:cNvPr id="3" name="テキスト ボックス 2"/>
          <p:cNvSpPr txBox="1"/>
          <p:nvPr/>
        </p:nvSpPr>
        <p:spPr>
          <a:xfrm>
            <a:off x="2820200" y="4526560"/>
            <a:ext cx="1160895" cy="338554"/>
          </a:xfrm>
          <a:prstGeom prst="rect">
            <a:avLst/>
          </a:prstGeom>
          <a:noFill/>
        </p:spPr>
        <p:txBody>
          <a:bodyPr wrap="none" rtlCol="0">
            <a:spAutoFit/>
          </a:bodyPr>
          <a:lstStyle/>
          <a:p>
            <a:r>
              <a:rPr kumimoji="1" lang="ja-JP" altLang="en-US" sz="1600" dirty="0" smtClean="0"/>
              <a:t>エネルギー</a:t>
            </a:r>
            <a:endParaRPr kumimoji="1" lang="ja-JP" altLang="en-US" sz="1600" dirty="0"/>
          </a:p>
        </p:txBody>
      </p:sp>
      <mc:AlternateContent xmlns:mc="http://schemas.openxmlformats.org/markup-compatibility/2006">
        <mc:Choice xmlns:a14="http://schemas.microsoft.com/office/drawing/2010/main" Requires="a14">
          <p:sp>
            <p:nvSpPr>
              <p:cNvPr id="4" name="正方形/長方形 3"/>
              <p:cNvSpPr/>
              <p:nvPr/>
            </p:nvSpPr>
            <p:spPr>
              <a:xfrm>
                <a:off x="4770848" y="5728435"/>
                <a:ext cx="4183966" cy="375552"/>
              </a:xfrm>
              <a:prstGeom prst="rect">
                <a:avLst/>
              </a:prstGeom>
            </p:spPr>
            <p:txBody>
              <a:bodyPr wrap="none">
                <a:spAutoFit/>
              </a:bodyPr>
              <a:lstStyle/>
              <a:p>
                <a:pPr>
                  <a:buClr>
                    <a:schemeClr val="accent3"/>
                  </a:buClr>
                </a:pPr>
                <a:r>
                  <a:rPr lang="ja-JP" altLang="en-US" dirty="0" smtClean="0"/>
                  <a:t>測定</a:t>
                </a:r>
                <a:r>
                  <a:rPr lang="ja-JP" altLang="en-US" dirty="0"/>
                  <a:t>下限値</a:t>
                </a:r>
                <a:r>
                  <a:rPr lang="en-US" altLang="ja-JP" dirty="0"/>
                  <a:t> </a:t>
                </a:r>
                <a14:m>
                  <m:oMath xmlns:m="http://schemas.openxmlformats.org/officeDocument/2006/math">
                    <m:r>
                      <a:rPr lang="en-US" altLang="ja-JP" i="1">
                        <a:latin typeface="Cambria Math" panose="02040503050406030204" pitchFamily="18" charset="0"/>
                      </a:rPr>
                      <m:t>𝜏</m:t>
                    </m:r>
                    <m:r>
                      <a:rPr lang="en-US" altLang="ja-JP" i="1">
                        <a:latin typeface="Cambria Math" panose="02040503050406030204" pitchFamily="18" charset="0"/>
                      </a:rPr>
                      <m:t>~</m:t>
                    </m:r>
                    <m:sSup>
                      <m:sSupPr>
                        <m:ctrlPr>
                          <a:rPr lang="en-US" altLang="ja-JP" i="1">
                            <a:latin typeface="Cambria Math" panose="02040503050406030204" pitchFamily="18" charset="0"/>
                          </a:rPr>
                        </m:ctrlPr>
                      </m:sSupPr>
                      <m:e>
                        <m:r>
                          <a:rPr lang="en-US" altLang="ja-JP" i="1">
                            <a:latin typeface="Cambria Math" panose="02040503050406030204" pitchFamily="18" charset="0"/>
                          </a:rPr>
                          <m:t>10</m:t>
                        </m:r>
                      </m:e>
                      <m:sup>
                        <m:r>
                          <a:rPr lang="en-US" altLang="ja-JP" i="1">
                            <a:latin typeface="Cambria Math" panose="02040503050406030204" pitchFamily="18" charset="0"/>
                          </a:rPr>
                          <m:t>12</m:t>
                        </m:r>
                      </m:sup>
                    </m:sSup>
                    <m:r>
                      <a:rPr lang="en-US" altLang="ja-JP" i="1">
                        <a:latin typeface="Cambria Math" panose="02040503050406030204" pitchFamily="18" charset="0"/>
                      </a:rPr>
                      <m:t>𝑦𝑒𝑎𝑟𝑠</m:t>
                    </m:r>
                    <m:r>
                      <a:rPr lang="en-US" altLang="ja-JP" b="1" i="1">
                        <a:latin typeface="Cambria Math" panose="02040503050406030204" pitchFamily="18" charset="0"/>
                      </a:rPr>
                      <m:t>→</m:t>
                    </m:r>
                    <m:sSup>
                      <m:sSupPr>
                        <m:ctrlPr>
                          <a:rPr lang="en-US" altLang="ja-JP" b="1" i="1">
                            <a:latin typeface="Cambria Math" panose="02040503050406030204" pitchFamily="18" charset="0"/>
                          </a:rPr>
                        </m:ctrlPr>
                      </m:sSupPr>
                      <m:e>
                        <m:r>
                          <a:rPr lang="en-US" altLang="ja-JP" b="1" i="1">
                            <a:latin typeface="Cambria Math" panose="02040503050406030204" pitchFamily="18" charset="0"/>
                          </a:rPr>
                          <m:t>𝟏𝟎</m:t>
                        </m:r>
                      </m:e>
                      <m:sup>
                        <m:r>
                          <a:rPr lang="en-US" altLang="ja-JP" b="1" i="1">
                            <a:latin typeface="Cambria Math" panose="02040503050406030204" pitchFamily="18" charset="0"/>
                          </a:rPr>
                          <m:t>𝟏𝟒</m:t>
                        </m:r>
                      </m:sup>
                    </m:sSup>
                    <m:r>
                      <a:rPr lang="en-US" altLang="ja-JP" b="1" i="1">
                        <a:latin typeface="Cambria Math" panose="02040503050406030204" pitchFamily="18" charset="0"/>
                      </a:rPr>
                      <m:t>𝒚𝒆𝒂𝒓𝒔</m:t>
                    </m:r>
                  </m:oMath>
                </a14:m>
                <a:endParaRPr lang="ja-JP" altLang="en-US" b="1" dirty="0"/>
              </a:p>
            </p:txBody>
          </p:sp>
        </mc:Choice>
        <mc:Fallback>
          <p:sp>
            <p:nvSpPr>
              <p:cNvPr id="4" name="正方形/長方形 3"/>
              <p:cNvSpPr>
                <a:spLocks noRot="1" noChangeAspect="1" noMove="1" noResize="1" noEditPoints="1" noAdjustHandles="1" noChangeArrowheads="1" noChangeShapeType="1" noTextEdit="1"/>
              </p:cNvSpPr>
              <p:nvPr/>
            </p:nvSpPr>
            <p:spPr>
              <a:xfrm>
                <a:off x="4770848" y="5728435"/>
                <a:ext cx="4183966" cy="375552"/>
              </a:xfrm>
              <a:prstGeom prst="rect">
                <a:avLst/>
              </a:prstGeom>
              <a:blipFill rotWithShape="0">
                <a:blip r:embed="rId5"/>
                <a:stretch>
                  <a:fillRect l="-1312" t="-11475" b="-22951"/>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8152806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7836" y="2204495"/>
            <a:ext cx="3980268" cy="1990134"/>
          </a:xfrm>
          <a:prstGeom prst="rect">
            <a:avLst/>
          </a:prstGeom>
        </p:spPr>
      </p:pic>
      <p:sp>
        <p:nvSpPr>
          <p:cNvPr id="2" name="タイトル 1"/>
          <p:cNvSpPr>
            <a:spLocks noGrp="1"/>
          </p:cNvSpPr>
          <p:nvPr>
            <p:ph type="title"/>
          </p:nvPr>
        </p:nvSpPr>
        <p:spPr/>
        <p:txBody>
          <a:bodyPr/>
          <a:lstStyle/>
          <a:p>
            <a:r>
              <a:rPr lang="ja-JP" altLang="en-US" smtClean="0"/>
              <a:t>超伝導トンネル接合光検出器</a:t>
            </a:r>
            <a:r>
              <a:rPr lang="en-US" altLang="ja-JP" smtClean="0"/>
              <a:t>(STJ</a:t>
            </a:r>
            <a:r>
              <a:rPr lang="ja-JP" altLang="en-US" smtClean="0"/>
              <a:t>検出器</a:t>
            </a:r>
            <a:r>
              <a:rPr lang="en-US" altLang="ja-JP" smtClean="0"/>
              <a:t>)</a:t>
            </a:r>
            <a:endParaRPr lang="ja-JP" altLang="en-US" dirty="0"/>
          </a:p>
        </p:txBody>
      </p:sp>
      <p:sp>
        <p:nvSpPr>
          <p:cNvPr id="5" name="テキスト ボックス 4"/>
          <p:cNvSpPr txBox="1"/>
          <p:nvPr/>
        </p:nvSpPr>
        <p:spPr>
          <a:xfrm>
            <a:off x="597615" y="1865795"/>
            <a:ext cx="1561254" cy="420127"/>
          </a:xfrm>
          <a:prstGeom prst="rect">
            <a:avLst/>
          </a:prstGeom>
          <a:noFill/>
        </p:spPr>
        <p:txBody>
          <a:bodyPr wrap="none" rtlCol="0">
            <a:spAutoFit/>
          </a:bodyPr>
          <a:lstStyle/>
          <a:p>
            <a:r>
              <a:rPr kumimoji="1" lang="en-US" altLang="ja-JP" b="1" u="sng" dirty="0" err="1" smtClean="0"/>
              <a:t>Nb</a:t>
            </a:r>
            <a:r>
              <a:rPr kumimoji="1" lang="en-US" altLang="ja-JP" b="1" u="sng" dirty="0" smtClean="0"/>
              <a:t>/Al-STJ </a:t>
            </a:r>
            <a:endParaRPr kumimoji="1" lang="ja-JP" altLang="en-US" b="1" u="sng" dirty="0"/>
          </a:p>
        </p:txBody>
      </p:sp>
      <mc:AlternateContent xmlns:mc="http://schemas.openxmlformats.org/markup-compatibility/2006" xmlns:a14="http://schemas.microsoft.com/office/drawing/2010/main">
        <mc:Choice Requires="a14">
          <p:graphicFrame>
            <p:nvGraphicFramePr>
              <p:cNvPr id="7" name="表 6"/>
              <p:cNvGraphicFramePr>
                <a:graphicFrameLocks noGrp="1"/>
              </p:cNvGraphicFramePr>
              <p:nvPr>
                <p:extLst>
                  <p:ext uri="{D42A27DB-BD31-4B8C-83A1-F6EECF244321}">
                    <p14:modId xmlns:p14="http://schemas.microsoft.com/office/powerpoint/2010/main" val="3929468961"/>
                  </p:ext>
                </p:extLst>
              </p:nvPr>
            </p:nvGraphicFramePr>
            <p:xfrm>
              <a:off x="4750388" y="1825750"/>
              <a:ext cx="3933964" cy="1097280"/>
            </p:xfrm>
            <a:graphic>
              <a:graphicData uri="http://schemas.openxmlformats.org/drawingml/2006/table">
                <a:tbl>
                  <a:tblPr firstRow="1" bandRow="1">
                    <a:tableStyleId>{5C22544A-7EE6-4342-B048-85BDC9FD1C3A}</a:tableStyleId>
                  </a:tblPr>
                  <a:tblGrid>
                    <a:gridCol w="983491"/>
                    <a:gridCol w="983491"/>
                    <a:gridCol w="983491"/>
                    <a:gridCol w="983491"/>
                  </a:tblGrid>
                  <a:tr h="242770">
                    <a:tc>
                      <a:txBody>
                        <a:bodyPr/>
                        <a:lstStyle/>
                        <a:p>
                          <a:endParaRPr kumimoji="1" lang="ja-JP" altLang="en-US" dirty="0"/>
                        </a:p>
                      </a:txBody>
                      <a:tcPr/>
                    </a:tc>
                    <a:tc>
                      <a:txBody>
                        <a:bodyPr/>
                        <a:lstStyle/>
                        <a:p>
                          <a:r>
                            <a:rPr kumimoji="1" lang="en-US" altLang="ja-JP" dirty="0" smtClean="0">
                              <a:solidFill>
                                <a:schemeClr val="bg1"/>
                              </a:solidFill>
                            </a:rPr>
                            <a:t>Si</a:t>
                          </a:r>
                          <a:endParaRPr kumimoji="1" lang="ja-JP" altLang="en-US" dirty="0">
                            <a:solidFill>
                              <a:schemeClr val="bg1"/>
                            </a:solidFill>
                          </a:endParaRPr>
                        </a:p>
                      </a:txBody>
                      <a:tcPr/>
                    </a:tc>
                    <a:tc>
                      <a:txBody>
                        <a:bodyPr/>
                        <a:lstStyle/>
                        <a:p>
                          <a:r>
                            <a:rPr kumimoji="1" lang="en-US" altLang="ja-JP" dirty="0" err="1" smtClean="0">
                              <a:solidFill>
                                <a:schemeClr val="bg1"/>
                              </a:solidFill>
                            </a:rPr>
                            <a:t>Nb</a:t>
                          </a:r>
                          <a:endParaRPr kumimoji="1" lang="ja-JP" altLang="en-US" dirty="0">
                            <a:solidFill>
                              <a:schemeClr val="bg1"/>
                            </a:solidFill>
                          </a:endParaRPr>
                        </a:p>
                      </a:txBody>
                      <a:tcPr/>
                    </a:tc>
                    <a:tc>
                      <a:txBody>
                        <a:bodyPr/>
                        <a:lstStyle/>
                        <a:p>
                          <a:r>
                            <a:rPr kumimoji="1" lang="en-US" altLang="ja-JP" dirty="0" smtClean="0">
                              <a:solidFill>
                                <a:schemeClr val="bg1"/>
                              </a:solidFill>
                            </a:rPr>
                            <a:t>Al</a:t>
                          </a:r>
                          <a:endParaRPr kumimoji="1" lang="ja-JP" altLang="en-US" dirty="0">
                            <a:solidFill>
                              <a:schemeClr val="bg1"/>
                            </a:solidFill>
                          </a:endParaRPr>
                        </a:p>
                      </a:txBody>
                      <a:tcPr/>
                    </a:tc>
                  </a:tr>
                  <a:tr h="242770">
                    <a:tc>
                      <a:txBody>
                        <a:bodyPr/>
                        <a:lstStyle/>
                        <a:p>
                          <a14:m>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𝑇</m:t>
                                  </m:r>
                                </m:e>
                                <m:sub>
                                  <m:r>
                                    <a:rPr kumimoji="1" lang="en-US" altLang="ja-JP" b="0" i="1" smtClean="0">
                                      <a:latin typeface="Cambria Math" panose="02040503050406030204" pitchFamily="18" charset="0"/>
                                    </a:rPr>
                                    <m:t>𝑐</m:t>
                                  </m:r>
                                </m:sub>
                              </m:sSub>
                            </m:oMath>
                          </a14:m>
                          <a:r>
                            <a:rPr kumimoji="1" lang="en-US" altLang="ja-JP" dirty="0" smtClean="0"/>
                            <a:t>[K]</a:t>
                          </a:r>
                          <a:endParaRPr kumimoji="1" lang="ja-JP" altLang="en-US" dirty="0"/>
                        </a:p>
                      </a:txBody>
                      <a:tcPr/>
                    </a:tc>
                    <a:tc>
                      <a:txBody>
                        <a:bodyPr/>
                        <a:lstStyle/>
                        <a:p>
                          <a:r>
                            <a:rPr kumimoji="1" lang="en-US" altLang="ja-JP" dirty="0" smtClean="0"/>
                            <a:t>-</a:t>
                          </a:r>
                          <a:endParaRPr kumimoji="1" lang="ja-JP" altLang="en-US" dirty="0"/>
                        </a:p>
                      </a:txBody>
                      <a:tcPr/>
                    </a:tc>
                    <a:tc>
                      <a:txBody>
                        <a:bodyPr/>
                        <a:lstStyle/>
                        <a:p>
                          <a:r>
                            <a:rPr kumimoji="1" lang="en-US" altLang="ja-JP" dirty="0" smtClean="0"/>
                            <a:t>9.23</a:t>
                          </a:r>
                          <a:endParaRPr kumimoji="1" lang="ja-JP" altLang="en-US" dirty="0"/>
                        </a:p>
                      </a:txBody>
                      <a:tcPr/>
                    </a:tc>
                    <a:tc>
                      <a:txBody>
                        <a:bodyPr/>
                        <a:lstStyle/>
                        <a:p>
                          <a:r>
                            <a:rPr kumimoji="1" lang="en-US" altLang="ja-JP" dirty="0" smtClean="0"/>
                            <a:t>1.20</a:t>
                          </a:r>
                          <a:endParaRPr kumimoji="1" lang="ja-JP" altLang="en-US" dirty="0"/>
                        </a:p>
                      </a:txBody>
                      <a:tcPr/>
                    </a:tc>
                  </a:tr>
                  <a:tr h="242770">
                    <a:tc>
                      <a:txBody>
                        <a:bodyPr/>
                        <a:lstStyle/>
                        <a:p>
                          <a14:m>
                            <m:oMath xmlns:m="http://schemas.openxmlformats.org/officeDocument/2006/math">
                              <m:r>
                                <m:rPr>
                                  <m:sty m:val="p"/>
                                </m:rPr>
                                <a:rPr kumimoji="1" lang="en-US" altLang="ja-JP" b="0" i="0" smtClean="0">
                                  <a:latin typeface="Cambria Math" panose="02040503050406030204" pitchFamily="18" charset="0"/>
                                </a:rPr>
                                <m:t>Δ</m:t>
                              </m:r>
                            </m:oMath>
                          </a14:m>
                          <a:r>
                            <a:rPr kumimoji="1" lang="en-US" altLang="ja-JP" dirty="0" smtClean="0"/>
                            <a:t>[meV]</a:t>
                          </a:r>
                          <a:endParaRPr kumimoji="1" lang="ja-JP" altLang="en-US" dirty="0"/>
                        </a:p>
                      </a:txBody>
                      <a:tcPr/>
                    </a:tc>
                    <a:tc>
                      <a:txBody>
                        <a:bodyPr/>
                        <a:lstStyle/>
                        <a:p>
                          <a:r>
                            <a:rPr kumimoji="1" lang="en-US" altLang="ja-JP" dirty="0" smtClean="0"/>
                            <a:t>1100</a:t>
                          </a:r>
                          <a:endParaRPr kumimoji="1" lang="ja-JP" altLang="en-US" dirty="0"/>
                        </a:p>
                      </a:txBody>
                      <a:tcPr/>
                    </a:tc>
                    <a:tc>
                      <a:txBody>
                        <a:bodyPr/>
                        <a:lstStyle/>
                        <a:p>
                          <a:r>
                            <a:rPr kumimoji="1" lang="en-US" altLang="ja-JP" dirty="0" smtClean="0"/>
                            <a:t>1.550</a:t>
                          </a:r>
                          <a:endParaRPr kumimoji="1" lang="ja-JP" altLang="en-US" dirty="0"/>
                        </a:p>
                      </a:txBody>
                      <a:tcPr/>
                    </a:tc>
                    <a:tc>
                      <a:txBody>
                        <a:bodyPr/>
                        <a:lstStyle/>
                        <a:p>
                          <a:r>
                            <a:rPr kumimoji="1" lang="en-US" altLang="ja-JP" dirty="0" smtClean="0"/>
                            <a:t>0.172</a:t>
                          </a:r>
                          <a:endParaRPr kumimoji="1" lang="ja-JP" altLang="en-US" dirty="0"/>
                        </a:p>
                      </a:txBody>
                      <a:tcPr/>
                    </a:tc>
                  </a:tr>
                </a:tbl>
              </a:graphicData>
            </a:graphic>
          </p:graphicFrame>
        </mc:Choice>
        <mc:Fallback xmlns="">
          <p:graphicFrame>
            <p:nvGraphicFramePr>
              <p:cNvPr id="7" name="表 6"/>
              <p:cNvGraphicFramePr>
                <a:graphicFrameLocks noGrp="1"/>
              </p:cNvGraphicFramePr>
              <p:nvPr>
                <p:extLst>
                  <p:ext uri="{D42A27DB-BD31-4B8C-83A1-F6EECF244321}">
                    <p14:modId xmlns:p14="http://schemas.microsoft.com/office/powerpoint/2010/main" val="3929468961"/>
                  </p:ext>
                </p:extLst>
              </p:nvPr>
            </p:nvGraphicFramePr>
            <p:xfrm>
              <a:off x="4750388" y="1825750"/>
              <a:ext cx="3933964" cy="1097280"/>
            </p:xfrm>
            <a:graphic>
              <a:graphicData uri="http://schemas.openxmlformats.org/drawingml/2006/table">
                <a:tbl>
                  <a:tblPr firstRow="1" bandRow="1">
                    <a:tableStyleId>{5C22544A-7EE6-4342-B048-85BDC9FD1C3A}</a:tableStyleId>
                  </a:tblPr>
                  <a:tblGrid>
                    <a:gridCol w="983491"/>
                    <a:gridCol w="983491"/>
                    <a:gridCol w="983491"/>
                    <a:gridCol w="983491"/>
                  </a:tblGrid>
                  <a:tr h="365760">
                    <a:tc>
                      <a:txBody>
                        <a:bodyPr/>
                        <a:lstStyle/>
                        <a:p>
                          <a:endParaRPr kumimoji="1" lang="ja-JP" altLang="en-US" dirty="0"/>
                        </a:p>
                      </a:txBody>
                      <a:tcPr/>
                    </a:tc>
                    <a:tc>
                      <a:txBody>
                        <a:bodyPr/>
                        <a:lstStyle/>
                        <a:p>
                          <a:r>
                            <a:rPr kumimoji="1" lang="en-US" altLang="ja-JP" dirty="0" smtClean="0">
                              <a:solidFill>
                                <a:schemeClr val="bg1"/>
                              </a:solidFill>
                            </a:rPr>
                            <a:t>Si</a:t>
                          </a:r>
                          <a:endParaRPr kumimoji="1" lang="ja-JP" altLang="en-US" dirty="0">
                            <a:solidFill>
                              <a:schemeClr val="bg1"/>
                            </a:solidFill>
                          </a:endParaRPr>
                        </a:p>
                      </a:txBody>
                      <a:tcPr/>
                    </a:tc>
                    <a:tc>
                      <a:txBody>
                        <a:bodyPr/>
                        <a:lstStyle/>
                        <a:p>
                          <a:r>
                            <a:rPr kumimoji="1" lang="en-US" altLang="ja-JP" dirty="0" err="1" smtClean="0">
                              <a:solidFill>
                                <a:schemeClr val="bg1"/>
                              </a:solidFill>
                            </a:rPr>
                            <a:t>Nb</a:t>
                          </a:r>
                          <a:endParaRPr kumimoji="1" lang="ja-JP" altLang="en-US" dirty="0">
                            <a:solidFill>
                              <a:schemeClr val="bg1"/>
                            </a:solidFill>
                          </a:endParaRPr>
                        </a:p>
                      </a:txBody>
                      <a:tcPr/>
                    </a:tc>
                    <a:tc>
                      <a:txBody>
                        <a:bodyPr/>
                        <a:lstStyle/>
                        <a:p>
                          <a:r>
                            <a:rPr kumimoji="1" lang="en-US" altLang="ja-JP" dirty="0" smtClean="0">
                              <a:solidFill>
                                <a:schemeClr val="bg1"/>
                              </a:solidFill>
                            </a:rPr>
                            <a:t>Al</a:t>
                          </a:r>
                          <a:endParaRPr kumimoji="1" lang="ja-JP" altLang="en-US" dirty="0">
                            <a:solidFill>
                              <a:schemeClr val="bg1"/>
                            </a:solidFill>
                          </a:endParaRPr>
                        </a:p>
                      </a:txBody>
                      <a:tcPr/>
                    </a:tc>
                  </a:tr>
                  <a:tr h="365760">
                    <a:tc>
                      <a:txBody>
                        <a:bodyPr/>
                        <a:lstStyle/>
                        <a:p>
                          <a:endParaRPr lang="ja-JP"/>
                        </a:p>
                      </a:txBody>
                      <a:tcPr>
                        <a:blipFill rotWithShape="0">
                          <a:blip r:embed="rId3"/>
                          <a:stretch>
                            <a:fillRect l="-617" t="-106557" r="-301235" b="-122951"/>
                          </a:stretch>
                        </a:blipFill>
                      </a:tcPr>
                    </a:tc>
                    <a:tc>
                      <a:txBody>
                        <a:bodyPr/>
                        <a:lstStyle/>
                        <a:p>
                          <a:r>
                            <a:rPr kumimoji="1" lang="en-US" altLang="ja-JP" dirty="0" smtClean="0"/>
                            <a:t>-</a:t>
                          </a:r>
                          <a:endParaRPr kumimoji="1" lang="ja-JP" altLang="en-US" dirty="0"/>
                        </a:p>
                      </a:txBody>
                      <a:tcPr/>
                    </a:tc>
                    <a:tc>
                      <a:txBody>
                        <a:bodyPr/>
                        <a:lstStyle/>
                        <a:p>
                          <a:r>
                            <a:rPr kumimoji="1" lang="en-US" altLang="ja-JP" dirty="0" smtClean="0"/>
                            <a:t>9.23</a:t>
                          </a:r>
                          <a:endParaRPr kumimoji="1" lang="ja-JP" altLang="en-US" dirty="0"/>
                        </a:p>
                      </a:txBody>
                      <a:tcPr/>
                    </a:tc>
                    <a:tc>
                      <a:txBody>
                        <a:bodyPr/>
                        <a:lstStyle/>
                        <a:p>
                          <a:r>
                            <a:rPr kumimoji="1" lang="en-US" altLang="ja-JP" dirty="0" smtClean="0"/>
                            <a:t>1.20</a:t>
                          </a:r>
                          <a:endParaRPr kumimoji="1" lang="ja-JP" altLang="en-US" dirty="0"/>
                        </a:p>
                      </a:txBody>
                      <a:tcPr/>
                    </a:tc>
                  </a:tr>
                  <a:tr h="365760">
                    <a:tc>
                      <a:txBody>
                        <a:bodyPr/>
                        <a:lstStyle/>
                        <a:p>
                          <a:endParaRPr lang="ja-JP"/>
                        </a:p>
                      </a:txBody>
                      <a:tcPr>
                        <a:blipFill rotWithShape="0">
                          <a:blip r:embed="rId3"/>
                          <a:stretch>
                            <a:fillRect l="-617" t="-210000" r="-301235" b="-25000"/>
                          </a:stretch>
                        </a:blipFill>
                      </a:tcPr>
                    </a:tc>
                    <a:tc>
                      <a:txBody>
                        <a:bodyPr/>
                        <a:lstStyle/>
                        <a:p>
                          <a:r>
                            <a:rPr kumimoji="1" lang="en-US" altLang="ja-JP" dirty="0" smtClean="0"/>
                            <a:t>1100</a:t>
                          </a:r>
                          <a:endParaRPr kumimoji="1" lang="ja-JP" altLang="en-US" dirty="0"/>
                        </a:p>
                      </a:txBody>
                      <a:tcPr/>
                    </a:tc>
                    <a:tc>
                      <a:txBody>
                        <a:bodyPr/>
                        <a:lstStyle/>
                        <a:p>
                          <a:r>
                            <a:rPr kumimoji="1" lang="en-US" altLang="ja-JP" dirty="0" smtClean="0"/>
                            <a:t>1.550</a:t>
                          </a:r>
                          <a:endParaRPr kumimoji="1" lang="ja-JP" altLang="en-US" dirty="0"/>
                        </a:p>
                      </a:txBody>
                      <a:tcPr/>
                    </a:tc>
                    <a:tc>
                      <a:txBody>
                        <a:bodyPr/>
                        <a:lstStyle/>
                        <a:p>
                          <a:r>
                            <a:rPr kumimoji="1" lang="en-US" altLang="ja-JP" dirty="0" smtClean="0"/>
                            <a:t>0.172</a:t>
                          </a:r>
                          <a:endParaRPr kumimoji="1" lang="ja-JP" altLang="en-US" dirty="0"/>
                        </a:p>
                      </a:txBody>
                      <a:tcPr/>
                    </a:tc>
                  </a:tr>
                </a:tbl>
              </a:graphicData>
            </a:graphic>
          </p:graphicFrame>
        </mc:Fallback>
      </mc:AlternateContent>
      <p:sp>
        <p:nvSpPr>
          <p:cNvPr id="27" name="テキスト ボックス 26"/>
          <p:cNvSpPr txBox="1"/>
          <p:nvPr/>
        </p:nvSpPr>
        <p:spPr>
          <a:xfrm>
            <a:off x="385761" y="1058773"/>
            <a:ext cx="7720383" cy="677108"/>
          </a:xfrm>
          <a:prstGeom prst="rect">
            <a:avLst/>
          </a:prstGeom>
          <a:noFill/>
        </p:spPr>
        <p:txBody>
          <a:bodyPr wrap="none" rtlCol="0">
            <a:spAutoFit/>
          </a:bodyPr>
          <a:lstStyle/>
          <a:p>
            <a:pPr>
              <a:buClr>
                <a:schemeClr val="accent3"/>
              </a:buClr>
            </a:pPr>
            <a:r>
              <a:rPr lang="ja-JP" altLang="en-US" dirty="0" smtClean="0"/>
              <a:t>崩壊光のエネルギーで</a:t>
            </a:r>
            <a:r>
              <a:rPr lang="en-US" altLang="ja-JP" dirty="0" smtClean="0"/>
              <a:t>1</a:t>
            </a:r>
            <a:r>
              <a:rPr lang="ja-JP" altLang="en-US" dirty="0" smtClean="0"/>
              <a:t>光子観測可能な検出器の開発</a:t>
            </a:r>
            <a:endParaRPr lang="en-US" altLang="ja-JP" dirty="0" smtClean="0"/>
          </a:p>
          <a:p>
            <a:r>
              <a:rPr kumimoji="1" lang="ja-JP" altLang="en-US" sz="2000" dirty="0" smtClean="0"/>
              <a:t>：</a:t>
            </a:r>
            <a:r>
              <a:rPr kumimoji="1" lang="ja-JP" altLang="en-US" sz="2000" b="1" dirty="0" smtClean="0"/>
              <a:t>超伝導トンネル接合光検出器</a:t>
            </a:r>
            <a:r>
              <a:rPr kumimoji="1" lang="en-US" altLang="ja-JP" sz="2000" dirty="0" smtClean="0"/>
              <a:t>(</a:t>
            </a:r>
            <a:r>
              <a:rPr kumimoji="1" lang="en-US" altLang="ja-JP" sz="2000" b="1" dirty="0" smtClean="0">
                <a:solidFill>
                  <a:srgbClr val="FF0000"/>
                </a:solidFill>
              </a:rPr>
              <a:t>S</a:t>
            </a:r>
            <a:r>
              <a:rPr kumimoji="1" lang="en-US" altLang="ja-JP" sz="2000" dirty="0" smtClean="0"/>
              <a:t>uperconducting </a:t>
            </a:r>
            <a:r>
              <a:rPr kumimoji="1" lang="en-US" altLang="ja-JP" sz="2000" b="1" dirty="0" smtClean="0">
                <a:solidFill>
                  <a:srgbClr val="FF0000"/>
                </a:solidFill>
              </a:rPr>
              <a:t>T</a:t>
            </a:r>
            <a:r>
              <a:rPr kumimoji="1" lang="en-US" altLang="ja-JP" sz="2000" dirty="0" smtClean="0"/>
              <a:t>unnel </a:t>
            </a:r>
            <a:r>
              <a:rPr kumimoji="1" lang="en-US" altLang="ja-JP" sz="2000" b="1" dirty="0" smtClean="0">
                <a:solidFill>
                  <a:srgbClr val="FF0000"/>
                </a:solidFill>
              </a:rPr>
              <a:t>J</a:t>
            </a:r>
            <a:r>
              <a:rPr kumimoji="1" lang="en-US" altLang="ja-JP" sz="2000" dirty="0" smtClean="0"/>
              <a:t>unction)</a:t>
            </a:r>
            <a:endParaRPr kumimoji="1" lang="ja-JP" altLang="en-US" sz="2000" dirty="0"/>
          </a:p>
        </p:txBody>
      </p:sp>
      <p:sp>
        <p:nvSpPr>
          <p:cNvPr id="33" name="テキスト ボックス 32"/>
          <p:cNvSpPr txBox="1"/>
          <p:nvPr/>
        </p:nvSpPr>
        <p:spPr>
          <a:xfrm>
            <a:off x="685892" y="4622349"/>
            <a:ext cx="4161717" cy="1200329"/>
          </a:xfrm>
          <a:prstGeom prst="rect">
            <a:avLst/>
          </a:prstGeom>
          <a:noFill/>
        </p:spPr>
        <p:txBody>
          <a:bodyPr wrap="none" rtlCol="0">
            <a:spAutoFit/>
          </a:bodyPr>
          <a:lstStyle/>
          <a:p>
            <a:r>
              <a:rPr lang="ja-JP" altLang="en-US" b="1" u="sng" dirty="0" smtClean="0"/>
              <a:t>動作原理</a:t>
            </a:r>
            <a:endParaRPr kumimoji="1" lang="en-US" altLang="ja-JP" b="1" u="sng" dirty="0" smtClean="0"/>
          </a:p>
          <a:p>
            <a:pPr marL="285750" indent="-285750">
              <a:buClr>
                <a:schemeClr val="accent3"/>
              </a:buClr>
              <a:buFont typeface="Arial" panose="020B0604020202020204" pitchFamily="34" charset="0"/>
              <a:buChar char="•"/>
            </a:pPr>
            <a:r>
              <a:rPr kumimoji="1" lang="ja-JP" altLang="en-US" dirty="0" smtClean="0"/>
              <a:t>粒子の入射でクーパー対が破壊</a:t>
            </a:r>
            <a:endParaRPr kumimoji="1" lang="en-US" altLang="ja-JP" dirty="0" smtClean="0"/>
          </a:p>
          <a:p>
            <a:pPr marL="285750" indent="-285750">
              <a:buClr>
                <a:schemeClr val="accent3"/>
              </a:buClr>
              <a:buFont typeface="Wingdings" panose="05000000000000000000" pitchFamily="2" charset="2"/>
              <a:buChar char="à"/>
            </a:pPr>
            <a:r>
              <a:rPr lang="ja-JP" altLang="en-US" dirty="0" smtClean="0">
                <a:sym typeface="Wingdings" panose="05000000000000000000" pitchFamily="2" charset="2"/>
              </a:rPr>
              <a:t>生成された電子のトンネル電流を観測</a:t>
            </a:r>
            <a:endParaRPr lang="en-US" altLang="ja-JP" dirty="0" smtClean="0">
              <a:sym typeface="Wingdings" panose="05000000000000000000" pitchFamily="2" charset="2"/>
            </a:endParaRPr>
          </a:p>
          <a:p>
            <a:pPr marL="285750" indent="-285750">
              <a:buClr>
                <a:schemeClr val="accent3"/>
              </a:buClr>
              <a:buFont typeface="Arial" panose="020B0604020202020204" pitchFamily="34" charset="0"/>
              <a:buChar char="•"/>
            </a:pPr>
            <a:r>
              <a:rPr kumimoji="1" lang="ja-JP" altLang="en-US" dirty="0" smtClean="0"/>
              <a:t>クーパー対のトンネルは磁場で抑制</a:t>
            </a:r>
            <a:endParaRPr kumimoji="1" lang="ja-JP" altLang="en-US" dirty="0"/>
          </a:p>
        </p:txBody>
      </p:sp>
      <p:sp>
        <p:nvSpPr>
          <p:cNvPr id="26" name="日付プレースホルダー 25"/>
          <p:cNvSpPr>
            <a:spLocks noGrp="1"/>
          </p:cNvSpPr>
          <p:nvPr>
            <p:ph type="dt" sz="half" idx="10"/>
          </p:nvPr>
        </p:nvSpPr>
        <p:spPr/>
        <p:txBody>
          <a:bodyPr/>
          <a:lstStyle/>
          <a:p>
            <a:r>
              <a:rPr kumimoji="1" lang="en-US" altLang="ja-JP" smtClean="0"/>
              <a:t>2016/2/12</a:t>
            </a:r>
            <a:endParaRPr kumimoji="1" lang="ja-JP" altLang="en-US"/>
          </a:p>
        </p:txBody>
      </p:sp>
      <p:sp>
        <p:nvSpPr>
          <p:cNvPr id="34" name="フッター プレースホルダー 33"/>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35" name="スライド番号プレースホルダー 34"/>
          <p:cNvSpPr>
            <a:spLocks noGrp="1"/>
          </p:cNvSpPr>
          <p:nvPr>
            <p:ph type="sldNum" sz="quarter" idx="12"/>
          </p:nvPr>
        </p:nvSpPr>
        <p:spPr/>
        <p:txBody>
          <a:bodyPr/>
          <a:lstStyle/>
          <a:p>
            <a:fld id="{239A1591-7065-49A1-A7AF-135EA29F3EB7}" type="slidenum">
              <a:rPr kumimoji="1" lang="ja-JP" altLang="en-US" smtClean="0"/>
              <a:t>4</a:t>
            </a:fld>
            <a:endParaRPr kumimoji="1" lang="ja-JP" altLang="en-US"/>
          </a:p>
        </p:txBody>
      </p:sp>
      <p:sp>
        <p:nvSpPr>
          <p:cNvPr id="10" name="正方形/長方形 9"/>
          <p:cNvSpPr/>
          <p:nvPr/>
        </p:nvSpPr>
        <p:spPr>
          <a:xfrm>
            <a:off x="2158869" y="3951317"/>
            <a:ext cx="2661306" cy="369332"/>
          </a:xfrm>
          <a:prstGeom prst="rect">
            <a:avLst/>
          </a:prstGeom>
        </p:spPr>
        <p:txBody>
          <a:bodyPr wrap="none">
            <a:spAutoFit/>
          </a:bodyPr>
          <a:lstStyle/>
          <a:p>
            <a:r>
              <a:rPr lang="ja-JP" altLang="en-US" b="1" dirty="0">
                <a:solidFill>
                  <a:srgbClr val="00B050"/>
                </a:solidFill>
              </a:rPr>
              <a:t>超伝</a:t>
            </a:r>
            <a:r>
              <a:rPr lang="ja-JP" altLang="en-US" b="1" dirty="0">
                <a:solidFill>
                  <a:srgbClr val="FFC000"/>
                </a:solidFill>
              </a:rPr>
              <a:t>導</a:t>
            </a:r>
            <a:r>
              <a:rPr lang="ja-JP" altLang="en-US" dirty="0"/>
              <a:t> </a:t>
            </a:r>
            <a:r>
              <a:rPr lang="en-US" altLang="ja-JP" dirty="0"/>
              <a:t>/ </a:t>
            </a:r>
            <a:r>
              <a:rPr lang="ja-JP" altLang="en-US" b="1" dirty="0"/>
              <a:t>絶縁体</a:t>
            </a:r>
            <a:r>
              <a:rPr lang="ja-JP" altLang="en-US" dirty="0"/>
              <a:t> </a:t>
            </a:r>
            <a:r>
              <a:rPr lang="en-US" altLang="ja-JP" dirty="0"/>
              <a:t>/ </a:t>
            </a:r>
            <a:r>
              <a:rPr lang="ja-JP" altLang="en-US" b="1" dirty="0">
                <a:solidFill>
                  <a:srgbClr val="FFC000"/>
                </a:solidFill>
              </a:rPr>
              <a:t>超</a:t>
            </a:r>
            <a:r>
              <a:rPr lang="ja-JP" altLang="en-US" b="1" dirty="0">
                <a:solidFill>
                  <a:srgbClr val="00B050"/>
                </a:solidFill>
              </a:rPr>
              <a:t>伝導</a:t>
            </a:r>
            <a:endParaRPr lang="en-US" altLang="ja-JP" b="1" dirty="0">
              <a:solidFill>
                <a:srgbClr val="00B050"/>
              </a:solidFill>
            </a:endParaRPr>
          </a:p>
        </p:txBody>
      </p:sp>
      <p:pic>
        <p:nvPicPr>
          <p:cNvPr id="11" name="図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20175" y="3199562"/>
            <a:ext cx="4064000" cy="2875290"/>
          </a:xfrm>
          <a:prstGeom prst="rect">
            <a:avLst/>
          </a:prstGeom>
        </p:spPr>
      </p:pic>
      <p:sp>
        <p:nvSpPr>
          <p:cNvPr id="3" name="乗算記号 2"/>
          <p:cNvSpPr/>
          <p:nvPr/>
        </p:nvSpPr>
        <p:spPr>
          <a:xfrm>
            <a:off x="6542741" y="4419149"/>
            <a:ext cx="476258" cy="851351"/>
          </a:xfrm>
          <a:prstGeom prst="mathMultiply">
            <a:avLst>
              <a:gd name="adj1" fmla="val 15520"/>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665908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検出器開発の現状と極低温増幅器の導入</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2016/2/12</a:t>
            </a:r>
            <a:endParaRPr kumimoji="1" lang="ja-JP" altLang="en-US"/>
          </a:p>
        </p:txBody>
      </p:sp>
      <p:sp>
        <p:nvSpPr>
          <p:cNvPr id="4" name="フッター プレースホルダー 3"/>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5" name="スライド番号プレースホルダー 4"/>
          <p:cNvSpPr>
            <a:spLocks noGrp="1"/>
          </p:cNvSpPr>
          <p:nvPr>
            <p:ph type="sldNum" sz="quarter" idx="12"/>
          </p:nvPr>
        </p:nvSpPr>
        <p:spPr/>
        <p:txBody>
          <a:bodyPr/>
          <a:lstStyle/>
          <a:p>
            <a:fld id="{239A1591-7065-49A1-A7AF-135EA29F3EB7}" type="slidenum">
              <a:rPr kumimoji="1" lang="ja-JP" altLang="en-US" smtClean="0"/>
              <a:t>5</a:t>
            </a:fld>
            <a:endParaRPr kumimoji="1" lang="ja-JP" altLang="en-US"/>
          </a:p>
        </p:txBody>
      </p:sp>
      <p:grpSp>
        <p:nvGrpSpPr>
          <p:cNvPr id="6" name="グループ化 5"/>
          <p:cNvGrpSpPr/>
          <p:nvPr/>
        </p:nvGrpSpPr>
        <p:grpSpPr>
          <a:xfrm>
            <a:off x="4692284" y="1225723"/>
            <a:ext cx="4056170" cy="2925670"/>
            <a:chOff x="385763" y="1239500"/>
            <a:chExt cx="4771570" cy="3441681"/>
          </a:xfrm>
        </p:grpSpPr>
        <p:pic>
          <p:nvPicPr>
            <p:cNvPr id="7" name="図 6"/>
            <p:cNvPicPr>
              <a:picLocks noChangeAspect="1"/>
            </p:cNvPicPr>
            <p:nvPr/>
          </p:nvPicPr>
          <p:blipFill>
            <a:blip r:embed="rId2"/>
            <a:stretch>
              <a:fillRect/>
            </a:stretch>
          </p:blipFill>
          <p:spPr>
            <a:xfrm>
              <a:off x="385763" y="1239500"/>
              <a:ext cx="4605295" cy="3441681"/>
            </a:xfrm>
            <a:prstGeom prst="rect">
              <a:avLst/>
            </a:prstGeom>
          </p:spPr>
        </p:pic>
        <mc:AlternateContent xmlns:mc="http://schemas.openxmlformats.org/markup-compatibility/2006" xmlns:a14="http://schemas.microsoft.com/office/drawing/2010/main">
          <mc:Choice Requires="a14">
            <p:sp>
              <p:nvSpPr>
                <p:cNvPr id="8" name="テキスト ボックス 7"/>
                <p:cNvSpPr txBox="1"/>
                <p:nvPr/>
              </p:nvSpPr>
              <p:spPr>
                <a:xfrm>
                  <a:off x="2841118" y="3520540"/>
                  <a:ext cx="2316215" cy="5700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1" i="1" smtClean="0">
                            <a:latin typeface="Cambria Math" panose="02040503050406030204" pitchFamily="18" charset="0"/>
                          </a:rPr>
                          <m:t>𝟓𝟎</m:t>
                        </m:r>
                        <m:r>
                          <a:rPr kumimoji="1" lang="en-US" altLang="ja-JP" b="1" i="1" smtClean="0">
                            <a:latin typeface="Cambria Math" panose="02040503050406030204" pitchFamily="18" charset="0"/>
                          </a:rPr>
                          <m:t>×</m:t>
                        </m:r>
                        <m:r>
                          <a:rPr kumimoji="1" lang="en-US" altLang="ja-JP" b="1" i="1" smtClean="0">
                            <a:latin typeface="Cambria Math" panose="02040503050406030204" pitchFamily="18" charset="0"/>
                          </a:rPr>
                          <m:t>𝟓𝟎</m:t>
                        </m:r>
                        <m:r>
                          <a:rPr kumimoji="1" lang="en-US" altLang="ja-JP" b="1" i="1" smtClean="0">
                            <a:latin typeface="Cambria Math" panose="02040503050406030204" pitchFamily="18" charset="0"/>
                          </a:rPr>
                          <m:t>𝝁</m:t>
                        </m:r>
                        <m:sSup>
                          <m:sSupPr>
                            <m:ctrlPr>
                              <a:rPr kumimoji="1" lang="en-US" altLang="ja-JP" b="1" i="1" smtClean="0">
                                <a:latin typeface="Cambria Math" panose="02040503050406030204" pitchFamily="18" charset="0"/>
                              </a:rPr>
                            </m:ctrlPr>
                          </m:sSupPr>
                          <m:e>
                            <m:r>
                              <a:rPr kumimoji="1" lang="en-US" altLang="ja-JP" b="1" i="1" smtClean="0">
                                <a:latin typeface="Cambria Math" panose="02040503050406030204" pitchFamily="18" charset="0"/>
                              </a:rPr>
                              <m:t>𝒎</m:t>
                            </m:r>
                          </m:e>
                          <m:sup>
                            <m:r>
                              <a:rPr kumimoji="1" lang="en-US" altLang="ja-JP" b="1" i="1" smtClean="0">
                                <a:latin typeface="Cambria Math" panose="02040503050406030204" pitchFamily="18" charset="0"/>
                              </a:rPr>
                              <m:t>𝟐</m:t>
                            </m:r>
                          </m:sup>
                        </m:sSup>
                      </m:oMath>
                    </m:oMathPara>
                  </a14:m>
                  <a:endParaRPr kumimoji="1" lang="ja-JP" altLang="en-US" b="1" dirty="0"/>
                </a:p>
              </p:txBody>
            </p:sp>
          </mc:Choice>
          <mc:Fallback xmlns="">
            <p:sp>
              <p:nvSpPr>
                <p:cNvPr id="8" name="テキスト ボックス 7"/>
                <p:cNvSpPr txBox="1">
                  <a:spLocks noRot="1" noChangeAspect="1" noMove="1" noResize="1" noEditPoints="1" noAdjustHandles="1" noChangeArrowheads="1" noChangeShapeType="1" noTextEdit="1"/>
                </p:cNvSpPr>
                <p:nvPr/>
              </p:nvSpPr>
              <p:spPr>
                <a:xfrm>
                  <a:off x="2841118" y="3520540"/>
                  <a:ext cx="2316215" cy="570083"/>
                </a:xfrm>
                <a:prstGeom prst="rect">
                  <a:avLst/>
                </a:prstGeom>
                <a:blipFill rotWithShape="0">
                  <a:blip r:embed="rId3"/>
                  <a:stretch>
                    <a:fillRect b="-1449"/>
                  </a:stretch>
                </a:blipFill>
              </p:spPr>
              <p:txBody>
                <a:bodyPr/>
                <a:lstStyle/>
                <a:p>
                  <a:r>
                    <a:rPr lang="ja-JP" altLang="en-US">
                      <a:noFill/>
                    </a:rPr>
                    <a:t> </a:t>
                  </a:r>
                </a:p>
              </p:txBody>
            </p:sp>
          </mc:Fallback>
        </mc:AlternateContent>
      </p:grpSp>
      <mc:AlternateContent xmlns:mc="http://schemas.openxmlformats.org/markup-compatibility/2006">
        <mc:Choice xmlns:a14="http://schemas.microsoft.com/office/drawing/2010/main" Requires="a14">
          <p:sp>
            <p:nvSpPr>
              <p:cNvPr id="9" name="正方形/長方形 8"/>
              <p:cNvSpPr/>
              <p:nvPr/>
            </p:nvSpPr>
            <p:spPr>
              <a:xfrm>
                <a:off x="545421" y="4660387"/>
                <a:ext cx="8065523" cy="1508105"/>
              </a:xfrm>
              <a:prstGeom prst="rect">
                <a:avLst/>
              </a:prstGeom>
            </p:spPr>
            <p:txBody>
              <a:bodyPr wrap="square">
                <a:spAutoFit/>
              </a:bodyPr>
              <a:lstStyle/>
              <a:p>
                <a:pPr>
                  <a:buClr>
                    <a:schemeClr val="accent1"/>
                  </a:buClr>
                </a:pPr>
                <a:r>
                  <a:rPr lang="ja-JP" altLang="en-US" sz="2000" u="sng" dirty="0" smtClean="0">
                    <a:solidFill>
                      <a:schemeClr val="accent1"/>
                    </a:solidFill>
                  </a:rPr>
                  <a:t>極低温増幅器に対する要求</a:t>
                </a:r>
                <a:endParaRPr lang="en-US" altLang="ja-JP" sz="2000" u="sng" dirty="0" smtClean="0">
                  <a:solidFill>
                    <a:schemeClr val="accent1"/>
                  </a:solidFill>
                </a:endParaRPr>
              </a:p>
              <a:p>
                <a:pPr marL="285750" indent="-285750">
                  <a:buClr>
                    <a:schemeClr val="accent1"/>
                  </a:buClr>
                  <a:buFont typeface="Wingdings" panose="05000000000000000000" pitchFamily="2" charset="2"/>
                  <a:buChar char="p"/>
                </a:pPr>
                <a:r>
                  <a:rPr lang="en-US" altLang="ja-JP" b="1" dirty="0" smtClean="0"/>
                  <a:t>3K</a:t>
                </a:r>
                <a:r>
                  <a:rPr lang="ja-JP" altLang="en-US" b="1" dirty="0" smtClean="0"/>
                  <a:t>以下でも</a:t>
                </a:r>
                <a:r>
                  <a:rPr lang="ja-JP" altLang="en-US" b="1" dirty="0" smtClean="0"/>
                  <a:t>動作</a:t>
                </a:r>
                <a:endParaRPr lang="en-US" altLang="ja-JP" b="1" dirty="0" smtClean="0"/>
              </a:p>
              <a:p>
                <a:pPr marL="285750" indent="-285750">
                  <a:buClr>
                    <a:schemeClr val="accent1"/>
                  </a:buClr>
                  <a:buFont typeface="Wingdings" panose="05000000000000000000" pitchFamily="2" charset="2"/>
                  <a:buChar char="p"/>
                </a:pPr>
                <a:r>
                  <a:rPr lang="en-US" altLang="ja-JP" b="1" dirty="0" smtClean="0"/>
                  <a:t>STJ</a:t>
                </a:r>
                <a:r>
                  <a:rPr lang="ja-JP" altLang="en-US" b="1" dirty="0" smtClean="0"/>
                  <a:t>検出器の信号を増幅可 </a:t>
                </a:r>
                <a:r>
                  <a:rPr lang="en-US" altLang="ja-JP" dirty="0" smtClean="0"/>
                  <a:t>(*</a:t>
                </a:r>
                <a:r>
                  <a:rPr lang="ja-JP" altLang="en-US" dirty="0" smtClean="0"/>
                  <a:t>信号幅</a:t>
                </a:r>
                <a:r>
                  <a:rPr lang="en-US" altLang="ja-JP" dirty="0" smtClean="0"/>
                  <a:t>: </a:t>
                </a:r>
                <a:r>
                  <a:rPr lang="ja-JP" altLang="en-US" dirty="0" smtClean="0"/>
                  <a:t>数～数百</a:t>
                </a:r>
                <a14:m>
                  <m:oMath xmlns:m="http://schemas.openxmlformats.org/officeDocument/2006/math">
                    <m:r>
                      <a:rPr lang="en-US" altLang="ja-JP" b="0" i="1" smtClean="0">
                        <a:latin typeface="Cambria Math" panose="02040503050406030204" pitchFamily="18" charset="0"/>
                      </a:rPr>
                      <m:t>𝜇</m:t>
                    </m:r>
                    <m:r>
                      <a:rPr lang="en-US" altLang="ja-JP" b="0" i="1" smtClean="0">
                        <a:latin typeface="Cambria Math" panose="02040503050406030204" pitchFamily="18" charset="0"/>
                      </a:rPr>
                      <m:t>𝑠</m:t>
                    </m:r>
                  </m:oMath>
                </a14:m>
                <a:r>
                  <a:rPr lang="en-US" altLang="ja-JP" dirty="0" smtClean="0"/>
                  <a:t>)</a:t>
                </a:r>
              </a:p>
              <a:p>
                <a:pPr marL="285750" indent="-285750">
                  <a:buClr>
                    <a:schemeClr val="accent1"/>
                  </a:buClr>
                  <a:buFont typeface="Wingdings" panose="05000000000000000000" pitchFamily="2" charset="2"/>
                  <a:buChar char="p"/>
                </a:pPr>
                <a:r>
                  <a:rPr lang="ja-JP" altLang="en-US" b="1" dirty="0" smtClean="0"/>
                  <a:t>冷凍機の配線容量</a:t>
                </a:r>
                <a:r>
                  <a:rPr lang="ja-JP" altLang="en-US" b="1" dirty="0"/>
                  <a:t>負荷</a:t>
                </a:r>
                <a:r>
                  <a:rPr lang="en-US" altLang="ja-JP" b="1" dirty="0" smtClean="0"/>
                  <a:t>(~</a:t>
                </a:r>
                <a:r>
                  <a:rPr lang="ja-JP" altLang="en-US" b="1" dirty="0" smtClean="0"/>
                  <a:t>数百</a:t>
                </a:r>
                <a:r>
                  <a:rPr lang="en-US" altLang="ja-JP" b="1" dirty="0" smtClean="0"/>
                  <a:t>pF</a:t>
                </a:r>
                <a:r>
                  <a:rPr lang="en-US" altLang="ja-JP" b="1" dirty="0" smtClean="0"/>
                  <a:t>)</a:t>
                </a:r>
                <a:r>
                  <a:rPr lang="ja-JP" altLang="en-US" b="1" dirty="0" smtClean="0"/>
                  <a:t>の下</a:t>
                </a:r>
                <a:r>
                  <a:rPr lang="ja-JP" altLang="en-US" b="1" dirty="0" smtClean="0"/>
                  <a:t>でも信号を伝送可能</a:t>
                </a:r>
                <a:endParaRPr lang="en-US" altLang="ja-JP" b="1" dirty="0" smtClean="0"/>
              </a:p>
              <a:p>
                <a:pPr marL="285750" indent="-285750">
                  <a:buClr>
                    <a:schemeClr val="accent1"/>
                  </a:buClr>
                  <a:buFont typeface="Wingdings" panose="05000000000000000000" pitchFamily="2" charset="2"/>
                  <a:buChar char="p"/>
                </a:pPr>
                <a:r>
                  <a:rPr lang="ja-JP" altLang="en-US" b="1" dirty="0" smtClean="0"/>
                  <a:t>低消費電力</a:t>
                </a:r>
                <a:r>
                  <a:rPr lang="en-US" altLang="ja-JP" dirty="0" smtClean="0"/>
                  <a:t>(*</a:t>
                </a:r>
                <a:r>
                  <a:rPr lang="ja-JP" altLang="en-US" dirty="0" smtClean="0"/>
                  <a:t>冷凍機の冷却能力</a:t>
                </a:r>
                <a:r>
                  <a:rPr lang="en-US" altLang="ja-JP" dirty="0" smtClean="0"/>
                  <a:t>:</a:t>
                </a:r>
                <a:r>
                  <a:rPr lang="ja-JP" altLang="en-US" dirty="0"/>
                  <a:t> </a:t>
                </a:r>
                <a:r>
                  <a:rPr lang="en-US" altLang="ja-JP" b="1" dirty="0" smtClean="0">
                    <a:solidFill>
                      <a:srgbClr val="0070C0"/>
                    </a:solidFill>
                  </a:rPr>
                  <a:t>100</a:t>
                </a:r>
                <a14:m>
                  <m:oMath xmlns:m="http://schemas.openxmlformats.org/officeDocument/2006/math">
                    <m:r>
                      <a:rPr lang="en-US" altLang="ja-JP" b="1" i="1" smtClean="0">
                        <a:solidFill>
                          <a:srgbClr val="0070C0"/>
                        </a:solidFill>
                        <a:latin typeface="Cambria Math" panose="02040503050406030204" pitchFamily="18" charset="0"/>
                      </a:rPr>
                      <m:t>𝝁</m:t>
                    </m:r>
                  </m:oMath>
                </a14:m>
                <a:r>
                  <a:rPr lang="en-US" altLang="ja-JP" b="1" dirty="0" smtClean="0">
                    <a:solidFill>
                      <a:srgbClr val="0070C0"/>
                    </a:solidFill>
                  </a:rPr>
                  <a:t>W </a:t>
                </a:r>
                <a:r>
                  <a:rPr lang="en-US" altLang="ja-JP" dirty="0" smtClean="0"/>
                  <a:t>@350mK, </a:t>
                </a:r>
                <a:r>
                  <a:rPr lang="en-US" altLang="ja-JP" b="1" dirty="0" smtClean="0">
                    <a:solidFill>
                      <a:srgbClr val="0070C0"/>
                    </a:solidFill>
                  </a:rPr>
                  <a:t>0.25W </a:t>
                </a:r>
                <a:r>
                  <a:rPr lang="en-US" altLang="ja-JP" dirty="0" smtClean="0"/>
                  <a:t>@4.2K)</a:t>
                </a:r>
              </a:p>
            </p:txBody>
          </p:sp>
        </mc:Choice>
        <mc:Fallback>
          <p:sp>
            <p:nvSpPr>
              <p:cNvPr id="9" name="正方形/長方形 8"/>
              <p:cNvSpPr>
                <a:spLocks noRot="1" noChangeAspect="1" noMove="1" noResize="1" noEditPoints="1" noAdjustHandles="1" noChangeArrowheads="1" noChangeShapeType="1" noTextEdit="1"/>
              </p:cNvSpPr>
              <p:nvPr/>
            </p:nvSpPr>
            <p:spPr>
              <a:xfrm>
                <a:off x="545421" y="4660387"/>
                <a:ext cx="8065523" cy="1508105"/>
              </a:xfrm>
              <a:prstGeom prst="rect">
                <a:avLst/>
              </a:prstGeom>
              <a:blipFill rotWithShape="0">
                <a:blip r:embed="rId4"/>
                <a:stretch>
                  <a:fillRect l="-755" t="-2823" b="-5242"/>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1" name="正方形/長方形 10"/>
              <p:cNvSpPr/>
              <p:nvPr/>
            </p:nvSpPr>
            <p:spPr>
              <a:xfrm>
                <a:off x="545421" y="1225722"/>
                <a:ext cx="3547608" cy="1231106"/>
              </a:xfrm>
              <a:prstGeom prst="rect">
                <a:avLst/>
              </a:prstGeom>
            </p:spPr>
            <p:txBody>
              <a:bodyPr wrap="square">
                <a:spAutoFit/>
              </a:bodyPr>
              <a:lstStyle/>
              <a:p>
                <a:pPr>
                  <a:buClr>
                    <a:schemeClr val="accent3"/>
                  </a:buClr>
                </a:pPr>
                <a:r>
                  <a:rPr lang="en-US" altLang="ja-JP" sz="2000" u="sng" dirty="0" smtClean="0">
                    <a:solidFill>
                      <a:schemeClr val="accent1"/>
                    </a:solidFill>
                  </a:rPr>
                  <a:t>STJ</a:t>
                </a:r>
                <a:r>
                  <a:rPr lang="ja-JP" altLang="en-US" sz="2000" u="sng" dirty="0" smtClean="0">
                    <a:solidFill>
                      <a:schemeClr val="accent1"/>
                    </a:solidFill>
                  </a:rPr>
                  <a:t>検出器への要求性能</a:t>
                </a:r>
                <a:endParaRPr lang="en-US" altLang="ja-JP" sz="2000" u="sng" dirty="0" smtClean="0">
                  <a:solidFill>
                    <a:schemeClr val="accent1"/>
                  </a:solidFill>
                </a:endParaRPr>
              </a:p>
              <a:p>
                <a:pPr marL="285750" indent="-285750">
                  <a:buClr>
                    <a:schemeClr val="accent3"/>
                  </a:buClr>
                  <a:buFont typeface="Wingdings" panose="05000000000000000000" pitchFamily="2" charset="2"/>
                  <a:buChar char="p"/>
                </a:pPr>
                <a:r>
                  <a:rPr lang="ja-JP" altLang="en-US" dirty="0" smtClean="0"/>
                  <a:t>リーク電流</a:t>
                </a:r>
                <a:r>
                  <a:rPr lang="en-US" altLang="ja-JP" dirty="0" smtClean="0"/>
                  <a:t>: </a:t>
                </a:r>
                <a14:m>
                  <m:oMath xmlns:m="http://schemas.openxmlformats.org/officeDocument/2006/math">
                    <m:r>
                      <a:rPr lang="en-US" altLang="ja-JP" b="1" i="1" smtClean="0">
                        <a:latin typeface="Cambria Math" panose="02040503050406030204" pitchFamily="18" charset="0"/>
                      </a:rPr>
                      <m:t>≤ </m:t>
                    </m:r>
                  </m:oMath>
                </a14:m>
                <a:r>
                  <a:rPr lang="en-US" altLang="ja-JP" b="1" dirty="0" smtClean="0"/>
                  <a:t>400pA</a:t>
                </a:r>
                <a:endParaRPr lang="en-US" altLang="ja-JP" b="1" dirty="0" smtClean="0"/>
              </a:p>
              <a:p>
                <a:pPr marL="285750" indent="-285750">
                  <a:buClr>
                    <a:schemeClr val="accent3"/>
                  </a:buClr>
                  <a:buFont typeface="Wingdings" panose="05000000000000000000" pitchFamily="2" charset="2"/>
                  <a:buChar char="à"/>
                </a:pPr>
                <a:r>
                  <a:rPr lang="ja-JP" altLang="en-US" dirty="0" smtClean="0"/>
                  <a:t>現状 </a:t>
                </a:r>
                <a:r>
                  <a:rPr lang="en-US" altLang="ja-JP" b="1" dirty="0" smtClean="0"/>
                  <a:t>200pA </a:t>
                </a:r>
                <a:r>
                  <a:rPr lang="en-US" altLang="ja-JP" dirty="0" smtClean="0"/>
                  <a:t>(</a:t>
                </a:r>
                <a14:m>
                  <m:oMath xmlns:m="http://schemas.openxmlformats.org/officeDocument/2006/math">
                    <m:r>
                      <a:rPr lang="en-US" altLang="ja-JP" b="0" i="1" smtClean="0">
                        <a:latin typeface="Cambria Math" panose="02040503050406030204" pitchFamily="18" charset="0"/>
                      </a:rPr>
                      <m:t>20×20</m:t>
                    </m:r>
                    <m:r>
                      <m:rPr>
                        <m:sty m:val="p"/>
                      </m:rPr>
                      <a:rPr lang="en-US" altLang="ja-JP" b="0" i="0" smtClean="0">
                        <a:latin typeface="Cambria Math" panose="02040503050406030204" pitchFamily="18" charset="0"/>
                      </a:rPr>
                      <m:t>μ</m:t>
                    </m:r>
                    <m:sSup>
                      <m:sSupPr>
                        <m:ctrlPr>
                          <a:rPr lang="en-US" altLang="ja-JP" b="0" smtClean="0">
                            <a:latin typeface="Cambria Math" panose="02040503050406030204" pitchFamily="18" charset="0"/>
                          </a:rPr>
                        </m:ctrlPr>
                      </m:sSupPr>
                      <m:e>
                        <m:r>
                          <m:rPr>
                            <m:sty m:val="p"/>
                          </m:rPr>
                          <a:rPr lang="en-US" altLang="ja-JP" b="0" i="0" smtClean="0">
                            <a:latin typeface="Cambria Math" panose="02040503050406030204" pitchFamily="18" charset="0"/>
                          </a:rPr>
                          <m:t>m</m:t>
                        </m:r>
                      </m:e>
                      <m:sup>
                        <m:r>
                          <a:rPr lang="en-US" altLang="ja-JP" b="0" i="0" smtClean="0">
                            <a:latin typeface="Cambria Math" panose="02040503050406030204" pitchFamily="18" charset="0"/>
                          </a:rPr>
                          <m:t>2</m:t>
                        </m:r>
                      </m:sup>
                    </m:sSup>
                  </m:oMath>
                </a14:m>
                <a:r>
                  <a:rPr lang="ja-JP" altLang="en-US" dirty="0" smtClean="0"/>
                  <a:t>素子</a:t>
                </a:r>
                <a:r>
                  <a:rPr lang="en-US" altLang="ja-JP" dirty="0" smtClean="0"/>
                  <a:t>)</a:t>
                </a:r>
                <a:endParaRPr lang="en-US" altLang="ja-JP" dirty="0"/>
              </a:p>
              <a:p>
                <a:pPr marL="285750" indent="-285750">
                  <a:buClr>
                    <a:schemeClr val="accent3"/>
                  </a:buClr>
                  <a:buFont typeface="Wingdings" panose="05000000000000000000" pitchFamily="2" charset="2"/>
                  <a:buChar char="à"/>
                </a:pPr>
                <a:r>
                  <a:rPr lang="ja-JP" altLang="en-US" dirty="0" smtClean="0"/>
                  <a:t>要求は</a:t>
                </a:r>
                <a:r>
                  <a:rPr lang="ja-JP" altLang="en-US" dirty="0" smtClean="0"/>
                  <a:t>達成</a:t>
                </a:r>
                <a:endParaRPr lang="en-US" altLang="ja-JP" dirty="0"/>
              </a:p>
            </p:txBody>
          </p:sp>
        </mc:Choice>
        <mc:Fallback>
          <p:sp>
            <p:nvSpPr>
              <p:cNvPr id="11" name="正方形/長方形 10"/>
              <p:cNvSpPr>
                <a:spLocks noRot="1" noChangeAspect="1" noMove="1" noResize="1" noEditPoints="1" noAdjustHandles="1" noChangeArrowheads="1" noChangeShapeType="1" noTextEdit="1"/>
              </p:cNvSpPr>
              <p:nvPr/>
            </p:nvSpPr>
            <p:spPr>
              <a:xfrm>
                <a:off x="545421" y="1225722"/>
                <a:ext cx="3547608" cy="1231106"/>
              </a:xfrm>
              <a:prstGeom prst="rect">
                <a:avLst/>
              </a:prstGeom>
              <a:blipFill rotWithShape="0">
                <a:blip r:embed="rId5"/>
                <a:stretch>
                  <a:fillRect l="-1718" t="-3465" r="-1203" b="-5941"/>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2" name="正方形/長方形 11"/>
              <p:cNvSpPr/>
              <p:nvPr/>
            </p:nvSpPr>
            <p:spPr>
              <a:xfrm>
                <a:off x="465592" y="2816215"/>
                <a:ext cx="3707266" cy="1335178"/>
              </a:xfrm>
              <a:prstGeom prst="rect">
                <a:avLst/>
              </a:prstGeom>
            </p:spPr>
            <p:txBody>
              <a:bodyPr wrap="square">
                <a:noAutofit/>
              </a:bodyPr>
              <a:lstStyle/>
              <a:p>
                <a:pPr>
                  <a:buClr>
                    <a:schemeClr val="accent3"/>
                  </a:buClr>
                </a:pPr>
                <a:r>
                  <a:rPr lang="ja-JP" altLang="en-US" sz="2000" b="1" dirty="0" smtClean="0"/>
                  <a:t>しかし、測定</a:t>
                </a:r>
                <a:r>
                  <a:rPr lang="ja-JP" altLang="en-US" sz="2000" b="1" dirty="0"/>
                  <a:t>系雑音に</a:t>
                </a:r>
                <a:r>
                  <a:rPr lang="ja-JP" altLang="en-US" sz="2000" b="1" dirty="0" smtClean="0"/>
                  <a:t>より</a:t>
                </a:r>
                <a:endParaRPr lang="en-US" altLang="ja-JP" sz="2000" b="1" dirty="0" smtClean="0"/>
              </a:p>
              <a:p>
                <a:pPr>
                  <a:buClr>
                    <a:schemeClr val="accent3"/>
                  </a:buClr>
                </a:pPr>
                <a:r>
                  <a:rPr lang="en-US" altLang="ja-JP" sz="2000" b="1" dirty="0" smtClean="0"/>
                  <a:t>1</a:t>
                </a:r>
                <a:r>
                  <a:rPr lang="ja-JP" altLang="en-US" sz="2000" b="1" dirty="0"/>
                  <a:t>光子観測</a:t>
                </a:r>
                <a:r>
                  <a:rPr lang="ja-JP" altLang="en-US" sz="2000" b="1" dirty="0" smtClean="0"/>
                  <a:t>には至って</a:t>
                </a:r>
                <a:r>
                  <a:rPr lang="ja-JP" altLang="en-US" sz="2000" b="1" dirty="0"/>
                  <a:t>いない</a:t>
                </a:r>
                <a:endParaRPr lang="en-US" altLang="ja-JP" sz="2000" b="1" dirty="0"/>
              </a:p>
              <a:p>
                <a:pPr marL="285750" indent="-285750">
                  <a:buClr>
                    <a:schemeClr val="accent3"/>
                  </a:buClr>
                  <a:buFont typeface="Wingdings" panose="05000000000000000000" pitchFamily="2" charset="2"/>
                  <a:buChar char="à"/>
                </a:pPr>
                <a:r>
                  <a:rPr lang="ja-JP" altLang="en-US" dirty="0"/>
                  <a:t>検出器直近</a:t>
                </a:r>
                <a:r>
                  <a:rPr lang="en-US" altLang="ja-JP" dirty="0"/>
                  <a:t>(</a:t>
                </a:r>
                <a:r>
                  <a:rPr lang="ja-JP" altLang="en-US" dirty="0"/>
                  <a:t>冷凍機内</a:t>
                </a:r>
                <a:r>
                  <a:rPr lang="en-US" altLang="ja-JP" dirty="0"/>
                  <a:t>: </a:t>
                </a:r>
                <a14:m>
                  <m:oMath xmlns:m="http://schemas.openxmlformats.org/officeDocument/2006/math">
                    <m:r>
                      <a:rPr lang="en-US" altLang="ja-JP" b="1" i="1" smtClean="0">
                        <a:solidFill>
                          <a:schemeClr val="accent3"/>
                        </a:solidFill>
                        <a:latin typeface="Cambria Math" panose="02040503050406030204" pitchFamily="18" charset="0"/>
                      </a:rPr>
                      <m:t>≤</m:t>
                    </m:r>
                    <m:r>
                      <a:rPr lang="en-US" altLang="ja-JP" b="1" i="1" smtClean="0">
                        <a:solidFill>
                          <a:schemeClr val="accent3"/>
                        </a:solidFill>
                        <a:latin typeface="Cambria Math" panose="02040503050406030204" pitchFamily="18" charset="0"/>
                      </a:rPr>
                      <m:t>𝟑</m:t>
                    </m:r>
                    <m:r>
                      <a:rPr lang="en-US" altLang="ja-JP" b="1" i="1" smtClean="0">
                        <a:solidFill>
                          <a:schemeClr val="accent3"/>
                        </a:solidFill>
                        <a:latin typeface="Cambria Math" panose="02040503050406030204" pitchFamily="18" charset="0"/>
                      </a:rPr>
                      <m:t>𝑲</m:t>
                    </m:r>
                  </m:oMath>
                </a14:m>
                <a:r>
                  <a:rPr lang="en-US" altLang="ja-JP" dirty="0"/>
                  <a:t>)</a:t>
                </a:r>
                <a:r>
                  <a:rPr lang="ja-JP" altLang="en-US" dirty="0"/>
                  <a:t>に増幅器を置き</a:t>
                </a:r>
                <a:r>
                  <a:rPr lang="ja-JP" altLang="en-US" dirty="0" smtClean="0"/>
                  <a:t>、信号を増幅読出し</a:t>
                </a:r>
                <a:endParaRPr lang="en-US" altLang="ja-JP" dirty="0"/>
              </a:p>
            </p:txBody>
          </p:sp>
        </mc:Choice>
        <mc:Fallback>
          <p:sp>
            <p:nvSpPr>
              <p:cNvPr id="12" name="正方形/長方形 11"/>
              <p:cNvSpPr>
                <a:spLocks noRot="1" noChangeAspect="1" noMove="1" noResize="1" noEditPoints="1" noAdjustHandles="1" noChangeArrowheads="1" noChangeShapeType="1" noTextEdit="1"/>
              </p:cNvSpPr>
              <p:nvPr/>
            </p:nvSpPr>
            <p:spPr>
              <a:xfrm>
                <a:off x="465592" y="2816215"/>
                <a:ext cx="3707266" cy="1335178"/>
              </a:xfrm>
              <a:prstGeom prst="rect">
                <a:avLst/>
              </a:prstGeom>
              <a:blipFill rotWithShape="0">
                <a:blip r:embed="rId6"/>
                <a:stretch>
                  <a:fillRect l="-1642" t="-3653" r="-657"/>
                </a:stretch>
              </a:blipFill>
            </p:spPr>
            <p:txBody>
              <a:bodyPr/>
              <a:lstStyle/>
              <a:p>
                <a:r>
                  <a:rPr lang="ja-JP" altLang="en-US">
                    <a:noFill/>
                  </a:rPr>
                  <a:t> </a:t>
                </a:r>
              </a:p>
            </p:txBody>
          </p:sp>
        </mc:Fallback>
      </mc:AlternateContent>
      <p:sp>
        <p:nvSpPr>
          <p:cNvPr id="10" name="正方形/長方形 9"/>
          <p:cNvSpPr/>
          <p:nvPr/>
        </p:nvSpPr>
        <p:spPr>
          <a:xfrm>
            <a:off x="4608723" y="4233058"/>
            <a:ext cx="4460163" cy="461665"/>
          </a:xfrm>
          <a:prstGeom prst="rect">
            <a:avLst/>
          </a:prstGeom>
        </p:spPr>
        <p:txBody>
          <a:bodyPr wrap="square">
            <a:spAutoFit/>
          </a:bodyPr>
          <a:lstStyle/>
          <a:p>
            <a:r>
              <a:rPr lang="en-US" altLang="ja-JP" sz="1200" dirty="0">
                <a:latin typeface="Arial" panose="020B0604020202020204" pitchFamily="34" charset="0"/>
              </a:rPr>
              <a:t>M. </a:t>
            </a:r>
            <a:r>
              <a:rPr lang="en-US" altLang="ja-JP" sz="1200" dirty="0" err="1" smtClean="0">
                <a:latin typeface="Arial" panose="020B0604020202020204" pitchFamily="34" charset="0"/>
              </a:rPr>
              <a:t>Ukibe</a:t>
            </a:r>
            <a:r>
              <a:rPr lang="ja-JP" altLang="en-US" sz="1200" dirty="0" smtClean="0">
                <a:latin typeface="Arial" panose="020B0604020202020204" pitchFamily="34" charset="0"/>
              </a:rPr>
              <a:t>　</a:t>
            </a:r>
            <a:r>
              <a:rPr lang="en-US" altLang="ja-JP" sz="1200" dirty="0" smtClean="0">
                <a:latin typeface="Arial" panose="020B0604020202020204" pitchFamily="34" charset="0"/>
              </a:rPr>
              <a:t>et </a:t>
            </a:r>
            <a:r>
              <a:rPr lang="en-US" altLang="ja-JP" sz="1200" dirty="0">
                <a:latin typeface="Arial" panose="020B0604020202020204" pitchFamily="34" charset="0"/>
              </a:rPr>
              <a:t>al., </a:t>
            </a:r>
            <a:r>
              <a:rPr lang="en-US" altLang="ja-JP" sz="1200" dirty="0" err="1" smtClean="0">
                <a:latin typeface="Arial" panose="020B0604020202020204" pitchFamily="34" charset="0"/>
              </a:rPr>
              <a:t>Jpn</a:t>
            </a:r>
            <a:r>
              <a:rPr lang="en-US" altLang="ja-JP" sz="1200" dirty="0" smtClean="0">
                <a:latin typeface="Arial" panose="020B0604020202020204" pitchFamily="34" charset="0"/>
              </a:rPr>
              <a:t>. </a:t>
            </a:r>
            <a:r>
              <a:rPr lang="en-US" altLang="ja-JP" sz="1200" dirty="0">
                <a:latin typeface="Arial" panose="020B0604020202020204" pitchFamily="34" charset="0"/>
              </a:rPr>
              <a:t>J. Appl. Phys. 51, 010115 (</a:t>
            </a:r>
            <a:r>
              <a:rPr lang="en-US" altLang="ja-JP" sz="1200" dirty="0" smtClean="0">
                <a:latin typeface="Arial" panose="020B0604020202020204" pitchFamily="34" charset="0"/>
              </a:rPr>
              <a:t>2012)</a:t>
            </a:r>
            <a:endParaRPr lang="en-US" altLang="ja-JP" sz="1200" dirty="0">
              <a:latin typeface="Arial" panose="020B0604020202020204" pitchFamily="34" charset="0"/>
            </a:endParaRPr>
          </a:p>
          <a:p>
            <a:r>
              <a:rPr lang="en-US" altLang="ja-JP" sz="1200" dirty="0">
                <a:latin typeface="Arial" panose="020B0604020202020204" pitchFamily="34" charset="0"/>
              </a:rPr>
              <a:t>M. Ohkubo et al., IEEE Trans. Appl. Super, 24, </a:t>
            </a:r>
            <a:r>
              <a:rPr lang="en-US" altLang="ja-JP" sz="1200" dirty="0" smtClean="0">
                <a:latin typeface="Arial" panose="020B0604020202020204" pitchFamily="34" charset="0"/>
              </a:rPr>
              <a:t>2400208(2014</a:t>
            </a:r>
            <a:r>
              <a:rPr lang="en-US" altLang="ja-JP" sz="1200" dirty="0">
                <a:latin typeface="Arial" panose="020B0604020202020204" pitchFamily="34" charset="0"/>
              </a:rPr>
              <a:t>)</a:t>
            </a:r>
            <a:endParaRPr lang="en-US" altLang="ja-JP" sz="1200" dirty="0">
              <a:effectLst/>
              <a:latin typeface="Arial" panose="020B0604020202020204" pitchFamily="34" charset="0"/>
            </a:endParaRPr>
          </a:p>
        </p:txBody>
      </p:sp>
    </p:spTree>
    <p:extLst>
      <p:ext uri="{BB962C8B-B14F-4D97-AF65-F5344CB8AC3E}">
        <p14:creationId xmlns:p14="http://schemas.microsoft.com/office/powerpoint/2010/main" val="21605058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FD-SOI-MOSFET</a:t>
            </a:r>
            <a:endParaRPr kumimoji="1" lang="ja-JP" altLang="en-US" dirty="0"/>
          </a:p>
        </p:txBody>
      </p:sp>
      <p:sp>
        <p:nvSpPr>
          <p:cNvPr id="5" name="テキスト ボックス 4"/>
          <p:cNvSpPr txBox="1"/>
          <p:nvPr/>
        </p:nvSpPr>
        <p:spPr>
          <a:xfrm>
            <a:off x="5829759" y="3944143"/>
            <a:ext cx="1595585" cy="461665"/>
          </a:xfrm>
          <a:prstGeom prst="rect">
            <a:avLst/>
          </a:prstGeom>
          <a:noFill/>
        </p:spPr>
        <p:txBody>
          <a:bodyPr wrap="square" rtlCol="0">
            <a:spAutoFit/>
          </a:bodyPr>
          <a:lstStyle/>
          <a:p>
            <a:r>
              <a:rPr kumimoji="1" lang="ja-JP" altLang="en-US" sz="2400" u="sng" dirty="0" smtClean="0">
                <a:solidFill>
                  <a:schemeClr val="tx2"/>
                </a:solidFill>
              </a:rPr>
              <a:t>低温特性</a:t>
            </a:r>
            <a:endParaRPr kumimoji="1" lang="ja-JP" altLang="en-US" sz="2400" u="sng" dirty="0">
              <a:solidFill>
                <a:schemeClr val="tx2"/>
              </a:solidFill>
            </a:endParaRPr>
          </a:p>
        </p:txBody>
      </p:sp>
      <p:sp>
        <p:nvSpPr>
          <p:cNvPr id="6" name="テキスト ボックス 5"/>
          <p:cNvSpPr txBox="1"/>
          <p:nvPr/>
        </p:nvSpPr>
        <p:spPr>
          <a:xfrm>
            <a:off x="385763" y="5937333"/>
            <a:ext cx="7313220" cy="369332"/>
          </a:xfrm>
          <a:prstGeom prst="rect">
            <a:avLst/>
          </a:prstGeom>
          <a:noFill/>
        </p:spPr>
        <p:txBody>
          <a:bodyPr wrap="none" rtlCol="0">
            <a:spAutoFit/>
          </a:bodyPr>
          <a:lstStyle/>
          <a:p>
            <a:r>
              <a:rPr kumimoji="1" lang="en-US" altLang="ja-JP" dirty="0" smtClean="0">
                <a:solidFill>
                  <a:schemeClr val="accent3"/>
                </a:solidFill>
                <a:sym typeface="Wingdings" panose="05000000000000000000" pitchFamily="2" charset="2"/>
              </a:rPr>
              <a:t> </a:t>
            </a:r>
            <a:r>
              <a:rPr kumimoji="1" lang="ja-JP" altLang="en-US" dirty="0" smtClean="0">
                <a:sym typeface="Wingdings" panose="05000000000000000000" pitchFamily="2" charset="2"/>
              </a:rPr>
              <a:t>性能の劣化はなく、特性変化を考慮すれば極低温でも十分使用できる</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2016/2/12</a:t>
            </a:r>
            <a:endParaRPr kumimoji="1" lang="ja-JP" altLang="en-US"/>
          </a:p>
        </p:txBody>
      </p:sp>
      <p:sp>
        <p:nvSpPr>
          <p:cNvPr id="7" name="フッター プレースホルダー 6"/>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8" name="スライド番号プレースホルダー 7"/>
          <p:cNvSpPr>
            <a:spLocks noGrp="1"/>
          </p:cNvSpPr>
          <p:nvPr>
            <p:ph type="sldNum" sz="quarter" idx="12"/>
          </p:nvPr>
        </p:nvSpPr>
        <p:spPr/>
        <p:txBody>
          <a:bodyPr/>
          <a:lstStyle/>
          <a:p>
            <a:fld id="{239A1591-7065-49A1-A7AF-135EA29F3EB7}" type="slidenum">
              <a:rPr kumimoji="1" lang="ja-JP" altLang="en-US" smtClean="0"/>
              <a:t>6</a:t>
            </a:fld>
            <a:endParaRPr kumimoji="1" lang="ja-JP" altLang="en-US"/>
          </a:p>
        </p:txBody>
      </p:sp>
      <p:pic>
        <p:nvPicPr>
          <p:cNvPr id="9" name="図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8992" y="3337905"/>
            <a:ext cx="2701511" cy="2287460"/>
          </a:xfrm>
          <a:prstGeom prst="rect">
            <a:avLst/>
          </a:prstGeom>
        </p:spPr>
      </p:pic>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28323" y="3337905"/>
            <a:ext cx="2701511" cy="2287460"/>
          </a:xfrm>
          <a:prstGeom prst="rect">
            <a:avLst/>
          </a:prstGeom>
        </p:spPr>
      </p:pic>
      <p:sp>
        <p:nvSpPr>
          <p:cNvPr id="3" name="正方形/長方形 2"/>
          <p:cNvSpPr/>
          <p:nvPr/>
        </p:nvSpPr>
        <p:spPr>
          <a:xfrm>
            <a:off x="5912692" y="4962090"/>
            <a:ext cx="2089033" cy="369332"/>
          </a:xfrm>
          <a:prstGeom prst="rect">
            <a:avLst/>
          </a:prstGeom>
        </p:spPr>
        <p:txBody>
          <a:bodyPr wrap="none">
            <a:spAutoFit/>
          </a:bodyPr>
          <a:lstStyle/>
          <a:p>
            <a:pPr marL="285750" indent="-285750">
              <a:buClr>
                <a:schemeClr val="accent1"/>
              </a:buClr>
              <a:buFont typeface="Wingdings" panose="05000000000000000000" pitchFamily="2" charset="2"/>
              <a:buChar char="p"/>
            </a:pPr>
            <a:r>
              <a:rPr lang="ja-JP" altLang="en-US" dirty="0" smtClean="0"/>
              <a:t>閾値電圧の上昇</a:t>
            </a:r>
            <a:endParaRPr lang="en-US" altLang="ja-JP" dirty="0"/>
          </a:p>
        </p:txBody>
      </p:sp>
      <p:sp>
        <p:nvSpPr>
          <p:cNvPr id="11" name="正方形/長方形 10"/>
          <p:cNvSpPr/>
          <p:nvPr/>
        </p:nvSpPr>
        <p:spPr>
          <a:xfrm>
            <a:off x="5912692" y="4613598"/>
            <a:ext cx="2332674" cy="369332"/>
          </a:xfrm>
          <a:prstGeom prst="rect">
            <a:avLst/>
          </a:prstGeom>
        </p:spPr>
        <p:txBody>
          <a:bodyPr wrap="square">
            <a:spAutoFit/>
          </a:bodyPr>
          <a:lstStyle/>
          <a:p>
            <a:pPr marL="285750" indent="-285750">
              <a:buClr>
                <a:schemeClr val="accent1"/>
              </a:buClr>
              <a:buFont typeface="Wingdings" panose="05000000000000000000" pitchFamily="2" charset="2"/>
              <a:buChar char="p"/>
            </a:pPr>
            <a:r>
              <a:rPr lang="ja-JP" altLang="en-US" dirty="0" smtClean="0"/>
              <a:t>電流値</a:t>
            </a:r>
            <a:r>
              <a:rPr lang="ja-JP" altLang="en-US" dirty="0"/>
              <a:t>の増加</a:t>
            </a:r>
            <a:endParaRPr lang="en-US" altLang="ja-JP" dirty="0"/>
          </a:p>
        </p:txBody>
      </p:sp>
      <p:sp>
        <p:nvSpPr>
          <p:cNvPr id="12" name="右矢印 11"/>
          <p:cNvSpPr/>
          <p:nvPr/>
        </p:nvSpPr>
        <p:spPr>
          <a:xfrm rot="16200000">
            <a:off x="2297087" y="3559061"/>
            <a:ext cx="583325" cy="819807"/>
          </a:xfrm>
          <a:prstGeom prst="rightArrow">
            <a:avLst/>
          </a:prstGeom>
          <a:gradFill flip="none" rotWithShape="1">
            <a:gsLst>
              <a:gs pos="19000">
                <a:srgbClr val="A4365B">
                  <a:alpha val="50000"/>
                </a:srgbClr>
              </a:gs>
              <a:gs pos="0">
                <a:srgbClr val="FF0000">
                  <a:alpha val="50000"/>
                </a:srgbClr>
              </a:gs>
              <a:gs pos="100000">
                <a:schemeClr val="accent3">
                  <a:alpha val="50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a:off x="3733477" y="4494543"/>
            <a:ext cx="437025" cy="819807"/>
          </a:xfrm>
          <a:prstGeom prst="rightArrow">
            <a:avLst/>
          </a:prstGeom>
          <a:gradFill flip="none" rotWithShape="1">
            <a:gsLst>
              <a:gs pos="19000">
                <a:srgbClr val="A4365B">
                  <a:alpha val="50000"/>
                </a:srgbClr>
              </a:gs>
              <a:gs pos="0">
                <a:srgbClr val="FF0000">
                  <a:alpha val="50000"/>
                </a:srgbClr>
              </a:gs>
              <a:gs pos="100000">
                <a:schemeClr val="accent3">
                  <a:alpha val="50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4417462" y="4335882"/>
            <a:ext cx="1021433" cy="954107"/>
          </a:xfrm>
          <a:prstGeom prst="rect">
            <a:avLst/>
          </a:prstGeom>
          <a:noFill/>
        </p:spPr>
        <p:txBody>
          <a:bodyPr wrap="none" rtlCol="0">
            <a:spAutoFit/>
          </a:bodyPr>
          <a:lstStyle/>
          <a:p>
            <a:r>
              <a:rPr kumimoji="1" lang="en-US" altLang="ja-JP" sz="2800" dirty="0" smtClean="0">
                <a:solidFill>
                  <a:schemeClr val="accent3"/>
                </a:solidFill>
              </a:rPr>
              <a:t>3K</a:t>
            </a:r>
          </a:p>
          <a:p>
            <a:r>
              <a:rPr lang="en-US" altLang="ja-JP" sz="2800" dirty="0" smtClean="0">
                <a:solidFill>
                  <a:srgbClr val="FF0000"/>
                </a:solidFill>
              </a:rPr>
              <a:t>room</a:t>
            </a:r>
            <a:endParaRPr kumimoji="1" lang="ja-JP" altLang="en-US" sz="2800" dirty="0">
              <a:solidFill>
                <a:srgbClr val="FF0000"/>
              </a:solidFill>
            </a:endParaRPr>
          </a:p>
        </p:txBody>
      </p:sp>
      <p:sp>
        <p:nvSpPr>
          <p:cNvPr id="17" name="テキスト ボックス 16"/>
          <p:cNvSpPr txBox="1"/>
          <p:nvPr/>
        </p:nvSpPr>
        <p:spPr>
          <a:xfrm>
            <a:off x="374035" y="991093"/>
            <a:ext cx="5917004" cy="677108"/>
          </a:xfrm>
          <a:prstGeom prst="rect">
            <a:avLst/>
          </a:prstGeom>
          <a:noFill/>
        </p:spPr>
        <p:txBody>
          <a:bodyPr wrap="none" rtlCol="0">
            <a:spAutoFit/>
          </a:bodyPr>
          <a:lstStyle/>
          <a:p>
            <a:pPr>
              <a:buClr>
                <a:schemeClr val="accent3"/>
              </a:buClr>
            </a:pPr>
            <a:r>
              <a:rPr lang="ja-JP" altLang="en-US" dirty="0" smtClean="0"/>
              <a:t>極</a:t>
            </a:r>
            <a:r>
              <a:rPr lang="ja-JP" altLang="en-US" dirty="0"/>
              <a:t>低温</a:t>
            </a:r>
            <a:r>
              <a:rPr lang="ja-JP" altLang="en-US" dirty="0" smtClean="0"/>
              <a:t>でも動作可能なトランジスタ</a:t>
            </a:r>
            <a:endParaRPr kumimoji="1" lang="en-US" altLang="ja-JP" dirty="0" smtClean="0"/>
          </a:p>
          <a:p>
            <a:r>
              <a:rPr kumimoji="1" lang="en-US" altLang="ja-JP" sz="2000" b="1" dirty="0" smtClean="0">
                <a:solidFill>
                  <a:srgbClr val="FF0000"/>
                </a:solidFill>
              </a:rPr>
              <a:t> </a:t>
            </a:r>
            <a:r>
              <a:rPr kumimoji="1" lang="en-US" altLang="ja-JP" sz="2000" dirty="0" smtClean="0"/>
              <a:t>:</a:t>
            </a:r>
            <a:r>
              <a:rPr kumimoji="1" lang="en-US" altLang="ja-JP" sz="2000" b="1" dirty="0" smtClean="0">
                <a:solidFill>
                  <a:srgbClr val="FF0000"/>
                </a:solidFill>
              </a:rPr>
              <a:t>F</a:t>
            </a:r>
            <a:r>
              <a:rPr kumimoji="1" lang="en-US" altLang="ja-JP" sz="2000" dirty="0" smtClean="0"/>
              <a:t>ully </a:t>
            </a:r>
            <a:r>
              <a:rPr kumimoji="1" lang="en-US" altLang="ja-JP" sz="2000" b="1" dirty="0" smtClean="0">
                <a:solidFill>
                  <a:srgbClr val="FF0000"/>
                </a:solidFill>
              </a:rPr>
              <a:t>D</a:t>
            </a:r>
            <a:r>
              <a:rPr kumimoji="1" lang="en-US" altLang="ja-JP" sz="2000" dirty="0" smtClean="0"/>
              <a:t>epleted - </a:t>
            </a:r>
            <a:r>
              <a:rPr kumimoji="1" lang="en-US" altLang="ja-JP" sz="2000" b="1" dirty="0" smtClean="0">
                <a:solidFill>
                  <a:srgbClr val="FF0000"/>
                </a:solidFill>
              </a:rPr>
              <a:t>S</a:t>
            </a:r>
            <a:r>
              <a:rPr kumimoji="1" lang="en-US" altLang="ja-JP" sz="2000" dirty="0" smtClean="0"/>
              <a:t>ilicon </a:t>
            </a:r>
            <a:r>
              <a:rPr kumimoji="1" lang="en-US" altLang="ja-JP" sz="2000" b="1" dirty="0" smtClean="0">
                <a:solidFill>
                  <a:srgbClr val="FF0000"/>
                </a:solidFill>
              </a:rPr>
              <a:t>O</a:t>
            </a:r>
            <a:r>
              <a:rPr kumimoji="1" lang="en-US" altLang="ja-JP" sz="2000" dirty="0" smtClean="0"/>
              <a:t>n </a:t>
            </a:r>
            <a:r>
              <a:rPr kumimoji="1" lang="en-US" altLang="ja-JP" sz="2000" b="1" dirty="0" smtClean="0">
                <a:solidFill>
                  <a:srgbClr val="FF0000"/>
                </a:solidFill>
              </a:rPr>
              <a:t>I</a:t>
            </a:r>
            <a:r>
              <a:rPr kumimoji="1" lang="en-US" altLang="ja-JP" sz="2000" dirty="0" smtClean="0"/>
              <a:t>nsulator </a:t>
            </a:r>
            <a:r>
              <a:rPr kumimoji="1" lang="en-US" altLang="ja-JP" sz="2000" b="1" dirty="0" smtClean="0">
                <a:solidFill>
                  <a:srgbClr val="FF0000"/>
                </a:solidFill>
              </a:rPr>
              <a:t>MOSFET</a:t>
            </a:r>
            <a:endParaRPr kumimoji="1" lang="ja-JP" altLang="en-US" sz="2000" b="1" dirty="0">
              <a:solidFill>
                <a:srgbClr val="FF0000"/>
              </a:solidFill>
            </a:endParaRPr>
          </a:p>
        </p:txBody>
      </p:sp>
      <mc:AlternateContent xmlns:mc="http://schemas.openxmlformats.org/markup-compatibility/2006">
        <mc:Choice xmlns:a14="http://schemas.microsoft.com/office/drawing/2010/main" Requires="a14">
          <p:sp>
            <p:nvSpPr>
              <p:cNvPr id="22" name="テキスト ボックス 21"/>
              <p:cNvSpPr txBox="1"/>
              <p:nvPr/>
            </p:nvSpPr>
            <p:spPr>
              <a:xfrm>
                <a:off x="4854319" y="1853688"/>
                <a:ext cx="4181606" cy="692024"/>
              </a:xfrm>
              <a:prstGeom prst="rect">
                <a:avLst/>
              </a:prstGeom>
              <a:noFill/>
            </p:spPr>
            <p:txBody>
              <a:bodyPr wrap="square" rtlCol="0">
                <a:noAutofit/>
              </a:bodyPr>
              <a:lstStyle/>
              <a:p>
                <a:pPr marL="285750" indent="-285750">
                  <a:buClr>
                    <a:schemeClr val="accent1"/>
                  </a:buClr>
                  <a:buFont typeface="Wingdings" panose="05000000000000000000" pitchFamily="2" charset="2"/>
                  <a:buChar char="p"/>
                </a:pPr>
                <a14:m>
                  <m:oMath xmlns:m="http://schemas.openxmlformats.org/officeDocument/2006/math">
                    <m:r>
                      <m:rPr>
                        <m:sty m:val="p"/>
                      </m:rPr>
                      <a:rPr lang="en-US" altLang="ja-JP" sz="2000" b="0" i="0" smtClean="0">
                        <a:latin typeface="Cambria Math" panose="02040503050406030204" pitchFamily="18" charset="0"/>
                      </a:rPr>
                      <m:t>Si</m:t>
                    </m:r>
                    <m:sSub>
                      <m:sSubPr>
                        <m:ctrlPr>
                          <a:rPr lang="en-US" altLang="ja-JP" sz="2000" b="0" i="1" smtClean="0">
                            <a:latin typeface="Cambria Math" panose="02040503050406030204" pitchFamily="18" charset="0"/>
                          </a:rPr>
                        </m:ctrlPr>
                      </m:sSubPr>
                      <m:e>
                        <m:r>
                          <m:rPr>
                            <m:sty m:val="p"/>
                          </m:rPr>
                          <a:rPr lang="en-US" altLang="ja-JP" sz="2000" b="0" i="0" smtClean="0">
                            <a:latin typeface="Cambria Math" panose="02040503050406030204" pitchFamily="18" charset="0"/>
                          </a:rPr>
                          <m:t>O</m:t>
                        </m:r>
                      </m:e>
                      <m:sub>
                        <m:r>
                          <a:rPr lang="en-US" altLang="ja-JP" sz="2000" b="0" i="0" smtClean="0">
                            <a:latin typeface="Cambria Math" panose="02040503050406030204" pitchFamily="18" charset="0"/>
                          </a:rPr>
                          <m:t>2</m:t>
                        </m:r>
                      </m:sub>
                    </m:sSub>
                  </m:oMath>
                </a14:m>
                <a:r>
                  <a:rPr lang="ja-JP" altLang="en-US" sz="2000" dirty="0" smtClean="0"/>
                  <a:t>絶縁膜上に</a:t>
                </a:r>
                <a:r>
                  <a:rPr lang="en-US" altLang="ja-JP" sz="2000" dirty="0" smtClean="0"/>
                  <a:t>MOSFET</a:t>
                </a:r>
                <a:r>
                  <a:rPr lang="ja-JP" altLang="en-US" sz="2000" dirty="0" smtClean="0"/>
                  <a:t>を形成</a:t>
                </a:r>
                <a:endParaRPr lang="en-US" altLang="ja-JP" sz="2000" dirty="0"/>
              </a:p>
              <a:p>
                <a:pPr marL="285750" indent="-285750">
                  <a:buClr>
                    <a:schemeClr val="accent1"/>
                  </a:buClr>
                  <a:buFont typeface="Wingdings" panose="05000000000000000000" pitchFamily="2" charset="2"/>
                  <a:buChar char="à"/>
                </a:pPr>
                <a:r>
                  <a:rPr kumimoji="1" lang="ja-JP" altLang="en-US" dirty="0" smtClean="0">
                    <a:sym typeface="Wingdings" panose="05000000000000000000" pitchFamily="2" charset="2"/>
                  </a:rPr>
                  <a:t>寄生容量が小さく、低消費電力</a:t>
                </a:r>
                <a:endParaRPr kumimoji="1" lang="en-US" altLang="ja-JP" b="1" dirty="0" smtClean="0"/>
              </a:p>
            </p:txBody>
          </p:sp>
        </mc:Choice>
        <mc:Fallback>
          <p:sp>
            <p:nvSpPr>
              <p:cNvPr id="22" name="テキスト ボックス 21"/>
              <p:cNvSpPr txBox="1">
                <a:spLocks noRot="1" noChangeAspect="1" noMove="1" noResize="1" noEditPoints="1" noAdjustHandles="1" noChangeArrowheads="1" noChangeShapeType="1" noTextEdit="1"/>
              </p:cNvSpPr>
              <p:nvPr/>
            </p:nvSpPr>
            <p:spPr>
              <a:xfrm>
                <a:off x="4854319" y="1853688"/>
                <a:ext cx="4181606" cy="692024"/>
              </a:xfrm>
              <a:prstGeom prst="rect">
                <a:avLst/>
              </a:prstGeom>
              <a:blipFill rotWithShape="0">
                <a:blip r:embed="rId4"/>
                <a:stretch>
                  <a:fillRect l="-1312" t="-6140" b="-8772"/>
                </a:stretch>
              </a:blipFill>
            </p:spPr>
            <p:txBody>
              <a:bodyPr/>
              <a:lstStyle/>
              <a:p>
                <a:r>
                  <a:rPr lang="ja-JP" altLang="en-US">
                    <a:noFill/>
                  </a:rPr>
                  <a:t> </a:t>
                </a:r>
              </a:p>
            </p:txBody>
          </p:sp>
        </mc:Fallback>
      </mc:AlternateContent>
      <p:sp>
        <p:nvSpPr>
          <p:cNvPr id="23" name="正方形/長方形 22"/>
          <p:cNvSpPr/>
          <p:nvPr/>
        </p:nvSpPr>
        <p:spPr>
          <a:xfrm>
            <a:off x="4839153" y="2495830"/>
            <a:ext cx="3985786" cy="400110"/>
          </a:xfrm>
          <a:prstGeom prst="rect">
            <a:avLst/>
          </a:prstGeom>
        </p:spPr>
        <p:txBody>
          <a:bodyPr wrap="square">
            <a:spAutoFit/>
          </a:bodyPr>
          <a:lstStyle/>
          <a:p>
            <a:pPr marL="285750" lvl="0" indent="-285750">
              <a:buClr>
                <a:srgbClr val="4A66AC"/>
              </a:buClr>
              <a:buFont typeface="Wingdings" panose="05000000000000000000" pitchFamily="2" charset="2"/>
              <a:buChar char="p"/>
            </a:pPr>
            <a:r>
              <a:rPr lang="en-US" altLang="ja-JP" sz="2000" b="1" dirty="0" smtClean="0">
                <a:solidFill>
                  <a:prstClr val="black"/>
                </a:solidFill>
              </a:rPr>
              <a:t>4K</a:t>
            </a:r>
            <a:r>
              <a:rPr lang="ja-JP" altLang="en-US" sz="2000" b="1" dirty="0">
                <a:solidFill>
                  <a:prstClr val="black"/>
                </a:solidFill>
              </a:rPr>
              <a:t>以下でも動作</a:t>
            </a:r>
            <a:endParaRPr lang="en-US" altLang="ja-JP" sz="2000" b="1" dirty="0">
              <a:solidFill>
                <a:prstClr val="black"/>
              </a:solidFill>
            </a:endParaRPr>
          </a:p>
        </p:txBody>
      </p:sp>
      <mc:AlternateContent xmlns:mc="http://schemas.openxmlformats.org/markup-compatibility/2006">
        <mc:Choice xmlns:a14="http://schemas.microsoft.com/office/drawing/2010/main" Requires="a14">
          <p:sp>
            <p:nvSpPr>
              <p:cNvPr id="32" name="テキスト ボックス 31"/>
              <p:cNvSpPr txBox="1"/>
              <p:nvPr/>
            </p:nvSpPr>
            <p:spPr>
              <a:xfrm>
                <a:off x="250299" y="3353917"/>
                <a:ext cx="409792" cy="307777"/>
              </a:xfrm>
              <a:prstGeom prst="rect">
                <a:avLst/>
              </a:prstGeom>
              <a:solidFill>
                <a:schemeClr val="bg1"/>
              </a:solid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kumimoji="1" lang="en-US" altLang="ja-JP" sz="2000" b="1" i="1" smtClean="0">
                              <a:latin typeface="Cambria Math" panose="02040503050406030204" pitchFamily="18" charset="0"/>
                            </a:rPr>
                          </m:ctrlPr>
                        </m:sSubPr>
                        <m:e>
                          <m:r>
                            <a:rPr kumimoji="1" lang="en-US" altLang="ja-JP" sz="2000" b="1" i="1" smtClean="0">
                              <a:latin typeface="Cambria Math" panose="02040503050406030204" pitchFamily="18" charset="0"/>
                            </a:rPr>
                            <m:t>𝑰</m:t>
                          </m:r>
                        </m:e>
                        <m:sub>
                          <m:r>
                            <a:rPr kumimoji="1" lang="en-US" altLang="ja-JP" sz="2000" b="1" i="1" smtClean="0">
                              <a:latin typeface="Cambria Math" panose="02040503050406030204" pitchFamily="18" charset="0"/>
                            </a:rPr>
                            <m:t>𝒅𝒔</m:t>
                          </m:r>
                        </m:sub>
                      </m:sSub>
                    </m:oMath>
                  </m:oMathPara>
                </a14:m>
                <a:endParaRPr kumimoji="1" lang="ja-JP" altLang="en-US" b="1" dirty="0"/>
              </a:p>
            </p:txBody>
          </p:sp>
        </mc:Choice>
        <mc:Fallback>
          <p:sp>
            <p:nvSpPr>
              <p:cNvPr id="32" name="テキスト ボックス 31"/>
              <p:cNvSpPr txBox="1">
                <a:spLocks noRot="1" noChangeAspect="1" noMove="1" noResize="1" noEditPoints="1" noAdjustHandles="1" noChangeArrowheads="1" noChangeShapeType="1" noTextEdit="1"/>
              </p:cNvSpPr>
              <p:nvPr/>
            </p:nvSpPr>
            <p:spPr>
              <a:xfrm>
                <a:off x="250299" y="3353917"/>
                <a:ext cx="409792" cy="307777"/>
              </a:xfrm>
              <a:prstGeom prst="rect">
                <a:avLst/>
              </a:prstGeom>
              <a:blipFill rotWithShape="0">
                <a:blip r:embed="rId5"/>
                <a:stretch>
                  <a:fillRect l="-11940" r="-7463" b="-21569"/>
                </a:stretch>
              </a:blipFill>
            </p:spPr>
            <p:txBody>
              <a:bodyPr/>
              <a:lstStyle/>
              <a:p>
                <a:r>
                  <a:rPr lang="ja-JP" altLang="en-US">
                    <a:noFill/>
                  </a:rPr>
                  <a:t> </a:t>
                </a:r>
              </a:p>
            </p:txBody>
          </p:sp>
        </mc:Fallback>
      </mc:AlternateContent>
      <p:sp>
        <p:nvSpPr>
          <p:cNvPr id="35" name="テキスト ボックス 34"/>
          <p:cNvSpPr txBox="1"/>
          <p:nvPr/>
        </p:nvSpPr>
        <p:spPr>
          <a:xfrm>
            <a:off x="209942" y="3670180"/>
            <a:ext cx="400110" cy="1785104"/>
          </a:xfrm>
          <a:prstGeom prst="rect">
            <a:avLst/>
          </a:prstGeom>
          <a:solidFill>
            <a:schemeClr val="bg1"/>
          </a:solidFill>
        </p:spPr>
        <p:txBody>
          <a:bodyPr vert="eaVert" wrap="none" rtlCol="0">
            <a:spAutoFit/>
          </a:bodyPr>
          <a:lstStyle/>
          <a:p>
            <a:r>
              <a:rPr kumimoji="1" lang="ja-JP" altLang="en-US" sz="1400" b="1" dirty="0" smtClean="0"/>
              <a:t>ドレイン</a:t>
            </a:r>
            <a:r>
              <a:rPr lang="en-US" altLang="ja-JP" sz="1400" b="1" dirty="0" smtClean="0"/>
              <a:t>-</a:t>
            </a:r>
            <a:r>
              <a:rPr lang="ja-JP" altLang="en-US" sz="1400" b="1" dirty="0" smtClean="0"/>
              <a:t>ソース間</a:t>
            </a:r>
            <a:r>
              <a:rPr kumimoji="1" lang="ja-JP" altLang="en-US" sz="1400" b="1" dirty="0" smtClean="0"/>
              <a:t>電流</a:t>
            </a:r>
            <a:endParaRPr kumimoji="1" lang="ja-JP" altLang="en-US" sz="1400" b="1" dirty="0"/>
          </a:p>
        </p:txBody>
      </p:sp>
      <mc:AlternateContent xmlns:mc="http://schemas.openxmlformats.org/markup-compatibility/2006">
        <mc:Choice xmlns:a14="http://schemas.microsoft.com/office/drawing/2010/main" Requires="a14">
          <p:sp>
            <p:nvSpPr>
              <p:cNvPr id="36" name="テキスト ボックス 35"/>
              <p:cNvSpPr txBox="1"/>
              <p:nvPr/>
            </p:nvSpPr>
            <p:spPr>
              <a:xfrm>
                <a:off x="2597392" y="5464408"/>
                <a:ext cx="430502" cy="307777"/>
              </a:xfrm>
              <a:prstGeom prst="rect">
                <a:avLst/>
              </a:prstGeom>
              <a:solidFill>
                <a:schemeClr val="bg1"/>
              </a:solid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kumimoji="1" lang="en-US" altLang="ja-JP" sz="2000" b="1" i="1" smtClean="0">
                              <a:latin typeface="Cambria Math" panose="02040503050406030204" pitchFamily="18" charset="0"/>
                            </a:rPr>
                          </m:ctrlPr>
                        </m:sSubPr>
                        <m:e>
                          <m:r>
                            <m:rPr>
                              <m:sty m:val="p"/>
                            </m:rPr>
                            <a:rPr lang="en-US" altLang="ja-JP" sz="2000" b="1" i="1">
                              <a:latin typeface="Cambria Math" panose="02040503050406030204" pitchFamily="18" charset="0"/>
                            </a:rPr>
                            <m:t>V</m:t>
                          </m:r>
                        </m:e>
                        <m:sub>
                          <m:r>
                            <a:rPr kumimoji="1" lang="en-US" altLang="ja-JP" sz="2000" b="1" i="1" smtClean="0">
                              <a:latin typeface="Cambria Math" panose="02040503050406030204" pitchFamily="18" charset="0"/>
                            </a:rPr>
                            <m:t>𝒅𝒔</m:t>
                          </m:r>
                        </m:sub>
                      </m:sSub>
                    </m:oMath>
                  </m:oMathPara>
                </a14:m>
                <a:endParaRPr kumimoji="1" lang="ja-JP" altLang="en-US" b="1" dirty="0"/>
              </a:p>
            </p:txBody>
          </p:sp>
        </mc:Choice>
        <mc:Fallback>
          <p:sp>
            <p:nvSpPr>
              <p:cNvPr id="36" name="テキスト ボックス 35"/>
              <p:cNvSpPr txBox="1">
                <a:spLocks noRot="1" noChangeAspect="1" noMove="1" noResize="1" noEditPoints="1" noAdjustHandles="1" noChangeArrowheads="1" noChangeShapeType="1" noTextEdit="1"/>
              </p:cNvSpPr>
              <p:nvPr/>
            </p:nvSpPr>
            <p:spPr>
              <a:xfrm>
                <a:off x="2597392" y="5464408"/>
                <a:ext cx="430502" cy="307777"/>
              </a:xfrm>
              <a:prstGeom prst="rect">
                <a:avLst/>
              </a:prstGeom>
              <a:blipFill rotWithShape="0">
                <a:blip r:embed="rId6"/>
                <a:stretch>
                  <a:fillRect l="-11268" r="-5634" b="-21569"/>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37" name="テキスト ボックス 36"/>
              <p:cNvSpPr txBox="1"/>
              <p:nvPr/>
            </p:nvSpPr>
            <p:spPr>
              <a:xfrm>
                <a:off x="5155041" y="5464407"/>
                <a:ext cx="436914" cy="336887"/>
              </a:xfrm>
              <a:prstGeom prst="rect">
                <a:avLst/>
              </a:prstGeom>
              <a:solidFill>
                <a:schemeClr val="bg1"/>
              </a:solid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kumimoji="1" lang="en-US" altLang="ja-JP" sz="2000" b="1" i="1" smtClean="0">
                              <a:latin typeface="Cambria Math" panose="02040503050406030204" pitchFamily="18" charset="0"/>
                            </a:rPr>
                          </m:ctrlPr>
                        </m:sSubPr>
                        <m:e>
                          <m:r>
                            <m:rPr>
                              <m:sty m:val="p"/>
                            </m:rPr>
                            <a:rPr lang="en-US" altLang="ja-JP" sz="2000" b="1" i="1">
                              <a:latin typeface="Cambria Math" panose="02040503050406030204" pitchFamily="18" charset="0"/>
                            </a:rPr>
                            <m:t>V</m:t>
                          </m:r>
                        </m:e>
                        <m:sub>
                          <m:r>
                            <a:rPr kumimoji="1" lang="en-US" altLang="ja-JP" sz="2000" b="1" i="1" smtClean="0">
                              <a:latin typeface="Cambria Math" panose="02040503050406030204" pitchFamily="18" charset="0"/>
                            </a:rPr>
                            <m:t>𝒈𝒔</m:t>
                          </m:r>
                        </m:sub>
                      </m:sSub>
                    </m:oMath>
                  </m:oMathPara>
                </a14:m>
                <a:endParaRPr kumimoji="1" lang="ja-JP" altLang="en-US" b="1" dirty="0"/>
              </a:p>
            </p:txBody>
          </p:sp>
        </mc:Choice>
        <mc:Fallback>
          <p:sp>
            <p:nvSpPr>
              <p:cNvPr id="37" name="テキスト ボックス 36"/>
              <p:cNvSpPr txBox="1">
                <a:spLocks noRot="1" noChangeAspect="1" noMove="1" noResize="1" noEditPoints="1" noAdjustHandles="1" noChangeArrowheads="1" noChangeShapeType="1" noTextEdit="1"/>
              </p:cNvSpPr>
              <p:nvPr/>
            </p:nvSpPr>
            <p:spPr>
              <a:xfrm>
                <a:off x="5155041" y="5464407"/>
                <a:ext cx="436914" cy="336887"/>
              </a:xfrm>
              <a:prstGeom prst="rect">
                <a:avLst/>
              </a:prstGeom>
              <a:blipFill rotWithShape="0">
                <a:blip r:embed="rId7"/>
                <a:stretch>
                  <a:fillRect l="-12676" r="-5634" b="-21429"/>
                </a:stretch>
              </a:blipFill>
            </p:spPr>
            <p:txBody>
              <a:bodyPr/>
              <a:lstStyle/>
              <a:p>
                <a:r>
                  <a:rPr lang="ja-JP" altLang="en-US">
                    <a:noFill/>
                  </a:rPr>
                  <a:t> </a:t>
                </a:r>
              </a:p>
            </p:txBody>
          </p:sp>
        </mc:Fallback>
      </mc:AlternateContent>
      <p:sp>
        <p:nvSpPr>
          <p:cNvPr id="38" name="テキスト ボックス 37"/>
          <p:cNvSpPr txBox="1"/>
          <p:nvPr/>
        </p:nvSpPr>
        <p:spPr>
          <a:xfrm>
            <a:off x="807789" y="5493517"/>
            <a:ext cx="1843774" cy="307777"/>
          </a:xfrm>
          <a:prstGeom prst="rect">
            <a:avLst/>
          </a:prstGeom>
          <a:noFill/>
        </p:spPr>
        <p:txBody>
          <a:bodyPr wrap="none" rtlCol="0">
            <a:spAutoFit/>
          </a:bodyPr>
          <a:lstStyle/>
          <a:p>
            <a:r>
              <a:rPr kumimoji="1" lang="ja-JP" altLang="en-US" sz="1400" b="1" dirty="0" smtClean="0"/>
              <a:t>ドレイン</a:t>
            </a:r>
            <a:r>
              <a:rPr kumimoji="1" lang="en-US" altLang="ja-JP" sz="1400" b="1" dirty="0" smtClean="0"/>
              <a:t>-</a:t>
            </a:r>
            <a:r>
              <a:rPr kumimoji="1" lang="ja-JP" altLang="en-US" sz="1400" b="1" dirty="0" smtClean="0"/>
              <a:t>ソース間電圧</a:t>
            </a:r>
            <a:endParaRPr kumimoji="1" lang="ja-JP" altLang="en-US" sz="1400" b="1" dirty="0"/>
          </a:p>
        </p:txBody>
      </p:sp>
      <p:sp>
        <p:nvSpPr>
          <p:cNvPr id="39" name="テキスト ボックス 38"/>
          <p:cNvSpPr txBox="1"/>
          <p:nvPr/>
        </p:nvSpPr>
        <p:spPr>
          <a:xfrm>
            <a:off x="3332537" y="5491040"/>
            <a:ext cx="1752403" cy="307777"/>
          </a:xfrm>
          <a:prstGeom prst="rect">
            <a:avLst/>
          </a:prstGeom>
          <a:noFill/>
        </p:spPr>
        <p:txBody>
          <a:bodyPr wrap="none" rtlCol="0">
            <a:spAutoFit/>
          </a:bodyPr>
          <a:lstStyle/>
          <a:p>
            <a:r>
              <a:rPr lang="ja-JP" altLang="en-US" sz="1400" b="1" dirty="0"/>
              <a:t>ゲート</a:t>
            </a:r>
            <a:r>
              <a:rPr kumimoji="1" lang="en-US" altLang="ja-JP" sz="1400" b="1" dirty="0" smtClean="0"/>
              <a:t>-</a:t>
            </a:r>
            <a:r>
              <a:rPr kumimoji="1" lang="ja-JP" altLang="en-US" sz="1400" b="1" dirty="0" smtClean="0"/>
              <a:t>ソース間電圧</a:t>
            </a:r>
            <a:endParaRPr kumimoji="1" lang="ja-JP" altLang="en-US" sz="1400" b="1" dirty="0"/>
          </a:p>
        </p:txBody>
      </p:sp>
      <p:grpSp>
        <p:nvGrpSpPr>
          <p:cNvPr id="46" name="グループ化 45"/>
          <p:cNvGrpSpPr/>
          <p:nvPr/>
        </p:nvGrpSpPr>
        <p:grpSpPr>
          <a:xfrm>
            <a:off x="989182" y="1611764"/>
            <a:ext cx="3435918" cy="1927022"/>
            <a:chOff x="5829759" y="1327694"/>
            <a:chExt cx="3723130" cy="2088104"/>
          </a:xfrm>
        </p:grpSpPr>
        <p:grpSp>
          <p:nvGrpSpPr>
            <p:cNvPr id="21" name="グループ化 20"/>
            <p:cNvGrpSpPr/>
            <p:nvPr/>
          </p:nvGrpSpPr>
          <p:grpSpPr>
            <a:xfrm>
              <a:off x="5829759" y="1605998"/>
              <a:ext cx="3723130" cy="1809800"/>
              <a:chOff x="453031" y="1607779"/>
              <a:chExt cx="3723130" cy="1809800"/>
            </a:xfrm>
          </p:grpSpPr>
          <p:pic>
            <p:nvPicPr>
              <p:cNvPr id="16" name="図 15"/>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r="53609"/>
              <a:stretch/>
            </p:blipFill>
            <p:spPr>
              <a:xfrm>
                <a:off x="453031" y="1609461"/>
                <a:ext cx="2621246" cy="1808118"/>
              </a:xfrm>
              <a:prstGeom prst="rect">
                <a:avLst/>
              </a:prstGeom>
            </p:spPr>
          </p:pic>
          <p:pic>
            <p:nvPicPr>
              <p:cNvPr id="20" name="図 19"/>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79495" r="694"/>
              <a:stretch/>
            </p:blipFill>
            <p:spPr>
              <a:xfrm>
                <a:off x="3056810" y="1607779"/>
                <a:ext cx="1119351" cy="1808118"/>
              </a:xfrm>
              <a:prstGeom prst="rect">
                <a:avLst/>
              </a:prstGeom>
            </p:spPr>
          </p:pic>
        </p:grpSp>
        <p:grpSp>
          <p:nvGrpSpPr>
            <p:cNvPr id="45" name="グループ化 44"/>
            <p:cNvGrpSpPr/>
            <p:nvPr/>
          </p:nvGrpSpPr>
          <p:grpSpPr>
            <a:xfrm>
              <a:off x="6307338" y="1327694"/>
              <a:ext cx="2322150" cy="1622257"/>
              <a:chOff x="6307338" y="1327694"/>
              <a:chExt cx="2322150" cy="1622257"/>
            </a:xfrm>
          </p:grpSpPr>
          <p:cxnSp>
            <p:nvCxnSpPr>
              <p:cNvPr id="26" name="直線コネクタ 25"/>
              <p:cNvCxnSpPr/>
              <p:nvPr/>
            </p:nvCxnSpPr>
            <p:spPr>
              <a:xfrm flipV="1">
                <a:off x="7395449" y="1728544"/>
                <a:ext cx="0" cy="443410"/>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flipV="1">
                <a:off x="6906404" y="1849573"/>
                <a:ext cx="0" cy="443410"/>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flipV="1">
                <a:off x="7864022" y="1858142"/>
                <a:ext cx="0" cy="443410"/>
              </a:xfrm>
              <a:prstGeom prst="line">
                <a:avLst/>
              </a:prstGeom>
              <a:ln w="50800">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31" name="上カーブ矢印 30"/>
              <p:cNvSpPr/>
              <p:nvPr/>
            </p:nvSpPr>
            <p:spPr>
              <a:xfrm>
                <a:off x="6432984" y="2094056"/>
                <a:ext cx="2045598" cy="555988"/>
              </a:xfrm>
              <a:prstGeom prst="curvedUpArrow">
                <a:avLst/>
              </a:prstGeom>
              <a:solidFill>
                <a:srgbClr val="FFFF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テキスト ボックス 40"/>
              <p:cNvSpPr txBox="1"/>
              <p:nvPr/>
            </p:nvSpPr>
            <p:spPr>
              <a:xfrm>
                <a:off x="7039422" y="1327694"/>
                <a:ext cx="712054" cy="338554"/>
              </a:xfrm>
              <a:prstGeom prst="rect">
                <a:avLst/>
              </a:prstGeom>
              <a:noFill/>
            </p:spPr>
            <p:txBody>
              <a:bodyPr wrap="none" rtlCol="0">
                <a:spAutoFit/>
              </a:bodyPr>
              <a:lstStyle/>
              <a:p>
                <a:r>
                  <a:rPr kumimoji="1" lang="ja-JP" altLang="en-US" sz="1600" b="1" dirty="0" smtClean="0"/>
                  <a:t>ゲート</a:t>
                </a:r>
                <a:endParaRPr kumimoji="1" lang="ja-JP" altLang="en-US" sz="1600" b="1" dirty="0"/>
              </a:p>
            </p:txBody>
          </p:sp>
          <p:sp>
            <p:nvSpPr>
              <p:cNvPr id="42" name="テキスト ボックス 41"/>
              <p:cNvSpPr txBox="1"/>
              <p:nvPr/>
            </p:nvSpPr>
            <p:spPr>
              <a:xfrm>
                <a:off x="6307338" y="1453812"/>
                <a:ext cx="854721" cy="338554"/>
              </a:xfrm>
              <a:prstGeom prst="rect">
                <a:avLst/>
              </a:prstGeom>
              <a:noFill/>
            </p:spPr>
            <p:txBody>
              <a:bodyPr wrap="none" rtlCol="0">
                <a:spAutoFit/>
              </a:bodyPr>
              <a:lstStyle/>
              <a:p>
                <a:r>
                  <a:rPr lang="ja-JP" altLang="en-US" sz="1600" b="1" dirty="0"/>
                  <a:t>ドレイン</a:t>
                </a:r>
                <a:endParaRPr kumimoji="1" lang="ja-JP" altLang="en-US" sz="1600" b="1" dirty="0"/>
              </a:p>
            </p:txBody>
          </p:sp>
          <p:sp>
            <p:nvSpPr>
              <p:cNvPr id="43" name="テキスト ボックス 42"/>
              <p:cNvSpPr txBox="1"/>
              <p:nvPr/>
            </p:nvSpPr>
            <p:spPr>
              <a:xfrm>
                <a:off x="7742438" y="1466392"/>
                <a:ext cx="736099" cy="338554"/>
              </a:xfrm>
              <a:prstGeom prst="rect">
                <a:avLst/>
              </a:prstGeom>
              <a:noFill/>
            </p:spPr>
            <p:txBody>
              <a:bodyPr wrap="none" rtlCol="0">
                <a:spAutoFit/>
              </a:bodyPr>
              <a:lstStyle/>
              <a:p>
                <a:r>
                  <a:rPr lang="ja-JP" altLang="en-US" sz="1600" b="1" dirty="0"/>
                  <a:t>ソース</a:t>
                </a:r>
                <a:endParaRPr kumimoji="1" lang="ja-JP" altLang="en-US" sz="1600" b="1" dirty="0"/>
              </a:p>
            </p:txBody>
          </p:sp>
          <mc:AlternateContent xmlns:mc="http://schemas.openxmlformats.org/markup-compatibility/2006">
            <mc:Choice xmlns:a14="http://schemas.microsoft.com/office/drawing/2010/main" Requires="a14">
              <p:sp>
                <p:nvSpPr>
                  <p:cNvPr id="44" name="正方形/長方形 43"/>
                  <p:cNvSpPr/>
                  <p:nvPr/>
                </p:nvSpPr>
                <p:spPr>
                  <a:xfrm>
                    <a:off x="7955970" y="2488286"/>
                    <a:ext cx="673518" cy="461665"/>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altLang="ja-JP" sz="2400" b="1" i="1" smtClean="0">
                                  <a:solidFill>
                                    <a:srgbClr val="FFFF00"/>
                                  </a:solidFill>
                                  <a:latin typeface="Cambria Math" panose="02040503050406030204" pitchFamily="18" charset="0"/>
                                </a:rPr>
                              </m:ctrlPr>
                            </m:sSubPr>
                            <m:e>
                              <m:r>
                                <a:rPr lang="en-US" altLang="ja-JP" sz="2400" b="1" i="1">
                                  <a:solidFill>
                                    <a:srgbClr val="FFFF00"/>
                                  </a:solidFill>
                                  <a:latin typeface="Cambria Math" panose="02040503050406030204" pitchFamily="18" charset="0"/>
                                </a:rPr>
                                <m:t>𝑰</m:t>
                              </m:r>
                            </m:e>
                            <m:sub>
                              <m:r>
                                <a:rPr lang="en-US" altLang="ja-JP" sz="2400" b="1" i="1">
                                  <a:solidFill>
                                    <a:srgbClr val="FFFF00"/>
                                  </a:solidFill>
                                  <a:latin typeface="Cambria Math" panose="02040503050406030204" pitchFamily="18" charset="0"/>
                                </a:rPr>
                                <m:t>𝒅𝒔</m:t>
                              </m:r>
                            </m:sub>
                          </m:sSub>
                        </m:oMath>
                      </m:oMathPara>
                    </a14:m>
                    <a:endParaRPr lang="ja-JP" altLang="en-US" dirty="0"/>
                  </a:p>
                </p:txBody>
              </p:sp>
            </mc:Choice>
            <mc:Fallback>
              <p:sp>
                <p:nvSpPr>
                  <p:cNvPr id="44" name="正方形/長方形 43"/>
                  <p:cNvSpPr>
                    <a:spLocks noRot="1" noChangeAspect="1" noMove="1" noResize="1" noEditPoints="1" noAdjustHandles="1" noChangeArrowheads="1" noChangeShapeType="1" noTextEdit="1"/>
                  </p:cNvSpPr>
                  <p:nvPr/>
                </p:nvSpPr>
                <p:spPr>
                  <a:xfrm>
                    <a:off x="7955970" y="2488286"/>
                    <a:ext cx="673518" cy="461665"/>
                  </a:xfrm>
                  <a:prstGeom prst="rect">
                    <a:avLst/>
                  </a:prstGeom>
                  <a:blipFill rotWithShape="0">
                    <a:blip r:embed="rId9"/>
                    <a:stretch>
                      <a:fillRect b="-15714"/>
                    </a:stretch>
                  </a:blipFill>
                </p:spPr>
                <p:txBody>
                  <a:bodyPr/>
                  <a:lstStyle/>
                  <a:p>
                    <a:r>
                      <a:rPr lang="ja-JP" altLang="en-US">
                        <a:noFill/>
                      </a:rPr>
                      <a:t> </a:t>
                    </a:r>
                  </a:p>
                </p:txBody>
              </p:sp>
            </mc:Fallback>
          </mc:AlternateContent>
        </p:grpSp>
      </p:grpSp>
    </p:spTree>
    <p:extLst>
      <p:ext uri="{BB962C8B-B14F-4D97-AF65-F5344CB8AC3E}">
        <p14:creationId xmlns:p14="http://schemas.microsoft.com/office/powerpoint/2010/main" val="21070518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6975" y="1873828"/>
            <a:ext cx="3626215" cy="3021846"/>
          </a:xfrm>
          <a:prstGeom prst="rect">
            <a:avLst/>
          </a:prstGeom>
        </p:spPr>
      </p:pic>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7813" y="1270240"/>
            <a:ext cx="3322538" cy="4983808"/>
          </a:xfrm>
          <a:prstGeom prst="rect">
            <a:avLst/>
          </a:prstGeom>
        </p:spPr>
      </p:pic>
      <p:sp>
        <p:nvSpPr>
          <p:cNvPr id="2" name="タイトル 1"/>
          <p:cNvSpPr>
            <a:spLocks noGrp="1"/>
          </p:cNvSpPr>
          <p:nvPr>
            <p:ph type="title"/>
          </p:nvPr>
        </p:nvSpPr>
        <p:spPr/>
        <p:txBody>
          <a:bodyPr/>
          <a:lstStyle/>
          <a:p>
            <a:r>
              <a:rPr kumimoji="1" lang="en-US" altLang="ja-JP" b="1" dirty="0" smtClean="0"/>
              <a:t>SOI</a:t>
            </a:r>
            <a:r>
              <a:rPr kumimoji="1" lang="ja-JP" altLang="en-US" dirty="0" smtClean="0"/>
              <a:t>増幅回路一体型</a:t>
            </a:r>
            <a:r>
              <a:rPr kumimoji="1" lang="en-US" altLang="ja-JP" b="1" dirty="0" smtClean="0"/>
              <a:t>STJ</a:t>
            </a:r>
            <a:r>
              <a:rPr kumimoji="1" lang="ja-JP" altLang="en-US" dirty="0" smtClean="0"/>
              <a:t>検出器</a:t>
            </a:r>
            <a:r>
              <a:rPr kumimoji="1" lang="en-US" altLang="ja-JP" dirty="0" smtClean="0"/>
              <a:t>(SOI-STJ)</a:t>
            </a:r>
            <a:endParaRPr kumimoji="1" lang="ja-JP" altLang="en-US" dirty="0"/>
          </a:p>
        </p:txBody>
      </p:sp>
      <p:sp>
        <p:nvSpPr>
          <p:cNvPr id="5" name="テキスト ボックス 4"/>
          <p:cNvSpPr txBox="1"/>
          <p:nvPr/>
        </p:nvSpPr>
        <p:spPr>
          <a:xfrm>
            <a:off x="385763" y="1261481"/>
            <a:ext cx="4468141" cy="730701"/>
          </a:xfrm>
          <a:prstGeom prst="rect">
            <a:avLst/>
          </a:prstGeom>
          <a:noFill/>
        </p:spPr>
        <p:txBody>
          <a:bodyPr wrap="square" rtlCol="0">
            <a:noAutofit/>
          </a:bodyPr>
          <a:lstStyle/>
          <a:p>
            <a:r>
              <a:rPr kumimoji="1" lang="en-US" altLang="ja-JP" sz="2000" dirty="0" smtClean="0"/>
              <a:t>SOI</a:t>
            </a:r>
            <a:r>
              <a:rPr kumimoji="1" lang="ja-JP" altLang="en-US" sz="2000" dirty="0" smtClean="0"/>
              <a:t>回路基板上に</a:t>
            </a:r>
            <a:r>
              <a:rPr kumimoji="1" lang="en-US" altLang="ja-JP" sz="2000" dirty="0" err="1" smtClean="0"/>
              <a:t>Nb</a:t>
            </a:r>
            <a:r>
              <a:rPr kumimoji="1" lang="en-US" altLang="ja-JP" sz="2000" dirty="0" smtClean="0"/>
              <a:t>/Al-STJ</a:t>
            </a:r>
            <a:r>
              <a:rPr lang="ja-JP" altLang="en-US" sz="2000" dirty="0" smtClean="0"/>
              <a:t>検出器を直接形成した</a:t>
            </a:r>
            <a:r>
              <a:rPr lang="ja-JP" altLang="en-US" sz="2000" b="1" dirty="0" smtClean="0">
                <a:solidFill>
                  <a:schemeClr val="accent1"/>
                </a:solidFill>
              </a:rPr>
              <a:t>増幅回路一体型</a:t>
            </a:r>
            <a:r>
              <a:rPr lang="ja-JP" altLang="en-US" sz="2000" dirty="0" smtClean="0"/>
              <a:t>の検出器</a:t>
            </a:r>
            <a:endParaRPr kumimoji="1" lang="ja-JP" altLang="en-US" sz="2000" dirty="0"/>
          </a:p>
        </p:txBody>
      </p:sp>
      <p:sp>
        <p:nvSpPr>
          <p:cNvPr id="11" name="テキスト ボックス 10"/>
          <p:cNvSpPr txBox="1"/>
          <p:nvPr/>
        </p:nvSpPr>
        <p:spPr>
          <a:xfrm>
            <a:off x="500422" y="5196114"/>
            <a:ext cx="4353483" cy="963232"/>
          </a:xfrm>
          <a:prstGeom prst="rect">
            <a:avLst/>
          </a:prstGeom>
          <a:noFill/>
        </p:spPr>
        <p:txBody>
          <a:bodyPr wrap="square" rtlCol="0">
            <a:noAutofit/>
          </a:bodyPr>
          <a:lstStyle/>
          <a:p>
            <a:pPr marL="285750" indent="-285750">
              <a:buClr>
                <a:schemeClr val="accent1"/>
              </a:buClr>
              <a:buFont typeface="Wingdings" panose="05000000000000000000" pitchFamily="2" charset="2"/>
              <a:buChar char="p"/>
            </a:pPr>
            <a:r>
              <a:rPr lang="ja-JP" altLang="en-US" sz="2000" dirty="0" smtClean="0"/>
              <a:t>検出器</a:t>
            </a:r>
            <a:r>
              <a:rPr lang="en-US" altLang="ja-JP" sz="2000" dirty="0" smtClean="0"/>
              <a:t>-</a:t>
            </a:r>
            <a:r>
              <a:rPr lang="ja-JP" altLang="en-US" sz="2000" dirty="0" smtClean="0"/>
              <a:t>増幅回路間の配線が不要</a:t>
            </a:r>
            <a:endParaRPr lang="en-US" altLang="ja-JP" sz="2000" dirty="0"/>
          </a:p>
          <a:p>
            <a:pPr marL="285750" indent="-285750">
              <a:buClr>
                <a:schemeClr val="accent1"/>
              </a:buClr>
              <a:buFont typeface="Wingdings" panose="05000000000000000000" pitchFamily="2" charset="2"/>
              <a:buChar char="à"/>
            </a:pPr>
            <a:r>
              <a:rPr lang="ja-JP" altLang="en-US" dirty="0" smtClean="0">
                <a:sym typeface="Wingdings" panose="05000000000000000000" pitchFamily="2" charset="2"/>
              </a:rPr>
              <a:t>読み出しの</a:t>
            </a:r>
            <a:r>
              <a:rPr lang="en-US" altLang="ja-JP" dirty="0" smtClean="0">
                <a:sym typeface="Wingdings" panose="05000000000000000000" pitchFamily="2" charset="2"/>
              </a:rPr>
              <a:t>S/N</a:t>
            </a:r>
            <a:r>
              <a:rPr lang="ja-JP" altLang="en-US" dirty="0" smtClean="0">
                <a:sym typeface="Wingdings" panose="05000000000000000000" pitchFamily="2" charset="2"/>
              </a:rPr>
              <a:t>の向上が期待</a:t>
            </a:r>
            <a:endParaRPr kumimoji="1" lang="en-US" altLang="ja-JP" dirty="0" smtClean="0">
              <a:sym typeface="Wingdings" panose="05000000000000000000" pitchFamily="2" charset="2"/>
            </a:endParaRPr>
          </a:p>
        </p:txBody>
      </p:sp>
      <p:cxnSp>
        <p:nvCxnSpPr>
          <p:cNvPr id="14" name="直線コネクタ 13"/>
          <p:cNvCxnSpPr/>
          <p:nvPr/>
        </p:nvCxnSpPr>
        <p:spPr>
          <a:xfrm flipV="1">
            <a:off x="4306868" y="1796078"/>
            <a:ext cx="1234169" cy="130272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4306868" y="3994766"/>
            <a:ext cx="1234169" cy="149130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 name="日付プレースホルダー 3"/>
          <p:cNvSpPr>
            <a:spLocks noGrp="1"/>
          </p:cNvSpPr>
          <p:nvPr>
            <p:ph type="dt" sz="half" idx="10"/>
          </p:nvPr>
        </p:nvSpPr>
        <p:spPr/>
        <p:txBody>
          <a:bodyPr/>
          <a:lstStyle/>
          <a:p>
            <a:r>
              <a:rPr kumimoji="1" lang="en-US" altLang="ja-JP" smtClean="0"/>
              <a:t>2016/2/12</a:t>
            </a:r>
            <a:endParaRPr kumimoji="1" lang="ja-JP" altLang="en-US"/>
          </a:p>
        </p:txBody>
      </p:sp>
      <p:sp>
        <p:nvSpPr>
          <p:cNvPr id="6" name="フッター プレースホルダー 5"/>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7" name="スライド番号プレースホルダー 6"/>
          <p:cNvSpPr>
            <a:spLocks noGrp="1"/>
          </p:cNvSpPr>
          <p:nvPr>
            <p:ph type="sldNum" sz="quarter" idx="12"/>
          </p:nvPr>
        </p:nvSpPr>
        <p:spPr/>
        <p:txBody>
          <a:bodyPr/>
          <a:lstStyle/>
          <a:p>
            <a:fld id="{239A1591-7065-49A1-A7AF-135EA29F3EB7}" type="slidenum">
              <a:rPr kumimoji="1" lang="ja-JP" altLang="en-US" smtClean="0"/>
              <a:t>7</a:t>
            </a:fld>
            <a:endParaRPr kumimoji="1" lang="ja-JP" altLang="en-US"/>
          </a:p>
        </p:txBody>
      </p:sp>
    </p:spTree>
    <p:extLst>
      <p:ext uri="{BB962C8B-B14F-4D97-AF65-F5344CB8AC3E}">
        <p14:creationId xmlns:p14="http://schemas.microsoft.com/office/powerpoint/2010/main" val="367248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SOI-STJ</a:t>
            </a:r>
            <a:r>
              <a:rPr kumimoji="1" lang="en-US" altLang="ja-JP" dirty="0" smtClean="0"/>
              <a:t> </a:t>
            </a:r>
            <a:r>
              <a:rPr kumimoji="1" lang="ja-JP" altLang="en-US" dirty="0" smtClean="0"/>
              <a:t>増幅</a:t>
            </a:r>
            <a:r>
              <a:rPr kumimoji="1" lang="ja-JP" altLang="en-US" dirty="0" smtClean="0"/>
              <a:t>回路</a:t>
            </a:r>
            <a:r>
              <a:rPr lang="ja-JP" altLang="en-US" dirty="0" smtClean="0"/>
              <a:t>の</a:t>
            </a:r>
            <a:r>
              <a:rPr lang="ja-JP" altLang="en-US" dirty="0"/>
              <a:t>設計</a:t>
            </a:r>
            <a:endParaRPr kumimoji="1" lang="ja-JP" altLang="en-US" dirty="0"/>
          </a:p>
        </p:txBody>
      </p:sp>
      <p:sp>
        <p:nvSpPr>
          <p:cNvPr id="58" name="正方形/長方形 57"/>
          <p:cNvSpPr/>
          <p:nvPr/>
        </p:nvSpPr>
        <p:spPr>
          <a:xfrm>
            <a:off x="385763" y="1006494"/>
            <a:ext cx="1587294" cy="461665"/>
          </a:xfrm>
          <a:prstGeom prst="rect">
            <a:avLst/>
          </a:prstGeom>
        </p:spPr>
        <p:txBody>
          <a:bodyPr wrap="none">
            <a:spAutoFit/>
          </a:bodyPr>
          <a:lstStyle/>
          <a:p>
            <a:r>
              <a:rPr lang="en-US" altLang="ja-JP" sz="2400" b="1" dirty="0" smtClean="0">
                <a:solidFill>
                  <a:srgbClr val="0070C0"/>
                </a:solidFill>
              </a:rPr>
              <a:t>SOI-STJ3</a:t>
            </a:r>
            <a:endParaRPr lang="ja-JP" altLang="en-US" sz="2400" dirty="0">
              <a:solidFill>
                <a:srgbClr val="0070C0"/>
              </a:solidFill>
            </a:endParaRPr>
          </a:p>
        </p:txBody>
      </p:sp>
      <p:sp>
        <p:nvSpPr>
          <p:cNvPr id="14" name="日付プレースホルダー 13"/>
          <p:cNvSpPr>
            <a:spLocks noGrp="1"/>
          </p:cNvSpPr>
          <p:nvPr>
            <p:ph type="dt" sz="half" idx="10"/>
          </p:nvPr>
        </p:nvSpPr>
        <p:spPr/>
        <p:txBody>
          <a:bodyPr/>
          <a:lstStyle/>
          <a:p>
            <a:r>
              <a:rPr kumimoji="1" lang="en-US" altLang="ja-JP" smtClean="0"/>
              <a:t>2016/2/12</a:t>
            </a:r>
            <a:endParaRPr kumimoji="1" lang="ja-JP" altLang="en-US"/>
          </a:p>
        </p:txBody>
      </p:sp>
      <p:sp>
        <p:nvSpPr>
          <p:cNvPr id="16" name="フッター プレースホルダー 15"/>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57" name="スライド番号プレースホルダー 56"/>
          <p:cNvSpPr>
            <a:spLocks noGrp="1"/>
          </p:cNvSpPr>
          <p:nvPr>
            <p:ph type="sldNum" sz="quarter" idx="12"/>
          </p:nvPr>
        </p:nvSpPr>
        <p:spPr/>
        <p:txBody>
          <a:bodyPr/>
          <a:lstStyle/>
          <a:p>
            <a:fld id="{239A1591-7065-49A1-A7AF-135EA29F3EB7}" type="slidenum">
              <a:rPr kumimoji="1" lang="ja-JP" altLang="en-US" smtClean="0"/>
              <a:t>8</a:t>
            </a:fld>
            <a:endParaRPr kumimoji="1" lang="ja-JP" altLang="en-US"/>
          </a:p>
        </p:txBody>
      </p:sp>
      <p:grpSp>
        <p:nvGrpSpPr>
          <p:cNvPr id="68" name="グループ化 67"/>
          <p:cNvGrpSpPr/>
          <p:nvPr/>
        </p:nvGrpSpPr>
        <p:grpSpPr>
          <a:xfrm>
            <a:off x="546876" y="1468159"/>
            <a:ext cx="4307231" cy="4579265"/>
            <a:chOff x="546876" y="1468159"/>
            <a:chExt cx="4307231" cy="4579265"/>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876" y="1468159"/>
              <a:ext cx="4307231" cy="4579265"/>
            </a:xfrm>
            <a:prstGeom prst="rect">
              <a:avLst/>
            </a:prstGeom>
          </p:spPr>
        </p:pic>
        <p:sp>
          <p:nvSpPr>
            <p:cNvPr id="59" name="正方形/長方形 58"/>
            <p:cNvSpPr/>
            <p:nvPr/>
          </p:nvSpPr>
          <p:spPr>
            <a:xfrm>
              <a:off x="2180750" y="3328988"/>
              <a:ext cx="45719" cy="126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3270763" y="1531620"/>
              <a:ext cx="181097" cy="1272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723901" y="4023240"/>
              <a:ext cx="1953264" cy="181528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9" name="テキスト ボックス 68"/>
          <p:cNvSpPr txBox="1"/>
          <p:nvPr/>
        </p:nvSpPr>
        <p:spPr>
          <a:xfrm>
            <a:off x="4296570" y="2731099"/>
            <a:ext cx="413575" cy="246221"/>
          </a:xfrm>
          <a:prstGeom prst="rect">
            <a:avLst/>
          </a:prstGeom>
          <a:solidFill>
            <a:schemeClr val="bg1">
              <a:alpha val="80000"/>
            </a:schemeClr>
          </a:solidFill>
        </p:spPr>
        <p:txBody>
          <a:bodyPr wrap="none" lIns="0" tIns="0" rIns="0" bIns="0" rtlCol="0">
            <a:spAutoFit/>
          </a:bodyPr>
          <a:lstStyle/>
          <a:p>
            <a:r>
              <a:rPr lang="ja-JP" altLang="en-US" sz="1600" b="1" dirty="0" smtClean="0"/>
              <a:t>出力</a:t>
            </a:r>
            <a:endParaRPr kumimoji="1" lang="ja-JP" altLang="en-US" sz="1600" b="1" dirty="0"/>
          </a:p>
        </p:txBody>
      </p:sp>
      <p:sp>
        <p:nvSpPr>
          <p:cNvPr id="70" name="テキスト ボックス 69"/>
          <p:cNvSpPr txBox="1"/>
          <p:nvPr/>
        </p:nvSpPr>
        <p:spPr>
          <a:xfrm>
            <a:off x="1027436" y="3689004"/>
            <a:ext cx="413575" cy="246221"/>
          </a:xfrm>
          <a:prstGeom prst="rect">
            <a:avLst/>
          </a:prstGeom>
          <a:solidFill>
            <a:schemeClr val="bg1">
              <a:alpha val="80000"/>
            </a:schemeClr>
          </a:solidFill>
        </p:spPr>
        <p:txBody>
          <a:bodyPr wrap="none" lIns="0" tIns="0" rIns="0" bIns="0" rtlCol="0">
            <a:spAutoFit/>
          </a:bodyPr>
          <a:lstStyle/>
          <a:p>
            <a:r>
              <a:rPr lang="ja-JP" altLang="en-US" sz="1600" b="1" dirty="0"/>
              <a:t>入</a:t>
            </a:r>
            <a:r>
              <a:rPr lang="ja-JP" altLang="en-US" sz="1600" b="1" dirty="0" smtClean="0"/>
              <a:t>力</a:t>
            </a:r>
            <a:endParaRPr kumimoji="1" lang="ja-JP" altLang="en-US" sz="1600" b="1" dirty="0"/>
          </a:p>
        </p:txBody>
      </p:sp>
      <p:sp>
        <p:nvSpPr>
          <p:cNvPr id="87" name="正方形/長方形 86"/>
          <p:cNvSpPr/>
          <p:nvPr/>
        </p:nvSpPr>
        <p:spPr>
          <a:xfrm>
            <a:off x="1921570" y="1901563"/>
            <a:ext cx="1173880" cy="1945647"/>
          </a:xfrm>
          <a:prstGeom prst="rect">
            <a:avLst/>
          </a:prstGeom>
          <a:noFill/>
          <a:ln w="31750">
            <a:solidFill>
              <a:srgbClr val="FF0000">
                <a:alpha val="5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正方形/長方形 87"/>
          <p:cNvSpPr/>
          <p:nvPr/>
        </p:nvSpPr>
        <p:spPr>
          <a:xfrm>
            <a:off x="3264932" y="1901563"/>
            <a:ext cx="811120" cy="1982861"/>
          </a:xfrm>
          <a:prstGeom prst="rect">
            <a:avLst/>
          </a:prstGeom>
          <a:noFill/>
          <a:ln w="31750">
            <a:solidFill>
              <a:srgbClr val="0070C0">
                <a:alpha val="5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正方形/長方形 89"/>
          <p:cNvSpPr/>
          <p:nvPr/>
        </p:nvSpPr>
        <p:spPr>
          <a:xfrm>
            <a:off x="5219072" y="2651042"/>
            <a:ext cx="3706074" cy="1107996"/>
          </a:xfrm>
          <a:prstGeom prst="rect">
            <a:avLst/>
          </a:prstGeom>
        </p:spPr>
        <p:txBody>
          <a:bodyPr wrap="square">
            <a:spAutoFit/>
          </a:bodyPr>
          <a:lstStyle/>
          <a:p>
            <a:pPr marL="285750" indent="-285750">
              <a:buClr>
                <a:schemeClr val="accent1"/>
              </a:buClr>
              <a:buFont typeface="Wingdings" panose="05000000000000000000" pitchFamily="2" charset="2"/>
              <a:buChar char="p"/>
            </a:pPr>
            <a:r>
              <a:rPr lang="ja-JP" altLang="en-US" b="1" dirty="0" smtClean="0"/>
              <a:t>バッファ段</a:t>
            </a:r>
            <a:r>
              <a:rPr lang="en-US" altLang="ja-JP" b="1" dirty="0" smtClean="0"/>
              <a:t>: </a:t>
            </a:r>
            <a:r>
              <a:rPr lang="ja-JP" altLang="en-US" dirty="0" smtClean="0"/>
              <a:t>ソースフォロワ</a:t>
            </a:r>
            <a:endParaRPr lang="en-US" altLang="ja-JP" dirty="0"/>
          </a:p>
          <a:p>
            <a:pPr marL="285750" indent="-285750">
              <a:buFont typeface="Wingdings" panose="05000000000000000000" pitchFamily="2" charset="2"/>
              <a:buChar char="à"/>
            </a:pPr>
            <a:r>
              <a:rPr lang="ja-JP" altLang="en-US" sz="1600" dirty="0" smtClean="0">
                <a:sym typeface="Wingdings" panose="05000000000000000000" pitchFamily="2" charset="2"/>
              </a:rPr>
              <a:t>出力インピーダンスを下げる</a:t>
            </a:r>
            <a:endParaRPr lang="en-US" altLang="ja-JP" sz="1600" dirty="0" smtClean="0">
              <a:sym typeface="Wingdings" panose="05000000000000000000" pitchFamily="2" charset="2"/>
            </a:endParaRPr>
          </a:p>
          <a:p>
            <a:pPr marL="285750" indent="-285750">
              <a:buFont typeface="Wingdings" panose="05000000000000000000" pitchFamily="2" charset="2"/>
              <a:buChar char="à"/>
            </a:pPr>
            <a:r>
              <a:rPr lang="ja-JP" altLang="en-US" sz="1600" dirty="0" smtClean="0">
                <a:sym typeface="Wingdings" panose="05000000000000000000" pitchFamily="2" charset="2"/>
              </a:rPr>
              <a:t>高い</a:t>
            </a:r>
            <a:r>
              <a:rPr lang="ja-JP" altLang="en-US" sz="1600" dirty="0">
                <a:sym typeface="Wingdings" panose="05000000000000000000" pitchFamily="2" charset="2"/>
              </a:rPr>
              <a:t>出力</a:t>
            </a:r>
            <a:r>
              <a:rPr lang="ja-JP" altLang="en-US" sz="1600" dirty="0" smtClean="0">
                <a:sym typeface="Wingdings" panose="05000000000000000000" pitchFamily="2" charset="2"/>
              </a:rPr>
              <a:t>容量負荷</a:t>
            </a:r>
            <a:r>
              <a:rPr lang="en-US" altLang="ja-JP" sz="1600" dirty="0" smtClean="0">
                <a:sym typeface="Wingdings" panose="05000000000000000000" pitchFamily="2" charset="2"/>
              </a:rPr>
              <a:t>(</a:t>
            </a:r>
            <a:r>
              <a:rPr lang="ja-JP" altLang="en-US" sz="1600" dirty="0">
                <a:sym typeface="Wingdings" panose="05000000000000000000" pitchFamily="2" charset="2"/>
              </a:rPr>
              <a:t>冷凍機配線</a:t>
            </a:r>
            <a:r>
              <a:rPr lang="en-US" altLang="ja-JP" sz="1600" dirty="0">
                <a:sym typeface="Wingdings" panose="05000000000000000000" pitchFamily="2" charset="2"/>
              </a:rPr>
              <a:t>)</a:t>
            </a:r>
            <a:r>
              <a:rPr lang="ja-JP" altLang="en-US" sz="1600" dirty="0" smtClean="0">
                <a:sym typeface="Wingdings" panose="05000000000000000000" pitchFamily="2" charset="2"/>
              </a:rPr>
              <a:t>でも信号を伝送</a:t>
            </a:r>
            <a:endParaRPr lang="en-US" altLang="ja-JP" sz="1600" dirty="0">
              <a:sym typeface="Wingdings" panose="05000000000000000000" pitchFamily="2" charset="2"/>
            </a:endParaRPr>
          </a:p>
        </p:txBody>
      </p:sp>
      <p:sp>
        <p:nvSpPr>
          <p:cNvPr id="92" name="テキスト ボックス 91"/>
          <p:cNvSpPr txBox="1"/>
          <p:nvPr/>
        </p:nvSpPr>
        <p:spPr>
          <a:xfrm>
            <a:off x="5219073" y="1097678"/>
            <a:ext cx="2778325" cy="369332"/>
          </a:xfrm>
          <a:prstGeom prst="rect">
            <a:avLst/>
          </a:prstGeom>
          <a:noFill/>
        </p:spPr>
        <p:txBody>
          <a:bodyPr wrap="none" rtlCol="0">
            <a:spAutoFit/>
          </a:bodyPr>
          <a:lstStyle/>
          <a:p>
            <a:r>
              <a:rPr kumimoji="1" lang="ja-JP" altLang="en-US" u="sng" dirty="0" smtClean="0"/>
              <a:t>これまでの回路のデザイン</a:t>
            </a:r>
            <a:endParaRPr kumimoji="1" lang="ja-JP" altLang="en-US" u="sng" dirty="0"/>
          </a:p>
        </p:txBody>
      </p:sp>
      <p:sp>
        <p:nvSpPr>
          <p:cNvPr id="93" name="正方形/長方形 92"/>
          <p:cNvSpPr/>
          <p:nvPr/>
        </p:nvSpPr>
        <p:spPr>
          <a:xfrm>
            <a:off x="5219074" y="1543046"/>
            <a:ext cx="3510589" cy="1107996"/>
          </a:xfrm>
          <a:prstGeom prst="rect">
            <a:avLst/>
          </a:prstGeom>
        </p:spPr>
        <p:txBody>
          <a:bodyPr wrap="square">
            <a:spAutoFit/>
          </a:bodyPr>
          <a:lstStyle/>
          <a:p>
            <a:pPr marL="285750" indent="-285750">
              <a:buClr>
                <a:srgbClr val="FF0000"/>
              </a:buClr>
              <a:buFont typeface="Wingdings" panose="05000000000000000000" pitchFamily="2" charset="2"/>
              <a:buChar char="p"/>
            </a:pPr>
            <a:r>
              <a:rPr lang="ja-JP" altLang="en-US" b="1" dirty="0" smtClean="0"/>
              <a:t>増幅段</a:t>
            </a:r>
            <a:r>
              <a:rPr lang="en-US" altLang="ja-JP" b="1" dirty="0" smtClean="0"/>
              <a:t>: </a:t>
            </a:r>
            <a:r>
              <a:rPr lang="ja-JP" altLang="en-US" dirty="0" smtClean="0"/>
              <a:t>ソース接地増幅段</a:t>
            </a:r>
            <a:endParaRPr lang="en-US" altLang="ja-JP" dirty="0"/>
          </a:p>
          <a:p>
            <a:pPr marL="285750" indent="-285750">
              <a:buFont typeface="Wingdings" panose="05000000000000000000" pitchFamily="2" charset="2"/>
              <a:buChar char="à"/>
            </a:pPr>
            <a:r>
              <a:rPr lang="ja-JP" altLang="en-US" sz="1600" dirty="0" smtClean="0">
                <a:sym typeface="Wingdings" panose="05000000000000000000" pitchFamily="2" charset="2"/>
              </a:rPr>
              <a:t>入</a:t>
            </a:r>
            <a:r>
              <a:rPr lang="ja-JP" altLang="en-US" sz="1600" dirty="0">
                <a:sym typeface="Wingdings" panose="05000000000000000000" pitchFamily="2" charset="2"/>
              </a:rPr>
              <a:t>力</a:t>
            </a:r>
            <a:r>
              <a:rPr lang="ja-JP" altLang="en-US" sz="1600" dirty="0" smtClean="0">
                <a:sym typeface="Wingdings" panose="05000000000000000000" pitchFamily="2" charset="2"/>
              </a:rPr>
              <a:t>インピーダンスが　　　　　　　　検出器</a:t>
            </a:r>
            <a:r>
              <a:rPr lang="ja-JP" altLang="en-US" sz="1600" dirty="0" smtClean="0">
                <a:sym typeface="Wingdings" panose="05000000000000000000" pitchFamily="2" charset="2"/>
              </a:rPr>
              <a:t>のインピーダンスに比べ</a:t>
            </a:r>
            <a:r>
              <a:rPr lang="ja-JP" altLang="en-US" sz="1600" dirty="0" smtClean="0">
                <a:sym typeface="Wingdings" panose="05000000000000000000" pitchFamily="2" charset="2"/>
              </a:rPr>
              <a:t>高く、　　信号が増幅回路へ伝わらない</a:t>
            </a:r>
            <a:endParaRPr lang="en-US" altLang="ja-JP" sz="1600" dirty="0">
              <a:sym typeface="Wingdings" panose="05000000000000000000" pitchFamily="2" charset="2"/>
            </a:endParaRPr>
          </a:p>
        </p:txBody>
      </p:sp>
    </p:spTree>
    <p:extLst>
      <p:ext uri="{BB962C8B-B14F-4D97-AF65-F5344CB8AC3E}">
        <p14:creationId xmlns:p14="http://schemas.microsoft.com/office/powerpoint/2010/main" val="16805082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SOI-STJ</a:t>
            </a:r>
            <a:r>
              <a:rPr kumimoji="1" lang="en-US" altLang="ja-JP" dirty="0" smtClean="0"/>
              <a:t> </a:t>
            </a:r>
            <a:r>
              <a:rPr kumimoji="1" lang="ja-JP" altLang="en-US" dirty="0" smtClean="0"/>
              <a:t>増幅</a:t>
            </a:r>
            <a:r>
              <a:rPr kumimoji="1" lang="ja-JP" altLang="en-US" dirty="0" smtClean="0"/>
              <a:t>回路</a:t>
            </a:r>
            <a:r>
              <a:rPr lang="ja-JP" altLang="en-US" dirty="0" smtClean="0"/>
              <a:t>の</a:t>
            </a:r>
            <a:r>
              <a:rPr lang="ja-JP" altLang="en-US" dirty="0"/>
              <a:t>設計</a:t>
            </a:r>
            <a:endParaRPr kumimoji="1" lang="ja-JP" altLang="en-US" dirty="0"/>
          </a:p>
        </p:txBody>
      </p:sp>
      <p:sp>
        <p:nvSpPr>
          <p:cNvPr id="58" name="正方形/長方形 57"/>
          <p:cNvSpPr/>
          <p:nvPr/>
        </p:nvSpPr>
        <p:spPr>
          <a:xfrm>
            <a:off x="385763" y="1006494"/>
            <a:ext cx="1587294" cy="461665"/>
          </a:xfrm>
          <a:prstGeom prst="rect">
            <a:avLst/>
          </a:prstGeom>
        </p:spPr>
        <p:txBody>
          <a:bodyPr wrap="none">
            <a:spAutoFit/>
          </a:bodyPr>
          <a:lstStyle/>
          <a:p>
            <a:r>
              <a:rPr lang="en-US" altLang="ja-JP" sz="2400" b="1" dirty="0" smtClean="0">
                <a:solidFill>
                  <a:srgbClr val="0070C0"/>
                </a:solidFill>
              </a:rPr>
              <a:t>SOI-STJ4</a:t>
            </a:r>
            <a:endParaRPr lang="ja-JP" altLang="en-US" sz="2400" dirty="0">
              <a:solidFill>
                <a:srgbClr val="0070C0"/>
              </a:solidFill>
            </a:endParaRPr>
          </a:p>
        </p:txBody>
      </p:sp>
      <p:sp>
        <p:nvSpPr>
          <p:cNvPr id="14" name="日付プレースホルダー 13"/>
          <p:cNvSpPr>
            <a:spLocks noGrp="1"/>
          </p:cNvSpPr>
          <p:nvPr>
            <p:ph type="dt" sz="half" idx="10"/>
          </p:nvPr>
        </p:nvSpPr>
        <p:spPr/>
        <p:txBody>
          <a:bodyPr/>
          <a:lstStyle/>
          <a:p>
            <a:r>
              <a:rPr kumimoji="1" lang="en-US" altLang="ja-JP" smtClean="0"/>
              <a:t>2016/2/12</a:t>
            </a:r>
            <a:endParaRPr kumimoji="1" lang="ja-JP" altLang="en-US"/>
          </a:p>
        </p:txBody>
      </p:sp>
      <p:sp>
        <p:nvSpPr>
          <p:cNvPr id="16" name="フッター プレースホルダー 15"/>
          <p:cNvSpPr>
            <a:spLocks noGrp="1"/>
          </p:cNvSpPr>
          <p:nvPr>
            <p:ph type="ftr" sz="quarter" idx="11"/>
          </p:nvPr>
        </p:nvSpPr>
        <p:spPr/>
        <p:txBody>
          <a:bodyPr/>
          <a:lstStyle/>
          <a:p>
            <a:r>
              <a:rPr kumimoji="1" lang="zh-CN" altLang="en-US" smtClean="0"/>
              <a:t>筑波大学 数理物質研究科 物理学専攻 修論発表会</a:t>
            </a:r>
            <a:endParaRPr kumimoji="1" lang="ja-JP" altLang="en-US"/>
          </a:p>
        </p:txBody>
      </p:sp>
      <p:sp>
        <p:nvSpPr>
          <p:cNvPr id="57" name="スライド番号プレースホルダー 56"/>
          <p:cNvSpPr>
            <a:spLocks noGrp="1"/>
          </p:cNvSpPr>
          <p:nvPr>
            <p:ph type="sldNum" sz="quarter" idx="12"/>
          </p:nvPr>
        </p:nvSpPr>
        <p:spPr/>
        <p:txBody>
          <a:bodyPr/>
          <a:lstStyle/>
          <a:p>
            <a:fld id="{239A1591-7065-49A1-A7AF-135EA29F3EB7}" type="slidenum">
              <a:rPr kumimoji="1" lang="ja-JP" altLang="en-US" smtClean="0"/>
              <a:t>9</a:t>
            </a:fld>
            <a:endParaRPr kumimoji="1" lang="ja-JP" altLang="en-US"/>
          </a:p>
        </p:txBody>
      </p:sp>
      <p:grpSp>
        <p:nvGrpSpPr>
          <p:cNvPr id="68" name="グループ化 67"/>
          <p:cNvGrpSpPr/>
          <p:nvPr/>
        </p:nvGrpSpPr>
        <p:grpSpPr>
          <a:xfrm>
            <a:off x="546876" y="1468159"/>
            <a:ext cx="4307231" cy="4579265"/>
            <a:chOff x="546876" y="1468159"/>
            <a:chExt cx="4307231" cy="4579265"/>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876" y="1468159"/>
              <a:ext cx="4307231" cy="4579265"/>
            </a:xfrm>
            <a:prstGeom prst="rect">
              <a:avLst/>
            </a:prstGeom>
          </p:spPr>
        </p:pic>
        <p:sp>
          <p:nvSpPr>
            <p:cNvPr id="59" name="正方形/長方形 58"/>
            <p:cNvSpPr/>
            <p:nvPr/>
          </p:nvSpPr>
          <p:spPr>
            <a:xfrm>
              <a:off x="2180750" y="3328988"/>
              <a:ext cx="45719" cy="126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3270763" y="1531620"/>
              <a:ext cx="181097" cy="1272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97386" y="3149600"/>
              <a:ext cx="118790" cy="10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p:cNvSpPr/>
            <p:nvPr/>
          </p:nvSpPr>
          <p:spPr>
            <a:xfrm>
              <a:off x="1490935" y="3827033"/>
              <a:ext cx="482121" cy="1861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6" name="直線コネクタ 65"/>
            <p:cNvCxnSpPr/>
            <p:nvPr/>
          </p:nvCxnSpPr>
          <p:spPr>
            <a:xfrm>
              <a:off x="1692416" y="3626663"/>
              <a:ext cx="0" cy="386537"/>
            </a:xfrm>
            <a:prstGeom prst="line">
              <a:avLst/>
            </a:prstGeom>
            <a:ln w="31750">
              <a:solidFill>
                <a:srgbClr val="3B444A"/>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67" name="正方形/長方形 66"/>
            <p:cNvSpPr/>
            <p:nvPr/>
          </p:nvSpPr>
          <p:spPr>
            <a:xfrm>
              <a:off x="723901" y="4023240"/>
              <a:ext cx="1953264" cy="181528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9" name="テキスト ボックス 68"/>
          <p:cNvSpPr txBox="1"/>
          <p:nvPr/>
        </p:nvSpPr>
        <p:spPr>
          <a:xfrm>
            <a:off x="4296570" y="2731099"/>
            <a:ext cx="413575" cy="246221"/>
          </a:xfrm>
          <a:prstGeom prst="rect">
            <a:avLst/>
          </a:prstGeom>
          <a:solidFill>
            <a:schemeClr val="bg1">
              <a:alpha val="80000"/>
            </a:schemeClr>
          </a:solidFill>
        </p:spPr>
        <p:txBody>
          <a:bodyPr wrap="none" lIns="0" tIns="0" rIns="0" bIns="0" rtlCol="0">
            <a:spAutoFit/>
          </a:bodyPr>
          <a:lstStyle/>
          <a:p>
            <a:r>
              <a:rPr lang="ja-JP" altLang="en-US" sz="1600" b="1" dirty="0" smtClean="0"/>
              <a:t>出力</a:t>
            </a:r>
            <a:endParaRPr kumimoji="1" lang="ja-JP" altLang="en-US" sz="1600" b="1" dirty="0"/>
          </a:p>
        </p:txBody>
      </p:sp>
      <p:sp>
        <p:nvSpPr>
          <p:cNvPr id="70" name="テキスト ボックス 69"/>
          <p:cNvSpPr txBox="1"/>
          <p:nvPr/>
        </p:nvSpPr>
        <p:spPr>
          <a:xfrm>
            <a:off x="1186490" y="3686820"/>
            <a:ext cx="413575" cy="246221"/>
          </a:xfrm>
          <a:prstGeom prst="rect">
            <a:avLst/>
          </a:prstGeom>
          <a:solidFill>
            <a:schemeClr val="bg1">
              <a:alpha val="80000"/>
            </a:schemeClr>
          </a:solidFill>
        </p:spPr>
        <p:txBody>
          <a:bodyPr wrap="none" lIns="0" tIns="0" rIns="0" bIns="0" rtlCol="0">
            <a:spAutoFit/>
          </a:bodyPr>
          <a:lstStyle/>
          <a:p>
            <a:r>
              <a:rPr lang="ja-JP" altLang="en-US" sz="1600" b="1" dirty="0"/>
              <a:t>入</a:t>
            </a:r>
            <a:r>
              <a:rPr lang="ja-JP" altLang="en-US" sz="1600" b="1" dirty="0" smtClean="0"/>
              <a:t>力</a:t>
            </a:r>
            <a:endParaRPr kumimoji="1" lang="ja-JP" altLang="en-US" sz="1600" b="1" dirty="0"/>
          </a:p>
        </p:txBody>
      </p:sp>
      <p:grpSp>
        <p:nvGrpSpPr>
          <p:cNvPr id="97" name="グループ化 96"/>
          <p:cNvGrpSpPr/>
          <p:nvPr/>
        </p:nvGrpSpPr>
        <p:grpSpPr>
          <a:xfrm>
            <a:off x="2462847" y="2811780"/>
            <a:ext cx="258128" cy="814885"/>
            <a:chOff x="2462847" y="2811780"/>
            <a:chExt cx="258128" cy="814885"/>
          </a:xfrm>
        </p:grpSpPr>
        <p:cxnSp>
          <p:nvCxnSpPr>
            <p:cNvPr id="71" name="直線コネクタ 70"/>
            <p:cNvCxnSpPr/>
            <p:nvPr/>
          </p:nvCxnSpPr>
          <p:spPr>
            <a:xfrm>
              <a:off x="2591435" y="2811780"/>
              <a:ext cx="0" cy="284592"/>
            </a:xfrm>
            <a:prstGeom prst="line">
              <a:avLst/>
            </a:prstGeom>
            <a:ln w="15875">
              <a:solidFill>
                <a:srgbClr val="3B444A"/>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77" name="直線コネクタ 76"/>
            <p:cNvCxnSpPr/>
            <p:nvPr/>
          </p:nvCxnSpPr>
          <p:spPr>
            <a:xfrm flipV="1">
              <a:off x="2591435" y="3167059"/>
              <a:ext cx="0" cy="459606"/>
            </a:xfrm>
            <a:prstGeom prst="line">
              <a:avLst/>
            </a:prstGeom>
            <a:ln w="15875">
              <a:solidFill>
                <a:srgbClr val="3B444A"/>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a:off x="2463800" y="3095625"/>
              <a:ext cx="257175" cy="0"/>
            </a:xfrm>
            <a:prstGeom prst="line">
              <a:avLst/>
            </a:prstGeom>
            <a:ln w="25400">
              <a:solidFill>
                <a:srgbClr val="3B444A"/>
              </a:solidFill>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a:off x="2462847" y="3167059"/>
              <a:ext cx="257175" cy="0"/>
            </a:xfrm>
            <a:prstGeom prst="line">
              <a:avLst/>
            </a:prstGeom>
            <a:ln w="25400">
              <a:solidFill>
                <a:srgbClr val="3B444A"/>
              </a:solidFill>
            </a:ln>
          </p:spPr>
          <p:style>
            <a:lnRef idx="1">
              <a:schemeClr val="accent1"/>
            </a:lnRef>
            <a:fillRef idx="0">
              <a:schemeClr val="accent1"/>
            </a:fillRef>
            <a:effectRef idx="0">
              <a:schemeClr val="accent1"/>
            </a:effectRef>
            <a:fontRef idx="minor">
              <a:schemeClr val="tx1"/>
            </a:fontRef>
          </p:style>
        </p:cxnSp>
      </p:grpSp>
      <p:sp>
        <p:nvSpPr>
          <p:cNvPr id="87" name="正方形/長方形 86"/>
          <p:cNvSpPr/>
          <p:nvPr/>
        </p:nvSpPr>
        <p:spPr>
          <a:xfrm>
            <a:off x="1921570" y="1901563"/>
            <a:ext cx="1173880" cy="1945647"/>
          </a:xfrm>
          <a:prstGeom prst="rect">
            <a:avLst/>
          </a:prstGeom>
          <a:noFill/>
          <a:ln w="31750">
            <a:solidFill>
              <a:srgbClr val="FF0000">
                <a:alpha val="5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正方形/長方形 87"/>
          <p:cNvSpPr/>
          <p:nvPr/>
        </p:nvSpPr>
        <p:spPr>
          <a:xfrm>
            <a:off x="3264932" y="1901563"/>
            <a:ext cx="811120" cy="1982861"/>
          </a:xfrm>
          <a:prstGeom prst="rect">
            <a:avLst/>
          </a:prstGeom>
          <a:noFill/>
          <a:ln w="31750">
            <a:solidFill>
              <a:srgbClr val="0070C0">
                <a:alpha val="5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正方形/長方形 89"/>
          <p:cNvSpPr/>
          <p:nvPr/>
        </p:nvSpPr>
        <p:spPr>
          <a:xfrm>
            <a:off x="5219072" y="2651042"/>
            <a:ext cx="3706074" cy="1107996"/>
          </a:xfrm>
          <a:prstGeom prst="rect">
            <a:avLst/>
          </a:prstGeom>
        </p:spPr>
        <p:txBody>
          <a:bodyPr wrap="square">
            <a:spAutoFit/>
          </a:bodyPr>
          <a:lstStyle/>
          <a:p>
            <a:pPr marL="285750" indent="-285750">
              <a:buClr>
                <a:schemeClr val="accent1"/>
              </a:buClr>
              <a:buFont typeface="Wingdings" panose="05000000000000000000" pitchFamily="2" charset="2"/>
              <a:buChar char="p"/>
            </a:pPr>
            <a:r>
              <a:rPr lang="ja-JP" altLang="en-US" b="1" dirty="0" smtClean="0"/>
              <a:t>バッファ段</a:t>
            </a:r>
            <a:r>
              <a:rPr lang="en-US" altLang="ja-JP" b="1" dirty="0" smtClean="0"/>
              <a:t>: </a:t>
            </a:r>
            <a:r>
              <a:rPr lang="ja-JP" altLang="en-US" dirty="0" smtClean="0"/>
              <a:t>ソースフォロワ</a:t>
            </a:r>
            <a:endParaRPr lang="en-US" altLang="ja-JP" dirty="0"/>
          </a:p>
          <a:p>
            <a:pPr marL="285750" indent="-285750">
              <a:buFont typeface="Wingdings" panose="05000000000000000000" pitchFamily="2" charset="2"/>
              <a:buChar char="à"/>
            </a:pPr>
            <a:r>
              <a:rPr lang="ja-JP" altLang="en-US" sz="1600" dirty="0" smtClean="0">
                <a:sym typeface="Wingdings" panose="05000000000000000000" pitchFamily="2" charset="2"/>
              </a:rPr>
              <a:t>出力インピーダンスを下げる</a:t>
            </a:r>
            <a:endParaRPr lang="en-US" altLang="ja-JP" sz="1600" dirty="0" smtClean="0">
              <a:sym typeface="Wingdings" panose="05000000000000000000" pitchFamily="2" charset="2"/>
            </a:endParaRPr>
          </a:p>
          <a:p>
            <a:pPr marL="285750" indent="-285750">
              <a:buFont typeface="Wingdings" panose="05000000000000000000" pitchFamily="2" charset="2"/>
              <a:buChar char="à"/>
            </a:pPr>
            <a:r>
              <a:rPr lang="ja-JP" altLang="en-US" sz="1600" dirty="0" smtClean="0">
                <a:sym typeface="Wingdings" panose="05000000000000000000" pitchFamily="2" charset="2"/>
              </a:rPr>
              <a:t>高い</a:t>
            </a:r>
            <a:r>
              <a:rPr lang="ja-JP" altLang="en-US" sz="1600" dirty="0">
                <a:sym typeface="Wingdings" panose="05000000000000000000" pitchFamily="2" charset="2"/>
              </a:rPr>
              <a:t>出力</a:t>
            </a:r>
            <a:r>
              <a:rPr lang="ja-JP" altLang="en-US" sz="1600" dirty="0" smtClean="0">
                <a:sym typeface="Wingdings" panose="05000000000000000000" pitchFamily="2" charset="2"/>
              </a:rPr>
              <a:t>容量負荷</a:t>
            </a:r>
            <a:r>
              <a:rPr lang="en-US" altLang="ja-JP" sz="1600" dirty="0" smtClean="0">
                <a:sym typeface="Wingdings" panose="05000000000000000000" pitchFamily="2" charset="2"/>
              </a:rPr>
              <a:t>(</a:t>
            </a:r>
            <a:r>
              <a:rPr lang="ja-JP" altLang="en-US" sz="1600" dirty="0">
                <a:sym typeface="Wingdings" panose="05000000000000000000" pitchFamily="2" charset="2"/>
              </a:rPr>
              <a:t>冷凍機配線</a:t>
            </a:r>
            <a:r>
              <a:rPr lang="en-US" altLang="ja-JP" sz="1600" dirty="0">
                <a:sym typeface="Wingdings" panose="05000000000000000000" pitchFamily="2" charset="2"/>
              </a:rPr>
              <a:t>)</a:t>
            </a:r>
            <a:r>
              <a:rPr lang="ja-JP" altLang="en-US" sz="1600" dirty="0" smtClean="0">
                <a:sym typeface="Wingdings" panose="05000000000000000000" pitchFamily="2" charset="2"/>
              </a:rPr>
              <a:t>でも信号を伝送</a:t>
            </a:r>
            <a:endParaRPr lang="en-US" altLang="ja-JP" sz="1600" dirty="0">
              <a:sym typeface="Wingdings" panose="05000000000000000000" pitchFamily="2" charset="2"/>
            </a:endParaRPr>
          </a:p>
        </p:txBody>
      </p:sp>
      <p:sp>
        <p:nvSpPr>
          <p:cNvPr id="91" name="正方形/長方形 90"/>
          <p:cNvSpPr/>
          <p:nvPr/>
        </p:nvSpPr>
        <p:spPr>
          <a:xfrm>
            <a:off x="5219073" y="4809202"/>
            <a:ext cx="3190290" cy="615553"/>
          </a:xfrm>
          <a:prstGeom prst="rect">
            <a:avLst/>
          </a:prstGeom>
        </p:spPr>
        <p:txBody>
          <a:bodyPr wrap="square">
            <a:spAutoFit/>
          </a:bodyPr>
          <a:lstStyle/>
          <a:p>
            <a:pPr marL="285750" indent="-285750">
              <a:buClr>
                <a:srgbClr val="FF0000"/>
              </a:buClr>
              <a:buFont typeface="Wingdings" panose="05000000000000000000" pitchFamily="2" charset="2"/>
              <a:buChar char="p"/>
            </a:pPr>
            <a:r>
              <a:rPr lang="ja-JP" altLang="en-US" b="1" dirty="0" smtClean="0"/>
              <a:t>増幅段</a:t>
            </a:r>
            <a:r>
              <a:rPr lang="en-US" altLang="ja-JP" b="1" dirty="0" smtClean="0"/>
              <a:t>: </a:t>
            </a:r>
            <a:r>
              <a:rPr lang="ja-JP" altLang="en-US" dirty="0" smtClean="0"/>
              <a:t>電荷積分アンプ</a:t>
            </a:r>
            <a:endParaRPr lang="en-US" altLang="ja-JP" dirty="0"/>
          </a:p>
          <a:p>
            <a:pPr marL="285750" indent="-285750">
              <a:buFont typeface="Wingdings" panose="05000000000000000000" pitchFamily="2" charset="2"/>
              <a:buChar char="à"/>
            </a:pPr>
            <a:r>
              <a:rPr lang="ja-JP" altLang="en-US" sz="1600" dirty="0" smtClean="0">
                <a:sym typeface="Wingdings" panose="05000000000000000000" pitchFamily="2" charset="2"/>
              </a:rPr>
              <a:t>入力インピーダンスを低くした</a:t>
            </a:r>
            <a:endParaRPr lang="en-US" altLang="ja-JP" sz="1600" dirty="0">
              <a:sym typeface="Wingdings" panose="05000000000000000000" pitchFamily="2" charset="2"/>
            </a:endParaRPr>
          </a:p>
        </p:txBody>
      </p:sp>
      <p:sp>
        <p:nvSpPr>
          <p:cNvPr id="92" name="テキスト ボックス 91"/>
          <p:cNvSpPr txBox="1"/>
          <p:nvPr/>
        </p:nvSpPr>
        <p:spPr>
          <a:xfrm>
            <a:off x="5219073" y="1097678"/>
            <a:ext cx="2778325" cy="369332"/>
          </a:xfrm>
          <a:prstGeom prst="rect">
            <a:avLst/>
          </a:prstGeom>
          <a:noFill/>
        </p:spPr>
        <p:txBody>
          <a:bodyPr wrap="none" rtlCol="0">
            <a:spAutoFit/>
          </a:bodyPr>
          <a:lstStyle/>
          <a:p>
            <a:r>
              <a:rPr kumimoji="1" lang="ja-JP" altLang="en-US" u="sng" dirty="0" smtClean="0"/>
              <a:t>これまでの回路のデザイン</a:t>
            </a:r>
            <a:endParaRPr kumimoji="1" lang="ja-JP" altLang="en-US" u="sng" dirty="0"/>
          </a:p>
        </p:txBody>
      </p:sp>
      <p:sp>
        <p:nvSpPr>
          <p:cNvPr id="93" name="正方形/長方形 92"/>
          <p:cNvSpPr/>
          <p:nvPr/>
        </p:nvSpPr>
        <p:spPr>
          <a:xfrm>
            <a:off x="5219074" y="1543046"/>
            <a:ext cx="3510589" cy="1107996"/>
          </a:xfrm>
          <a:prstGeom prst="rect">
            <a:avLst/>
          </a:prstGeom>
        </p:spPr>
        <p:txBody>
          <a:bodyPr wrap="square">
            <a:spAutoFit/>
          </a:bodyPr>
          <a:lstStyle/>
          <a:p>
            <a:pPr marL="285750" indent="-285750">
              <a:buClr>
                <a:srgbClr val="FF0000"/>
              </a:buClr>
              <a:buFont typeface="Wingdings" panose="05000000000000000000" pitchFamily="2" charset="2"/>
              <a:buChar char="p"/>
            </a:pPr>
            <a:r>
              <a:rPr lang="ja-JP" altLang="en-US" b="1" dirty="0" smtClean="0"/>
              <a:t>増幅段</a:t>
            </a:r>
            <a:r>
              <a:rPr lang="en-US" altLang="ja-JP" b="1" dirty="0" smtClean="0"/>
              <a:t>: </a:t>
            </a:r>
            <a:r>
              <a:rPr lang="ja-JP" altLang="en-US" dirty="0" smtClean="0"/>
              <a:t>ソース接地増幅段</a:t>
            </a:r>
            <a:endParaRPr lang="en-US" altLang="ja-JP" dirty="0"/>
          </a:p>
          <a:p>
            <a:pPr marL="285750" indent="-285750">
              <a:buFont typeface="Wingdings" panose="05000000000000000000" pitchFamily="2" charset="2"/>
              <a:buChar char="à"/>
            </a:pPr>
            <a:r>
              <a:rPr lang="ja-JP" altLang="en-US" sz="1600" dirty="0" smtClean="0">
                <a:sym typeface="Wingdings" panose="05000000000000000000" pitchFamily="2" charset="2"/>
              </a:rPr>
              <a:t>入</a:t>
            </a:r>
            <a:r>
              <a:rPr lang="ja-JP" altLang="en-US" sz="1600" dirty="0">
                <a:sym typeface="Wingdings" panose="05000000000000000000" pitchFamily="2" charset="2"/>
              </a:rPr>
              <a:t>力</a:t>
            </a:r>
            <a:r>
              <a:rPr lang="ja-JP" altLang="en-US" sz="1600" dirty="0" smtClean="0">
                <a:sym typeface="Wingdings" panose="05000000000000000000" pitchFamily="2" charset="2"/>
              </a:rPr>
              <a:t>インピーダンスが　　　　　　　　検出器</a:t>
            </a:r>
            <a:r>
              <a:rPr lang="ja-JP" altLang="en-US" sz="1600" dirty="0" smtClean="0">
                <a:sym typeface="Wingdings" panose="05000000000000000000" pitchFamily="2" charset="2"/>
              </a:rPr>
              <a:t>のインピーダンスに比べ</a:t>
            </a:r>
            <a:r>
              <a:rPr lang="ja-JP" altLang="en-US" sz="1600" dirty="0" smtClean="0">
                <a:sym typeface="Wingdings" panose="05000000000000000000" pitchFamily="2" charset="2"/>
              </a:rPr>
              <a:t>高く、　　信号が増幅回路へ伝わらない</a:t>
            </a:r>
            <a:endParaRPr lang="en-US" altLang="ja-JP" sz="1600" dirty="0">
              <a:sym typeface="Wingdings" panose="05000000000000000000" pitchFamily="2" charset="2"/>
            </a:endParaRPr>
          </a:p>
        </p:txBody>
      </p:sp>
      <p:sp>
        <p:nvSpPr>
          <p:cNvPr id="94" name="下矢印 93"/>
          <p:cNvSpPr/>
          <p:nvPr/>
        </p:nvSpPr>
        <p:spPr>
          <a:xfrm>
            <a:off x="6085720" y="3887207"/>
            <a:ext cx="1045029" cy="414419"/>
          </a:xfrm>
          <a:prstGeom prst="downArrow">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正方形/長方形 94"/>
          <p:cNvSpPr/>
          <p:nvPr/>
        </p:nvSpPr>
        <p:spPr>
          <a:xfrm>
            <a:off x="5219072" y="5443047"/>
            <a:ext cx="3190291" cy="369332"/>
          </a:xfrm>
          <a:prstGeom prst="rect">
            <a:avLst/>
          </a:prstGeom>
        </p:spPr>
        <p:txBody>
          <a:bodyPr wrap="square">
            <a:spAutoFit/>
          </a:bodyPr>
          <a:lstStyle/>
          <a:p>
            <a:pPr marL="285750" indent="-285750">
              <a:buClr>
                <a:schemeClr val="accent1"/>
              </a:buClr>
              <a:buFont typeface="Wingdings" panose="05000000000000000000" pitchFamily="2" charset="2"/>
              <a:buChar char="p"/>
            </a:pPr>
            <a:r>
              <a:rPr lang="ja-JP" altLang="en-US" b="1" dirty="0" smtClean="0"/>
              <a:t>バッファ段</a:t>
            </a:r>
            <a:r>
              <a:rPr lang="en-US" altLang="ja-JP" b="1" dirty="0" smtClean="0"/>
              <a:t>: </a:t>
            </a:r>
            <a:r>
              <a:rPr lang="ja-JP" altLang="en-US" dirty="0" smtClean="0"/>
              <a:t>ソースフォロワ</a:t>
            </a:r>
            <a:endParaRPr lang="en-US" altLang="ja-JP" dirty="0"/>
          </a:p>
        </p:txBody>
      </p:sp>
      <p:sp>
        <p:nvSpPr>
          <p:cNvPr id="96" name="テキスト ボックス 95"/>
          <p:cNvSpPr txBox="1"/>
          <p:nvPr/>
        </p:nvSpPr>
        <p:spPr>
          <a:xfrm>
            <a:off x="5219073" y="4430432"/>
            <a:ext cx="2343911" cy="369332"/>
          </a:xfrm>
          <a:prstGeom prst="rect">
            <a:avLst/>
          </a:prstGeom>
          <a:noFill/>
        </p:spPr>
        <p:txBody>
          <a:bodyPr wrap="none" rtlCol="0">
            <a:spAutoFit/>
          </a:bodyPr>
          <a:lstStyle/>
          <a:p>
            <a:r>
              <a:rPr lang="ja-JP" altLang="en-US" u="sng" dirty="0"/>
              <a:t>新</a:t>
            </a:r>
            <a:r>
              <a:rPr lang="ja-JP" altLang="en-US" u="sng" dirty="0" smtClean="0"/>
              <a:t>しい</a:t>
            </a:r>
            <a:r>
              <a:rPr kumimoji="1" lang="ja-JP" altLang="en-US" u="sng" dirty="0" smtClean="0"/>
              <a:t>回路</a:t>
            </a:r>
            <a:r>
              <a:rPr kumimoji="1" lang="ja-JP" altLang="en-US" u="sng" dirty="0" smtClean="0"/>
              <a:t>のデザイン</a:t>
            </a:r>
            <a:endParaRPr kumimoji="1" lang="ja-JP" altLang="en-US" u="sng" dirty="0"/>
          </a:p>
        </p:txBody>
      </p:sp>
    </p:spTree>
    <p:extLst>
      <p:ext uri="{BB962C8B-B14F-4D97-AF65-F5344CB8AC3E}">
        <p14:creationId xmlns:p14="http://schemas.microsoft.com/office/powerpoint/2010/main" val="38235072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レトロスペクト">
  <a:themeElements>
    <a:clrScheme name="暖かみのある青">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ユーザー定義 1">
      <a:majorFont>
        <a:latin typeface="Century"/>
        <a:ea typeface="HGP創英角ｺﾞｼｯｸUB"/>
        <a:cs typeface=""/>
      </a:majorFont>
      <a:minorFont>
        <a:latin typeface="Century"/>
        <a:ea typeface="ＭＳ Ｐゴシック"/>
        <a:cs typeface=""/>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4742</TotalTime>
  <Words>1368</Words>
  <Application>Microsoft Office PowerPoint</Application>
  <PresentationFormat>画面に合わせる (4:3)</PresentationFormat>
  <Paragraphs>308</Paragraphs>
  <Slides>19</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19</vt:i4>
      </vt:variant>
    </vt:vector>
  </HeadingPairs>
  <TitlesOfParts>
    <vt:vector size="28" baseType="lpstr">
      <vt:lpstr>Cambria Math</vt:lpstr>
      <vt:lpstr>Arial</vt:lpstr>
      <vt:lpstr>HGP創英角ｺﾞｼｯｸUB</vt:lpstr>
      <vt:lpstr>Arial Unicode MS</vt:lpstr>
      <vt:lpstr>ＭＳ Ｐゴシック</vt:lpstr>
      <vt:lpstr>Century</vt:lpstr>
      <vt:lpstr>Calibri</vt:lpstr>
      <vt:lpstr>Wingdings</vt:lpstr>
      <vt:lpstr>レトロスペクト</vt:lpstr>
      <vt:lpstr>2016 2/12 筑波大学 物理学専攻 修論発表会 二ュートリノ崩壊光探索のための 超伝導トンネル接合光検出器 及び 極低温増幅器の開発研究</vt:lpstr>
      <vt:lpstr>研究動機</vt:lpstr>
      <vt:lpstr>ニュートリノ崩壊光探索実験</vt:lpstr>
      <vt:lpstr>超伝導トンネル接合光検出器(STJ検出器)</vt:lpstr>
      <vt:lpstr>検出器開発の現状と極低温増幅器の導入</vt:lpstr>
      <vt:lpstr>FD-SOI-MOSFET</vt:lpstr>
      <vt:lpstr>SOI増幅回路一体型STJ検出器(SOI-STJ)</vt:lpstr>
      <vt:lpstr>SOI-STJ 増幅回路の設計</vt:lpstr>
      <vt:lpstr>SOI-STJ 増幅回路の設計</vt:lpstr>
      <vt:lpstr>光応答のシミュレーション</vt:lpstr>
      <vt:lpstr>光応答シミュレーション　結果</vt:lpstr>
      <vt:lpstr>極低温での性能試験</vt:lpstr>
      <vt:lpstr>増幅段 利得</vt:lpstr>
      <vt:lpstr>バッファ段 周波数特性</vt:lpstr>
      <vt:lpstr>バッファ段 消費電力 (測定値)</vt:lpstr>
      <vt:lpstr>まとめ</vt:lpstr>
      <vt:lpstr>PowerPoint プレゼンテーション</vt:lpstr>
      <vt:lpstr>PowerPoint プレゼンテーション</vt:lpstr>
      <vt:lpstr>消費電力</vt:lpstr>
    </vt:vector>
  </TitlesOfParts>
  <Company>筑波大学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stj-tsukuba</dc:creator>
  <cp:lastModifiedBy>stj-tsukuba</cp:lastModifiedBy>
  <cp:revision>917</cp:revision>
  <dcterms:created xsi:type="dcterms:W3CDTF">2015-12-24T09:10:39Z</dcterms:created>
  <dcterms:modified xsi:type="dcterms:W3CDTF">2016-02-12T02:48:32Z</dcterms:modified>
</cp:coreProperties>
</file>