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handoutMasterIdLst>
    <p:handoutMasterId r:id="rId50"/>
  </p:handoutMasterIdLst>
  <p:sldIdLst>
    <p:sldId id="256" r:id="rId2"/>
    <p:sldId id="257" r:id="rId3"/>
    <p:sldId id="306" r:id="rId4"/>
    <p:sldId id="308" r:id="rId5"/>
    <p:sldId id="260" r:id="rId6"/>
    <p:sldId id="309" r:id="rId7"/>
    <p:sldId id="261" r:id="rId8"/>
    <p:sldId id="293" r:id="rId9"/>
    <p:sldId id="294" r:id="rId10"/>
    <p:sldId id="295" r:id="rId11"/>
    <p:sldId id="296" r:id="rId12"/>
    <p:sldId id="297" r:id="rId13"/>
    <p:sldId id="298" r:id="rId14"/>
    <p:sldId id="299" r:id="rId15"/>
    <p:sldId id="300" r:id="rId16"/>
    <p:sldId id="301" r:id="rId17"/>
    <p:sldId id="302" r:id="rId18"/>
    <p:sldId id="303" r:id="rId19"/>
    <p:sldId id="304" r:id="rId20"/>
    <p:sldId id="305" r:id="rId21"/>
    <p:sldId id="280" r:id="rId22"/>
    <p:sldId id="279" r:id="rId23"/>
    <p:sldId id="282" r:id="rId24"/>
    <p:sldId id="283" r:id="rId25"/>
    <p:sldId id="278" r:id="rId26"/>
    <p:sldId id="288" r:id="rId27"/>
    <p:sldId id="312" r:id="rId28"/>
    <p:sldId id="311" r:id="rId29"/>
    <p:sldId id="289" r:id="rId30"/>
    <p:sldId id="290" r:id="rId31"/>
    <p:sldId id="313" r:id="rId32"/>
    <p:sldId id="314" r:id="rId33"/>
    <p:sldId id="315" r:id="rId34"/>
    <p:sldId id="316" r:id="rId35"/>
    <p:sldId id="317" r:id="rId36"/>
    <p:sldId id="318" r:id="rId37"/>
    <p:sldId id="319" r:id="rId38"/>
    <p:sldId id="320" r:id="rId39"/>
    <p:sldId id="292" r:id="rId40"/>
    <p:sldId id="291" r:id="rId41"/>
    <p:sldId id="287" r:id="rId42"/>
    <p:sldId id="286" r:id="rId43"/>
    <p:sldId id="285" r:id="rId44"/>
    <p:sldId id="284" r:id="rId45"/>
    <p:sldId id="310" r:id="rId46"/>
    <p:sldId id="281" r:id="rId47"/>
    <p:sldId id="321" r:id="rId4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505"/>
    <a:srgbClr val="FF5757"/>
    <a:srgbClr val="FF8989"/>
    <a:srgbClr val="FF1D1D"/>
    <a:srgbClr val="DE0000"/>
    <a:srgbClr val="C00000"/>
    <a:srgbClr val="F456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2" d="100"/>
          <a:sy n="62" d="100"/>
        </p:scale>
        <p:origin x="60"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image" Target="../media/image3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image" Target="../media/image6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8474D5-B7E1-4E14-A70E-12F854B09769}" type="datetimeFigureOut">
              <a:rPr kumimoji="1" lang="ja-JP" altLang="en-US" smtClean="0"/>
              <a:t>2013/9/21</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1ED8B9-A2D4-4FFD-8A2A-AD7E3E13068F}" type="slidenum">
              <a:rPr kumimoji="1" lang="ja-JP" altLang="en-US" smtClean="0"/>
              <a:t>‹#›</a:t>
            </a:fld>
            <a:endParaRPr kumimoji="1" lang="ja-JP" altLang="en-US"/>
          </a:p>
        </p:txBody>
      </p:sp>
    </p:spTree>
    <p:extLst>
      <p:ext uri="{BB962C8B-B14F-4D97-AF65-F5344CB8AC3E}">
        <p14:creationId xmlns:p14="http://schemas.microsoft.com/office/powerpoint/2010/main" val="13098817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BDD71E-197F-4D0C-86AD-0EBEF728FE46}" type="datetimeFigureOut">
              <a:rPr kumimoji="1" lang="ja-JP" altLang="en-US" smtClean="0"/>
              <a:t>2013/9/21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1C045E-322F-479E-8E3A-01B9B24D5476}" type="slidenum">
              <a:rPr kumimoji="1" lang="ja-JP" altLang="en-US" smtClean="0"/>
              <a:t>‹#›</a:t>
            </a:fld>
            <a:endParaRPr kumimoji="1" lang="ja-JP" altLang="en-US"/>
          </a:p>
        </p:txBody>
      </p:sp>
    </p:spTree>
    <p:extLst>
      <p:ext uri="{BB962C8B-B14F-4D97-AF65-F5344CB8AC3E}">
        <p14:creationId xmlns:p14="http://schemas.microsoft.com/office/powerpoint/2010/main" val="14161783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1</a:t>
            </a:fld>
            <a:endParaRPr kumimoji="1" lang="ja-JP" altLang="en-US"/>
          </a:p>
        </p:txBody>
      </p:sp>
    </p:spTree>
    <p:extLst>
      <p:ext uri="{BB962C8B-B14F-4D97-AF65-F5344CB8AC3E}">
        <p14:creationId xmlns:p14="http://schemas.microsoft.com/office/powerpoint/2010/main" val="3450125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21</a:t>
            </a:fld>
            <a:endParaRPr kumimoji="1" lang="ja-JP" altLang="en-US"/>
          </a:p>
        </p:txBody>
      </p:sp>
    </p:spTree>
    <p:extLst>
      <p:ext uri="{BB962C8B-B14F-4D97-AF65-F5344CB8AC3E}">
        <p14:creationId xmlns:p14="http://schemas.microsoft.com/office/powerpoint/2010/main" val="2531825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22</a:t>
            </a:fld>
            <a:endParaRPr kumimoji="1" lang="ja-JP" altLang="en-US"/>
          </a:p>
        </p:txBody>
      </p:sp>
    </p:spTree>
    <p:extLst>
      <p:ext uri="{BB962C8B-B14F-4D97-AF65-F5344CB8AC3E}">
        <p14:creationId xmlns:p14="http://schemas.microsoft.com/office/powerpoint/2010/main" val="3655761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23</a:t>
            </a:fld>
            <a:endParaRPr kumimoji="1" lang="ja-JP" altLang="en-US"/>
          </a:p>
        </p:txBody>
      </p:sp>
    </p:spTree>
    <p:extLst>
      <p:ext uri="{BB962C8B-B14F-4D97-AF65-F5344CB8AC3E}">
        <p14:creationId xmlns:p14="http://schemas.microsoft.com/office/powerpoint/2010/main" val="4021370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24</a:t>
            </a:fld>
            <a:endParaRPr kumimoji="1" lang="ja-JP" altLang="en-US"/>
          </a:p>
        </p:txBody>
      </p:sp>
    </p:spTree>
    <p:extLst>
      <p:ext uri="{BB962C8B-B14F-4D97-AF65-F5344CB8AC3E}">
        <p14:creationId xmlns:p14="http://schemas.microsoft.com/office/powerpoint/2010/main" val="2030457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25</a:t>
            </a:fld>
            <a:endParaRPr kumimoji="1" lang="ja-JP" altLang="en-US"/>
          </a:p>
        </p:txBody>
      </p:sp>
    </p:spTree>
    <p:extLst>
      <p:ext uri="{BB962C8B-B14F-4D97-AF65-F5344CB8AC3E}">
        <p14:creationId xmlns:p14="http://schemas.microsoft.com/office/powerpoint/2010/main" val="2819025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26</a:t>
            </a:fld>
            <a:endParaRPr kumimoji="1" lang="ja-JP" altLang="en-US"/>
          </a:p>
        </p:txBody>
      </p:sp>
    </p:spTree>
    <p:extLst>
      <p:ext uri="{BB962C8B-B14F-4D97-AF65-F5344CB8AC3E}">
        <p14:creationId xmlns:p14="http://schemas.microsoft.com/office/powerpoint/2010/main" val="1749180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27</a:t>
            </a:fld>
            <a:endParaRPr kumimoji="1" lang="ja-JP" altLang="en-US"/>
          </a:p>
        </p:txBody>
      </p:sp>
    </p:spTree>
    <p:extLst>
      <p:ext uri="{BB962C8B-B14F-4D97-AF65-F5344CB8AC3E}">
        <p14:creationId xmlns:p14="http://schemas.microsoft.com/office/powerpoint/2010/main" val="2155796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28</a:t>
            </a:fld>
            <a:endParaRPr kumimoji="1" lang="ja-JP" altLang="en-US"/>
          </a:p>
        </p:txBody>
      </p:sp>
    </p:spTree>
    <p:extLst>
      <p:ext uri="{BB962C8B-B14F-4D97-AF65-F5344CB8AC3E}">
        <p14:creationId xmlns:p14="http://schemas.microsoft.com/office/powerpoint/2010/main" val="3692909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29</a:t>
            </a:fld>
            <a:endParaRPr kumimoji="1" lang="ja-JP" altLang="en-US"/>
          </a:p>
        </p:txBody>
      </p:sp>
    </p:spTree>
    <p:extLst>
      <p:ext uri="{BB962C8B-B14F-4D97-AF65-F5344CB8AC3E}">
        <p14:creationId xmlns:p14="http://schemas.microsoft.com/office/powerpoint/2010/main" val="9953374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30</a:t>
            </a:fld>
            <a:endParaRPr kumimoji="1" lang="ja-JP" altLang="en-US"/>
          </a:p>
        </p:txBody>
      </p:sp>
    </p:spTree>
    <p:extLst>
      <p:ext uri="{BB962C8B-B14F-4D97-AF65-F5344CB8AC3E}">
        <p14:creationId xmlns:p14="http://schemas.microsoft.com/office/powerpoint/2010/main" val="1636553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a:t>
            </a:fld>
            <a:endParaRPr kumimoji="1" lang="ja-JP" altLang="en-US"/>
          </a:p>
        </p:txBody>
      </p:sp>
    </p:spTree>
    <p:extLst>
      <p:ext uri="{BB962C8B-B14F-4D97-AF65-F5344CB8AC3E}">
        <p14:creationId xmlns:p14="http://schemas.microsoft.com/office/powerpoint/2010/main" val="3283309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39</a:t>
            </a:fld>
            <a:endParaRPr kumimoji="1" lang="ja-JP" altLang="en-US"/>
          </a:p>
        </p:txBody>
      </p:sp>
    </p:spTree>
    <p:extLst>
      <p:ext uri="{BB962C8B-B14F-4D97-AF65-F5344CB8AC3E}">
        <p14:creationId xmlns:p14="http://schemas.microsoft.com/office/powerpoint/2010/main" val="3683826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40</a:t>
            </a:fld>
            <a:endParaRPr kumimoji="1" lang="ja-JP" altLang="en-US"/>
          </a:p>
        </p:txBody>
      </p:sp>
    </p:spTree>
    <p:extLst>
      <p:ext uri="{BB962C8B-B14F-4D97-AF65-F5344CB8AC3E}">
        <p14:creationId xmlns:p14="http://schemas.microsoft.com/office/powerpoint/2010/main" val="12715833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41</a:t>
            </a:fld>
            <a:endParaRPr kumimoji="1" lang="ja-JP" altLang="en-US"/>
          </a:p>
        </p:txBody>
      </p:sp>
    </p:spTree>
    <p:extLst>
      <p:ext uri="{BB962C8B-B14F-4D97-AF65-F5344CB8AC3E}">
        <p14:creationId xmlns:p14="http://schemas.microsoft.com/office/powerpoint/2010/main" val="668180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42</a:t>
            </a:fld>
            <a:endParaRPr kumimoji="1" lang="ja-JP" altLang="en-US"/>
          </a:p>
        </p:txBody>
      </p:sp>
    </p:spTree>
    <p:extLst>
      <p:ext uri="{BB962C8B-B14F-4D97-AF65-F5344CB8AC3E}">
        <p14:creationId xmlns:p14="http://schemas.microsoft.com/office/powerpoint/2010/main" val="1273567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43</a:t>
            </a:fld>
            <a:endParaRPr kumimoji="1" lang="ja-JP" altLang="en-US"/>
          </a:p>
        </p:txBody>
      </p:sp>
    </p:spTree>
    <p:extLst>
      <p:ext uri="{BB962C8B-B14F-4D97-AF65-F5344CB8AC3E}">
        <p14:creationId xmlns:p14="http://schemas.microsoft.com/office/powerpoint/2010/main" val="1586215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44</a:t>
            </a:fld>
            <a:endParaRPr kumimoji="1" lang="ja-JP" altLang="en-US"/>
          </a:p>
        </p:txBody>
      </p:sp>
    </p:spTree>
    <p:extLst>
      <p:ext uri="{BB962C8B-B14F-4D97-AF65-F5344CB8AC3E}">
        <p14:creationId xmlns:p14="http://schemas.microsoft.com/office/powerpoint/2010/main" val="36303572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46</a:t>
            </a:fld>
            <a:endParaRPr kumimoji="1" lang="ja-JP" altLang="en-US"/>
          </a:p>
        </p:txBody>
      </p:sp>
    </p:spTree>
    <p:extLst>
      <p:ext uri="{BB962C8B-B14F-4D97-AF65-F5344CB8AC3E}">
        <p14:creationId xmlns:p14="http://schemas.microsoft.com/office/powerpoint/2010/main" val="2352367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47</a:t>
            </a:fld>
            <a:endParaRPr kumimoji="1" lang="ja-JP" altLang="en-US"/>
          </a:p>
        </p:txBody>
      </p:sp>
    </p:spTree>
    <p:extLst>
      <p:ext uri="{BB962C8B-B14F-4D97-AF65-F5344CB8AC3E}">
        <p14:creationId xmlns:p14="http://schemas.microsoft.com/office/powerpoint/2010/main" val="2798605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3</a:t>
            </a:fld>
            <a:endParaRPr kumimoji="1" lang="ja-JP" altLang="en-US"/>
          </a:p>
        </p:txBody>
      </p:sp>
    </p:spTree>
    <p:extLst>
      <p:ext uri="{BB962C8B-B14F-4D97-AF65-F5344CB8AC3E}">
        <p14:creationId xmlns:p14="http://schemas.microsoft.com/office/powerpoint/2010/main" val="1348017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a:t>
            </a:fld>
            <a:endParaRPr kumimoji="1" lang="ja-JP" altLang="en-US"/>
          </a:p>
        </p:txBody>
      </p:sp>
    </p:spTree>
    <p:extLst>
      <p:ext uri="{BB962C8B-B14F-4D97-AF65-F5344CB8AC3E}">
        <p14:creationId xmlns:p14="http://schemas.microsoft.com/office/powerpoint/2010/main" val="1115145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5</a:t>
            </a:fld>
            <a:endParaRPr kumimoji="1" lang="ja-JP" altLang="en-US"/>
          </a:p>
        </p:txBody>
      </p:sp>
    </p:spTree>
    <p:extLst>
      <p:ext uri="{BB962C8B-B14F-4D97-AF65-F5344CB8AC3E}">
        <p14:creationId xmlns:p14="http://schemas.microsoft.com/office/powerpoint/2010/main" val="3367349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6</a:t>
            </a:fld>
            <a:endParaRPr kumimoji="1" lang="ja-JP" altLang="en-US"/>
          </a:p>
        </p:txBody>
      </p:sp>
    </p:spTree>
    <p:extLst>
      <p:ext uri="{BB962C8B-B14F-4D97-AF65-F5344CB8AC3E}">
        <p14:creationId xmlns:p14="http://schemas.microsoft.com/office/powerpoint/2010/main" val="1546796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7</a:t>
            </a:fld>
            <a:endParaRPr kumimoji="1" lang="ja-JP" altLang="en-US"/>
          </a:p>
        </p:txBody>
      </p:sp>
    </p:spTree>
    <p:extLst>
      <p:ext uri="{BB962C8B-B14F-4D97-AF65-F5344CB8AC3E}">
        <p14:creationId xmlns:p14="http://schemas.microsoft.com/office/powerpoint/2010/main" val="1287585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8</a:t>
            </a:fld>
            <a:endParaRPr kumimoji="1" lang="ja-JP" altLang="en-US"/>
          </a:p>
        </p:txBody>
      </p:sp>
    </p:spTree>
    <p:extLst>
      <p:ext uri="{BB962C8B-B14F-4D97-AF65-F5344CB8AC3E}">
        <p14:creationId xmlns:p14="http://schemas.microsoft.com/office/powerpoint/2010/main" val="3094800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9</a:t>
            </a:fld>
            <a:endParaRPr kumimoji="1" lang="ja-JP" altLang="en-US"/>
          </a:p>
        </p:txBody>
      </p:sp>
    </p:spTree>
    <p:extLst>
      <p:ext uri="{BB962C8B-B14F-4D97-AF65-F5344CB8AC3E}">
        <p14:creationId xmlns:p14="http://schemas.microsoft.com/office/powerpoint/2010/main" val="4131421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5F0EA94-D4F4-46B2-927B-D996939DB66E}" type="datetime1">
              <a:rPr kumimoji="1" lang="ja-JP" altLang="en-US" smtClean="0"/>
              <a:t>2013/9/21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3048706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7E58B65-1143-461D-A8E6-07C84B252F98}" type="datetime1">
              <a:rPr kumimoji="1" lang="ja-JP" altLang="en-US" smtClean="0"/>
              <a:t>2013/9/21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2941735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6D60A09-7D65-4328-9F0B-9E7718CA7052}" type="datetime1">
              <a:rPr kumimoji="1" lang="ja-JP" altLang="en-US" smtClean="0"/>
              <a:t>2013/9/21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793761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DAE7534-4161-438F-8180-3851143B27D3}" type="datetime1">
              <a:rPr kumimoji="1" lang="ja-JP" altLang="en-US" smtClean="0"/>
              <a:t>2013/9/21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3243885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125789A-34E2-4D99-83C5-723BFB7FC6C5}" type="datetime1">
              <a:rPr kumimoji="1" lang="ja-JP" altLang="en-US" smtClean="0"/>
              <a:t>2013/9/21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2106605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7531C57-80F0-464F-B99D-4CBC48E22E60}" type="datetime1">
              <a:rPr kumimoji="1" lang="ja-JP" altLang="en-US" smtClean="0"/>
              <a:t>2013/9/21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62340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3BB81D5-8618-4735-B767-23CC333B8B49}" type="datetime1">
              <a:rPr kumimoji="1" lang="ja-JP" altLang="en-US" smtClean="0"/>
              <a:t>2013/9/21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711995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51CF4CB-E793-4B12-BE63-672DA6D6EACC}" type="datetime1">
              <a:rPr kumimoji="1" lang="ja-JP" altLang="en-US" smtClean="0"/>
              <a:t>2013/9/21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3609407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F4EE0A-CD8B-44FC-829A-3344BBACE438}" type="datetime1">
              <a:rPr kumimoji="1" lang="ja-JP" altLang="en-US" smtClean="0"/>
              <a:t>2013/9/21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2525701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E0883B1-FD39-4260-877D-EF7AC4E2BF09}" type="datetime1">
              <a:rPr kumimoji="1" lang="ja-JP" altLang="en-US" smtClean="0"/>
              <a:t>2013/9/21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2770121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883C810-4578-4E8E-9526-0E214FC7C6C8}" type="datetime1">
              <a:rPr kumimoji="1" lang="ja-JP" altLang="en-US" smtClean="0"/>
              <a:t>2013/9/21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3378536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7778B8-BF42-4E96-A48A-E873816FB435}" type="datetime1">
              <a:rPr kumimoji="1" lang="ja-JP" altLang="en-US" smtClean="0"/>
              <a:t>2013/9/21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95C145-D62E-4F86-9376-746E2166365B}" type="slidenum">
              <a:rPr kumimoji="1" lang="ja-JP" altLang="en-US" smtClean="0"/>
              <a:t>‹#›</a:t>
            </a:fld>
            <a:endParaRPr kumimoji="1" lang="ja-JP" altLang="en-US"/>
          </a:p>
        </p:txBody>
      </p:sp>
    </p:spTree>
    <p:extLst>
      <p:ext uri="{BB962C8B-B14F-4D97-AF65-F5344CB8AC3E}">
        <p14:creationId xmlns:p14="http://schemas.microsoft.com/office/powerpoint/2010/main" val="22791018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13" Type="http://schemas.microsoft.com/office/2007/relationships/hdphoto" Target="../media/hdphoto4.wdp"/><Relationship Id="rId3" Type="http://schemas.openxmlformats.org/officeDocument/2006/relationships/image" Target="../media/image16.png"/><Relationship Id="rId7" Type="http://schemas.openxmlformats.org/officeDocument/2006/relationships/image" Target="../media/image18.png"/><Relationship Id="rId12"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microsoft.com/office/2007/relationships/hdphoto" Target="../media/hdphoto2.wdp"/><Relationship Id="rId11" Type="http://schemas.microsoft.com/office/2007/relationships/hdphoto" Target="../media/hdphoto3.wdp"/><Relationship Id="rId5" Type="http://schemas.openxmlformats.org/officeDocument/2006/relationships/image" Target="../media/image17.png"/><Relationship Id="rId10" Type="http://schemas.openxmlformats.org/officeDocument/2006/relationships/image" Target="../media/image21.png"/><Relationship Id="rId4" Type="http://schemas.microsoft.com/office/2007/relationships/hdphoto" Target="../media/hdphoto1.wdp"/><Relationship Id="rId9"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8.xml"/><Relationship Id="rId7" Type="http://schemas.openxmlformats.org/officeDocument/2006/relationships/image" Target="../media/image35.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4.emf"/><Relationship Id="rId4" Type="http://schemas.openxmlformats.org/officeDocument/2006/relationships/oleObject" Target="../embeddings/oleObject1.bin"/><Relationship Id="rId9" Type="http://schemas.openxmlformats.org/officeDocument/2006/relationships/image" Target="../media/image36.em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61.png"/><Relationship Id="rId5" Type="http://schemas.openxmlformats.org/officeDocument/2006/relationships/image" Target="../media/image60.wmf"/><Relationship Id="rId4" Type="http://schemas.openxmlformats.org/officeDocument/2006/relationships/oleObject" Target="../embeddings/oleObject4.bin"/></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6.jpe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notesSlide" Target="../notesSlides/notesSlide26.xml"/><Relationship Id="rId7" Type="http://schemas.openxmlformats.org/officeDocument/2006/relationships/image" Target="../media/image69.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68.emf"/><Relationship Id="rId4" Type="http://schemas.openxmlformats.org/officeDocument/2006/relationships/oleObject" Target="../embeddings/oleObject5.bin"/><Relationship Id="rId9" Type="http://schemas.openxmlformats.org/officeDocument/2006/relationships/image" Target="../media/image71.png"/></Relationships>
</file>

<file path=ppt/slides/_rels/slide47.xml.rels><?xml version="1.0" encoding="UTF-8" standalone="yes"?>
<Relationships xmlns="http://schemas.openxmlformats.org/package/2006/relationships"><Relationship Id="rId3" Type="http://schemas.openxmlformats.org/officeDocument/2006/relationships/image" Target="../media/image72.gi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jp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991673"/>
            <a:ext cx="9144000" cy="278022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Lucida Sans" panose="020B0602040502020204" pitchFamily="34" charset="0"/>
              <a:cs typeface="Lucida Sans" panose="020B0602040502020204" pitchFamily="34" charset="0"/>
            </a:endParaRPr>
          </a:p>
        </p:txBody>
      </p:sp>
      <p:sp>
        <p:nvSpPr>
          <p:cNvPr id="5" name="テキスト ボックス 4"/>
          <p:cNvSpPr txBox="1"/>
          <p:nvPr/>
        </p:nvSpPr>
        <p:spPr>
          <a:xfrm>
            <a:off x="0" y="1780325"/>
            <a:ext cx="9144000" cy="1323439"/>
          </a:xfrm>
          <a:prstGeom prst="rect">
            <a:avLst/>
          </a:prstGeom>
          <a:noFill/>
        </p:spPr>
        <p:txBody>
          <a:bodyPr wrap="square" rtlCol="0">
            <a:spAutoFit/>
          </a:bodyPr>
          <a:lstStyle/>
          <a:p>
            <a:pPr algn="ctr"/>
            <a:r>
              <a:rPr kumimoji="1" lang="ja-JP" altLang="en-US" sz="4000" b="1" dirty="0" smtClean="0">
                <a:solidFill>
                  <a:schemeClr val="bg1"/>
                </a:solidFill>
                <a:latin typeface="Lucida Sans" panose="020B0602040502020204" pitchFamily="34" charset="0"/>
                <a:ea typeface="HGS創英角ｺﾞｼｯｸUB" panose="020B0900000000000000" pitchFamily="50" charset="-128"/>
                <a:cs typeface="Lucida Sans" panose="020B0602040502020204" pitchFamily="34" charset="0"/>
              </a:rPr>
              <a:t>ニュートリノ崩壊からの遠赤外光探索のための</a:t>
            </a:r>
            <a:r>
              <a:rPr kumimoji="1" lang="en-US" altLang="ja-JP" sz="4000" b="1" dirty="0" smtClean="0">
                <a:solidFill>
                  <a:schemeClr val="bg1"/>
                </a:solidFill>
                <a:latin typeface="Lucida Sans" panose="020B0602040502020204" pitchFamily="34" charset="0"/>
                <a:ea typeface="HGS創英角ｺﾞｼｯｸUB" panose="020B0900000000000000" pitchFamily="50" charset="-128"/>
                <a:cs typeface="Lucida Sans" panose="020B0602040502020204" pitchFamily="34" charset="0"/>
              </a:rPr>
              <a:t>SOI-STJ</a:t>
            </a:r>
            <a:r>
              <a:rPr kumimoji="1" lang="ja-JP" altLang="en-US" sz="4000" b="1" dirty="0" smtClean="0">
                <a:solidFill>
                  <a:schemeClr val="bg1"/>
                </a:solidFill>
                <a:latin typeface="Lucida Sans" panose="020B0602040502020204" pitchFamily="34" charset="0"/>
                <a:ea typeface="HGS創英角ｺﾞｼｯｸUB" panose="020B0900000000000000" pitchFamily="50" charset="-128"/>
                <a:cs typeface="Lucida Sans" panose="020B0602040502020204" pitchFamily="34" charset="0"/>
              </a:rPr>
              <a:t>の研究開発の現状</a:t>
            </a:r>
            <a:endParaRPr kumimoji="1" lang="ja-JP" altLang="en-US" sz="4000" b="1" dirty="0">
              <a:solidFill>
                <a:schemeClr val="bg1"/>
              </a:solidFill>
              <a:latin typeface="Lucida Sans" panose="020B0602040502020204" pitchFamily="34" charset="0"/>
              <a:ea typeface="HGS創英角ｺﾞｼｯｸUB" panose="020B0900000000000000" pitchFamily="50" charset="-128"/>
              <a:cs typeface="Lucida Sans" panose="020B0602040502020204" pitchFamily="34" charset="0"/>
            </a:endParaRPr>
          </a:p>
        </p:txBody>
      </p:sp>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0" y="4089915"/>
            <a:ext cx="9144000" cy="2308324"/>
          </a:xfrm>
          <a:prstGeom prst="rect">
            <a:avLst/>
          </a:prstGeom>
          <a:noFill/>
        </p:spPr>
        <p:txBody>
          <a:bodyPr wrap="square" rtlCol="0">
            <a:spAutoFit/>
          </a:bodyPr>
          <a:lstStyle/>
          <a:p>
            <a:pPr algn="ctr"/>
            <a:r>
              <a:rPr lang="ja-JP" altLang="en-US" sz="2400" dirty="0" smtClean="0">
                <a:latin typeface="Lucida Sans" panose="020B0602040502020204" pitchFamily="34" charset="0"/>
                <a:cs typeface="Lucida Sans" panose="020B0602040502020204" pitchFamily="34" charset="0"/>
              </a:rPr>
              <a:t>日本物理学会</a:t>
            </a:r>
            <a:r>
              <a:rPr lang="en-US" altLang="ja-JP" sz="2400" dirty="0" smtClean="0">
                <a:latin typeface="Lucida Sans" panose="020B0602040502020204" pitchFamily="34" charset="0"/>
                <a:cs typeface="Lucida Sans" panose="020B0602040502020204" pitchFamily="34" charset="0"/>
              </a:rPr>
              <a:t>2013</a:t>
            </a:r>
            <a:r>
              <a:rPr lang="ja-JP" altLang="en-US" sz="2400" dirty="0" smtClean="0">
                <a:latin typeface="Lucida Sans" panose="020B0602040502020204" pitchFamily="34" charset="0"/>
                <a:cs typeface="Lucida Sans" panose="020B0602040502020204" pitchFamily="34" charset="0"/>
              </a:rPr>
              <a:t>年秋季大会</a:t>
            </a:r>
            <a:r>
              <a:rPr lang="en-US" altLang="ja-JP" sz="2400" dirty="0" smtClean="0">
                <a:latin typeface="Lucida Sans" panose="020B0602040502020204" pitchFamily="34" charset="0"/>
                <a:cs typeface="Lucida Sans" panose="020B0602040502020204" pitchFamily="34" charset="0"/>
              </a:rPr>
              <a:t>(</a:t>
            </a:r>
            <a:r>
              <a:rPr lang="ja-JP" altLang="en-US" sz="2400" dirty="0" smtClean="0">
                <a:latin typeface="Lucida Sans" panose="020B0602040502020204" pitchFamily="34" charset="0"/>
                <a:cs typeface="Lucida Sans" panose="020B0602040502020204" pitchFamily="34" charset="0"/>
              </a:rPr>
              <a:t>高知大学朝倉キャンパス</a:t>
            </a:r>
            <a:r>
              <a:rPr lang="en-US" altLang="ja-JP" sz="2400" dirty="0" smtClean="0">
                <a:latin typeface="Lucida Sans" panose="020B0602040502020204" pitchFamily="34" charset="0"/>
                <a:cs typeface="Lucida Sans" panose="020B0602040502020204" pitchFamily="34" charset="0"/>
              </a:rPr>
              <a:t>)</a:t>
            </a:r>
          </a:p>
          <a:p>
            <a:pPr algn="ctr"/>
            <a:r>
              <a:rPr lang="ja-JP" altLang="en-US" sz="2400" dirty="0" smtClean="0">
                <a:latin typeface="Lucida Sans" panose="020B0602040502020204" pitchFamily="34" charset="0"/>
                <a:cs typeface="Lucida Sans" panose="020B0602040502020204" pitchFamily="34" charset="0"/>
              </a:rPr>
              <a:t>講演番号 </a:t>
            </a:r>
            <a:r>
              <a:rPr lang="en-US" altLang="ja-JP" sz="2400" dirty="0" smtClean="0">
                <a:latin typeface="Lucida Sans" panose="020B0602040502020204" pitchFamily="34" charset="0"/>
                <a:cs typeface="Lucida Sans" panose="020B0602040502020204" pitchFamily="34" charset="0"/>
              </a:rPr>
              <a:t>: 2</a:t>
            </a:r>
            <a:r>
              <a:rPr kumimoji="1" lang="en-US" altLang="ja-JP" sz="2400" dirty="0" smtClean="0">
                <a:latin typeface="Lucida Sans" panose="020B0602040502020204" pitchFamily="34" charset="0"/>
                <a:cs typeface="Lucida Sans" panose="020B0602040502020204" pitchFamily="34" charset="0"/>
              </a:rPr>
              <a:t>2aSL-3</a:t>
            </a:r>
            <a:endParaRPr lang="en-US" altLang="ja-JP" sz="2400" dirty="0" smtClean="0">
              <a:latin typeface="Lucida Sans" panose="020B0602040502020204" pitchFamily="34" charset="0"/>
              <a:cs typeface="Lucida Sans" panose="020B0602040502020204" pitchFamily="34" charset="0"/>
            </a:endParaRPr>
          </a:p>
          <a:p>
            <a:pPr algn="ctr"/>
            <a:r>
              <a:rPr lang="ja-JP" altLang="en-US" sz="2400" dirty="0"/>
              <a:t>筑波</a:t>
            </a:r>
            <a:r>
              <a:rPr lang="ja-JP" altLang="en-US" sz="2400" dirty="0" smtClean="0"/>
              <a:t>大数理</a:t>
            </a:r>
            <a:r>
              <a:rPr lang="en-US" altLang="ja-JP" sz="2400" dirty="0" smtClean="0"/>
              <a:t>, </a:t>
            </a:r>
            <a:r>
              <a:rPr lang="ja-JP" altLang="en-US" sz="2400" dirty="0" smtClean="0"/>
              <a:t>理研</a:t>
            </a:r>
            <a:r>
              <a:rPr lang="en-US" altLang="ja-JP" sz="2400" baseline="30000" dirty="0" smtClean="0"/>
              <a:t>A</a:t>
            </a:r>
            <a:r>
              <a:rPr lang="en-US" altLang="ja-JP" sz="2400" dirty="0" smtClean="0"/>
              <a:t>, KEK</a:t>
            </a:r>
            <a:r>
              <a:rPr lang="en-US" altLang="ja-JP" sz="2400" baseline="30000" dirty="0" smtClean="0"/>
              <a:t>B</a:t>
            </a:r>
            <a:r>
              <a:rPr lang="en-US" altLang="ja-JP" sz="2400" dirty="0" smtClean="0"/>
              <a:t>, </a:t>
            </a:r>
            <a:r>
              <a:rPr lang="ja-JP" altLang="en-US" sz="2400" dirty="0" smtClean="0"/>
              <a:t>岡山</a:t>
            </a:r>
            <a:r>
              <a:rPr lang="ja-JP" altLang="en-US" sz="2400" dirty="0"/>
              <a:t>大</a:t>
            </a:r>
            <a:r>
              <a:rPr lang="en-US" altLang="ja-JP" sz="2400" baseline="30000" dirty="0" smtClean="0"/>
              <a:t>C</a:t>
            </a:r>
            <a:r>
              <a:rPr lang="en-US" altLang="ja-JP" sz="2400" dirty="0" smtClean="0"/>
              <a:t>, JAXA</a:t>
            </a:r>
            <a:r>
              <a:rPr lang="en-US" altLang="ja-JP" sz="2400" baseline="30000" dirty="0" smtClean="0"/>
              <a:t>D</a:t>
            </a:r>
            <a:r>
              <a:rPr lang="en-US" altLang="ja-JP" sz="2400" dirty="0" smtClean="0"/>
              <a:t>, </a:t>
            </a:r>
            <a:r>
              <a:rPr lang="ja-JP" altLang="en-US" sz="2400" dirty="0" smtClean="0"/>
              <a:t> </a:t>
            </a:r>
            <a:r>
              <a:rPr lang="ja-JP" altLang="en-US" sz="2400" dirty="0"/>
              <a:t>総研大</a:t>
            </a:r>
            <a:r>
              <a:rPr lang="en-US" altLang="ja-JP" sz="2400" baseline="30000" dirty="0" smtClean="0"/>
              <a:t>E</a:t>
            </a:r>
            <a:r>
              <a:rPr lang="en-US" altLang="ja-JP" sz="2400" dirty="0" smtClean="0"/>
              <a:t>, </a:t>
            </a:r>
            <a:r>
              <a:rPr lang="en-US" altLang="ja-JP" sz="2400" dirty="0" err="1" smtClean="0"/>
              <a:t>Fermilab</a:t>
            </a:r>
            <a:r>
              <a:rPr lang="en-US" altLang="ja-JP" sz="2400" baseline="30000" dirty="0" err="1" smtClean="0"/>
              <a:t>F</a:t>
            </a:r>
            <a:r>
              <a:rPr lang="en-US" altLang="ja-JP" sz="2400" dirty="0" smtClean="0"/>
              <a:t>, </a:t>
            </a:r>
          </a:p>
          <a:p>
            <a:pPr algn="ctr"/>
            <a:r>
              <a:rPr lang="ja-JP" altLang="en-US" sz="2400" dirty="0" smtClean="0"/>
              <a:t>○</a:t>
            </a:r>
            <a:r>
              <a:rPr lang="ja-JP" altLang="en-US" sz="2400" u="sng" dirty="0" smtClean="0"/>
              <a:t>笠原</a:t>
            </a:r>
            <a:r>
              <a:rPr lang="ja-JP" altLang="en-US" sz="2400" u="sng" dirty="0"/>
              <a:t>宏太</a:t>
            </a:r>
            <a:r>
              <a:rPr lang="ja-JP" altLang="en-US" sz="2400" dirty="0"/>
              <a:t>，金信</a:t>
            </a:r>
            <a:r>
              <a:rPr lang="ja-JP" altLang="en-US" sz="2400" dirty="0" smtClean="0"/>
              <a:t>弘</a:t>
            </a:r>
            <a:r>
              <a:rPr lang="en-US" altLang="ja-JP" sz="2400" dirty="0" smtClean="0"/>
              <a:t>, </a:t>
            </a:r>
            <a:r>
              <a:rPr lang="ja-JP" altLang="en-US" sz="2400" dirty="0" smtClean="0"/>
              <a:t>武内勇司</a:t>
            </a:r>
            <a:r>
              <a:rPr lang="en-US" altLang="ja-JP" sz="2400" dirty="0" smtClean="0"/>
              <a:t>, </a:t>
            </a:r>
            <a:r>
              <a:rPr lang="ja-JP" altLang="en-US" sz="2400" dirty="0" smtClean="0"/>
              <a:t>奥平琢也</a:t>
            </a:r>
            <a:r>
              <a:rPr lang="en-US" altLang="ja-JP" sz="2400" dirty="0" smtClean="0"/>
              <a:t>, </a:t>
            </a:r>
            <a:r>
              <a:rPr lang="ja-JP" altLang="en-US" sz="2400" dirty="0" smtClean="0"/>
              <a:t>佐藤</a:t>
            </a:r>
            <a:r>
              <a:rPr lang="ja-JP" altLang="en-US" sz="2400" dirty="0"/>
              <a:t>広海</a:t>
            </a:r>
            <a:r>
              <a:rPr lang="en-US" altLang="ja-JP" sz="2400" baseline="30000" dirty="0" smtClean="0"/>
              <a:t>A</a:t>
            </a:r>
            <a:r>
              <a:rPr lang="en-US" altLang="ja-JP" sz="2400" dirty="0" smtClean="0"/>
              <a:t>, </a:t>
            </a:r>
            <a:r>
              <a:rPr lang="ja-JP" altLang="en-US" sz="2400" dirty="0" smtClean="0"/>
              <a:t> </a:t>
            </a:r>
            <a:r>
              <a:rPr lang="ja-JP" altLang="en-US" sz="2400" dirty="0"/>
              <a:t>美馬覚</a:t>
            </a:r>
            <a:r>
              <a:rPr lang="en-US" altLang="ja-JP" sz="2400" baseline="30000" dirty="0" smtClean="0"/>
              <a:t>A</a:t>
            </a:r>
            <a:r>
              <a:rPr lang="en-US" altLang="ja-JP" sz="2400" dirty="0" smtClean="0"/>
              <a:t>, </a:t>
            </a:r>
          </a:p>
          <a:p>
            <a:pPr algn="ctr"/>
            <a:r>
              <a:rPr lang="ja-JP" altLang="en-US" sz="2400" dirty="0" smtClean="0"/>
              <a:t>羽</a:t>
            </a:r>
            <a:r>
              <a:rPr lang="ja-JP" altLang="en-US" sz="2400" dirty="0"/>
              <a:t>澄昌史</a:t>
            </a:r>
            <a:r>
              <a:rPr lang="en-US" altLang="ja-JP" sz="2400" baseline="30000" dirty="0" smtClean="0"/>
              <a:t>B</a:t>
            </a:r>
            <a:r>
              <a:rPr lang="en-US" altLang="ja-JP" sz="2400" dirty="0" smtClean="0"/>
              <a:t>, </a:t>
            </a:r>
            <a:r>
              <a:rPr lang="ja-JP" altLang="en-US" sz="2400" dirty="0" smtClean="0"/>
              <a:t>新井</a:t>
            </a:r>
            <a:r>
              <a:rPr lang="ja-JP" altLang="en-US" sz="2400" dirty="0"/>
              <a:t>康夫</a:t>
            </a:r>
            <a:r>
              <a:rPr lang="en-US" altLang="ja-JP" sz="2400" baseline="30000" dirty="0" smtClean="0"/>
              <a:t>B</a:t>
            </a:r>
            <a:r>
              <a:rPr lang="en-US" altLang="ja-JP" sz="2400" dirty="0" smtClean="0"/>
              <a:t>, </a:t>
            </a:r>
            <a:r>
              <a:rPr lang="ja-JP" altLang="en-US" sz="2400" dirty="0" smtClean="0"/>
              <a:t>石野</a:t>
            </a:r>
            <a:r>
              <a:rPr lang="ja-JP" altLang="en-US" sz="2400" dirty="0"/>
              <a:t>宏和</a:t>
            </a:r>
            <a:r>
              <a:rPr lang="en-US" altLang="ja-JP" sz="2400" baseline="30000" dirty="0" smtClean="0"/>
              <a:t>C</a:t>
            </a:r>
            <a:r>
              <a:rPr lang="en-US" altLang="ja-JP" sz="2400" dirty="0" smtClean="0"/>
              <a:t>, </a:t>
            </a:r>
            <a:r>
              <a:rPr lang="ja-JP" altLang="en-US" sz="2400" dirty="0" smtClean="0"/>
              <a:t>松浦周二</a:t>
            </a:r>
            <a:r>
              <a:rPr lang="en-US" altLang="ja-JP" sz="2400" baseline="30000" dirty="0" smtClean="0"/>
              <a:t>D</a:t>
            </a:r>
            <a:r>
              <a:rPr lang="en-US" altLang="ja-JP" sz="2400" dirty="0" smtClean="0"/>
              <a:t>, </a:t>
            </a:r>
            <a:r>
              <a:rPr lang="ja-JP" altLang="en-US" sz="2400" dirty="0" smtClean="0"/>
              <a:t>池田</a:t>
            </a:r>
            <a:r>
              <a:rPr lang="ja-JP" altLang="en-US" sz="2400" dirty="0"/>
              <a:t>博一</a:t>
            </a:r>
            <a:r>
              <a:rPr lang="en-US" altLang="ja-JP" sz="2400" baseline="30000" dirty="0" smtClean="0"/>
              <a:t>D</a:t>
            </a:r>
            <a:r>
              <a:rPr lang="en-US" altLang="ja-JP" sz="2400" dirty="0" smtClean="0"/>
              <a:t>, </a:t>
            </a:r>
            <a:r>
              <a:rPr lang="ja-JP" altLang="en-US" sz="2400" dirty="0" smtClean="0"/>
              <a:t>和田</a:t>
            </a:r>
            <a:r>
              <a:rPr lang="ja-JP" altLang="en-US" sz="2400" dirty="0"/>
              <a:t>武彦</a:t>
            </a:r>
            <a:r>
              <a:rPr lang="en-US" altLang="ja-JP" sz="2400" baseline="30000" dirty="0" smtClean="0"/>
              <a:t>D</a:t>
            </a:r>
            <a:r>
              <a:rPr lang="en-US" altLang="ja-JP" sz="2400" dirty="0" smtClean="0"/>
              <a:t>, </a:t>
            </a:r>
            <a:r>
              <a:rPr lang="ja-JP" altLang="en-US" sz="2400" dirty="0" smtClean="0"/>
              <a:t>長勢</a:t>
            </a:r>
            <a:r>
              <a:rPr lang="ja-JP" altLang="en-US" sz="2400" dirty="0"/>
              <a:t>晃一</a:t>
            </a:r>
            <a:r>
              <a:rPr lang="en-US" altLang="ja-JP" sz="2400" baseline="30000" dirty="0" smtClean="0"/>
              <a:t>E</a:t>
            </a:r>
            <a:r>
              <a:rPr lang="en-US" altLang="ja-JP" sz="2400" dirty="0" smtClean="0"/>
              <a:t>, Erik </a:t>
            </a:r>
            <a:r>
              <a:rPr lang="en-US" altLang="ja-JP" sz="2400" dirty="0" err="1" smtClean="0"/>
              <a:t>Ramberg</a:t>
            </a:r>
            <a:r>
              <a:rPr lang="en-US" altLang="ja-JP" sz="2400" baseline="30000" dirty="0" err="1" smtClean="0"/>
              <a:t>F</a:t>
            </a:r>
            <a:endParaRPr kumimoji="1" lang="ja-JP" altLang="en-US" sz="2400" dirty="0">
              <a:latin typeface="Lucida Sans" panose="020B0602040502020204" pitchFamily="34" charset="0"/>
              <a:cs typeface="Lucida Sans" panose="020B0602040502020204" pitchFamily="34" charset="0"/>
            </a:endParaRPr>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1</a:t>
            </a:fld>
            <a:endParaRPr kumimoji="1" lang="ja-JP" altLang="en-US" dirty="0">
              <a:solidFill>
                <a:schemeClr val="bg1"/>
              </a:solidFill>
            </a:endParaRPr>
          </a:p>
        </p:txBody>
      </p:sp>
    </p:spTree>
    <p:extLst>
      <p:ext uri="{BB962C8B-B14F-4D97-AF65-F5344CB8AC3E}">
        <p14:creationId xmlns:p14="http://schemas.microsoft.com/office/powerpoint/2010/main" val="4210248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923330"/>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r>
              <a:rPr lang="ja-JP" altLang="en-US" dirty="0" smtClean="0"/>
              <a:t>。</a:t>
            </a:r>
            <a:endParaRPr lang="en-US" altLang="ja-JP" dirty="0" smtClean="0"/>
          </a:p>
          <a:p>
            <a:pPr marL="342900" indent="-342900">
              <a:buFont typeface="+mj-lt"/>
              <a:buAutoNum type="arabicPeriod"/>
            </a:pPr>
            <a:r>
              <a:rPr lang="en-US" altLang="ja-JP" dirty="0" smtClean="0"/>
              <a:t>SIS</a:t>
            </a:r>
            <a:r>
              <a:rPr lang="ja-JP" altLang="en-US" dirty="0" smtClean="0"/>
              <a:t>層を</a:t>
            </a:r>
            <a:r>
              <a:rPr lang="en-US" altLang="ja-JP" dirty="0" smtClean="0"/>
              <a:t>Sputtering </a:t>
            </a:r>
            <a:endParaRPr kumimoji="1" lang="ja-JP" altLang="en-US" dirty="0"/>
          </a:p>
        </p:txBody>
      </p:sp>
      <p:sp>
        <p:nvSpPr>
          <p:cNvPr id="40" name="フリーフォーム 39"/>
          <p:cNvSpPr/>
          <p:nvPr/>
        </p:nvSpPr>
        <p:spPr>
          <a:xfrm>
            <a:off x="852366" y="623465"/>
            <a:ext cx="2319241" cy="2520250"/>
          </a:xfrm>
          <a:custGeom>
            <a:avLst/>
            <a:gdLst>
              <a:gd name="connsiteX0" fmla="*/ 1493878 w 2319241"/>
              <a:gd name="connsiteY0" fmla="*/ 1895335 h 2520250"/>
              <a:gd name="connsiteX1" fmla="*/ 1493878 w 2319241"/>
              <a:gd name="connsiteY1" fmla="*/ 2388002 h 2520250"/>
              <a:gd name="connsiteX2" fmla="*/ 2043017 w 2319241"/>
              <a:gd name="connsiteY2" fmla="*/ 2388002 h 2520250"/>
              <a:gd name="connsiteX3" fmla="*/ 2043017 w 2319241"/>
              <a:gd name="connsiteY3" fmla="*/ 1895335 h 2520250"/>
              <a:gd name="connsiteX4" fmla="*/ 1491499 w 2319241"/>
              <a:gd name="connsiteY4" fmla="*/ 0 h 2520250"/>
              <a:gd name="connsiteX5" fmla="*/ 2319241 w 2319241"/>
              <a:gd name="connsiteY5" fmla="*/ 0 h 2520250"/>
              <a:gd name="connsiteX6" fmla="*/ 2319241 w 2319241"/>
              <a:gd name="connsiteY6" fmla="*/ 1895335 h 2520250"/>
              <a:gd name="connsiteX7" fmla="*/ 2319240 w 2319241"/>
              <a:gd name="connsiteY7" fmla="*/ 1895335 h 2520250"/>
              <a:gd name="connsiteX8" fmla="*/ 2319240 w 2319241"/>
              <a:gd name="connsiteY8" fmla="*/ 2388002 h 2520250"/>
              <a:gd name="connsiteX9" fmla="*/ 2319241 w 2319241"/>
              <a:gd name="connsiteY9" fmla="*/ 2388002 h 2520250"/>
              <a:gd name="connsiteX10" fmla="*/ 2319241 w 2319241"/>
              <a:gd name="connsiteY10" fmla="*/ 2520250 h 2520250"/>
              <a:gd name="connsiteX11" fmla="*/ 1493878 w 2319241"/>
              <a:gd name="connsiteY11" fmla="*/ 2520250 h 2520250"/>
              <a:gd name="connsiteX12" fmla="*/ 1491499 w 2319241"/>
              <a:gd name="connsiteY12" fmla="*/ 2520250 h 2520250"/>
              <a:gd name="connsiteX13" fmla="*/ 0 w 2319241"/>
              <a:gd name="connsiteY13" fmla="*/ 2520250 h 2520250"/>
              <a:gd name="connsiteX14" fmla="*/ 0 w 2319241"/>
              <a:gd name="connsiteY14" fmla="*/ 250 h 2520250"/>
              <a:gd name="connsiteX15" fmla="*/ 1491499 w 2319241"/>
              <a:gd name="connsiteY15" fmla="*/ 250 h 25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19241" h="2520250">
                <a:moveTo>
                  <a:pt x="1493878" y="1895335"/>
                </a:moveTo>
                <a:lnTo>
                  <a:pt x="1493878" y="2388002"/>
                </a:lnTo>
                <a:lnTo>
                  <a:pt x="2043017" y="2388002"/>
                </a:lnTo>
                <a:lnTo>
                  <a:pt x="2043017" y="1895335"/>
                </a:lnTo>
                <a:close/>
                <a:moveTo>
                  <a:pt x="1491499" y="0"/>
                </a:moveTo>
                <a:lnTo>
                  <a:pt x="2319241" y="0"/>
                </a:lnTo>
                <a:lnTo>
                  <a:pt x="2319241" y="1895335"/>
                </a:lnTo>
                <a:lnTo>
                  <a:pt x="2319240" y="1895335"/>
                </a:lnTo>
                <a:lnTo>
                  <a:pt x="2319240" y="2388002"/>
                </a:lnTo>
                <a:lnTo>
                  <a:pt x="2319241" y="2388002"/>
                </a:lnTo>
                <a:lnTo>
                  <a:pt x="2319241" y="2520250"/>
                </a:lnTo>
                <a:lnTo>
                  <a:pt x="1493878" y="2520250"/>
                </a:lnTo>
                <a:lnTo>
                  <a:pt x="1491499" y="2520250"/>
                </a:lnTo>
                <a:lnTo>
                  <a:pt x="0" y="2520250"/>
                </a:lnTo>
                <a:lnTo>
                  <a:pt x="0" y="250"/>
                </a:lnTo>
                <a:lnTo>
                  <a:pt x="1491499" y="250"/>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sp>
        <p:nvSpPr>
          <p:cNvPr id="15" name="正方形/長方形 14"/>
          <p:cNvSpPr/>
          <p:nvPr/>
        </p:nvSpPr>
        <p:spPr>
          <a:xfrm>
            <a:off x="474729" y="5029200"/>
            <a:ext cx="377637" cy="109628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3137691" y="5029201"/>
            <a:ext cx="608273"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852365" y="621567"/>
            <a:ext cx="2319241" cy="252214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474730" y="4812979"/>
            <a:ext cx="377636"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3137691" y="4812979"/>
            <a:ext cx="608273"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852364" y="5798656"/>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852364" y="5632810"/>
            <a:ext cx="2285326" cy="16098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68680" y="5693770"/>
            <a:ext cx="2269009"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852364" y="5476686"/>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474729" y="4640216"/>
            <a:ext cx="377635" cy="16790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474729" y="4474371"/>
            <a:ext cx="377635" cy="16790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491045" y="4535331"/>
            <a:ext cx="361319" cy="4878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474729" y="4318246"/>
            <a:ext cx="377635" cy="16790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3137689" y="4642045"/>
            <a:ext cx="608275" cy="16607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3137689" y="4476199"/>
            <a:ext cx="608275" cy="16607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3154005" y="4537159"/>
            <a:ext cx="591959" cy="5467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3137689" y="4320075"/>
            <a:ext cx="608275" cy="16607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58" name="正方形/長方形 57"/>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59" name="正方形/長方形 58"/>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0" name="正方形/長方形 59"/>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1" name="正方形/長方形 60"/>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62" name="正方形/長方形 61"/>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スライド番号プレースホルダー 7"/>
          <p:cNvSpPr>
            <a:spLocks noGrp="1"/>
          </p:cNvSpPr>
          <p:nvPr>
            <p:ph type="sldNum" sz="quarter" idx="12"/>
          </p:nvPr>
        </p:nvSpPr>
        <p:spPr>
          <a:xfrm>
            <a:off x="7086600" y="6568790"/>
            <a:ext cx="2057400" cy="365125"/>
          </a:xfrm>
        </p:spPr>
        <p:txBody>
          <a:bodyPr/>
          <a:lstStyle/>
          <a:p>
            <a:fld id="{0FAAC706-F3E1-4445-B28C-5D91B81A3B8A}" type="slidenum">
              <a:rPr kumimoji="1" lang="ja-JP" altLang="en-US" smtClean="0">
                <a:solidFill>
                  <a:schemeClr val="bg1"/>
                </a:solidFill>
              </a:rPr>
              <a:t>10</a:t>
            </a:fld>
            <a:endParaRPr kumimoji="1" lang="ja-JP" altLang="en-US" dirty="0">
              <a:solidFill>
                <a:schemeClr val="bg1"/>
              </a:solidFill>
            </a:endParaRPr>
          </a:p>
        </p:txBody>
      </p:sp>
    </p:spTree>
    <p:extLst>
      <p:ext uri="{BB962C8B-B14F-4D97-AF65-F5344CB8AC3E}">
        <p14:creationId xmlns:p14="http://schemas.microsoft.com/office/powerpoint/2010/main" val="2706051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1754326"/>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ja-JP" altLang="en-US" dirty="0"/>
          </a:p>
          <a:p>
            <a:pPr marL="342900" indent="-342900">
              <a:buFont typeface="+mj-lt"/>
              <a:buAutoNum type="arabicPeriod"/>
            </a:pPr>
            <a:endParaRPr kumimoji="1" lang="ja-JP" altLang="en-US" dirty="0"/>
          </a:p>
        </p:txBody>
      </p:sp>
      <p:sp>
        <p:nvSpPr>
          <p:cNvPr id="15" name="正方形/長方形 14"/>
          <p:cNvSpPr/>
          <p:nvPr/>
        </p:nvSpPr>
        <p:spPr>
          <a:xfrm>
            <a:off x="474729" y="5029200"/>
            <a:ext cx="377637" cy="109628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3137691" y="5029201"/>
            <a:ext cx="608273"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474730" y="4812979"/>
            <a:ext cx="377636"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3137691" y="4812979"/>
            <a:ext cx="608273"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852364" y="5798656"/>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852364" y="5632810"/>
            <a:ext cx="2285326" cy="16098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68680" y="5693770"/>
            <a:ext cx="2269009" cy="45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852364" y="5476686"/>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474729" y="4640216"/>
            <a:ext cx="377635" cy="16790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474729" y="4474371"/>
            <a:ext cx="377635" cy="16790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491045" y="4535331"/>
            <a:ext cx="361319" cy="4878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474729" y="4318246"/>
            <a:ext cx="377635" cy="16790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3137689" y="4642045"/>
            <a:ext cx="608275" cy="16607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3137689" y="4476199"/>
            <a:ext cx="608275" cy="16607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3154005" y="4537159"/>
            <a:ext cx="591959" cy="5467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3137689" y="4320075"/>
            <a:ext cx="608275" cy="16607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1365161" y="4368965"/>
            <a:ext cx="1545462" cy="10980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852365" y="621567"/>
            <a:ext cx="2319241" cy="2522148"/>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522753" y="2644105"/>
            <a:ext cx="360000" cy="3600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4" name="正方形/長方形 63"/>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5" name="正方形/長方形 64"/>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6" name="正方形/長方形 65"/>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7" name="正方形/長方形 66"/>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53" name="正方形/長方形 52"/>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スライド番号プレースホルダー 7"/>
          <p:cNvSpPr>
            <a:spLocks noGrp="1"/>
          </p:cNvSpPr>
          <p:nvPr>
            <p:ph type="sldNum" sz="quarter" idx="12"/>
          </p:nvPr>
        </p:nvSpPr>
        <p:spPr>
          <a:xfrm>
            <a:off x="7086600" y="6568790"/>
            <a:ext cx="2057400" cy="365125"/>
          </a:xfrm>
        </p:spPr>
        <p:txBody>
          <a:bodyPr/>
          <a:lstStyle/>
          <a:p>
            <a:fld id="{EEA37827-86FD-44CD-A2A9-2A422D3E7C23}" type="slidenum">
              <a:rPr kumimoji="1" lang="ja-JP" altLang="en-US" smtClean="0">
                <a:solidFill>
                  <a:schemeClr val="bg1"/>
                </a:solidFill>
              </a:rPr>
              <a:t>11</a:t>
            </a:fld>
            <a:endParaRPr kumimoji="1" lang="ja-JP" altLang="en-US" dirty="0">
              <a:solidFill>
                <a:schemeClr val="bg1"/>
              </a:solidFill>
            </a:endParaRPr>
          </a:p>
        </p:txBody>
      </p:sp>
    </p:spTree>
    <p:extLst>
      <p:ext uri="{BB962C8B-B14F-4D97-AF65-F5344CB8AC3E}">
        <p14:creationId xmlns:p14="http://schemas.microsoft.com/office/powerpoint/2010/main" val="14744325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2308324"/>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endParaRPr lang="ja-JP" altLang="en-US" dirty="0"/>
          </a:p>
          <a:p>
            <a:pPr marL="342900" indent="-342900">
              <a:buFont typeface="+mj-lt"/>
              <a:buAutoNum type="arabicPeriod"/>
            </a:pPr>
            <a:endParaRPr kumimoji="1" lang="ja-JP" altLang="en-US" dirty="0"/>
          </a:p>
        </p:txBody>
      </p:sp>
      <p:sp>
        <p:nvSpPr>
          <p:cNvPr id="15" name="正方形/長方形 14"/>
          <p:cNvSpPr/>
          <p:nvPr/>
        </p:nvSpPr>
        <p:spPr>
          <a:xfrm>
            <a:off x="474729" y="5029200"/>
            <a:ext cx="377637" cy="109628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3137691" y="5029201"/>
            <a:ext cx="608273"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474730" y="4812979"/>
            <a:ext cx="377636"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3137691" y="4812979"/>
            <a:ext cx="608273"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1365161" y="4567455"/>
            <a:ext cx="1545462" cy="89951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852366" y="623713"/>
            <a:ext cx="2319240" cy="252000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2522753" y="2644105"/>
            <a:ext cx="360000" cy="3600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3" name="正方形/長方形 62"/>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4" name="正方形/長方形 63"/>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5" name="正方形/長方形 64"/>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6" name="正方形/長方形 65"/>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42" name="正方形/長方形 41"/>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スライド番号プレースホルダー 7"/>
          <p:cNvSpPr>
            <a:spLocks noGrp="1"/>
          </p:cNvSpPr>
          <p:nvPr>
            <p:ph type="sldNum" sz="quarter" idx="12"/>
          </p:nvPr>
        </p:nvSpPr>
        <p:spPr>
          <a:xfrm>
            <a:off x="7086600" y="6568790"/>
            <a:ext cx="2057400" cy="365125"/>
          </a:xfrm>
        </p:spPr>
        <p:txBody>
          <a:bodyPr/>
          <a:lstStyle/>
          <a:p>
            <a:fld id="{E14F6531-F565-4832-9E0A-C5A914D69C6A}" type="slidenum">
              <a:rPr kumimoji="1" lang="ja-JP" altLang="en-US" smtClean="0">
                <a:solidFill>
                  <a:schemeClr val="bg1"/>
                </a:solidFill>
              </a:rPr>
              <a:t>12</a:t>
            </a:fld>
            <a:endParaRPr kumimoji="1" lang="ja-JP" altLang="en-US" dirty="0">
              <a:solidFill>
                <a:schemeClr val="bg1"/>
              </a:solidFill>
            </a:endParaRPr>
          </a:p>
        </p:txBody>
      </p:sp>
    </p:spTree>
    <p:extLst>
      <p:ext uri="{BB962C8B-B14F-4D97-AF65-F5344CB8AC3E}">
        <p14:creationId xmlns:p14="http://schemas.microsoft.com/office/powerpoint/2010/main" val="3034175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2585323"/>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endParaRPr lang="ja-JP" altLang="en-US" dirty="0"/>
          </a:p>
          <a:p>
            <a:pPr marL="342900" indent="-342900">
              <a:buFont typeface="+mj-lt"/>
              <a:buAutoNum type="arabicPeriod"/>
            </a:pPr>
            <a:endParaRPr kumimoji="1" lang="ja-JP" altLang="en-US" dirty="0"/>
          </a:p>
        </p:txBody>
      </p:sp>
      <p:sp>
        <p:nvSpPr>
          <p:cNvPr id="15" name="正方形/長方形 14"/>
          <p:cNvSpPr/>
          <p:nvPr/>
        </p:nvSpPr>
        <p:spPr>
          <a:xfrm>
            <a:off x="474729" y="5029200"/>
            <a:ext cx="377637" cy="109628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3137691" y="5029201"/>
            <a:ext cx="608273"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474730" y="4812979"/>
            <a:ext cx="377636"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3137691" y="4812979"/>
            <a:ext cx="608273" cy="21136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1365161" y="4567455"/>
            <a:ext cx="1545462" cy="89951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852366" y="623713"/>
            <a:ext cx="2319240" cy="252000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3141094" y="4808119"/>
            <a:ext cx="60487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473019" y="4818850"/>
            <a:ext cx="379347" cy="67616"/>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2522753" y="2644105"/>
            <a:ext cx="360000" cy="3600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852366" y="618855"/>
            <a:ext cx="2319240" cy="252486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0" name="正方形/長方形 59"/>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1" name="正方形/長方形 60"/>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2" name="正方形/長方形 61"/>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3" name="正方形/長方形 62"/>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49" name="正方形/長方形 48"/>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スライド番号プレースホルダー 7"/>
          <p:cNvSpPr>
            <a:spLocks noGrp="1"/>
          </p:cNvSpPr>
          <p:nvPr>
            <p:ph type="sldNum" sz="quarter" idx="12"/>
          </p:nvPr>
        </p:nvSpPr>
        <p:spPr>
          <a:xfrm>
            <a:off x="7086600" y="6568790"/>
            <a:ext cx="2057400" cy="365125"/>
          </a:xfrm>
        </p:spPr>
        <p:txBody>
          <a:bodyPr/>
          <a:lstStyle/>
          <a:p>
            <a:fld id="{03B36F25-B71E-4362-BD1E-0EF36E7563B7}" type="slidenum">
              <a:rPr lang="ja-JP" altLang="en-US">
                <a:solidFill>
                  <a:schemeClr val="bg1"/>
                </a:solidFill>
              </a:rPr>
              <a:t>13</a:t>
            </a:fld>
            <a:endParaRPr kumimoji="1" lang="ja-JP" altLang="en-US" dirty="0">
              <a:solidFill>
                <a:schemeClr val="bg1"/>
              </a:solidFill>
            </a:endParaRPr>
          </a:p>
        </p:txBody>
      </p:sp>
    </p:spTree>
    <p:extLst>
      <p:ext uri="{BB962C8B-B14F-4D97-AF65-F5344CB8AC3E}">
        <p14:creationId xmlns:p14="http://schemas.microsoft.com/office/powerpoint/2010/main" val="3639430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2862322"/>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endParaRPr lang="ja-JP" altLang="en-US" dirty="0"/>
          </a:p>
          <a:p>
            <a:pPr marL="342900" indent="-342900">
              <a:buFont typeface="+mj-lt"/>
              <a:buAutoNum type="arabicPeriod"/>
            </a:pP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58" name="正方形/長方形 57"/>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59" name="正方形/長方形 58"/>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0" name="正方形/長方形 59"/>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1" name="正方形/長方形 60"/>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42" name="正方形/長方形 41"/>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スライド番号プレースホルダー 7"/>
          <p:cNvSpPr>
            <a:spLocks noGrp="1"/>
          </p:cNvSpPr>
          <p:nvPr>
            <p:ph type="sldNum" sz="quarter" idx="12"/>
          </p:nvPr>
        </p:nvSpPr>
        <p:spPr>
          <a:xfrm>
            <a:off x="7086600" y="6568790"/>
            <a:ext cx="2057400" cy="365125"/>
          </a:xfrm>
        </p:spPr>
        <p:txBody>
          <a:bodyPr/>
          <a:lstStyle/>
          <a:p>
            <a:fld id="{CED3D5B4-F5E7-41C4-BF8D-ABE6E23FA29A}" type="slidenum">
              <a:rPr lang="ja-JP" altLang="en-US">
                <a:solidFill>
                  <a:schemeClr val="bg1"/>
                </a:solidFill>
              </a:rPr>
              <a:t>14</a:t>
            </a:fld>
            <a:endParaRPr kumimoji="1" lang="ja-JP" altLang="en-US" dirty="0">
              <a:solidFill>
                <a:schemeClr val="bg1"/>
              </a:solidFill>
            </a:endParaRPr>
          </a:p>
        </p:txBody>
      </p:sp>
    </p:spTree>
    <p:extLst>
      <p:ext uri="{BB962C8B-B14F-4D97-AF65-F5344CB8AC3E}">
        <p14:creationId xmlns:p14="http://schemas.microsoft.com/office/powerpoint/2010/main" val="2694086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3416320"/>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r>
              <a:rPr lang="ja-JP" altLang="en-US" dirty="0" smtClean="0"/>
              <a:t>絶縁膜、コンタクトホールのパターンに合わせてフォトレジスト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endParaRPr lang="ja-JP" altLang="en-US" dirty="0"/>
          </a:p>
          <a:p>
            <a:pPr marL="342900" indent="-342900">
              <a:buFont typeface="+mj-lt"/>
              <a:buAutoNum type="arabicPeriod"/>
            </a:pP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p:cNvSpPr/>
          <p:nvPr/>
        </p:nvSpPr>
        <p:spPr>
          <a:xfrm>
            <a:off x="852365" y="621566"/>
            <a:ext cx="2319241" cy="2522148"/>
          </a:xfrm>
          <a:custGeom>
            <a:avLst/>
            <a:gdLst>
              <a:gd name="connsiteX0" fmla="*/ 1518704 w 2319241"/>
              <a:gd name="connsiteY0" fmla="*/ 1924779 h 2522148"/>
              <a:gd name="connsiteX1" fmla="*/ 1518704 w 2319241"/>
              <a:gd name="connsiteY1" fmla="*/ 2462150 h 2522148"/>
              <a:gd name="connsiteX2" fmla="*/ 2165155 w 2319241"/>
              <a:gd name="connsiteY2" fmla="*/ 2462150 h 2522148"/>
              <a:gd name="connsiteX3" fmla="*/ 2165155 w 2319241"/>
              <a:gd name="connsiteY3" fmla="*/ 1924779 h 2522148"/>
              <a:gd name="connsiteX4" fmla="*/ 0 w 2319241"/>
              <a:gd name="connsiteY4" fmla="*/ 0 h 2522148"/>
              <a:gd name="connsiteX5" fmla="*/ 2319241 w 2319241"/>
              <a:gd name="connsiteY5" fmla="*/ 0 h 2522148"/>
              <a:gd name="connsiteX6" fmla="*/ 2319241 w 2319241"/>
              <a:gd name="connsiteY6" fmla="*/ 2522148 h 2522148"/>
              <a:gd name="connsiteX7" fmla="*/ 0 w 2319241"/>
              <a:gd name="connsiteY7" fmla="*/ 2522148 h 252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19241" h="2522148">
                <a:moveTo>
                  <a:pt x="1518704" y="1924779"/>
                </a:moveTo>
                <a:lnTo>
                  <a:pt x="1518704" y="2462150"/>
                </a:lnTo>
                <a:lnTo>
                  <a:pt x="2165155" y="2462150"/>
                </a:lnTo>
                <a:lnTo>
                  <a:pt x="2165155" y="1924779"/>
                </a:lnTo>
                <a:close/>
                <a:moveTo>
                  <a:pt x="0" y="0"/>
                </a:moveTo>
                <a:lnTo>
                  <a:pt x="2319241" y="0"/>
                </a:lnTo>
                <a:lnTo>
                  <a:pt x="2319241" y="2522148"/>
                </a:lnTo>
                <a:lnTo>
                  <a:pt x="0" y="2522148"/>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474729" y="5353052"/>
            <a:ext cx="377637" cy="772433"/>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3421275" y="5353051"/>
            <a:ext cx="324689" cy="772433"/>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2568473" y="2705065"/>
            <a:ext cx="259084" cy="251495"/>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1820646" y="4697838"/>
            <a:ext cx="672059" cy="76490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6" name="正方形/長方形 65"/>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7" name="正方形/長方形 66"/>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8" name="正方形/長方形 67"/>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9" name="正方形/長方形 68"/>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52" name="正方形/長方形 51"/>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スライド番号プレースホルダー 7"/>
          <p:cNvSpPr>
            <a:spLocks noGrp="1"/>
          </p:cNvSpPr>
          <p:nvPr>
            <p:ph type="sldNum" sz="quarter" idx="12"/>
          </p:nvPr>
        </p:nvSpPr>
        <p:spPr>
          <a:xfrm>
            <a:off x="7086600" y="6568790"/>
            <a:ext cx="2057400" cy="365125"/>
          </a:xfrm>
        </p:spPr>
        <p:txBody>
          <a:bodyPr/>
          <a:lstStyle/>
          <a:p>
            <a:fld id="{1878AB23-D8AB-4C16-BCF9-5ACFDFF220FF}" type="slidenum">
              <a:rPr lang="ja-JP" altLang="en-US">
                <a:solidFill>
                  <a:schemeClr val="bg1"/>
                </a:solidFill>
              </a:rPr>
              <a:t>15</a:t>
            </a:fld>
            <a:endParaRPr kumimoji="1" lang="ja-JP" altLang="en-US" dirty="0">
              <a:solidFill>
                <a:schemeClr val="bg1"/>
              </a:solidFill>
            </a:endParaRPr>
          </a:p>
        </p:txBody>
      </p:sp>
    </p:spTree>
    <p:extLst>
      <p:ext uri="{BB962C8B-B14F-4D97-AF65-F5344CB8AC3E}">
        <p14:creationId xmlns:p14="http://schemas.microsoft.com/office/powerpoint/2010/main" val="2185650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3693319"/>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r>
              <a:rPr lang="ja-JP" altLang="en-US" dirty="0" smtClean="0"/>
              <a:t>絶縁膜、コンタクトホールのパターンに合わせてフォトレジスト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lang="ja-JP" altLang="en-US" dirty="0"/>
              <a:t>絶縁</a:t>
            </a:r>
            <a:r>
              <a:rPr lang="ja-JP" altLang="en-US" dirty="0" smtClean="0"/>
              <a:t>膜を</a:t>
            </a:r>
            <a:r>
              <a:rPr lang="en-US" altLang="ja-JP" dirty="0" smtClean="0"/>
              <a:t>Sputtering</a:t>
            </a:r>
          </a:p>
          <a:p>
            <a:pPr marL="342900" indent="-342900">
              <a:buFont typeface="+mj-lt"/>
              <a:buAutoNum type="arabicPeriod"/>
            </a:pPr>
            <a:endParaRPr lang="ja-JP" altLang="en-US" dirty="0"/>
          </a:p>
          <a:p>
            <a:pPr marL="342900" indent="-342900">
              <a:buFont typeface="+mj-lt"/>
              <a:buAutoNum type="arabicPeriod"/>
            </a:pP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p:cNvSpPr/>
          <p:nvPr/>
        </p:nvSpPr>
        <p:spPr>
          <a:xfrm>
            <a:off x="852365" y="621566"/>
            <a:ext cx="2319241" cy="2522148"/>
          </a:xfrm>
          <a:custGeom>
            <a:avLst/>
            <a:gdLst>
              <a:gd name="connsiteX0" fmla="*/ 1518704 w 2319241"/>
              <a:gd name="connsiteY0" fmla="*/ 1924779 h 2522148"/>
              <a:gd name="connsiteX1" fmla="*/ 1518704 w 2319241"/>
              <a:gd name="connsiteY1" fmla="*/ 2462150 h 2522148"/>
              <a:gd name="connsiteX2" fmla="*/ 2165155 w 2319241"/>
              <a:gd name="connsiteY2" fmla="*/ 2462150 h 2522148"/>
              <a:gd name="connsiteX3" fmla="*/ 2165155 w 2319241"/>
              <a:gd name="connsiteY3" fmla="*/ 1924779 h 2522148"/>
              <a:gd name="connsiteX4" fmla="*/ 0 w 2319241"/>
              <a:gd name="connsiteY4" fmla="*/ 0 h 2522148"/>
              <a:gd name="connsiteX5" fmla="*/ 2319241 w 2319241"/>
              <a:gd name="connsiteY5" fmla="*/ 0 h 2522148"/>
              <a:gd name="connsiteX6" fmla="*/ 2319241 w 2319241"/>
              <a:gd name="connsiteY6" fmla="*/ 2522148 h 2522148"/>
              <a:gd name="connsiteX7" fmla="*/ 0 w 2319241"/>
              <a:gd name="connsiteY7" fmla="*/ 2522148 h 252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19241" h="2522148">
                <a:moveTo>
                  <a:pt x="1518704" y="1924779"/>
                </a:moveTo>
                <a:lnTo>
                  <a:pt x="1518704" y="2462150"/>
                </a:lnTo>
                <a:lnTo>
                  <a:pt x="2165155" y="2462150"/>
                </a:lnTo>
                <a:lnTo>
                  <a:pt x="2165155" y="1924779"/>
                </a:lnTo>
                <a:close/>
                <a:moveTo>
                  <a:pt x="0" y="0"/>
                </a:moveTo>
                <a:lnTo>
                  <a:pt x="2319241" y="0"/>
                </a:lnTo>
                <a:lnTo>
                  <a:pt x="2319241" y="2522148"/>
                </a:lnTo>
                <a:lnTo>
                  <a:pt x="0" y="2522148"/>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474729" y="5353052"/>
            <a:ext cx="377637" cy="772433"/>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3421275" y="5353051"/>
            <a:ext cx="324689" cy="772433"/>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2568473" y="2705065"/>
            <a:ext cx="259084" cy="251495"/>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67606" y="5454134"/>
            <a:ext cx="493790" cy="5033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1361396" y="4959384"/>
            <a:ext cx="455705"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475322" y="4851295"/>
            <a:ext cx="377044"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1819889" y="4197709"/>
            <a:ext cx="672816"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2506324" y="4975520"/>
            <a:ext cx="404299" cy="4872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923281" y="5454134"/>
            <a:ext cx="214412"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3135943" y="5621015"/>
            <a:ext cx="277261"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3413204" y="4843722"/>
            <a:ext cx="332760"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852366" y="623713"/>
            <a:ext cx="2319240" cy="252000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1820646" y="4697838"/>
            <a:ext cx="672059" cy="76490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7" name="正方形/長方形 66"/>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8" name="正方形/長方形 67"/>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9" name="正方形/長方形 68"/>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70" name="正方形/長方形 69"/>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60" name="正方形/長方形 59"/>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スライド番号プレースホルダー 7"/>
          <p:cNvSpPr>
            <a:spLocks noGrp="1"/>
          </p:cNvSpPr>
          <p:nvPr>
            <p:ph type="sldNum" sz="quarter" idx="12"/>
          </p:nvPr>
        </p:nvSpPr>
        <p:spPr>
          <a:xfrm>
            <a:off x="7086600" y="6568790"/>
            <a:ext cx="2057400" cy="365125"/>
          </a:xfrm>
        </p:spPr>
        <p:txBody>
          <a:bodyPr/>
          <a:lstStyle/>
          <a:p>
            <a:fld id="{7AAE47B2-1262-4871-9FE9-C46BDE467666}" type="slidenum">
              <a:rPr lang="ja-JP" altLang="en-US">
                <a:solidFill>
                  <a:schemeClr val="bg1"/>
                </a:solidFill>
              </a:rPr>
              <a:t>16</a:t>
            </a:fld>
            <a:endParaRPr kumimoji="1" lang="ja-JP" altLang="en-US" dirty="0">
              <a:solidFill>
                <a:schemeClr val="bg1"/>
              </a:solidFill>
            </a:endParaRPr>
          </a:p>
        </p:txBody>
      </p:sp>
    </p:spTree>
    <p:extLst>
      <p:ext uri="{BB962C8B-B14F-4D97-AF65-F5344CB8AC3E}">
        <p14:creationId xmlns:p14="http://schemas.microsoft.com/office/powerpoint/2010/main" val="39569745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3693319"/>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r>
              <a:rPr lang="ja-JP" altLang="en-US" dirty="0" smtClean="0"/>
              <a:t>絶縁膜、コンタクトホールのパターンに合わせてフォトレジスト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lang="ja-JP" altLang="en-US" dirty="0"/>
              <a:t>絶縁</a:t>
            </a:r>
            <a:r>
              <a:rPr lang="ja-JP" altLang="en-US" dirty="0" smtClean="0"/>
              <a:t>膜を</a:t>
            </a:r>
            <a:r>
              <a:rPr lang="en-US" altLang="ja-JP" dirty="0" smtClean="0"/>
              <a:t>Sputtering</a:t>
            </a:r>
          </a:p>
          <a:p>
            <a:pPr marL="342900" indent="-342900">
              <a:buFont typeface="+mj-lt"/>
              <a:buAutoNum type="arabicPeriod"/>
            </a:pPr>
            <a:r>
              <a:rPr lang="en-US" altLang="ja-JP" dirty="0" smtClean="0"/>
              <a:t>Lift Off</a:t>
            </a:r>
            <a:endParaRPr lang="ja-JP" altLang="en-US" dirty="0"/>
          </a:p>
          <a:p>
            <a:pPr marL="342900" indent="-342900">
              <a:buFont typeface="+mj-lt"/>
              <a:buAutoNum type="arabicPeriod"/>
            </a:pP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67606" y="5454134"/>
            <a:ext cx="493790" cy="5033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1361396" y="4959384"/>
            <a:ext cx="455705"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2506324" y="4975520"/>
            <a:ext cx="404299" cy="4786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923281" y="5454134"/>
            <a:ext cx="214412"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3135943" y="5621015"/>
            <a:ext cx="277261"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p:cNvSpPr/>
          <p:nvPr/>
        </p:nvSpPr>
        <p:spPr>
          <a:xfrm>
            <a:off x="2371069" y="2546346"/>
            <a:ext cx="552212" cy="537371"/>
          </a:xfrm>
          <a:custGeom>
            <a:avLst/>
            <a:gdLst>
              <a:gd name="connsiteX0" fmla="*/ 326946 w 552212"/>
              <a:gd name="connsiteY0" fmla="*/ 158719 h 537371"/>
              <a:gd name="connsiteX1" fmla="*/ 197404 w 552212"/>
              <a:gd name="connsiteY1" fmla="*/ 284467 h 537371"/>
              <a:gd name="connsiteX2" fmla="*/ 326946 w 552212"/>
              <a:gd name="connsiteY2" fmla="*/ 410215 h 537371"/>
              <a:gd name="connsiteX3" fmla="*/ 456488 w 552212"/>
              <a:gd name="connsiteY3" fmla="*/ 284467 h 537371"/>
              <a:gd name="connsiteX4" fmla="*/ 326946 w 552212"/>
              <a:gd name="connsiteY4" fmla="*/ 158719 h 537371"/>
              <a:gd name="connsiteX5" fmla="*/ 0 w 552212"/>
              <a:gd name="connsiteY5" fmla="*/ 0 h 537371"/>
              <a:gd name="connsiteX6" fmla="*/ 552212 w 552212"/>
              <a:gd name="connsiteY6" fmla="*/ 0 h 537371"/>
              <a:gd name="connsiteX7" fmla="*/ 552212 w 552212"/>
              <a:gd name="connsiteY7" fmla="*/ 537371 h 537371"/>
              <a:gd name="connsiteX8" fmla="*/ 0 w 552212"/>
              <a:gd name="connsiteY8" fmla="*/ 537371 h 537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212" h="537371">
                <a:moveTo>
                  <a:pt x="326946" y="158719"/>
                </a:moveTo>
                <a:cubicBezTo>
                  <a:pt x="255402" y="158719"/>
                  <a:pt x="197404" y="215018"/>
                  <a:pt x="197404" y="284467"/>
                </a:cubicBezTo>
                <a:cubicBezTo>
                  <a:pt x="197404" y="353916"/>
                  <a:pt x="255402" y="410215"/>
                  <a:pt x="326946" y="410215"/>
                </a:cubicBezTo>
                <a:cubicBezTo>
                  <a:pt x="398490" y="410215"/>
                  <a:pt x="456488" y="353916"/>
                  <a:pt x="456488" y="284467"/>
                </a:cubicBezTo>
                <a:cubicBezTo>
                  <a:pt x="456488" y="215018"/>
                  <a:pt x="398490" y="158719"/>
                  <a:pt x="326946" y="158719"/>
                </a:cubicBezTo>
                <a:close/>
                <a:moveTo>
                  <a:pt x="0" y="0"/>
                </a:moveTo>
                <a:lnTo>
                  <a:pt x="552212" y="0"/>
                </a:lnTo>
                <a:lnTo>
                  <a:pt x="552212" y="537371"/>
                </a:lnTo>
                <a:lnTo>
                  <a:pt x="0" y="53737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70" name="正方形/長方形 69"/>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71" name="正方形/長方形 70"/>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72" name="正方形/長方形 71"/>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73" name="正方形/長方形 72"/>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49" name="正方形/長方形 48"/>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スライド番号プレースホルダー 7"/>
          <p:cNvSpPr>
            <a:spLocks noGrp="1"/>
          </p:cNvSpPr>
          <p:nvPr>
            <p:ph type="sldNum" sz="quarter" idx="12"/>
          </p:nvPr>
        </p:nvSpPr>
        <p:spPr>
          <a:xfrm>
            <a:off x="7086600" y="6568790"/>
            <a:ext cx="2057400" cy="365125"/>
          </a:xfrm>
        </p:spPr>
        <p:txBody>
          <a:bodyPr/>
          <a:lstStyle/>
          <a:p>
            <a:fld id="{38A57336-64FF-4D01-B73E-ACB40787FA2D}" type="slidenum">
              <a:rPr lang="ja-JP" altLang="en-US">
                <a:solidFill>
                  <a:schemeClr val="bg1"/>
                </a:solidFill>
              </a:rPr>
              <a:t>17</a:t>
            </a:fld>
            <a:endParaRPr kumimoji="1" lang="ja-JP" altLang="en-US" dirty="0">
              <a:solidFill>
                <a:schemeClr val="bg1"/>
              </a:solidFill>
            </a:endParaRPr>
          </a:p>
        </p:txBody>
      </p:sp>
    </p:spTree>
    <p:extLst>
      <p:ext uri="{BB962C8B-B14F-4D97-AF65-F5344CB8AC3E}">
        <p14:creationId xmlns:p14="http://schemas.microsoft.com/office/powerpoint/2010/main" val="3677001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3970318"/>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r>
              <a:rPr lang="ja-JP" altLang="en-US" dirty="0" smtClean="0"/>
              <a:t>絶縁膜、コンタクトホールのパターンに合わせてフォトレジスト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lang="ja-JP" altLang="en-US" dirty="0"/>
              <a:t>絶縁</a:t>
            </a:r>
            <a:r>
              <a:rPr lang="ja-JP" altLang="en-US" dirty="0" smtClean="0"/>
              <a:t>膜を</a:t>
            </a:r>
            <a:r>
              <a:rPr lang="en-US" altLang="ja-JP" dirty="0" smtClean="0"/>
              <a:t>Sputtering</a:t>
            </a:r>
          </a:p>
          <a:p>
            <a:pPr marL="342900" indent="-342900">
              <a:buFont typeface="+mj-lt"/>
              <a:buAutoNum type="arabicPeriod"/>
            </a:pPr>
            <a:r>
              <a:rPr lang="en-US" altLang="ja-JP" dirty="0" smtClean="0"/>
              <a:t>Lift Off</a:t>
            </a:r>
            <a:endParaRPr lang="ja-JP" altLang="en-US" dirty="0"/>
          </a:p>
          <a:p>
            <a:pPr marL="342900" indent="-342900">
              <a:buFont typeface="+mj-lt"/>
              <a:buAutoNum type="arabicPeriod"/>
            </a:pPr>
            <a:r>
              <a:rPr kumimoji="1" lang="en-US" altLang="ja-JP" dirty="0" smtClean="0"/>
              <a:t>Nb wire</a:t>
            </a:r>
            <a:r>
              <a:rPr lang="ja-JP" altLang="en-US" dirty="0" smtClean="0"/>
              <a:t>部分に合わせてフォトレジスト</a:t>
            </a:r>
            <a:r>
              <a:rPr lang="en-US" altLang="ja-JP" dirty="0" smtClean="0"/>
              <a:t>(AZ5214)</a:t>
            </a:r>
            <a:r>
              <a:rPr lang="ja-JP" altLang="en-US" dirty="0" smtClean="0"/>
              <a:t>を塗布、現像、露光。</a:t>
            </a: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67606" y="5454134"/>
            <a:ext cx="493790" cy="5033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1361396" y="4959384"/>
            <a:ext cx="455705"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923281" y="5454134"/>
            <a:ext cx="214412"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3135943" y="5621015"/>
            <a:ext cx="277261"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p:cNvSpPr/>
          <p:nvPr/>
        </p:nvSpPr>
        <p:spPr>
          <a:xfrm>
            <a:off x="2371069" y="2546346"/>
            <a:ext cx="552212" cy="537371"/>
          </a:xfrm>
          <a:custGeom>
            <a:avLst/>
            <a:gdLst>
              <a:gd name="connsiteX0" fmla="*/ 326946 w 552212"/>
              <a:gd name="connsiteY0" fmla="*/ 158719 h 537371"/>
              <a:gd name="connsiteX1" fmla="*/ 197404 w 552212"/>
              <a:gd name="connsiteY1" fmla="*/ 284467 h 537371"/>
              <a:gd name="connsiteX2" fmla="*/ 326946 w 552212"/>
              <a:gd name="connsiteY2" fmla="*/ 410215 h 537371"/>
              <a:gd name="connsiteX3" fmla="*/ 456488 w 552212"/>
              <a:gd name="connsiteY3" fmla="*/ 284467 h 537371"/>
              <a:gd name="connsiteX4" fmla="*/ 326946 w 552212"/>
              <a:gd name="connsiteY4" fmla="*/ 158719 h 537371"/>
              <a:gd name="connsiteX5" fmla="*/ 0 w 552212"/>
              <a:gd name="connsiteY5" fmla="*/ 0 h 537371"/>
              <a:gd name="connsiteX6" fmla="*/ 552212 w 552212"/>
              <a:gd name="connsiteY6" fmla="*/ 0 h 537371"/>
              <a:gd name="connsiteX7" fmla="*/ 552212 w 552212"/>
              <a:gd name="connsiteY7" fmla="*/ 537371 h 537371"/>
              <a:gd name="connsiteX8" fmla="*/ 0 w 552212"/>
              <a:gd name="connsiteY8" fmla="*/ 537371 h 537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212" h="537371">
                <a:moveTo>
                  <a:pt x="326946" y="158719"/>
                </a:moveTo>
                <a:cubicBezTo>
                  <a:pt x="255402" y="158719"/>
                  <a:pt x="197404" y="215018"/>
                  <a:pt x="197404" y="284467"/>
                </a:cubicBezTo>
                <a:cubicBezTo>
                  <a:pt x="197404" y="353916"/>
                  <a:pt x="255402" y="410215"/>
                  <a:pt x="326946" y="410215"/>
                </a:cubicBezTo>
                <a:cubicBezTo>
                  <a:pt x="398490" y="410215"/>
                  <a:pt x="456488" y="353916"/>
                  <a:pt x="456488" y="284467"/>
                </a:cubicBezTo>
                <a:cubicBezTo>
                  <a:pt x="456488" y="215018"/>
                  <a:pt x="398490" y="158719"/>
                  <a:pt x="326946" y="158719"/>
                </a:cubicBezTo>
                <a:close/>
                <a:moveTo>
                  <a:pt x="0" y="0"/>
                </a:moveTo>
                <a:lnTo>
                  <a:pt x="552212" y="0"/>
                </a:lnTo>
                <a:lnTo>
                  <a:pt x="552212" y="537371"/>
                </a:lnTo>
                <a:lnTo>
                  <a:pt x="0" y="53737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p:nvSpPr>
        <p:spPr>
          <a:xfrm>
            <a:off x="867606" y="621567"/>
            <a:ext cx="2304000" cy="2522148"/>
          </a:xfrm>
          <a:custGeom>
            <a:avLst/>
            <a:gdLst>
              <a:gd name="connsiteX0" fmla="*/ 2020908 w 2304000"/>
              <a:gd name="connsiteY0" fmla="*/ 1137352 h 2522148"/>
              <a:gd name="connsiteX1" fmla="*/ 2020908 w 2304000"/>
              <a:gd name="connsiteY1" fmla="*/ 1388847 h 2522148"/>
              <a:gd name="connsiteX2" fmla="*/ 2110448 w 2304000"/>
              <a:gd name="connsiteY2" fmla="*/ 1388847 h 2522148"/>
              <a:gd name="connsiteX3" fmla="*/ 2110448 w 2304000"/>
              <a:gd name="connsiteY3" fmla="*/ 2129217 h 2522148"/>
              <a:gd name="connsiteX4" fmla="*/ 1959951 w 2304000"/>
              <a:gd name="connsiteY4" fmla="*/ 2129217 h 2522148"/>
              <a:gd name="connsiteX5" fmla="*/ 1959951 w 2304000"/>
              <a:gd name="connsiteY5" fmla="*/ 2083497 h 2522148"/>
              <a:gd name="connsiteX6" fmla="*/ 1700867 w 2304000"/>
              <a:gd name="connsiteY6" fmla="*/ 2083497 h 2522148"/>
              <a:gd name="connsiteX7" fmla="*/ 1700867 w 2304000"/>
              <a:gd name="connsiteY7" fmla="*/ 2334992 h 2522148"/>
              <a:gd name="connsiteX8" fmla="*/ 1959951 w 2304000"/>
              <a:gd name="connsiteY8" fmla="*/ 2334992 h 2522148"/>
              <a:gd name="connsiteX9" fmla="*/ 1959951 w 2304000"/>
              <a:gd name="connsiteY9" fmla="*/ 2274032 h 2522148"/>
              <a:gd name="connsiteX10" fmla="*/ 2110448 w 2304000"/>
              <a:gd name="connsiteY10" fmla="*/ 2274032 h 2522148"/>
              <a:gd name="connsiteX11" fmla="*/ 2207377 w 2304000"/>
              <a:gd name="connsiteY11" fmla="*/ 2274032 h 2522148"/>
              <a:gd name="connsiteX12" fmla="*/ 2246675 w 2304000"/>
              <a:gd name="connsiteY12" fmla="*/ 2274032 h 2522148"/>
              <a:gd name="connsiteX13" fmla="*/ 2246675 w 2304000"/>
              <a:gd name="connsiteY13" fmla="*/ 1388847 h 2522148"/>
              <a:gd name="connsiteX14" fmla="*/ 2279992 w 2304000"/>
              <a:gd name="connsiteY14" fmla="*/ 1388847 h 2522148"/>
              <a:gd name="connsiteX15" fmla="*/ 2279992 w 2304000"/>
              <a:gd name="connsiteY15" fmla="*/ 1137352 h 2522148"/>
              <a:gd name="connsiteX16" fmla="*/ 0 w 2304000"/>
              <a:gd name="connsiteY16" fmla="*/ 0 h 2522148"/>
              <a:gd name="connsiteX17" fmla="*/ 2304000 w 2304000"/>
              <a:gd name="connsiteY17" fmla="*/ 0 h 2522148"/>
              <a:gd name="connsiteX18" fmla="*/ 2304000 w 2304000"/>
              <a:gd name="connsiteY18" fmla="*/ 2522148 h 2522148"/>
              <a:gd name="connsiteX19" fmla="*/ 0 w 2304000"/>
              <a:gd name="connsiteY19" fmla="*/ 2522148 h 252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04000" h="2522148">
                <a:moveTo>
                  <a:pt x="2020908" y="1137352"/>
                </a:moveTo>
                <a:lnTo>
                  <a:pt x="2020908" y="1388847"/>
                </a:lnTo>
                <a:lnTo>
                  <a:pt x="2110448" y="1388847"/>
                </a:lnTo>
                <a:lnTo>
                  <a:pt x="2110448" y="2129217"/>
                </a:lnTo>
                <a:lnTo>
                  <a:pt x="1959951" y="2129217"/>
                </a:lnTo>
                <a:lnTo>
                  <a:pt x="1959951" y="2083497"/>
                </a:lnTo>
                <a:lnTo>
                  <a:pt x="1700867" y="2083497"/>
                </a:lnTo>
                <a:lnTo>
                  <a:pt x="1700867" y="2334992"/>
                </a:lnTo>
                <a:lnTo>
                  <a:pt x="1959951" y="2334992"/>
                </a:lnTo>
                <a:lnTo>
                  <a:pt x="1959951" y="2274032"/>
                </a:lnTo>
                <a:lnTo>
                  <a:pt x="2110448" y="2274032"/>
                </a:lnTo>
                <a:lnTo>
                  <a:pt x="2207377" y="2274032"/>
                </a:lnTo>
                <a:lnTo>
                  <a:pt x="2246675" y="2274032"/>
                </a:lnTo>
                <a:lnTo>
                  <a:pt x="2246675" y="1388847"/>
                </a:lnTo>
                <a:lnTo>
                  <a:pt x="2279992" y="1388847"/>
                </a:lnTo>
                <a:lnTo>
                  <a:pt x="2279992" y="1137352"/>
                </a:lnTo>
                <a:close/>
                <a:moveTo>
                  <a:pt x="0" y="0"/>
                </a:moveTo>
                <a:lnTo>
                  <a:pt x="2304000" y="0"/>
                </a:lnTo>
                <a:lnTo>
                  <a:pt x="2304000" y="2522148"/>
                </a:lnTo>
                <a:lnTo>
                  <a:pt x="0" y="2522148"/>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474729" y="5017695"/>
            <a:ext cx="377638"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852366" y="4349668"/>
            <a:ext cx="509029"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1361395" y="3862026"/>
            <a:ext cx="226211"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506324" y="4975520"/>
            <a:ext cx="404299" cy="485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2" name="正方形/長方形 61"/>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3" name="正方形/長方形 62"/>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4" name="正方形/長方形 63"/>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5" name="正方形/長方形 64"/>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56" name="正方形/長方形 5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スライド番号プレースホルダー 7"/>
          <p:cNvSpPr>
            <a:spLocks noGrp="1"/>
          </p:cNvSpPr>
          <p:nvPr>
            <p:ph type="sldNum" sz="quarter" idx="12"/>
          </p:nvPr>
        </p:nvSpPr>
        <p:spPr>
          <a:xfrm>
            <a:off x="7086600" y="6568790"/>
            <a:ext cx="2057400" cy="365125"/>
          </a:xfrm>
        </p:spPr>
        <p:txBody>
          <a:bodyPr/>
          <a:lstStyle/>
          <a:p>
            <a:fld id="{195985AD-287C-4844-932D-4B1F6C2B4D3B}" type="slidenum">
              <a:rPr kumimoji="1" lang="ja-JP" altLang="en-US" smtClean="0">
                <a:solidFill>
                  <a:schemeClr val="bg1"/>
                </a:solidFill>
              </a:rPr>
              <a:t>18</a:t>
            </a:fld>
            <a:endParaRPr kumimoji="1" lang="ja-JP" altLang="en-US" dirty="0">
              <a:solidFill>
                <a:schemeClr val="bg1"/>
              </a:solidFill>
            </a:endParaRPr>
          </a:p>
        </p:txBody>
      </p:sp>
    </p:spTree>
    <p:extLst>
      <p:ext uri="{BB962C8B-B14F-4D97-AF65-F5344CB8AC3E}">
        <p14:creationId xmlns:p14="http://schemas.microsoft.com/office/powerpoint/2010/main" val="16920297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4247317"/>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r>
              <a:rPr lang="ja-JP" altLang="en-US" dirty="0" smtClean="0"/>
              <a:t>絶縁膜、コンタクトホールのパターンに合わせてフォトレジスト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lang="ja-JP" altLang="en-US" dirty="0"/>
              <a:t>絶縁</a:t>
            </a:r>
            <a:r>
              <a:rPr lang="ja-JP" altLang="en-US" dirty="0" smtClean="0"/>
              <a:t>膜を</a:t>
            </a:r>
            <a:r>
              <a:rPr lang="en-US" altLang="ja-JP" dirty="0" smtClean="0"/>
              <a:t>Sputtering</a:t>
            </a:r>
          </a:p>
          <a:p>
            <a:pPr marL="342900" indent="-342900">
              <a:buFont typeface="+mj-lt"/>
              <a:buAutoNum type="arabicPeriod"/>
            </a:pPr>
            <a:r>
              <a:rPr lang="en-US" altLang="ja-JP" dirty="0" smtClean="0"/>
              <a:t>Lift Off</a:t>
            </a:r>
            <a:endParaRPr lang="ja-JP" altLang="en-US" dirty="0"/>
          </a:p>
          <a:p>
            <a:pPr marL="342900" indent="-342900">
              <a:buFont typeface="+mj-lt"/>
              <a:buAutoNum type="arabicPeriod"/>
            </a:pPr>
            <a:r>
              <a:rPr kumimoji="1" lang="en-US" altLang="ja-JP" dirty="0" smtClean="0"/>
              <a:t>Nb wire</a:t>
            </a:r>
            <a:r>
              <a:rPr lang="ja-JP" altLang="en-US" dirty="0" smtClean="0"/>
              <a:t>部分に合わせてフォトレジスト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kumimoji="1" lang="en-US" altLang="ja-JP" dirty="0" smtClean="0"/>
              <a:t>Nb</a:t>
            </a:r>
            <a:r>
              <a:rPr kumimoji="1" lang="ja-JP" altLang="en-US" dirty="0" smtClean="0"/>
              <a:t>を</a:t>
            </a:r>
            <a:r>
              <a:rPr kumimoji="1" lang="en-US" altLang="ja-JP" dirty="0" smtClean="0"/>
              <a:t>Sputtering</a:t>
            </a: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67606" y="5454134"/>
            <a:ext cx="493790" cy="5033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1361396" y="4959384"/>
            <a:ext cx="455705"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2506324" y="4975520"/>
            <a:ext cx="404299" cy="485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923281" y="5454134"/>
            <a:ext cx="214412"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3135943" y="5621015"/>
            <a:ext cx="277261"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p:cNvSpPr/>
          <p:nvPr/>
        </p:nvSpPr>
        <p:spPr>
          <a:xfrm>
            <a:off x="2371069" y="2546346"/>
            <a:ext cx="552212" cy="537371"/>
          </a:xfrm>
          <a:custGeom>
            <a:avLst/>
            <a:gdLst>
              <a:gd name="connsiteX0" fmla="*/ 326946 w 552212"/>
              <a:gd name="connsiteY0" fmla="*/ 158719 h 537371"/>
              <a:gd name="connsiteX1" fmla="*/ 197404 w 552212"/>
              <a:gd name="connsiteY1" fmla="*/ 284467 h 537371"/>
              <a:gd name="connsiteX2" fmla="*/ 326946 w 552212"/>
              <a:gd name="connsiteY2" fmla="*/ 410215 h 537371"/>
              <a:gd name="connsiteX3" fmla="*/ 456488 w 552212"/>
              <a:gd name="connsiteY3" fmla="*/ 284467 h 537371"/>
              <a:gd name="connsiteX4" fmla="*/ 326946 w 552212"/>
              <a:gd name="connsiteY4" fmla="*/ 158719 h 537371"/>
              <a:gd name="connsiteX5" fmla="*/ 0 w 552212"/>
              <a:gd name="connsiteY5" fmla="*/ 0 h 537371"/>
              <a:gd name="connsiteX6" fmla="*/ 552212 w 552212"/>
              <a:gd name="connsiteY6" fmla="*/ 0 h 537371"/>
              <a:gd name="connsiteX7" fmla="*/ 552212 w 552212"/>
              <a:gd name="connsiteY7" fmla="*/ 537371 h 537371"/>
              <a:gd name="connsiteX8" fmla="*/ 0 w 552212"/>
              <a:gd name="connsiteY8" fmla="*/ 537371 h 537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212" h="537371">
                <a:moveTo>
                  <a:pt x="326946" y="158719"/>
                </a:moveTo>
                <a:cubicBezTo>
                  <a:pt x="255402" y="158719"/>
                  <a:pt x="197404" y="215018"/>
                  <a:pt x="197404" y="284467"/>
                </a:cubicBezTo>
                <a:cubicBezTo>
                  <a:pt x="197404" y="353916"/>
                  <a:pt x="255402" y="410215"/>
                  <a:pt x="326946" y="410215"/>
                </a:cubicBezTo>
                <a:cubicBezTo>
                  <a:pt x="398490" y="410215"/>
                  <a:pt x="456488" y="353916"/>
                  <a:pt x="456488" y="284467"/>
                </a:cubicBezTo>
                <a:cubicBezTo>
                  <a:pt x="456488" y="215018"/>
                  <a:pt x="398490" y="158719"/>
                  <a:pt x="326946" y="158719"/>
                </a:cubicBezTo>
                <a:close/>
                <a:moveTo>
                  <a:pt x="0" y="0"/>
                </a:moveTo>
                <a:lnTo>
                  <a:pt x="552212" y="0"/>
                </a:lnTo>
                <a:lnTo>
                  <a:pt x="552212" y="537371"/>
                </a:lnTo>
                <a:lnTo>
                  <a:pt x="0" y="53737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p:nvSpPr>
        <p:spPr>
          <a:xfrm>
            <a:off x="867606" y="621567"/>
            <a:ext cx="2304000" cy="2522148"/>
          </a:xfrm>
          <a:custGeom>
            <a:avLst/>
            <a:gdLst>
              <a:gd name="connsiteX0" fmla="*/ 2020908 w 2304000"/>
              <a:gd name="connsiteY0" fmla="*/ 1137352 h 2522148"/>
              <a:gd name="connsiteX1" fmla="*/ 2020908 w 2304000"/>
              <a:gd name="connsiteY1" fmla="*/ 1388847 h 2522148"/>
              <a:gd name="connsiteX2" fmla="*/ 2110448 w 2304000"/>
              <a:gd name="connsiteY2" fmla="*/ 1388847 h 2522148"/>
              <a:gd name="connsiteX3" fmla="*/ 2110448 w 2304000"/>
              <a:gd name="connsiteY3" fmla="*/ 2129217 h 2522148"/>
              <a:gd name="connsiteX4" fmla="*/ 1959951 w 2304000"/>
              <a:gd name="connsiteY4" fmla="*/ 2129217 h 2522148"/>
              <a:gd name="connsiteX5" fmla="*/ 1959951 w 2304000"/>
              <a:gd name="connsiteY5" fmla="*/ 2083497 h 2522148"/>
              <a:gd name="connsiteX6" fmla="*/ 1700867 w 2304000"/>
              <a:gd name="connsiteY6" fmla="*/ 2083497 h 2522148"/>
              <a:gd name="connsiteX7" fmla="*/ 1700867 w 2304000"/>
              <a:gd name="connsiteY7" fmla="*/ 2334992 h 2522148"/>
              <a:gd name="connsiteX8" fmla="*/ 1959951 w 2304000"/>
              <a:gd name="connsiteY8" fmla="*/ 2334992 h 2522148"/>
              <a:gd name="connsiteX9" fmla="*/ 1959951 w 2304000"/>
              <a:gd name="connsiteY9" fmla="*/ 2274032 h 2522148"/>
              <a:gd name="connsiteX10" fmla="*/ 2110448 w 2304000"/>
              <a:gd name="connsiteY10" fmla="*/ 2274032 h 2522148"/>
              <a:gd name="connsiteX11" fmla="*/ 2207377 w 2304000"/>
              <a:gd name="connsiteY11" fmla="*/ 2274032 h 2522148"/>
              <a:gd name="connsiteX12" fmla="*/ 2246675 w 2304000"/>
              <a:gd name="connsiteY12" fmla="*/ 2274032 h 2522148"/>
              <a:gd name="connsiteX13" fmla="*/ 2246675 w 2304000"/>
              <a:gd name="connsiteY13" fmla="*/ 1388847 h 2522148"/>
              <a:gd name="connsiteX14" fmla="*/ 2279992 w 2304000"/>
              <a:gd name="connsiteY14" fmla="*/ 1388847 h 2522148"/>
              <a:gd name="connsiteX15" fmla="*/ 2279992 w 2304000"/>
              <a:gd name="connsiteY15" fmla="*/ 1137352 h 2522148"/>
              <a:gd name="connsiteX16" fmla="*/ 0 w 2304000"/>
              <a:gd name="connsiteY16" fmla="*/ 0 h 2522148"/>
              <a:gd name="connsiteX17" fmla="*/ 2304000 w 2304000"/>
              <a:gd name="connsiteY17" fmla="*/ 0 h 2522148"/>
              <a:gd name="connsiteX18" fmla="*/ 2304000 w 2304000"/>
              <a:gd name="connsiteY18" fmla="*/ 2522148 h 2522148"/>
              <a:gd name="connsiteX19" fmla="*/ 0 w 2304000"/>
              <a:gd name="connsiteY19" fmla="*/ 2522148 h 252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04000" h="2522148">
                <a:moveTo>
                  <a:pt x="2020908" y="1137352"/>
                </a:moveTo>
                <a:lnTo>
                  <a:pt x="2020908" y="1388847"/>
                </a:lnTo>
                <a:lnTo>
                  <a:pt x="2110448" y="1388847"/>
                </a:lnTo>
                <a:lnTo>
                  <a:pt x="2110448" y="2129217"/>
                </a:lnTo>
                <a:lnTo>
                  <a:pt x="1959951" y="2129217"/>
                </a:lnTo>
                <a:lnTo>
                  <a:pt x="1959951" y="2083497"/>
                </a:lnTo>
                <a:lnTo>
                  <a:pt x="1700867" y="2083497"/>
                </a:lnTo>
                <a:lnTo>
                  <a:pt x="1700867" y="2334992"/>
                </a:lnTo>
                <a:lnTo>
                  <a:pt x="1959951" y="2334992"/>
                </a:lnTo>
                <a:lnTo>
                  <a:pt x="1959951" y="2274032"/>
                </a:lnTo>
                <a:lnTo>
                  <a:pt x="2110448" y="2274032"/>
                </a:lnTo>
                <a:lnTo>
                  <a:pt x="2207377" y="2274032"/>
                </a:lnTo>
                <a:lnTo>
                  <a:pt x="2246675" y="2274032"/>
                </a:lnTo>
                <a:lnTo>
                  <a:pt x="2246675" y="1388847"/>
                </a:lnTo>
                <a:lnTo>
                  <a:pt x="2279992" y="1388847"/>
                </a:lnTo>
                <a:lnTo>
                  <a:pt x="2279992" y="1137352"/>
                </a:lnTo>
                <a:close/>
                <a:moveTo>
                  <a:pt x="0" y="0"/>
                </a:moveTo>
                <a:lnTo>
                  <a:pt x="2304000" y="0"/>
                </a:lnTo>
                <a:lnTo>
                  <a:pt x="2304000" y="2522148"/>
                </a:lnTo>
                <a:lnTo>
                  <a:pt x="0" y="2522148"/>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474729" y="5017695"/>
            <a:ext cx="377638"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852366" y="4349668"/>
            <a:ext cx="509029"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1361395" y="3862026"/>
            <a:ext cx="226211" cy="1096284"/>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852366" y="623713"/>
            <a:ext cx="2319240" cy="252000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1803144" y="4846531"/>
            <a:ext cx="706951"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1591512" y="4342775"/>
            <a:ext cx="207867"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1361030" y="3245417"/>
            <a:ext cx="226576"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852367" y="3733059"/>
            <a:ext cx="504757"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474729" y="4402838"/>
            <a:ext cx="378963"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2510095" y="4358911"/>
            <a:ext cx="400528"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2905122" y="4846546"/>
            <a:ext cx="230821"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3135943" y="4997975"/>
            <a:ext cx="277261"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3413204" y="5510627"/>
            <a:ext cx="332760"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70" name="正方形/長方形 69"/>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71" name="正方形/長方形 70"/>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72" name="正方形/長方形 71"/>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73" name="正方形/長方形 72"/>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74" name="正方形/長方形 73"/>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スライド番号プレースホルダー 7"/>
          <p:cNvSpPr>
            <a:spLocks noGrp="1"/>
          </p:cNvSpPr>
          <p:nvPr>
            <p:ph type="sldNum" sz="quarter" idx="12"/>
          </p:nvPr>
        </p:nvSpPr>
        <p:spPr>
          <a:xfrm>
            <a:off x="7086600" y="6568790"/>
            <a:ext cx="2057400" cy="365125"/>
          </a:xfrm>
        </p:spPr>
        <p:txBody>
          <a:bodyPr/>
          <a:lstStyle/>
          <a:p>
            <a:fld id="{005C0CFE-E301-4E90-A6C6-9CBD99DC9763}" type="slidenum">
              <a:rPr lang="ja-JP" altLang="en-US">
                <a:solidFill>
                  <a:schemeClr val="bg1"/>
                </a:solidFill>
              </a:rPr>
              <a:t>19</a:t>
            </a:fld>
            <a:endParaRPr kumimoji="1" lang="ja-JP" altLang="en-US" dirty="0">
              <a:solidFill>
                <a:schemeClr val="bg1"/>
              </a:solidFill>
            </a:endParaRPr>
          </a:p>
        </p:txBody>
      </p:sp>
    </p:spTree>
    <p:extLst>
      <p:ext uri="{BB962C8B-B14F-4D97-AF65-F5344CB8AC3E}">
        <p14:creationId xmlns:p14="http://schemas.microsoft.com/office/powerpoint/2010/main" val="12805539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7353300"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Outline</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sp>
        <p:nvSpPr>
          <p:cNvPr id="9" name="テキスト ボックス 8"/>
          <p:cNvSpPr txBox="1"/>
          <p:nvPr/>
        </p:nvSpPr>
        <p:spPr>
          <a:xfrm>
            <a:off x="0" y="985843"/>
            <a:ext cx="9144000" cy="5940088"/>
          </a:xfrm>
          <a:prstGeom prst="rect">
            <a:avLst/>
          </a:prstGeom>
          <a:noFill/>
        </p:spPr>
        <p:txBody>
          <a:bodyPr wrap="square" rtlCol="0">
            <a:spAutoFit/>
          </a:bodyPr>
          <a:lstStyle/>
          <a:p>
            <a:pPr marL="1371600" lvl="2" indent="-457200">
              <a:buClr>
                <a:srgbClr val="00B050"/>
              </a:buClr>
              <a:buFont typeface="Wingdings" panose="05000000000000000000" pitchFamily="2" charset="2"/>
              <a:buChar char="p"/>
            </a:pPr>
            <a:r>
              <a:rPr lang="en-US" altLang="ja-JP" sz="3200" dirty="0" smtClean="0">
                <a:latin typeface="Lucida Sans" panose="020B0602040502020204" pitchFamily="34" charset="0"/>
                <a:cs typeface="Lucida Sans" panose="020B0602040502020204" pitchFamily="34" charset="0"/>
              </a:rPr>
              <a:t>Motivation</a:t>
            </a:r>
          </a:p>
          <a:p>
            <a:pPr marL="1371600" lvl="2" indent="-457200">
              <a:buClr>
                <a:srgbClr val="00B050"/>
              </a:buClr>
              <a:buFont typeface="Wingdings" panose="05000000000000000000" pitchFamily="2" charset="2"/>
              <a:buChar char="p"/>
            </a:pPr>
            <a:endParaRPr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lang="ja-JP" altLang="en-US" sz="3200" dirty="0" smtClean="0">
                <a:latin typeface="Lucida Sans" panose="020B0602040502020204" pitchFamily="34" charset="0"/>
                <a:cs typeface="Lucida Sans" panose="020B0602040502020204" pitchFamily="34" charset="0"/>
              </a:rPr>
              <a:t>遠赤外光探索ロケット実験</a:t>
            </a:r>
            <a:endParaRPr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endParaRPr kumimoji="1"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kumimoji="1" lang="en-US" altLang="ja-JP" sz="3200" dirty="0" smtClean="0">
                <a:latin typeface="Lucida Sans" panose="020B0602040502020204" pitchFamily="34" charset="0"/>
                <a:cs typeface="Lucida Sans" panose="020B0602040502020204" pitchFamily="34" charset="0"/>
              </a:rPr>
              <a:t>STJ(Superconducting Tunnel Junction)</a:t>
            </a:r>
          </a:p>
          <a:p>
            <a:pPr marL="1371600" lvl="2" indent="-457200">
              <a:buClr>
                <a:srgbClr val="00B050"/>
              </a:buClr>
              <a:buFont typeface="Wingdings" panose="05000000000000000000" pitchFamily="2" charset="2"/>
              <a:buChar char="p"/>
            </a:pPr>
            <a:endParaRPr kumimoji="1"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kumimoji="1" lang="en-US" altLang="ja-JP" sz="3200" dirty="0" smtClean="0">
                <a:latin typeface="Lucida Sans" panose="020B0602040502020204" pitchFamily="34" charset="0"/>
                <a:cs typeface="Lucida Sans" panose="020B0602040502020204" pitchFamily="34" charset="0"/>
              </a:rPr>
              <a:t>SOI-STJ</a:t>
            </a:r>
            <a:r>
              <a:rPr lang="ja-JP" altLang="en-US" sz="3200" dirty="0" smtClean="0">
                <a:latin typeface="Lucida Sans" panose="020B0602040502020204" pitchFamily="34" charset="0"/>
                <a:cs typeface="Lucida Sans" panose="020B0602040502020204" pitchFamily="34" charset="0"/>
              </a:rPr>
              <a:t>の紹介</a:t>
            </a:r>
            <a:endParaRPr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endParaRPr kumimoji="1"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kumimoji="1" lang="en-US" altLang="ja-JP" sz="3200" dirty="0" smtClean="0">
                <a:latin typeface="Lucida Sans" panose="020B0602040502020204" pitchFamily="34" charset="0"/>
                <a:cs typeface="Lucida Sans" panose="020B0602040502020204" pitchFamily="34" charset="0"/>
              </a:rPr>
              <a:t>SOI-STJ</a:t>
            </a:r>
            <a:r>
              <a:rPr kumimoji="1" lang="ja-JP" altLang="en-US" sz="3200" dirty="0" smtClean="0">
                <a:latin typeface="Lucida Sans" panose="020B0602040502020204" pitchFamily="34" charset="0"/>
                <a:cs typeface="Lucida Sans" panose="020B0602040502020204" pitchFamily="34" charset="0"/>
              </a:rPr>
              <a:t>研究開発の現状</a:t>
            </a:r>
            <a:endParaRPr kumimoji="1"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endParaRPr lang="en-US" altLang="ja-JP" sz="32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lang="ja-JP" altLang="en-US" sz="3200" dirty="0" smtClean="0">
                <a:latin typeface="Lucida Sans" panose="020B0602040502020204" pitchFamily="34" charset="0"/>
                <a:cs typeface="Lucida Sans" panose="020B0602040502020204" pitchFamily="34" charset="0"/>
              </a:rPr>
              <a:t>まとめ</a:t>
            </a:r>
            <a:endParaRPr kumimoji="1" lang="en-US" altLang="ja-JP" sz="3200" dirty="0" smtClean="0">
              <a:latin typeface="Lucida Sans" panose="020B0602040502020204" pitchFamily="34" charset="0"/>
              <a:cs typeface="Lucida Sans" panose="020B0602040502020204" pitchFamily="34" charset="0"/>
            </a:endParaRPr>
          </a:p>
          <a:p>
            <a:pPr lvl="2"/>
            <a:endParaRPr kumimoji="1" lang="ja-JP" altLang="en-US" sz="2800" dirty="0">
              <a:latin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11536245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cxnSp>
        <p:nvCxnSpPr>
          <p:cNvPr id="19" name="直線コネクタ 18"/>
          <p:cNvCxnSpPr/>
          <p:nvPr/>
        </p:nvCxnSpPr>
        <p:spPr>
          <a:xfrm>
            <a:off x="2446985" y="2356834"/>
            <a:ext cx="0" cy="23396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867606" y="62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2"/>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4524315"/>
          </a:xfrm>
          <a:prstGeom prst="rect">
            <a:avLst/>
          </a:prstGeom>
          <a:noFill/>
        </p:spPr>
        <p:txBody>
          <a:bodyPr wrap="square" rtlCol="0">
            <a:spAutoFit/>
          </a:bodyPr>
          <a:lstStyle/>
          <a:p>
            <a:pPr marL="342900" indent="-342900">
              <a:buFont typeface="+mj-lt"/>
              <a:buAutoNum type="arabicPeriod"/>
            </a:pPr>
            <a:r>
              <a:rPr lang="en-US" altLang="ja-JP" dirty="0"/>
              <a:t>STJ</a:t>
            </a:r>
            <a:r>
              <a:rPr lang="ja-JP" altLang="en-US" dirty="0"/>
              <a:t>下の</a:t>
            </a:r>
            <a:r>
              <a:rPr lang="en-US" altLang="ja-JP" dirty="0"/>
              <a:t>Nb</a:t>
            </a:r>
            <a:r>
              <a:rPr lang="ja-JP" altLang="en-US" dirty="0" err="1"/>
              <a:t>、</a:t>
            </a:r>
            <a:r>
              <a:rPr lang="en-US" altLang="ja-JP" dirty="0"/>
              <a:t>Upper Layer</a:t>
            </a:r>
            <a:r>
              <a:rPr lang="ja-JP" altLang="en-US" dirty="0"/>
              <a:t>の</a:t>
            </a:r>
            <a:r>
              <a:rPr lang="en-US" altLang="ja-JP" dirty="0"/>
              <a:t>Bonding Pad</a:t>
            </a:r>
            <a:r>
              <a:rPr lang="ja-JP" altLang="en-US" dirty="0"/>
              <a:t>に合わせてフォトレジスト</a:t>
            </a:r>
            <a:r>
              <a:rPr lang="en-US" altLang="ja-JP" dirty="0"/>
              <a:t>(AZ5214)</a:t>
            </a:r>
            <a:r>
              <a:rPr lang="ja-JP" altLang="en-US" dirty="0"/>
              <a:t>を塗布、現像、露光。</a:t>
            </a:r>
            <a:endParaRPr lang="en-US" altLang="ja-JP" dirty="0"/>
          </a:p>
          <a:p>
            <a:pPr marL="342900" indent="-342900">
              <a:buFont typeface="+mj-lt"/>
              <a:buAutoNum type="arabicPeriod"/>
            </a:pPr>
            <a:r>
              <a:rPr lang="en-US" altLang="ja-JP" dirty="0" smtClean="0"/>
              <a:t>SIS</a:t>
            </a:r>
            <a:r>
              <a:rPr lang="ja-JP" altLang="en-US" dirty="0" smtClean="0"/>
              <a:t>層を</a:t>
            </a:r>
            <a:r>
              <a:rPr lang="en-US" altLang="ja-JP" dirty="0" smtClean="0"/>
              <a:t>Sputtering </a:t>
            </a:r>
          </a:p>
          <a:p>
            <a:pPr marL="342900" indent="-342900">
              <a:buFont typeface="+mj-lt"/>
              <a:buAutoNum type="arabicPeriod"/>
            </a:pPr>
            <a:r>
              <a:rPr lang="en-US" altLang="ja-JP" dirty="0" smtClean="0"/>
              <a:t>STJ</a:t>
            </a:r>
            <a:r>
              <a:rPr lang="ja-JP" altLang="en-US" dirty="0" smtClean="0"/>
              <a:t>層部分に合わせてフォトレジスト</a:t>
            </a:r>
            <a:r>
              <a:rPr lang="en-US" altLang="ja-JP" dirty="0" smtClean="0"/>
              <a:t>(TMSR8900)</a:t>
            </a:r>
            <a:r>
              <a:rPr lang="ja-JP" altLang="en-US" dirty="0" smtClean="0"/>
              <a:t>を塗布、現像、露光。</a:t>
            </a:r>
            <a:endParaRPr lang="en-US" altLang="ja-JP" dirty="0" smtClean="0"/>
          </a:p>
          <a:p>
            <a:pPr marL="342900" indent="-342900">
              <a:buFont typeface="+mj-lt"/>
              <a:buAutoNum type="arabicPeriod"/>
            </a:pPr>
            <a:r>
              <a:rPr lang="en-US" altLang="ja-JP" dirty="0" smtClean="0"/>
              <a:t>Dry Etching</a:t>
            </a:r>
          </a:p>
          <a:p>
            <a:pPr marL="342900" indent="-342900">
              <a:buFont typeface="+mj-lt"/>
              <a:buAutoNum type="arabicPeriod"/>
            </a:pPr>
            <a:r>
              <a:rPr lang="en-US" altLang="ja-JP" dirty="0" smtClean="0"/>
              <a:t>STJ</a:t>
            </a:r>
            <a:r>
              <a:rPr lang="ja-JP" altLang="en-US" dirty="0" smtClean="0"/>
              <a:t>側面のリークを防ぐため陽極酸化</a:t>
            </a:r>
            <a:endParaRPr lang="en-US" altLang="ja-JP" dirty="0" smtClean="0"/>
          </a:p>
          <a:p>
            <a:pPr marL="342900" indent="-342900">
              <a:buFont typeface="+mj-lt"/>
              <a:buAutoNum type="arabicPeriod"/>
            </a:pPr>
            <a:r>
              <a:rPr lang="en-US" altLang="ja-JP" dirty="0" smtClean="0"/>
              <a:t>Lift Off</a:t>
            </a:r>
          </a:p>
          <a:p>
            <a:pPr marL="342900" indent="-342900">
              <a:buFont typeface="+mj-lt"/>
              <a:buAutoNum type="arabicPeriod"/>
            </a:pPr>
            <a:r>
              <a:rPr lang="ja-JP" altLang="en-US" dirty="0" smtClean="0"/>
              <a:t>絶縁膜、コンタクトホールのパターンに合わせてフォトレジスト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lang="ja-JP" altLang="en-US" dirty="0"/>
              <a:t>絶縁</a:t>
            </a:r>
            <a:r>
              <a:rPr lang="ja-JP" altLang="en-US" dirty="0" smtClean="0"/>
              <a:t>膜を</a:t>
            </a:r>
            <a:r>
              <a:rPr lang="en-US" altLang="ja-JP" dirty="0" smtClean="0"/>
              <a:t>Sputtering</a:t>
            </a:r>
          </a:p>
          <a:p>
            <a:pPr marL="342900" indent="-342900">
              <a:buFont typeface="+mj-lt"/>
              <a:buAutoNum type="arabicPeriod"/>
            </a:pPr>
            <a:r>
              <a:rPr lang="en-US" altLang="ja-JP" dirty="0" smtClean="0"/>
              <a:t>Lift Off</a:t>
            </a:r>
            <a:endParaRPr lang="ja-JP" altLang="en-US" dirty="0"/>
          </a:p>
          <a:p>
            <a:pPr marL="342900" indent="-342900">
              <a:buFont typeface="+mj-lt"/>
              <a:buAutoNum type="arabicPeriod"/>
            </a:pPr>
            <a:r>
              <a:rPr kumimoji="1" lang="en-US" altLang="ja-JP" dirty="0" smtClean="0"/>
              <a:t>Nb wire</a:t>
            </a:r>
            <a:r>
              <a:rPr lang="ja-JP" altLang="en-US" dirty="0" smtClean="0"/>
              <a:t>部分に合わせてフォトレジスト</a:t>
            </a:r>
            <a:r>
              <a:rPr lang="en-US" altLang="ja-JP" dirty="0" smtClean="0"/>
              <a:t>(AZ5214)</a:t>
            </a:r>
            <a:r>
              <a:rPr lang="ja-JP" altLang="en-US" dirty="0" smtClean="0"/>
              <a:t>を塗布、現像、露光。</a:t>
            </a:r>
            <a:endParaRPr lang="en-US" altLang="ja-JP" dirty="0" smtClean="0"/>
          </a:p>
          <a:p>
            <a:pPr marL="342900" indent="-342900">
              <a:buFont typeface="+mj-lt"/>
              <a:buAutoNum type="arabicPeriod"/>
            </a:pPr>
            <a:r>
              <a:rPr kumimoji="1" lang="en-US" altLang="ja-JP" dirty="0" smtClean="0"/>
              <a:t>Nb</a:t>
            </a:r>
            <a:r>
              <a:rPr kumimoji="1" lang="ja-JP" altLang="en-US" dirty="0" smtClean="0"/>
              <a:t>を</a:t>
            </a:r>
            <a:r>
              <a:rPr kumimoji="1" lang="en-US" altLang="ja-JP" dirty="0" smtClean="0"/>
              <a:t>Sputtering</a:t>
            </a:r>
          </a:p>
          <a:p>
            <a:pPr marL="342900" indent="-342900">
              <a:buFont typeface="+mj-lt"/>
              <a:buAutoNum type="arabicPeriod"/>
            </a:pPr>
            <a:r>
              <a:rPr lang="en-US" altLang="ja-JP" dirty="0" smtClean="0"/>
              <a:t>Lift Off</a:t>
            </a:r>
            <a:endParaRPr kumimoji="1" lang="ja-JP" altLang="en-US" dirty="0"/>
          </a:p>
        </p:txBody>
      </p:sp>
      <p:sp>
        <p:nvSpPr>
          <p:cNvPr id="12" name="正方形/長方形 11"/>
          <p:cNvSpPr/>
          <p:nvPr/>
        </p:nvSpPr>
        <p:spPr>
          <a:xfrm>
            <a:off x="852366" y="5964500"/>
            <a:ext cx="2285326" cy="16098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365160" y="578686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1365160" y="5621015"/>
            <a:ext cx="1545463" cy="17278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377817" y="5690421"/>
            <a:ext cx="1534428" cy="4906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1365160" y="5464891"/>
            <a:ext cx="1545463" cy="17278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781837" y="5464891"/>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363018" y="5462743"/>
            <a:ext cx="128786" cy="494750"/>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p:nvSpPr>
        <p:spPr>
          <a:xfrm>
            <a:off x="860740" y="5964497"/>
            <a:ext cx="502278" cy="80495"/>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910623" y="5964497"/>
            <a:ext cx="227530" cy="78347"/>
          </a:xfrm>
          <a:prstGeom prst="rect">
            <a:avLst/>
          </a:prstGeom>
          <a:solidFill>
            <a:srgbClr val="FF0000">
              <a:alpha val="3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p:cNvSpPr/>
          <p:nvPr/>
        </p:nvSpPr>
        <p:spPr>
          <a:xfrm>
            <a:off x="2371069" y="2546346"/>
            <a:ext cx="539554" cy="537371"/>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522753" y="2644105"/>
            <a:ext cx="360000" cy="36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453961" y="621567"/>
            <a:ext cx="720000" cy="144000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67606" y="5454134"/>
            <a:ext cx="493790" cy="5033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1361396" y="4959384"/>
            <a:ext cx="455705"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2506324" y="4975520"/>
            <a:ext cx="404299" cy="485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923281" y="5454134"/>
            <a:ext cx="214412"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3135943" y="5621015"/>
            <a:ext cx="277261" cy="494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フリーフォーム 59"/>
          <p:cNvSpPr/>
          <p:nvPr/>
        </p:nvSpPr>
        <p:spPr>
          <a:xfrm>
            <a:off x="2371069" y="2546346"/>
            <a:ext cx="552212" cy="537371"/>
          </a:xfrm>
          <a:custGeom>
            <a:avLst/>
            <a:gdLst>
              <a:gd name="connsiteX0" fmla="*/ 326946 w 552212"/>
              <a:gd name="connsiteY0" fmla="*/ 158719 h 537371"/>
              <a:gd name="connsiteX1" fmla="*/ 197404 w 552212"/>
              <a:gd name="connsiteY1" fmla="*/ 284467 h 537371"/>
              <a:gd name="connsiteX2" fmla="*/ 326946 w 552212"/>
              <a:gd name="connsiteY2" fmla="*/ 410215 h 537371"/>
              <a:gd name="connsiteX3" fmla="*/ 456488 w 552212"/>
              <a:gd name="connsiteY3" fmla="*/ 284467 h 537371"/>
              <a:gd name="connsiteX4" fmla="*/ 326946 w 552212"/>
              <a:gd name="connsiteY4" fmla="*/ 158719 h 537371"/>
              <a:gd name="connsiteX5" fmla="*/ 0 w 552212"/>
              <a:gd name="connsiteY5" fmla="*/ 0 h 537371"/>
              <a:gd name="connsiteX6" fmla="*/ 552212 w 552212"/>
              <a:gd name="connsiteY6" fmla="*/ 0 h 537371"/>
              <a:gd name="connsiteX7" fmla="*/ 552212 w 552212"/>
              <a:gd name="connsiteY7" fmla="*/ 537371 h 537371"/>
              <a:gd name="connsiteX8" fmla="*/ 0 w 552212"/>
              <a:gd name="connsiteY8" fmla="*/ 537371 h 537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212" h="537371">
                <a:moveTo>
                  <a:pt x="326946" y="158719"/>
                </a:moveTo>
                <a:cubicBezTo>
                  <a:pt x="255402" y="158719"/>
                  <a:pt x="197404" y="215018"/>
                  <a:pt x="197404" y="284467"/>
                </a:cubicBezTo>
                <a:cubicBezTo>
                  <a:pt x="197404" y="353916"/>
                  <a:pt x="255402" y="410215"/>
                  <a:pt x="326946" y="410215"/>
                </a:cubicBezTo>
                <a:cubicBezTo>
                  <a:pt x="398490" y="410215"/>
                  <a:pt x="456488" y="353916"/>
                  <a:pt x="456488" y="284467"/>
                </a:cubicBezTo>
                <a:cubicBezTo>
                  <a:pt x="456488" y="215018"/>
                  <a:pt x="398490" y="158719"/>
                  <a:pt x="326946" y="158719"/>
                </a:cubicBezTo>
                <a:close/>
                <a:moveTo>
                  <a:pt x="0" y="0"/>
                </a:moveTo>
                <a:lnTo>
                  <a:pt x="552212" y="0"/>
                </a:lnTo>
                <a:lnTo>
                  <a:pt x="552212" y="537371"/>
                </a:lnTo>
                <a:lnTo>
                  <a:pt x="0" y="53737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1803144" y="4846531"/>
            <a:ext cx="706951"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1591512" y="4342775"/>
            <a:ext cx="207867"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2510095" y="4358911"/>
            <a:ext cx="400528"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2905122" y="4846546"/>
            <a:ext cx="230821"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3135943" y="4997975"/>
            <a:ext cx="277261"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3413204" y="5510627"/>
            <a:ext cx="332760" cy="61485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p:cNvSpPr/>
          <p:nvPr/>
        </p:nvSpPr>
        <p:spPr>
          <a:xfrm>
            <a:off x="2568473" y="1758919"/>
            <a:ext cx="579125" cy="1197640"/>
          </a:xfrm>
          <a:custGeom>
            <a:avLst/>
            <a:gdLst>
              <a:gd name="connsiteX0" fmla="*/ 320041 w 579125"/>
              <a:gd name="connsiteY0" fmla="*/ 0 h 1197640"/>
              <a:gd name="connsiteX1" fmla="*/ 579125 w 579125"/>
              <a:gd name="connsiteY1" fmla="*/ 0 h 1197640"/>
              <a:gd name="connsiteX2" fmla="*/ 579125 w 579125"/>
              <a:gd name="connsiteY2" fmla="*/ 251495 h 1197640"/>
              <a:gd name="connsiteX3" fmla="*/ 545808 w 579125"/>
              <a:gd name="connsiteY3" fmla="*/ 251495 h 1197640"/>
              <a:gd name="connsiteX4" fmla="*/ 545808 w 579125"/>
              <a:gd name="connsiteY4" fmla="*/ 1136680 h 1197640"/>
              <a:gd name="connsiteX5" fmla="*/ 506510 w 579125"/>
              <a:gd name="connsiteY5" fmla="*/ 1136680 h 1197640"/>
              <a:gd name="connsiteX6" fmla="*/ 409581 w 579125"/>
              <a:gd name="connsiteY6" fmla="*/ 1136680 h 1197640"/>
              <a:gd name="connsiteX7" fmla="*/ 259084 w 579125"/>
              <a:gd name="connsiteY7" fmla="*/ 1136680 h 1197640"/>
              <a:gd name="connsiteX8" fmla="*/ 259084 w 579125"/>
              <a:gd name="connsiteY8" fmla="*/ 1197640 h 1197640"/>
              <a:gd name="connsiteX9" fmla="*/ 0 w 579125"/>
              <a:gd name="connsiteY9" fmla="*/ 1197640 h 1197640"/>
              <a:gd name="connsiteX10" fmla="*/ 0 w 579125"/>
              <a:gd name="connsiteY10" fmla="*/ 946145 h 1197640"/>
              <a:gd name="connsiteX11" fmla="*/ 259084 w 579125"/>
              <a:gd name="connsiteY11" fmla="*/ 946145 h 1197640"/>
              <a:gd name="connsiteX12" fmla="*/ 259084 w 579125"/>
              <a:gd name="connsiteY12" fmla="*/ 991865 h 1197640"/>
              <a:gd name="connsiteX13" fmla="*/ 409581 w 579125"/>
              <a:gd name="connsiteY13" fmla="*/ 991865 h 1197640"/>
              <a:gd name="connsiteX14" fmla="*/ 409581 w 579125"/>
              <a:gd name="connsiteY14" fmla="*/ 251495 h 1197640"/>
              <a:gd name="connsiteX15" fmla="*/ 320041 w 579125"/>
              <a:gd name="connsiteY15" fmla="*/ 251495 h 1197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79125" h="1197640">
                <a:moveTo>
                  <a:pt x="320041" y="0"/>
                </a:moveTo>
                <a:lnTo>
                  <a:pt x="579125" y="0"/>
                </a:lnTo>
                <a:lnTo>
                  <a:pt x="579125" y="251495"/>
                </a:lnTo>
                <a:lnTo>
                  <a:pt x="545808" y="251495"/>
                </a:lnTo>
                <a:lnTo>
                  <a:pt x="545808" y="1136680"/>
                </a:lnTo>
                <a:lnTo>
                  <a:pt x="506510" y="1136680"/>
                </a:lnTo>
                <a:lnTo>
                  <a:pt x="409581" y="1136680"/>
                </a:lnTo>
                <a:lnTo>
                  <a:pt x="259084" y="1136680"/>
                </a:lnTo>
                <a:lnTo>
                  <a:pt x="259084" y="1197640"/>
                </a:lnTo>
                <a:lnTo>
                  <a:pt x="0" y="1197640"/>
                </a:lnTo>
                <a:lnTo>
                  <a:pt x="0" y="946145"/>
                </a:lnTo>
                <a:lnTo>
                  <a:pt x="259084" y="946145"/>
                </a:lnTo>
                <a:lnTo>
                  <a:pt x="259084" y="991865"/>
                </a:lnTo>
                <a:lnTo>
                  <a:pt x="409581" y="991865"/>
                </a:lnTo>
                <a:lnTo>
                  <a:pt x="409581" y="251495"/>
                </a:lnTo>
                <a:lnTo>
                  <a:pt x="320041" y="251495"/>
                </a:lnTo>
                <a:close/>
              </a:path>
            </a:pathLst>
          </a:cu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70" name="正方形/長方形 69"/>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71" name="正方形/長方形 70"/>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72" name="正方形/長方形 71"/>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73" name="正方形/長方形 72"/>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55" name="正方形/長方形 54"/>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スライド番号プレースホルダー 7"/>
          <p:cNvSpPr>
            <a:spLocks noGrp="1"/>
          </p:cNvSpPr>
          <p:nvPr>
            <p:ph type="sldNum" sz="quarter" idx="12"/>
          </p:nvPr>
        </p:nvSpPr>
        <p:spPr>
          <a:xfrm>
            <a:off x="7086600" y="6568790"/>
            <a:ext cx="2057400" cy="365125"/>
          </a:xfrm>
        </p:spPr>
        <p:txBody>
          <a:bodyPr/>
          <a:lstStyle/>
          <a:p>
            <a:fld id="{0F9A5304-37C6-428E-9406-50EBAAE9D105}" type="slidenum">
              <a:rPr lang="ja-JP" altLang="en-US">
                <a:solidFill>
                  <a:schemeClr val="bg1"/>
                </a:solidFill>
              </a:rPr>
              <a:t>20</a:t>
            </a:fld>
            <a:endParaRPr kumimoji="1" lang="ja-JP" altLang="en-US" dirty="0">
              <a:solidFill>
                <a:schemeClr val="bg1"/>
              </a:solidFill>
            </a:endParaRPr>
          </a:p>
        </p:txBody>
      </p:sp>
    </p:spTree>
    <p:extLst>
      <p:ext uri="{BB962C8B-B14F-4D97-AF65-F5344CB8AC3E}">
        <p14:creationId xmlns:p14="http://schemas.microsoft.com/office/powerpoint/2010/main" val="36671452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p:cNvPicPr>
            <a:picLocks noChangeAspect="1"/>
          </p:cNvPicPr>
          <p:nvPr/>
        </p:nvPicPr>
        <p:blipFill>
          <a:blip r:embed="rId3"/>
          <a:stretch>
            <a:fillRect/>
          </a:stretch>
        </p:blipFill>
        <p:spPr>
          <a:xfrm>
            <a:off x="3954455" y="3746568"/>
            <a:ext cx="3621781" cy="29359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角丸四角形 9"/>
          <p:cNvSpPr/>
          <p:nvPr/>
        </p:nvSpPr>
        <p:spPr>
          <a:xfrm>
            <a:off x="7172261" y="4384946"/>
            <a:ext cx="1971739" cy="131705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21</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SOI-STJ</a:t>
            </a:r>
            <a:r>
              <a:rPr lang="ja-JP" altLang="en-US" sz="3200" dirty="0" smtClean="0">
                <a:solidFill>
                  <a:schemeClr val="bg1"/>
                </a:solidFill>
                <a:latin typeface="Lucida Sans" panose="020B0602040502020204" pitchFamily="34" charset="0"/>
                <a:cs typeface="Lucida Sans" panose="020B0602040502020204" pitchFamily="34" charset="0"/>
              </a:rPr>
              <a:t>研究開発の現状</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sp>
        <p:nvSpPr>
          <p:cNvPr id="54" name="テキスト ボックス 53"/>
          <p:cNvSpPr txBox="1"/>
          <p:nvPr/>
        </p:nvSpPr>
        <p:spPr>
          <a:xfrm>
            <a:off x="4495664" y="1051312"/>
            <a:ext cx="4648336" cy="1754326"/>
          </a:xfrm>
          <a:prstGeom prst="rect">
            <a:avLst/>
          </a:prstGeom>
          <a:noFill/>
        </p:spPr>
        <p:txBody>
          <a:bodyPr wrap="square" rtlCol="0">
            <a:spAutoFit/>
          </a:bodyPr>
          <a:lstStyle/>
          <a:p>
            <a:r>
              <a:rPr lang="en-US" altLang="ja-JP" dirty="0" smtClean="0"/>
              <a:t>STJ leak current</a:t>
            </a:r>
            <a:r>
              <a:rPr lang="ja-JP" altLang="en-US" dirty="0" err="1" smtClean="0"/>
              <a:t>は熱励起に</a:t>
            </a:r>
            <a:r>
              <a:rPr lang="ja-JP" altLang="en-US" dirty="0" smtClean="0"/>
              <a:t>よるもの、不完全な</a:t>
            </a:r>
            <a:r>
              <a:rPr lang="en-US" altLang="ja-JP" dirty="0" smtClean="0"/>
              <a:t>Junction</a:t>
            </a:r>
            <a:r>
              <a:rPr lang="ja-JP" altLang="en-US" dirty="0" smtClean="0"/>
              <a:t>の形成によるものの</a:t>
            </a:r>
            <a:r>
              <a:rPr lang="en-US" altLang="ja-JP" dirty="0" smtClean="0"/>
              <a:t>2</a:t>
            </a:r>
            <a:r>
              <a:rPr lang="ja-JP" altLang="en-US" dirty="0" smtClean="0"/>
              <a:t>つあると考えられる。</a:t>
            </a:r>
            <a:endParaRPr lang="en-US" altLang="ja-JP" dirty="0" smtClean="0"/>
          </a:p>
          <a:p>
            <a:r>
              <a:rPr lang="ja-JP" altLang="en-US" dirty="0" smtClean="0"/>
              <a:t>現在使用している</a:t>
            </a:r>
            <a:r>
              <a:rPr lang="en-US" altLang="ja-JP" dirty="0" err="1" smtClean="0"/>
              <a:t>Siwafer</a:t>
            </a:r>
            <a:r>
              <a:rPr lang="ja-JP" altLang="en-US" dirty="0" smtClean="0"/>
              <a:t>に直接</a:t>
            </a:r>
            <a:r>
              <a:rPr lang="en-US" altLang="ja-JP" dirty="0" smtClean="0"/>
              <a:t>Nb/Al-STJ</a:t>
            </a:r>
            <a:r>
              <a:rPr lang="ja-JP" altLang="en-US" dirty="0" smtClean="0"/>
              <a:t>を形成したものでは左図の</a:t>
            </a:r>
            <a:r>
              <a:rPr lang="en-US" altLang="ja-JP" dirty="0" smtClean="0"/>
              <a:t>leak current</a:t>
            </a:r>
            <a:r>
              <a:rPr lang="ja-JP" altLang="en-US" dirty="0" smtClean="0"/>
              <a:t>の温度依存性が見られた。</a:t>
            </a:r>
            <a:endParaRPr lang="en-US" altLang="ja-JP" dirty="0" smtClean="0"/>
          </a:p>
        </p:txBody>
      </p:sp>
      <p:sp>
        <p:nvSpPr>
          <p:cNvPr id="55" name="テキスト ボックス 54"/>
          <p:cNvSpPr txBox="1"/>
          <p:nvPr/>
        </p:nvSpPr>
        <p:spPr>
          <a:xfrm>
            <a:off x="5628068" y="767113"/>
            <a:ext cx="3515932" cy="400110"/>
          </a:xfrm>
          <a:prstGeom prst="rect">
            <a:avLst/>
          </a:prstGeom>
          <a:noFill/>
        </p:spPr>
        <p:txBody>
          <a:bodyPr wrap="square" rtlCol="0">
            <a:spAutoFit/>
          </a:bodyPr>
          <a:lstStyle/>
          <a:p>
            <a:r>
              <a:rPr kumimoji="1" lang="en-US" altLang="ja-JP" sz="2000" b="1" dirty="0" smtClean="0"/>
              <a:t>Nb/Al-STJ</a:t>
            </a:r>
            <a:r>
              <a:rPr lang="ja-JP" altLang="en-US" sz="2000" b="1" dirty="0" smtClean="0"/>
              <a:t> </a:t>
            </a:r>
            <a:r>
              <a:rPr lang="en-US" altLang="ja-JP" sz="2000" b="1" dirty="0" smtClean="0"/>
              <a:t>Leak Current</a:t>
            </a:r>
            <a:endParaRPr kumimoji="1" lang="ja-JP" altLang="en-US" sz="2000" b="1" dirty="0"/>
          </a:p>
        </p:txBody>
      </p:sp>
      <p:sp>
        <p:nvSpPr>
          <p:cNvPr id="56" name="テキスト ボックス 55"/>
          <p:cNvSpPr txBox="1"/>
          <p:nvPr/>
        </p:nvSpPr>
        <p:spPr>
          <a:xfrm>
            <a:off x="4547177" y="2746531"/>
            <a:ext cx="4480910" cy="923330"/>
          </a:xfrm>
          <a:prstGeom prst="rect">
            <a:avLst/>
          </a:prstGeom>
          <a:noFill/>
          <a:ln>
            <a:solidFill>
              <a:schemeClr val="tx1"/>
            </a:solidFill>
          </a:ln>
        </p:spPr>
        <p:txBody>
          <a:bodyPr wrap="square" rtlCol="0">
            <a:spAutoFit/>
          </a:bodyPr>
          <a:lstStyle/>
          <a:p>
            <a:r>
              <a:rPr lang="en-US" altLang="ja-JP" b="1" dirty="0" smtClean="0"/>
              <a:t>SOI-STJ</a:t>
            </a:r>
            <a:r>
              <a:rPr lang="ja-JP" altLang="en-US" b="1" dirty="0" smtClean="0"/>
              <a:t>はリークの最も小さくなる</a:t>
            </a:r>
            <a:r>
              <a:rPr lang="en-US" altLang="ja-JP" b="1" dirty="0" smtClean="0"/>
              <a:t>1K</a:t>
            </a:r>
            <a:r>
              <a:rPr lang="ja-JP" altLang="en-US" b="1" dirty="0" smtClean="0"/>
              <a:t>以下での動作を目指すため、</a:t>
            </a:r>
            <a:r>
              <a:rPr lang="en-US" altLang="ja-JP" b="1" dirty="0" smtClean="0">
                <a:solidFill>
                  <a:srgbClr val="FF0000"/>
                </a:solidFill>
              </a:rPr>
              <a:t>SOIFET</a:t>
            </a:r>
            <a:r>
              <a:rPr lang="ja-JP" altLang="en-US" b="1" dirty="0">
                <a:solidFill>
                  <a:srgbClr val="FF0000"/>
                </a:solidFill>
              </a:rPr>
              <a:t>は</a:t>
            </a:r>
            <a:r>
              <a:rPr lang="en-US" altLang="ja-JP" b="1" dirty="0" smtClean="0">
                <a:solidFill>
                  <a:srgbClr val="FF0000"/>
                </a:solidFill>
              </a:rPr>
              <a:t>1K</a:t>
            </a:r>
            <a:r>
              <a:rPr lang="ja-JP" altLang="en-US" b="1" dirty="0" smtClean="0">
                <a:solidFill>
                  <a:srgbClr val="FF0000"/>
                </a:solidFill>
              </a:rPr>
              <a:t>以下で動作することが要求される。</a:t>
            </a:r>
            <a:endParaRPr kumimoji="1" lang="ja-JP" altLang="en-US" b="1" dirty="0">
              <a:solidFill>
                <a:srgbClr val="FF0000"/>
              </a:solidFill>
            </a:endParaRPr>
          </a:p>
        </p:txBody>
      </p:sp>
      <p:pic>
        <p:nvPicPr>
          <p:cNvPr id="7" name="図 6"/>
          <p:cNvPicPr>
            <a:picLocks noChangeAspect="1"/>
          </p:cNvPicPr>
          <p:nvPr/>
        </p:nvPicPr>
        <p:blipFill>
          <a:blip r:embed="rId4"/>
          <a:stretch>
            <a:fillRect/>
          </a:stretch>
        </p:blipFill>
        <p:spPr>
          <a:xfrm>
            <a:off x="141333" y="3738551"/>
            <a:ext cx="3671788" cy="29439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テキスト ボックス 14"/>
          <p:cNvSpPr txBox="1"/>
          <p:nvPr/>
        </p:nvSpPr>
        <p:spPr>
          <a:xfrm>
            <a:off x="7172261" y="4450151"/>
            <a:ext cx="2069896" cy="1200329"/>
          </a:xfrm>
          <a:prstGeom prst="rect">
            <a:avLst/>
          </a:prstGeom>
          <a:noFill/>
        </p:spPr>
        <p:txBody>
          <a:bodyPr wrap="square" rtlCol="0">
            <a:spAutoFit/>
          </a:bodyPr>
          <a:lstStyle/>
          <a:p>
            <a:r>
              <a:rPr lang="en-US" altLang="ja-JP" b="1" dirty="0" smtClean="0">
                <a:solidFill>
                  <a:srgbClr val="FF0000"/>
                </a:solidFill>
              </a:rPr>
              <a:t>STJ</a:t>
            </a:r>
            <a:r>
              <a:rPr lang="ja-JP" altLang="en-US" b="1" dirty="0" smtClean="0">
                <a:solidFill>
                  <a:srgbClr val="FF0000"/>
                </a:solidFill>
              </a:rPr>
              <a:t>を形成した</a:t>
            </a:r>
            <a:r>
              <a:rPr lang="en-US" altLang="ja-JP" b="1" dirty="0" smtClean="0">
                <a:solidFill>
                  <a:srgbClr val="FF0000"/>
                </a:solidFill>
              </a:rPr>
              <a:t>SOIFET</a:t>
            </a:r>
            <a:r>
              <a:rPr lang="ja-JP" altLang="en-US" b="1" dirty="0" smtClean="0">
                <a:solidFill>
                  <a:srgbClr val="FF0000"/>
                </a:solidFill>
              </a:rPr>
              <a:t>が</a:t>
            </a:r>
            <a:r>
              <a:rPr lang="en-US" altLang="ja-JP" b="1" dirty="0" smtClean="0">
                <a:solidFill>
                  <a:srgbClr val="FF0000"/>
                </a:solidFill>
              </a:rPr>
              <a:t>1K</a:t>
            </a:r>
            <a:r>
              <a:rPr lang="ja-JP" altLang="en-US" b="1" dirty="0" smtClean="0">
                <a:solidFill>
                  <a:srgbClr val="FF0000"/>
                </a:solidFill>
              </a:rPr>
              <a:t>以下で正常に動作する事を確認した。</a:t>
            </a:r>
            <a:endParaRPr lang="en-US" altLang="ja-JP" b="1" dirty="0" smtClean="0">
              <a:solidFill>
                <a:srgbClr val="FF0000"/>
              </a:solidFill>
            </a:endParaRPr>
          </a:p>
        </p:txBody>
      </p:sp>
      <p:pic>
        <p:nvPicPr>
          <p:cNvPr id="11" name="図 10"/>
          <p:cNvPicPr>
            <a:picLocks noChangeAspect="1"/>
          </p:cNvPicPr>
          <p:nvPr/>
        </p:nvPicPr>
        <p:blipFill>
          <a:blip r:embed="rId5"/>
          <a:stretch>
            <a:fillRect/>
          </a:stretch>
        </p:blipFill>
        <p:spPr>
          <a:xfrm>
            <a:off x="328278" y="939800"/>
            <a:ext cx="3871602" cy="26548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265952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2" name="図 31"/>
          <p:cNvPicPr>
            <a:picLocks noChangeAspect="1"/>
          </p:cNvPicPr>
          <p:nvPr/>
        </p:nvPicPr>
        <p:blipFill>
          <a:blip r:embed="rId3">
            <a:extLst>
              <a:ext uri="{BEBA8EAE-BF5A-486C-A8C5-ECC9F3942E4B}">
                <a14:imgProps xmlns:a14="http://schemas.microsoft.com/office/drawing/2010/main">
                  <a14:imgLayer r:embed="rId4">
                    <a14:imgEffect>
                      <a14:artisticPhotocopy/>
                    </a14:imgEffect>
                    <a14:imgEffect>
                      <a14:sharpenSoften amount="50000"/>
                    </a14:imgEffect>
                  </a14:imgLayer>
                </a14:imgProps>
              </a:ext>
            </a:extLst>
          </a:blip>
          <a:stretch>
            <a:fillRect/>
          </a:stretch>
        </p:blipFill>
        <p:spPr>
          <a:xfrm>
            <a:off x="3828220" y="3872729"/>
            <a:ext cx="2389075" cy="23938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9" name="図 38"/>
          <p:cNvPicPr>
            <a:picLocks noChangeAspect="1"/>
          </p:cNvPicPr>
          <p:nvPr/>
        </p:nvPicPr>
        <p:blipFill>
          <a:blip r:embed="rId5">
            <a:extLst>
              <a:ext uri="{BEBA8EAE-BF5A-486C-A8C5-ECC9F3942E4B}">
                <a14:imgProps xmlns:a14="http://schemas.microsoft.com/office/drawing/2010/main">
                  <a14:imgLayer r:embed="rId6">
                    <a14:imgEffect>
                      <a14:artisticPhotocopy/>
                    </a14:imgEffect>
                    <a14:imgEffect>
                      <a14:sharpenSoften amount="50000"/>
                    </a14:imgEffect>
                  </a14:imgLayer>
                </a14:imgProps>
              </a:ext>
            </a:extLst>
          </a:blip>
          <a:stretch>
            <a:fillRect/>
          </a:stretch>
        </p:blipFill>
        <p:spPr>
          <a:xfrm>
            <a:off x="5087855" y="5304369"/>
            <a:ext cx="1390473" cy="13837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1" name="角丸四角形 50"/>
          <p:cNvSpPr/>
          <p:nvPr/>
        </p:nvSpPr>
        <p:spPr>
          <a:xfrm>
            <a:off x="6491060" y="4006314"/>
            <a:ext cx="2600082" cy="2237856"/>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22</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SOI-STJ</a:t>
            </a:r>
            <a:r>
              <a:rPr lang="ja-JP" altLang="en-US" sz="3200" dirty="0" smtClean="0">
                <a:solidFill>
                  <a:schemeClr val="bg1"/>
                </a:solidFill>
                <a:latin typeface="Lucida Sans" panose="020B0602040502020204" pitchFamily="34" charset="0"/>
                <a:cs typeface="Lucida Sans" panose="020B0602040502020204" pitchFamily="34" charset="0"/>
              </a:rPr>
              <a:t>研究開発の現状</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pic>
        <p:nvPicPr>
          <p:cNvPr id="7" name="Picture 2"/>
          <p:cNvPicPr>
            <a:picLocks noChangeAspect="1" noChangeArrowheads="1"/>
          </p:cNvPicPr>
          <p:nvPr/>
        </p:nvPicPr>
        <p:blipFill>
          <a:blip r:embed="rId7" cstate="print"/>
          <a:srcRect/>
          <a:stretch>
            <a:fillRect/>
          </a:stretch>
        </p:blipFill>
        <p:spPr bwMode="auto">
          <a:xfrm>
            <a:off x="345803" y="898785"/>
            <a:ext cx="2627267" cy="2618524"/>
          </a:xfrm>
          <a:prstGeom prst="rect">
            <a:avLst/>
          </a:prstGeom>
          <a:noFill/>
          <a:ln w="9525">
            <a:noFill/>
            <a:miter lim="800000"/>
            <a:headEnd/>
            <a:tailEnd/>
          </a:ln>
        </p:spPr>
      </p:pic>
      <p:sp>
        <p:nvSpPr>
          <p:cNvPr id="9" name="正方形/長方形 8"/>
          <p:cNvSpPr/>
          <p:nvPr/>
        </p:nvSpPr>
        <p:spPr>
          <a:xfrm>
            <a:off x="1659436" y="898785"/>
            <a:ext cx="620125" cy="66145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34916" y="3496076"/>
            <a:ext cx="3039415" cy="369332"/>
          </a:xfrm>
          <a:prstGeom prst="rect">
            <a:avLst/>
          </a:prstGeom>
          <a:noFill/>
        </p:spPr>
        <p:txBody>
          <a:bodyPr wrap="square" rtlCol="0">
            <a:spAutoFit/>
          </a:bodyPr>
          <a:lstStyle/>
          <a:p>
            <a:r>
              <a:rPr kumimoji="1" lang="en-US" altLang="ja-JP" dirty="0" smtClean="0"/>
              <a:t>2.9mm</a:t>
            </a:r>
            <a:r>
              <a:rPr kumimoji="1" lang="ja-JP" altLang="en-US" dirty="0" smtClean="0"/>
              <a:t>角 </a:t>
            </a:r>
            <a:r>
              <a:rPr kumimoji="1" lang="en-US" altLang="ja-JP" dirty="0" smtClean="0"/>
              <a:t>SOI-STJ Layout</a:t>
            </a:r>
            <a:endParaRPr kumimoji="1" lang="ja-JP" altLang="en-US" dirty="0"/>
          </a:p>
        </p:txBody>
      </p:sp>
      <p:pic>
        <p:nvPicPr>
          <p:cNvPr id="11" name="図 10"/>
          <p:cNvPicPr>
            <a:picLocks noChangeAspect="1"/>
          </p:cNvPicPr>
          <p:nvPr/>
        </p:nvPicPr>
        <p:blipFill>
          <a:blip r:embed="rId8"/>
          <a:stretch>
            <a:fillRect/>
          </a:stretch>
        </p:blipFill>
        <p:spPr>
          <a:xfrm>
            <a:off x="3265440" y="1645305"/>
            <a:ext cx="1745514" cy="1876130"/>
          </a:xfrm>
          <a:prstGeom prst="rect">
            <a:avLst/>
          </a:prstGeom>
        </p:spPr>
      </p:pic>
      <p:sp>
        <p:nvSpPr>
          <p:cNvPr id="12" name="屈折矢印 11"/>
          <p:cNvSpPr/>
          <p:nvPr/>
        </p:nvSpPr>
        <p:spPr>
          <a:xfrm flipV="1">
            <a:off x="2311246" y="1109394"/>
            <a:ext cx="1457517" cy="506752"/>
          </a:xfrm>
          <a:prstGeom prst="bentUpArrow">
            <a:avLst>
              <a:gd name="adj1" fmla="val 8011"/>
              <a:gd name="adj2" fmla="val 15562"/>
              <a:gd name="adj3" fmla="val 25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コネクタ 12"/>
          <p:cNvCxnSpPr/>
          <p:nvPr/>
        </p:nvCxnSpPr>
        <p:spPr>
          <a:xfrm>
            <a:off x="3938422" y="1259614"/>
            <a:ext cx="39792" cy="830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4176834" y="1275628"/>
            <a:ext cx="10832" cy="7991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4531796" y="1238935"/>
            <a:ext cx="39792" cy="830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4770208" y="1238935"/>
            <a:ext cx="39792" cy="830807"/>
          </a:xfrm>
          <a:prstGeom prst="line">
            <a:avLst/>
          </a:prstGeom>
        </p:spPr>
        <p:style>
          <a:lnRef idx="1">
            <a:schemeClr val="accent1"/>
          </a:lnRef>
          <a:fillRef idx="0">
            <a:schemeClr val="accent1"/>
          </a:fillRef>
          <a:effectRef idx="0">
            <a:schemeClr val="accent1"/>
          </a:effectRef>
          <a:fontRef idx="minor">
            <a:schemeClr val="tx1"/>
          </a:fontRef>
        </p:style>
      </p:cxnSp>
      <p:sp>
        <p:nvSpPr>
          <p:cNvPr id="17" name="円/楕円 16"/>
          <p:cNvSpPr/>
          <p:nvPr/>
        </p:nvSpPr>
        <p:spPr>
          <a:xfrm>
            <a:off x="3920954" y="2002736"/>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4127194" y="2048746"/>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4538813" y="2002736"/>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4754169" y="2036050"/>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3903844" y="2074821"/>
            <a:ext cx="1041237" cy="646331"/>
          </a:xfrm>
          <a:prstGeom prst="rect">
            <a:avLst/>
          </a:prstGeom>
          <a:noFill/>
        </p:spPr>
        <p:txBody>
          <a:bodyPr wrap="square" rtlCol="0">
            <a:spAutoFit/>
          </a:bodyPr>
          <a:lstStyle/>
          <a:p>
            <a:pPr algn="ctr"/>
            <a:r>
              <a:rPr kumimoji="1" lang="en-US" altLang="ja-JP" b="1" dirty="0" smtClean="0"/>
              <a:t>Wire Bonding</a:t>
            </a:r>
            <a:endParaRPr kumimoji="1" lang="ja-JP" altLang="en-US" b="1" dirty="0"/>
          </a:p>
        </p:txBody>
      </p:sp>
      <p:sp>
        <p:nvSpPr>
          <p:cNvPr id="22" name="テキスト ボックス 21"/>
          <p:cNvSpPr txBox="1"/>
          <p:nvPr/>
        </p:nvSpPr>
        <p:spPr>
          <a:xfrm>
            <a:off x="4596072" y="932545"/>
            <a:ext cx="471838" cy="369332"/>
          </a:xfrm>
          <a:prstGeom prst="rect">
            <a:avLst/>
          </a:prstGeom>
          <a:noFill/>
        </p:spPr>
        <p:txBody>
          <a:bodyPr wrap="square" rtlCol="0">
            <a:spAutoFit/>
          </a:bodyPr>
          <a:lstStyle/>
          <a:p>
            <a:r>
              <a:rPr kumimoji="1" lang="en-US" altLang="ja-JP" dirty="0" smtClean="0"/>
              <a:t>V+</a:t>
            </a:r>
            <a:endParaRPr kumimoji="1" lang="ja-JP" altLang="en-US" dirty="0"/>
          </a:p>
        </p:txBody>
      </p:sp>
      <p:sp>
        <p:nvSpPr>
          <p:cNvPr id="23" name="テキスト ボックス 22"/>
          <p:cNvSpPr txBox="1"/>
          <p:nvPr/>
        </p:nvSpPr>
        <p:spPr>
          <a:xfrm>
            <a:off x="4318266" y="941854"/>
            <a:ext cx="471838" cy="369332"/>
          </a:xfrm>
          <a:prstGeom prst="rect">
            <a:avLst/>
          </a:prstGeom>
          <a:noFill/>
        </p:spPr>
        <p:txBody>
          <a:bodyPr wrap="square" rtlCol="0">
            <a:spAutoFit/>
          </a:bodyPr>
          <a:lstStyle/>
          <a:p>
            <a:r>
              <a:rPr lang="en-US" altLang="ja-JP" dirty="0"/>
              <a:t>I</a:t>
            </a:r>
            <a:r>
              <a:rPr kumimoji="1" lang="en-US" altLang="ja-JP" dirty="0" smtClean="0"/>
              <a:t>+</a:t>
            </a:r>
            <a:endParaRPr kumimoji="1" lang="ja-JP" altLang="en-US" dirty="0"/>
          </a:p>
        </p:txBody>
      </p:sp>
      <p:sp>
        <p:nvSpPr>
          <p:cNvPr id="24" name="テキスト ボックス 23"/>
          <p:cNvSpPr txBox="1"/>
          <p:nvPr/>
        </p:nvSpPr>
        <p:spPr>
          <a:xfrm>
            <a:off x="4001520" y="987599"/>
            <a:ext cx="471838" cy="369332"/>
          </a:xfrm>
          <a:prstGeom prst="rect">
            <a:avLst/>
          </a:prstGeom>
          <a:noFill/>
        </p:spPr>
        <p:txBody>
          <a:bodyPr wrap="square" rtlCol="0">
            <a:spAutoFit/>
          </a:bodyPr>
          <a:lstStyle/>
          <a:p>
            <a:r>
              <a:rPr lang="en-US" altLang="ja-JP" dirty="0" smtClean="0"/>
              <a:t>V-</a:t>
            </a:r>
            <a:endParaRPr kumimoji="1" lang="ja-JP" altLang="en-US" dirty="0"/>
          </a:p>
        </p:txBody>
      </p:sp>
      <p:sp>
        <p:nvSpPr>
          <p:cNvPr id="25" name="テキスト ボックス 24"/>
          <p:cNvSpPr txBox="1"/>
          <p:nvPr/>
        </p:nvSpPr>
        <p:spPr>
          <a:xfrm>
            <a:off x="3795612" y="981092"/>
            <a:ext cx="471838" cy="369332"/>
          </a:xfrm>
          <a:prstGeom prst="rect">
            <a:avLst/>
          </a:prstGeom>
          <a:noFill/>
        </p:spPr>
        <p:txBody>
          <a:bodyPr wrap="square" rtlCol="0">
            <a:spAutoFit/>
          </a:bodyPr>
          <a:lstStyle/>
          <a:p>
            <a:r>
              <a:rPr lang="en-US" altLang="ja-JP" dirty="0" smtClean="0"/>
              <a:t>I</a:t>
            </a:r>
            <a:r>
              <a:rPr lang="en-US" altLang="ja-JP" dirty="0"/>
              <a:t>-</a:t>
            </a:r>
            <a:endParaRPr kumimoji="1" lang="ja-JP" altLang="en-US" dirty="0"/>
          </a:p>
        </p:txBody>
      </p:sp>
      <p:pic>
        <p:nvPicPr>
          <p:cNvPr id="26" name="図 25"/>
          <p:cNvPicPr>
            <a:picLocks noChangeAspect="1"/>
          </p:cNvPicPr>
          <p:nvPr/>
        </p:nvPicPr>
        <p:blipFill>
          <a:blip r:embed="rId9"/>
          <a:stretch>
            <a:fillRect/>
          </a:stretch>
        </p:blipFill>
        <p:spPr>
          <a:xfrm>
            <a:off x="5408770" y="2006823"/>
            <a:ext cx="3106580" cy="17179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7" name="テキスト ボックス 26"/>
          <p:cNvSpPr txBox="1"/>
          <p:nvPr/>
        </p:nvSpPr>
        <p:spPr>
          <a:xfrm>
            <a:off x="5112517" y="799197"/>
            <a:ext cx="3987936" cy="1200329"/>
          </a:xfrm>
          <a:prstGeom prst="rect">
            <a:avLst/>
          </a:prstGeom>
          <a:noFill/>
        </p:spPr>
        <p:txBody>
          <a:bodyPr wrap="square" rtlCol="0">
            <a:spAutoFit/>
          </a:bodyPr>
          <a:lstStyle/>
          <a:p>
            <a:r>
              <a:rPr kumimoji="1" lang="en-US" altLang="ja-JP" dirty="0" smtClean="0"/>
              <a:t>16</a:t>
            </a:r>
            <a:r>
              <a:rPr kumimoji="1" lang="ja-JP" altLang="en-US" dirty="0" smtClean="0"/>
              <a:t>個の</a:t>
            </a:r>
            <a:r>
              <a:rPr lang="en-US" altLang="ja-JP" dirty="0" smtClean="0"/>
              <a:t>pattern</a:t>
            </a:r>
            <a:r>
              <a:rPr kumimoji="1" lang="ja-JP" altLang="en-US" dirty="0" smtClean="0"/>
              <a:t>の内、</a:t>
            </a:r>
            <a:r>
              <a:rPr kumimoji="1" lang="en-US" altLang="ja-JP" dirty="0" smtClean="0"/>
              <a:t>SOIFET</a:t>
            </a:r>
            <a:r>
              <a:rPr kumimoji="1" lang="ja-JP" altLang="en-US" dirty="0" smtClean="0"/>
              <a:t>の形成されていない</a:t>
            </a:r>
            <a:r>
              <a:rPr kumimoji="1" lang="en-US" altLang="ja-JP" dirty="0" smtClean="0"/>
              <a:t>pattern</a:t>
            </a:r>
            <a:r>
              <a:rPr lang="ja-JP" altLang="en-US" dirty="0" smtClean="0"/>
              <a:t>を使用して、希釈冷凍機による</a:t>
            </a:r>
            <a:r>
              <a:rPr lang="en-US" altLang="ja-JP" b="1" dirty="0" smtClean="0">
                <a:solidFill>
                  <a:srgbClr val="FF0000"/>
                </a:solidFill>
              </a:rPr>
              <a:t>700mK</a:t>
            </a:r>
            <a:r>
              <a:rPr lang="ja-JP" altLang="en-US" dirty="0" err="1" smtClean="0"/>
              <a:t>での</a:t>
            </a:r>
            <a:r>
              <a:rPr lang="en-US" altLang="ja-JP" dirty="0" smtClean="0"/>
              <a:t>Nb/Al-STJ(50um x 50um)</a:t>
            </a:r>
            <a:r>
              <a:rPr lang="ja-JP" altLang="en-US" dirty="0" smtClean="0"/>
              <a:t>の性能評価を行った。</a:t>
            </a:r>
            <a:endParaRPr kumimoji="1" lang="ja-JP" altLang="en-US" dirty="0"/>
          </a:p>
        </p:txBody>
      </p:sp>
      <p:sp>
        <p:nvSpPr>
          <p:cNvPr id="28" name="角丸四角形 27"/>
          <p:cNvSpPr/>
          <p:nvPr/>
        </p:nvSpPr>
        <p:spPr>
          <a:xfrm>
            <a:off x="6945393" y="2669635"/>
            <a:ext cx="713748" cy="819063"/>
          </a:xfrm>
          <a:prstGeom prst="roundRect">
            <a:avLst/>
          </a:prstGeom>
          <a:solidFill>
            <a:srgbClr val="00B0F0">
              <a:alpha val="4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7302267" y="3393223"/>
            <a:ext cx="1670573" cy="369332"/>
          </a:xfrm>
          <a:prstGeom prst="rect">
            <a:avLst/>
          </a:prstGeom>
          <a:noFill/>
        </p:spPr>
        <p:txBody>
          <a:bodyPr wrap="square" rtlCol="0">
            <a:spAutoFit/>
          </a:bodyPr>
          <a:lstStyle/>
          <a:p>
            <a:r>
              <a:rPr kumimoji="1" lang="en-US" altLang="ja-JP" dirty="0" smtClean="0"/>
              <a:t>Refrigerator</a:t>
            </a:r>
            <a:endParaRPr kumimoji="1" lang="ja-JP" altLang="en-US" dirty="0"/>
          </a:p>
        </p:txBody>
      </p:sp>
      <p:sp>
        <p:nvSpPr>
          <p:cNvPr id="30" name="テキスト ボックス 29"/>
          <p:cNvSpPr txBox="1"/>
          <p:nvPr/>
        </p:nvSpPr>
        <p:spPr>
          <a:xfrm>
            <a:off x="6478329" y="4174139"/>
            <a:ext cx="2622619" cy="2031325"/>
          </a:xfrm>
          <a:prstGeom prst="rect">
            <a:avLst/>
          </a:prstGeom>
          <a:noFill/>
        </p:spPr>
        <p:txBody>
          <a:bodyPr wrap="square" rtlCol="0">
            <a:spAutoFit/>
          </a:bodyPr>
          <a:lstStyle/>
          <a:p>
            <a:r>
              <a:rPr kumimoji="1" lang="en-US" altLang="ja-JP" b="1" dirty="0" smtClean="0">
                <a:solidFill>
                  <a:srgbClr val="FF0000"/>
                </a:solidFill>
              </a:rPr>
              <a:t>SOI</a:t>
            </a:r>
            <a:r>
              <a:rPr kumimoji="1" lang="ja-JP" altLang="en-US" b="1" dirty="0" smtClean="0">
                <a:solidFill>
                  <a:srgbClr val="FF0000"/>
                </a:solidFill>
              </a:rPr>
              <a:t>上の形成した</a:t>
            </a:r>
            <a:r>
              <a:rPr kumimoji="1" lang="en-US" altLang="ja-JP" b="1" dirty="0" smtClean="0">
                <a:solidFill>
                  <a:srgbClr val="FF0000"/>
                </a:solidFill>
              </a:rPr>
              <a:t>Nb/Al-STJ</a:t>
            </a:r>
            <a:r>
              <a:rPr kumimoji="1" lang="ja-JP" altLang="en-US" b="1" dirty="0" smtClean="0">
                <a:solidFill>
                  <a:srgbClr val="FF0000"/>
                </a:solidFill>
              </a:rPr>
              <a:t>でジョセフソン接合素子特有の</a:t>
            </a:r>
            <a:r>
              <a:rPr kumimoji="1" lang="en-US" altLang="ja-JP" b="1" dirty="0" smtClean="0">
                <a:solidFill>
                  <a:srgbClr val="FF0000"/>
                </a:solidFill>
              </a:rPr>
              <a:t>I-V</a:t>
            </a:r>
            <a:r>
              <a:rPr kumimoji="1" lang="ja-JP" altLang="en-US" b="1" dirty="0" smtClean="0">
                <a:solidFill>
                  <a:srgbClr val="FF0000"/>
                </a:solidFill>
              </a:rPr>
              <a:t>特性を確認。</a:t>
            </a:r>
            <a:endParaRPr kumimoji="1" lang="en-US" altLang="ja-JP" b="1" dirty="0" smtClean="0">
              <a:solidFill>
                <a:srgbClr val="FF0000"/>
              </a:solidFill>
            </a:endParaRPr>
          </a:p>
          <a:p>
            <a:r>
              <a:rPr kumimoji="1" lang="en-US" altLang="ja-JP" b="1" dirty="0" smtClean="0">
                <a:solidFill>
                  <a:srgbClr val="FF0000"/>
                </a:solidFill>
              </a:rPr>
              <a:t>Leak Current at 0.5mV</a:t>
            </a:r>
          </a:p>
          <a:p>
            <a:r>
              <a:rPr lang="en-US" altLang="ja-JP" b="1" dirty="0">
                <a:solidFill>
                  <a:srgbClr val="FF0000"/>
                </a:solidFill>
              </a:rPr>
              <a:t>	</a:t>
            </a:r>
            <a:r>
              <a:rPr lang="en-US" altLang="ja-JP" b="1" dirty="0" smtClean="0">
                <a:solidFill>
                  <a:srgbClr val="FF0000"/>
                </a:solidFill>
              </a:rPr>
              <a:t>~6nA</a:t>
            </a:r>
          </a:p>
          <a:p>
            <a:r>
              <a:rPr lang="en-US" altLang="ja-JP" b="1" dirty="0" smtClean="0">
                <a:solidFill>
                  <a:srgbClr val="FF0000"/>
                </a:solidFill>
              </a:rPr>
              <a:t>(Si wafer</a:t>
            </a:r>
            <a:r>
              <a:rPr lang="ja-JP" altLang="en-US" b="1" dirty="0" smtClean="0">
                <a:solidFill>
                  <a:srgbClr val="FF0000"/>
                </a:solidFill>
              </a:rPr>
              <a:t>上に形成したものとほぼ同じ</a:t>
            </a:r>
            <a:r>
              <a:rPr lang="en-US" altLang="ja-JP" b="1" dirty="0" smtClean="0">
                <a:solidFill>
                  <a:srgbClr val="FF0000"/>
                </a:solidFill>
              </a:rPr>
              <a:t>quality)</a:t>
            </a:r>
            <a:endParaRPr kumimoji="1" lang="ja-JP" altLang="en-US" b="1" dirty="0">
              <a:solidFill>
                <a:srgbClr val="FF0000"/>
              </a:solidFill>
            </a:endParaRPr>
          </a:p>
        </p:txBody>
      </p:sp>
      <p:pic>
        <p:nvPicPr>
          <p:cNvPr id="31" name="図 30"/>
          <p:cNvPicPr>
            <a:picLocks noChangeAspect="1"/>
          </p:cNvPicPr>
          <p:nvPr/>
        </p:nvPicPr>
        <p:blipFill>
          <a:blip r:embed="rId10">
            <a:extLst>
              <a:ext uri="{BEBA8EAE-BF5A-486C-A8C5-ECC9F3942E4B}">
                <a14:imgProps xmlns:a14="http://schemas.microsoft.com/office/drawing/2010/main">
                  <a14:imgLayer r:embed="rId11">
                    <a14:imgEffect>
                      <a14:artisticPhotocopy/>
                    </a14:imgEffect>
                    <a14:imgEffect>
                      <a14:sharpenSoften amount="50000"/>
                    </a14:imgEffect>
                  </a14:imgLayer>
                </a14:imgProps>
              </a:ext>
            </a:extLst>
          </a:blip>
          <a:stretch>
            <a:fillRect/>
          </a:stretch>
        </p:blipFill>
        <p:spPr>
          <a:xfrm>
            <a:off x="184237" y="3926225"/>
            <a:ext cx="2329758" cy="233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3" name="右矢印 32"/>
          <p:cNvSpPr/>
          <p:nvPr/>
        </p:nvSpPr>
        <p:spPr>
          <a:xfrm>
            <a:off x="2786911" y="4882481"/>
            <a:ext cx="768392" cy="421888"/>
          </a:xfrm>
          <a:prstGeom prst="rightArrow">
            <a:avLst/>
          </a:prstGeom>
          <a:solidFill>
            <a:srgbClr val="FFC0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2405148" y="4552302"/>
            <a:ext cx="1598139" cy="307777"/>
          </a:xfrm>
          <a:prstGeom prst="rect">
            <a:avLst/>
          </a:prstGeom>
          <a:noFill/>
        </p:spPr>
        <p:txBody>
          <a:bodyPr wrap="square" rtlCol="0">
            <a:spAutoFit/>
          </a:bodyPr>
          <a:lstStyle/>
          <a:p>
            <a:r>
              <a:rPr lang="en-US" altLang="ja-JP" sz="1400" dirty="0" smtClean="0">
                <a:effectLst>
                  <a:outerShdw blurRad="38100" dist="38100" dir="2700000" algn="tl">
                    <a:srgbClr val="000000">
                      <a:alpha val="43137"/>
                    </a:srgbClr>
                  </a:outerShdw>
                </a:effectLst>
              </a:rPr>
              <a:t> </a:t>
            </a:r>
            <a:r>
              <a:rPr lang="ja-JP" altLang="en-US" sz="1400" dirty="0" smtClean="0">
                <a:effectLst>
                  <a:outerShdw blurRad="38100" dist="38100" dir="2700000" algn="tl">
                    <a:srgbClr val="000000">
                      <a:alpha val="43137"/>
                    </a:srgbClr>
                  </a:outerShdw>
                </a:effectLst>
              </a:rPr>
              <a:t>約</a:t>
            </a:r>
            <a:r>
              <a:rPr lang="en-US" altLang="ja-JP" sz="1400" dirty="0" smtClean="0">
                <a:effectLst>
                  <a:outerShdw blurRad="38100" dist="38100" dir="2700000" algn="tl">
                    <a:srgbClr val="000000">
                      <a:alpha val="43137"/>
                    </a:srgbClr>
                  </a:outerShdw>
                </a:effectLst>
              </a:rPr>
              <a:t>150 Gauss</a:t>
            </a:r>
            <a:r>
              <a:rPr lang="ja-JP" altLang="en-US" sz="1400" dirty="0" smtClean="0">
                <a:effectLst>
                  <a:outerShdw blurRad="38100" dist="38100" dir="2700000" algn="tl">
                    <a:srgbClr val="000000">
                      <a:alpha val="43137"/>
                    </a:srgbClr>
                  </a:outerShdw>
                </a:effectLst>
              </a:rPr>
              <a:t>印加</a:t>
            </a:r>
            <a:endParaRPr lang="en-US" altLang="ja-JP" sz="1400" dirty="0">
              <a:effectLst>
                <a:outerShdw blurRad="38100" dist="38100" dir="2700000" algn="tl">
                  <a:srgbClr val="000000">
                    <a:alpha val="43137"/>
                  </a:srgbClr>
                </a:outerShdw>
              </a:effectLst>
            </a:endParaRPr>
          </a:p>
        </p:txBody>
      </p:sp>
      <p:cxnSp>
        <p:nvCxnSpPr>
          <p:cNvPr id="35" name="直線矢印コネクタ 34"/>
          <p:cNvCxnSpPr/>
          <p:nvPr/>
        </p:nvCxnSpPr>
        <p:spPr>
          <a:xfrm>
            <a:off x="437800" y="4372763"/>
            <a:ext cx="468000" cy="148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H="1" flipV="1">
            <a:off x="440865" y="3952142"/>
            <a:ext cx="1713" cy="44767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437800" y="4397668"/>
            <a:ext cx="1153678" cy="369332"/>
          </a:xfrm>
          <a:prstGeom prst="rect">
            <a:avLst/>
          </a:prstGeom>
          <a:noFill/>
        </p:spPr>
        <p:txBody>
          <a:bodyPr wrap="square" rtlCol="0">
            <a:spAutoFit/>
          </a:bodyPr>
          <a:lstStyle/>
          <a:p>
            <a:r>
              <a:rPr lang="en-US" altLang="ja-JP" b="1" dirty="0" smtClean="0">
                <a:solidFill>
                  <a:srgbClr val="FF0000"/>
                </a:solidFill>
              </a:rPr>
              <a:t>2mV /DIV.</a:t>
            </a:r>
            <a:endParaRPr kumimoji="1" lang="ja-JP" altLang="en-US" b="1" dirty="0">
              <a:solidFill>
                <a:srgbClr val="FF0000"/>
              </a:solidFill>
            </a:endParaRPr>
          </a:p>
        </p:txBody>
      </p:sp>
      <p:sp>
        <p:nvSpPr>
          <p:cNvPr id="38" name="テキスト ボックス 37"/>
          <p:cNvSpPr txBox="1"/>
          <p:nvPr/>
        </p:nvSpPr>
        <p:spPr>
          <a:xfrm>
            <a:off x="446419" y="3958596"/>
            <a:ext cx="1362956" cy="369332"/>
          </a:xfrm>
          <a:prstGeom prst="rect">
            <a:avLst/>
          </a:prstGeom>
          <a:noFill/>
        </p:spPr>
        <p:txBody>
          <a:bodyPr wrap="square" rtlCol="0">
            <a:spAutoFit/>
          </a:bodyPr>
          <a:lstStyle/>
          <a:p>
            <a:r>
              <a:rPr lang="en-US" altLang="ja-JP" b="1" dirty="0" smtClean="0">
                <a:solidFill>
                  <a:schemeClr val="accent1"/>
                </a:solidFill>
              </a:rPr>
              <a:t>1 mA /DIV.</a:t>
            </a:r>
            <a:endParaRPr kumimoji="1" lang="ja-JP" altLang="en-US" b="1" dirty="0">
              <a:solidFill>
                <a:schemeClr val="accent1"/>
              </a:solidFill>
            </a:endParaRPr>
          </a:p>
        </p:txBody>
      </p:sp>
      <p:sp>
        <p:nvSpPr>
          <p:cNvPr id="40" name="テキスト ボックス 39"/>
          <p:cNvSpPr txBox="1"/>
          <p:nvPr/>
        </p:nvSpPr>
        <p:spPr>
          <a:xfrm>
            <a:off x="5729950" y="6372757"/>
            <a:ext cx="2311607" cy="369332"/>
          </a:xfrm>
          <a:prstGeom prst="rect">
            <a:avLst/>
          </a:prstGeom>
          <a:noFill/>
        </p:spPr>
        <p:txBody>
          <a:bodyPr wrap="square" rtlCol="0">
            <a:spAutoFit/>
          </a:bodyPr>
          <a:lstStyle/>
          <a:p>
            <a:r>
              <a:rPr lang="en-US" altLang="ja-JP" b="1" dirty="0" smtClean="0">
                <a:solidFill>
                  <a:srgbClr val="FF0000"/>
                </a:solidFill>
              </a:rPr>
              <a:t>500uV /DIV.</a:t>
            </a:r>
            <a:endParaRPr kumimoji="1" lang="ja-JP" altLang="en-US" b="1" dirty="0">
              <a:solidFill>
                <a:srgbClr val="FF0000"/>
              </a:solidFill>
            </a:endParaRPr>
          </a:p>
        </p:txBody>
      </p:sp>
      <p:sp>
        <p:nvSpPr>
          <p:cNvPr id="41" name="テキスト ボックス 40"/>
          <p:cNvSpPr txBox="1"/>
          <p:nvPr/>
        </p:nvSpPr>
        <p:spPr>
          <a:xfrm>
            <a:off x="5729951" y="6147579"/>
            <a:ext cx="2311607" cy="369332"/>
          </a:xfrm>
          <a:prstGeom prst="rect">
            <a:avLst/>
          </a:prstGeom>
          <a:noFill/>
        </p:spPr>
        <p:txBody>
          <a:bodyPr wrap="square" rtlCol="0">
            <a:spAutoFit/>
          </a:bodyPr>
          <a:lstStyle/>
          <a:p>
            <a:r>
              <a:rPr lang="en-US" altLang="ja-JP" b="1" dirty="0" smtClean="0">
                <a:solidFill>
                  <a:schemeClr val="accent1"/>
                </a:solidFill>
              </a:rPr>
              <a:t>10 </a:t>
            </a:r>
            <a:r>
              <a:rPr lang="en-US" altLang="ja-JP" b="1" dirty="0" err="1" smtClean="0">
                <a:solidFill>
                  <a:schemeClr val="accent1"/>
                </a:solidFill>
              </a:rPr>
              <a:t>nA</a:t>
            </a:r>
            <a:r>
              <a:rPr lang="en-US" altLang="ja-JP" b="1" dirty="0" smtClean="0">
                <a:solidFill>
                  <a:schemeClr val="accent1"/>
                </a:solidFill>
              </a:rPr>
              <a:t> /DIV.</a:t>
            </a:r>
            <a:endParaRPr kumimoji="1" lang="ja-JP" altLang="en-US" b="1" dirty="0">
              <a:solidFill>
                <a:schemeClr val="accent1"/>
              </a:solidFill>
            </a:endParaRPr>
          </a:p>
        </p:txBody>
      </p:sp>
      <p:pic>
        <p:nvPicPr>
          <p:cNvPr id="42" name="図 41"/>
          <p:cNvPicPr>
            <a:picLocks noChangeAspect="1"/>
          </p:cNvPicPr>
          <p:nvPr/>
        </p:nvPicPr>
        <p:blipFill>
          <a:blip r:embed="rId12">
            <a:extLst>
              <a:ext uri="{BEBA8EAE-BF5A-486C-A8C5-ECC9F3942E4B}">
                <a14:imgProps xmlns:a14="http://schemas.microsoft.com/office/drawing/2010/main">
                  <a14:imgLayer r:embed="rId13">
                    <a14:imgEffect>
                      <a14:artisticPhotocopy/>
                    </a14:imgEffect>
                    <a14:imgEffect>
                      <a14:sharpenSoften amount="50000"/>
                    </a14:imgEffect>
                  </a14:imgLayer>
                </a14:imgProps>
              </a:ext>
            </a:extLst>
          </a:blip>
          <a:stretch>
            <a:fillRect/>
          </a:stretch>
        </p:blipFill>
        <p:spPr>
          <a:xfrm>
            <a:off x="1445947" y="5293539"/>
            <a:ext cx="1340963" cy="13945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3" name="テキスト ボックス 42"/>
          <p:cNvSpPr txBox="1"/>
          <p:nvPr/>
        </p:nvSpPr>
        <p:spPr>
          <a:xfrm>
            <a:off x="2092296" y="6284453"/>
            <a:ext cx="2311607" cy="369332"/>
          </a:xfrm>
          <a:prstGeom prst="rect">
            <a:avLst/>
          </a:prstGeom>
          <a:noFill/>
        </p:spPr>
        <p:txBody>
          <a:bodyPr wrap="square" rtlCol="0">
            <a:spAutoFit/>
          </a:bodyPr>
          <a:lstStyle/>
          <a:p>
            <a:r>
              <a:rPr lang="en-US" altLang="ja-JP" b="1" dirty="0" smtClean="0">
                <a:solidFill>
                  <a:srgbClr val="FF0000"/>
                </a:solidFill>
              </a:rPr>
              <a:t>2mV /DIV.</a:t>
            </a:r>
            <a:endParaRPr kumimoji="1" lang="ja-JP" altLang="en-US" b="1" dirty="0">
              <a:solidFill>
                <a:srgbClr val="FF0000"/>
              </a:solidFill>
            </a:endParaRPr>
          </a:p>
        </p:txBody>
      </p:sp>
      <p:sp>
        <p:nvSpPr>
          <p:cNvPr id="44" name="テキスト ボックス 43"/>
          <p:cNvSpPr txBox="1"/>
          <p:nvPr/>
        </p:nvSpPr>
        <p:spPr>
          <a:xfrm>
            <a:off x="2106100" y="6045963"/>
            <a:ext cx="2311607" cy="369332"/>
          </a:xfrm>
          <a:prstGeom prst="rect">
            <a:avLst/>
          </a:prstGeom>
          <a:noFill/>
        </p:spPr>
        <p:txBody>
          <a:bodyPr wrap="square" rtlCol="0">
            <a:spAutoFit/>
          </a:bodyPr>
          <a:lstStyle/>
          <a:p>
            <a:r>
              <a:rPr lang="en-US" altLang="ja-JP" b="1" dirty="0" smtClean="0">
                <a:solidFill>
                  <a:schemeClr val="accent1"/>
                </a:solidFill>
              </a:rPr>
              <a:t>50uA /DIV.</a:t>
            </a:r>
            <a:endParaRPr kumimoji="1" lang="ja-JP" altLang="en-US" b="1" dirty="0">
              <a:solidFill>
                <a:schemeClr val="accent1"/>
              </a:solidFill>
            </a:endParaRPr>
          </a:p>
        </p:txBody>
      </p:sp>
      <p:cxnSp>
        <p:nvCxnSpPr>
          <p:cNvPr id="45" name="直線矢印コネクタ 44"/>
          <p:cNvCxnSpPr/>
          <p:nvPr/>
        </p:nvCxnSpPr>
        <p:spPr>
          <a:xfrm>
            <a:off x="4033305" y="4341950"/>
            <a:ext cx="468000" cy="148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H="1" flipV="1">
            <a:off x="4036370" y="3921329"/>
            <a:ext cx="1713" cy="44767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4033305" y="4366855"/>
            <a:ext cx="1153678" cy="369332"/>
          </a:xfrm>
          <a:prstGeom prst="rect">
            <a:avLst/>
          </a:prstGeom>
          <a:noFill/>
        </p:spPr>
        <p:txBody>
          <a:bodyPr wrap="square" rtlCol="0">
            <a:spAutoFit/>
          </a:bodyPr>
          <a:lstStyle/>
          <a:p>
            <a:r>
              <a:rPr lang="en-US" altLang="ja-JP" b="1" dirty="0" smtClean="0">
                <a:solidFill>
                  <a:srgbClr val="FF0000"/>
                </a:solidFill>
              </a:rPr>
              <a:t>2mV /DIV.</a:t>
            </a:r>
            <a:endParaRPr kumimoji="1" lang="ja-JP" altLang="en-US" b="1" dirty="0">
              <a:solidFill>
                <a:srgbClr val="FF0000"/>
              </a:solidFill>
            </a:endParaRPr>
          </a:p>
        </p:txBody>
      </p:sp>
      <p:sp>
        <p:nvSpPr>
          <p:cNvPr id="48" name="テキスト ボックス 47"/>
          <p:cNvSpPr txBox="1"/>
          <p:nvPr/>
        </p:nvSpPr>
        <p:spPr>
          <a:xfrm>
            <a:off x="4041924" y="3927783"/>
            <a:ext cx="1362956" cy="369332"/>
          </a:xfrm>
          <a:prstGeom prst="rect">
            <a:avLst/>
          </a:prstGeom>
          <a:noFill/>
        </p:spPr>
        <p:txBody>
          <a:bodyPr wrap="square" rtlCol="0">
            <a:spAutoFit/>
          </a:bodyPr>
          <a:lstStyle/>
          <a:p>
            <a:r>
              <a:rPr lang="en-US" altLang="ja-JP" b="1" dirty="0" smtClean="0">
                <a:solidFill>
                  <a:schemeClr val="accent1"/>
                </a:solidFill>
              </a:rPr>
              <a:t>1 mA /DIV.</a:t>
            </a:r>
            <a:endParaRPr kumimoji="1" lang="ja-JP" altLang="en-US" b="1" dirty="0">
              <a:solidFill>
                <a:schemeClr val="accent1"/>
              </a:solidFill>
            </a:endParaRPr>
          </a:p>
        </p:txBody>
      </p:sp>
      <p:sp>
        <p:nvSpPr>
          <p:cNvPr id="49" name="正方形/長方形 48"/>
          <p:cNvSpPr/>
          <p:nvPr/>
        </p:nvSpPr>
        <p:spPr>
          <a:xfrm>
            <a:off x="6194738" y="2820473"/>
            <a:ext cx="579549" cy="180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6274262" y="2713758"/>
            <a:ext cx="850006" cy="646331"/>
          </a:xfrm>
          <a:prstGeom prst="rect">
            <a:avLst/>
          </a:prstGeom>
          <a:noFill/>
        </p:spPr>
        <p:txBody>
          <a:bodyPr wrap="square" rtlCol="0">
            <a:spAutoFit/>
          </a:bodyPr>
          <a:lstStyle/>
          <a:p>
            <a:r>
              <a:rPr kumimoji="1" lang="en-US" altLang="ja-JP" dirty="0" smtClean="0"/>
              <a:t>1K Ohm</a:t>
            </a:r>
            <a:endParaRPr kumimoji="1" lang="ja-JP" altLang="en-US" dirty="0"/>
          </a:p>
        </p:txBody>
      </p:sp>
    </p:spTree>
    <p:extLst>
      <p:ext uri="{BB962C8B-B14F-4D97-AF65-F5344CB8AC3E}">
        <p14:creationId xmlns:p14="http://schemas.microsoft.com/office/powerpoint/2010/main" val="7192250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図 40"/>
          <p:cNvPicPr>
            <a:picLocks noChangeAspect="1"/>
          </p:cNvPicPr>
          <p:nvPr/>
        </p:nvPicPr>
        <p:blipFill>
          <a:blip r:embed="rId3"/>
          <a:stretch>
            <a:fillRect/>
          </a:stretch>
        </p:blipFill>
        <p:spPr>
          <a:xfrm>
            <a:off x="579549" y="3796342"/>
            <a:ext cx="4117566" cy="27687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23</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SOI</a:t>
            </a:r>
            <a:r>
              <a:rPr kumimoji="1" lang="ja-JP" altLang="en-US" sz="3200" dirty="0" smtClean="0">
                <a:solidFill>
                  <a:schemeClr val="bg1"/>
                </a:solidFill>
                <a:latin typeface="Lucida Sans" panose="020B0602040502020204" pitchFamily="34" charset="0"/>
                <a:cs typeface="Lucida Sans" panose="020B0602040502020204" pitchFamily="34" charset="0"/>
              </a:rPr>
              <a:t>上の</a:t>
            </a:r>
            <a:r>
              <a:rPr kumimoji="1" lang="en-US" altLang="ja-JP" sz="3200" dirty="0" smtClean="0">
                <a:solidFill>
                  <a:schemeClr val="bg1"/>
                </a:solidFill>
                <a:latin typeface="Lucida Sans" panose="020B0602040502020204" pitchFamily="34" charset="0"/>
                <a:cs typeface="Lucida Sans" panose="020B0602040502020204" pitchFamily="34" charset="0"/>
              </a:rPr>
              <a:t>Nb/Al-STJ</a:t>
            </a:r>
            <a:r>
              <a:rPr kumimoji="1" lang="ja-JP" altLang="en-US" sz="3200" dirty="0" smtClean="0">
                <a:solidFill>
                  <a:schemeClr val="bg1"/>
                </a:solidFill>
                <a:latin typeface="Lucida Sans" panose="020B0602040502020204" pitchFamily="34" charset="0"/>
                <a:cs typeface="Lucida Sans" panose="020B0602040502020204" pitchFamily="34" charset="0"/>
              </a:rPr>
              <a:t>の光応答信号</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pic>
        <p:nvPicPr>
          <p:cNvPr id="7" name="図 6"/>
          <p:cNvPicPr>
            <a:picLocks noChangeAspect="1"/>
          </p:cNvPicPr>
          <p:nvPr/>
        </p:nvPicPr>
        <p:blipFill>
          <a:blip r:embed="rId4"/>
          <a:stretch>
            <a:fillRect/>
          </a:stretch>
        </p:blipFill>
        <p:spPr>
          <a:xfrm>
            <a:off x="5041161" y="3686023"/>
            <a:ext cx="3763476" cy="2819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直線矢印コネクタ 9"/>
          <p:cNvCxnSpPr/>
          <p:nvPr/>
        </p:nvCxnSpPr>
        <p:spPr>
          <a:xfrm flipV="1">
            <a:off x="5195707" y="5537666"/>
            <a:ext cx="0" cy="3992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5195707" y="5936911"/>
            <a:ext cx="37348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5041161" y="5277084"/>
            <a:ext cx="1661375" cy="369332"/>
          </a:xfrm>
          <a:prstGeom prst="rect">
            <a:avLst/>
          </a:prstGeom>
          <a:noFill/>
        </p:spPr>
        <p:txBody>
          <a:bodyPr wrap="square" rtlCol="0">
            <a:spAutoFit/>
          </a:bodyPr>
          <a:lstStyle/>
          <a:p>
            <a:r>
              <a:rPr kumimoji="1" lang="en-US" altLang="ja-JP" b="1" dirty="0" smtClean="0">
                <a:solidFill>
                  <a:srgbClr val="0070C0"/>
                </a:solidFill>
              </a:rPr>
              <a:t>500uV /DIV.</a:t>
            </a:r>
            <a:endParaRPr kumimoji="1" lang="ja-JP" altLang="en-US" b="1" dirty="0">
              <a:solidFill>
                <a:srgbClr val="0070C0"/>
              </a:solidFill>
            </a:endParaRPr>
          </a:p>
        </p:txBody>
      </p:sp>
      <p:sp>
        <p:nvSpPr>
          <p:cNvPr id="14" name="テキスト ボックス 13"/>
          <p:cNvSpPr txBox="1"/>
          <p:nvPr/>
        </p:nvSpPr>
        <p:spPr>
          <a:xfrm>
            <a:off x="5569194" y="5752245"/>
            <a:ext cx="1661375" cy="369332"/>
          </a:xfrm>
          <a:prstGeom prst="rect">
            <a:avLst/>
          </a:prstGeom>
          <a:noFill/>
        </p:spPr>
        <p:txBody>
          <a:bodyPr wrap="square" rtlCol="0">
            <a:spAutoFit/>
          </a:bodyPr>
          <a:lstStyle/>
          <a:p>
            <a:r>
              <a:rPr lang="en-US" altLang="ja-JP" b="1" dirty="0" smtClean="0">
                <a:solidFill>
                  <a:srgbClr val="FF0000"/>
                </a:solidFill>
              </a:rPr>
              <a:t>1uS</a:t>
            </a:r>
            <a:r>
              <a:rPr kumimoji="1" lang="en-US" altLang="ja-JP" b="1" dirty="0" smtClean="0">
                <a:solidFill>
                  <a:srgbClr val="FF0000"/>
                </a:solidFill>
              </a:rPr>
              <a:t> /DIV.</a:t>
            </a:r>
            <a:endParaRPr kumimoji="1" lang="ja-JP" altLang="en-US" b="1" dirty="0">
              <a:solidFill>
                <a:srgbClr val="FF0000"/>
              </a:solidFill>
            </a:endParaRPr>
          </a:p>
        </p:txBody>
      </p:sp>
      <p:sp>
        <p:nvSpPr>
          <p:cNvPr id="15" name="テキスト ボックス 14"/>
          <p:cNvSpPr txBox="1"/>
          <p:nvPr/>
        </p:nvSpPr>
        <p:spPr>
          <a:xfrm>
            <a:off x="1183425" y="4915044"/>
            <a:ext cx="1339403" cy="369332"/>
          </a:xfrm>
          <a:prstGeom prst="rect">
            <a:avLst/>
          </a:prstGeom>
          <a:noFill/>
        </p:spPr>
        <p:txBody>
          <a:bodyPr wrap="square" rtlCol="0">
            <a:spAutoFit/>
          </a:bodyPr>
          <a:lstStyle/>
          <a:p>
            <a:r>
              <a:rPr lang="en-US" altLang="ja-JP" dirty="0">
                <a:solidFill>
                  <a:srgbClr val="FF00FF"/>
                </a:solidFill>
              </a:rPr>
              <a:t>P</a:t>
            </a:r>
            <a:r>
              <a:rPr kumimoji="1" lang="en-US" altLang="ja-JP" dirty="0" smtClean="0">
                <a:solidFill>
                  <a:srgbClr val="FF00FF"/>
                </a:solidFill>
              </a:rPr>
              <a:t>edestal</a:t>
            </a:r>
            <a:endParaRPr kumimoji="1" lang="ja-JP" altLang="en-US" dirty="0">
              <a:solidFill>
                <a:srgbClr val="FF00FF"/>
              </a:solidFill>
            </a:endParaRPr>
          </a:p>
        </p:txBody>
      </p:sp>
      <p:sp>
        <p:nvSpPr>
          <p:cNvPr id="16" name="テキスト ボックス 15"/>
          <p:cNvSpPr txBox="1"/>
          <p:nvPr/>
        </p:nvSpPr>
        <p:spPr>
          <a:xfrm>
            <a:off x="3295768" y="4996071"/>
            <a:ext cx="1339403" cy="369332"/>
          </a:xfrm>
          <a:prstGeom prst="rect">
            <a:avLst/>
          </a:prstGeom>
          <a:noFill/>
        </p:spPr>
        <p:txBody>
          <a:bodyPr wrap="square" rtlCol="0">
            <a:spAutoFit/>
          </a:bodyPr>
          <a:lstStyle/>
          <a:p>
            <a:r>
              <a:rPr lang="en-US" altLang="ja-JP" dirty="0" smtClean="0">
                <a:solidFill>
                  <a:srgbClr val="00B050"/>
                </a:solidFill>
              </a:rPr>
              <a:t>Signal</a:t>
            </a:r>
            <a:endParaRPr kumimoji="1" lang="ja-JP" altLang="en-US" dirty="0">
              <a:solidFill>
                <a:srgbClr val="00B050"/>
              </a:solidFill>
            </a:endParaRPr>
          </a:p>
        </p:txBody>
      </p:sp>
      <p:sp>
        <p:nvSpPr>
          <p:cNvPr id="19" name="テキスト ボックス 18"/>
          <p:cNvSpPr txBox="1"/>
          <p:nvPr/>
        </p:nvSpPr>
        <p:spPr>
          <a:xfrm>
            <a:off x="6377949" y="1573661"/>
            <a:ext cx="998422" cy="369332"/>
          </a:xfrm>
          <a:prstGeom prst="rect">
            <a:avLst/>
          </a:prstGeom>
          <a:noFill/>
        </p:spPr>
        <p:txBody>
          <a:bodyPr wrap="square" rtlCol="0">
            <a:spAutoFit/>
          </a:bodyPr>
          <a:lstStyle/>
          <a:p>
            <a:r>
              <a:rPr kumimoji="1" lang="en-US" altLang="ja-JP" dirty="0" smtClean="0"/>
              <a:t>1kOhm</a:t>
            </a:r>
            <a:endParaRPr kumimoji="1" lang="ja-JP" altLang="en-US" dirty="0"/>
          </a:p>
        </p:txBody>
      </p:sp>
      <p:sp>
        <p:nvSpPr>
          <p:cNvPr id="20" name="テキスト ボックス 19"/>
          <p:cNvSpPr txBox="1"/>
          <p:nvPr/>
        </p:nvSpPr>
        <p:spPr>
          <a:xfrm>
            <a:off x="174171" y="898562"/>
            <a:ext cx="5021536" cy="646331"/>
          </a:xfrm>
          <a:prstGeom prst="rect">
            <a:avLst/>
          </a:prstGeom>
          <a:noFill/>
        </p:spPr>
        <p:txBody>
          <a:bodyPr wrap="square" rtlCol="0">
            <a:spAutoFit/>
          </a:bodyPr>
          <a:lstStyle/>
          <a:p>
            <a:r>
              <a:rPr kumimoji="1" lang="ja-JP" altLang="en-US" dirty="0" smtClean="0"/>
              <a:t>　</a:t>
            </a:r>
            <a:r>
              <a:rPr kumimoji="1" lang="en-US" altLang="ja-JP" dirty="0" smtClean="0"/>
              <a:t>50um</a:t>
            </a:r>
            <a:r>
              <a:rPr kumimoji="1" lang="ja-JP" altLang="en-US" dirty="0" smtClean="0"/>
              <a:t>角の</a:t>
            </a:r>
            <a:r>
              <a:rPr kumimoji="1" lang="en-US" altLang="ja-JP" dirty="0" smtClean="0"/>
              <a:t>STJ</a:t>
            </a:r>
            <a:r>
              <a:rPr kumimoji="1" lang="ja-JP" altLang="en-US" dirty="0" smtClean="0"/>
              <a:t>に可視光</a:t>
            </a:r>
            <a:r>
              <a:rPr lang="ja-JP" altLang="en-US" dirty="0"/>
              <a:t>レーザ</a:t>
            </a:r>
            <a:r>
              <a:rPr lang="ja-JP" altLang="en-US" dirty="0" smtClean="0"/>
              <a:t>ー</a:t>
            </a:r>
            <a:r>
              <a:rPr kumimoji="1" lang="en-US" altLang="ja-JP" dirty="0" smtClean="0"/>
              <a:t>(465nm)</a:t>
            </a:r>
            <a:r>
              <a:rPr kumimoji="1" lang="ja-JP" altLang="en-US" dirty="0" smtClean="0"/>
              <a:t>を</a:t>
            </a:r>
            <a:r>
              <a:rPr kumimoji="1" lang="en-US" altLang="ja-JP" dirty="0" smtClean="0"/>
              <a:t>20</a:t>
            </a:r>
            <a:r>
              <a:rPr kumimoji="1" lang="ja-JP" altLang="en-US" dirty="0" smtClean="0"/>
              <a:t>パルス</a:t>
            </a:r>
            <a:r>
              <a:rPr kumimoji="1" lang="en-US" altLang="ja-JP" dirty="0" smtClean="0"/>
              <a:t>(50MHz)</a:t>
            </a:r>
            <a:r>
              <a:rPr kumimoji="1" lang="ja-JP" altLang="en-US" dirty="0" smtClean="0"/>
              <a:t>照射し、</a:t>
            </a:r>
            <a:r>
              <a:rPr kumimoji="1" lang="en-US" altLang="ja-JP" dirty="0" smtClean="0"/>
              <a:t>STJ</a:t>
            </a:r>
            <a:r>
              <a:rPr kumimoji="1" lang="ja-JP" altLang="en-US" dirty="0" smtClean="0"/>
              <a:t>の電圧変化を確認した。</a:t>
            </a:r>
            <a:endParaRPr kumimoji="1" lang="en-US" altLang="ja-JP" dirty="0" smtClean="0"/>
          </a:p>
        </p:txBody>
      </p:sp>
      <p:sp>
        <p:nvSpPr>
          <p:cNvPr id="21" name="テキスト ボックス 20"/>
          <p:cNvSpPr txBox="1"/>
          <p:nvPr/>
        </p:nvSpPr>
        <p:spPr>
          <a:xfrm>
            <a:off x="205648" y="1544445"/>
            <a:ext cx="3294956" cy="923330"/>
          </a:xfrm>
          <a:prstGeom prst="rect">
            <a:avLst/>
          </a:prstGeom>
          <a:noFill/>
        </p:spPr>
        <p:txBody>
          <a:bodyPr wrap="square" rtlCol="0">
            <a:spAutoFit/>
          </a:bodyPr>
          <a:lstStyle/>
          <a:p>
            <a:r>
              <a:rPr kumimoji="1" lang="ja-JP" altLang="en-US" dirty="0" smtClean="0"/>
              <a:t>　このときの発生電荷量の</a:t>
            </a:r>
            <a:endParaRPr kumimoji="1" lang="en-US" altLang="ja-JP" dirty="0" smtClean="0"/>
          </a:p>
          <a:p>
            <a:r>
              <a:rPr kumimoji="1" lang="ja-JP" altLang="en-US" dirty="0" smtClean="0"/>
              <a:t>パルス波高分布から</a:t>
            </a:r>
            <a:r>
              <a:rPr kumimoji="1" lang="en-US" altLang="ja-JP" dirty="0" smtClean="0"/>
              <a:t>photon</a:t>
            </a:r>
            <a:r>
              <a:rPr kumimoji="1" lang="ja-JP" altLang="en-US" dirty="0" smtClean="0"/>
              <a:t>数</a:t>
            </a:r>
            <a:endParaRPr kumimoji="1" lang="en-US" altLang="ja-JP" dirty="0" smtClean="0"/>
          </a:p>
          <a:p>
            <a:r>
              <a:rPr kumimoji="1" lang="ja-JP" altLang="en-US" dirty="0" smtClean="0"/>
              <a:t>を見積もると、</a:t>
            </a:r>
            <a:endParaRPr kumimoji="1" lang="en-US" altLang="ja-JP" dirty="0" smtClean="0"/>
          </a:p>
        </p:txBody>
      </p:sp>
      <mc:AlternateContent xmlns:mc="http://schemas.openxmlformats.org/markup-compatibility/2006" xmlns:a14="http://schemas.microsoft.com/office/drawing/2010/main">
        <mc:Choice Requires="a14">
          <p:sp>
            <p:nvSpPr>
              <p:cNvPr id="22" name="テキスト ボックス 21"/>
              <p:cNvSpPr txBox="1"/>
              <p:nvPr/>
            </p:nvSpPr>
            <p:spPr>
              <a:xfrm>
                <a:off x="3646958" y="1446188"/>
                <a:ext cx="2569120" cy="1388778"/>
              </a:xfrm>
              <a:prstGeom prst="rect">
                <a:avLst/>
              </a:prstGeom>
              <a:noFill/>
            </p:spPr>
            <p:txBody>
              <a:bodyPr wrap="square" lIns="0" tIns="0" rIns="0" bIns="0" rtlCol="0">
                <a:spAutoFit/>
              </a:bodyPr>
              <a:lstStyle/>
              <a:p>
                <a:r>
                  <a:rPr kumimoji="1" lang="en-US" altLang="ja-JP" sz="2000" dirty="0" smtClean="0"/>
                  <a:t>Nγ = </a:t>
                </a:r>
                <a14:m>
                  <m:oMath xmlns:m="http://schemas.openxmlformats.org/officeDocument/2006/math">
                    <m:f>
                      <m:fPr>
                        <m:ctrlPr>
                          <a:rPr kumimoji="1" lang="en-US" altLang="ja-JP" sz="2000" i="1" smtClean="0">
                            <a:latin typeface="Cambria Math" panose="02040503050406030204" pitchFamily="18" charset="0"/>
                          </a:rPr>
                        </m:ctrlPr>
                      </m:fPr>
                      <m:num>
                        <m:sSup>
                          <m:sSupPr>
                            <m:ctrlPr>
                              <a:rPr kumimoji="1" lang="en-US" altLang="ja-JP" sz="2000" b="0" i="1" smtClean="0">
                                <a:latin typeface="Cambria Math" panose="02040503050406030204" pitchFamily="18" charset="0"/>
                              </a:rPr>
                            </m:ctrlPr>
                          </m:sSupPr>
                          <m:e>
                            <m:r>
                              <a:rPr kumimoji="1" lang="en-US" altLang="ja-JP" sz="2000" b="0" i="1" smtClean="0">
                                <a:latin typeface="Cambria Math" panose="02040503050406030204" pitchFamily="18" charset="0"/>
                              </a:rPr>
                              <m:t>𝑀</m:t>
                            </m:r>
                          </m:e>
                          <m:sup>
                            <m:r>
                              <a:rPr kumimoji="1" lang="en-US" altLang="ja-JP" sz="2000" b="0" i="1" smtClean="0">
                                <a:latin typeface="Cambria Math" panose="02040503050406030204" pitchFamily="18" charset="0"/>
                              </a:rPr>
                              <m:t>2</m:t>
                            </m:r>
                          </m:sup>
                        </m:sSup>
                      </m:num>
                      <m:den>
                        <m:sSup>
                          <m:sSupPr>
                            <m:ctrlPr>
                              <a:rPr kumimoji="1" lang="en-US" altLang="ja-JP" sz="2000" i="1" smtClean="0">
                                <a:latin typeface="Cambria Math" panose="02040503050406030204" pitchFamily="18" charset="0"/>
                              </a:rPr>
                            </m:ctrlPr>
                          </m:sSupPr>
                          <m:e>
                            <m:r>
                              <m:rPr>
                                <m:sty m:val="p"/>
                              </m:rPr>
                              <a:rPr lang="en-US" altLang="ja-JP" sz="2000" i="1">
                                <a:latin typeface="Cambria Math" panose="02040503050406030204" pitchFamily="18" charset="0"/>
                              </a:rPr>
                              <m:t>σ</m:t>
                            </m:r>
                          </m:e>
                          <m:sup>
                            <m:r>
                              <a:rPr kumimoji="1" lang="en-US" altLang="ja-JP" sz="2000" b="0" i="1" smtClean="0">
                                <a:latin typeface="Cambria Math" panose="02040503050406030204" pitchFamily="18" charset="0"/>
                              </a:rPr>
                              <m:t>2</m:t>
                            </m:r>
                          </m:sup>
                        </m:sSup>
                        <m:r>
                          <a:rPr kumimoji="1" lang="en-US" altLang="ja-JP" sz="2000" b="0" i="1" smtClean="0">
                            <a:latin typeface="Cambria Math" panose="02040503050406030204" pitchFamily="18" charset="0"/>
                          </a:rPr>
                          <m:t>−</m:t>
                        </m:r>
                        <m:sSup>
                          <m:sSupPr>
                            <m:ctrlPr>
                              <a:rPr kumimoji="1" lang="en-US" altLang="ja-JP" sz="2000" b="0" i="1" smtClean="0">
                                <a:latin typeface="Cambria Math" panose="02040503050406030204" pitchFamily="18" charset="0"/>
                              </a:rPr>
                            </m:ctrlPr>
                          </m:sSupPr>
                          <m:e>
                            <m:sSub>
                              <m:sSubPr>
                                <m:ctrlPr>
                                  <a:rPr kumimoji="1" lang="en-US" altLang="ja-JP" sz="2000" b="0" i="1" smtClean="0">
                                    <a:latin typeface="Cambria Math" panose="02040503050406030204" pitchFamily="18" charset="0"/>
                                  </a:rPr>
                                </m:ctrlPr>
                              </m:sSubPr>
                              <m:e>
                                <m:r>
                                  <m:rPr>
                                    <m:sty m:val="p"/>
                                  </m:rPr>
                                  <a:rPr lang="en-US" altLang="ja-JP" sz="2000" i="1">
                                    <a:latin typeface="Cambria Math" panose="02040503050406030204" pitchFamily="18" charset="0"/>
                                  </a:rPr>
                                  <m:t>σ</m:t>
                                </m:r>
                              </m:e>
                              <m:sub>
                                <m:r>
                                  <a:rPr kumimoji="1" lang="en-US" altLang="ja-JP" sz="2000" b="0" i="1" smtClean="0">
                                    <a:latin typeface="Cambria Math" panose="02040503050406030204" pitchFamily="18" charset="0"/>
                                  </a:rPr>
                                  <m:t>𝑝</m:t>
                                </m:r>
                              </m:sub>
                            </m:sSub>
                          </m:e>
                          <m:sup>
                            <m:r>
                              <a:rPr kumimoji="1" lang="en-US" altLang="ja-JP" sz="2000" b="0" i="1" smtClean="0">
                                <a:latin typeface="Cambria Math" panose="02040503050406030204" pitchFamily="18" charset="0"/>
                              </a:rPr>
                              <m:t>2</m:t>
                            </m:r>
                          </m:sup>
                        </m:sSup>
                      </m:den>
                    </m:f>
                  </m:oMath>
                </a14:m>
                <a:endParaRPr kumimoji="1" lang="en-US" altLang="ja-JP" sz="2000" dirty="0" smtClean="0"/>
              </a:p>
              <a:p>
                <a:r>
                  <a:rPr lang="en-US" altLang="ja-JP" sz="2000" dirty="0"/>
                  <a:t> </a:t>
                </a:r>
                <a:r>
                  <a:rPr lang="en-US" altLang="ja-JP" sz="2000" dirty="0" smtClean="0"/>
                  <a:t>     = </a:t>
                </a:r>
                <a14:m>
                  <m:oMath xmlns:m="http://schemas.openxmlformats.org/officeDocument/2006/math">
                    <m:f>
                      <m:fPr>
                        <m:ctrlPr>
                          <a:rPr lang="en-US" altLang="ja-JP" sz="2000" i="1" smtClean="0">
                            <a:latin typeface="Cambria Math" panose="02040503050406030204" pitchFamily="18" charset="0"/>
                          </a:rPr>
                        </m:ctrlPr>
                      </m:fPr>
                      <m:num>
                        <m:sSup>
                          <m:sSupPr>
                            <m:ctrlPr>
                              <a:rPr lang="en-US" altLang="ja-JP" sz="2000" i="1" smtClean="0">
                                <a:latin typeface="Cambria Math" panose="02040503050406030204" pitchFamily="18" charset="0"/>
                              </a:rPr>
                            </m:ctrlPr>
                          </m:sSupPr>
                          <m:e>
                            <m:r>
                              <a:rPr lang="en-US" altLang="ja-JP" sz="2000" b="0" i="1" smtClean="0">
                                <a:latin typeface="Cambria Math" panose="02040503050406030204" pitchFamily="18" charset="0"/>
                              </a:rPr>
                              <m:t>0.1268</m:t>
                            </m:r>
                          </m:e>
                          <m:sup>
                            <m:r>
                              <a:rPr lang="en-US" altLang="ja-JP" sz="2000" b="0" i="1" smtClean="0">
                                <a:latin typeface="Cambria Math" panose="02040503050406030204" pitchFamily="18" charset="0"/>
                              </a:rPr>
                              <m:t>2</m:t>
                            </m:r>
                          </m:sup>
                        </m:sSup>
                      </m:num>
                      <m:den>
                        <m:sSup>
                          <m:sSupPr>
                            <m:ctrlPr>
                              <a:rPr lang="en-US" altLang="ja-JP" sz="2000" i="1" smtClean="0">
                                <a:latin typeface="Cambria Math" panose="02040503050406030204" pitchFamily="18" charset="0"/>
                              </a:rPr>
                            </m:ctrlPr>
                          </m:sSupPr>
                          <m:e>
                            <m:r>
                              <a:rPr lang="en-US" altLang="ja-JP" sz="2000" b="0" i="1" smtClean="0">
                                <a:latin typeface="Cambria Math" panose="02040503050406030204" pitchFamily="18" charset="0"/>
                              </a:rPr>
                              <m:t>0.03033</m:t>
                            </m:r>
                          </m:e>
                          <m:sup>
                            <m:r>
                              <a:rPr lang="en-US" altLang="ja-JP" sz="2000" b="0" i="1" smtClean="0">
                                <a:latin typeface="Cambria Math" panose="02040503050406030204" pitchFamily="18" charset="0"/>
                              </a:rPr>
                              <m:t>2</m:t>
                            </m:r>
                          </m:sup>
                        </m:sSup>
                        <m:r>
                          <a:rPr lang="en-US" altLang="ja-JP" sz="2000" b="0" i="1" smtClean="0">
                            <a:latin typeface="Cambria Math" panose="02040503050406030204" pitchFamily="18" charset="0"/>
                          </a:rPr>
                          <m:t>−</m:t>
                        </m:r>
                        <m:sSup>
                          <m:sSupPr>
                            <m:ctrlPr>
                              <a:rPr lang="en-US" altLang="ja-JP" sz="2000" b="0" i="1" smtClean="0">
                                <a:latin typeface="Cambria Math" panose="02040503050406030204" pitchFamily="18" charset="0"/>
                              </a:rPr>
                            </m:ctrlPr>
                          </m:sSupPr>
                          <m:e>
                            <m:r>
                              <a:rPr lang="en-US" altLang="ja-JP" sz="2000" b="0" i="1" smtClean="0">
                                <a:latin typeface="Cambria Math" panose="02040503050406030204" pitchFamily="18" charset="0"/>
                              </a:rPr>
                              <m:t>0.02901</m:t>
                            </m:r>
                          </m:e>
                          <m:sup>
                            <m:r>
                              <a:rPr lang="en-US" altLang="ja-JP" sz="2000" b="0" i="1" smtClean="0">
                                <a:latin typeface="Cambria Math" panose="02040503050406030204" pitchFamily="18" charset="0"/>
                              </a:rPr>
                              <m:t>2</m:t>
                            </m:r>
                          </m:sup>
                        </m:sSup>
                      </m:den>
                    </m:f>
                  </m:oMath>
                </a14:m>
                <a:endParaRPr kumimoji="1" lang="en-US" altLang="ja-JP" sz="2000" dirty="0" smtClean="0"/>
              </a:p>
              <a:p>
                <a:r>
                  <a:rPr lang="en-US" altLang="ja-JP" sz="2000" dirty="0"/>
                  <a:t> </a:t>
                </a:r>
                <a:r>
                  <a:rPr lang="en-US" altLang="ja-JP" sz="2000" dirty="0" smtClean="0"/>
                  <a:t>     ~ </a:t>
                </a:r>
                <a:r>
                  <a:rPr lang="en-US" altLang="ja-JP" sz="2000" dirty="0" smtClean="0">
                    <a:solidFill>
                      <a:srgbClr val="FF0000"/>
                    </a:solidFill>
                  </a:rPr>
                  <a:t>206±112</a:t>
                </a:r>
                <a:endParaRPr kumimoji="1" lang="ja-JP" altLang="en-US" sz="2000" dirty="0">
                  <a:solidFill>
                    <a:srgbClr val="FF0000"/>
                  </a:solidFill>
                </a:endParaRPr>
              </a:p>
            </p:txBody>
          </p:sp>
        </mc:Choice>
        <mc:Fallback xmlns="">
          <p:sp>
            <p:nvSpPr>
              <p:cNvPr id="22" name="テキスト ボックス 21"/>
              <p:cNvSpPr txBox="1">
                <a:spLocks noRot="1" noChangeAspect="1" noMove="1" noResize="1" noEditPoints="1" noAdjustHandles="1" noChangeArrowheads="1" noChangeShapeType="1" noTextEdit="1"/>
              </p:cNvSpPr>
              <p:nvPr/>
            </p:nvSpPr>
            <p:spPr>
              <a:xfrm>
                <a:off x="3646958" y="1446188"/>
                <a:ext cx="2569120" cy="1388778"/>
              </a:xfrm>
              <a:prstGeom prst="rect">
                <a:avLst/>
              </a:prstGeom>
              <a:blipFill rotWithShape="0">
                <a:blip r:embed="rId5"/>
                <a:stretch>
                  <a:fillRect l="-5924" b="-7018"/>
                </a:stretch>
              </a:blipFill>
            </p:spPr>
            <p:txBody>
              <a:bodyPr/>
              <a:lstStyle/>
              <a:p>
                <a:r>
                  <a:rPr lang="ja-JP" altLang="en-US">
                    <a:noFill/>
                  </a:rPr>
                  <a:t> </a:t>
                </a:r>
              </a:p>
            </p:txBody>
          </p:sp>
        </mc:Fallback>
      </mc:AlternateContent>
      <p:cxnSp>
        <p:nvCxnSpPr>
          <p:cNvPr id="24" name="直線コネクタ 23"/>
          <p:cNvCxnSpPr/>
          <p:nvPr/>
        </p:nvCxnSpPr>
        <p:spPr>
          <a:xfrm>
            <a:off x="6212849" y="3837593"/>
            <a:ext cx="0" cy="97253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6941518" y="3837593"/>
            <a:ext cx="0" cy="97253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689231" y="3837593"/>
            <a:ext cx="0" cy="97253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a:off x="6212849" y="4398986"/>
            <a:ext cx="738195" cy="0"/>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6970088" y="3837593"/>
            <a:ext cx="0" cy="97253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6955799" y="4398986"/>
            <a:ext cx="738195" cy="0"/>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6219595" y="4320782"/>
            <a:ext cx="715213" cy="646331"/>
          </a:xfrm>
          <a:prstGeom prst="rect">
            <a:avLst/>
          </a:prstGeom>
          <a:noFill/>
        </p:spPr>
        <p:txBody>
          <a:bodyPr wrap="square" rtlCol="0">
            <a:spAutoFit/>
          </a:bodyPr>
          <a:lstStyle/>
          <a:p>
            <a:pPr algn="ctr"/>
            <a:r>
              <a:rPr lang="en-US" altLang="ja-JP" dirty="0" smtClean="0">
                <a:solidFill>
                  <a:srgbClr val="C00000"/>
                </a:solidFill>
              </a:rPr>
              <a:t>Noise</a:t>
            </a:r>
          </a:p>
          <a:p>
            <a:pPr algn="ctr"/>
            <a:r>
              <a:rPr kumimoji="1" lang="en-US" altLang="ja-JP" dirty="0" smtClean="0">
                <a:solidFill>
                  <a:srgbClr val="C00000"/>
                </a:solidFill>
              </a:rPr>
              <a:t>(2uS)</a:t>
            </a:r>
            <a:endParaRPr kumimoji="1" lang="ja-JP" altLang="en-US" dirty="0">
              <a:solidFill>
                <a:srgbClr val="C00000"/>
              </a:solidFill>
            </a:endParaRPr>
          </a:p>
        </p:txBody>
      </p:sp>
      <p:sp>
        <p:nvSpPr>
          <p:cNvPr id="39" name="テキスト ボックス 38"/>
          <p:cNvSpPr txBox="1"/>
          <p:nvPr/>
        </p:nvSpPr>
        <p:spPr>
          <a:xfrm>
            <a:off x="6962545" y="4332362"/>
            <a:ext cx="734259" cy="646331"/>
          </a:xfrm>
          <a:prstGeom prst="rect">
            <a:avLst/>
          </a:prstGeom>
          <a:noFill/>
        </p:spPr>
        <p:txBody>
          <a:bodyPr wrap="square" rtlCol="0">
            <a:spAutoFit/>
          </a:bodyPr>
          <a:lstStyle/>
          <a:p>
            <a:pPr algn="ctr"/>
            <a:r>
              <a:rPr lang="en-US" altLang="ja-JP" dirty="0" smtClean="0">
                <a:solidFill>
                  <a:srgbClr val="00B0F0"/>
                </a:solidFill>
              </a:rPr>
              <a:t>Signal</a:t>
            </a:r>
          </a:p>
          <a:p>
            <a:pPr algn="ctr"/>
            <a:r>
              <a:rPr kumimoji="1" lang="en-US" altLang="ja-JP" dirty="0" smtClean="0">
                <a:solidFill>
                  <a:srgbClr val="00B0F0"/>
                </a:solidFill>
              </a:rPr>
              <a:t>(2uS)</a:t>
            </a:r>
            <a:endParaRPr kumimoji="1" lang="ja-JP" altLang="en-US" dirty="0">
              <a:solidFill>
                <a:srgbClr val="00B0F0"/>
              </a:solidFill>
            </a:endParaRPr>
          </a:p>
        </p:txBody>
      </p:sp>
      <p:sp>
        <p:nvSpPr>
          <p:cNvPr id="44" name="テキスト ボックス 43"/>
          <p:cNvSpPr txBox="1"/>
          <p:nvPr/>
        </p:nvSpPr>
        <p:spPr>
          <a:xfrm>
            <a:off x="3885867" y="2750463"/>
            <a:ext cx="2109547" cy="923330"/>
          </a:xfrm>
          <a:prstGeom prst="rect">
            <a:avLst/>
          </a:prstGeom>
          <a:noFill/>
        </p:spPr>
        <p:txBody>
          <a:bodyPr wrap="square" rtlCol="0">
            <a:spAutoFit/>
          </a:bodyPr>
          <a:lstStyle/>
          <a:p>
            <a:r>
              <a:rPr kumimoji="1" lang="en-US" altLang="ja-JP" dirty="0" smtClean="0"/>
              <a:t>M : Mean</a:t>
            </a:r>
          </a:p>
          <a:p>
            <a:r>
              <a:rPr lang="en-US" altLang="ja-JP" dirty="0"/>
              <a:t> </a:t>
            </a:r>
            <a:r>
              <a:rPr lang="en-US" altLang="ja-JP" dirty="0" smtClean="0"/>
              <a:t>σ : signal RMS</a:t>
            </a:r>
          </a:p>
          <a:p>
            <a:r>
              <a:rPr lang="en-US" altLang="ja-JP" dirty="0" smtClean="0"/>
              <a:t> σ</a:t>
            </a:r>
            <a:r>
              <a:rPr lang="en-US" altLang="ja-JP" baseline="-25000" dirty="0" smtClean="0"/>
              <a:t>p</a:t>
            </a:r>
            <a:r>
              <a:rPr lang="en-US" altLang="ja-JP" dirty="0" smtClean="0"/>
              <a:t> : pedestal RMS</a:t>
            </a:r>
            <a:endParaRPr kumimoji="1" lang="ja-JP" altLang="en-US" dirty="0"/>
          </a:p>
        </p:txBody>
      </p:sp>
      <p:sp>
        <p:nvSpPr>
          <p:cNvPr id="29" name="角丸四角形 28"/>
          <p:cNvSpPr/>
          <p:nvPr/>
        </p:nvSpPr>
        <p:spPr>
          <a:xfrm>
            <a:off x="305312" y="2556555"/>
            <a:ext cx="3338212" cy="1090433"/>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362185" y="2593971"/>
            <a:ext cx="3201093" cy="923330"/>
          </a:xfrm>
          <a:prstGeom prst="rect">
            <a:avLst/>
          </a:prstGeom>
          <a:noFill/>
        </p:spPr>
        <p:txBody>
          <a:bodyPr wrap="square" rtlCol="0">
            <a:spAutoFit/>
          </a:bodyPr>
          <a:lstStyle/>
          <a:p>
            <a:r>
              <a:rPr lang="en-US" altLang="ja-JP" b="1" dirty="0" smtClean="0">
                <a:solidFill>
                  <a:srgbClr val="FF0000"/>
                </a:solidFill>
              </a:rPr>
              <a:t>SOI</a:t>
            </a:r>
            <a:r>
              <a:rPr lang="ja-JP" altLang="en-US" b="1" dirty="0" smtClean="0">
                <a:solidFill>
                  <a:srgbClr val="FF0000"/>
                </a:solidFill>
              </a:rPr>
              <a:t>上に形成した</a:t>
            </a:r>
            <a:r>
              <a:rPr lang="en-US" altLang="ja-JP" b="1" dirty="0" smtClean="0">
                <a:solidFill>
                  <a:srgbClr val="FF0000"/>
                </a:solidFill>
              </a:rPr>
              <a:t>STJ</a:t>
            </a:r>
            <a:r>
              <a:rPr lang="ja-JP" altLang="en-US" b="1" dirty="0" smtClean="0">
                <a:solidFill>
                  <a:srgbClr val="FF0000"/>
                </a:solidFill>
              </a:rPr>
              <a:t>検出器の可視光</a:t>
            </a:r>
            <a:r>
              <a:rPr lang="en-US" altLang="ja-JP" b="1" dirty="0" smtClean="0">
                <a:solidFill>
                  <a:srgbClr val="FF0000"/>
                </a:solidFill>
              </a:rPr>
              <a:t>(465nm)</a:t>
            </a:r>
            <a:r>
              <a:rPr lang="ja-JP" altLang="en-US" b="1" dirty="0" smtClean="0">
                <a:solidFill>
                  <a:srgbClr val="FF0000"/>
                </a:solidFill>
              </a:rPr>
              <a:t>に対しての応答を確認した。</a:t>
            </a:r>
            <a:endParaRPr lang="en-US" altLang="ja-JP" b="1" dirty="0" smtClean="0">
              <a:solidFill>
                <a:srgbClr val="FF0000"/>
              </a:solidFill>
            </a:endParaRPr>
          </a:p>
        </p:txBody>
      </p:sp>
      <p:pic>
        <p:nvPicPr>
          <p:cNvPr id="4" name="図 3"/>
          <p:cNvPicPr>
            <a:picLocks noChangeAspect="1"/>
          </p:cNvPicPr>
          <p:nvPr/>
        </p:nvPicPr>
        <p:blipFill>
          <a:blip r:embed="rId6"/>
          <a:stretch>
            <a:fillRect/>
          </a:stretch>
        </p:blipFill>
        <p:spPr>
          <a:xfrm>
            <a:off x="5982714" y="1072698"/>
            <a:ext cx="3126710" cy="2312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テキスト ボックス 4"/>
          <p:cNvSpPr txBox="1"/>
          <p:nvPr/>
        </p:nvSpPr>
        <p:spPr>
          <a:xfrm>
            <a:off x="7037448" y="1484539"/>
            <a:ext cx="510212" cy="369332"/>
          </a:xfrm>
          <a:prstGeom prst="rect">
            <a:avLst/>
          </a:prstGeom>
          <a:noFill/>
        </p:spPr>
        <p:txBody>
          <a:bodyPr wrap="square" rtlCol="0">
            <a:spAutoFit/>
          </a:bodyPr>
          <a:lstStyle/>
          <a:p>
            <a:r>
              <a:rPr kumimoji="1" lang="en-US" altLang="ja-JP" dirty="0" smtClean="0"/>
              <a:t>1k </a:t>
            </a:r>
            <a:endParaRPr kumimoji="1" lang="ja-JP" altLang="en-US" dirty="0"/>
          </a:p>
        </p:txBody>
      </p:sp>
      <p:sp>
        <p:nvSpPr>
          <p:cNvPr id="34" name="テキスト ボックス 33"/>
          <p:cNvSpPr txBox="1"/>
          <p:nvPr/>
        </p:nvSpPr>
        <p:spPr>
          <a:xfrm>
            <a:off x="7978122" y="2371889"/>
            <a:ext cx="510212" cy="369332"/>
          </a:xfrm>
          <a:prstGeom prst="rect">
            <a:avLst/>
          </a:prstGeom>
          <a:noFill/>
        </p:spPr>
        <p:txBody>
          <a:bodyPr wrap="square" rtlCol="0">
            <a:spAutoFit/>
          </a:bodyPr>
          <a:lstStyle/>
          <a:p>
            <a:r>
              <a:rPr lang="en-US" altLang="ja-JP" dirty="0" smtClean="0"/>
              <a:t>STJ</a:t>
            </a:r>
            <a:r>
              <a:rPr kumimoji="1" lang="en-US" altLang="ja-JP" dirty="0" smtClean="0"/>
              <a:t> </a:t>
            </a:r>
            <a:endParaRPr kumimoji="1" lang="ja-JP" altLang="en-US" dirty="0"/>
          </a:p>
        </p:txBody>
      </p:sp>
      <p:sp>
        <p:nvSpPr>
          <p:cNvPr id="9" name="角丸四角形 8"/>
          <p:cNvSpPr/>
          <p:nvPr/>
        </p:nvSpPr>
        <p:spPr>
          <a:xfrm>
            <a:off x="7538242" y="1942993"/>
            <a:ext cx="856458" cy="1112643"/>
          </a:xfrm>
          <a:prstGeom prst="roundRect">
            <a:avLst/>
          </a:prstGeom>
          <a:solidFill>
            <a:schemeClr val="accent1">
              <a:lumMod val="40000"/>
              <a:lumOff val="60000"/>
              <a:alpha val="70000"/>
            </a:schemeClr>
          </a:solidFill>
          <a:effectLst>
            <a:outerShdw dist="50800" sx="1000" sy="1000" algn="ctr" rotWithShape="0">
              <a:srgbClr val="000000"/>
            </a:outerShdw>
            <a:reflection endPos="0" dist="508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7901985" y="1901937"/>
            <a:ext cx="1593099" cy="338554"/>
          </a:xfrm>
          <a:prstGeom prst="rect">
            <a:avLst/>
          </a:prstGeom>
          <a:noFill/>
        </p:spPr>
        <p:txBody>
          <a:bodyPr wrap="square" rtlCol="0">
            <a:spAutoFit/>
          </a:bodyPr>
          <a:lstStyle/>
          <a:p>
            <a:r>
              <a:rPr lang="en-US" altLang="ja-JP" sz="1600" dirty="0" smtClean="0">
                <a:solidFill>
                  <a:srgbClr val="0070C0"/>
                </a:solidFill>
              </a:rPr>
              <a:t>Refrigerator</a:t>
            </a:r>
            <a:endParaRPr kumimoji="1" lang="ja-JP" altLang="en-US" sz="1600" dirty="0">
              <a:solidFill>
                <a:srgbClr val="0070C0"/>
              </a:solidFill>
            </a:endParaRPr>
          </a:p>
        </p:txBody>
      </p:sp>
      <p:sp>
        <p:nvSpPr>
          <p:cNvPr id="17" name="テキスト ボックス 16"/>
          <p:cNvSpPr txBox="1"/>
          <p:nvPr/>
        </p:nvSpPr>
        <p:spPr>
          <a:xfrm>
            <a:off x="8233228" y="980214"/>
            <a:ext cx="1191202" cy="584775"/>
          </a:xfrm>
          <a:prstGeom prst="rect">
            <a:avLst/>
          </a:prstGeom>
          <a:noFill/>
        </p:spPr>
        <p:txBody>
          <a:bodyPr wrap="square" rtlCol="0">
            <a:spAutoFit/>
          </a:bodyPr>
          <a:lstStyle/>
          <a:p>
            <a:r>
              <a:rPr kumimoji="1" lang="en-US" altLang="ja-JP" sz="1600" b="1" dirty="0" smtClean="0"/>
              <a:t>For </a:t>
            </a:r>
          </a:p>
          <a:p>
            <a:r>
              <a:rPr kumimoji="1" lang="en-US" altLang="ja-JP" sz="1600" b="1" dirty="0" smtClean="0"/>
              <a:t>Current</a:t>
            </a:r>
            <a:endParaRPr kumimoji="1" lang="ja-JP" altLang="en-US" sz="1600" b="1" dirty="0"/>
          </a:p>
        </p:txBody>
      </p:sp>
      <p:sp>
        <p:nvSpPr>
          <p:cNvPr id="40" name="テキスト ボックス 39"/>
          <p:cNvSpPr txBox="1"/>
          <p:nvPr/>
        </p:nvSpPr>
        <p:spPr>
          <a:xfrm>
            <a:off x="8331170" y="2733175"/>
            <a:ext cx="908455" cy="584775"/>
          </a:xfrm>
          <a:prstGeom prst="rect">
            <a:avLst/>
          </a:prstGeom>
          <a:noFill/>
        </p:spPr>
        <p:txBody>
          <a:bodyPr wrap="square" rtlCol="0">
            <a:spAutoFit/>
          </a:bodyPr>
          <a:lstStyle/>
          <a:p>
            <a:r>
              <a:rPr kumimoji="1" lang="en-US" altLang="ja-JP" sz="1600" b="1" dirty="0" smtClean="0"/>
              <a:t>For </a:t>
            </a:r>
          </a:p>
          <a:p>
            <a:r>
              <a:rPr kumimoji="1" lang="en-US" altLang="ja-JP" sz="1600" b="1" dirty="0" smtClean="0"/>
              <a:t>Voltage</a:t>
            </a:r>
            <a:endParaRPr kumimoji="1" lang="ja-JP" altLang="en-US" sz="1600" b="1" dirty="0"/>
          </a:p>
        </p:txBody>
      </p:sp>
    </p:spTree>
    <p:extLst>
      <p:ext uri="{BB962C8B-B14F-4D97-AF65-F5344CB8AC3E}">
        <p14:creationId xmlns:p14="http://schemas.microsoft.com/office/powerpoint/2010/main" val="15714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p:cNvPicPr>
            <a:picLocks noChangeAspect="1"/>
          </p:cNvPicPr>
          <p:nvPr/>
        </p:nvPicPr>
        <p:blipFill>
          <a:blip r:embed="rId3"/>
          <a:stretch>
            <a:fillRect/>
          </a:stretch>
        </p:blipFill>
        <p:spPr>
          <a:xfrm>
            <a:off x="5317428" y="2379912"/>
            <a:ext cx="3755596" cy="41851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 name="図 22"/>
          <p:cNvPicPr>
            <a:picLocks noChangeAspect="1"/>
          </p:cNvPicPr>
          <p:nvPr/>
        </p:nvPicPr>
        <p:blipFill>
          <a:blip r:embed="rId4"/>
          <a:stretch>
            <a:fillRect/>
          </a:stretch>
        </p:blipFill>
        <p:spPr>
          <a:xfrm>
            <a:off x="7293883" y="2380074"/>
            <a:ext cx="1737013" cy="16636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2" name="図 21"/>
          <p:cNvPicPr>
            <a:picLocks noChangeAspect="1"/>
          </p:cNvPicPr>
          <p:nvPr/>
        </p:nvPicPr>
        <p:blipFill>
          <a:blip r:embed="rId5"/>
          <a:stretch>
            <a:fillRect/>
          </a:stretch>
        </p:blipFill>
        <p:spPr>
          <a:xfrm>
            <a:off x="3157857" y="2747141"/>
            <a:ext cx="2039918" cy="18400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24</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SOI-STJ2</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sp>
        <p:nvSpPr>
          <p:cNvPr id="7" name="テキスト ボックス 6"/>
          <p:cNvSpPr txBox="1"/>
          <p:nvPr/>
        </p:nvSpPr>
        <p:spPr>
          <a:xfrm>
            <a:off x="4977314" y="1180964"/>
            <a:ext cx="4196088" cy="923330"/>
          </a:xfrm>
          <a:prstGeom prst="rect">
            <a:avLst/>
          </a:prstGeom>
          <a:noFill/>
        </p:spPr>
        <p:txBody>
          <a:bodyPr wrap="square" rtlCol="0">
            <a:spAutoFit/>
          </a:bodyPr>
          <a:lstStyle/>
          <a:p>
            <a:r>
              <a:rPr kumimoji="1" lang="en-US" altLang="ja-JP" dirty="0" smtClean="0"/>
              <a:t>Gal = 10 </a:t>
            </a:r>
            <a:r>
              <a:rPr kumimoji="1" lang="ja-JP" altLang="en-US" dirty="0" smtClean="0"/>
              <a:t>とした時の</a:t>
            </a:r>
            <a:r>
              <a:rPr kumimoji="1" lang="en-US" altLang="ja-JP" dirty="0" smtClean="0"/>
              <a:t>10um1photon</a:t>
            </a:r>
            <a:r>
              <a:rPr kumimoji="1" lang="ja-JP" altLang="en-US" dirty="0" smtClean="0"/>
              <a:t>に対して予想される電流変化</a:t>
            </a:r>
            <a:r>
              <a:rPr lang="en-US" altLang="ja-JP" dirty="0" smtClean="0"/>
              <a:t>75p</a:t>
            </a:r>
            <a:r>
              <a:rPr kumimoji="1" lang="en-US" altLang="ja-JP" dirty="0" smtClean="0"/>
              <a:t>A(4.7x10</a:t>
            </a:r>
            <a:r>
              <a:rPr lang="en-US" altLang="ja-JP" baseline="30000" dirty="0" smtClean="0"/>
              <a:t>2</a:t>
            </a:r>
            <a:r>
              <a:rPr kumimoji="1" lang="en-US" altLang="ja-JP" dirty="0" smtClean="0"/>
              <a:t>e)</a:t>
            </a:r>
            <a:r>
              <a:rPr kumimoji="1" lang="ja-JP" altLang="en-US" dirty="0" smtClean="0"/>
              <a:t>に対しての</a:t>
            </a:r>
            <a:r>
              <a:rPr kumimoji="1" lang="en-US" altLang="ja-JP" dirty="0" smtClean="0"/>
              <a:t>Drain</a:t>
            </a:r>
            <a:r>
              <a:rPr kumimoji="1" lang="ja-JP" altLang="en-US" dirty="0" smtClean="0"/>
              <a:t>電流</a:t>
            </a:r>
            <a:r>
              <a:rPr lang="ja-JP" altLang="en-US" dirty="0" smtClean="0"/>
              <a:t>の</a:t>
            </a:r>
            <a:r>
              <a:rPr kumimoji="1" lang="ja-JP" altLang="en-US" dirty="0" smtClean="0"/>
              <a:t>シミュレーション結果</a:t>
            </a:r>
            <a:endParaRPr kumimoji="1" lang="en-US" altLang="ja-JP" dirty="0" smtClean="0"/>
          </a:p>
        </p:txBody>
      </p:sp>
      <p:sp>
        <p:nvSpPr>
          <p:cNvPr id="10" name="テキスト ボックス 9"/>
          <p:cNvSpPr txBox="1"/>
          <p:nvPr/>
        </p:nvSpPr>
        <p:spPr>
          <a:xfrm>
            <a:off x="7327735" y="4224880"/>
            <a:ext cx="1963228" cy="923330"/>
          </a:xfrm>
          <a:prstGeom prst="rect">
            <a:avLst/>
          </a:prstGeom>
          <a:noFill/>
        </p:spPr>
        <p:txBody>
          <a:bodyPr wrap="square" rtlCol="0">
            <a:spAutoFit/>
          </a:bodyPr>
          <a:lstStyle/>
          <a:p>
            <a:r>
              <a:rPr kumimoji="1" lang="en-US" altLang="ja-JP" b="1" dirty="0" smtClean="0">
                <a:solidFill>
                  <a:srgbClr val="0070C0"/>
                </a:solidFill>
              </a:rPr>
              <a:t>1photon : 300 </a:t>
            </a:r>
            <a:r>
              <a:rPr kumimoji="1" lang="en-US" altLang="ja-JP" b="1" dirty="0" err="1" smtClean="0">
                <a:solidFill>
                  <a:srgbClr val="0070C0"/>
                </a:solidFill>
              </a:rPr>
              <a:t>uV</a:t>
            </a:r>
            <a:endParaRPr kumimoji="1" lang="en-US" altLang="ja-JP" b="1" dirty="0" smtClean="0">
              <a:solidFill>
                <a:srgbClr val="0070C0"/>
              </a:solidFill>
            </a:endParaRPr>
          </a:p>
          <a:p>
            <a:r>
              <a:rPr lang="en-US" altLang="ja-JP" b="1" dirty="0" smtClean="0">
                <a:solidFill>
                  <a:srgbClr val="FF00FF"/>
                </a:solidFill>
              </a:rPr>
              <a:t>2photon : 700 </a:t>
            </a:r>
            <a:r>
              <a:rPr lang="en-US" altLang="ja-JP" b="1" dirty="0" err="1">
                <a:solidFill>
                  <a:srgbClr val="FF00FF"/>
                </a:solidFill>
              </a:rPr>
              <a:t>u</a:t>
            </a:r>
            <a:r>
              <a:rPr lang="en-US" altLang="ja-JP" b="1" dirty="0" err="1" smtClean="0">
                <a:solidFill>
                  <a:srgbClr val="FF00FF"/>
                </a:solidFill>
              </a:rPr>
              <a:t>V</a:t>
            </a:r>
            <a:endParaRPr lang="en-US" altLang="ja-JP" b="1" dirty="0" smtClean="0">
              <a:solidFill>
                <a:srgbClr val="FF00FF"/>
              </a:solidFill>
            </a:endParaRPr>
          </a:p>
          <a:p>
            <a:r>
              <a:rPr kumimoji="1" lang="en-US" altLang="ja-JP" b="1" dirty="0" smtClean="0">
                <a:solidFill>
                  <a:srgbClr val="FF0505"/>
                </a:solidFill>
              </a:rPr>
              <a:t>3photon : 1 mV</a:t>
            </a:r>
          </a:p>
        </p:txBody>
      </p:sp>
      <p:sp>
        <p:nvSpPr>
          <p:cNvPr id="4" name="テキスト ボックス 3"/>
          <p:cNvSpPr txBox="1"/>
          <p:nvPr/>
        </p:nvSpPr>
        <p:spPr>
          <a:xfrm>
            <a:off x="31827" y="859588"/>
            <a:ext cx="4945487" cy="1754326"/>
          </a:xfrm>
          <a:prstGeom prst="rect">
            <a:avLst/>
          </a:prstGeom>
          <a:noFill/>
        </p:spPr>
        <p:txBody>
          <a:bodyPr wrap="square" rtlCol="0">
            <a:spAutoFit/>
          </a:bodyPr>
          <a:lstStyle/>
          <a:p>
            <a:r>
              <a:rPr lang="ja-JP" altLang="en-US" b="1" dirty="0" smtClean="0">
                <a:solidFill>
                  <a:srgbClr val="FF0000"/>
                </a:solidFill>
              </a:rPr>
              <a:t>現在の</a:t>
            </a:r>
            <a:r>
              <a:rPr lang="en-US" altLang="ja-JP" b="1" dirty="0" smtClean="0">
                <a:solidFill>
                  <a:srgbClr val="FF0000"/>
                </a:solidFill>
              </a:rPr>
              <a:t>SOI-STJ</a:t>
            </a:r>
            <a:r>
              <a:rPr lang="ja-JP" altLang="en-US" b="1" dirty="0" smtClean="0">
                <a:solidFill>
                  <a:srgbClr val="FF0000"/>
                </a:solidFill>
              </a:rPr>
              <a:t>の</a:t>
            </a:r>
            <a:r>
              <a:rPr lang="en-US" altLang="ja-JP" b="1" dirty="0" smtClean="0">
                <a:solidFill>
                  <a:srgbClr val="FF0000"/>
                </a:solidFill>
              </a:rPr>
              <a:t>design</a:t>
            </a:r>
            <a:r>
              <a:rPr lang="ja-JP" altLang="en-US" b="1" dirty="0" smtClean="0">
                <a:solidFill>
                  <a:srgbClr val="FF0000"/>
                </a:solidFill>
              </a:rPr>
              <a:t>の問題点</a:t>
            </a:r>
            <a:endParaRPr lang="en-US" altLang="ja-JP" b="1" dirty="0" smtClean="0">
              <a:solidFill>
                <a:srgbClr val="FF0000"/>
              </a:solidFill>
            </a:endParaRPr>
          </a:p>
          <a:p>
            <a:pPr marL="742950" lvl="1" indent="-285750">
              <a:buClr>
                <a:srgbClr val="00B050"/>
              </a:buClr>
              <a:buFont typeface="Wingdings" panose="05000000000000000000" pitchFamily="2" charset="2"/>
              <a:buChar char="p"/>
            </a:pPr>
            <a:r>
              <a:rPr lang="en-US" altLang="ja-JP" dirty="0" smtClean="0"/>
              <a:t>STJ</a:t>
            </a:r>
            <a:r>
              <a:rPr lang="ja-JP" altLang="en-US" dirty="0" smtClean="0"/>
              <a:t>の</a:t>
            </a:r>
            <a:r>
              <a:rPr lang="en-US" altLang="ja-JP" dirty="0" smtClean="0"/>
              <a:t>Bias</a:t>
            </a:r>
            <a:r>
              <a:rPr lang="ja-JP" altLang="en-US" dirty="0" smtClean="0"/>
              <a:t>電圧及び、</a:t>
            </a:r>
            <a:r>
              <a:rPr lang="en-US" altLang="ja-JP" dirty="0" smtClean="0"/>
              <a:t>Gate</a:t>
            </a:r>
            <a:r>
              <a:rPr lang="ja-JP" altLang="en-US" dirty="0" smtClean="0"/>
              <a:t>電圧の調節が難しい。</a:t>
            </a:r>
            <a:endParaRPr lang="en-US" altLang="ja-JP" dirty="0" smtClean="0"/>
          </a:p>
          <a:p>
            <a:pPr marL="742950" lvl="1" indent="-285750">
              <a:buClr>
                <a:srgbClr val="00B050"/>
              </a:buClr>
              <a:buFont typeface="Wingdings" panose="05000000000000000000" pitchFamily="2" charset="2"/>
              <a:buChar char="p"/>
            </a:pPr>
            <a:r>
              <a:rPr lang="en-US" altLang="ja-JP" dirty="0" smtClean="0"/>
              <a:t>Gate Capacitance </a:t>
            </a:r>
            <a:r>
              <a:rPr lang="ja-JP" altLang="en-US" dirty="0" smtClean="0"/>
              <a:t>が非常に大きい</a:t>
            </a:r>
            <a:r>
              <a:rPr lang="en-US" altLang="ja-JP" dirty="0" smtClean="0"/>
              <a:t>FET</a:t>
            </a:r>
            <a:r>
              <a:rPr lang="ja-JP" altLang="en-US" dirty="0" smtClean="0"/>
              <a:t>を使用しているため、</a:t>
            </a:r>
            <a:r>
              <a:rPr lang="en-US" altLang="ja-JP" dirty="0" smtClean="0"/>
              <a:t>STJ</a:t>
            </a:r>
            <a:r>
              <a:rPr lang="ja-JP" altLang="en-US" dirty="0" smtClean="0"/>
              <a:t>の生成電荷数に対する</a:t>
            </a:r>
            <a:r>
              <a:rPr lang="en-US" altLang="ja-JP" dirty="0" smtClean="0"/>
              <a:t>Gate</a:t>
            </a:r>
            <a:r>
              <a:rPr lang="ja-JP" altLang="en-US" dirty="0" smtClean="0"/>
              <a:t>電圧変化が十分に得られない。</a:t>
            </a:r>
            <a:endParaRPr lang="en-US" altLang="ja-JP" dirty="0" smtClean="0"/>
          </a:p>
        </p:txBody>
      </p:sp>
      <p:cxnSp>
        <p:nvCxnSpPr>
          <p:cNvPr id="12" name="直線矢印コネクタ 11"/>
          <p:cNvCxnSpPr/>
          <p:nvPr/>
        </p:nvCxnSpPr>
        <p:spPr>
          <a:xfrm>
            <a:off x="7971167" y="2497661"/>
            <a:ext cx="10661" cy="103031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3369024" y="3880424"/>
            <a:ext cx="811369" cy="369332"/>
          </a:xfrm>
          <a:prstGeom prst="rect">
            <a:avLst/>
          </a:prstGeom>
          <a:noFill/>
        </p:spPr>
        <p:txBody>
          <a:bodyPr wrap="square" rtlCol="0">
            <a:spAutoFit/>
          </a:bodyPr>
          <a:lstStyle/>
          <a:p>
            <a:r>
              <a:rPr kumimoji="1" lang="en-US" altLang="ja-JP" dirty="0" smtClean="0"/>
              <a:t>STJ</a:t>
            </a:r>
            <a:endParaRPr kumimoji="1" lang="ja-JP" altLang="en-US" dirty="0"/>
          </a:p>
        </p:txBody>
      </p:sp>
      <p:sp>
        <p:nvSpPr>
          <p:cNvPr id="14" name="テキスト ボックス 13"/>
          <p:cNvSpPr txBox="1"/>
          <p:nvPr/>
        </p:nvSpPr>
        <p:spPr>
          <a:xfrm>
            <a:off x="3643472" y="3333460"/>
            <a:ext cx="811369" cy="369332"/>
          </a:xfrm>
          <a:prstGeom prst="rect">
            <a:avLst/>
          </a:prstGeom>
          <a:noFill/>
        </p:spPr>
        <p:txBody>
          <a:bodyPr wrap="square" rtlCol="0">
            <a:spAutoFit/>
          </a:bodyPr>
          <a:lstStyle/>
          <a:p>
            <a:r>
              <a:rPr lang="en-US" altLang="ja-JP" dirty="0"/>
              <a:t>C</a:t>
            </a:r>
            <a:endParaRPr kumimoji="1" lang="ja-JP" altLang="en-US" dirty="0"/>
          </a:p>
        </p:txBody>
      </p:sp>
      <p:sp>
        <p:nvSpPr>
          <p:cNvPr id="15" name="テキスト ボックス 14"/>
          <p:cNvSpPr txBox="1"/>
          <p:nvPr/>
        </p:nvSpPr>
        <p:spPr>
          <a:xfrm>
            <a:off x="3847314" y="3096871"/>
            <a:ext cx="811369" cy="307777"/>
          </a:xfrm>
          <a:prstGeom prst="rect">
            <a:avLst/>
          </a:prstGeom>
          <a:noFill/>
        </p:spPr>
        <p:txBody>
          <a:bodyPr wrap="square" rtlCol="0">
            <a:spAutoFit/>
          </a:bodyPr>
          <a:lstStyle/>
          <a:p>
            <a:r>
              <a:rPr lang="en-US" altLang="ja-JP" sz="1400" dirty="0" smtClean="0"/>
              <a:t>Gate</a:t>
            </a:r>
            <a:endParaRPr kumimoji="1" lang="ja-JP" altLang="en-US" sz="1400" dirty="0"/>
          </a:p>
        </p:txBody>
      </p:sp>
      <p:sp>
        <p:nvSpPr>
          <p:cNvPr id="16" name="テキスト ボックス 15"/>
          <p:cNvSpPr txBox="1"/>
          <p:nvPr/>
        </p:nvSpPr>
        <p:spPr>
          <a:xfrm>
            <a:off x="4388298" y="3105550"/>
            <a:ext cx="811369" cy="307777"/>
          </a:xfrm>
          <a:prstGeom prst="rect">
            <a:avLst/>
          </a:prstGeom>
          <a:noFill/>
        </p:spPr>
        <p:txBody>
          <a:bodyPr wrap="square" rtlCol="0">
            <a:spAutoFit/>
          </a:bodyPr>
          <a:lstStyle/>
          <a:p>
            <a:r>
              <a:rPr lang="en-US" altLang="ja-JP" sz="1400" dirty="0" smtClean="0"/>
              <a:t>Drain</a:t>
            </a:r>
          </a:p>
        </p:txBody>
      </p:sp>
      <p:sp>
        <p:nvSpPr>
          <p:cNvPr id="17" name="テキスト ボックス 16"/>
          <p:cNvSpPr txBox="1"/>
          <p:nvPr/>
        </p:nvSpPr>
        <p:spPr>
          <a:xfrm>
            <a:off x="4386803" y="3344895"/>
            <a:ext cx="811369" cy="307777"/>
          </a:xfrm>
          <a:prstGeom prst="rect">
            <a:avLst/>
          </a:prstGeom>
          <a:noFill/>
        </p:spPr>
        <p:txBody>
          <a:bodyPr wrap="square" rtlCol="0">
            <a:spAutoFit/>
          </a:bodyPr>
          <a:lstStyle/>
          <a:p>
            <a:r>
              <a:rPr lang="en-US" altLang="ja-JP" sz="1400" dirty="0" smtClean="0"/>
              <a:t>Source</a:t>
            </a:r>
          </a:p>
        </p:txBody>
      </p:sp>
      <p:cxnSp>
        <p:nvCxnSpPr>
          <p:cNvPr id="19" name="直線矢印コネクタ 18"/>
          <p:cNvCxnSpPr/>
          <p:nvPr/>
        </p:nvCxnSpPr>
        <p:spPr>
          <a:xfrm>
            <a:off x="7653173" y="3527971"/>
            <a:ext cx="1004489"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7846292" y="3515341"/>
            <a:ext cx="811369" cy="369332"/>
          </a:xfrm>
          <a:prstGeom prst="rect">
            <a:avLst/>
          </a:prstGeom>
          <a:noFill/>
        </p:spPr>
        <p:txBody>
          <a:bodyPr wrap="square" rtlCol="0">
            <a:spAutoFit/>
          </a:bodyPr>
          <a:lstStyle/>
          <a:p>
            <a:r>
              <a:rPr lang="en-US" altLang="ja-JP" b="1" dirty="0" smtClean="0">
                <a:solidFill>
                  <a:srgbClr val="0070C0"/>
                </a:solidFill>
              </a:rPr>
              <a:t>1.5 </a:t>
            </a:r>
            <a:r>
              <a:rPr lang="en-US" altLang="ja-JP" b="1" dirty="0" err="1" smtClean="0">
                <a:solidFill>
                  <a:srgbClr val="0070C0"/>
                </a:solidFill>
              </a:rPr>
              <a:t>uS</a:t>
            </a:r>
            <a:endParaRPr kumimoji="1" lang="ja-JP" altLang="en-US" b="1" dirty="0">
              <a:solidFill>
                <a:srgbClr val="0070C0"/>
              </a:solidFill>
            </a:endParaRPr>
          </a:p>
        </p:txBody>
      </p:sp>
      <p:sp>
        <p:nvSpPr>
          <p:cNvPr id="21" name="テキスト ボックス 20"/>
          <p:cNvSpPr txBox="1"/>
          <p:nvPr/>
        </p:nvSpPr>
        <p:spPr>
          <a:xfrm>
            <a:off x="8001252" y="2972775"/>
            <a:ext cx="811369" cy="369332"/>
          </a:xfrm>
          <a:prstGeom prst="rect">
            <a:avLst/>
          </a:prstGeom>
          <a:noFill/>
        </p:spPr>
        <p:txBody>
          <a:bodyPr wrap="square" rtlCol="0">
            <a:spAutoFit/>
          </a:bodyPr>
          <a:lstStyle/>
          <a:p>
            <a:r>
              <a:rPr lang="en-US" altLang="ja-JP" b="1" dirty="0" smtClean="0">
                <a:solidFill>
                  <a:srgbClr val="FF0000"/>
                </a:solidFill>
              </a:rPr>
              <a:t>75 </a:t>
            </a:r>
            <a:r>
              <a:rPr lang="en-US" altLang="ja-JP" b="1" dirty="0" err="1" smtClean="0">
                <a:solidFill>
                  <a:srgbClr val="FF0000"/>
                </a:solidFill>
              </a:rPr>
              <a:t>pA</a:t>
            </a:r>
            <a:endParaRPr kumimoji="1" lang="ja-JP" altLang="en-US" b="1" dirty="0">
              <a:solidFill>
                <a:srgbClr val="FF0000"/>
              </a:solidFill>
            </a:endParaRPr>
          </a:p>
        </p:txBody>
      </p:sp>
      <p:sp>
        <p:nvSpPr>
          <p:cNvPr id="50" name="テキスト ボックス 49"/>
          <p:cNvSpPr txBox="1"/>
          <p:nvPr/>
        </p:nvSpPr>
        <p:spPr>
          <a:xfrm>
            <a:off x="7871747" y="2351047"/>
            <a:ext cx="1499746" cy="307777"/>
          </a:xfrm>
          <a:prstGeom prst="rect">
            <a:avLst/>
          </a:prstGeom>
          <a:noFill/>
        </p:spPr>
        <p:txBody>
          <a:bodyPr wrap="square" rtlCol="0">
            <a:spAutoFit/>
          </a:bodyPr>
          <a:lstStyle/>
          <a:p>
            <a:r>
              <a:rPr kumimoji="1" lang="en-US" altLang="ja-JP" sz="1400" b="1" dirty="0" smtClean="0"/>
              <a:t>STJ</a:t>
            </a:r>
            <a:r>
              <a:rPr kumimoji="1" lang="ja-JP" altLang="en-US" sz="1400" b="1" dirty="0" err="1" smtClean="0"/>
              <a:t>の疑</a:t>
            </a:r>
            <a:r>
              <a:rPr kumimoji="1" lang="ja-JP" altLang="en-US" sz="1400" b="1" dirty="0" smtClean="0"/>
              <a:t>似信号</a:t>
            </a:r>
            <a:endParaRPr kumimoji="1" lang="ja-JP" altLang="en-US" sz="1400" b="1" dirty="0"/>
          </a:p>
        </p:txBody>
      </p:sp>
      <p:pic>
        <p:nvPicPr>
          <p:cNvPr id="51" name="図 50"/>
          <p:cNvPicPr>
            <a:picLocks noChangeAspect="1"/>
          </p:cNvPicPr>
          <p:nvPr/>
        </p:nvPicPr>
        <p:blipFill>
          <a:blip r:embed="rId6"/>
          <a:stretch>
            <a:fillRect/>
          </a:stretch>
        </p:blipFill>
        <p:spPr>
          <a:xfrm>
            <a:off x="92134" y="3297398"/>
            <a:ext cx="2976371" cy="2976371"/>
          </a:xfrm>
          <a:prstGeom prst="rect">
            <a:avLst/>
          </a:prstGeom>
        </p:spPr>
      </p:pic>
      <p:sp>
        <p:nvSpPr>
          <p:cNvPr id="52" name="テキスト ボックス 51"/>
          <p:cNvSpPr txBox="1"/>
          <p:nvPr/>
        </p:nvSpPr>
        <p:spPr>
          <a:xfrm>
            <a:off x="470015" y="2835733"/>
            <a:ext cx="2269927" cy="461665"/>
          </a:xfrm>
          <a:prstGeom prst="rect">
            <a:avLst/>
          </a:prstGeom>
          <a:noFill/>
        </p:spPr>
        <p:txBody>
          <a:bodyPr wrap="square" rtlCol="0">
            <a:spAutoFit/>
          </a:bodyPr>
          <a:lstStyle/>
          <a:p>
            <a:r>
              <a:rPr kumimoji="1" lang="en-US" altLang="ja-JP" sz="2400" dirty="0" smtClean="0"/>
              <a:t>SOI-STJ2 Layout</a:t>
            </a:r>
            <a:endParaRPr kumimoji="1" lang="ja-JP" altLang="en-US" sz="2400" dirty="0"/>
          </a:p>
        </p:txBody>
      </p:sp>
      <p:pic>
        <p:nvPicPr>
          <p:cNvPr id="53" name="図 52"/>
          <p:cNvPicPr>
            <a:picLocks noChangeAspect="1"/>
          </p:cNvPicPr>
          <p:nvPr/>
        </p:nvPicPr>
        <p:blipFill>
          <a:blip r:embed="rId7"/>
          <a:stretch>
            <a:fillRect/>
          </a:stretch>
        </p:blipFill>
        <p:spPr>
          <a:xfrm>
            <a:off x="3307443" y="4706282"/>
            <a:ext cx="1740745" cy="184799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54" name="テキスト ボックス 53"/>
          <p:cNvSpPr txBox="1"/>
          <p:nvPr/>
        </p:nvSpPr>
        <p:spPr>
          <a:xfrm>
            <a:off x="3246422" y="4619446"/>
            <a:ext cx="1499746" cy="369332"/>
          </a:xfrm>
          <a:prstGeom prst="rect">
            <a:avLst/>
          </a:prstGeom>
          <a:noFill/>
        </p:spPr>
        <p:txBody>
          <a:bodyPr wrap="square" rtlCol="0">
            <a:spAutoFit/>
          </a:bodyPr>
          <a:lstStyle/>
          <a:p>
            <a:r>
              <a:rPr kumimoji="1" lang="en-US" altLang="ja-JP" b="1" dirty="0" smtClean="0">
                <a:solidFill>
                  <a:srgbClr val="FF0000"/>
                </a:solidFill>
              </a:rPr>
              <a:t>SOI-STJ2</a:t>
            </a:r>
            <a:endParaRPr kumimoji="1" lang="ja-JP" altLang="en-US" b="1" dirty="0">
              <a:solidFill>
                <a:srgbClr val="FF0000"/>
              </a:solidFill>
            </a:endParaRPr>
          </a:p>
        </p:txBody>
      </p:sp>
      <p:sp>
        <p:nvSpPr>
          <p:cNvPr id="55" name="テキスト ボックス 54"/>
          <p:cNvSpPr txBox="1"/>
          <p:nvPr/>
        </p:nvSpPr>
        <p:spPr>
          <a:xfrm>
            <a:off x="3007063" y="2709601"/>
            <a:ext cx="1499746" cy="338554"/>
          </a:xfrm>
          <a:prstGeom prst="rect">
            <a:avLst/>
          </a:prstGeom>
          <a:noFill/>
        </p:spPr>
        <p:txBody>
          <a:bodyPr wrap="square" rtlCol="0">
            <a:spAutoFit/>
          </a:bodyPr>
          <a:lstStyle/>
          <a:p>
            <a:r>
              <a:rPr kumimoji="1" lang="en-US" altLang="ja-JP" sz="1600" b="1" dirty="0" smtClean="0"/>
              <a:t>Simulation</a:t>
            </a:r>
            <a:r>
              <a:rPr kumimoji="1" lang="ja-JP" altLang="en-US" sz="1600" b="1" dirty="0" smtClean="0"/>
              <a:t>回路</a:t>
            </a:r>
            <a:endParaRPr kumimoji="1" lang="ja-JP" altLang="en-US" sz="1600" b="1" dirty="0"/>
          </a:p>
        </p:txBody>
      </p:sp>
      <p:sp>
        <p:nvSpPr>
          <p:cNvPr id="56" name="テキスト ボックス 55"/>
          <p:cNvSpPr txBox="1"/>
          <p:nvPr/>
        </p:nvSpPr>
        <p:spPr>
          <a:xfrm>
            <a:off x="3351251" y="5721810"/>
            <a:ext cx="811369" cy="369332"/>
          </a:xfrm>
          <a:prstGeom prst="rect">
            <a:avLst/>
          </a:prstGeom>
          <a:noFill/>
        </p:spPr>
        <p:txBody>
          <a:bodyPr wrap="square" rtlCol="0">
            <a:spAutoFit/>
          </a:bodyPr>
          <a:lstStyle/>
          <a:p>
            <a:r>
              <a:rPr kumimoji="1" lang="en-US" altLang="ja-JP" dirty="0" smtClean="0"/>
              <a:t>STJ</a:t>
            </a:r>
            <a:endParaRPr kumimoji="1" lang="ja-JP" altLang="en-US" dirty="0"/>
          </a:p>
        </p:txBody>
      </p:sp>
      <p:sp>
        <p:nvSpPr>
          <p:cNvPr id="57" name="テキスト ボックス 56"/>
          <p:cNvSpPr txBox="1"/>
          <p:nvPr/>
        </p:nvSpPr>
        <p:spPr>
          <a:xfrm>
            <a:off x="3724590" y="5290787"/>
            <a:ext cx="811369" cy="369332"/>
          </a:xfrm>
          <a:prstGeom prst="rect">
            <a:avLst/>
          </a:prstGeom>
          <a:noFill/>
        </p:spPr>
        <p:txBody>
          <a:bodyPr wrap="square" rtlCol="0">
            <a:spAutoFit/>
          </a:bodyPr>
          <a:lstStyle/>
          <a:p>
            <a:r>
              <a:rPr lang="en-US" altLang="ja-JP" dirty="0"/>
              <a:t>C</a:t>
            </a:r>
            <a:endParaRPr kumimoji="1" lang="ja-JP" altLang="en-US" dirty="0"/>
          </a:p>
        </p:txBody>
      </p:sp>
      <p:sp>
        <p:nvSpPr>
          <p:cNvPr id="58" name="テキスト ボックス 57"/>
          <p:cNvSpPr txBox="1"/>
          <p:nvPr/>
        </p:nvSpPr>
        <p:spPr>
          <a:xfrm>
            <a:off x="4213956" y="5078191"/>
            <a:ext cx="811369" cy="307777"/>
          </a:xfrm>
          <a:prstGeom prst="rect">
            <a:avLst/>
          </a:prstGeom>
          <a:noFill/>
        </p:spPr>
        <p:txBody>
          <a:bodyPr wrap="square" rtlCol="0">
            <a:spAutoFit/>
          </a:bodyPr>
          <a:lstStyle/>
          <a:p>
            <a:r>
              <a:rPr lang="en-US" altLang="ja-JP" sz="1400" dirty="0" smtClean="0"/>
              <a:t>Gate</a:t>
            </a:r>
            <a:endParaRPr kumimoji="1" lang="ja-JP" altLang="en-US" sz="1400" dirty="0"/>
          </a:p>
        </p:txBody>
      </p:sp>
      <p:sp>
        <p:nvSpPr>
          <p:cNvPr id="59" name="テキスト ボックス 58"/>
          <p:cNvSpPr txBox="1"/>
          <p:nvPr/>
        </p:nvSpPr>
        <p:spPr>
          <a:xfrm>
            <a:off x="4502625" y="4818076"/>
            <a:ext cx="811369" cy="307777"/>
          </a:xfrm>
          <a:prstGeom prst="rect">
            <a:avLst/>
          </a:prstGeom>
          <a:noFill/>
        </p:spPr>
        <p:txBody>
          <a:bodyPr wrap="square" rtlCol="0">
            <a:spAutoFit/>
          </a:bodyPr>
          <a:lstStyle/>
          <a:p>
            <a:r>
              <a:rPr lang="en-US" altLang="ja-JP" sz="1400" dirty="0" smtClean="0"/>
              <a:t>Drain</a:t>
            </a:r>
          </a:p>
        </p:txBody>
      </p:sp>
      <p:sp>
        <p:nvSpPr>
          <p:cNvPr id="60" name="テキスト ボックス 59"/>
          <p:cNvSpPr txBox="1"/>
          <p:nvPr/>
        </p:nvSpPr>
        <p:spPr>
          <a:xfrm>
            <a:off x="4415441" y="5469608"/>
            <a:ext cx="811369" cy="307777"/>
          </a:xfrm>
          <a:prstGeom prst="rect">
            <a:avLst/>
          </a:prstGeom>
          <a:noFill/>
        </p:spPr>
        <p:txBody>
          <a:bodyPr wrap="square" rtlCol="0">
            <a:spAutoFit/>
          </a:bodyPr>
          <a:lstStyle/>
          <a:p>
            <a:r>
              <a:rPr lang="en-US" altLang="ja-JP" sz="1400" dirty="0" smtClean="0"/>
              <a:t>Source</a:t>
            </a:r>
          </a:p>
        </p:txBody>
      </p:sp>
      <p:sp>
        <p:nvSpPr>
          <p:cNvPr id="5" name="テキスト ボックス 4"/>
          <p:cNvSpPr txBox="1"/>
          <p:nvPr/>
        </p:nvSpPr>
        <p:spPr>
          <a:xfrm>
            <a:off x="4441415" y="2860227"/>
            <a:ext cx="483309" cy="261610"/>
          </a:xfrm>
          <a:prstGeom prst="rect">
            <a:avLst/>
          </a:prstGeom>
          <a:noFill/>
        </p:spPr>
        <p:txBody>
          <a:bodyPr wrap="square" rtlCol="0">
            <a:spAutoFit/>
          </a:bodyPr>
          <a:lstStyle/>
          <a:p>
            <a:r>
              <a:rPr kumimoji="1" lang="en-US" altLang="ja-JP" sz="1100" dirty="0" smtClean="0"/>
              <a:t>100k</a:t>
            </a:r>
            <a:endParaRPr kumimoji="1" lang="ja-JP" altLang="en-US" sz="1100" dirty="0"/>
          </a:p>
        </p:txBody>
      </p:sp>
      <p:sp>
        <p:nvSpPr>
          <p:cNvPr id="33" name="テキスト ボックス 32"/>
          <p:cNvSpPr txBox="1"/>
          <p:nvPr/>
        </p:nvSpPr>
        <p:spPr>
          <a:xfrm>
            <a:off x="3261624" y="3497341"/>
            <a:ext cx="483309" cy="261610"/>
          </a:xfrm>
          <a:prstGeom prst="rect">
            <a:avLst/>
          </a:prstGeom>
          <a:noFill/>
        </p:spPr>
        <p:txBody>
          <a:bodyPr wrap="square" rtlCol="0">
            <a:spAutoFit/>
          </a:bodyPr>
          <a:lstStyle/>
          <a:p>
            <a:r>
              <a:rPr lang="en-US" altLang="ja-JP" sz="1100" dirty="0" smtClean="0"/>
              <a:t>50M</a:t>
            </a:r>
            <a:endParaRPr kumimoji="1" lang="ja-JP" altLang="en-US" sz="1100" dirty="0"/>
          </a:p>
        </p:txBody>
      </p:sp>
      <p:sp>
        <p:nvSpPr>
          <p:cNvPr id="34" name="テキスト ボックス 33"/>
          <p:cNvSpPr txBox="1"/>
          <p:nvPr/>
        </p:nvSpPr>
        <p:spPr>
          <a:xfrm>
            <a:off x="4145446" y="3888486"/>
            <a:ext cx="483309" cy="261610"/>
          </a:xfrm>
          <a:prstGeom prst="rect">
            <a:avLst/>
          </a:prstGeom>
          <a:noFill/>
        </p:spPr>
        <p:txBody>
          <a:bodyPr wrap="square" rtlCol="0">
            <a:spAutoFit/>
          </a:bodyPr>
          <a:lstStyle/>
          <a:p>
            <a:r>
              <a:rPr lang="en-US" altLang="ja-JP" sz="1100" dirty="0"/>
              <a:t>3</a:t>
            </a:r>
            <a:r>
              <a:rPr lang="en-US" altLang="ja-JP" sz="1100" dirty="0" smtClean="0"/>
              <a:t>M</a:t>
            </a:r>
            <a:endParaRPr kumimoji="1" lang="ja-JP" altLang="en-US" sz="1100" dirty="0"/>
          </a:p>
        </p:txBody>
      </p:sp>
      <p:sp>
        <p:nvSpPr>
          <p:cNvPr id="37" name="テキスト ボックス 36"/>
          <p:cNvSpPr txBox="1"/>
          <p:nvPr/>
        </p:nvSpPr>
        <p:spPr>
          <a:xfrm>
            <a:off x="8397518" y="6050900"/>
            <a:ext cx="811369" cy="461665"/>
          </a:xfrm>
          <a:prstGeom prst="rect">
            <a:avLst/>
          </a:prstGeom>
          <a:noFill/>
        </p:spPr>
        <p:txBody>
          <a:bodyPr wrap="square" rtlCol="0">
            <a:spAutoFit/>
          </a:bodyPr>
          <a:lstStyle/>
          <a:p>
            <a:r>
              <a:rPr lang="en-US" altLang="ja-JP" sz="2400" b="1" dirty="0"/>
              <a:t>[</a:t>
            </a:r>
            <a:r>
              <a:rPr lang="en-US" altLang="ja-JP" sz="2400" b="1" dirty="0" err="1" smtClean="0"/>
              <a:t>uS</a:t>
            </a:r>
            <a:r>
              <a:rPr lang="en-US" altLang="ja-JP" sz="2400" b="1" dirty="0" smtClean="0"/>
              <a:t>]</a:t>
            </a:r>
            <a:endParaRPr kumimoji="1" lang="ja-JP" altLang="en-US" sz="2400" b="1" dirty="0"/>
          </a:p>
        </p:txBody>
      </p:sp>
    </p:spTree>
    <p:extLst>
      <p:ext uri="{BB962C8B-B14F-4D97-AF65-F5344CB8AC3E}">
        <p14:creationId xmlns:p14="http://schemas.microsoft.com/office/powerpoint/2010/main" val="13282357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25</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7353300" cy="584775"/>
          </a:xfrm>
          <a:prstGeom prst="rect">
            <a:avLst/>
          </a:prstGeom>
          <a:noFill/>
        </p:spPr>
        <p:txBody>
          <a:bodyPr wrap="square" rtlCol="0">
            <a:spAutoFit/>
          </a:bodyPr>
          <a:lstStyle/>
          <a:p>
            <a:r>
              <a:rPr lang="ja-JP" altLang="en-US" sz="3200" dirty="0" smtClean="0">
                <a:solidFill>
                  <a:schemeClr val="bg1"/>
                </a:solidFill>
                <a:latin typeface="Lucida Sans" panose="020B0602040502020204" pitchFamily="34" charset="0"/>
                <a:cs typeface="Lucida Sans" panose="020B0602040502020204" pitchFamily="34" charset="0"/>
              </a:rPr>
              <a:t>まとめ</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sp>
        <p:nvSpPr>
          <p:cNvPr id="9" name="テキスト ボックス 8"/>
          <p:cNvSpPr txBox="1"/>
          <p:nvPr/>
        </p:nvSpPr>
        <p:spPr>
          <a:xfrm>
            <a:off x="29983" y="951632"/>
            <a:ext cx="8619342" cy="5693866"/>
          </a:xfrm>
          <a:prstGeom prst="rect">
            <a:avLst/>
          </a:prstGeom>
          <a:noFill/>
        </p:spPr>
        <p:txBody>
          <a:bodyPr wrap="square" rtlCol="0">
            <a:spAutoFit/>
          </a:bodyPr>
          <a:lstStyle/>
          <a:p>
            <a:pPr marL="1371600" lvl="2" indent="-457200">
              <a:buClr>
                <a:srgbClr val="00B050"/>
              </a:buClr>
              <a:buFont typeface="Wingdings" panose="05000000000000000000" pitchFamily="2" charset="2"/>
              <a:buChar char="p"/>
            </a:pPr>
            <a:r>
              <a:rPr lang="en-US" altLang="ja-JP" sz="2800" dirty="0" smtClean="0">
                <a:latin typeface="Lucida Sans" panose="020B0602040502020204" pitchFamily="34" charset="0"/>
                <a:cs typeface="Lucida Sans" panose="020B0602040502020204" pitchFamily="34" charset="0"/>
              </a:rPr>
              <a:t>STJ</a:t>
            </a:r>
            <a:r>
              <a:rPr lang="ja-JP" altLang="en-US" sz="2800" dirty="0" smtClean="0">
                <a:latin typeface="Lucida Sans" panose="020B0602040502020204" pitchFamily="34" charset="0"/>
                <a:cs typeface="Lucida Sans" panose="020B0602040502020204" pitchFamily="34" charset="0"/>
              </a:rPr>
              <a:t>のマルチピクセル化、</a:t>
            </a:r>
            <a:r>
              <a:rPr lang="en-US" altLang="ja-JP" sz="2800" dirty="0" smtClean="0">
                <a:latin typeface="Lucida Sans" panose="020B0602040502020204" pitchFamily="34" charset="0"/>
                <a:cs typeface="Lucida Sans" panose="020B0602040502020204" pitchFamily="34" charset="0"/>
              </a:rPr>
              <a:t>S/N</a:t>
            </a:r>
            <a:r>
              <a:rPr lang="ja-JP" altLang="en-US" sz="2800" dirty="0" smtClean="0">
                <a:latin typeface="Lucida Sans" panose="020B0602040502020204" pitchFamily="34" charset="0"/>
                <a:cs typeface="Lucida Sans" panose="020B0602040502020204" pitchFamily="34" charset="0"/>
              </a:rPr>
              <a:t>の向上を共に達成するために</a:t>
            </a:r>
            <a:r>
              <a:rPr lang="en-US" altLang="ja-JP" sz="2800" dirty="0" smtClean="0">
                <a:latin typeface="Lucida Sans" panose="020B0602040502020204" pitchFamily="34" charset="0"/>
                <a:cs typeface="Lucida Sans" panose="020B0602040502020204" pitchFamily="34" charset="0"/>
              </a:rPr>
              <a:t>SOI-STJ</a:t>
            </a:r>
            <a:r>
              <a:rPr lang="ja-JP" altLang="en-US" sz="2800" dirty="0" smtClean="0">
                <a:latin typeface="Lucida Sans" panose="020B0602040502020204" pitchFamily="34" charset="0"/>
                <a:cs typeface="Lucida Sans" panose="020B0602040502020204" pitchFamily="34" charset="0"/>
              </a:rPr>
              <a:t>の研究開発を行っている。</a:t>
            </a:r>
            <a:endParaRPr lang="en-US" altLang="ja-JP" sz="28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endParaRPr lang="en-US" altLang="ja-JP" sz="2800" dirty="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lang="en-US" altLang="ja-JP" sz="2800" dirty="0" smtClean="0">
                <a:latin typeface="Lucida Sans" panose="020B0602040502020204" pitchFamily="34" charset="0"/>
                <a:cs typeface="Lucida Sans" panose="020B0602040502020204" pitchFamily="34" charset="0"/>
              </a:rPr>
              <a:t>STJ</a:t>
            </a:r>
            <a:r>
              <a:rPr lang="ja-JP" altLang="en-US" sz="2800" dirty="0" smtClean="0">
                <a:latin typeface="Lucida Sans" panose="020B0602040502020204" pitchFamily="34" charset="0"/>
                <a:cs typeface="Lucida Sans" panose="020B0602040502020204" pitchFamily="34" charset="0"/>
              </a:rPr>
              <a:t>を形成した</a:t>
            </a:r>
            <a:r>
              <a:rPr lang="en-US" altLang="ja-JP" sz="2800" dirty="0" smtClean="0">
                <a:latin typeface="Lucida Sans" panose="020B0602040502020204" pitchFamily="34" charset="0"/>
                <a:cs typeface="Lucida Sans" panose="020B0602040502020204" pitchFamily="34" charset="0"/>
              </a:rPr>
              <a:t>SOIFET</a:t>
            </a:r>
            <a:r>
              <a:rPr lang="ja-JP" altLang="en-US" sz="2800" dirty="0" smtClean="0">
                <a:latin typeface="Lucida Sans" panose="020B0602040502020204" pitchFamily="34" charset="0"/>
                <a:cs typeface="Lucida Sans" panose="020B0602040502020204" pitchFamily="34" charset="0"/>
              </a:rPr>
              <a:t>が</a:t>
            </a:r>
            <a:r>
              <a:rPr lang="en-US" altLang="ja-JP" sz="2800" dirty="0" smtClean="0">
                <a:latin typeface="Lucida Sans" panose="020B0602040502020204" pitchFamily="34" charset="0"/>
                <a:cs typeface="Lucida Sans" panose="020B0602040502020204" pitchFamily="34" charset="0"/>
              </a:rPr>
              <a:t>STJ</a:t>
            </a:r>
            <a:r>
              <a:rPr lang="ja-JP" altLang="en-US" sz="2800" dirty="0" smtClean="0">
                <a:latin typeface="Lucida Sans" panose="020B0602040502020204" pitchFamily="34" charset="0"/>
                <a:cs typeface="Lucida Sans" panose="020B0602040502020204" pitchFamily="34" charset="0"/>
              </a:rPr>
              <a:t>の温度動作領域で正常に動作する事を確認した。</a:t>
            </a:r>
            <a:endParaRPr lang="en-US" altLang="ja-JP" sz="28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endParaRPr lang="en-US" altLang="ja-JP" sz="2800" dirty="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lang="en-US" altLang="ja-JP" sz="2800" dirty="0" smtClean="0">
                <a:latin typeface="Lucida Sans" panose="020B0602040502020204" pitchFamily="34" charset="0"/>
                <a:cs typeface="Lucida Sans" panose="020B0602040502020204" pitchFamily="34" charset="0"/>
              </a:rPr>
              <a:t>SOI</a:t>
            </a:r>
            <a:r>
              <a:rPr lang="ja-JP" altLang="en-US" sz="2800" dirty="0" smtClean="0">
                <a:latin typeface="Lucida Sans" panose="020B0602040502020204" pitchFamily="34" charset="0"/>
                <a:cs typeface="Lucida Sans" panose="020B0602040502020204" pitchFamily="34" charset="0"/>
              </a:rPr>
              <a:t>上に形成した</a:t>
            </a:r>
            <a:r>
              <a:rPr lang="en-US" altLang="ja-JP" sz="2800" dirty="0" smtClean="0">
                <a:latin typeface="Lucida Sans" panose="020B0602040502020204" pitchFamily="34" charset="0"/>
                <a:cs typeface="Lucida Sans" panose="020B0602040502020204" pitchFamily="34" charset="0"/>
              </a:rPr>
              <a:t>STJ</a:t>
            </a:r>
            <a:r>
              <a:rPr lang="ja-JP" altLang="en-US" sz="2800" dirty="0" smtClean="0">
                <a:latin typeface="Lucida Sans" panose="020B0602040502020204" pitchFamily="34" charset="0"/>
                <a:cs typeface="Lucida Sans" panose="020B0602040502020204" pitchFamily="34" charset="0"/>
              </a:rPr>
              <a:t>のジョセフソン接合素子特有の</a:t>
            </a:r>
            <a:r>
              <a:rPr lang="en-US" altLang="ja-JP" sz="2800" dirty="0" smtClean="0">
                <a:latin typeface="Lucida Sans" panose="020B0602040502020204" pitchFamily="34" charset="0"/>
                <a:cs typeface="Lucida Sans" panose="020B0602040502020204" pitchFamily="34" charset="0"/>
              </a:rPr>
              <a:t>I-V</a:t>
            </a:r>
            <a:r>
              <a:rPr lang="ja-JP" altLang="en-US" sz="2800" dirty="0" smtClean="0">
                <a:latin typeface="Lucida Sans" panose="020B0602040502020204" pitchFamily="34" charset="0"/>
                <a:cs typeface="Lucida Sans" panose="020B0602040502020204" pitchFamily="34" charset="0"/>
              </a:rPr>
              <a:t>特性及び可視光レーザーに対する応答を確認した。</a:t>
            </a:r>
            <a:endParaRPr lang="en-US" altLang="ja-JP" sz="2800" dirty="0" smtClean="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endParaRPr lang="en-US" altLang="ja-JP" sz="2800" dirty="0">
              <a:latin typeface="Lucida Sans" panose="020B0602040502020204" pitchFamily="34" charset="0"/>
              <a:cs typeface="Lucida Sans" panose="020B0602040502020204" pitchFamily="34" charset="0"/>
            </a:endParaRPr>
          </a:p>
          <a:p>
            <a:pPr marL="1371600" lvl="2" indent="-457200">
              <a:buClr>
                <a:srgbClr val="00B050"/>
              </a:buClr>
              <a:buFont typeface="Wingdings" panose="05000000000000000000" pitchFamily="2" charset="2"/>
              <a:buChar char="p"/>
            </a:pPr>
            <a:r>
              <a:rPr lang="ja-JP" altLang="en-US" sz="2800" dirty="0" smtClean="0">
                <a:latin typeface="Lucida Sans" panose="020B0602040502020204" pitchFamily="34" charset="0"/>
                <a:cs typeface="Lucida Sans" panose="020B0602040502020204" pitchFamily="34" charset="0"/>
              </a:rPr>
              <a:t>現在作成中の</a:t>
            </a:r>
            <a:r>
              <a:rPr lang="en-US" altLang="ja-JP" sz="2800" dirty="0" smtClean="0">
                <a:latin typeface="Lucida Sans" panose="020B0602040502020204" pitchFamily="34" charset="0"/>
                <a:cs typeface="Lucida Sans" panose="020B0602040502020204" pitchFamily="34" charset="0"/>
              </a:rPr>
              <a:t>SOI-STJ2</a:t>
            </a:r>
            <a:r>
              <a:rPr lang="ja-JP" altLang="en-US" sz="2800" dirty="0" smtClean="0">
                <a:latin typeface="Lucida Sans" panose="020B0602040502020204" pitchFamily="34" charset="0"/>
                <a:cs typeface="Lucida Sans" panose="020B0602040502020204" pitchFamily="34" charset="0"/>
              </a:rPr>
              <a:t>を用いて</a:t>
            </a:r>
            <a:r>
              <a:rPr lang="en-US" altLang="ja-JP" sz="2800" dirty="0">
                <a:latin typeface="Lucida Sans" panose="020B0602040502020204" pitchFamily="34" charset="0"/>
                <a:cs typeface="Lucida Sans" panose="020B0602040502020204" pitchFamily="34" charset="0"/>
              </a:rPr>
              <a:t>10</a:t>
            </a:r>
            <a:r>
              <a:rPr lang="ja-JP" altLang="en-US" sz="2800" dirty="0" smtClean="0">
                <a:latin typeface="Lucida Sans" panose="020B0602040502020204" pitchFamily="34" charset="0"/>
                <a:cs typeface="Lucida Sans" panose="020B0602040502020204" pitchFamily="34" charset="0"/>
              </a:rPr>
              <a:t>月上旬から</a:t>
            </a:r>
            <a:r>
              <a:rPr lang="en-US" altLang="ja-JP" sz="2800" dirty="0" smtClean="0">
                <a:latin typeface="Lucida Sans" panose="020B0602040502020204" pitchFamily="34" charset="0"/>
                <a:cs typeface="Lucida Sans" panose="020B0602040502020204" pitchFamily="34" charset="0"/>
              </a:rPr>
              <a:t>SOIFET</a:t>
            </a:r>
            <a:r>
              <a:rPr lang="ja-JP" altLang="en-US" sz="2800" dirty="0" smtClean="0">
                <a:latin typeface="Lucida Sans" panose="020B0602040502020204" pitchFamily="34" charset="0"/>
                <a:cs typeface="Lucida Sans" panose="020B0602040502020204" pitchFamily="34" charset="0"/>
              </a:rPr>
              <a:t>を増幅器として用いた</a:t>
            </a:r>
            <a:r>
              <a:rPr lang="en-US" altLang="ja-JP" sz="2800" dirty="0" smtClean="0">
                <a:latin typeface="Lucida Sans" panose="020B0602040502020204" pitchFamily="34" charset="0"/>
                <a:cs typeface="Lucida Sans" panose="020B0602040502020204" pitchFamily="34" charset="0"/>
              </a:rPr>
              <a:t>SOI-STJ</a:t>
            </a:r>
            <a:r>
              <a:rPr lang="ja-JP" altLang="en-US" sz="2800" dirty="0" smtClean="0">
                <a:latin typeface="Lucida Sans" panose="020B0602040502020204" pitchFamily="34" charset="0"/>
                <a:cs typeface="Lucida Sans" panose="020B0602040502020204" pitchFamily="34" charset="0"/>
              </a:rPr>
              <a:t>の光応答性を評価する予定である。</a:t>
            </a:r>
            <a:endParaRPr lang="en-US" altLang="ja-JP" sz="2800" dirty="0">
              <a:latin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2693041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26</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Back Up</a:t>
            </a:r>
          </a:p>
        </p:txBody>
      </p:sp>
    </p:spTree>
    <p:extLst>
      <p:ext uri="{BB962C8B-B14F-4D97-AF65-F5344CB8AC3E}">
        <p14:creationId xmlns:p14="http://schemas.microsoft.com/office/powerpoint/2010/main" val="22332658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27</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Nb/Al-STJ</a:t>
            </a:r>
            <a:r>
              <a:rPr lang="ja-JP" altLang="en-US" sz="3200" dirty="0">
                <a:solidFill>
                  <a:schemeClr val="bg1"/>
                </a:solidFill>
                <a:latin typeface="Lucida Sans" panose="020B0602040502020204" pitchFamily="34" charset="0"/>
                <a:cs typeface="Lucida Sans" panose="020B0602040502020204" pitchFamily="34" charset="0"/>
              </a:rPr>
              <a:t> </a:t>
            </a:r>
            <a:r>
              <a:rPr lang="en-US" altLang="ja-JP" sz="3200" dirty="0" smtClean="0">
                <a:solidFill>
                  <a:schemeClr val="bg1"/>
                </a:solidFill>
                <a:latin typeface="Lucida Sans" panose="020B0602040502020204" pitchFamily="34" charset="0"/>
                <a:cs typeface="Lucida Sans" panose="020B0602040502020204" pitchFamily="34" charset="0"/>
              </a:rPr>
              <a:t>Leak current</a:t>
            </a:r>
            <a:r>
              <a:rPr lang="ja-JP" altLang="en-US" sz="3200" dirty="0" err="1" smtClean="0">
                <a:solidFill>
                  <a:schemeClr val="bg1"/>
                </a:solidFill>
                <a:latin typeface="Lucida Sans" panose="020B0602040502020204" pitchFamily="34" charset="0"/>
                <a:cs typeface="Lucida Sans" panose="020B0602040502020204" pitchFamily="34" charset="0"/>
              </a:rPr>
              <a:t>への</a:t>
            </a:r>
            <a:r>
              <a:rPr lang="ja-JP" altLang="en-US" sz="3200" dirty="0" smtClean="0">
                <a:solidFill>
                  <a:schemeClr val="bg1"/>
                </a:solidFill>
                <a:latin typeface="Lucida Sans" panose="020B0602040502020204" pitchFamily="34" charset="0"/>
                <a:cs typeface="Lucida Sans" panose="020B0602040502020204" pitchFamily="34" charset="0"/>
              </a:rPr>
              <a:t>要求</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mc:AlternateContent xmlns:mc="http://schemas.openxmlformats.org/markup-compatibility/2006">
        <mc:Choice xmlns:a14="http://schemas.microsoft.com/office/drawing/2010/main" Requires="a14">
          <p:sp>
            <p:nvSpPr>
              <p:cNvPr id="4" name="テキスト ボックス 3"/>
              <p:cNvSpPr txBox="1"/>
              <p:nvPr/>
            </p:nvSpPr>
            <p:spPr>
              <a:xfrm>
                <a:off x="243840" y="944880"/>
                <a:ext cx="8771372" cy="5634171"/>
              </a:xfrm>
              <a:prstGeom prst="rect">
                <a:avLst/>
              </a:prstGeom>
              <a:noFill/>
            </p:spPr>
            <p:txBody>
              <a:bodyPr wrap="square" rtlCol="0">
                <a:spAutoFit/>
              </a:bodyPr>
              <a:lstStyle/>
              <a:p>
                <a:r>
                  <a:rPr kumimoji="1" lang="ja-JP" altLang="en-US" dirty="0" smtClean="0"/>
                  <a:t>現在の</a:t>
                </a:r>
                <a:r>
                  <a:rPr kumimoji="1" lang="en-US" altLang="ja-JP" dirty="0" smtClean="0"/>
                  <a:t>Nb/Al-STJ</a:t>
                </a:r>
                <a:r>
                  <a:rPr kumimoji="1" lang="ja-JP" altLang="en-US" dirty="0" smtClean="0"/>
                  <a:t>の</a:t>
                </a:r>
                <a:r>
                  <a:rPr kumimoji="1" lang="en-US" altLang="ja-JP" dirty="0" smtClean="0"/>
                  <a:t>0.5mV</a:t>
                </a:r>
                <a:r>
                  <a:rPr kumimoji="1" lang="ja-JP" altLang="en-US" dirty="0" err="1" smtClean="0"/>
                  <a:t>での</a:t>
                </a:r>
                <a:r>
                  <a:rPr kumimoji="1" lang="en-US" altLang="ja-JP" dirty="0" smtClean="0"/>
                  <a:t>leak current</a:t>
                </a:r>
                <a:r>
                  <a:rPr kumimoji="1" lang="ja-JP" altLang="en-US" dirty="0" smtClean="0"/>
                  <a:t>は</a:t>
                </a:r>
                <a:r>
                  <a:rPr kumimoji="1" lang="en-US" altLang="ja-JP" dirty="0" smtClean="0"/>
                  <a:t>1K</a:t>
                </a:r>
                <a:r>
                  <a:rPr kumimoji="1" lang="ja-JP" altLang="en-US" dirty="0" smtClean="0"/>
                  <a:t>以下で</a:t>
                </a:r>
                <a:r>
                  <a:rPr kumimoji="1" lang="en-US" altLang="ja-JP" dirty="0" smtClean="0"/>
                  <a:t>10n</a:t>
                </a:r>
                <a:r>
                  <a:rPr lang="en-US" altLang="ja-JP" dirty="0" smtClean="0"/>
                  <a:t>A</a:t>
                </a:r>
                <a:r>
                  <a:rPr lang="ja-JP" altLang="en-US" dirty="0" err="1" smtClean="0"/>
                  <a:t>。</a:t>
                </a:r>
                <a:endParaRPr lang="en-US" altLang="ja-JP" dirty="0" smtClean="0"/>
              </a:p>
              <a:p>
                <a:endParaRPr lang="en-US" altLang="ja-JP" dirty="0"/>
              </a:p>
              <a:p>
                <a:r>
                  <a:rPr lang="en-US" altLang="ja-JP" dirty="0" smtClean="0"/>
                  <a:t>STJ</a:t>
                </a:r>
                <a:r>
                  <a:rPr lang="ja-JP" altLang="en-US" dirty="0" smtClean="0"/>
                  <a:t>からの信号は</a:t>
                </a:r>
                <a:r>
                  <a:rPr lang="en-US" altLang="ja-JP" dirty="0" smtClean="0"/>
                  <a:t>1.5uS</a:t>
                </a:r>
                <a:r>
                  <a:rPr lang="ja-JP" altLang="en-US" dirty="0" smtClean="0"/>
                  <a:t>程度と予想されるので、</a:t>
                </a:r>
                <a:r>
                  <a:rPr lang="en-US" altLang="ja-JP" dirty="0" err="1" smtClean="0"/>
                  <a:t>leakcurrent</a:t>
                </a:r>
                <a:r>
                  <a:rPr lang="ja-JP" altLang="en-US" dirty="0" smtClean="0"/>
                  <a:t>における発生電荷数は</a:t>
                </a:r>
                <a:endParaRPr lang="en-US" altLang="ja-JP" dirty="0" smtClean="0"/>
              </a:p>
              <a:p>
                <a:endParaRPr lang="en-US" altLang="ja-JP" dirty="0" smtClean="0"/>
              </a:p>
              <a:p>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rPr>
                        <m:t>𝑁𝑞𝑙𝑒𝑎𝑘</m:t>
                      </m:r>
                      <m:r>
                        <a:rPr lang="en-US" altLang="ja-JP" b="0" i="1" smtClean="0">
                          <a:latin typeface="Cambria Math" panose="02040503050406030204" pitchFamily="18" charset="0"/>
                          <a:ea typeface="Cambria Math" panose="02040503050406030204" pitchFamily="18" charset="0"/>
                        </a:rPr>
                        <m:t>=10×</m:t>
                      </m:r>
                      <m:sSup>
                        <m:sSupPr>
                          <m:ctrlPr>
                            <a:rPr lang="en-US" altLang="ja-JP"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10</m:t>
                          </m:r>
                        </m:e>
                        <m:sup>
                          <m:r>
                            <a:rPr lang="en-US" altLang="ja-JP" b="0" i="1" smtClean="0">
                              <a:latin typeface="Cambria Math" panose="02040503050406030204" pitchFamily="18" charset="0"/>
                              <a:ea typeface="Cambria Math" panose="02040503050406030204" pitchFamily="18" charset="0"/>
                            </a:rPr>
                            <m:t>−9</m:t>
                          </m:r>
                        </m:sup>
                      </m:sSup>
                      <m:r>
                        <a:rPr lang="en-US" altLang="ja-JP" b="0" i="1" smtClean="0">
                          <a:latin typeface="Cambria Math" panose="02040503050406030204" pitchFamily="18" charset="0"/>
                          <a:ea typeface="Cambria Math" panose="02040503050406030204" pitchFamily="18" charset="0"/>
                        </a:rPr>
                        <m:t>×1.5×</m:t>
                      </m:r>
                      <m:sSup>
                        <m:sSupPr>
                          <m:ctrlPr>
                            <a:rPr lang="en-US" altLang="ja-JP"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10</m:t>
                          </m:r>
                        </m:e>
                        <m:sup>
                          <m:r>
                            <a:rPr lang="en-US" altLang="ja-JP" b="0" i="1" smtClean="0">
                              <a:latin typeface="Cambria Math" panose="02040503050406030204" pitchFamily="18" charset="0"/>
                              <a:ea typeface="Cambria Math" panose="02040503050406030204" pitchFamily="18" charset="0"/>
                            </a:rPr>
                            <m:t>−6</m:t>
                          </m:r>
                        </m:sup>
                      </m:sSup>
                      <m:r>
                        <a:rPr lang="en-US" altLang="ja-JP" b="0" i="1" smtClean="0">
                          <a:latin typeface="Cambria Math" panose="02040503050406030204" pitchFamily="18" charset="0"/>
                          <a:ea typeface="Cambria Math" panose="02040503050406030204" pitchFamily="18" charset="0"/>
                        </a:rPr>
                        <m:t> </m:t>
                      </m:r>
                      <m:d>
                        <m:dPr>
                          <m:begChr m:val="["/>
                          <m:endChr m:val="]"/>
                          <m:ctrlPr>
                            <a:rPr lang="en-US" altLang="ja-JP" b="0" i="1" smtClean="0">
                              <a:latin typeface="Cambria Math" panose="02040503050406030204" pitchFamily="18" charset="0"/>
                              <a:ea typeface="Cambria Math" panose="02040503050406030204" pitchFamily="18" charset="0"/>
                            </a:rPr>
                          </m:ctrlPr>
                        </m:dPr>
                        <m:e>
                          <m:r>
                            <a:rPr lang="en-US" altLang="ja-JP" b="0" i="1" smtClean="0">
                              <a:latin typeface="Cambria Math" panose="02040503050406030204" pitchFamily="18" charset="0"/>
                              <a:ea typeface="Cambria Math" panose="02040503050406030204" pitchFamily="18" charset="0"/>
                            </a:rPr>
                            <m:t>𝐶</m:t>
                          </m:r>
                        </m:e>
                      </m:d>
                    </m:oMath>
                  </m:oMathPara>
                </a14:m>
                <a:endParaRPr lang="en-US" altLang="ja-JP" b="0" dirty="0" smtClean="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ea typeface="Cambria Math" panose="02040503050406030204" pitchFamily="18" charset="0"/>
                        </a:rPr>
                        <m:t>=10000</m:t>
                      </m:r>
                      <m:r>
                        <a:rPr lang="en-US" altLang="ja-JP" b="0" i="1" smtClean="0">
                          <a:latin typeface="Cambria Math" panose="02040503050406030204" pitchFamily="18" charset="0"/>
                          <a:ea typeface="Cambria Math" panose="02040503050406030204" pitchFamily="18" charset="0"/>
                        </a:rPr>
                        <m:t>𝑒</m:t>
                      </m:r>
                    </m:oMath>
                  </m:oMathPara>
                </a14:m>
                <a:endParaRPr lang="en-US" altLang="ja-JP" b="0" dirty="0" smtClean="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ja-JP" altLang="en-US" b="0" i="1" dirty="0" smtClean="0">
                          <a:latin typeface="Cambria Math" panose="02040503050406030204" pitchFamily="18" charset="0"/>
                          <a:ea typeface="Cambria Math" panose="02040503050406030204" pitchFamily="18" charset="0"/>
                        </a:rPr>
                        <m:t>𝛿</m:t>
                      </m:r>
                      <m:r>
                        <a:rPr lang="en-US" altLang="ja-JP" b="0" i="1" dirty="0" err="1" smtClean="0">
                          <a:latin typeface="Cambria Math" panose="02040503050406030204" pitchFamily="18" charset="0"/>
                          <a:ea typeface="Cambria Math" panose="02040503050406030204" pitchFamily="18" charset="0"/>
                        </a:rPr>
                        <m:t>𝑁𝑞𝑙𝑒𝑎𝑘</m:t>
                      </m:r>
                      <m:r>
                        <a:rPr lang="en-US" altLang="ja-JP" b="0" i="1" dirty="0" smtClean="0">
                          <a:latin typeface="Cambria Math" panose="02040503050406030204" pitchFamily="18" charset="0"/>
                          <a:ea typeface="Cambria Math" panose="02040503050406030204" pitchFamily="18" charset="0"/>
                        </a:rPr>
                        <m:t>=100</m:t>
                      </m:r>
                      <m:r>
                        <a:rPr lang="en-US" altLang="ja-JP" b="0" i="1" dirty="0" smtClean="0">
                          <a:latin typeface="Cambria Math" panose="02040503050406030204" pitchFamily="18" charset="0"/>
                          <a:ea typeface="Cambria Math" panose="02040503050406030204" pitchFamily="18" charset="0"/>
                        </a:rPr>
                        <m:t>𝑒</m:t>
                      </m:r>
                    </m:oMath>
                  </m:oMathPara>
                </a14:m>
                <a:endParaRPr lang="en-US" altLang="ja-JP" b="0" dirty="0" smtClean="0">
                  <a:ea typeface="Cambria Math" panose="02040503050406030204" pitchFamily="18" charset="0"/>
                </a:endParaRPr>
              </a:p>
              <a:p>
                <a:endParaRPr lang="en-US" altLang="ja-JP" b="0" dirty="0" smtClean="0">
                  <a:ea typeface="Cambria Math" panose="02040503050406030204" pitchFamily="18" charset="0"/>
                </a:endParaRPr>
              </a:p>
              <a:p>
                <a:r>
                  <a:rPr lang="ja-JP" altLang="en-US" dirty="0" smtClean="0">
                    <a:ea typeface="Cambria Math" panose="02040503050406030204" pitchFamily="18" charset="0"/>
                  </a:rPr>
                  <a:t>これでは遠赤外光</a:t>
                </a:r>
                <a:r>
                  <a:rPr lang="en-US" altLang="ja-JP" dirty="0" smtClean="0">
                    <a:ea typeface="Cambria Math" panose="02040503050406030204" pitchFamily="18" charset="0"/>
                  </a:rPr>
                  <a:t>1photon</a:t>
                </a:r>
                <a:r>
                  <a:rPr lang="ja-JP" altLang="en-US" dirty="0" smtClean="0">
                    <a:ea typeface="Cambria Math" panose="02040503050406030204" pitchFamily="18" charset="0"/>
                  </a:rPr>
                  <a:t>に対しての発生電荷数として期待される</a:t>
                </a:r>
                <a:r>
                  <a:rPr lang="en-US" altLang="ja-JP" dirty="0" smtClean="0">
                    <a:ea typeface="Cambria Math" panose="02040503050406030204" pitchFamily="18" charset="0"/>
                  </a:rPr>
                  <a:t>100e</a:t>
                </a:r>
                <a:r>
                  <a:rPr lang="ja-JP" altLang="en-US" dirty="0" smtClean="0">
                    <a:ea typeface="Cambria Math" panose="02040503050406030204" pitchFamily="18" charset="0"/>
                  </a:rPr>
                  <a:t>は見えないため、</a:t>
                </a:r>
                <a:r>
                  <a:rPr lang="en-US" altLang="ja-JP" dirty="0" smtClean="0">
                    <a:ea typeface="Cambria Math" panose="02040503050406030204" pitchFamily="18" charset="0"/>
                  </a:rPr>
                  <a:t>leak Current</a:t>
                </a:r>
                <a:r>
                  <a:rPr lang="ja-JP" altLang="en-US" dirty="0" smtClean="0">
                    <a:ea typeface="Cambria Math" panose="02040503050406030204" pitchFamily="18" charset="0"/>
                  </a:rPr>
                  <a:t>は現在以上に低減させなければならない。</a:t>
                </a:r>
                <a:endParaRPr lang="en-US" altLang="ja-JP" dirty="0" smtClean="0">
                  <a:ea typeface="Cambria Math" panose="02040503050406030204" pitchFamily="18" charset="0"/>
                </a:endParaRPr>
              </a:p>
              <a:p>
                <a:r>
                  <a:rPr lang="ja-JP" altLang="en-US" dirty="0" smtClean="0">
                    <a:ea typeface="Cambria Math" panose="02040503050406030204" pitchFamily="18" charset="0"/>
                  </a:rPr>
                  <a:t>遠赤外光の信号が</a:t>
                </a:r>
                <a:r>
                  <a:rPr lang="en-US" altLang="ja-JP" dirty="0" err="1" smtClean="0">
                    <a:ea typeface="Cambria Math" panose="02040503050406030204" pitchFamily="18" charset="0"/>
                  </a:rPr>
                  <a:t>leakcurrent</a:t>
                </a:r>
                <a:r>
                  <a:rPr lang="ja-JP" altLang="en-US" dirty="0" smtClean="0">
                    <a:ea typeface="Cambria Math" panose="02040503050406030204" pitchFamily="18" charset="0"/>
                  </a:rPr>
                  <a:t>による発生電荷数のゆらぎより</a:t>
                </a:r>
                <a:r>
                  <a:rPr lang="en-US" altLang="ja-JP" dirty="0" smtClean="0">
                    <a:ea typeface="Cambria Math" panose="02040503050406030204" pitchFamily="18" charset="0"/>
                  </a:rPr>
                  <a:t>3</a:t>
                </a:r>
                <a:r>
                  <a:rPr lang="ja-JP" altLang="en-US" dirty="0" smtClean="0">
                    <a:ea typeface="Cambria Math" panose="02040503050406030204" pitchFamily="18" charset="0"/>
                  </a:rPr>
                  <a:t>倍大きく観測されるためには、</a:t>
                </a:r>
                <a:endParaRPr lang="en-US" altLang="ja-JP" dirty="0" smtClean="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ja-JP" altLang="en-US" b="0" i="1" smtClean="0">
                          <a:latin typeface="Cambria Math" panose="02040503050406030204" pitchFamily="18" charset="0"/>
                          <a:ea typeface="Cambria Math" panose="02040503050406030204" pitchFamily="18" charset="0"/>
                        </a:rPr>
                        <m:t>𝛿</m:t>
                      </m:r>
                      <m:r>
                        <a:rPr lang="en-US" altLang="ja-JP" b="0" i="1" smtClean="0">
                          <a:latin typeface="Cambria Math" panose="02040503050406030204" pitchFamily="18" charset="0"/>
                          <a:ea typeface="Cambria Math" panose="02040503050406030204" pitchFamily="18" charset="0"/>
                        </a:rPr>
                        <m:t>𝑁𝑞𝑙𝑒𝑎𝑘</m:t>
                      </m:r>
                      <m:r>
                        <a:rPr lang="en-US" altLang="ja-JP" b="0" i="1" smtClean="0">
                          <a:latin typeface="Cambria Math" panose="02040503050406030204" pitchFamily="18" charset="0"/>
                          <a:ea typeface="Cambria Math" panose="02040503050406030204" pitchFamily="18" charset="0"/>
                        </a:rPr>
                        <m:t>=33</m:t>
                      </m:r>
                      <m:r>
                        <a:rPr lang="en-US" altLang="ja-JP" b="0" i="1" smtClean="0">
                          <a:latin typeface="Cambria Math" panose="02040503050406030204" pitchFamily="18" charset="0"/>
                          <a:ea typeface="Cambria Math" panose="02040503050406030204" pitchFamily="18" charset="0"/>
                        </a:rPr>
                        <m:t>𝑒</m:t>
                      </m:r>
                    </m:oMath>
                  </m:oMathPara>
                </a14:m>
                <a:endParaRPr lang="en-US" altLang="ja-JP" b="0" dirty="0" smtClean="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ea typeface="Cambria Math" panose="02040503050406030204" pitchFamily="18" charset="0"/>
                        </a:rPr>
                        <m:t>𝑁𝑞𝑙𝑒𝑎𝑘</m:t>
                      </m:r>
                      <m:r>
                        <a:rPr lang="en-US" altLang="ja-JP" b="0" i="1" smtClean="0">
                          <a:latin typeface="Cambria Math" panose="02040503050406030204" pitchFamily="18" charset="0"/>
                          <a:ea typeface="Cambria Math" panose="02040503050406030204" pitchFamily="18" charset="0"/>
                        </a:rPr>
                        <m:t>=1089</m:t>
                      </m:r>
                      <m:r>
                        <a:rPr lang="en-US" altLang="ja-JP" b="0" i="1" smtClean="0">
                          <a:latin typeface="Cambria Math" panose="02040503050406030204" pitchFamily="18" charset="0"/>
                          <a:ea typeface="Cambria Math" panose="02040503050406030204" pitchFamily="18" charset="0"/>
                        </a:rPr>
                        <m:t>𝑒</m:t>
                      </m:r>
                    </m:oMath>
                  </m:oMathPara>
                </a14:m>
                <a:endParaRPr lang="en-US" altLang="ja-JP" b="0" dirty="0" smtClean="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ea typeface="Cambria Math" panose="02040503050406030204" pitchFamily="18" charset="0"/>
                        </a:rPr>
                        <m:t>𝐼𝑙𝑒𝑎𝑘</m:t>
                      </m:r>
                      <m:r>
                        <a:rPr lang="en-US" altLang="ja-JP" b="0" i="1" smtClean="0">
                          <a:latin typeface="Cambria Math" panose="02040503050406030204" pitchFamily="18" charset="0"/>
                          <a:ea typeface="Cambria Math" panose="02040503050406030204" pitchFamily="18" charset="0"/>
                        </a:rPr>
                        <m:t>=</m:t>
                      </m:r>
                      <m:f>
                        <m:fPr>
                          <m:ctrlPr>
                            <a:rPr lang="en-US" altLang="ja-JP" b="0" i="1" smtClean="0">
                              <a:latin typeface="Cambria Math" panose="02040503050406030204" pitchFamily="18" charset="0"/>
                              <a:ea typeface="Cambria Math" panose="02040503050406030204" pitchFamily="18" charset="0"/>
                            </a:rPr>
                          </m:ctrlPr>
                        </m:fPr>
                        <m:num>
                          <m:r>
                            <a:rPr lang="en-US" altLang="ja-JP" b="0" i="1" smtClean="0">
                              <a:latin typeface="Cambria Math" panose="02040503050406030204" pitchFamily="18" charset="0"/>
                              <a:ea typeface="Cambria Math" panose="02040503050406030204" pitchFamily="18" charset="0"/>
                            </a:rPr>
                            <m:t>1089×1.6×</m:t>
                          </m:r>
                          <m:sSup>
                            <m:sSupPr>
                              <m:ctrlPr>
                                <a:rPr lang="en-US" altLang="ja-JP"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10</m:t>
                              </m:r>
                            </m:e>
                            <m:sup>
                              <m:r>
                                <a:rPr lang="en-US" altLang="ja-JP" b="0" i="1" smtClean="0">
                                  <a:latin typeface="Cambria Math" panose="02040503050406030204" pitchFamily="18" charset="0"/>
                                  <a:ea typeface="Cambria Math" panose="02040503050406030204" pitchFamily="18" charset="0"/>
                                </a:rPr>
                                <m:t>−19</m:t>
                              </m:r>
                            </m:sup>
                          </m:sSup>
                        </m:num>
                        <m:den>
                          <m:r>
                            <a:rPr lang="en-US" altLang="ja-JP" b="0" i="1" smtClean="0">
                              <a:latin typeface="Cambria Math" panose="02040503050406030204" pitchFamily="18" charset="0"/>
                              <a:ea typeface="Cambria Math" panose="02040503050406030204" pitchFamily="18" charset="0"/>
                            </a:rPr>
                            <m:t>1.5×</m:t>
                          </m:r>
                          <m:sSup>
                            <m:sSupPr>
                              <m:ctrlPr>
                                <a:rPr lang="en-US" altLang="ja-JP" b="0" i="1" smtClean="0">
                                  <a:latin typeface="Cambria Math" panose="02040503050406030204" pitchFamily="18" charset="0"/>
                                  <a:ea typeface="Cambria Math" panose="02040503050406030204" pitchFamily="18" charset="0"/>
                                </a:rPr>
                              </m:ctrlPr>
                            </m:sSupPr>
                            <m:e>
                              <m:r>
                                <a:rPr lang="en-US" altLang="ja-JP" b="0" i="1" smtClean="0">
                                  <a:latin typeface="Cambria Math" panose="02040503050406030204" pitchFamily="18" charset="0"/>
                                  <a:ea typeface="Cambria Math" panose="02040503050406030204" pitchFamily="18" charset="0"/>
                                </a:rPr>
                                <m:t>10</m:t>
                              </m:r>
                            </m:e>
                            <m:sup>
                              <m:r>
                                <a:rPr lang="en-US" altLang="ja-JP" b="0" i="1" smtClean="0">
                                  <a:latin typeface="Cambria Math" panose="02040503050406030204" pitchFamily="18" charset="0"/>
                                  <a:ea typeface="Cambria Math" panose="02040503050406030204" pitchFamily="18" charset="0"/>
                                </a:rPr>
                                <m:t>−6</m:t>
                              </m:r>
                            </m:sup>
                          </m:sSup>
                        </m:den>
                      </m:f>
                      <m:r>
                        <a:rPr lang="en-US" altLang="ja-JP" b="0" i="1" smtClean="0">
                          <a:latin typeface="Cambria Math" panose="02040503050406030204" pitchFamily="18" charset="0"/>
                          <a:ea typeface="Cambria Math" panose="02040503050406030204" pitchFamily="18" charset="0"/>
                        </a:rPr>
                        <m:t>=108</m:t>
                      </m:r>
                      <m:d>
                        <m:dPr>
                          <m:begChr m:val="["/>
                          <m:endChr m:val="]"/>
                          <m:ctrlPr>
                            <a:rPr lang="en-US" altLang="ja-JP" b="0" i="1" smtClean="0">
                              <a:latin typeface="Cambria Math" panose="02040503050406030204" pitchFamily="18" charset="0"/>
                              <a:ea typeface="Cambria Math" panose="02040503050406030204" pitchFamily="18" charset="0"/>
                            </a:rPr>
                          </m:ctrlPr>
                        </m:dPr>
                        <m:e>
                          <m:r>
                            <a:rPr lang="en-US" altLang="ja-JP" b="0" i="1" smtClean="0">
                              <a:latin typeface="Cambria Math" panose="02040503050406030204" pitchFamily="18" charset="0"/>
                              <a:ea typeface="Cambria Math" panose="02040503050406030204" pitchFamily="18" charset="0"/>
                            </a:rPr>
                            <m:t>𝑝𝐴</m:t>
                          </m:r>
                        </m:e>
                      </m:d>
                    </m:oMath>
                  </m:oMathPara>
                </a14:m>
                <a:endParaRPr lang="en-US" altLang="ja-JP" b="0" dirty="0" smtClean="0">
                  <a:ea typeface="Cambria Math" panose="02040503050406030204" pitchFamily="18" charset="0"/>
                </a:endParaRPr>
              </a:p>
              <a:p>
                <a:endParaRPr lang="en-US" altLang="ja-JP" b="0" dirty="0" smtClean="0">
                  <a:ea typeface="Cambria Math" panose="02040503050406030204" pitchFamily="18" charset="0"/>
                </a:endParaRPr>
              </a:p>
              <a:p>
                <a:r>
                  <a:rPr lang="en-US" altLang="ja-JP" dirty="0" smtClean="0">
                    <a:ea typeface="Cambria Math" panose="02040503050406030204" pitchFamily="18" charset="0"/>
                  </a:rPr>
                  <a:t>STJ</a:t>
                </a:r>
                <a:r>
                  <a:rPr lang="ja-JP" altLang="en-US" dirty="0" smtClean="0">
                    <a:ea typeface="Cambria Math" panose="02040503050406030204" pitchFamily="18" charset="0"/>
                  </a:rPr>
                  <a:t>の</a:t>
                </a:r>
                <a:r>
                  <a:rPr lang="en-US" altLang="ja-JP" dirty="0" err="1" smtClean="0">
                    <a:ea typeface="Cambria Math" panose="02040503050406030204" pitchFamily="18" charset="0"/>
                  </a:rPr>
                  <a:t>leakcurrent</a:t>
                </a:r>
                <a:r>
                  <a:rPr lang="ja-JP" altLang="en-US" dirty="0" smtClean="0">
                    <a:ea typeface="Cambria Math" panose="02040503050406030204" pitchFamily="18" charset="0"/>
                  </a:rPr>
                  <a:t>としては</a:t>
                </a:r>
                <a:r>
                  <a:rPr lang="en-US" altLang="ja-JP" dirty="0" smtClean="0">
                    <a:ea typeface="Cambria Math" panose="02040503050406030204" pitchFamily="18" charset="0"/>
                  </a:rPr>
                  <a:t>108pA</a:t>
                </a:r>
                <a:r>
                  <a:rPr lang="ja-JP" altLang="en-US" dirty="0" smtClean="0">
                    <a:ea typeface="Cambria Math" panose="02040503050406030204" pitchFamily="18" charset="0"/>
                  </a:rPr>
                  <a:t>以下が要求される。</a:t>
                </a:r>
                <a:endParaRPr lang="en-US" altLang="ja-JP" dirty="0" smtClean="0">
                  <a:ea typeface="Cambria Math" panose="02040503050406030204" pitchFamily="18" charset="0"/>
                </a:endParaRPr>
              </a:p>
              <a:p>
                <a:r>
                  <a:rPr lang="en-US" altLang="ja-JP" dirty="0" smtClean="0">
                    <a:ea typeface="Cambria Math" panose="02040503050406030204" pitchFamily="18" charset="0"/>
                  </a:rPr>
                  <a:t>STJ</a:t>
                </a:r>
                <a:r>
                  <a:rPr lang="ja-JP" altLang="en-US" dirty="0" smtClean="0">
                    <a:ea typeface="Cambria Math" panose="02040503050406030204" pitchFamily="18" charset="0"/>
                  </a:rPr>
                  <a:t>の</a:t>
                </a:r>
                <a:r>
                  <a:rPr lang="en-US" altLang="ja-JP" dirty="0" err="1" smtClean="0">
                    <a:ea typeface="Cambria Math" panose="02040503050406030204" pitchFamily="18" charset="0"/>
                  </a:rPr>
                  <a:t>leakcurrent</a:t>
                </a:r>
                <a:r>
                  <a:rPr lang="ja-JP" altLang="en-US" dirty="0" smtClean="0">
                    <a:ea typeface="Cambria Math" panose="02040503050406030204" pitchFamily="18" charset="0"/>
                  </a:rPr>
                  <a:t>はほとんど側面からのものとすれば、</a:t>
                </a:r>
                <a:r>
                  <a:rPr lang="en-US" altLang="ja-JP" dirty="0" smtClean="0">
                    <a:ea typeface="Cambria Math" panose="02040503050406030204" pitchFamily="18" charset="0"/>
                  </a:rPr>
                  <a:t>STJ</a:t>
                </a:r>
                <a:r>
                  <a:rPr lang="ja-JP" altLang="en-US" dirty="0" smtClean="0">
                    <a:ea typeface="Cambria Math" panose="02040503050406030204" pitchFamily="18" charset="0"/>
                  </a:rPr>
                  <a:t>を現在の</a:t>
                </a:r>
                <a:r>
                  <a:rPr lang="en-US" altLang="ja-JP" dirty="0" smtClean="0">
                    <a:ea typeface="Cambria Math" panose="02040503050406030204" pitchFamily="18" charset="0"/>
                  </a:rPr>
                  <a:t>100umx100um</a:t>
                </a:r>
                <a:r>
                  <a:rPr lang="ja-JP" altLang="en-US" dirty="0" smtClean="0">
                    <a:ea typeface="Cambria Math" panose="02040503050406030204" pitchFamily="18" charset="0"/>
                  </a:rPr>
                  <a:t>より</a:t>
                </a:r>
                <a:r>
                  <a:rPr lang="en-US" altLang="ja-JP" dirty="0" smtClean="0">
                    <a:ea typeface="Cambria Math" panose="02040503050406030204" pitchFamily="18" charset="0"/>
                  </a:rPr>
                  <a:t>100</a:t>
                </a:r>
                <a:r>
                  <a:rPr lang="ja-JP" altLang="en-US" dirty="0" smtClean="0">
                    <a:ea typeface="Cambria Math" panose="02040503050406030204" pitchFamily="18" charset="0"/>
                  </a:rPr>
                  <a:t>倍小さくすれば良い。</a:t>
                </a:r>
                <a:endParaRPr lang="en-US" altLang="ja-JP" dirty="0" smtClean="0">
                  <a:ea typeface="Cambria Math" panose="02040503050406030204" pitchFamily="18" charset="0"/>
                </a:endParaRPr>
              </a:p>
            </p:txBody>
          </p:sp>
        </mc:Choice>
        <mc:Fallback>
          <p:sp>
            <p:nvSpPr>
              <p:cNvPr id="4" name="テキスト ボックス 3"/>
              <p:cNvSpPr txBox="1">
                <a:spLocks noRot="1" noChangeAspect="1" noMove="1" noResize="1" noEditPoints="1" noAdjustHandles="1" noChangeArrowheads="1" noChangeShapeType="1" noTextEdit="1"/>
              </p:cNvSpPr>
              <p:nvPr/>
            </p:nvSpPr>
            <p:spPr>
              <a:xfrm>
                <a:off x="243840" y="944880"/>
                <a:ext cx="8771372" cy="5634171"/>
              </a:xfrm>
              <a:prstGeom prst="rect">
                <a:avLst/>
              </a:prstGeom>
              <a:blipFill rotWithShape="0">
                <a:blip r:embed="rId3"/>
                <a:stretch>
                  <a:fillRect l="-556" t="-866" r="-556" b="-86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9774423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28</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Background</a:t>
            </a:r>
          </a:p>
        </p:txBody>
      </p:sp>
      <p:pic>
        <p:nvPicPr>
          <p:cNvPr id="4" name="図 3"/>
          <p:cNvPicPr>
            <a:picLocks noChangeAspect="1"/>
          </p:cNvPicPr>
          <p:nvPr/>
        </p:nvPicPr>
        <p:blipFill>
          <a:blip r:embed="rId3"/>
          <a:stretch>
            <a:fillRect/>
          </a:stretch>
        </p:blipFill>
        <p:spPr>
          <a:xfrm>
            <a:off x="780540" y="1059171"/>
            <a:ext cx="7799579" cy="52886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536098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29</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ja-JP" altLang="en-US" sz="3200" dirty="0" smtClean="0">
                <a:solidFill>
                  <a:schemeClr val="bg1"/>
                </a:solidFill>
                <a:latin typeface="Lucida Sans" panose="020B0602040502020204" pitchFamily="34" charset="0"/>
                <a:cs typeface="Lucida Sans" panose="020B0602040502020204" pitchFamily="34" charset="0"/>
              </a:rPr>
              <a:t>相互コンダクタンス</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graphicFrame>
        <p:nvGraphicFramePr>
          <p:cNvPr id="9" name="オブジェクト 8"/>
          <p:cNvGraphicFramePr>
            <a:graphicFrameLocks noChangeAspect="1"/>
          </p:cNvGraphicFramePr>
          <p:nvPr>
            <p:extLst>
              <p:ext uri="{D42A27DB-BD31-4B8C-83A1-F6EECF244321}">
                <p14:modId xmlns:p14="http://schemas.microsoft.com/office/powerpoint/2010/main" val="4002654209"/>
              </p:ext>
            </p:extLst>
          </p:nvPr>
        </p:nvGraphicFramePr>
        <p:xfrm>
          <a:off x="746974" y="947723"/>
          <a:ext cx="3670479" cy="2764188"/>
        </p:xfrm>
        <a:graphic>
          <a:graphicData uri="http://schemas.openxmlformats.org/presentationml/2006/ole">
            <mc:AlternateContent xmlns:mc="http://schemas.openxmlformats.org/markup-compatibility/2006">
              <mc:Choice xmlns:v="urn:schemas-microsoft-com:vml" Requires="v">
                <p:oleObj spid="_x0000_s5392" name="Acrobat Document" r:id="rId4" imgW="5400467" imgH="4066845" progId="AcroExch.Document.11">
                  <p:embed/>
                </p:oleObj>
              </mc:Choice>
              <mc:Fallback>
                <p:oleObj name="Acrobat Document" r:id="rId4" imgW="5400467" imgH="4066845" progId="AcroExch.Document.11">
                  <p:embed/>
                  <p:pic>
                    <p:nvPicPr>
                      <p:cNvPr id="0" name=""/>
                      <p:cNvPicPr/>
                      <p:nvPr/>
                    </p:nvPicPr>
                    <p:blipFill>
                      <a:blip r:embed="rId5"/>
                      <a:stretch>
                        <a:fillRect/>
                      </a:stretch>
                    </p:blipFill>
                    <p:spPr>
                      <a:xfrm>
                        <a:off x="746974" y="947723"/>
                        <a:ext cx="3670479" cy="2764188"/>
                      </a:xfrm>
                      <a:prstGeom prst="rect">
                        <a:avLst/>
                      </a:prstGeom>
                      <a:ln>
                        <a:solidFill>
                          <a:schemeClr val="tx1"/>
                        </a:solidFill>
                      </a:ln>
                    </p:spPr>
                  </p:pic>
                </p:oleObj>
              </mc:Fallback>
            </mc:AlternateContent>
          </a:graphicData>
        </a:graphic>
      </p:graphicFrame>
      <p:graphicFrame>
        <p:nvGraphicFramePr>
          <p:cNvPr id="10" name="オブジェクト 9"/>
          <p:cNvGraphicFramePr>
            <a:graphicFrameLocks noChangeAspect="1"/>
          </p:cNvGraphicFramePr>
          <p:nvPr>
            <p:extLst>
              <p:ext uri="{D42A27DB-BD31-4B8C-83A1-F6EECF244321}">
                <p14:modId xmlns:p14="http://schemas.microsoft.com/office/powerpoint/2010/main" val="947226996"/>
              </p:ext>
            </p:extLst>
          </p:nvPr>
        </p:nvGraphicFramePr>
        <p:xfrm>
          <a:off x="4697503" y="945249"/>
          <a:ext cx="3673764" cy="2766662"/>
        </p:xfrm>
        <a:graphic>
          <a:graphicData uri="http://schemas.openxmlformats.org/presentationml/2006/ole">
            <mc:AlternateContent xmlns:mc="http://schemas.openxmlformats.org/markup-compatibility/2006">
              <mc:Choice xmlns:v="urn:schemas-microsoft-com:vml" Requires="v">
                <p:oleObj spid="_x0000_s5393" name="Acrobat Document" r:id="rId6" imgW="5400467" imgH="4066845" progId="AcroExch.Document.11">
                  <p:embed/>
                </p:oleObj>
              </mc:Choice>
              <mc:Fallback>
                <p:oleObj name="Acrobat Document" r:id="rId6" imgW="5400467" imgH="4066845" progId="AcroExch.Document.11">
                  <p:embed/>
                  <p:pic>
                    <p:nvPicPr>
                      <p:cNvPr id="0" name=""/>
                      <p:cNvPicPr/>
                      <p:nvPr/>
                    </p:nvPicPr>
                    <p:blipFill>
                      <a:blip r:embed="rId7"/>
                      <a:stretch>
                        <a:fillRect/>
                      </a:stretch>
                    </p:blipFill>
                    <p:spPr>
                      <a:xfrm>
                        <a:off x="4697503" y="945249"/>
                        <a:ext cx="3673764" cy="2766662"/>
                      </a:xfrm>
                      <a:prstGeom prst="rect">
                        <a:avLst/>
                      </a:prstGeom>
                      <a:ln>
                        <a:solidFill>
                          <a:schemeClr val="tx1"/>
                        </a:solidFill>
                      </a:ln>
                    </p:spPr>
                  </p:pic>
                </p:oleObj>
              </mc:Fallback>
            </mc:AlternateContent>
          </a:graphicData>
        </a:graphic>
      </p:graphicFrame>
      <p:graphicFrame>
        <p:nvGraphicFramePr>
          <p:cNvPr id="11" name="オブジェクト 10"/>
          <p:cNvGraphicFramePr>
            <a:graphicFrameLocks noChangeAspect="1"/>
          </p:cNvGraphicFramePr>
          <p:nvPr>
            <p:extLst>
              <p:ext uri="{D42A27DB-BD31-4B8C-83A1-F6EECF244321}">
                <p14:modId xmlns:p14="http://schemas.microsoft.com/office/powerpoint/2010/main" val="2480822649"/>
              </p:ext>
            </p:extLst>
          </p:nvPr>
        </p:nvGraphicFramePr>
        <p:xfrm>
          <a:off x="746975" y="3794070"/>
          <a:ext cx="3670478" cy="2764187"/>
        </p:xfrm>
        <a:graphic>
          <a:graphicData uri="http://schemas.openxmlformats.org/presentationml/2006/ole">
            <mc:AlternateContent xmlns:mc="http://schemas.openxmlformats.org/markup-compatibility/2006">
              <mc:Choice xmlns:v="urn:schemas-microsoft-com:vml" Requires="v">
                <p:oleObj spid="_x0000_s5394" name="Acrobat Document" r:id="rId8" imgW="5400467" imgH="4066845" progId="AcroExch.Document.11">
                  <p:embed/>
                </p:oleObj>
              </mc:Choice>
              <mc:Fallback>
                <p:oleObj name="Acrobat Document" r:id="rId8" imgW="5400467" imgH="4066845" progId="AcroExch.Document.11">
                  <p:embed/>
                  <p:pic>
                    <p:nvPicPr>
                      <p:cNvPr id="0" name=""/>
                      <p:cNvPicPr/>
                      <p:nvPr/>
                    </p:nvPicPr>
                    <p:blipFill>
                      <a:blip r:embed="rId9"/>
                      <a:stretch>
                        <a:fillRect/>
                      </a:stretch>
                    </p:blipFill>
                    <p:spPr>
                      <a:xfrm>
                        <a:off x="746975" y="3794070"/>
                        <a:ext cx="3670478" cy="2764187"/>
                      </a:xfrm>
                      <a:prstGeom prst="rect">
                        <a:avLst/>
                      </a:prstGeom>
                      <a:ln>
                        <a:solidFill>
                          <a:schemeClr val="tx1"/>
                        </a:solidFill>
                      </a:ln>
                    </p:spPr>
                  </p:pic>
                </p:oleObj>
              </mc:Fallback>
            </mc:AlternateContent>
          </a:graphicData>
        </a:graphic>
      </p:graphicFrame>
      <p:sp>
        <p:nvSpPr>
          <p:cNvPr id="12" name="コンテンツ プレースホルダー 2"/>
          <p:cNvSpPr txBox="1">
            <a:spLocks/>
          </p:cNvSpPr>
          <p:nvPr/>
        </p:nvSpPr>
        <p:spPr>
          <a:xfrm>
            <a:off x="4697502" y="4116838"/>
            <a:ext cx="4360234" cy="26059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en-US" altLang="ja-JP" sz="2400" dirty="0" smtClean="0"/>
              <a:t> </a:t>
            </a:r>
            <a:r>
              <a:rPr lang="en-US" altLang="ja-JP" sz="2400" dirty="0" err="1" smtClean="0"/>
              <a:t>gm</a:t>
            </a:r>
            <a:r>
              <a:rPr lang="en-US" altLang="ja-JP" sz="2400" dirty="0" smtClean="0"/>
              <a:t>(</a:t>
            </a:r>
            <a:r>
              <a:rPr lang="en-US" altLang="ja-JP" sz="2400" dirty="0" err="1" smtClean="0"/>
              <a:t>Vds</a:t>
            </a:r>
            <a:r>
              <a:rPr lang="en-US" altLang="ja-JP" sz="2400" dirty="0" smtClean="0"/>
              <a:t>=0.2</a:t>
            </a:r>
            <a:r>
              <a:rPr lang="ja-JP" altLang="en-US" sz="2400" dirty="0" smtClean="0"/>
              <a:t>のとき</a:t>
            </a:r>
            <a:r>
              <a:rPr lang="en-US" altLang="ja-JP" sz="2400" dirty="0" smtClean="0"/>
              <a:t>)</a:t>
            </a:r>
          </a:p>
          <a:p>
            <a:pPr marL="0" indent="0" algn="ctr">
              <a:buFont typeface="Arial" panose="020B0604020202020204" pitchFamily="34" charset="0"/>
              <a:buNone/>
            </a:pPr>
            <a:r>
              <a:rPr lang="en-US" altLang="ja-JP" sz="2400" dirty="0" smtClean="0"/>
              <a:t>Nmos1 : </a:t>
            </a:r>
            <a:r>
              <a:rPr lang="en-US" altLang="ja-JP" sz="2400" b="1" dirty="0" smtClean="0">
                <a:solidFill>
                  <a:srgbClr val="FF0000"/>
                </a:solidFill>
              </a:rPr>
              <a:t>0.01327</a:t>
            </a:r>
            <a:r>
              <a:rPr lang="en-US" altLang="ja-JP" sz="2400" dirty="0" smtClean="0"/>
              <a:t>(0.56</a:t>
            </a:r>
            <a:r>
              <a:rPr lang="ja-JP" altLang="en-US" sz="2400" dirty="0" smtClean="0"/>
              <a:t>～</a:t>
            </a:r>
            <a:r>
              <a:rPr lang="en-US" altLang="ja-JP" sz="2400" dirty="0" smtClean="0"/>
              <a:t>0.64Vgs)</a:t>
            </a:r>
          </a:p>
          <a:p>
            <a:pPr marL="0" indent="0" algn="ctr">
              <a:buFont typeface="Arial" panose="020B0604020202020204" pitchFamily="34" charset="0"/>
              <a:buNone/>
            </a:pPr>
            <a:r>
              <a:rPr lang="en-US" altLang="ja-JP" sz="2400" dirty="0" smtClean="0"/>
              <a:t>Nmos2 : </a:t>
            </a:r>
            <a:r>
              <a:rPr lang="en-US" altLang="ja-JP" sz="2400" b="1" dirty="0" smtClean="0">
                <a:solidFill>
                  <a:srgbClr val="FF0000"/>
                </a:solidFill>
              </a:rPr>
              <a:t>0.01369</a:t>
            </a:r>
            <a:r>
              <a:rPr lang="en-US" altLang="ja-JP" sz="2400" dirty="0" smtClean="0"/>
              <a:t>(0.6</a:t>
            </a:r>
            <a:r>
              <a:rPr lang="ja-JP" altLang="en-US" sz="2400" dirty="0" smtClean="0"/>
              <a:t>～</a:t>
            </a:r>
            <a:r>
              <a:rPr lang="en-US" altLang="ja-JP" sz="2400" dirty="0" smtClean="0"/>
              <a:t>0.7Vgs)</a:t>
            </a:r>
          </a:p>
          <a:p>
            <a:pPr marL="0" indent="0" algn="ctr">
              <a:buFont typeface="Arial" panose="020B0604020202020204" pitchFamily="34" charset="0"/>
              <a:buNone/>
            </a:pPr>
            <a:r>
              <a:rPr lang="en-US" altLang="ja-JP" sz="2400" dirty="0"/>
              <a:t> </a:t>
            </a:r>
            <a:r>
              <a:rPr lang="en-US" altLang="ja-JP" sz="2400" dirty="0" err="1" smtClean="0"/>
              <a:t>gm</a:t>
            </a:r>
            <a:r>
              <a:rPr lang="en-US" altLang="ja-JP" sz="2400" dirty="0" smtClean="0"/>
              <a:t>(</a:t>
            </a:r>
            <a:r>
              <a:rPr lang="en-US" altLang="ja-JP" sz="2400" dirty="0" err="1" smtClean="0"/>
              <a:t>Vds</a:t>
            </a:r>
            <a:r>
              <a:rPr lang="en-US" altLang="ja-JP" sz="2400" dirty="0" smtClean="0"/>
              <a:t>=-0.2V</a:t>
            </a:r>
            <a:r>
              <a:rPr lang="ja-JP" altLang="en-US" sz="2400" dirty="0" smtClean="0"/>
              <a:t>のとき</a:t>
            </a:r>
            <a:r>
              <a:rPr lang="en-US" altLang="ja-JP" sz="2400" dirty="0" smtClean="0"/>
              <a:t>)</a:t>
            </a:r>
          </a:p>
          <a:p>
            <a:pPr marL="0" indent="0" algn="ctr">
              <a:buFont typeface="Arial" panose="020B0604020202020204" pitchFamily="34" charset="0"/>
              <a:buNone/>
            </a:pPr>
            <a:r>
              <a:rPr lang="en-US" altLang="ja-JP" sz="2400" dirty="0" err="1" smtClean="0"/>
              <a:t>Pmos</a:t>
            </a:r>
            <a:r>
              <a:rPr lang="en-US" altLang="ja-JP" sz="2400" dirty="0" smtClean="0"/>
              <a:t> : </a:t>
            </a:r>
            <a:r>
              <a:rPr lang="en-US" altLang="ja-JP" sz="2400" b="1" dirty="0" smtClean="0">
                <a:solidFill>
                  <a:srgbClr val="FF0000"/>
                </a:solidFill>
              </a:rPr>
              <a:t>-0.007819</a:t>
            </a:r>
            <a:r>
              <a:rPr lang="en-US" altLang="ja-JP" sz="2400" dirty="0" smtClean="0"/>
              <a:t>(-0.7</a:t>
            </a:r>
            <a:r>
              <a:rPr lang="ja-JP" altLang="en-US" sz="2400" dirty="0" smtClean="0"/>
              <a:t>～</a:t>
            </a:r>
            <a:r>
              <a:rPr lang="en-US" altLang="ja-JP" sz="2400" dirty="0" smtClean="0"/>
              <a:t>-0.5Vgs)</a:t>
            </a:r>
          </a:p>
        </p:txBody>
      </p:sp>
    </p:spTree>
    <p:extLst>
      <p:ext uri="{BB962C8B-B14F-4D97-AF65-F5344CB8AC3E}">
        <p14:creationId xmlns:p14="http://schemas.microsoft.com/office/powerpoint/2010/main" val="785559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3</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7353300"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Motivation</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pic>
        <p:nvPicPr>
          <p:cNvPr id="7" name="Picture 4"/>
          <p:cNvPicPr>
            <a:picLocks noChangeAspect="1" noChangeArrowheads="1"/>
          </p:cNvPicPr>
          <p:nvPr/>
        </p:nvPicPr>
        <p:blipFill>
          <a:blip r:embed="rId3" cstate="print"/>
          <a:srcRect/>
          <a:stretch>
            <a:fillRect/>
          </a:stretch>
        </p:blipFill>
        <p:spPr bwMode="auto">
          <a:xfrm>
            <a:off x="5402338" y="876875"/>
            <a:ext cx="3747376" cy="1275331"/>
          </a:xfrm>
          <a:prstGeom prst="rect">
            <a:avLst/>
          </a:prstGeom>
          <a:noFill/>
          <a:ln w="9525">
            <a:noFill/>
            <a:miter lim="800000"/>
            <a:headEnd/>
            <a:tailEnd/>
          </a:ln>
        </p:spPr>
      </p:pic>
      <p:sp>
        <p:nvSpPr>
          <p:cNvPr id="11" name="テキスト ボックス 10"/>
          <p:cNvSpPr txBox="1"/>
          <p:nvPr/>
        </p:nvSpPr>
        <p:spPr>
          <a:xfrm>
            <a:off x="0" y="885242"/>
            <a:ext cx="4176464" cy="461665"/>
          </a:xfrm>
          <a:prstGeom prst="rect">
            <a:avLst/>
          </a:prstGeom>
          <a:noFill/>
        </p:spPr>
        <p:txBody>
          <a:bodyPr wrap="square" rtlCol="0">
            <a:spAutoFit/>
          </a:bodyPr>
          <a:lstStyle/>
          <a:p>
            <a:r>
              <a:rPr lang="ja-JP" altLang="en-US" sz="2400" b="1" dirty="0" smtClean="0">
                <a:solidFill>
                  <a:srgbClr val="FF0000"/>
                </a:solidFill>
                <a:latin typeface="DejaVu Sans" pitchFamily="34" charset="0"/>
                <a:cs typeface="DejaVu Sans" pitchFamily="34" charset="0"/>
              </a:rPr>
              <a:t>ニュートリノ崩壊光の探索</a:t>
            </a:r>
            <a:endParaRPr lang="en-US" altLang="ja-JP" sz="2400" b="1" dirty="0" smtClean="0">
              <a:solidFill>
                <a:srgbClr val="FF0000"/>
              </a:solidFill>
              <a:latin typeface="DejaVu Sans" pitchFamily="34" charset="0"/>
              <a:ea typeface="DejaVu Sans" pitchFamily="34" charset="0"/>
              <a:cs typeface="DejaVu Sans" pitchFamily="34" charset="0"/>
            </a:endParaRPr>
          </a:p>
        </p:txBody>
      </p:sp>
      <p:sp>
        <p:nvSpPr>
          <p:cNvPr id="13" name="テキスト ボックス 12"/>
          <p:cNvSpPr txBox="1"/>
          <p:nvPr/>
        </p:nvSpPr>
        <p:spPr>
          <a:xfrm>
            <a:off x="0" y="1486947"/>
            <a:ext cx="6202680" cy="2000548"/>
          </a:xfrm>
          <a:prstGeom prst="rect">
            <a:avLst/>
          </a:prstGeom>
          <a:noFill/>
        </p:spPr>
        <p:txBody>
          <a:bodyPr wrap="square" rtlCol="0">
            <a:spAutoFit/>
          </a:bodyPr>
          <a:lstStyle/>
          <a:p>
            <a:pPr marL="342900" indent="-342900">
              <a:buClr>
                <a:srgbClr val="00B050"/>
              </a:buClr>
              <a:buFont typeface="Wingdings" panose="05000000000000000000" pitchFamily="2" charset="2"/>
              <a:buChar char="p"/>
            </a:pPr>
            <a:r>
              <a:rPr lang="ja-JP" altLang="en-US" sz="2400" b="1" dirty="0" smtClean="0">
                <a:latin typeface="DejaVu Sans" pitchFamily="34" charset="0"/>
                <a:ea typeface="DejaVu Sans" pitchFamily="34" charset="0"/>
                <a:cs typeface="DejaVu Sans" pitchFamily="34" charset="0"/>
              </a:rPr>
              <a:t>ニュートリノ質量</a:t>
            </a:r>
            <a:endParaRPr lang="en-US" altLang="ja-JP" sz="2400" b="1" dirty="0" smtClean="0">
              <a:latin typeface="DejaVu Sans" pitchFamily="34" charset="0"/>
              <a:ea typeface="DejaVu Sans" pitchFamily="34" charset="0"/>
              <a:cs typeface="DejaVu Sans" pitchFamily="34" charset="0"/>
            </a:endParaRPr>
          </a:p>
          <a:p>
            <a:pPr lvl="1"/>
            <a:r>
              <a:rPr lang="ja-JP" altLang="en-US" sz="2000" dirty="0">
                <a:latin typeface="DejaVu Sans" pitchFamily="34" charset="0"/>
                <a:ea typeface="DejaVu Sans" pitchFamily="34" charset="0"/>
                <a:cs typeface="DejaVu Sans" pitchFamily="34" charset="0"/>
              </a:rPr>
              <a:t>ニュートリノ振動実験により質量二乗差は既に測定されているがニュートリノの質量は未測定。</a:t>
            </a:r>
            <a:endParaRPr lang="en-US" altLang="ja-JP" sz="2000" dirty="0">
              <a:latin typeface="DejaVu Sans" pitchFamily="34" charset="0"/>
              <a:ea typeface="DejaVu Sans" pitchFamily="34" charset="0"/>
              <a:cs typeface="DejaVu Sans" pitchFamily="34" charset="0"/>
            </a:endParaRPr>
          </a:p>
          <a:p>
            <a:pPr lvl="1"/>
            <a:r>
              <a:rPr lang="ja-JP" altLang="en-US" sz="2000" dirty="0">
                <a:latin typeface="DejaVu Sans" pitchFamily="34" charset="0"/>
                <a:ea typeface="DejaVu Sans" pitchFamily="34" charset="0"/>
                <a:cs typeface="DejaVu Sans" pitchFamily="34" charset="0"/>
              </a:rPr>
              <a:t>ニュートリノ崩壊測定によりニュートリノ振動とは独立な量が測定できるため、これと合わせて質量が求められる</a:t>
            </a:r>
            <a:r>
              <a:rPr lang="ja-JP" altLang="en-US" sz="2000" dirty="0" smtClean="0">
                <a:latin typeface="DejaVu Sans" pitchFamily="34" charset="0"/>
                <a:ea typeface="DejaVu Sans" pitchFamily="34" charset="0"/>
                <a:cs typeface="DejaVu Sans" pitchFamily="34" charset="0"/>
              </a:rPr>
              <a:t>。</a:t>
            </a:r>
            <a:endParaRPr lang="en-US" altLang="ja-JP" sz="2000" dirty="0">
              <a:latin typeface="DejaVu Sans" pitchFamily="34" charset="0"/>
              <a:ea typeface="DejaVu Sans" pitchFamily="34" charset="0"/>
              <a:cs typeface="DejaVu Sans" pitchFamily="34" charset="0"/>
            </a:endParaRPr>
          </a:p>
        </p:txBody>
      </p:sp>
      <p:pic>
        <p:nvPicPr>
          <p:cNvPr id="14" name="Picture 3"/>
          <p:cNvPicPr>
            <a:picLocks noChangeAspect="1" noChangeArrowheads="1"/>
          </p:cNvPicPr>
          <p:nvPr/>
        </p:nvPicPr>
        <p:blipFill>
          <a:blip r:embed="rId4" cstate="print"/>
          <a:srcRect/>
          <a:stretch>
            <a:fillRect/>
          </a:stretch>
        </p:blipFill>
        <p:spPr bwMode="auto">
          <a:xfrm>
            <a:off x="6105603" y="2453640"/>
            <a:ext cx="2809352" cy="1859280"/>
          </a:xfrm>
          <a:prstGeom prst="rect">
            <a:avLst/>
          </a:prstGeom>
          <a:noFill/>
          <a:ln w="9525">
            <a:noFill/>
            <a:miter lim="800000"/>
            <a:headEnd/>
            <a:tailEnd/>
          </a:ln>
        </p:spPr>
      </p:pic>
      <p:sp>
        <p:nvSpPr>
          <p:cNvPr id="21" name="テキスト ボックス 20"/>
          <p:cNvSpPr txBox="1"/>
          <p:nvPr/>
        </p:nvSpPr>
        <p:spPr>
          <a:xfrm>
            <a:off x="0" y="3876773"/>
            <a:ext cx="8882710" cy="2923877"/>
          </a:xfrm>
          <a:prstGeom prst="rect">
            <a:avLst/>
          </a:prstGeom>
          <a:noFill/>
        </p:spPr>
        <p:txBody>
          <a:bodyPr wrap="square" rtlCol="0">
            <a:spAutoFit/>
          </a:bodyPr>
          <a:lstStyle/>
          <a:p>
            <a:pPr marL="342900" indent="-342900">
              <a:buClr>
                <a:srgbClr val="00B050"/>
              </a:buClr>
              <a:buFont typeface="Wingdings" panose="05000000000000000000" pitchFamily="2" charset="2"/>
              <a:buChar char="p"/>
            </a:pPr>
            <a:r>
              <a:rPr lang="ja-JP" altLang="en-US" sz="2400" b="1" dirty="0" smtClean="0">
                <a:latin typeface="DejaVu Sans" pitchFamily="34" charset="0"/>
                <a:cs typeface="DejaVu Sans" pitchFamily="34" charset="0"/>
              </a:rPr>
              <a:t>ニュートリノ崩壊</a:t>
            </a:r>
            <a:r>
              <a:rPr lang="en-US" altLang="ja-JP" sz="2400" b="1" dirty="0" smtClean="0">
                <a:latin typeface="DejaVu Sans" pitchFamily="34" charset="0"/>
                <a:ea typeface="DejaVu Sans" pitchFamily="34" charset="0"/>
                <a:cs typeface="DejaVu Sans" pitchFamily="34" charset="0"/>
              </a:rPr>
              <a:t>(ν</a:t>
            </a:r>
            <a:r>
              <a:rPr lang="en-US" altLang="ja-JP" sz="2400" b="1" baseline="-25000" dirty="0" smtClean="0">
                <a:latin typeface="DejaVu Sans" pitchFamily="34" charset="0"/>
                <a:ea typeface="DejaVu Sans" pitchFamily="34" charset="0"/>
                <a:cs typeface="DejaVu Sans" pitchFamily="34" charset="0"/>
              </a:rPr>
              <a:t>3</a:t>
            </a:r>
            <a:r>
              <a:rPr lang="en-US" altLang="ja-JP" sz="2400" b="1" dirty="0" smtClean="0">
                <a:latin typeface="DejaVu Sans" pitchFamily="34" charset="0"/>
                <a:ea typeface="DejaVu Sans" pitchFamily="34" charset="0"/>
                <a:cs typeface="DejaVu Sans" pitchFamily="34" charset="0"/>
              </a:rPr>
              <a:t> </a:t>
            </a:r>
            <a:r>
              <a:rPr lang="ja-JP" altLang="en-US" sz="2400" b="1" dirty="0" smtClean="0">
                <a:latin typeface="DejaVu Sans" pitchFamily="34" charset="0"/>
                <a:cs typeface="DejaVu Sans" pitchFamily="34" charset="0"/>
              </a:rPr>
              <a:t>→ </a:t>
            </a:r>
            <a:r>
              <a:rPr lang="en-US" altLang="ja-JP" sz="2400" b="1" dirty="0" smtClean="0">
                <a:latin typeface="DejaVu Sans" pitchFamily="34" charset="0"/>
                <a:ea typeface="DejaVu Sans" pitchFamily="34" charset="0"/>
                <a:cs typeface="DejaVu Sans" pitchFamily="34" charset="0"/>
              </a:rPr>
              <a:t>ν</a:t>
            </a:r>
            <a:r>
              <a:rPr lang="en-US" altLang="ja-JP" sz="2400" b="1" baseline="-25000" dirty="0" smtClean="0">
                <a:latin typeface="DejaVu Sans" pitchFamily="34" charset="0"/>
                <a:ea typeface="DejaVu Sans" pitchFamily="34" charset="0"/>
                <a:cs typeface="DejaVu Sans" pitchFamily="34" charset="0"/>
              </a:rPr>
              <a:t>1,2</a:t>
            </a:r>
            <a:r>
              <a:rPr lang="en-US" altLang="ja-JP" sz="2400" b="1" dirty="0" smtClean="0">
                <a:latin typeface="DejaVu Sans" pitchFamily="34" charset="0"/>
                <a:ea typeface="DejaVu Sans" pitchFamily="34" charset="0"/>
                <a:cs typeface="DejaVu Sans" pitchFamily="34" charset="0"/>
              </a:rPr>
              <a:t> + γ)</a:t>
            </a:r>
            <a:r>
              <a:rPr lang="ja-JP" altLang="en-US" sz="2400" b="1" dirty="0" smtClean="0">
                <a:latin typeface="DejaVu Sans" pitchFamily="34" charset="0"/>
                <a:cs typeface="DejaVu Sans" pitchFamily="34" charset="0"/>
              </a:rPr>
              <a:t>の寿命</a:t>
            </a:r>
            <a:r>
              <a:rPr lang="ja-JP" altLang="en-US" sz="2400" dirty="0" smtClean="0">
                <a:latin typeface="DejaVu Sans" pitchFamily="34" charset="0"/>
                <a:cs typeface="DejaVu Sans" pitchFamily="34" charset="0"/>
              </a:rPr>
              <a:t>　</a:t>
            </a:r>
            <a:endParaRPr kumimoji="1" lang="en-US" altLang="ja-JP" sz="2400" dirty="0" smtClean="0">
              <a:latin typeface="DejaVu Sans" pitchFamily="34" charset="0"/>
              <a:ea typeface="DejaVu Sans" pitchFamily="34" charset="0"/>
              <a:cs typeface="DejaVu Sans" pitchFamily="34" charset="0"/>
            </a:endParaRPr>
          </a:p>
          <a:p>
            <a:pPr lvl="2"/>
            <a:r>
              <a:rPr kumimoji="1" lang="ja-JP" altLang="en-US" sz="2000" dirty="0" smtClean="0">
                <a:latin typeface="DejaVu Sans" pitchFamily="34" charset="0"/>
                <a:ea typeface="DejaVu Sans" pitchFamily="34" charset="0"/>
                <a:cs typeface="DejaVu Sans" pitchFamily="34" charset="0"/>
              </a:rPr>
              <a:t>ニュートリノの寿命は非常に長く、</a:t>
            </a:r>
            <a:r>
              <a:rPr kumimoji="1" lang="ja-JP" altLang="en-US" sz="2000" dirty="0" smtClean="0">
                <a:latin typeface="DejaVu Sans" pitchFamily="34" charset="0"/>
                <a:cs typeface="DejaVu Sans" pitchFamily="34" charset="0"/>
              </a:rPr>
              <a:t>標準理論では</a:t>
            </a:r>
            <a:r>
              <a:rPr lang="ja-JP" altLang="en-US" sz="2000" dirty="0" smtClean="0">
                <a:latin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τ </a:t>
            </a:r>
            <a:r>
              <a:rPr lang="ja-JP" altLang="en-US" sz="2000" dirty="0" smtClean="0">
                <a:latin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O(10</a:t>
            </a:r>
            <a:r>
              <a:rPr lang="en-US" altLang="ja-JP" sz="2000" baseline="30000" dirty="0" smtClean="0">
                <a:latin typeface="DejaVu Sans" pitchFamily="34" charset="0"/>
                <a:ea typeface="DejaVu Sans" pitchFamily="34" charset="0"/>
                <a:cs typeface="DejaVu Sans" pitchFamily="34" charset="0"/>
              </a:rPr>
              <a:t>43</a:t>
            </a:r>
            <a:r>
              <a:rPr lang="en-US" altLang="ja-JP" sz="2000" dirty="0" smtClean="0">
                <a:latin typeface="DejaVu Sans" pitchFamily="34" charset="0"/>
                <a:ea typeface="DejaVu Sans" pitchFamily="34" charset="0"/>
                <a:cs typeface="DejaVu Sans" pitchFamily="34" charset="0"/>
              </a:rPr>
              <a:t> year)</a:t>
            </a:r>
            <a:r>
              <a:rPr lang="ja-JP" altLang="en-US" sz="2000" dirty="0" err="1" smtClean="0">
                <a:latin typeface="DejaVu Sans" pitchFamily="34" charset="0"/>
                <a:ea typeface="DejaVu Sans" pitchFamily="34" charset="0"/>
                <a:cs typeface="DejaVu Sans" pitchFamily="34" charset="0"/>
              </a:rPr>
              <a:t>、</a:t>
            </a:r>
            <a:r>
              <a:rPr lang="en-US" altLang="ja-JP" sz="2000" dirty="0" smtClean="0">
                <a:latin typeface="DejaVu Sans" pitchFamily="34" charset="0"/>
                <a:ea typeface="DejaVu Sans" pitchFamily="34" charset="0"/>
                <a:cs typeface="DejaVu Sans" pitchFamily="34" charset="0"/>
              </a:rPr>
              <a:t>L</a:t>
            </a:r>
            <a:r>
              <a:rPr kumimoji="1" lang="en-US" altLang="ja-JP" sz="2000" dirty="0" smtClean="0">
                <a:latin typeface="DejaVu Sans" pitchFamily="34" charset="0"/>
                <a:ea typeface="DejaVu Sans" pitchFamily="34" charset="0"/>
                <a:cs typeface="DejaVu Sans" pitchFamily="34" charset="0"/>
              </a:rPr>
              <a:t>R</a:t>
            </a:r>
            <a:r>
              <a:rPr kumimoji="1" lang="ja-JP" altLang="en-US" sz="2000" dirty="0" smtClean="0">
                <a:latin typeface="DejaVu Sans" pitchFamily="34" charset="0"/>
                <a:ea typeface="DejaVu Sans" pitchFamily="34" charset="0"/>
                <a:cs typeface="DejaVu Sans" pitchFamily="34" charset="0"/>
              </a:rPr>
              <a:t>対称</a:t>
            </a:r>
            <a:r>
              <a:rPr kumimoji="1" lang="ja-JP" altLang="en-US" sz="2000" dirty="0" smtClean="0">
                <a:latin typeface="DejaVu Sans" pitchFamily="34" charset="0"/>
                <a:cs typeface="DejaVu Sans" pitchFamily="34" charset="0"/>
              </a:rPr>
              <a:t>モデルでも</a:t>
            </a:r>
            <a:r>
              <a:rPr lang="en-US" altLang="ja-JP" sz="2000" dirty="0" smtClean="0">
                <a:latin typeface="DejaVu Sans" pitchFamily="34" charset="0"/>
                <a:ea typeface="DejaVu Sans" pitchFamily="34" charset="0"/>
                <a:cs typeface="DejaVu Sans" pitchFamily="34" charset="0"/>
              </a:rPr>
              <a:t>τ ⪎</a:t>
            </a:r>
            <a:r>
              <a:rPr lang="ja-JP" altLang="en-US" sz="2000" dirty="0" smtClean="0">
                <a:latin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O(10</a:t>
            </a:r>
            <a:r>
              <a:rPr lang="en-US" altLang="ja-JP" sz="2000" baseline="30000" dirty="0" smtClean="0">
                <a:latin typeface="DejaVu Sans" pitchFamily="34" charset="0"/>
                <a:ea typeface="DejaVu Sans" pitchFamily="34" charset="0"/>
                <a:cs typeface="DejaVu Sans" pitchFamily="34" charset="0"/>
              </a:rPr>
              <a:t>17</a:t>
            </a:r>
            <a:r>
              <a:rPr lang="en-US" altLang="ja-JP" sz="2000" dirty="0" smtClean="0">
                <a:latin typeface="DejaVu Sans" pitchFamily="34" charset="0"/>
                <a:ea typeface="DejaVu Sans" pitchFamily="34" charset="0"/>
                <a:cs typeface="DejaVu Sans" pitchFamily="34" charset="0"/>
              </a:rPr>
              <a:t> year)</a:t>
            </a:r>
            <a:r>
              <a:rPr lang="ja-JP" altLang="en-US" sz="2000" dirty="0" err="1" smtClean="0">
                <a:latin typeface="DejaVu Sans" pitchFamily="34" charset="0"/>
                <a:ea typeface="DejaVu Sans" pitchFamily="34" charset="0"/>
                <a:cs typeface="DejaVu Sans" pitchFamily="34" charset="0"/>
              </a:rPr>
              <a:t>。</a:t>
            </a:r>
            <a:endParaRPr lang="en-US" altLang="ja-JP" sz="2000" dirty="0" smtClean="0">
              <a:latin typeface="DejaVu Sans" pitchFamily="34" charset="0"/>
              <a:ea typeface="DejaVu Sans" pitchFamily="34" charset="0"/>
              <a:cs typeface="DejaVu Sans" pitchFamily="34" charset="0"/>
            </a:endParaRPr>
          </a:p>
          <a:p>
            <a:endParaRPr lang="en-US" altLang="ja-JP" sz="2000" dirty="0" smtClean="0">
              <a:latin typeface="DejaVu Sans" pitchFamily="34" charset="0"/>
              <a:ea typeface="DejaVu Sans" pitchFamily="34" charset="0"/>
              <a:cs typeface="DejaVu Sans" pitchFamily="34" charset="0"/>
            </a:endParaRPr>
          </a:p>
          <a:p>
            <a:endParaRPr lang="en-US" altLang="ja-JP" sz="2000" dirty="0" smtClean="0">
              <a:latin typeface="DejaVu Sans" pitchFamily="34" charset="0"/>
              <a:ea typeface="DejaVu Sans" pitchFamily="34" charset="0"/>
              <a:cs typeface="DejaVu Sans" pitchFamily="34" charset="0"/>
            </a:endParaRPr>
          </a:p>
          <a:p>
            <a:pPr lvl="2"/>
            <a:endParaRPr lang="en-US" altLang="ja-JP" sz="2000" dirty="0" smtClean="0">
              <a:latin typeface="DejaVu Sans" pitchFamily="34" charset="0"/>
              <a:cs typeface="DejaVu Sans" pitchFamily="34" charset="0"/>
            </a:endParaRPr>
          </a:p>
          <a:p>
            <a:pPr lvl="2"/>
            <a:r>
              <a:rPr lang="ja-JP" altLang="en-US" sz="2000" dirty="0" smtClean="0">
                <a:latin typeface="DejaVu Sans" pitchFamily="34" charset="0"/>
                <a:cs typeface="DejaVu Sans" pitchFamily="34" charset="0"/>
              </a:rPr>
              <a:t>宇宙</a:t>
            </a:r>
            <a:r>
              <a:rPr lang="ja-JP" altLang="en-US" sz="2000" dirty="0">
                <a:latin typeface="DejaVu Sans" pitchFamily="34" charset="0"/>
                <a:cs typeface="DejaVu Sans" pitchFamily="34" charset="0"/>
              </a:rPr>
              <a:t>初期から存在すると予言される</a:t>
            </a:r>
            <a:r>
              <a:rPr lang="ja-JP" altLang="en-US" sz="2000" dirty="0">
                <a:solidFill>
                  <a:srgbClr val="FF0000"/>
                </a:solidFill>
                <a:latin typeface="DejaVu Sans" pitchFamily="34" charset="0"/>
                <a:cs typeface="DejaVu Sans" pitchFamily="34" charset="0"/>
              </a:rPr>
              <a:t>宇宙背景ニュートリノ</a:t>
            </a:r>
            <a:r>
              <a:rPr lang="ja-JP" altLang="en-US" sz="2000" dirty="0">
                <a:latin typeface="DejaVu Sans" pitchFamily="34" charset="0"/>
                <a:cs typeface="DejaVu Sans" pitchFamily="34" charset="0"/>
              </a:rPr>
              <a:t>を用いてニュートリノ崩壊を探索。</a:t>
            </a:r>
          </a:p>
          <a:p>
            <a:pPr lvl="2"/>
            <a:endParaRPr lang="en-US" altLang="ja-JP" sz="2000" dirty="0" smtClean="0">
              <a:latin typeface="DejaVu Sans" pitchFamily="34" charset="0"/>
              <a:ea typeface="DejaVu Sans" pitchFamily="34" charset="0"/>
              <a:cs typeface="DejaVu Sans" pitchFamily="34" charset="0"/>
            </a:endParaRPr>
          </a:p>
        </p:txBody>
      </p:sp>
      <p:sp>
        <p:nvSpPr>
          <p:cNvPr id="22" name="下矢印 21"/>
          <p:cNvSpPr/>
          <p:nvPr/>
        </p:nvSpPr>
        <p:spPr>
          <a:xfrm>
            <a:off x="3493332" y="5011051"/>
            <a:ext cx="366636" cy="65532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9999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30</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FET</a:t>
            </a:r>
            <a:r>
              <a:rPr kumimoji="1" lang="ja-JP" altLang="en-US" sz="3200" dirty="0" smtClean="0">
                <a:solidFill>
                  <a:schemeClr val="bg1"/>
                </a:solidFill>
                <a:latin typeface="Lucida Sans" panose="020B0602040502020204" pitchFamily="34" charset="0"/>
                <a:cs typeface="Lucida Sans" panose="020B0602040502020204" pitchFamily="34" charset="0"/>
              </a:rPr>
              <a:t>を増幅器として使用</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7" name="図 6"/>
          <p:cNvPicPr>
            <a:picLocks noChangeAspect="1"/>
          </p:cNvPicPr>
          <p:nvPr/>
        </p:nvPicPr>
        <p:blipFill>
          <a:blip r:embed="rId3"/>
          <a:stretch>
            <a:fillRect/>
          </a:stretch>
        </p:blipFill>
        <p:spPr>
          <a:xfrm>
            <a:off x="232012" y="948668"/>
            <a:ext cx="3803994" cy="2833351"/>
          </a:xfrm>
          <a:prstGeom prst="rect">
            <a:avLst/>
          </a:prstGeom>
        </p:spPr>
      </p:pic>
      <p:sp>
        <p:nvSpPr>
          <p:cNvPr id="9" name="テキスト ボックス 8"/>
          <p:cNvSpPr txBox="1"/>
          <p:nvPr/>
        </p:nvSpPr>
        <p:spPr>
          <a:xfrm>
            <a:off x="368488" y="989611"/>
            <a:ext cx="1924335" cy="369332"/>
          </a:xfrm>
          <a:prstGeom prst="rect">
            <a:avLst/>
          </a:prstGeom>
          <a:noFill/>
        </p:spPr>
        <p:txBody>
          <a:bodyPr wrap="square" rtlCol="0">
            <a:spAutoFit/>
          </a:bodyPr>
          <a:lstStyle/>
          <a:p>
            <a:r>
              <a:rPr kumimoji="1" lang="en-US" altLang="ja-JP" dirty="0" smtClean="0">
                <a:solidFill>
                  <a:srgbClr val="00B050"/>
                </a:solidFill>
              </a:rPr>
              <a:t>Input</a:t>
            </a:r>
            <a:r>
              <a:rPr lang="en-US" altLang="ja-JP" dirty="0" smtClean="0">
                <a:solidFill>
                  <a:srgbClr val="00B050"/>
                </a:solidFill>
              </a:rPr>
              <a:t> : 100mV/DIV.</a:t>
            </a:r>
            <a:endParaRPr kumimoji="1" lang="ja-JP" altLang="en-US" dirty="0">
              <a:solidFill>
                <a:srgbClr val="00B050"/>
              </a:solidFill>
            </a:endParaRPr>
          </a:p>
        </p:txBody>
      </p:sp>
      <p:sp>
        <p:nvSpPr>
          <p:cNvPr id="10" name="テキスト ボックス 9"/>
          <p:cNvSpPr txBox="1"/>
          <p:nvPr/>
        </p:nvSpPr>
        <p:spPr>
          <a:xfrm>
            <a:off x="368487" y="1215219"/>
            <a:ext cx="2224587" cy="369332"/>
          </a:xfrm>
          <a:prstGeom prst="rect">
            <a:avLst/>
          </a:prstGeom>
          <a:noFill/>
        </p:spPr>
        <p:txBody>
          <a:bodyPr wrap="square" rtlCol="0">
            <a:spAutoFit/>
          </a:bodyPr>
          <a:lstStyle/>
          <a:p>
            <a:r>
              <a:rPr lang="en-US" altLang="ja-JP" dirty="0" smtClean="0">
                <a:solidFill>
                  <a:schemeClr val="accent4"/>
                </a:solidFill>
              </a:rPr>
              <a:t>Out</a:t>
            </a:r>
            <a:r>
              <a:rPr kumimoji="1" lang="en-US" altLang="ja-JP" dirty="0" smtClean="0">
                <a:solidFill>
                  <a:schemeClr val="accent4"/>
                </a:solidFill>
              </a:rPr>
              <a:t>put</a:t>
            </a:r>
            <a:r>
              <a:rPr lang="en-US" altLang="ja-JP" dirty="0" smtClean="0">
                <a:solidFill>
                  <a:schemeClr val="accent4"/>
                </a:solidFill>
              </a:rPr>
              <a:t> : 500mV/DIV.</a:t>
            </a:r>
            <a:endParaRPr kumimoji="1" lang="ja-JP" altLang="en-US" dirty="0">
              <a:solidFill>
                <a:schemeClr val="accent4"/>
              </a:solidFill>
            </a:endParaRPr>
          </a:p>
        </p:txBody>
      </p:sp>
      <p:sp>
        <p:nvSpPr>
          <p:cNvPr id="11" name="テキスト ボックス 10"/>
          <p:cNvSpPr txBox="1"/>
          <p:nvPr/>
        </p:nvSpPr>
        <p:spPr>
          <a:xfrm>
            <a:off x="2685355" y="989611"/>
            <a:ext cx="1719393" cy="461665"/>
          </a:xfrm>
          <a:prstGeom prst="rect">
            <a:avLst/>
          </a:prstGeom>
          <a:noFill/>
        </p:spPr>
        <p:txBody>
          <a:bodyPr wrap="square" rtlCol="0">
            <a:spAutoFit/>
          </a:bodyPr>
          <a:lstStyle/>
          <a:p>
            <a:r>
              <a:rPr kumimoji="1" lang="en-US" altLang="ja-JP" sz="2400" dirty="0" smtClean="0">
                <a:solidFill>
                  <a:schemeClr val="bg1"/>
                </a:solidFill>
              </a:rPr>
              <a:t>1 kHz( N )</a:t>
            </a:r>
            <a:endParaRPr kumimoji="1" lang="ja-JP" altLang="en-US" sz="2400" dirty="0">
              <a:solidFill>
                <a:schemeClr val="bg1"/>
              </a:solidFill>
            </a:endParaRPr>
          </a:p>
        </p:txBody>
      </p:sp>
      <p:pic>
        <p:nvPicPr>
          <p:cNvPr id="12" name="図 11"/>
          <p:cNvPicPr>
            <a:picLocks noChangeAspect="1"/>
          </p:cNvPicPr>
          <p:nvPr/>
        </p:nvPicPr>
        <p:blipFill>
          <a:blip r:embed="rId4"/>
          <a:stretch>
            <a:fillRect/>
          </a:stretch>
        </p:blipFill>
        <p:spPr>
          <a:xfrm>
            <a:off x="4817659" y="948668"/>
            <a:ext cx="3800836" cy="2833351"/>
          </a:xfrm>
          <a:prstGeom prst="rect">
            <a:avLst/>
          </a:prstGeom>
        </p:spPr>
      </p:pic>
      <p:sp>
        <p:nvSpPr>
          <p:cNvPr id="13" name="テキスト ボックス 12"/>
          <p:cNvSpPr txBox="1"/>
          <p:nvPr/>
        </p:nvSpPr>
        <p:spPr>
          <a:xfrm>
            <a:off x="7147498" y="989611"/>
            <a:ext cx="1719393" cy="461665"/>
          </a:xfrm>
          <a:prstGeom prst="rect">
            <a:avLst/>
          </a:prstGeom>
          <a:noFill/>
        </p:spPr>
        <p:txBody>
          <a:bodyPr wrap="square" rtlCol="0">
            <a:spAutoFit/>
          </a:bodyPr>
          <a:lstStyle/>
          <a:p>
            <a:r>
              <a:rPr lang="en-US" altLang="ja-JP" sz="2400" dirty="0" smtClean="0">
                <a:solidFill>
                  <a:schemeClr val="bg1"/>
                </a:solidFill>
              </a:rPr>
              <a:t>50 </a:t>
            </a:r>
            <a:r>
              <a:rPr kumimoji="1" lang="en-US" altLang="ja-JP" sz="2400" dirty="0" smtClean="0">
                <a:solidFill>
                  <a:schemeClr val="bg1"/>
                </a:solidFill>
              </a:rPr>
              <a:t>kHz( N )</a:t>
            </a:r>
            <a:endParaRPr kumimoji="1" lang="ja-JP" altLang="en-US" sz="2400" dirty="0">
              <a:solidFill>
                <a:schemeClr val="bg1"/>
              </a:solidFill>
            </a:endParaRPr>
          </a:p>
        </p:txBody>
      </p:sp>
      <p:sp>
        <p:nvSpPr>
          <p:cNvPr id="14" name="テキスト ボックス 13"/>
          <p:cNvSpPr txBox="1"/>
          <p:nvPr/>
        </p:nvSpPr>
        <p:spPr>
          <a:xfrm>
            <a:off x="4949856" y="948669"/>
            <a:ext cx="1924335" cy="369332"/>
          </a:xfrm>
          <a:prstGeom prst="rect">
            <a:avLst/>
          </a:prstGeom>
          <a:noFill/>
        </p:spPr>
        <p:txBody>
          <a:bodyPr wrap="square" rtlCol="0">
            <a:spAutoFit/>
          </a:bodyPr>
          <a:lstStyle/>
          <a:p>
            <a:r>
              <a:rPr kumimoji="1" lang="en-US" altLang="ja-JP" dirty="0" smtClean="0">
                <a:solidFill>
                  <a:srgbClr val="00B050"/>
                </a:solidFill>
              </a:rPr>
              <a:t>Input</a:t>
            </a:r>
            <a:r>
              <a:rPr lang="en-US" altLang="ja-JP" dirty="0" smtClean="0">
                <a:solidFill>
                  <a:srgbClr val="00B050"/>
                </a:solidFill>
              </a:rPr>
              <a:t> : 100mV/DIV.</a:t>
            </a:r>
            <a:endParaRPr kumimoji="1" lang="ja-JP" altLang="en-US" dirty="0">
              <a:solidFill>
                <a:srgbClr val="00B050"/>
              </a:solidFill>
            </a:endParaRPr>
          </a:p>
        </p:txBody>
      </p:sp>
      <p:sp>
        <p:nvSpPr>
          <p:cNvPr id="15" name="テキスト ボックス 14"/>
          <p:cNvSpPr txBox="1"/>
          <p:nvPr/>
        </p:nvSpPr>
        <p:spPr>
          <a:xfrm>
            <a:off x="4949855" y="1174277"/>
            <a:ext cx="2224587" cy="369332"/>
          </a:xfrm>
          <a:prstGeom prst="rect">
            <a:avLst/>
          </a:prstGeom>
          <a:noFill/>
        </p:spPr>
        <p:txBody>
          <a:bodyPr wrap="square" rtlCol="0">
            <a:spAutoFit/>
          </a:bodyPr>
          <a:lstStyle/>
          <a:p>
            <a:r>
              <a:rPr lang="en-US" altLang="ja-JP" dirty="0" smtClean="0">
                <a:solidFill>
                  <a:schemeClr val="accent4"/>
                </a:solidFill>
              </a:rPr>
              <a:t>Out</a:t>
            </a:r>
            <a:r>
              <a:rPr kumimoji="1" lang="en-US" altLang="ja-JP" dirty="0" smtClean="0">
                <a:solidFill>
                  <a:schemeClr val="accent4"/>
                </a:solidFill>
              </a:rPr>
              <a:t>put</a:t>
            </a:r>
            <a:r>
              <a:rPr lang="en-US" altLang="ja-JP" dirty="0" smtClean="0">
                <a:solidFill>
                  <a:schemeClr val="accent4"/>
                </a:solidFill>
              </a:rPr>
              <a:t> : 200mV/DIV.</a:t>
            </a:r>
            <a:endParaRPr kumimoji="1" lang="ja-JP" altLang="en-US" dirty="0">
              <a:solidFill>
                <a:schemeClr val="accent4"/>
              </a:solidFill>
            </a:endParaRPr>
          </a:p>
        </p:txBody>
      </p:sp>
      <p:pic>
        <p:nvPicPr>
          <p:cNvPr id="16" name="図 15"/>
          <p:cNvPicPr>
            <a:picLocks noChangeAspect="1"/>
          </p:cNvPicPr>
          <p:nvPr/>
        </p:nvPicPr>
        <p:blipFill>
          <a:blip r:embed="rId5"/>
          <a:stretch>
            <a:fillRect/>
          </a:stretch>
        </p:blipFill>
        <p:spPr>
          <a:xfrm>
            <a:off x="4819372" y="3853505"/>
            <a:ext cx="3808611" cy="2857624"/>
          </a:xfrm>
          <a:prstGeom prst="rect">
            <a:avLst/>
          </a:prstGeom>
        </p:spPr>
      </p:pic>
      <p:pic>
        <p:nvPicPr>
          <p:cNvPr id="17" name="図 16"/>
          <p:cNvPicPr>
            <a:picLocks noChangeAspect="1"/>
          </p:cNvPicPr>
          <p:nvPr/>
        </p:nvPicPr>
        <p:blipFill>
          <a:blip r:embed="rId6"/>
          <a:stretch>
            <a:fillRect/>
          </a:stretch>
        </p:blipFill>
        <p:spPr>
          <a:xfrm>
            <a:off x="226679" y="3853505"/>
            <a:ext cx="3805518" cy="2857624"/>
          </a:xfrm>
          <a:prstGeom prst="rect">
            <a:avLst/>
          </a:prstGeom>
        </p:spPr>
      </p:pic>
      <p:sp>
        <p:nvSpPr>
          <p:cNvPr id="18" name="テキスト ボックス 17"/>
          <p:cNvSpPr txBox="1"/>
          <p:nvPr/>
        </p:nvSpPr>
        <p:spPr>
          <a:xfrm>
            <a:off x="308301" y="3842951"/>
            <a:ext cx="1924335" cy="369332"/>
          </a:xfrm>
          <a:prstGeom prst="rect">
            <a:avLst/>
          </a:prstGeom>
          <a:noFill/>
        </p:spPr>
        <p:txBody>
          <a:bodyPr wrap="square" rtlCol="0">
            <a:spAutoFit/>
          </a:bodyPr>
          <a:lstStyle/>
          <a:p>
            <a:r>
              <a:rPr kumimoji="1" lang="en-US" altLang="ja-JP" dirty="0" smtClean="0">
                <a:solidFill>
                  <a:srgbClr val="FF0000"/>
                </a:solidFill>
              </a:rPr>
              <a:t>Input</a:t>
            </a:r>
            <a:r>
              <a:rPr lang="en-US" altLang="ja-JP" dirty="0" smtClean="0">
                <a:solidFill>
                  <a:srgbClr val="FF0000"/>
                </a:solidFill>
              </a:rPr>
              <a:t> : 200mV/DIV.</a:t>
            </a:r>
            <a:endParaRPr kumimoji="1" lang="ja-JP" altLang="en-US" dirty="0">
              <a:solidFill>
                <a:srgbClr val="FF0000"/>
              </a:solidFill>
            </a:endParaRPr>
          </a:p>
        </p:txBody>
      </p:sp>
      <p:sp>
        <p:nvSpPr>
          <p:cNvPr id="19" name="テキスト ボックス 18"/>
          <p:cNvSpPr txBox="1"/>
          <p:nvPr/>
        </p:nvSpPr>
        <p:spPr>
          <a:xfrm>
            <a:off x="308300" y="4068559"/>
            <a:ext cx="2224587" cy="369332"/>
          </a:xfrm>
          <a:prstGeom prst="rect">
            <a:avLst/>
          </a:prstGeom>
          <a:noFill/>
        </p:spPr>
        <p:txBody>
          <a:bodyPr wrap="square" rtlCol="0">
            <a:spAutoFit/>
          </a:bodyPr>
          <a:lstStyle/>
          <a:p>
            <a:r>
              <a:rPr lang="en-US" altLang="ja-JP" dirty="0" smtClean="0">
                <a:solidFill>
                  <a:schemeClr val="accent4"/>
                </a:solidFill>
              </a:rPr>
              <a:t>Out</a:t>
            </a:r>
            <a:r>
              <a:rPr kumimoji="1" lang="en-US" altLang="ja-JP" dirty="0" smtClean="0">
                <a:solidFill>
                  <a:schemeClr val="accent4"/>
                </a:solidFill>
              </a:rPr>
              <a:t>put</a:t>
            </a:r>
            <a:r>
              <a:rPr lang="en-US" altLang="ja-JP" dirty="0" smtClean="0">
                <a:solidFill>
                  <a:schemeClr val="accent4"/>
                </a:solidFill>
              </a:rPr>
              <a:t> : 200mV/DIV.</a:t>
            </a:r>
            <a:endParaRPr kumimoji="1" lang="ja-JP" altLang="en-US" dirty="0">
              <a:solidFill>
                <a:schemeClr val="accent4"/>
              </a:solidFill>
            </a:endParaRPr>
          </a:p>
        </p:txBody>
      </p:sp>
      <p:sp>
        <p:nvSpPr>
          <p:cNvPr id="20" name="テキスト ボックス 19"/>
          <p:cNvSpPr txBox="1"/>
          <p:nvPr/>
        </p:nvSpPr>
        <p:spPr>
          <a:xfrm>
            <a:off x="4922912" y="3864976"/>
            <a:ext cx="1924335" cy="369332"/>
          </a:xfrm>
          <a:prstGeom prst="rect">
            <a:avLst/>
          </a:prstGeom>
          <a:noFill/>
        </p:spPr>
        <p:txBody>
          <a:bodyPr wrap="square" rtlCol="0">
            <a:spAutoFit/>
          </a:bodyPr>
          <a:lstStyle/>
          <a:p>
            <a:r>
              <a:rPr kumimoji="1" lang="en-US" altLang="ja-JP" dirty="0" smtClean="0">
                <a:solidFill>
                  <a:srgbClr val="FF0000"/>
                </a:solidFill>
              </a:rPr>
              <a:t>Input</a:t>
            </a:r>
            <a:r>
              <a:rPr lang="en-US" altLang="ja-JP" dirty="0" smtClean="0">
                <a:solidFill>
                  <a:srgbClr val="FF0000"/>
                </a:solidFill>
              </a:rPr>
              <a:t> : 200mV/DIV.</a:t>
            </a:r>
            <a:endParaRPr kumimoji="1" lang="ja-JP" altLang="en-US" dirty="0">
              <a:solidFill>
                <a:srgbClr val="FF0000"/>
              </a:solidFill>
            </a:endParaRPr>
          </a:p>
        </p:txBody>
      </p:sp>
      <p:sp>
        <p:nvSpPr>
          <p:cNvPr id="21" name="テキスト ボックス 20"/>
          <p:cNvSpPr txBox="1"/>
          <p:nvPr/>
        </p:nvSpPr>
        <p:spPr>
          <a:xfrm>
            <a:off x="4922911" y="4090584"/>
            <a:ext cx="2224587" cy="369332"/>
          </a:xfrm>
          <a:prstGeom prst="rect">
            <a:avLst/>
          </a:prstGeom>
          <a:noFill/>
        </p:spPr>
        <p:txBody>
          <a:bodyPr wrap="square" rtlCol="0">
            <a:spAutoFit/>
          </a:bodyPr>
          <a:lstStyle/>
          <a:p>
            <a:r>
              <a:rPr lang="en-US" altLang="ja-JP" dirty="0" smtClean="0">
                <a:solidFill>
                  <a:schemeClr val="accent4"/>
                </a:solidFill>
              </a:rPr>
              <a:t>Out</a:t>
            </a:r>
            <a:r>
              <a:rPr kumimoji="1" lang="en-US" altLang="ja-JP" dirty="0" smtClean="0">
                <a:solidFill>
                  <a:schemeClr val="accent4"/>
                </a:solidFill>
              </a:rPr>
              <a:t>put</a:t>
            </a:r>
            <a:r>
              <a:rPr lang="en-US" altLang="ja-JP" dirty="0" smtClean="0">
                <a:solidFill>
                  <a:schemeClr val="accent4"/>
                </a:solidFill>
              </a:rPr>
              <a:t> : 200mV/DIV.</a:t>
            </a:r>
            <a:endParaRPr kumimoji="1" lang="ja-JP" altLang="en-US" dirty="0">
              <a:solidFill>
                <a:schemeClr val="accent4"/>
              </a:solidFill>
            </a:endParaRPr>
          </a:p>
        </p:txBody>
      </p:sp>
      <p:sp>
        <p:nvSpPr>
          <p:cNvPr id="22" name="テキスト ボックス 21"/>
          <p:cNvSpPr txBox="1"/>
          <p:nvPr/>
        </p:nvSpPr>
        <p:spPr>
          <a:xfrm>
            <a:off x="2710059" y="3884491"/>
            <a:ext cx="1719393" cy="461665"/>
          </a:xfrm>
          <a:prstGeom prst="rect">
            <a:avLst/>
          </a:prstGeom>
          <a:noFill/>
        </p:spPr>
        <p:txBody>
          <a:bodyPr wrap="square" rtlCol="0">
            <a:spAutoFit/>
          </a:bodyPr>
          <a:lstStyle/>
          <a:p>
            <a:r>
              <a:rPr lang="en-US" altLang="ja-JP" sz="2400" dirty="0">
                <a:solidFill>
                  <a:schemeClr val="bg1"/>
                </a:solidFill>
              </a:rPr>
              <a:t>1</a:t>
            </a:r>
            <a:r>
              <a:rPr kumimoji="1" lang="en-US" altLang="ja-JP" sz="2400" dirty="0" smtClean="0">
                <a:solidFill>
                  <a:schemeClr val="bg1"/>
                </a:solidFill>
              </a:rPr>
              <a:t> kHz( P )</a:t>
            </a:r>
            <a:endParaRPr kumimoji="1" lang="ja-JP" altLang="en-US" sz="2400" dirty="0">
              <a:solidFill>
                <a:schemeClr val="bg1"/>
              </a:solidFill>
            </a:endParaRPr>
          </a:p>
        </p:txBody>
      </p:sp>
      <p:sp>
        <p:nvSpPr>
          <p:cNvPr id="23" name="テキスト ボックス 22"/>
          <p:cNvSpPr txBox="1"/>
          <p:nvPr/>
        </p:nvSpPr>
        <p:spPr>
          <a:xfrm>
            <a:off x="7058715" y="3859751"/>
            <a:ext cx="1719393" cy="461665"/>
          </a:xfrm>
          <a:prstGeom prst="rect">
            <a:avLst/>
          </a:prstGeom>
          <a:noFill/>
        </p:spPr>
        <p:txBody>
          <a:bodyPr wrap="square" rtlCol="0">
            <a:spAutoFit/>
          </a:bodyPr>
          <a:lstStyle/>
          <a:p>
            <a:r>
              <a:rPr lang="en-US" altLang="ja-JP" sz="2400" dirty="0">
                <a:solidFill>
                  <a:schemeClr val="bg1"/>
                </a:solidFill>
              </a:rPr>
              <a:t>4</a:t>
            </a:r>
            <a:r>
              <a:rPr lang="en-US" altLang="ja-JP" sz="2400" dirty="0" smtClean="0">
                <a:solidFill>
                  <a:schemeClr val="bg1"/>
                </a:solidFill>
              </a:rPr>
              <a:t>00</a:t>
            </a:r>
            <a:r>
              <a:rPr kumimoji="1" lang="en-US" altLang="ja-JP" sz="2400" dirty="0" smtClean="0">
                <a:solidFill>
                  <a:schemeClr val="bg1"/>
                </a:solidFill>
              </a:rPr>
              <a:t> kHz( P )</a:t>
            </a:r>
            <a:endParaRPr kumimoji="1" lang="ja-JP" altLang="en-US" sz="2400" dirty="0">
              <a:solidFill>
                <a:schemeClr val="bg1"/>
              </a:solidFill>
            </a:endParaRPr>
          </a:p>
        </p:txBody>
      </p:sp>
    </p:spTree>
    <p:extLst>
      <p:ext uri="{BB962C8B-B14F-4D97-AF65-F5344CB8AC3E}">
        <p14:creationId xmlns:p14="http://schemas.microsoft.com/office/powerpoint/2010/main" val="32779013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ja-JP" altLang="en-US" dirty="0" smtClean="0"/>
              <a:t>回路設計</a:t>
            </a:r>
            <a:endParaRPr kumimoji="1" lang="ja-JP" altLang="en-US" dirty="0"/>
          </a:p>
        </p:txBody>
      </p:sp>
      <p:pic>
        <p:nvPicPr>
          <p:cNvPr id="4" name="図 3"/>
          <p:cNvPicPr>
            <a:picLocks noChangeAspect="1"/>
          </p:cNvPicPr>
          <p:nvPr/>
        </p:nvPicPr>
        <p:blipFill>
          <a:blip r:embed="rId2"/>
          <a:stretch>
            <a:fillRect/>
          </a:stretch>
        </p:blipFill>
        <p:spPr>
          <a:xfrm>
            <a:off x="135936" y="705196"/>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1718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718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3303041" y="869111"/>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731819"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3314823" y="1616085"/>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4039850" y="1616085"/>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690750" y="3496400"/>
            <a:ext cx="1184856" cy="369332"/>
          </a:xfrm>
          <a:prstGeom prst="rect">
            <a:avLst/>
          </a:prstGeom>
          <a:noFill/>
        </p:spPr>
        <p:txBody>
          <a:bodyPr wrap="square" rtlCol="0">
            <a:spAutoFit/>
          </a:bodyPr>
          <a:lstStyle/>
          <a:p>
            <a:r>
              <a:rPr kumimoji="1" lang="en-US" altLang="ja-JP" dirty="0" smtClean="0">
                <a:solidFill>
                  <a:srgbClr val="FF0000"/>
                </a:solidFill>
              </a:rPr>
              <a:t>SOI-STJ</a:t>
            </a:r>
            <a:endParaRPr kumimoji="1" lang="ja-JP" altLang="en-US" dirty="0">
              <a:solidFill>
                <a:srgbClr val="FF0000"/>
              </a:solidFill>
            </a:endParaRPr>
          </a:p>
        </p:txBody>
      </p:sp>
      <p:sp>
        <p:nvSpPr>
          <p:cNvPr id="12" name="円/楕円 11"/>
          <p:cNvSpPr/>
          <p:nvPr/>
        </p:nvSpPr>
        <p:spPr>
          <a:xfrm>
            <a:off x="1731819"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729981"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p:nvSpPr>
        <p:spPr>
          <a:xfrm rot="5400000">
            <a:off x="4445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6200000">
            <a:off x="819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p:nvPr/>
        </p:nvCxnSpPr>
        <p:spPr>
          <a:xfrm flipV="1">
            <a:off x="931226" y="1023658"/>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288578" y="1272455"/>
            <a:ext cx="1724124" cy="369332"/>
          </a:xfrm>
          <a:prstGeom prst="rect">
            <a:avLst/>
          </a:prstGeom>
          <a:noFill/>
        </p:spPr>
        <p:txBody>
          <a:bodyPr wrap="square" rtlCol="0">
            <a:spAutoFit/>
          </a:bodyPr>
          <a:lstStyle/>
          <a:p>
            <a:r>
              <a:rPr kumimoji="1" lang="en-US" altLang="ja-JP" dirty="0" err="1" smtClean="0"/>
              <a:t>Vgs</a:t>
            </a:r>
            <a:r>
              <a:rPr kumimoji="1" lang="ja-JP" altLang="en-US" dirty="0" smtClean="0"/>
              <a:t>をモニター</a:t>
            </a:r>
            <a:endParaRPr kumimoji="1" lang="ja-JP" altLang="en-US" dirty="0"/>
          </a:p>
        </p:txBody>
      </p:sp>
      <p:sp>
        <p:nvSpPr>
          <p:cNvPr id="18" name="正方形/長方形 17"/>
          <p:cNvSpPr/>
          <p:nvPr/>
        </p:nvSpPr>
        <p:spPr>
          <a:xfrm>
            <a:off x="2362200" y="1965960"/>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b="1" dirty="0" smtClean="0">
                <a:solidFill>
                  <a:schemeClr val="tx1"/>
                </a:solidFill>
              </a:rPr>
              <a:t>C1</a:t>
            </a:r>
            <a:endParaRPr kumimoji="1" lang="ja-JP" altLang="en-US" sz="1600" b="1" dirty="0">
              <a:solidFill>
                <a:schemeClr val="tx1"/>
              </a:solidFill>
            </a:endParaRPr>
          </a:p>
        </p:txBody>
      </p:sp>
      <p:sp>
        <p:nvSpPr>
          <p:cNvPr id="19" name="正方形/長方形 18"/>
          <p:cNvSpPr/>
          <p:nvPr/>
        </p:nvSpPr>
        <p:spPr>
          <a:xfrm>
            <a:off x="467386" y="2377453"/>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R1</a:t>
            </a:r>
            <a:endParaRPr kumimoji="1" lang="ja-JP" altLang="en-US" sz="1600" b="1" dirty="0">
              <a:solidFill>
                <a:schemeClr val="tx1"/>
              </a:solidFill>
            </a:endParaRPr>
          </a:p>
        </p:txBody>
      </p:sp>
      <p:sp>
        <p:nvSpPr>
          <p:cNvPr id="22" name="正方形/長方形 21"/>
          <p:cNvSpPr/>
          <p:nvPr/>
        </p:nvSpPr>
        <p:spPr>
          <a:xfrm>
            <a:off x="3516387" y="1704301"/>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C2</a:t>
            </a:r>
            <a:endParaRPr kumimoji="1" lang="ja-JP" altLang="en-US" sz="1600" b="1" dirty="0">
              <a:solidFill>
                <a:schemeClr val="tx1"/>
              </a:solidFill>
            </a:endParaRPr>
          </a:p>
        </p:txBody>
      </p:sp>
      <p:sp>
        <p:nvSpPr>
          <p:cNvPr id="3" name="テキスト ボックス 2"/>
          <p:cNvSpPr txBox="1"/>
          <p:nvPr/>
        </p:nvSpPr>
        <p:spPr>
          <a:xfrm>
            <a:off x="5099391" y="926330"/>
            <a:ext cx="3900320" cy="3693319"/>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smtClean="0"/>
              <a:t>C1</a:t>
            </a:r>
            <a:r>
              <a:rPr lang="ja-JP" altLang="en-US" dirty="0" smtClean="0"/>
              <a:t>は出来るだけ大きいほうが良いが大きすぎると応答速度遅くなる。今</a:t>
            </a:r>
            <a:r>
              <a:rPr lang="en-US" altLang="ja-JP" dirty="0" smtClean="0"/>
              <a:t>chip</a:t>
            </a:r>
            <a:r>
              <a:rPr lang="ja-JP" altLang="en-US" dirty="0" smtClean="0"/>
              <a:t>上で余っている面積から最大</a:t>
            </a:r>
            <a:r>
              <a:rPr lang="en-US" altLang="ja-JP" dirty="0" smtClean="0"/>
              <a:t>100pF</a:t>
            </a:r>
            <a:r>
              <a:rPr lang="ja-JP" altLang="en-US" dirty="0" smtClean="0"/>
              <a:t>くらいまで。最低は</a:t>
            </a:r>
            <a:r>
              <a:rPr lang="en-US" altLang="ja-JP" dirty="0" smtClean="0"/>
              <a:t>1fF</a:t>
            </a:r>
            <a:r>
              <a:rPr lang="ja-JP" altLang="en-US" dirty="0" smtClean="0"/>
              <a:t>くらい。</a:t>
            </a:r>
            <a:endParaRPr kumimoji="1" lang="en-US" altLang="ja-JP" dirty="0" smtClean="0"/>
          </a:p>
          <a:p>
            <a:endParaRPr kumimoji="1" lang="en-US" altLang="ja-JP" dirty="0"/>
          </a:p>
          <a:p>
            <a:pPr marL="285750" indent="-285750">
              <a:buFont typeface="Arial" panose="020B0604020202020204" pitchFamily="34" charset="0"/>
              <a:buChar char="•"/>
            </a:pPr>
            <a:r>
              <a:rPr lang="en-US" altLang="ja-JP" dirty="0" smtClean="0"/>
              <a:t>C2(Gate</a:t>
            </a:r>
            <a:r>
              <a:rPr lang="ja-JP" altLang="en-US" dirty="0" smtClean="0"/>
              <a:t>キャパシタンス</a:t>
            </a:r>
            <a:r>
              <a:rPr lang="en-US" altLang="ja-JP" dirty="0" smtClean="0"/>
              <a:t>)</a:t>
            </a:r>
            <a:r>
              <a:rPr lang="ja-JP" altLang="en-US" dirty="0" smtClean="0"/>
              <a:t>は小さければ小さいほど</a:t>
            </a:r>
            <a:r>
              <a:rPr lang="en-US" altLang="ja-JP" dirty="0" err="1" smtClean="0"/>
              <a:t>Vgs</a:t>
            </a:r>
            <a:r>
              <a:rPr lang="ja-JP" altLang="en-US" dirty="0" smtClean="0"/>
              <a:t>変化は大きくなる。</a:t>
            </a:r>
            <a:r>
              <a:rPr lang="en-US" altLang="ja-JP" dirty="0" smtClean="0"/>
              <a:t>LAPIS</a:t>
            </a:r>
            <a:r>
              <a:rPr lang="ja-JP" altLang="en-US" dirty="0" smtClean="0"/>
              <a:t>が作ってくれるのは最低</a:t>
            </a:r>
            <a:r>
              <a:rPr lang="en-US" altLang="ja-JP" dirty="0" smtClean="0"/>
              <a:t>3.2fF</a:t>
            </a:r>
            <a:r>
              <a:rPr lang="ja-JP" altLang="en-US" dirty="0" smtClean="0"/>
              <a:t>まで。</a:t>
            </a:r>
            <a:endParaRPr lang="en-US" altLang="ja-JP" dirty="0" smtClean="0"/>
          </a:p>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en-US" altLang="ja-JP" dirty="0" smtClean="0"/>
              <a:t>R1</a:t>
            </a:r>
            <a:r>
              <a:rPr lang="ja-JP" altLang="en-US" dirty="0" smtClean="0"/>
              <a:t>は</a:t>
            </a:r>
            <a:r>
              <a:rPr lang="en-US" altLang="ja-JP" dirty="0" smtClean="0"/>
              <a:t>C2</a:t>
            </a:r>
            <a:r>
              <a:rPr lang="ja-JP" altLang="en-US" dirty="0" smtClean="0"/>
              <a:t>が小さくなればなるだけ大きくする必要があるが大きすぎると速度遅くなる</a:t>
            </a:r>
            <a:r>
              <a:rPr lang="ja-JP" altLang="en-US" dirty="0"/>
              <a:t>。</a:t>
            </a:r>
            <a:endParaRPr lang="en-US" altLang="ja-JP" dirty="0" smtClean="0"/>
          </a:p>
        </p:txBody>
      </p:sp>
      <p:sp>
        <p:nvSpPr>
          <p:cNvPr id="23" name="曲折矢印 22"/>
          <p:cNvSpPr/>
          <p:nvPr/>
        </p:nvSpPr>
        <p:spPr>
          <a:xfrm flipV="1">
            <a:off x="931226" y="5256284"/>
            <a:ext cx="1533186" cy="1009821"/>
          </a:xfrm>
          <a:prstGeom prst="bentArrow">
            <a:avLst>
              <a:gd name="adj1" fmla="val 21965"/>
              <a:gd name="adj2" fmla="val 17320"/>
              <a:gd name="adj3" fmla="val 17832"/>
              <a:gd name="adj4" fmla="val 3555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ボックス 25"/>
          <p:cNvSpPr txBox="1"/>
          <p:nvPr/>
        </p:nvSpPr>
        <p:spPr>
          <a:xfrm>
            <a:off x="2666777" y="5401224"/>
            <a:ext cx="6211216" cy="1077218"/>
          </a:xfrm>
          <a:prstGeom prst="rect">
            <a:avLst/>
          </a:prstGeom>
          <a:noFill/>
        </p:spPr>
        <p:txBody>
          <a:bodyPr wrap="square" rtlCol="0">
            <a:spAutoFit/>
          </a:bodyPr>
          <a:lstStyle/>
          <a:p>
            <a:r>
              <a:rPr lang="en-US" altLang="ja-JP" sz="3200" dirty="0" smtClean="0"/>
              <a:t>STJ</a:t>
            </a:r>
            <a:r>
              <a:rPr lang="ja-JP" altLang="en-US" sz="3200" dirty="0" smtClean="0"/>
              <a:t>の発生電荷に応じて適切な</a:t>
            </a:r>
            <a:r>
              <a:rPr lang="en-US" altLang="ja-JP" sz="3200" dirty="0" smtClean="0"/>
              <a:t>C1,C2,R1</a:t>
            </a:r>
            <a:r>
              <a:rPr lang="ja-JP" altLang="en-US" sz="3200" dirty="0" smtClean="0"/>
              <a:t>は異なる。</a:t>
            </a:r>
            <a:endParaRPr lang="en-US" altLang="ja-JP" sz="3200" dirty="0" smtClean="0"/>
          </a:p>
        </p:txBody>
      </p:sp>
    </p:spTree>
    <p:extLst>
      <p:ext uri="{BB962C8B-B14F-4D97-AF65-F5344CB8AC3E}">
        <p14:creationId xmlns:p14="http://schemas.microsoft.com/office/powerpoint/2010/main" val="32887482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470nm 1photon</a:t>
            </a:r>
            <a:r>
              <a:rPr kumimoji="1" lang="ja-JP" altLang="en-US" dirty="0" smtClean="0"/>
              <a:t>用</a:t>
            </a:r>
            <a:endParaRPr kumimoji="1" lang="ja-JP" altLang="en-US" dirty="0"/>
          </a:p>
        </p:txBody>
      </p:sp>
      <p:pic>
        <p:nvPicPr>
          <p:cNvPr id="4" name="図 3"/>
          <p:cNvPicPr>
            <a:picLocks noChangeAspect="1"/>
          </p:cNvPicPr>
          <p:nvPr/>
        </p:nvPicPr>
        <p:blipFill>
          <a:blip r:embed="rId2"/>
          <a:stretch>
            <a:fillRect/>
          </a:stretch>
        </p:blipFill>
        <p:spPr>
          <a:xfrm>
            <a:off x="135936" y="705196"/>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1718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718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3303041" y="869111"/>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731819"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3314823" y="1616085"/>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4039850" y="1616085"/>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690750" y="3496400"/>
            <a:ext cx="1184856" cy="369332"/>
          </a:xfrm>
          <a:prstGeom prst="rect">
            <a:avLst/>
          </a:prstGeom>
          <a:noFill/>
        </p:spPr>
        <p:txBody>
          <a:bodyPr wrap="square" rtlCol="0">
            <a:spAutoFit/>
          </a:bodyPr>
          <a:lstStyle/>
          <a:p>
            <a:r>
              <a:rPr kumimoji="1" lang="en-US" altLang="ja-JP" dirty="0" smtClean="0">
                <a:solidFill>
                  <a:srgbClr val="FF0000"/>
                </a:solidFill>
              </a:rPr>
              <a:t>SOI-STJ</a:t>
            </a:r>
            <a:endParaRPr kumimoji="1" lang="ja-JP" altLang="en-US" dirty="0">
              <a:solidFill>
                <a:srgbClr val="FF0000"/>
              </a:solidFill>
            </a:endParaRPr>
          </a:p>
        </p:txBody>
      </p:sp>
      <p:sp>
        <p:nvSpPr>
          <p:cNvPr id="12" name="円/楕円 11"/>
          <p:cNvSpPr/>
          <p:nvPr/>
        </p:nvSpPr>
        <p:spPr>
          <a:xfrm>
            <a:off x="1731819"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729981"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p:nvSpPr>
        <p:spPr>
          <a:xfrm rot="5400000">
            <a:off x="4445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6200000">
            <a:off x="819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p:nvPr/>
        </p:nvCxnSpPr>
        <p:spPr>
          <a:xfrm flipV="1">
            <a:off x="931226" y="1023658"/>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288578" y="1272455"/>
            <a:ext cx="1724124" cy="369332"/>
          </a:xfrm>
          <a:prstGeom prst="rect">
            <a:avLst/>
          </a:prstGeom>
          <a:noFill/>
        </p:spPr>
        <p:txBody>
          <a:bodyPr wrap="square" rtlCol="0">
            <a:spAutoFit/>
          </a:bodyPr>
          <a:lstStyle/>
          <a:p>
            <a:r>
              <a:rPr kumimoji="1" lang="en-US" altLang="ja-JP" dirty="0" err="1" smtClean="0"/>
              <a:t>Vgs</a:t>
            </a:r>
            <a:r>
              <a:rPr kumimoji="1" lang="ja-JP" altLang="en-US" dirty="0" smtClean="0"/>
              <a:t>をモニター</a:t>
            </a:r>
            <a:endParaRPr kumimoji="1" lang="ja-JP" altLang="en-US" dirty="0"/>
          </a:p>
        </p:txBody>
      </p:sp>
      <p:sp>
        <p:nvSpPr>
          <p:cNvPr id="18" name="正方形/長方形 17"/>
          <p:cNvSpPr/>
          <p:nvPr/>
        </p:nvSpPr>
        <p:spPr>
          <a:xfrm>
            <a:off x="2362200" y="1965960"/>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b="1" dirty="0" smtClean="0">
                <a:solidFill>
                  <a:schemeClr val="tx1"/>
                </a:solidFill>
              </a:rPr>
              <a:t>C1</a:t>
            </a:r>
            <a:endParaRPr kumimoji="1" lang="ja-JP" altLang="en-US" sz="1600" b="1" dirty="0">
              <a:solidFill>
                <a:schemeClr val="tx1"/>
              </a:solidFill>
            </a:endParaRPr>
          </a:p>
        </p:txBody>
      </p:sp>
      <p:sp>
        <p:nvSpPr>
          <p:cNvPr id="19" name="正方形/長方形 18"/>
          <p:cNvSpPr/>
          <p:nvPr/>
        </p:nvSpPr>
        <p:spPr>
          <a:xfrm>
            <a:off x="467386" y="2377453"/>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R1</a:t>
            </a:r>
            <a:endParaRPr kumimoji="1" lang="ja-JP" altLang="en-US" sz="1600" b="1" dirty="0">
              <a:solidFill>
                <a:schemeClr val="tx1"/>
              </a:solidFill>
            </a:endParaRPr>
          </a:p>
        </p:txBody>
      </p:sp>
      <p:sp>
        <p:nvSpPr>
          <p:cNvPr id="22" name="正方形/長方形 21"/>
          <p:cNvSpPr/>
          <p:nvPr/>
        </p:nvSpPr>
        <p:spPr>
          <a:xfrm>
            <a:off x="3516387" y="1704301"/>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C2</a:t>
            </a:r>
            <a:endParaRPr kumimoji="1" lang="ja-JP" altLang="en-US" sz="1600" b="1" dirty="0">
              <a:solidFill>
                <a:schemeClr val="tx1"/>
              </a:solidFill>
            </a:endParaRPr>
          </a:p>
        </p:txBody>
      </p:sp>
      <p:sp>
        <p:nvSpPr>
          <p:cNvPr id="27" name="テキスト ボックス 26"/>
          <p:cNvSpPr txBox="1"/>
          <p:nvPr/>
        </p:nvSpPr>
        <p:spPr>
          <a:xfrm>
            <a:off x="5019493" y="697332"/>
            <a:ext cx="4010607" cy="5909310"/>
          </a:xfrm>
          <a:prstGeom prst="rect">
            <a:avLst/>
          </a:prstGeom>
          <a:noFill/>
        </p:spPr>
        <p:txBody>
          <a:bodyPr wrap="square" rtlCol="0">
            <a:spAutoFit/>
          </a:bodyPr>
          <a:lstStyle/>
          <a:p>
            <a:pPr marL="285750" indent="-285750">
              <a:buFont typeface="Arial" panose="020B0604020202020204" pitchFamily="34" charset="0"/>
              <a:buChar char="•"/>
            </a:pPr>
            <a:r>
              <a:rPr lang="ja-JP" altLang="en-US" dirty="0" smtClean="0"/>
              <a:t>観測できる電荷量を</a:t>
            </a:r>
            <a:r>
              <a:rPr lang="ja-JP" altLang="en-US" dirty="0" err="1" smtClean="0"/>
              <a:t>は</a:t>
            </a:r>
            <a:r>
              <a:rPr lang="en-US" altLang="ja-JP" dirty="0" smtClean="0"/>
              <a:t>10</a:t>
            </a:r>
            <a:r>
              <a:rPr lang="en-US" altLang="ja-JP" baseline="30000" dirty="0" smtClean="0"/>
              <a:t>4</a:t>
            </a:r>
            <a:r>
              <a:rPr lang="en-US" altLang="ja-JP" dirty="0" smtClean="0"/>
              <a:t>e(Gal=10)</a:t>
            </a:r>
            <a:r>
              <a:rPr lang="ja-JP" altLang="en-US" dirty="0" smtClean="0"/>
              <a:t>～</a:t>
            </a:r>
            <a:r>
              <a:rPr lang="en-US" altLang="ja-JP" dirty="0" smtClean="0"/>
              <a:t>6x10</a:t>
            </a:r>
            <a:r>
              <a:rPr lang="en-US" altLang="ja-JP" baseline="30000" dirty="0" smtClean="0"/>
              <a:t>5</a:t>
            </a:r>
            <a:r>
              <a:rPr lang="en-US" altLang="ja-JP" dirty="0" smtClean="0"/>
              <a:t>e(Gal=200</a:t>
            </a:r>
            <a:r>
              <a:rPr lang="ja-JP" altLang="en-US" dirty="0" smtClean="0"/>
              <a:t>のときの</a:t>
            </a:r>
            <a:r>
              <a:rPr lang="en-US" altLang="ja-JP" dirty="0" smtClean="0"/>
              <a:t>3photon)</a:t>
            </a:r>
            <a:r>
              <a:rPr lang="ja-JP" altLang="en-US" dirty="0" smtClean="0"/>
              <a:t>程度と設定。</a:t>
            </a:r>
            <a:endParaRPr lang="en-US" altLang="ja-JP" dirty="0" smtClean="0"/>
          </a:p>
          <a:p>
            <a:pPr marL="285750" indent="-285750">
              <a:buFont typeface="Arial" panose="020B0604020202020204" pitchFamily="34" charset="0"/>
              <a:buChar char="•"/>
            </a:pPr>
            <a:endParaRPr kumimoji="1" lang="en-US" altLang="ja-JP" dirty="0" smtClean="0"/>
          </a:p>
          <a:p>
            <a:pPr marL="285750" indent="-285750">
              <a:buFont typeface="Arial" panose="020B0604020202020204" pitchFamily="34" charset="0"/>
              <a:buChar char="•"/>
            </a:pPr>
            <a:r>
              <a:rPr lang="en-US" altLang="ja-JP" dirty="0" smtClean="0"/>
              <a:t>STJ</a:t>
            </a:r>
            <a:r>
              <a:rPr lang="ja-JP" altLang="en-US" dirty="0" smtClean="0"/>
              <a:t>の電圧降下は最大でも</a:t>
            </a:r>
            <a:r>
              <a:rPr lang="en-US" altLang="ja-JP" dirty="0" smtClean="0"/>
              <a:t>2mV</a:t>
            </a:r>
            <a:r>
              <a:rPr lang="ja-JP" altLang="en-US" dirty="0" smtClean="0"/>
              <a:t>までなので</a:t>
            </a:r>
            <a:r>
              <a:rPr lang="en-US" altLang="ja-JP" dirty="0" smtClean="0"/>
              <a:t>2mV</a:t>
            </a:r>
            <a:r>
              <a:rPr lang="ja-JP" altLang="en-US" dirty="0" smtClean="0"/>
              <a:t>の電圧変化で</a:t>
            </a:r>
            <a:r>
              <a:rPr lang="ja-JP" altLang="en-US" dirty="0"/>
              <a:t>最高</a:t>
            </a:r>
            <a:r>
              <a:rPr lang="en-US" altLang="ja-JP" dirty="0" smtClean="0"/>
              <a:t>6x10</a:t>
            </a:r>
            <a:r>
              <a:rPr lang="en-US" altLang="ja-JP" baseline="30000" dirty="0" smtClean="0"/>
              <a:t>5</a:t>
            </a:r>
            <a:r>
              <a:rPr lang="en-US" altLang="ja-JP" dirty="0" smtClean="0"/>
              <a:t>e</a:t>
            </a:r>
            <a:r>
              <a:rPr lang="ja-JP" altLang="en-US" dirty="0" smtClean="0"/>
              <a:t>放出できるように</a:t>
            </a:r>
            <a:r>
              <a:rPr lang="en-US" altLang="ja-JP" dirty="0" smtClean="0"/>
              <a:t>C1</a:t>
            </a:r>
            <a:r>
              <a:rPr lang="ja-JP" altLang="en-US" dirty="0" smtClean="0"/>
              <a:t>は</a:t>
            </a:r>
            <a:r>
              <a:rPr lang="en-US" altLang="ja-JP" dirty="0" smtClean="0"/>
              <a:t>48pF</a:t>
            </a:r>
            <a:r>
              <a:rPr lang="ja-JP" altLang="en-US" dirty="0" smtClean="0"/>
              <a:t>に設定。</a:t>
            </a:r>
            <a:endParaRPr lang="en-US" altLang="ja-JP" dirty="0" smtClean="0"/>
          </a:p>
          <a:p>
            <a:endParaRPr lang="en-US" altLang="ja-JP" dirty="0" smtClean="0"/>
          </a:p>
          <a:p>
            <a:pPr marL="285750" indent="-285750">
              <a:buFont typeface="Arial" panose="020B0604020202020204" pitchFamily="34" charset="0"/>
              <a:buChar char="•"/>
            </a:pPr>
            <a:r>
              <a:rPr lang="ja-JP" altLang="en-US" dirty="0" smtClean="0"/>
              <a:t>上の生成電荷数に対して最低でも</a:t>
            </a:r>
            <a:r>
              <a:rPr lang="en-US" altLang="ja-JP" dirty="0" smtClean="0"/>
              <a:t>1mV</a:t>
            </a:r>
            <a:r>
              <a:rPr lang="ja-JP" altLang="en-US" dirty="0" smtClean="0"/>
              <a:t>弱の</a:t>
            </a:r>
            <a:r>
              <a:rPr lang="en-US" altLang="ja-JP" dirty="0" smtClean="0"/>
              <a:t>Output</a:t>
            </a:r>
            <a:r>
              <a:rPr lang="ja-JP" altLang="en-US" dirty="0" smtClean="0"/>
              <a:t>が得られるように</a:t>
            </a:r>
            <a:r>
              <a:rPr lang="en-US" altLang="ja-JP" dirty="0" err="1" smtClean="0"/>
              <a:t>GateC</a:t>
            </a:r>
            <a:r>
              <a:rPr lang="ja-JP" altLang="en-US" dirty="0" smtClean="0"/>
              <a:t>は</a:t>
            </a:r>
            <a:r>
              <a:rPr lang="en-US" altLang="ja-JP" dirty="0" smtClean="0"/>
              <a:t>800fF(W=10 x 10 um, L=1um)</a:t>
            </a:r>
            <a:r>
              <a:rPr lang="ja-JP" altLang="en-US" dirty="0" smtClean="0"/>
              <a:t>に設定。</a:t>
            </a:r>
            <a:endParaRPr lang="en-US" altLang="ja-JP" dirty="0" smtClean="0"/>
          </a:p>
          <a:p>
            <a:endParaRPr lang="en-US" altLang="ja-JP" dirty="0" smtClean="0"/>
          </a:p>
          <a:p>
            <a:pPr marL="285750" indent="-285750">
              <a:buFont typeface="Arial" panose="020B0604020202020204" pitchFamily="34" charset="0"/>
              <a:buChar char="•"/>
            </a:pPr>
            <a:r>
              <a:rPr lang="en-US" altLang="ja-JP" dirty="0" smtClean="0"/>
              <a:t>R1</a:t>
            </a:r>
            <a:r>
              <a:rPr lang="ja-JP" altLang="en-US" dirty="0" smtClean="0"/>
              <a:t>は</a:t>
            </a:r>
            <a:r>
              <a:rPr lang="en-US" altLang="ja-JP" dirty="0" smtClean="0"/>
              <a:t>Gate</a:t>
            </a:r>
            <a:r>
              <a:rPr lang="ja-JP" altLang="en-US" dirty="0" smtClean="0"/>
              <a:t>キャパシタンスのインピーダンスよりも非常に高い</a:t>
            </a:r>
            <a:r>
              <a:rPr lang="en-US" altLang="ja-JP" dirty="0" smtClean="0"/>
              <a:t>500kOhm</a:t>
            </a:r>
            <a:r>
              <a:rPr lang="ja-JP" altLang="en-US" dirty="0" err="1" smtClean="0"/>
              <a:t>。</a:t>
            </a:r>
            <a:endParaRPr lang="en-US" altLang="ja-JP" dirty="0"/>
          </a:p>
          <a:p>
            <a:endParaRPr lang="en-US" altLang="ja-JP" dirty="0"/>
          </a:p>
          <a:p>
            <a:pPr marL="285750" indent="-285750">
              <a:buFont typeface="Arial" panose="020B0604020202020204" pitchFamily="34" charset="0"/>
              <a:buChar char="•"/>
            </a:pPr>
            <a:r>
              <a:rPr lang="en-US" altLang="ja-JP" dirty="0" smtClean="0"/>
              <a:t>STJ</a:t>
            </a:r>
            <a:r>
              <a:rPr lang="ja-JP" altLang="en-US" dirty="0" smtClean="0"/>
              <a:t>の信号を左図右下のような電流変化としてシミュレーションを実行。発生電荷数によって</a:t>
            </a:r>
            <a:r>
              <a:rPr lang="en-US" altLang="ja-JP" dirty="0" smtClean="0"/>
              <a:t>ΔI</a:t>
            </a:r>
            <a:r>
              <a:rPr lang="ja-JP" altLang="en-US" dirty="0" smtClean="0"/>
              <a:t>を変化させていった。立ち上がり</a:t>
            </a:r>
            <a:r>
              <a:rPr lang="en-US" altLang="ja-JP" dirty="0" smtClean="0"/>
              <a:t>0.5uS</a:t>
            </a:r>
            <a:r>
              <a:rPr lang="ja-JP" altLang="en-US" dirty="0" err="1" smtClean="0"/>
              <a:t>。</a:t>
            </a:r>
            <a:r>
              <a:rPr lang="ja-JP" altLang="en-US" dirty="0" smtClean="0"/>
              <a:t>立下り</a:t>
            </a:r>
            <a:r>
              <a:rPr lang="en-US" altLang="ja-JP" dirty="0" smtClean="0"/>
              <a:t>1.5uS</a:t>
            </a:r>
            <a:r>
              <a:rPr lang="ja-JP" altLang="en-US" dirty="0" err="1" smtClean="0"/>
              <a:t>。</a:t>
            </a:r>
            <a:endParaRPr lang="en-US" altLang="ja-JP" dirty="0" smtClean="0"/>
          </a:p>
        </p:txBody>
      </p:sp>
      <p:pic>
        <p:nvPicPr>
          <p:cNvPr id="28" name="図 27"/>
          <p:cNvPicPr>
            <a:picLocks noChangeAspect="1"/>
          </p:cNvPicPr>
          <p:nvPr/>
        </p:nvPicPr>
        <p:blipFill>
          <a:blip r:embed="rId3"/>
          <a:stretch>
            <a:fillRect/>
          </a:stretch>
        </p:blipFill>
        <p:spPr>
          <a:xfrm>
            <a:off x="3108884" y="4750817"/>
            <a:ext cx="1861931" cy="19935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0" name="直線矢印コネクタ 19"/>
          <p:cNvCxnSpPr/>
          <p:nvPr/>
        </p:nvCxnSpPr>
        <p:spPr>
          <a:xfrm>
            <a:off x="3748306" y="5100034"/>
            <a:ext cx="10661" cy="103031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78848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470nm 1photon</a:t>
            </a:r>
            <a:r>
              <a:rPr kumimoji="1" lang="ja-JP" altLang="en-US" dirty="0" smtClean="0"/>
              <a:t>用</a:t>
            </a:r>
            <a:endParaRPr kumimoji="1" lang="ja-JP" altLang="en-US" dirty="0"/>
          </a:p>
        </p:txBody>
      </p:sp>
      <p:sp>
        <p:nvSpPr>
          <p:cNvPr id="20" name="テキスト ボックス 19"/>
          <p:cNvSpPr txBox="1"/>
          <p:nvPr/>
        </p:nvSpPr>
        <p:spPr>
          <a:xfrm>
            <a:off x="960120" y="674716"/>
            <a:ext cx="3368040" cy="646331"/>
          </a:xfrm>
          <a:prstGeom prst="rect">
            <a:avLst/>
          </a:prstGeom>
          <a:noFill/>
        </p:spPr>
        <p:txBody>
          <a:bodyPr wrap="square" rtlCol="0">
            <a:spAutoFit/>
          </a:bodyPr>
          <a:lstStyle/>
          <a:p>
            <a:r>
              <a:rPr kumimoji="1" lang="en-US" altLang="ja-JP" dirty="0" smtClean="0"/>
              <a:t>Gal = 10 </a:t>
            </a:r>
            <a:r>
              <a:rPr kumimoji="1" lang="ja-JP" altLang="en-US" dirty="0" smtClean="0"/>
              <a:t>とした時の電流変化</a:t>
            </a:r>
            <a:r>
              <a:rPr kumimoji="1" lang="en-US" altLang="ja-JP" dirty="0" smtClean="0"/>
              <a:t>1.6nA(10</a:t>
            </a:r>
            <a:r>
              <a:rPr kumimoji="1" lang="en-US" altLang="ja-JP" baseline="30000" dirty="0" smtClean="0"/>
              <a:t>4</a:t>
            </a:r>
            <a:r>
              <a:rPr kumimoji="1" lang="en-US" altLang="ja-JP" dirty="0" smtClean="0"/>
              <a:t>e)</a:t>
            </a:r>
            <a:r>
              <a:rPr kumimoji="1" lang="ja-JP" altLang="en-US" dirty="0" smtClean="0"/>
              <a:t>に対しての</a:t>
            </a:r>
            <a:r>
              <a:rPr kumimoji="1" lang="en-US" altLang="ja-JP" dirty="0" smtClean="0"/>
              <a:t>D</a:t>
            </a:r>
            <a:r>
              <a:rPr kumimoji="1" lang="ja-JP" altLang="en-US" dirty="0" smtClean="0"/>
              <a:t>電流</a:t>
            </a:r>
            <a:endParaRPr kumimoji="1" lang="ja-JP" altLang="en-US" dirty="0"/>
          </a:p>
        </p:txBody>
      </p:sp>
      <p:sp>
        <p:nvSpPr>
          <p:cNvPr id="29" name="テキスト ボックス 28"/>
          <p:cNvSpPr txBox="1"/>
          <p:nvPr/>
        </p:nvSpPr>
        <p:spPr>
          <a:xfrm>
            <a:off x="5212080" y="674715"/>
            <a:ext cx="3368040" cy="646331"/>
          </a:xfrm>
          <a:prstGeom prst="rect">
            <a:avLst/>
          </a:prstGeom>
          <a:noFill/>
        </p:spPr>
        <p:txBody>
          <a:bodyPr wrap="square" rtlCol="0">
            <a:spAutoFit/>
          </a:bodyPr>
          <a:lstStyle/>
          <a:p>
            <a:r>
              <a:rPr kumimoji="1" lang="en-US" altLang="ja-JP" dirty="0" smtClean="0"/>
              <a:t>Gal = 200 </a:t>
            </a:r>
            <a:r>
              <a:rPr kumimoji="1" lang="ja-JP" altLang="en-US" dirty="0" smtClean="0"/>
              <a:t>とした時の電流変化</a:t>
            </a:r>
            <a:r>
              <a:rPr lang="en-US" altLang="ja-JP" dirty="0" smtClean="0"/>
              <a:t>32</a:t>
            </a:r>
            <a:r>
              <a:rPr kumimoji="1" lang="en-US" altLang="ja-JP" dirty="0" smtClean="0"/>
              <a:t>nA(2x10</a:t>
            </a:r>
            <a:r>
              <a:rPr lang="en-US" altLang="ja-JP" baseline="30000" dirty="0" smtClean="0"/>
              <a:t>5</a:t>
            </a:r>
            <a:r>
              <a:rPr kumimoji="1" lang="en-US" altLang="ja-JP" dirty="0" smtClean="0"/>
              <a:t>e)</a:t>
            </a:r>
            <a:r>
              <a:rPr kumimoji="1" lang="ja-JP" altLang="en-US" dirty="0" smtClean="0"/>
              <a:t>に対しての</a:t>
            </a:r>
            <a:r>
              <a:rPr kumimoji="1" lang="en-US" altLang="ja-JP" dirty="0" smtClean="0"/>
              <a:t>D</a:t>
            </a:r>
            <a:r>
              <a:rPr kumimoji="1" lang="ja-JP" altLang="en-US" dirty="0" smtClean="0"/>
              <a:t>電流</a:t>
            </a:r>
            <a:endParaRPr kumimoji="1" lang="ja-JP" altLang="en-US" dirty="0"/>
          </a:p>
        </p:txBody>
      </p:sp>
      <p:pic>
        <p:nvPicPr>
          <p:cNvPr id="5" name="図 4"/>
          <p:cNvPicPr>
            <a:picLocks noChangeAspect="1"/>
          </p:cNvPicPr>
          <p:nvPr/>
        </p:nvPicPr>
        <p:blipFill>
          <a:blip r:embed="rId2"/>
          <a:stretch>
            <a:fillRect/>
          </a:stretch>
        </p:blipFill>
        <p:spPr>
          <a:xfrm>
            <a:off x="504693" y="1351408"/>
            <a:ext cx="3823467" cy="5328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図 5"/>
          <p:cNvPicPr>
            <a:picLocks noChangeAspect="1"/>
          </p:cNvPicPr>
          <p:nvPr/>
        </p:nvPicPr>
        <p:blipFill>
          <a:blip r:embed="rId3"/>
          <a:stretch>
            <a:fillRect/>
          </a:stretch>
        </p:blipFill>
        <p:spPr>
          <a:xfrm>
            <a:off x="4626292" y="1336168"/>
            <a:ext cx="4350302" cy="5328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テキスト ボックス 6"/>
          <p:cNvSpPr txBox="1"/>
          <p:nvPr/>
        </p:nvSpPr>
        <p:spPr>
          <a:xfrm>
            <a:off x="1844040" y="1828800"/>
            <a:ext cx="248412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1 mV</a:t>
            </a:r>
          </a:p>
          <a:p>
            <a:r>
              <a:rPr lang="en-US" altLang="ja-JP" sz="2400" b="1" dirty="0" smtClean="0">
                <a:solidFill>
                  <a:srgbClr val="00B050"/>
                </a:solidFill>
              </a:rPr>
              <a:t>2photon : 2.1 mV</a:t>
            </a:r>
          </a:p>
          <a:p>
            <a:r>
              <a:rPr kumimoji="1" lang="en-US" altLang="ja-JP" sz="2400" b="1" dirty="0" smtClean="0">
                <a:solidFill>
                  <a:schemeClr val="accent1">
                    <a:lumMod val="75000"/>
                  </a:schemeClr>
                </a:solidFill>
              </a:rPr>
              <a:t>3photon : 3.2 mV</a:t>
            </a:r>
            <a:endParaRPr kumimoji="1" lang="ja-JP" altLang="en-US" sz="2400" b="1" dirty="0">
              <a:solidFill>
                <a:schemeClr val="accent1">
                  <a:lumMod val="75000"/>
                </a:schemeClr>
              </a:solidFill>
            </a:endParaRPr>
          </a:p>
        </p:txBody>
      </p:sp>
      <p:sp>
        <p:nvSpPr>
          <p:cNvPr id="15" name="テキスト ボックス 14"/>
          <p:cNvSpPr txBox="1"/>
          <p:nvPr/>
        </p:nvSpPr>
        <p:spPr>
          <a:xfrm>
            <a:off x="6259830" y="1828799"/>
            <a:ext cx="248412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30 mV</a:t>
            </a:r>
          </a:p>
          <a:p>
            <a:r>
              <a:rPr lang="en-US" altLang="ja-JP" sz="2400" b="1" dirty="0" smtClean="0">
                <a:solidFill>
                  <a:srgbClr val="00B050"/>
                </a:solidFill>
              </a:rPr>
              <a:t>2photon : 60 mV</a:t>
            </a:r>
          </a:p>
          <a:p>
            <a:r>
              <a:rPr kumimoji="1" lang="en-US" altLang="ja-JP" sz="2400" b="1" dirty="0" smtClean="0">
                <a:solidFill>
                  <a:schemeClr val="accent1">
                    <a:lumMod val="75000"/>
                  </a:schemeClr>
                </a:solidFill>
              </a:rPr>
              <a:t>3photon : 120 mV</a:t>
            </a:r>
            <a:endParaRPr kumimoji="1" lang="ja-JP" altLang="en-US" sz="2400" b="1" dirty="0">
              <a:solidFill>
                <a:schemeClr val="accent1">
                  <a:lumMod val="75000"/>
                </a:schemeClr>
              </a:solidFill>
            </a:endParaRPr>
          </a:p>
        </p:txBody>
      </p:sp>
    </p:spTree>
    <p:extLst>
      <p:ext uri="{BB962C8B-B14F-4D97-AF65-F5344CB8AC3E}">
        <p14:creationId xmlns:p14="http://schemas.microsoft.com/office/powerpoint/2010/main" val="27615978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For 1310nm 1photon</a:t>
            </a:r>
            <a:r>
              <a:rPr kumimoji="1" lang="ja-JP" altLang="en-US" dirty="0" smtClean="0"/>
              <a:t>用</a:t>
            </a:r>
            <a:endParaRPr kumimoji="1" lang="ja-JP" altLang="en-US" dirty="0"/>
          </a:p>
        </p:txBody>
      </p:sp>
      <p:pic>
        <p:nvPicPr>
          <p:cNvPr id="4" name="図 3"/>
          <p:cNvPicPr>
            <a:picLocks noChangeAspect="1"/>
          </p:cNvPicPr>
          <p:nvPr/>
        </p:nvPicPr>
        <p:blipFill>
          <a:blip r:embed="rId2"/>
          <a:stretch>
            <a:fillRect/>
          </a:stretch>
        </p:blipFill>
        <p:spPr>
          <a:xfrm>
            <a:off x="135936" y="705196"/>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1718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718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3303041" y="869111"/>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731819"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3314823" y="1616085"/>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4039850" y="1616085"/>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690750" y="3496400"/>
            <a:ext cx="1184856" cy="369332"/>
          </a:xfrm>
          <a:prstGeom prst="rect">
            <a:avLst/>
          </a:prstGeom>
          <a:noFill/>
        </p:spPr>
        <p:txBody>
          <a:bodyPr wrap="square" rtlCol="0">
            <a:spAutoFit/>
          </a:bodyPr>
          <a:lstStyle/>
          <a:p>
            <a:r>
              <a:rPr kumimoji="1" lang="en-US" altLang="ja-JP" dirty="0" smtClean="0">
                <a:solidFill>
                  <a:srgbClr val="FF0000"/>
                </a:solidFill>
              </a:rPr>
              <a:t>SOI-STJ</a:t>
            </a:r>
            <a:endParaRPr kumimoji="1" lang="ja-JP" altLang="en-US" dirty="0">
              <a:solidFill>
                <a:srgbClr val="FF0000"/>
              </a:solidFill>
            </a:endParaRPr>
          </a:p>
        </p:txBody>
      </p:sp>
      <p:sp>
        <p:nvSpPr>
          <p:cNvPr id="12" name="円/楕円 11"/>
          <p:cNvSpPr/>
          <p:nvPr/>
        </p:nvSpPr>
        <p:spPr>
          <a:xfrm>
            <a:off x="1731819"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729981"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p:nvSpPr>
        <p:spPr>
          <a:xfrm rot="5400000">
            <a:off x="4445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6200000">
            <a:off x="819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p:nvPr/>
        </p:nvCxnSpPr>
        <p:spPr>
          <a:xfrm flipV="1">
            <a:off x="931226" y="1023658"/>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288578" y="1272455"/>
            <a:ext cx="1724124" cy="369332"/>
          </a:xfrm>
          <a:prstGeom prst="rect">
            <a:avLst/>
          </a:prstGeom>
          <a:noFill/>
        </p:spPr>
        <p:txBody>
          <a:bodyPr wrap="square" rtlCol="0">
            <a:spAutoFit/>
          </a:bodyPr>
          <a:lstStyle/>
          <a:p>
            <a:r>
              <a:rPr kumimoji="1" lang="en-US" altLang="ja-JP" dirty="0" err="1" smtClean="0"/>
              <a:t>Vgs</a:t>
            </a:r>
            <a:r>
              <a:rPr kumimoji="1" lang="ja-JP" altLang="en-US" dirty="0" smtClean="0"/>
              <a:t>をモニター</a:t>
            </a:r>
            <a:endParaRPr kumimoji="1" lang="ja-JP" altLang="en-US" dirty="0"/>
          </a:p>
        </p:txBody>
      </p:sp>
      <p:sp>
        <p:nvSpPr>
          <p:cNvPr id="18" name="正方形/長方形 17"/>
          <p:cNvSpPr/>
          <p:nvPr/>
        </p:nvSpPr>
        <p:spPr>
          <a:xfrm>
            <a:off x="2362200" y="1965960"/>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b="1" dirty="0" smtClean="0">
                <a:solidFill>
                  <a:schemeClr val="tx1"/>
                </a:solidFill>
              </a:rPr>
              <a:t>C1</a:t>
            </a:r>
            <a:endParaRPr kumimoji="1" lang="ja-JP" altLang="en-US" sz="1600" b="1" dirty="0">
              <a:solidFill>
                <a:schemeClr val="tx1"/>
              </a:solidFill>
            </a:endParaRPr>
          </a:p>
        </p:txBody>
      </p:sp>
      <p:sp>
        <p:nvSpPr>
          <p:cNvPr id="19" name="正方形/長方形 18"/>
          <p:cNvSpPr/>
          <p:nvPr/>
        </p:nvSpPr>
        <p:spPr>
          <a:xfrm>
            <a:off x="467386" y="2377453"/>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R1</a:t>
            </a:r>
            <a:endParaRPr kumimoji="1" lang="ja-JP" altLang="en-US" sz="1600" b="1" dirty="0">
              <a:solidFill>
                <a:schemeClr val="tx1"/>
              </a:solidFill>
            </a:endParaRPr>
          </a:p>
        </p:txBody>
      </p:sp>
      <p:sp>
        <p:nvSpPr>
          <p:cNvPr id="22" name="正方形/長方形 21"/>
          <p:cNvSpPr/>
          <p:nvPr/>
        </p:nvSpPr>
        <p:spPr>
          <a:xfrm>
            <a:off x="3516387" y="1704301"/>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C2</a:t>
            </a:r>
            <a:endParaRPr kumimoji="1" lang="ja-JP" altLang="en-US" sz="1600" b="1" dirty="0">
              <a:solidFill>
                <a:schemeClr val="tx1"/>
              </a:solidFill>
            </a:endParaRPr>
          </a:p>
        </p:txBody>
      </p:sp>
      <mc:AlternateContent xmlns:mc="http://schemas.openxmlformats.org/markup-compatibility/2006">
        <mc:Choice xmlns:a14="http://schemas.microsoft.com/office/drawing/2010/main" Requires="a14">
          <p:sp>
            <p:nvSpPr>
              <p:cNvPr id="27" name="テキスト ボックス 26"/>
              <p:cNvSpPr txBox="1"/>
              <p:nvPr/>
            </p:nvSpPr>
            <p:spPr>
              <a:xfrm>
                <a:off x="5019493" y="697332"/>
                <a:ext cx="4010607" cy="5356018"/>
              </a:xfrm>
              <a:prstGeom prst="rect">
                <a:avLst/>
              </a:prstGeom>
              <a:noFill/>
            </p:spPr>
            <p:txBody>
              <a:bodyPr wrap="square" rtlCol="0">
                <a:spAutoFit/>
              </a:bodyPr>
              <a:lstStyle/>
              <a:p>
                <a:pPr marL="285750" indent="-285750">
                  <a:buFont typeface="Arial" panose="020B0604020202020204" pitchFamily="34" charset="0"/>
                  <a:buChar char="•"/>
                </a:pPr>
                <a:r>
                  <a:rPr lang="ja-JP" altLang="en-US" dirty="0" smtClean="0"/>
                  <a:t>観測できる電荷量は</a:t>
                </a:r>
                <a:r>
                  <a:rPr lang="en-US" altLang="ja-JP" dirty="0"/>
                  <a:t>3.6x10</a:t>
                </a:r>
                <a:r>
                  <a:rPr lang="en-US" altLang="ja-JP" baseline="30000" dirty="0"/>
                  <a:t>3</a:t>
                </a:r>
                <a:r>
                  <a:rPr lang="en-US" altLang="ja-JP" dirty="0"/>
                  <a:t>e(Gal=10)</a:t>
                </a:r>
                <a:r>
                  <a:rPr lang="ja-JP" altLang="en-US" dirty="0"/>
                  <a:t>～</a:t>
                </a:r>
                <a:r>
                  <a:rPr lang="en-US" altLang="ja-JP" dirty="0"/>
                  <a:t>21.6x10</a:t>
                </a:r>
                <a:r>
                  <a:rPr lang="en-US" altLang="ja-JP" baseline="30000" dirty="0"/>
                  <a:t>4</a:t>
                </a:r>
                <a:r>
                  <a:rPr lang="en-US" altLang="ja-JP" dirty="0"/>
                  <a:t>e(Gal=200</a:t>
                </a:r>
                <a:r>
                  <a:rPr lang="ja-JP" altLang="en-US" dirty="0"/>
                  <a:t>で</a:t>
                </a:r>
                <a:r>
                  <a:rPr lang="en-US" altLang="ja-JP" dirty="0"/>
                  <a:t>3photon)</a:t>
                </a:r>
                <a:r>
                  <a:rPr lang="ja-JP" altLang="en-US" dirty="0" smtClean="0"/>
                  <a:t>程度と設定。</a:t>
                </a:r>
                <a:endParaRPr lang="en-US" altLang="ja-JP" dirty="0" smtClean="0"/>
              </a:p>
              <a:p>
                <a:pPr marL="285750" indent="-285750">
                  <a:buFont typeface="Arial" panose="020B0604020202020204" pitchFamily="34" charset="0"/>
                  <a:buChar char="•"/>
                </a:pPr>
                <a:endParaRPr kumimoji="1" lang="en-US" altLang="ja-JP" dirty="0" smtClean="0"/>
              </a:p>
              <a:p>
                <a:pPr marL="285750" indent="-285750">
                  <a:buFont typeface="Arial" panose="020B0604020202020204" pitchFamily="34" charset="0"/>
                  <a:buChar char="•"/>
                </a:pPr>
                <a:r>
                  <a:rPr lang="en-US" altLang="ja-JP" dirty="0" smtClean="0"/>
                  <a:t>STJ</a:t>
                </a:r>
                <a:r>
                  <a:rPr lang="ja-JP" altLang="en-US" dirty="0" smtClean="0"/>
                  <a:t>の電圧降下は最大でも</a:t>
                </a:r>
                <a:r>
                  <a:rPr lang="en-US" altLang="ja-JP" dirty="0" smtClean="0"/>
                  <a:t>2mV</a:t>
                </a:r>
                <a:r>
                  <a:rPr lang="ja-JP" altLang="en-US" dirty="0" smtClean="0"/>
                  <a:t>までなので</a:t>
                </a:r>
                <a:r>
                  <a:rPr lang="en-US" altLang="ja-JP" dirty="0" smtClean="0"/>
                  <a:t>2mV</a:t>
                </a:r>
                <a:r>
                  <a:rPr lang="ja-JP" altLang="en-US" dirty="0" smtClean="0"/>
                  <a:t>の電圧変化で</a:t>
                </a:r>
                <a:r>
                  <a:rPr lang="en-US" altLang="ja-JP" dirty="0" smtClean="0"/>
                  <a:t>21.6x10</a:t>
                </a:r>
                <a:r>
                  <a:rPr lang="en-US" altLang="ja-JP" baseline="30000" dirty="0" smtClean="0"/>
                  <a:t>4</a:t>
                </a:r>
                <a:r>
                  <a:rPr lang="en-US" altLang="ja-JP" dirty="0" smtClean="0"/>
                  <a:t>e</a:t>
                </a:r>
                <a:r>
                  <a:rPr lang="ja-JP" altLang="en-US" dirty="0" smtClean="0"/>
                  <a:t>放出</a:t>
                </a:r>
                <a14:m>
                  <m:oMath xmlns:m="http://schemas.openxmlformats.org/officeDocument/2006/math">
                    <m:r>
                      <a:rPr lang="ja-JP" altLang="en-US" i="1" dirty="0" smtClean="0">
                        <a:latin typeface="Cambria Math" panose="02040503050406030204" pitchFamily="18" charset="0"/>
                      </a:rPr>
                      <m:t>可能</m:t>
                    </m:r>
                    <m:r>
                      <a:rPr lang="ja-JP" altLang="en-US" i="1" dirty="0">
                        <a:latin typeface="Cambria Math" panose="02040503050406030204" pitchFamily="18" charset="0"/>
                      </a:rPr>
                      <m:t>な</m:t>
                    </m:r>
                    <m:r>
                      <m:rPr>
                        <m:sty m:val="p"/>
                      </m:rPr>
                      <a:rPr lang="en-US" altLang="ja-JP" i="1" dirty="0" smtClean="0">
                        <a:latin typeface="Cambria Math" panose="02040503050406030204" pitchFamily="18" charset="0"/>
                      </a:rPr>
                      <m:t>C</m:t>
                    </m:r>
                    <m:r>
                      <a:rPr lang="en-US" altLang="ja-JP" b="0" i="1" dirty="0" smtClean="0">
                        <a:latin typeface="Cambria Math" panose="02040503050406030204" pitchFamily="18" charset="0"/>
                      </a:rPr>
                      <m:t>1</m:t>
                    </m:r>
                    <m:r>
                      <a:rPr lang="ja-JP" altLang="en-US" i="1" dirty="0">
                        <a:latin typeface="Cambria Math" panose="02040503050406030204" pitchFamily="18" charset="0"/>
                      </a:rPr>
                      <m:t>は</m:t>
                    </m:r>
                  </m:oMath>
                </a14:m>
                <a:endParaRPr lang="en-US" altLang="ja-JP"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ja-JP" dirty="0">
                          <a:latin typeface="Cambria Math" panose="02040503050406030204" pitchFamily="18" charset="0"/>
                        </a:rPr>
                        <m:t> </m:t>
                      </m:r>
                      <m:r>
                        <m:rPr>
                          <m:sty m:val="p"/>
                        </m:rPr>
                        <a:rPr lang="en-US" altLang="ja-JP" i="1" dirty="0">
                          <a:latin typeface="Cambria Math" panose="02040503050406030204" pitchFamily="18" charset="0"/>
                        </a:rPr>
                        <m:t>C</m:t>
                      </m:r>
                      <m:r>
                        <a:rPr lang="en-US" altLang="ja-JP" i="1" dirty="0">
                          <a:latin typeface="Cambria Math" panose="02040503050406030204" pitchFamily="18" charset="0"/>
                          <a:ea typeface="Cambria Math" panose="02040503050406030204" pitchFamily="18" charset="0"/>
                        </a:rPr>
                        <m:t>=</m:t>
                      </m:r>
                      <m:f>
                        <m:fPr>
                          <m:ctrlPr>
                            <a:rPr lang="en-US" altLang="ja-JP" i="1" dirty="0">
                              <a:latin typeface="Cambria Math" panose="02040503050406030204" pitchFamily="18" charset="0"/>
                              <a:ea typeface="Cambria Math" panose="02040503050406030204" pitchFamily="18" charset="0"/>
                            </a:rPr>
                          </m:ctrlPr>
                        </m:fPr>
                        <m:num>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𝑄</m:t>
                          </m:r>
                        </m:num>
                        <m:den>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𝑉</m:t>
                          </m:r>
                        </m:den>
                      </m:f>
                      <m:r>
                        <a:rPr lang="en-US" altLang="ja-JP" i="1" dirty="0">
                          <a:latin typeface="Cambria Math" panose="02040503050406030204" pitchFamily="18" charset="0"/>
                          <a:ea typeface="Cambria Math" panose="02040503050406030204" pitchFamily="18" charset="0"/>
                        </a:rPr>
                        <m:t>=</m:t>
                      </m:r>
                      <m:f>
                        <m:fPr>
                          <m:ctrlPr>
                            <a:rPr lang="en-US" altLang="ja-JP" i="1" dirty="0">
                              <a:latin typeface="Cambria Math" panose="02040503050406030204" pitchFamily="18" charset="0"/>
                              <a:ea typeface="Cambria Math" panose="02040503050406030204" pitchFamily="18" charset="0"/>
                            </a:rPr>
                          </m:ctrlPr>
                        </m:fPr>
                        <m:num>
                          <m:r>
                            <a:rPr lang="en-US" altLang="ja-JP" i="1" dirty="0">
                              <a:latin typeface="Cambria Math" panose="02040503050406030204" pitchFamily="18" charset="0"/>
                              <a:ea typeface="Cambria Math" panose="02040503050406030204" pitchFamily="18" charset="0"/>
                            </a:rPr>
                            <m:t>21.6×</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4</m:t>
                              </m:r>
                            </m:sup>
                          </m:sSup>
                          <m:r>
                            <a:rPr lang="en-US" altLang="ja-JP" i="1" dirty="0">
                              <a:latin typeface="Cambria Math" panose="02040503050406030204" pitchFamily="18" charset="0"/>
                              <a:ea typeface="Cambria Math" panose="02040503050406030204" pitchFamily="18" charset="0"/>
                            </a:rPr>
                            <m:t>𝑒</m:t>
                          </m:r>
                        </m:num>
                        <m:den>
                          <m:r>
                            <a:rPr lang="en-US" altLang="ja-JP" i="1" dirty="0">
                              <a:latin typeface="Cambria Math" panose="02040503050406030204" pitchFamily="18" charset="0"/>
                              <a:ea typeface="Cambria Math" panose="02040503050406030204" pitchFamily="18" charset="0"/>
                            </a:rPr>
                            <m:t>2×</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−3</m:t>
                              </m:r>
                            </m:sup>
                          </m:sSup>
                        </m:den>
                      </m:f>
                      <m:r>
                        <a:rPr lang="en-US" altLang="ja-JP" i="1" dirty="0">
                          <a:latin typeface="Cambria Math" panose="02040503050406030204" pitchFamily="18" charset="0"/>
                          <a:ea typeface="Cambria Math" panose="02040503050406030204" pitchFamily="18" charset="0"/>
                        </a:rPr>
                        <m:t>≈18</m:t>
                      </m:r>
                      <m:r>
                        <a:rPr lang="en-US" altLang="ja-JP" i="1" dirty="0">
                          <a:latin typeface="Cambria Math" panose="02040503050406030204" pitchFamily="18" charset="0"/>
                          <a:ea typeface="Cambria Math" panose="02040503050406030204" pitchFamily="18" charset="0"/>
                        </a:rPr>
                        <m:t>𝑝𝐹</m:t>
                      </m:r>
                    </m:oMath>
                  </m:oMathPara>
                </a14:m>
                <a:endParaRPr lang="en-US" altLang="ja-JP" dirty="0" smtClean="0"/>
              </a:p>
              <a:p>
                <a:endParaRPr lang="en-US" altLang="ja-JP" dirty="0" smtClean="0"/>
              </a:p>
              <a:p>
                <a:pPr marL="285750" indent="-285750">
                  <a:buFont typeface="Arial" panose="020B0604020202020204" pitchFamily="34" charset="0"/>
                  <a:buChar char="•"/>
                </a:pPr>
                <a:r>
                  <a:rPr lang="ja-JP" altLang="en-US" dirty="0" smtClean="0"/>
                  <a:t>上の生成電荷数に対して最低でも</a:t>
                </a:r>
                <a:r>
                  <a:rPr lang="en-US" altLang="ja-JP" dirty="0" smtClean="0"/>
                  <a:t>1mV</a:t>
                </a:r>
                <a:r>
                  <a:rPr lang="ja-JP" altLang="en-US" dirty="0" smtClean="0"/>
                  <a:t>弱の</a:t>
                </a:r>
                <a:r>
                  <a:rPr lang="en-US" altLang="ja-JP" dirty="0" smtClean="0"/>
                  <a:t>Output</a:t>
                </a:r>
                <a:r>
                  <a:rPr lang="ja-JP" altLang="en-US" dirty="0" smtClean="0"/>
                  <a:t>が得られるように</a:t>
                </a:r>
                <a:r>
                  <a:rPr lang="en-US" altLang="ja-JP" dirty="0" err="1" smtClean="0"/>
                  <a:t>GateC</a:t>
                </a:r>
                <a:r>
                  <a:rPr lang="ja-JP" altLang="en-US" dirty="0" smtClean="0"/>
                  <a:t>は</a:t>
                </a:r>
                <a:r>
                  <a:rPr lang="en-US" altLang="ja-JP" dirty="0" smtClean="0"/>
                  <a:t>40fF(W=1 x </a:t>
                </a:r>
                <a:r>
                  <a:rPr lang="en-US" altLang="ja-JP" dirty="0"/>
                  <a:t>5</a:t>
                </a:r>
                <a:r>
                  <a:rPr lang="en-US" altLang="ja-JP" dirty="0" smtClean="0"/>
                  <a:t> um, L=1um)</a:t>
                </a:r>
                <a:r>
                  <a:rPr lang="ja-JP" altLang="en-US" dirty="0" smtClean="0"/>
                  <a:t>に設定。</a:t>
                </a:r>
                <a:endParaRPr lang="en-US" altLang="ja-JP" dirty="0" smtClean="0"/>
              </a:p>
              <a:p>
                <a:endParaRPr lang="en-US" altLang="ja-JP" dirty="0" smtClean="0"/>
              </a:p>
              <a:p>
                <a:pPr marL="285750" indent="-285750">
                  <a:buFont typeface="Arial" panose="020B0604020202020204" pitchFamily="34" charset="0"/>
                  <a:buChar char="•"/>
                </a:pPr>
                <a:r>
                  <a:rPr lang="en-US" altLang="ja-JP" dirty="0" smtClean="0"/>
                  <a:t>R1</a:t>
                </a:r>
                <a:r>
                  <a:rPr lang="ja-JP" altLang="en-US" dirty="0" smtClean="0"/>
                  <a:t>は</a:t>
                </a:r>
                <a:r>
                  <a:rPr lang="en-US" altLang="ja-JP" dirty="0" smtClean="0"/>
                  <a:t>Gate</a:t>
                </a:r>
                <a:r>
                  <a:rPr lang="ja-JP" altLang="en-US" dirty="0" smtClean="0"/>
                  <a:t>キャパシタンスのインピーダンスよりも非常に高く</a:t>
                </a:r>
                <a:r>
                  <a:rPr lang="en-US" altLang="ja-JP" dirty="0" smtClean="0"/>
                  <a:t>RC=10uS</a:t>
                </a:r>
                <a:r>
                  <a:rPr lang="ja-JP" altLang="en-US" dirty="0" smtClean="0"/>
                  <a:t>となる</a:t>
                </a:r>
                <a:r>
                  <a:rPr lang="en-US" altLang="ja-JP" dirty="0" smtClean="0"/>
                  <a:t>5MOhm</a:t>
                </a:r>
                <a:r>
                  <a:rPr lang="ja-JP" altLang="en-US" dirty="0" err="1" smtClean="0"/>
                  <a:t>。</a:t>
                </a:r>
                <a:endParaRPr lang="en-US" altLang="ja-JP" dirty="0"/>
              </a:p>
            </p:txBody>
          </p:sp>
        </mc:Choice>
        <mc:Fallback>
          <p:sp>
            <p:nvSpPr>
              <p:cNvPr id="27" name="テキスト ボックス 26"/>
              <p:cNvSpPr txBox="1">
                <a:spLocks noRot="1" noChangeAspect="1" noMove="1" noResize="1" noEditPoints="1" noAdjustHandles="1" noChangeArrowheads="1" noChangeShapeType="1" noTextEdit="1"/>
              </p:cNvSpPr>
              <p:nvPr/>
            </p:nvSpPr>
            <p:spPr>
              <a:xfrm>
                <a:off x="5019493" y="697332"/>
                <a:ext cx="4010607" cy="5356018"/>
              </a:xfrm>
              <a:prstGeom prst="rect">
                <a:avLst/>
              </a:prstGeom>
              <a:blipFill rotWithShape="0">
                <a:blip r:embed="rId3"/>
                <a:stretch>
                  <a:fillRect l="-912" t="-569" b="-91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3415087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For </a:t>
            </a:r>
            <a:r>
              <a:rPr lang="en-US" altLang="ja-JP" dirty="0" smtClean="0"/>
              <a:t>1310n</a:t>
            </a:r>
            <a:r>
              <a:rPr kumimoji="1" lang="en-US" altLang="ja-JP" dirty="0" smtClean="0"/>
              <a:t>m 1photon</a:t>
            </a:r>
            <a:r>
              <a:rPr kumimoji="1" lang="ja-JP" altLang="en-US" dirty="0" smtClean="0"/>
              <a:t>用</a:t>
            </a:r>
            <a:endParaRPr kumimoji="1" lang="ja-JP" altLang="en-US" dirty="0"/>
          </a:p>
        </p:txBody>
      </p:sp>
      <p:sp>
        <p:nvSpPr>
          <p:cNvPr id="12" name="テキスト ボックス 11"/>
          <p:cNvSpPr txBox="1"/>
          <p:nvPr/>
        </p:nvSpPr>
        <p:spPr>
          <a:xfrm>
            <a:off x="628650" y="674716"/>
            <a:ext cx="4013024" cy="646331"/>
          </a:xfrm>
          <a:prstGeom prst="rect">
            <a:avLst/>
          </a:prstGeom>
          <a:noFill/>
        </p:spPr>
        <p:txBody>
          <a:bodyPr wrap="square" rtlCol="0">
            <a:spAutoFit/>
          </a:bodyPr>
          <a:lstStyle/>
          <a:p>
            <a:r>
              <a:rPr kumimoji="1" lang="en-US" altLang="ja-JP" dirty="0" smtClean="0"/>
              <a:t>Gal = 10 </a:t>
            </a:r>
            <a:r>
              <a:rPr kumimoji="1" lang="ja-JP" altLang="en-US" dirty="0" smtClean="0"/>
              <a:t>とした時の電流変化</a:t>
            </a:r>
            <a:r>
              <a:rPr lang="en-US" altLang="ja-JP" dirty="0" smtClean="0"/>
              <a:t>580p</a:t>
            </a:r>
            <a:r>
              <a:rPr kumimoji="1" lang="en-US" altLang="ja-JP" dirty="0" smtClean="0"/>
              <a:t>A(3.6x10</a:t>
            </a:r>
            <a:r>
              <a:rPr lang="en-US" altLang="ja-JP" baseline="30000" dirty="0" smtClean="0"/>
              <a:t>3</a:t>
            </a:r>
            <a:r>
              <a:rPr kumimoji="1" lang="en-US" altLang="ja-JP" dirty="0" smtClean="0"/>
              <a:t>e)</a:t>
            </a:r>
            <a:r>
              <a:rPr kumimoji="1" lang="ja-JP" altLang="en-US" dirty="0" smtClean="0"/>
              <a:t>に対しての</a:t>
            </a:r>
            <a:r>
              <a:rPr kumimoji="1" lang="en-US" altLang="ja-JP" dirty="0" smtClean="0"/>
              <a:t>Drain</a:t>
            </a:r>
            <a:r>
              <a:rPr kumimoji="1" lang="ja-JP" altLang="en-US" dirty="0" smtClean="0"/>
              <a:t>電流</a:t>
            </a:r>
            <a:endParaRPr kumimoji="1" lang="ja-JP" altLang="en-US" dirty="0"/>
          </a:p>
        </p:txBody>
      </p:sp>
      <p:sp>
        <p:nvSpPr>
          <p:cNvPr id="15" name="テキスト ボックス 14"/>
          <p:cNvSpPr txBox="1"/>
          <p:nvPr/>
        </p:nvSpPr>
        <p:spPr>
          <a:xfrm>
            <a:off x="5044440" y="689955"/>
            <a:ext cx="3821430" cy="646331"/>
          </a:xfrm>
          <a:prstGeom prst="rect">
            <a:avLst/>
          </a:prstGeom>
          <a:noFill/>
        </p:spPr>
        <p:txBody>
          <a:bodyPr wrap="square" rtlCol="0">
            <a:spAutoFit/>
          </a:bodyPr>
          <a:lstStyle/>
          <a:p>
            <a:r>
              <a:rPr kumimoji="1" lang="en-US" altLang="ja-JP" dirty="0" smtClean="0"/>
              <a:t>Gal = 200 </a:t>
            </a:r>
            <a:r>
              <a:rPr kumimoji="1" lang="ja-JP" altLang="en-US" dirty="0" smtClean="0"/>
              <a:t>とした時の電流変化</a:t>
            </a:r>
            <a:r>
              <a:rPr lang="en-US" altLang="ja-JP" dirty="0" smtClean="0"/>
              <a:t>36</a:t>
            </a:r>
            <a:r>
              <a:rPr kumimoji="1" lang="en-US" altLang="ja-JP" dirty="0" smtClean="0"/>
              <a:t>nA(21.6x10</a:t>
            </a:r>
            <a:r>
              <a:rPr lang="en-US" altLang="ja-JP" baseline="30000" dirty="0"/>
              <a:t>4</a:t>
            </a:r>
            <a:r>
              <a:rPr kumimoji="1" lang="en-US" altLang="ja-JP" dirty="0" smtClean="0"/>
              <a:t>e)</a:t>
            </a:r>
            <a:r>
              <a:rPr kumimoji="1" lang="ja-JP" altLang="en-US" dirty="0" smtClean="0"/>
              <a:t>に対しての</a:t>
            </a:r>
            <a:r>
              <a:rPr kumimoji="1" lang="en-US" altLang="ja-JP" dirty="0" smtClean="0"/>
              <a:t>Drain</a:t>
            </a:r>
            <a:r>
              <a:rPr kumimoji="1" lang="ja-JP" altLang="en-US" dirty="0" smtClean="0"/>
              <a:t>電流</a:t>
            </a:r>
            <a:endParaRPr kumimoji="1" lang="ja-JP" altLang="en-US" dirty="0"/>
          </a:p>
        </p:txBody>
      </p:sp>
      <p:pic>
        <p:nvPicPr>
          <p:cNvPr id="3" name="図 2"/>
          <p:cNvPicPr>
            <a:picLocks noChangeAspect="1"/>
          </p:cNvPicPr>
          <p:nvPr/>
        </p:nvPicPr>
        <p:blipFill>
          <a:blip r:embed="rId2"/>
          <a:stretch>
            <a:fillRect/>
          </a:stretch>
        </p:blipFill>
        <p:spPr>
          <a:xfrm>
            <a:off x="477750" y="1336286"/>
            <a:ext cx="3829121" cy="54432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図 4"/>
          <p:cNvPicPr>
            <a:picLocks noChangeAspect="1"/>
          </p:cNvPicPr>
          <p:nvPr/>
        </p:nvPicPr>
        <p:blipFill>
          <a:blip r:embed="rId3"/>
          <a:stretch>
            <a:fillRect/>
          </a:stretch>
        </p:blipFill>
        <p:spPr>
          <a:xfrm>
            <a:off x="5019676" y="1321047"/>
            <a:ext cx="3803126" cy="54394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1844040" y="1828800"/>
            <a:ext cx="268224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900 </a:t>
            </a:r>
            <a:r>
              <a:rPr kumimoji="1" lang="en-US" altLang="ja-JP" sz="2400" b="1" dirty="0" err="1" smtClean="0">
                <a:solidFill>
                  <a:schemeClr val="accent4">
                    <a:lumMod val="75000"/>
                  </a:schemeClr>
                </a:solidFill>
              </a:rPr>
              <a:t>uV</a:t>
            </a:r>
            <a:endParaRPr kumimoji="1" lang="en-US" altLang="ja-JP" sz="2400" b="1" dirty="0" smtClean="0">
              <a:solidFill>
                <a:schemeClr val="accent4">
                  <a:lumMod val="75000"/>
                </a:schemeClr>
              </a:solidFill>
            </a:endParaRPr>
          </a:p>
          <a:p>
            <a:r>
              <a:rPr lang="en-US" altLang="ja-JP" sz="2400" b="1" dirty="0" smtClean="0">
                <a:solidFill>
                  <a:srgbClr val="00B050"/>
                </a:solidFill>
              </a:rPr>
              <a:t>2photon : 1.95 mV</a:t>
            </a:r>
          </a:p>
          <a:p>
            <a:r>
              <a:rPr kumimoji="1" lang="en-US" altLang="ja-JP" sz="2400" b="1" dirty="0" smtClean="0">
                <a:solidFill>
                  <a:schemeClr val="accent1">
                    <a:lumMod val="75000"/>
                  </a:schemeClr>
                </a:solidFill>
              </a:rPr>
              <a:t>3photon : 3.2 mV</a:t>
            </a:r>
            <a:endParaRPr kumimoji="1" lang="ja-JP" altLang="en-US" sz="2400" b="1" dirty="0">
              <a:solidFill>
                <a:schemeClr val="accent1">
                  <a:lumMod val="75000"/>
                </a:schemeClr>
              </a:solidFill>
            </a:endParaRPr>
          </a:p>
        </p:txBody>
      </p:sp>
      <p:sp>
        <p:nvSpPr>
          <p:cNvPr id="19" name="テキスト ボックス 18"/>
          <p:cNvSpPr txBox="1"/>
          <p:nvPr/>
        </p:nvSpPr>
        <p:spPr>
          <a:xfrm>
            <a:off x="6259830" y="1828799"/>
            <a:ext cx="260604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18 mV</a:t>
            </a:r>
          </a:p>
          <a:p>
            <a:r>
              <a:rPr lang="en-US" altLang="ja-JP" sz="2400" b="1" dirty="0" smtClean="0">
                <a:solidFill>
                  <a:srgbClr val="00B050"/>
                </a:solidFill>
              </a:rPr>
              <a:t>2photon : 50 mV</a:t>
            </a:r>
          </a:p>
          <a:p>
            <a:r>
              <a:rPr kumimoji="1" lang="en-US" altLang="ja-JP" sz="2400" b="1" dirty="0" smtClean="0">
                <a:solidFill>
                  <a:schemeClr val="accent1">
                    <a:lumMod val="75000"/>
                  </a:schemeClr>
                </a:solidFill>
              </a:rPr>
              <a:t>3photon : 85 mV</a:t>
            </a:r>
            <a:endParaRPr kumimoji="1" lang="ja-JP" altLang="en-US" sz="2400" b="1" dirty="0">
              <a:solidFill>
                <a:schemeClr val="accent1">
                  <a:lumMod val="75000"/>
                </a:schemeClr>
              </a:solidFill>
            </a:endParaRPr>
          </a:p>
        </p:txBody>
      </p:sp>
    </p:spTree>
    <p:extLst>
      <p:ext uri="{BB962C8B-B14F-4D97-AF65-F5344CB8AC3E}">
        <p14:creationId xmlns:p14="http://schemas.microsoft.com/office/powerpoint/2010/main" val="40233320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For 10um 1photon</a:t>
            </a:r>
            <a:r>
              <a:rPr kumimoji="1" lang="ja-JP" altLang="en-US" dirty="0" smtClean="0"/>
              <a:t>用</a:t>
            </a:r>
            <a:endParaRPr kumimoji="1" lang="ja-JP" altLang="en-US" dirty="0"/>
          </a:p>
        </p:txBody>
      </p:sp>
      <p:pic>
        <p:nvPicPr>
          <p:cNvPr id="4" name="図 3"/>
          <p:cNvPicPr>
            <a:picLocks noChangeAspect="1"/>
          </p:cNvPicPr>
          <p:nvPr/>
        </p:nvPicPr>
        <p:blipFill>
          <a:blip r:embed="rId2"/>
          <a:stretch>
            <a:fillRect/>
          </a:stretch>
        </p:blipFill>
        <p:spPr>
          <a:xfrm>
            <a:off x="135936" y="705196"/>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1718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718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3303041" y="869111"/>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731819"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3314823" y="1616085"/>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4039850" y="1616085"/>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2690750" y="3496400"/>
            <a:ext cx="1184856" cy="369332"/>
          </a:xfrm>
          <a:prstGeom prst="rect">
            <a:avLst/>
          </a:prstGeom>
          <a:noFill/>
        </p:spPr>
        <p:txBody>
          <a:bodyPr wrap="square" rtlCol="0">
            <a:spAutoFit/>
          </a:bodyPr>
          <a:lstStyle/>
          <a:p>
            <a:r>
              <a:rPr kumimoji="1" lang="en-US" altLang="ja-JP" dirty="0" smtClean="0">
                <a:solidFill>
                  <a:srgbClr val="FF0000"/>
                </a:solidFill>
              </a:rPr>
              <a:t>SOI-STJ</a:t>
            </a:r>
            <a:endParaRPr kumimoji="1" lang="ja-JP" altLang="en-US" dirty="0">
              <a:solidFill>
                <a:srgbClr val="FF0000"/>
              </a:solidFill>
            </a:endParaRPr>
          </a:p>
        </p:txBody>
      </p:sp>
      <p:sp>
        <p:nvSpPr>
          <p:cNvPr id="12" name="円/楕円 11"/>
          <p:cNvSpPr/>
          <p:nvPr/>
        </p:nvSpPr>
        <p:spPr>
          <a:xfrm>
            <a:off x="1731819"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p:nvSpPr>
        <p:spPr>
          <a:xfrm>
            <a:off x="1729981"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p:nvSpPr>
        <p:spPr>
          <a:xfrm rot="5400000">
            <a:off x="4445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6200000">
            <a:off x="819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p:nvPr/>
        </p:nvCxnSpPr>
        <p:spPr>
          <a:xfrm flipV="1">
            <a:off x="931226" y="1023658"/>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288578" y="1272455"/>
            <a:ext cx="1724124" cy="369332"/>
          </a:xfrm>
          <a:prstGeom prst="rect">
            <a:avLst/>
          </a:prstGeom>
          <a:noFill/>
        </p:spPr>
        <p:txBody>
          <a:bodyPr wrap="square" rtlCol="0">
            <a:spAutoFit/>
          </a:bodyPr>
          <a:lstStyle/>
          <a:p>
            <a:r>
              <a:rPr kumimoji="1" lang="en-US" altLang="ja-JP" dirty="0" err="1" smtClean="0"/>
              <a:t>Vgs</a:t>
            </a:r>
            <a:r>
              <a:rPr kumimoji="1" lang="ja-JP" altLang="en-US" dirty="0" smtClean="0"/>
              <a:t>をモニター</a:t>
            </a:r>
            <a:endParaRPr kumimoji="1" lang="ja-JP" altLang="en-US" dirty="0"/>
          </a:p>
        </p:txBody>
      </p:sp>
      <p:sp>
        <p:nvSpPr>
          <p:cNvPr id="18" name="正方形/長方形 17"/>
          <p:cNvSpPr/>
          <p:nvPr/>
        </p:nvSpPr>
        <p:spPr>
          <a:xfrm>
            <a:off x="2362200" y="1965960"/>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b="1" dirty="0" smtClean="0">
                <a:solidFill>
                  <a:schemeClr val="tx1"/>
                </a:solidFill>
              </a:rPr>
              <a:t>C1</a:t>
            </a:r>
            <a:endParaRPr kumimoji="1" lang="ja-JP" altLang="en-US" sz="1600" b="1" dirty="0">
              <a:solidFill>
                <a:schemeClr val="tx1"/>
              </a:solidFill>
            </a:endParaRPr>
          </a:p>
        </p:txBody>
      </p:sp>
      <p:sp>
        <p:nvSpPr>
          <p:cNvPr id="19" name="正方形/長方形 18"/>
          <p:cNvSpPr/>
          <p:nvPr/>
        </p:nvSpPr>
        <p:spPr>
          <a:xfrm>
            <a:off x="467386" y="2377453"/>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R1</a:t>
            </a:r>
            <a:endParaRPr kumimoji="1" lang="ja-JP" altLang="en-US" sz="1600" b="1" dirty="0">
              <a:solidFill>
                <a:schemeClr val="tx1"/>
              </a:solidFill>
            </a:endParaRPr>
          </a:p>
        </p:txBody>
      </p:sp>
      <p:sp>
        <p:nvSpPr>
          <p:cNvPr id="22" name="正方形/長方形 21"/>
          <p:cNvSpPr/>
          <p:nvPr/>
        </p:nvSpPr>
        <p:spPr>
          <a:xfrm>
            <a:off x="3516387" y="1704301"/>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smtClean="0">
                <a:solidFill>
                  <a:schemeClr val="tx1"/>
                </a:solidFill>
              </a:rPr>
              <a:t>C2</a:t>
            </a:r>
            <a:endParaRPr kumimoji="1" lang="ja-JP" altLang="en-US" sz="1600" b="1" dirty="0">
              <a:solidFill>
                <a:schemeClr val="tx1"/>
              </a:solidFill>
            </a:endParaRPr>
          </a:p>
        </p:txBody>
      </p:sp>
      <mc:AlternateContent xmlns:mc="http://schemas.openxmlformats.org/markup-compatibility/2006">
        <mc:Choice xmlns:a14="http://schemas.microsoft.com/office/drawing/2010/main" Requires="a14">
          <p:sp>
            <p:nvSpPr>
              <p:cNvPr id="27" name="テキスト ボックス 26"/>
              <p:cNvSpPr txBox="1"/>
              <p:nvPr/>
            </p:nvSpPr>
            <p:spPr>
              <a:xfrm>
                <a:off x="5019493" y="697332"/>
                <a:ext cx="4010607" cy="5080173"/>
              </a:xfrm>
              <a:prstGeom prst="rect">
                <a:avLst/>
              </a:prstGeom>
              <a:noFill/>
            </p:spPr>
            <p:txBody>
              <a:bodyPr wrap="square" rtlCol="0">
                <a:spAutoFit/>
              </a:bodyPr>
              <a:lstStyle/>
              <a:p>
                <a:pPr marL="285750" indent="-285750">
                  <a:buFont typeface="Arial" panose="020B0604020202020204" pitchFamily="34" charset="0"/>
                  <a:buChar char="•"/>
                </a:pPr>
                <a:r>
                  <a:rPr lang="ja-JP" altLang="en-US" dirty="0" smtClean="0"/>
                  <a:t>このパターンで観測できる電荷量は</a:t>
                </a:r>
                <a:r>
                  <a:rPr lang="en-US" altLang="ja-JP" dirty="0"/>
                  <a:t>4.7x10</a:t>
                </a:r>
                <a:r>
                  <a:rPr lang="en-US" altLang="ja-JP" baseline="30000" dirty="0"/>
                  <a:t>2</a:t>
                </a:r>
                <a:r>
                  <a:rPr lang="en-US" altLang="ja-JP" dirty="0"/>
                  <a:t>e(Gal=10)</a:t>
                </a:r>
                <a:r>
                  <a:rPr lang="ja-JP" altLang="en-US" dirty="0"/>
                  <a:t>～</a:t>
                </a:r>
                <a:r>
                  <a:rPr lang="en-US" altLang="ja-JP" dirty="0"/>
                  <a:t>28.2x10</a:t>
                </a:r>
                <a:r>
                  <a:rPr lang="en-US" altLang="ja-JP" baseline="30000" dirty="0"/>
                  <a:t>3</a:t>
                </a:r>
                <a:r>
                  <a:rPr lang="en-US" altLang="ja-JP" dirty="0"/>
                  <a:t>e(Gal=200</a:t>
                </a:r>
                <a:r>
                  <a:rPr lang="ja-JP" altLang="en-US" dirty="0"/>
                  <a:t>で</a:t>
                </a:r>
                <a:r>
                  <a:rPr lang="en-US" altLang="ja-JP" dirty="0"/>
                  <a:t>3photon)</a:t>
                </a:r>
                <a:r>
                  <a:rPr lang="ja-JP" altLang="en-US" dirty="0" smtClean="0"/>
                  <a:t>程度と設定。</a:t>
                </a:r>
                <a:endParaRPr lang="en-US" altLang="ja-JP" dirty="0" smtClean="0"/>
              </a:p>
              <a:p>
                <a:pPr marL="285750" indent="-285750">
                  <a:buFont typeface="Arial" panose="020B0604020202020204" pitchFamily="34" charset="0"/>
                  <a:buChar char="•"/>
                </a:pPr>
                <a:endParaRPr kumimoji="1" lang="en-US" altLang="ja-JP" dirty="0" smtClean="0"/>
              </a:p>
              <a:p>
                <a:pPr marL="285750" indent="-285750">
                  <a:buFont typeface="Arial" panose="020B0604020202020204" pitchFamily="34" charset="0"/>
                  <a:buChar char="•"/>
                </a:pPr>
                <a:r>
                  <a:rPr lang="ja-JP" altLang="en-US" dirty="0" smtClean="0"/>
                  <a:t>最大電荷量</a:t>
                </a:r>
                <a:r>
                  <a:rPr lang="en-US" altLang="ja-JP" dirty="0" smtClean="0"/>
                  <a:t>28.2x10</a:t>
                </a:r>
                <a:r>
                  <a:rPr lang="en-US" altLang="ja-JP" baseline="30000" dirty="0" smtClean="0"/>
                  <a:t>3</a:t>
                </a:r>
                <a:r>
                  <a:rPr lang="en-US" altLang="ja-JP" dirty="0" smtClean="0"/>
                  <a:t>e</a:t>
                </a:r>
                <a:r>
                  <a:rPr lang="ja-JP" altLang="en-US" dirty="0" smtClean="0"/>
                  <a:t>で</a:t>
                </a:r>
                <a:r>
                  <a:rPr lang="en-US" altLang="ja-JP" dirty="0" smtClean="0"/>
                  <a:t>STJ</a:t>
                </a:r>
                <a:r>
                  <a:rPr lang="ja-JP" altLang="en-US" dirty="0"/>
                  <a:t>が</a:t>
                </a:r>
                <a:r>
                  <a:rPr lang="en-US" altLang="ja-JP" dirty="0"/>
                  <a:t>2mV</a:t>
                </a:r>
                <a:r>
                  <a:rPr lang="ja-JP" altLang="en-US" dirty="0"/>
                  <a:t>の電圧変化を起こすように設定。</a:t>
                </a:r>
                <a:endParaRPr lang="en-US" altLang="ja-JP" dirty="0"/>
              </a:p>
              <a:p>
                <a:pPr/>
                <a14:m>
                  <m:oMathPara xmlns:m="http://schemas.openxmlformats.org/officeDocument/2006/math">
                    <m:oMathParaPr>
                      <m:jc m:val="centerGroup"/>
                    </m:oMathParaPr>
                    <m:oMath xmlns:m="http://schemas.openxmlformats.org/officeDocument/2006/math">
                      <m:r>
                        <m:rPr>
                          <m:sty m:val="p"/>
                        </m:rPr>
                        <a:rPr lang="en-US" altLang="ja-JP" i="1" dirty="0">
                          <a:latin typeface="Cambria Math" panose="02040503050406030204" pitchFamily="18" charset="0"/>
                        </a:rPr>
                        <m:t>C</m:t>
                      </m:r>
                      <m:r>
                        <a:rPr lang="en-US" altLang="ja-JP" i="1" dirty="0">
                          <a:latin typeface="Cambria Math" panose="02040503050406030204" pitchFamily="18" charset="0"/>
                        </a:rPr>
                        <m:t>1=</m:t>
                      </m:r>
                      <m:f>
                        <m:fPr>
                          <m:ctrlPr>
                            <a:rPr lang="en-US" altLang="ja-JP" i="1" dirty="0">
                              <a:latin typeface="Cambria Math" panose="02040503050406030204" pitchFamily="18" charset="0"/>
                              <a:ea typeface="Cambria Math" panose="02040503050406030204" pitchFamily="18" charset="0"/>
                            </a:rPr>
                          </m:ctrlPr>
                        </m:fPr>
                        <m:num>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𝑄</m:t>
                          </m:r>
                        </m:num>
                        <m:den>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𝑉</m:t>
                          </m:r>
                        </m:den>
                      </m:f>
                      <m:r>
                        <a:rPr lang="en-US" altLang="ja-JP" i="1" dirty="0">
                          <a:latin typeface="Cambria Math" panose="02040503050406030204" pitchFamily="18" charset="0"/>
                          <a:ea typeface="Cambria Math" panose="02040503050406030204" pitchFamily="18" charset="0"/>
                        </a:rPr>
                        <m:t>=</m:t>
                      </m:r>
                      <m:f>
                        <m:fPr>
                          <m:ctrlPr>
                            <a:rPr lang="en-US" altLang="ja-JP" i="1" dirty="0">
                              <a:latin typeface="Cambria Math" panose="02040503050406030204" pitchFamily="18" charset="0"/>
                              <a:ea typeface="Cambria Math" panose="02040503050406030204" pitchFamily="18" charset="0"/>
                            </a:rPr>
                          </m:ctrlPr>
                        </m:fPr>
                        <m:num>
                          <m:r>
                            <a:rPr lang="en-US" altLang="ja-JP" i="1" dirty="0">
                              <a:latin typeface="Cambria Math" panose="02040503050406030204" pitchFamily="18" charset="0"/>
                              <a:ea typeface="Cambria Math" panose="02040503050406030204" pitchFamily="18" charset="0"/>
                            </a:rPr>
                            <m:t>28.2×</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3</m:t>
                              </m:r>
                            </m:sup>
                          </m:sSup>
                          <m:r>
                            <a:rPr lang="en-US" altLang="ja-JP" i="1" dirty="0">
                              <a:latin typeface="Cambria Math" panose="02040503050406030204" pitchFamily="18" charset="0"/>
                              <a:ea typeface="Cambria Math" panose="02040503050406030204" pitchFamily="18" charset="0"/>
                            </a:rPr>
                            <m:t>𝑒</m:t>
                          </m:r>
                        </m:num>
                        <m:den>
                          <m:r>
                            <a:rPr lang="en-US" altLang="ja-JP" i="1" dirty="0">
                              <a:latin typeface="Cambria Math" panose="02040503050406030204" pitchFamily="18" charset="0"/>
                              <a:ea typeface="Cambria Math" panose="02040503050406030204" pitchFamily="18" charset="0"/>
                            </a:rPr>
                            <m:t>2×</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−3</m:t>
                              </m:r>
                            </m:sup>
                          </m:sSup>
                        </m:den>
                      </m:f>
                      <m:r>
                        <a:rPr lang="en-US" altLang="ja-JP" i="1" dirty="0">
                          <a:latin typeface="Cambria Math" panose="02040503050406030204" pitchFamily="18" charset="0"/>
                          <a:ea typeface="Cambria Math" panose="02040503050406030204" pitchFamily="18" charset="0"/>
                        </a:rPr>
                        <m:t>≈1.4</m:t>
                      </m:r>
                      <m:r>
                        <a:rPr lang="en-US" altLang="ja-JP" i="1" dirty="0">
                          <a:latin typeface="Cambria Math" panose="02040503050406030204" pitchFamily="18" charset="0"/>
                          <a:ea typeface="Cambria Math" panose="02040503050406030204" pitchFamily="18" charset="0"/>
                        </a:rPr>
                        <m:t>𝑝𝐹</m:t>
                      </m:r>
                    </m:oMath>
                  </m:oMathPara>
                </a14:m>
                <a:endParaRPr lang="en-US" altLang="ja-JP" dirty="0"/>
              </a:p>
              <a:p>
                <a:endParaRPr lang="en-US" altLang="ja-JP" dirty="0" smtClean="0"/>
              </a:p>
              <a:p>
                <a:pPr marL="285750" indent="-285750">
                  <a:buFont typeface="Arial" panose="020B0604020202020204" pitchFamily="34" charset="0"/>
                  <a:buChar char="•"/>
                </a:pPr>
                <a:r>
                  <a:rPr lang="ja-JP" altLang="en-US" dirty="0" smtClean="0"/>
                  <a:t>上の生成電荷数に対して最低でも</a:t>
                </a:r>
                <a:r>
                  <a:rPr lang="en-US" altLang="ja-JP" dirty="0" smtClean="0"/>
                  <a:t>1mV</a:t>
                </a:r>
                <a:r>
                  <a:rPr lang="ja-JP" altLang="en-US" dirty="0" smtClean="0"/>
                  <a:t>弱の</a:t>
                </a:r>
                <a:r>
                  <a:rPr lang="en-US" altLang="ja-JP" dirty="0" smtClean="0"/>
                  <a:t>Output</a:t>
                </a:r>
                <a:r>
                  <a:rPr lang="ja-JP" altLang="en-US" dirty="0" smtClean="0"/>
                  <a:t>が得られるように</a:t>
                </a:r>
                <a:r>
                  <a:rPr lang="en-US" altLang="ja-JP" dirty="0" err="1" smtClean="0"/>
                  <a:t>GateC</a:t>
                </a:r>
                <a:r>
                  <a:rPr lang="ja-JP" altLang="en-US" dirty="0" smtClean="0"/>
                  <a:t>は</a:t>
                </a:r>
                <a:r>
                  <a:rPr lang="en-US" altLang="ja-JP" dirty="0" smtClean="0"/>
                  <a:t>3.2fF(W=1 </a:t>
                </a:r>
                <a:r>
                  <a:rPr lang="en-US" altLang="ja-JP" dirty="0" smtClean="0"/>
                  <a:t>um, L=0.4um)</a:t>
                </a:r>
                <a:r>
                  <a:rPr lang="ja-JP" altLang="en-US" dirty="0" smtClean="0"/>
                  <a:t>に設定。</a:t>
                </a:r>
                <a:endParaRPr lang="en-US" altLang="ja-JP" dirty="0" smtClean="0"/>
              </a:p>
              <a:p>
                <a:endParaRPr lang="en-US" altLang="ja-JP" dirty="0" smtClean="0"/>
              </a:p>
              <a:p>
                <a:pPr marL="285750" indent="-285750">
                  <a:buFont typeface="Arial" panose="020B0604020202020204" pitchFamily="34" charset="0"/>
                  <a:buChar char="•"/>
                </a:pPr>
                <a:r>
                  <a:rPr lang="en-US" altLang="ja-JP" dirty="0" smtClean="0"/>
                  <a:t>R1</a:t>
                </a:r>
                <a:r>
                  <a:rPr lang="ja-JP" altLang="en-US" dirty="0" smtClean="0"/>
                  <a:t>は</a:t>
                </a:r>
                <a:r>
                  <a:rPr lang="en-US" altLang="ja-JP" dirty="0" smtClean="0"/>
                  <a:t>Gate</a:t>
                </a:r>
                <a:r>
                  <a:rPr lang="ja-JP" altLang="en-US" dirty="0" smtClean="0"/>
                  <a:t>キャパシタンスのインピーダンスよりも非常に高く</a:t>
                </a:r>
                <a:r>
                  <a:rPr lang="en-US" altLang="ja-JP" dirty="0" smtClean="0"/>
                  <a:t>RC=70uS</a:t>
                </a:r>
                <a:r>
                  <a:rPr lang="ja-JP" altLang="en-US" dirty="0" smtClean="0"/>
                  <a:t>となる</a:t>
                </a:r>
                <a:r>
                  <a:rPr lang="en-US" altLang="ja-JP" dirty="0" smtClean="0"/>
                  <a:t>50MOhm</a:t>
                </a:r>
                <a:r>
                  <a:rPr lang="ja-JP" altLang="en-US" dirty="0" err="1" smtClean="0"/>
                  <a:t>。</a:t>
                </a:r>
                <a:endParaRPr lang="en-US" altLang="ja-JP" dirty="0"/>
              </a:p>
            </p:txBody>
          </p:sp>
        </mc:Choice>
        <mc:Fallback>
          <p:sp>
            <p:nvSpPr>
              <p:cNvPr id="27" name="テキスト ボックス 26"/>
              <p:cNvSpPr txBox="1">
                <a:spLocks noRot="1" noChangeAspect="1" noMove="1" noResize="1" noEditPoints="1" noAdjustHandles="1" noChangeArrowheads="1" noChangeShapeType="1" noTextEdit="1"/>
              </p:cNvSpPr>
              <p:nvPr/>
            </p:nvSpPr>
            <p:spPr>
              <a:xfrm>
                <a:off x="5019493" y="697332"/>
                <a:ext cx="4010607" cy="5080173"/>
              </a:xfrm>
              <a:prstGeom prst="rect">
                <a:avLst/>
              </a:prstGeom>
              <a:blipFill rotWithShape="0">
                <a:blip r:embed="rId3"/>
                <a:stretch>
                  <a:fillRect l="-912" t="-600" r="-1368" b="-95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5417794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2"/>
          <a:stretch>
            <a:fillRect/>
          </a:stretch>
        </p:blipFill>
        <p:spPr>
          <a:xfrm>
            <a:off x="4792185" y="1445586"/>
            <a:ext cx="4054636" cy="4228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For </a:t>
            </a:r>
            <a:r>
              <a:rPr lang="en-US" altLang="ja-JP" dirty="0" smtClean="0"/>
              <a:t>10u</a:t>
            </a:r>
            <a:r>
              <a:rPr kumimoji="1" lang="en-US" altLang="ja-JP" dirty="0" smtClean="0"/>
              <a:t>m 1photon</a:t>
            </a:r>
            <a:r>
              <a:rPr kumimoji="1" lang="ja-JP" altLang="en-US" dirty="0" smtClean="0"/>
              <a:t>用</a:t>
            </a:r>
            <a:endParaRPr kumimoji="1" lang="ja-JP" altLang="en-US" dirty="0"/>
          </a:p>
        </p:txBody>
      </p:sp>
      <p:sp>
        <p:nvSpPr>
          <p:cNvPr id="12" name="テキスト ボックス 11"/>
          <p:cNvSpPr txBox="1"/>
          <p:nvPr/>
        </p:nvSpPr>
        <p:spPr>
          <a:xfrm>
            <a:off x="960120" y="674716"/>
            <a:ext cx="3368040" cy="646331"/>
          </a:xfrm>
          <a:prstGeom prst="rect">
            <a:avLst/>
          </a:prstGeom>
          <a:noFill/>
        </p:spPr>
        <p:txBody>
          <a:bodyPr wrap="square" rtlCol="0">
            <a:spAutoFit/>
          </a:bodyPr>
          <a:lstStyle/>
          <a:p>
            <a:r>
              <a:rPr kumimoji="1" lang="en-US" altLang="ja-JP" dirty="0" smtClean="0"/>
              <a:t>Gal = 10 </a:t>
            </a:r>
            <a:r>
              <a:rPr kumimoji="1" lang="ja-JP" altLang="en-US" dirty="0" smtClean="0"/>
              <a:t>とした時の電流変化</a:t>
            </a:r>
            <a:r>
              <a:rPr lang="en-US" altLang="ja-JP" dirty="0" smtClean="0"/>
              <a:t>75p</a:t>
            </a:r>
            <a:r>
              <a:rPr kumimoji="1" lang="en-US" altLang="ja-JP" dirty="0" smtClean="0"/>
              <a:t>A(4.7x10</a:t>
            </a:r>
            <a:r>
              <a:rPr lang="en-US" altLang="ja-JP" baseline="30000" dirty="0" smtClean="0"/>
              <a:t>2</a:t>
            </a:r>
            <a:r>
              <a:rPr kumimoji="1" lang="en-US" altLang="ja-JP" dirty="0" smtClean="0"/>
              <a:t>e)</a:t>
            </a:r>
            <a:r>
              <a:rPr kumimoji="1" lang="ja-JP" altLang="en-US" dirty="0" smtClean="0"/>
              <a:t>に対しての</a:t>
            </a:r>
            <a:r>
              <a:rPr kumimoji="1" lang="en-US" altLang="ja-JP" dirty="0" smtClean="0"/>
              <a:t>D</a:t>
            </a:r>
            <a:r>
              <a:rPr kumimoji="1" lang="ja-JP" altLang="en-US" dirty="0" smtClean="0"/>
              <a:t>電流</a:t>
            </a:r>
            <a:endParaRPr kumimoji="1" lang="ja-JP" altLang="en-US" dirty="0"/>
          </a:p>
        </p:txBody>
      </p:sp>
      <p:sp>
        <p:nvSpPr>
          <p:cNvPr id="15" name="テキスト ボックス 14"/>
          <p:cNvSpPr txBox="1"/>
          <p:nvPr/>
        </p:nvSpPr>
        <p:spPr>
          <a:xfrm>
            <a:off x="5212080" y="674715"/>
            <a:ext cx="3634740" cy="646331"/>
          </a:xfrm>
          <a:prstGeom prst="rect">
            <a:avLst/>
          </a:prstGeom>
          <a:noFill/>
        </p:spPr>
        <p:txBody>
          <a:bodyPr wrap="square" rtlCol="0">
            <a:spAutoFit/>
          </a:bodyPr>
          <a:lstStyle/>
          <a:p>
            <a:r>
              <a:rPr kumimoji="1" lang="en-US" altLang="ja-JP" dirty="0" smtClean="0"/>
              <a:t>Gal = 200 </a:t>
            </a:r>
            <a:r>
              <a:rPr kumimoji="1" lang="ja-JP" altLang="en-US" dirty="0" smtClean="0"/>
              <a:t>とした時の電流変化</a:t>
            </a:r>
            <a:r>
              <a:rPr lang="en-US" altLang="ja-JP" dirty="0" smtClean="0"/>
              <a:t>4.5</a:t>
            </a:r>
            <a:r>
              <a:rPr kumimoji="1" lang="en-US" altLang="ja-JP" dirty="0" smtClean="0"/>
              <a:t>nA(28.2x10</a:t>
            </a:r>
            <a:r>
              <a:rPr lang="en-US" altLang="ja-JP" baseline="30000" dirty="0"/>
              <a:t>3</a:t>
            </a:r>
            <a:r>
              <a:rPr kumimoji="1" lang="en-US" altLang="ja-JP" dirty="0" smtClean="0"/>
              <a:t>e)</a:t>
            </a:r>
            <a:r>
              <a:rPr kumimoji="1" lang="ja-JP" altLang="en-US" dirty="0" smtClean="0"/>
              <a:t>に対しての</a:t>
            </a:r>
            <a:r>
              <a:rPr kumimoji="1" lang="en-US" altLang="ja-JP" dirty="0" smtClean="0"/>
              <a:t>D</a:t>
            </a:r>
            <a:r>
              <a:rPr kumimoji="1" lang="ja-JP" altLang="en-US" dirty="0" smtClean="0"/>
              <a:t>電流</a:t>
            </a:r>
            <a:endParaRPr kumimoji="1" lang="ja-JP" altLang="en-US" dirty="0"/>
          </a:p>
        </p:txBody>
      </p:sp>
      <p:pic>
        <p:nvPicPr>
          <p:cNvPr id="4" name="図 3"/>
          <p:cNvPicPr>
            <a:picLocks noChangeAspect="1"/>
          </p:cNvPicPr>
          <p:nvPr/>
        </p:nvPicPr>
        <p:blipFill>
          <a:blip r:embed="rId3"/>
          <a:stretch>
            <a:fillRect/>
          </a:stretch>
        </p:blipFill>
        <p:spPr>
          <a:xfrm>
            <a:off x="628650" y="1445586"/>
            <a:ext cx="3694575" cy="4228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1844040" y="1828800"/>
            <a:ext cx="268224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300 </a:t>
            </a:r>
            <a:r>
              <a:rPr kumimoji="1" lang="en-US" altLang="ja-JP" sz="2400" b="1" dirty="0" err="1" smtClean="0">
                <a:solidFill>
                  <a:schemeClr val="accent4">
                    <a:lumMod val="75000"/>
                  </a:schemeClr>
                </a:solidFill>
              </a:rPr>
              <a:t>uV</a:t>
            </a:r>
            <a:endParaRPr kumimoji="1" lang="en-US" altLang="ja-JP" sz="2400" b="1" dirty="0" smtClean="0">
              <a:solidFill>
                <a:schemeClr val="accent4">
                  <a:lumMod val="75000"/>
                </a:schemeClr>
              </a:solidFill>
            </a:endParaRPr>
          </a:p>
          <a:p>
            <a:r>
              <a:rPr lang="en-US" altLang="ja-JP" sz="2400" b="1" dirty="0" smtClean="0">
                <a:solidFill>
                  <a:srgbClr val="00B050"/>
                </a:solidFill>
              </a:rPr>
              <a:t>2photon : 700 </a:t>
            </a:r>
            <a:r>
              <a:rPr lang="en-US" altLang="ja-JP" sz="2400" b="1" dirty="0" err="1">
                <a:solidFill>
                  <a:srgbClr val="00B050"/>
                </a:solidFill>
              </a:rPr>
              <a:t>u</a:t>
            </a:r>
            <a:r>
              <a:rPr lang="en-US" altLang="ja-JP" sz="2400" b="1" dirty="0" err="1" smtClean="0">
                <a:solidFill>
                  <a:srgbClr val="00B050"/>
                </a:solidFill>
              </a:rPr>
              <a:t>V</a:t>
            </a:r>
            <a:endParaRPr lang="en-US" altLang="ja-JP" sz="2400" b="1" dirty="0" smtClean="0">
              <a:solidFill>
                <a:srgbClr val="00B050"/>
              </a:solidFill>
            </a:endParaRPr>
          </a:p>
          <a:p>
            <a:r>
              <a:rPr kumimoji="1" lang="en-US" altLang="ja-JP" sz="2400" b="1" dirty="0" smtClean="0">
                <a:solidFill>
                  <a:schemeClr val="accent1">
                    <a:lumMod val="75000"/>
                  </a:schemeClr>
                </a:solidFill>
              </a:rPr>
              <a:t>3photon : 1 mV</a:t>
            </a:r>
            <a:endParaRPr kumimoji="1" lang="ja-JP" altLang="en-US" sz="2400" b="1" dirty="0">
              <a:solidFill>
                <a:schemeClr val="accent1">
                  <a:lumMod val="75000"/>
                </a:schemeClr>
              </a:solidFill>
            </a:endParaRPr>
          </a:p>
        </p:txBody>
      </p:sp>
      <p:sp>
        <p:nvSpPr>
          <p:cNvPr id="19" name="テキスト ボックス 18"/>
          <p:cNvSpPr txBox="1"/>
          <p:nvPr/>
        </p:nvSpPr>
        <p:spPr>
          <a:xfrm>
            <a:off x="6259830" y="1828799"/>
            <a:ext cx="260604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7 mV</a:t>
            </a:r>
          </a:p>
          <a:p>
            <a:r>
              <a:rPr lang="en-US" altLang="ja-JP" sz="2400" b="1" dirty="0" smtClean="0">
                <a:solidFill>
                  <a:srgbClr val="00B050"/>
                </a:solidFill>
              </a:rPr>
              <a:t>2photon : 14 mV</a:t>
            </a:r>
          </a:p>
          <a:p>
            <a:r>
              <a:rPr kumimoji="1" lang="en-US" altLang="ja-JP" sz="2400" b="1" dirty="0" smtClean="0">
                <a:solidFill>
                  <a:schemeClr val="accent1">
                    <a:lumMod val="75000"/>
                  </a:schemeClr>
                </a:solidFill>
              </a:rPr>
              <a:t>3photon : 22 mV</a:t>
            </a:r>
            <a:endParaRPr kumimoji="1" lang="ja-JP" altLang="en-US" sz="2400" b="1" dirty="0">
              <a:solidFill>
                <a:schemeClr val="accent1">
                  <a:lumMod val="75000"/>
                </a:schemeClr>
              </a:solidFill>
            </a:endParaRPr>
          </a:p>
        </p:txBody>
      </p:sp>
    </p:spTree>
    <p:extLst>
      <p:ext uri="{BB962C8B-B14F-4D97-AF65-F5344CB8AC3E}">
        <p14:creationId xmlns:p14="http://schemas.microsoft.com/office/powerpoint/2010/main" val="7466236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97733"/>
            <a:ext cx="7886700" cy="576983"/>
          </a:xfrm>
        </p:spPr>
        <p:txBody>
          <a:bodyPr>
            <a:normAutofit fontScale="90000"/>
          </a:bodyPr>
          <a:lstStyle/>
          <a:p>
            <a:pPr algn="ctr"/>
            <a:r>
              <a:rPr kumimoji="1" lang="en-US" altLang="ja-JP" dirty="0" smtClean="0"/>
              <a:t>For </a:t>
            </a:r>
            <a:r>
              <a:rPr lang="en-US" altLang="ja-JP" dirty="0"/>
              <a:t>5</a:t>
            </a:r>
            <a:r>
              <a:rPr lang="en-US" altLang="ja-JP" dirty="0" smtClean="0"/>
              <a:t>0u</a:t>
            </a:r>
            <a:r>
              <a:rPr kumimoji="1" lang="en-US" altLang="ja-JP" dirty="0" smtClean="0"/>
              <a:t>m 1photon</a:t>
            </a:r>
            <a:r>
              <a:rPr kumimoji="1" lang="ja-JP" altLang="en-US" dirty="0" smtClean="0"/>
              <a:t>用</a:t>
            </a:r>
            <a:endParaRPr kumimoji="1" lang="ja-JP" altLang="en-US" dirty="0"/>
          </a:p>
        </p:txBody>
      </p:sp>
      <p:sp>
        <p:nvSpPr>
          <p:cNvPr id="12" name="テキスト ボックス 11"/>
          <p:cNvSpPr txBox="1"/>
          <p:nvPr/>
        </p:nvSpPr>
        <p:spPr>
          <a:xfrm>
            <a:off x="960120" y="674716"/>
            <a:ext cx="3368040" cy="646331"/>
          </a:xfrm>
          <a:prstGeom prst="rect">
            <a:avLst/>
          </a:prstGeom>
          <a:noFill/>
        </p:spPr>
        <p:txBody>
          <a:bodyPr wrap="square" rtlCol="0">
            <a:spAutoFit/>
          </a:bodyPr>
          <a:lstStyle/>
          <a:p>
            <a:r>
              <a:rPr kumimoji="1" lang="en-US" altLang="ja-JP" dirty="0" smtClean="0"/>
              <a:t>Gal = 10 </a:t>
            </a:r>
            <a:r>
              <a:rPr kumimoji="1" lang="ja-JP" altLang="en-US" dirty="0" smtClean="0"/>
              <a:t>とした時の電流変化</a:t>
            </a:r>
            <a:r>
              <a:rPr lang="en-US" altLang="ja-JP" dirty="0" smtClean="0"/>
              <a:t>16p</a:t>
            </a:r>
            <a:r>
              <a:rPr kumimoji="1" lang="en-US" altLang="ja-JP" dirty="0" smtClean="0"/>
              <a:t>A(10</a:t>
            </a:r>
            <a:r>
              <a:rPr lang="en-US" altLang="ja-JP" baseline="30000" dirty="0" smtClean="0"/>
              <a:t>2</a:t>
            </a:r>
            <a:r>
              <a:rPr kumimoji="1" lang="en-US" altLang="ja-JP" dirty="0" smtClean="0"/>
              <a:t>e)</a:t>
            </a:r>
            <a:r>
              <a:rPr kumimoji="1" lang="ja-JP" altLang="en-US" dirty="0" smtClean="0"/>
              <a:t>に対しての</a:t>
            </a:r>
            <a:r>
              <a:rPr kumimoji="1" lang="en-US" altLang="ja-JP" dirty="0" smtClean="0"/>
              <a:t>D</a:t>
            </a:r>
            <a:r>
              <a:rPr kumimoji="1" lang="ja-JP" altLang="en-US" dirty="0" smtClean="0"/>
              <a:t>電流</a:t>
            </a:r>
            <a:endParaRPr kumimoji="1" lang="ja-JP" altLang="en-US" dirty="0"/>
          </a:p>
        </p:txBody>
      </p:sp>
      <p:sp>
        <p:nvSpPr>
          <p:cNvPr id="15" name="テキスト ボックス 14"/>
          <p:cNvSpPr txBox="1"/>
          <p:nvPr/>
        </p:nvSpPr>
        <p:spPr>
          <a:xfrm>
            <a:off x="5212080" y="674715"/>
            <a:ext cx="3634740" cy="646331"/>
          </a:xfrm>
          <a:prstGeom prst="rect">
            <a:avLst/>
          </a:prstGeom>
          <a:noFill/>
        </p:spPr>
        <p:txBody>
          <a:bodyPr wrap="square" rtlCol="0">
            <a:spAutoFit/>
          </a:bodyPr>
          <a:lstStyle/>
          <a:p>
            <a:r>
              <a:rPr kumimoji="1" lang="en-US" altLang="ja-JP" dirty="0" smtClean="0"/>
              <a:t>Gal = 200 </a:t>
            </a:r>
            <a:r>
              <a:rPr kumimoji="1" lang="ja-JP" altLang="en-US" dirty="0" smtClean="0"/>
              <a:t>とした時の電流変化</a:t>
            </a:r>
            <a:r>
              <a:rPr lang="en-US" altLang="ja-JP" dirty="0" smtClean="0"/>
              <a:t>960p</a:t>
            </a:r>
            <a:r>
              <a:rPr kumimoji="1" lang="en-US" altLang="ja-JP" dirty="0" smtClean="0"/>
              <a:t>A(6x10</a:t>
            </a:r>
            <a:r>
              <a:rPr lang="en-US" altLang="ja-JP" baseline="30000" dirty="0" smtClean="0"/>
              <a:t>3</a:t>
            </a:r>
            <a:r>
              <a:rPr kumimoji="1" lang="en-US" altLang="ja-JP" dirty="0" smtClean="0"/>
              <a:t>e)</a:t>
            </a:r>
            <a:r>
              <a:rPr kumimoji="1" lang="ja-JP" altLang="en-US" dirty="0" smtClean="0"/>
              <a:t>に対しての</a:t>
            </a:r>
            <a:r>
              <a:rPr kumimoji="1" lang="en-US" altLang="ja-JP" dirty="0" smtClean="0"/>
              <a:t>D</a:t>
            </a:r>
            <a:r>
              <a:rPr kumimoji="1" lang="ja-JP" altLang="en-US" dirty="0" smtClean="0"/>
              <a:t>電流</a:t>
            </a:r>
            <a:endParaRPr kumimoji="1" lang="ja-JP" altLang="en-US" dirty="0"/>
          </a:p>
        </p:txBody>
      </p:sp>
      <p:pic>
        <p:nvPicPr>
          <p:cNvPr id="3" name="図 2"/>
          <p:cNvPicPr>
            <a:picLocks noChangeAspect="1"/>
          </p:cNvPicPr>
          <p:nvPr/>
        </p:nvPicPr>
        <p:blipFill>
          <a:blip r:embed="rId2"/>
          <a:stretch>
            <a:fillRect/>
          </a:stretch>
        </p:blipFill>
        <p:spPr>
          <a:xfrm>
            <a:off x="960120" y="1414147"/>
            <a:ext cx="3197629" cy="3969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図 4"/>
          <p:cNvPicPr>
            <a:picLocks noChangeAspect="1"/>
          </p:cNvPicPr>
          <p:nvPr/>
        </p:nvPicPr>
        <p:blipFill>
          <a:blip r:embed="rId3"/>
          <a:stretch>
            <a:fillRect/>
          </a:stretch>
        </p:blipFill>
        <p:spPr>
          <a:xfrm>
            <a:off x="5173255" y="1417513"/>
            <a:ext cx="3342095" cy="3969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1844040" y="1414148"/>
            <a:ext cx="268224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300 </a:t>
            </a:r>
            <a:r>
              <a:rPr kumimoji="1" lang="en-US" altLang="ja-JP" sz="2400" b="1" dirty="0" err="1" smtClean="0">
                <a:solidFill>
                  <a:schemeClr val="accent4">
                    <a:lumMod val="75000"/>
                  </a:schemeClr>
                </a:solidFill>
              </a:rPr>
              <a:t>uV</a:t>
            </a:r>
            <a:endParaRPr kumimoji="1" lang="en-US" altLang="ja-JP" sz="2400" b="1" dirty="0" smtClean="0">
              <a:solidFill>
                <a:schemeClr val="accent4">
                  <a:lumMod val="75000"/>
                </a:schemeClr>
              </a:solidFill>
            </a:endParaRPr>
          </a:p>
          <a:p>
            <a:r>
              <a:rPr lang="en-US" altLang="ja-JP" sz="2400" b="1" dirty="0" smtClean="0">
                <a:solidFill>
                  <a:srgbClr val="00B050"/>
                </a:solidFill>
              </a:rPr>
              <a:t>2photon : 700 </a:t>
            </a:r>
            <a:r>
              <a:rPr lang="en-US" altLang="ja-JP" sz="2400" b="1" dirty="0" err="1" smtClean="0">
                <a:solidFill>
                  <a:srgbClr val="00B050"/>
                </a:solidFill>
              </a:rPr>
              <a:t>uV</a:t>
            </a:r>
            <a:endParaRPr lang="en-US" altLang="ja-JP" sz="2400" b="1" dirty="0" smtClean="0">
              <a:solidFill>
                <a:srgbClr val="00B050"/>
              </a:solidFill>
            </a:endParaRPr>
          </a:p>
          <a:p>
            <a:r>
              <a:rPr kumimoji="1" lang="en-US" altLang="ja-JP" sz="2400" b="1" dirty="0" smtClean="0">
                <a:solidFill>
                  <a:schemeClr val="accent1">
                    <a:lumMod val="75000"/>
                  </a:schemeClr>
                </a:solidFill>
              </a:rPr>
              <a:t>3photon : 1.1 mV</a:t>
            </a:r>
            <a:endParaRPr kumimoji="1" lang="ja-JP" altLang="en-US" sz="2400" b="1" dirty="0">
              <a:solidFill>
                <a:schemeClr val="accent1">
                  <a:lumMod val="75000"/>
                </a:schemeClr>
              </a:solidFill>
            </a:endParaRPr>
          </a:p>
        </p:txBody>
      </p:sp>
      <p:sp>
        <p:nvSpPr>
          <p:cNvPr id="19" name="テキスト ボックス 18"/>
          <p:cNvSpPr txBox="1"/>
          <p:nvPr/>
        </p:nvSpPr>
        <p:spPr>
          <a:xfrm>
            <a:off x="6240780" y="1463678"/>
            <a:ext cx="2606040" cy="1200329"/>
          </a:xfrm>
          <a:prstGeom prst="rect">
            <a:avLst/>
          </a:prstGeom>
          <a:noFill/>
        </p:spPr>
        <p:txBody>
          <a:bodyPr wrap="square" rtlCol="0">
            <a:spAutoFit/>
          </a:bodyPr>
          <a:lstStyle/>
          <a:p>
            <a:r>
              <a:rPr kumimoji="1" lang="en-US" altLang="ja-JP" sz="2400" b="1" dirty="0" smtClean="0">
                <a:solidFill>
                  <a:schemeClr val="accent4">
                    <a:lumMod val="75000"/>
                  </a:schemeClr>
                </a:solidFill>
              </a:rPr>
              <a:t>1photon : 8 mV</a:t>
            </a:r>
          </a:p>
          <a:p>
            <a:r>
              <a:rPr lang="en-US" altLang="ja-JP" sz="2400" b="1" dirty="0" smtClean="0">
                <a:solidFill>
                  <a:srgbClr val="00B050"/>
                </a:solidFill>
              </a:rPr>
              <a:t>2photon : 15 mV</a:t>
            </a:r>
          </a:p>
          <a:p>
            <a:r>
              <a:rPr kumimoji="1" lang="en-US" altLang="ja-JP" sz="2400" b="1" dirty="0" smtClean="0">
                <a:solidFill>
                  <a:schemeClr val="accent1">
                    <a:lumMod val="75000"/>
                  </a:schemeClr>
                </a:solidFill>
              </a:rPr>
              <a:t>3photon : 23 mV</a:t>
            </a:r>
            <a:endParaRPr kumimoji="1" lang="ja-JP" altLang="en-US" sz="2400" b="1" dirty="0">
              <a:solidFill>
                <a:schemeClr val="accent1">
                  <a:lumMod val="75000"/>
                </a:schemeClr>
              </a:solidFill>
            </a:endParaRPr>
          </a:p>
        </p:txBody>
      </p:sp>
      <p:sp>
        <p:nvSpPr>
          <p:cNvPr id="8" name="テキスト ボックス 7"/>
          <p:cNvSpPr txBox="1"/>
          <p:nvPr/>
        </p:nvSpPr>
        <p:spPr>
          <a:xfrm>
            <a:off x="128789" y="5806359"/>
            <a:ext cx="8886422" cy="646331"/>
          </a:xfrm>
          <a:prstGeom prst="rect">
            <a:avLst/>
          </a:prstGeom>
          <a:noFill/>
        </p:spPr>
        <p:txBody>
          <a:bodyPr wrap="square" rtlCol="0">
            <a:spAutoFit/>
          </a:bodyPr>
          <a:lstStyle/>
          <a:p>
            <a:r>
              <a:rPr lang="en-US" altLang="ja-JP" dirty="0" err="1" smtClean="0"/>
              <a:t>Vds</a:t>
            </a:r>
            <a:r>
              <a:rPr lang="ja-JP" altLang="en-US" dirty="0" smtClean="0"/>
              <a:t>電圧を</a:t>
            </a:r>
            <a:r>
              <a:rPr lang="en-US" altLang="ja-JP" dirty="0" smtClean="0"/>
              <a:t>3</a:t>
            </a:r>
            <a:r>
              <a:rPr lang="ja-JP" altLang="en-US" dirty="0" smtClean="0"/>
              <a:t>倍程度（</a:t>
            </a:r>
            <a:r>
              <a:rPr lang="en-US" altLang="ja-JP" dirty="0" smtClean="0"/>
              <a:t>678mV</a:t>
            </a:r>
            <a:r>
              <a:rPr lang="ja-JP" altLang="en-US" dirty="0" smtClean="0"/>
              <a:t>）まで上げれば</a:t>
            </a:r>
            <a:r>
              <a:rPr lang="en-US" altLang="ja-JP" dirty="0" smtClean="0"/>
              <a:t>1mV</a:t>
            </a:r>
            <a:r>
              <a:rPr lang="ja-JP" altLang="en-US" dirty="0" smtClean="0"/>
              <a:t>くらいの変化として</a:t>
            </a:r>
            <a:r>
              <a:rPr lang="en-US" altLang="ja-JP" dirty="0" smtClean="0"/>
              <a:t>50um1photon</a:t>
            </a:r>
            <a:r>
              <a:rPr lang="ja-JP" altLang="en-US" dirty="0" smtClean="0"/>
              <a:t>の信号も検出できる。</a:t>
            </a:r>
            <a:r>
              <a:rPr lang="en-US" altLang="ja-JP" dirty="0" smtClean="0"/>
              <a:t>LAPIS</a:t>
            </a:r>
            <a:r>
              <a:rPr lang="ja-JP" altLang="en-US" dirty="0" smtClean="0"/>
              <a:t>が保障する</a:t>
            </a:r>
            <a:r>
              <a:rPr lang="en-US" altLang="ja-JP" dirty="0" err="1" smtClean="0"/>
              <a:t>Vds</a:t>
            </a:r>
            <a:r>
              <a:rPr lang="ja-JP" altLang="en-US" dirty="0" smtClean="0"/>
              <a:t>電圧は常温では</a:t>
            </a:r>
            <a:r>
              <a:rPr lang="en-US" altLang="ja-JP" dirty="0" smtClean="0"/>
              <a:t>1.98V</a:t>
            </a:r>
            <a:r>
              <a:rPr lang="ja-JP" altLang="en-US" dirty="0" smtClean="0"/>
              <a:t>まで。</a:t>
            </a:r>
            <a:endParaRPr lang="en-US" altLang="ja-JP" dirty="0" smtClean="0"/>
          </a:p>
        </p:txBody>
      </p:sp>
    </p:spTree>
    <p:extLst>
      <p:ext uri="{BB962C8B-B14F-4D97-AF65-F5344CB8AC3E}">
        <p14:creationId xmlns:p14="http://schemas.microsoft.com/office/powerpoint/2010/main" val="33706960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39</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SOI-STJ1</a:t>
            </a:r>
            <a:r>
              <a:rPr lang="ja-JP" altLang="en-US" sz="3200" dirty="0" smtClean="0">
                <a:solidFill>
                  <a:schemeClr val="bg1"/>
                </a:solidFill>
                <a:latin typeface="Lucida Sans" panose="020B0602040502020204" pitchFamily="34" charset="0"/>
                <a:cs typeface="Lucida Sans" panose="020B0602040502020204" pitchFamily="34" charset="0"/>
              </a:rPr>
              <a:t>光応答</a:t>
            </a:r>
            <a:r>
              <a:rPr lang="en-US" altLang="ja-JP" sz="3200" dirty="0" smtClean="0">
                <a:solidFill>
                  <a:schemeClr val="bg1"/>
                </a:solidFill>
                <a:latin typeface="Lucida Sans" panose="020B0602040502020204" pitchFamily="34" charset="0"/>
                <a:cs typeface="Lucida Sans" panose="020B0602040502020204" pitchFamily="34" charset="0"/>
              </a:rPr>
              <a:t>simulation</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7" name="図 6"/>
          <p:cNvPicPr>
            <a:picLocks noChangeAspect="1"/>
          </p:cNvPicPr>
          <p:nvPr/>
        </p:nvPicPr>
        <p:blipFill>
          <a:blip r:embed="rId3"/>
          <a:stretch>
            <a:fillRect/>
          </a:stretch>
        </p:blipFill>
        <p:spPr>
          <a:xfrm>
            <a:off x="253855" y="939800"/>
            <a:ext cx="3375943" cy="34859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図 8"/>
          <p:cNvPicPr>
            <a:picLocks noChangeAspect="1"/>
          </p:cNvPicPr>
          <p:nvPr/>
        </p:nvPicPr>
        <p:blipFill>
          <a:blip r:embed="rId4"/>
          <a:stretch>
            <a:fillRect/>
          </a:stretch>
        </p:blipFill>
        <p:spPr>
          <a:xfrm>
            <a:off x="3777297" y="3853319"/>
            <a:ext cx="5237915" cy="26395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テキスト ボックス 3"/>
          <p:cNvSpPr txBox="1"/>
          <p:nvPr/>
        </p:nvSpPr>
        <p:spPr>
          <a:xfrm>
            <a:off x="4020457" y="1699428"/>
            <a:ext cx="4542972" cy="646331"/>
          </a:xfrm>
          <a:prstGeom prst="rect">
            <a:avLst/>
          </a:prstGeom>
          <a:noFill/>
        </p:spPr>
        <p:txBody>
          <a:bodyPr wrap="square" rtlCol="0">
            <a:spAutoFit/>
          </a:bodyPr>
          <a:lstStyle/>
          <a:p>
            <a:r>
              <a:rPr kumimoji="1" lang="en-US" altLang="ja-JP" dirty="0" smtClean="0"/>
              <a:t>Gal = 100</a:t>
            </a:r>
            <a:r>
              <a:rPr lang="ja-JP" altLang="en-US" dirty="0" smtClean="0"/>
              <a:t>とした場合</a:t>
            </a:r>
            <a:r>
              <a:rPr lang="en-US" altLang="ja-JP" dirty="0" smtClean="0"/>
              <a:t>470nm1photon</a:t>
            </a:r>
            <a:r>
              <a:rPr lang="ja-JP" altLang="en-US" dirty="0" smtClean="0"/>
              <a:t>に対して以下の応答が期待できる。</a:t>
            </a:r>
            <a:endParaRPr lang="en-US" altLang="ja-JP" dirty="0"/>
          </a:p>
        </p:txBody>
      </p:sp>
      <p:sp>
        <p:nvSpPr>
          <p:cNvPr id="5" name="テキスト ボックス 4"/>
          <p:cNvSpPr txBox="1"/>
          <p:nvPr/>
        </p:nvSpPr>
        <p:spPr>
          <a:xfrm>
            <a:off x="6538712" y="3964129"/>
            <a:ext cx="2476500" cy="923330"/>
          </a:xfrm>
          <a:prstGeom prst="rect">
            <a:avLst/>
          </a:prstGeom>
          <a:noFill/>
        </p:spPr>
        <p:txBody>
          <a:bodyPr wrap="square" rtlCol="0">
            <a:spAutoFit/>
          </a:bodyPr>
          <a:lstStyle/>
          <a:p>
            <a:r>
              <a:rPr lang="en-US" altLang="ja-JP" dirty="0" smtClean="0">
                <a:solidFill>
                  <a:srgbClr val="0070C0"/>
                </a:solidFill>
              </a:rPr>
              <a:t>1photon : 200uV</a:t>
            </a:r>
          </a:p>
          <a:p>
            <a:r>
              <a:rPr lang="en-US" altLang="ja-JP" dirty="0" smtClean="0">
                <a:solidFill>
                  <a:srgbClr val="FF00FF"/>
                </a:solidFill>
              </a:rPr>
              <a:t>2photon : 400uV</a:t>
            </a:r>
          </a:p>
          <a:p>
            <a:r>
              <a:rPr kumimoji="1" lang="en-US" altLang="ja-JP" dirty="0" smtClean="0">
                <a:solidFill>
                  <a:srgbClr val="FF0000"/>
                </a:solidFill>
              </a:rPr>
              <a:t>3photon : 600uV</a:t>
            </a:r>
            <a:endParaRPr kumimoji="1" lang="ja-JP" altLang="en-US" dirty="0">
              <a:solidFill>
                <a:srgbClr val="FF0000"/>
              </a:solidFill>
            </a:endParaRPr>
          </a:p>
        </p:txBody>
      </p:sp>
    </p:spTree>
    <p:extLst>
      <p:ext uri="{BB962C8B-B14F-4D97-AF65-F5344CB8AC3E}">
        <p14:creationId xmlns:p14="http://schemas.microsoft.com/office/powerpoint/2010/main" val="2114647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7353300" cy="584775"/>
          </a:xfrm>
          <a:prstGeom prst="rect">
            <a:avLst/>
          </a:prstGeom>
          <a:noFill/>
        </p:spPr>
        <p:txBody>
          <a:bodyPr wrap="square" rtlCol="0">
            <a:spAutoFit/>
          </a:bodyPr>
          <a:lstStyle/>
          <a:p>
            <a:r>
              <a:rPr lang="ja-JP" altLang="en-US" sz="3200" dirty="0" smtClean="0">
                <a:solidFill>
                  <a:schemeClr val="bg1"/>
                </a:solidFill>
                <a:latin typeface="Lucida Sans" panose="020B0602040502020204" pitchFamily="34" charset="0"/>
                <a:cs typeface="Lucida Sans" panose="020B0602040502020204" pitchFamily="34" charset="0"/>
              </a:rPr>
              <a:t>遠赤外光探索ロケット実験</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sp>
        <p:nvSpPr>
          <p:cNvPr id="26" name="テキスト ボックス 25"/>
          <p:cNvSpPr txBox="1"/>
          <p:nvPr/>
        </p:nvSpPr>
        <p:spPr>
          <a:xfrm>
            <a:off x="116536" y="3695292"/>
            <a:ext cx="5688632" cy="646331"/>
          </a:xfrm>
          <a:prstGeom prst="rect">
            <a:avLst/>
          </a:prstGeom>
          <a:noFill/>
          <a:ln w="38100">
            <a:solidFill>
              <a:srgbClr val="FFC000"/>
            </a:solidFill>
          </a:ln>
        </p:spPr>
        <p:txBody>
          <a:bodyPr wrap="square" rtlCol="0">
            <a:spAutoFit/>
          </a:bodyPr>
          <a:lstStyle/>
          <a:p>
            <a:r>
              <a:rPr lang="en-US" altLang="ja-JP" b="1" dirty="0" smtClean="0">
                <a:latin typeface="DejaVu Sans" pitchFamily="34" charset="0"/>
                <a:ea typeface="DejaVu Sans" pitchFamily="34" charset="0"/>
                <a:cs typeface="DejaVu Sans" pitchFamily="34" charset="0"/>
              </a:rPr>
              <a:t>Nb/Al-STJ</a:t>
            </a:r>
            <a:r>
              <a:rPr lang="ja-JP" altLang="en-US" b="1" dirty="0" smtClean="0">
                <a:latin typeface="DejaVu Sans" pitchFamily="34" charset="0"/>
                <a:cs typeface="DejaVu Sans" pitchFamily="34" charset="0"/>
              </a:rPr>
              <a:t>と回折格子を組み合わせた検出器で、宇宙空間中の遠赤外光スペクトルを測定予定。</a:t>
            </a:r>
            <a:endParaRPr kumimoji="1" lang="ja-JP" altLang="en-US" b="1" dirty="0">
              <a:latin typeface="DejaVu Sans" pitchFamily="34" charset="0"/>
              <a:cs typeface="DejaVu Sans" pitchFamily="34" charset="0"/>
            </a:endParaRPr>
          </a:p>
        </p:txBody>
      </p:sp>
      <p:sp>
        <p:nvSpPr>
          <p:cNvPr id="36" name="テキスト ボックス 35"/>
          <p:cNvSpPr txBox="1"/>
          <p:nvPr/>
        </p:nvSpPr>
        <p:spPr>
          <a:xfrm>
            <a:off x="35496" y="3933056"/>
            <a:ext cx="2592288" cy="369332"/>
          </a:xfrm>
          <a:prstGeom prst="rect">
            <a:avLst/>
          </a:prstGeom>
          <a:noFill/>
        </p:spPr>
        <p:txBody>
          <a:bodyPr wrap="square" rtlCol="0">
            <a:normAutofit/>
          </a:bodyPr>
          <a:lstStyle/>
          <a:p>
            <a:endParaRPr lang="en-US" altLang="ja-JP" dirty="0" smtClean="0"/>
          </a:p>
        </p:txBody>
      </p:sp>
      <p:sp>
        <p:nvSpPr>
          <p:cNvPr id="37" name="テキスト ボックス 36"/>
          <p:cNvSpPr txBox="1"/>
          <p:nvPr/>
        </p:nvSpPr>
        <p:spPr>
          <a:xfrm>
            <a:off x="105996" y="4387343"/>
            <a:ext cx="6332532" cy="2308324"/>
          </a:xfrm>
          <a:prstGeom prst="rect">
            <a:avLst/>
          </a:prstGeom>
          <a:noFill/>
        </p:spPr>
        <p:txBody>
          <a:bodyPr wrap="square" rtlCol="0">
            <a:spAutoFit/>
          </a:bodyPr>
          <a:lstStyle/>
          <a:p>
            <a:pPr marL="285750" indent="-285750">
              <a:buClr>
                <a:srgbClr val="00B050"/>
              </a:buClr>
              <a:buFont typeface="Wingdings" panose="05000000000000000000" pitchFamily="2" charset="2"/>
              <a:buChar char="p"/>
            </a:pPr>
            <a:r>
              <a:rPr lang="en-US" altLang="ja-JP" dirty="0" smtClean="0">
                <a:latin typeface="DejaVu Sans" pitchFamily="34" charset="0"/>
                <a:ea typeface="DejaVu Sans" pitchFamily="34" charset="0"/>
                <a:cs typeface="DejaVu Sans" pitchFamily="34" charset="0"/>
              </a:rPr>
              <a:t>Nb/Al-STJ</a:t>
            </a:r>
            <a:r>
              <a:rPr lang="ja-JP" altLang="en-US" dirty="0" smtClean="0">
                <a:latin typeface="DejaVu Sans" pitchFamily="34" charset="0"/>
                <a:cs typeface="DejaVu Sans" pitchFamily="34" charset="0"/>
              </a:rPr>
              <a:t>＋回折格子及び冷凍機を</a:t>
            </a:r>
            <a:r>
              <a:rPr lang="en-US" altLang="ja-JP" dirty="0" smtClean="0">
                <a:latin typeface="DejaVu Sans" pitchFamily="34" charset="0"/>
                <a:ea typeface="DejaVu Sans" pitchFamily="34" charset="0"/>
                <a:cs typeface="DejaVu Sans" pitchFamily="34" charset="0"/>
              </a:rPr>
              <a:t>JAXA/ISAS</a:t>
            </a:r>
            <a:r>
              <a:rPr lang="ja-JP" altLang="en-US" dirty="0" smtClean="0">
                <a:latin typeface="DejaVu Sans" pitchFamily="34" charset="0"/>
                <a:cs typeface="DejaVu Sans" pitchFamily="34" charset="0"/>
              </a:rPr>
              <a:t>ロケットに搭載（</a:t>
            </a:r>
            <a:r>
              <a:rPr lang="en-US" altLang="ja-JP" dirty="0" smtClean="0">
                <a:latin typeface="DejaVu Sans" pitchFamily="34" charset="0"/>
                <a:ea typeface="DejaVu Sans" pitchFamily="34" charset="0"/>
                <a:cs typeface="DejaVu Sans" pitchFamily="34" charset="0"/>
              </a:rPr>
              <a:t>2016</a:t>
            </a:r>
            <a:r>
              <a:rPr lang="ja-JP" altLang="en-US" dirty="0" smtClean="0">
                <a:latin typeface="DejaVu Sans" pitchFamily="34" charset="0"/>
                <a:cs typeface="DejaVu Sans" pitchFamily="34" charset="0"/>
              </a:rPr>
              <a:t>年打ち上げ予定）。</a:t>
            </a:r>
            <a:endParaRPr lang="en-US" altLang="ja-JP" dirty="0" smtClean="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endParaRPr lang="en-US" altLang="ja-JP" dirty="0" smtClean="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r>
              <a:rPr lang="ja-JP" altLang="en-US" dirty="0" smtClean="0">
                <a:latin typeface="DejaVu Sans" pitchFamily="34" charset="0"/>
                <a:cs typeface="DejaVu Sans" pitchFamily="34" charset="0"/>
              </a:rPr>
              <a:t>宇宙空間中の遠赤外光を回折格子</a:t>
            </a:r>
            <a:r>
              <a:rPr lang="en-US" altLang="ja-JP" dirty="0" smtClean="0">
                <a:latin typeface="DejaVu Sans" pitchFamily="34" charset="0"/>
                <a:cs typeface="DejaVu Sans" pitchFamily="34" charset="0"/>
              </a:rPr>
              <a:t>(λ=40um</a:t>
            </a:r>
            <a:r>
              <a:rPr lang="ja-JP" altLang="en-US" dirty="0" smtClean="0">
                <a:latin typeface="DejaVu Sans" pitchFamily="34" charset="0"/>
                <a:cs typeface="DejaVu Sans" pitchFamily="34" charset="0"/>
              </a:rPr>
              <a:t>～</a:t>
            </a:r>
            <a:r>
              <a:rPr lang="en-US" altLang="ja-JP" dirty="0" smtClean="0">
                <a:latin typeface="DejaVu Sans" pitchFamily="34" charset="0"/>
                <a:cs typeface="DejaVu Sans" pitchFamily="34" charset="0"/>
              </a:rPr>
              <a:t>80um)</a:t>
            </a:r>
            <a:r>
              <a:rPr lang="ja-JP" altLang="en-US" dirty="0" smtClean="0">
                <a:latin typeface="DejaVu Sans" pitchFamily="34" charset="0"/>
                <a:cs typeface="DejaVu Sans" pitchFamily="34" charset="0"/>
              </a:rPr>
              <a:t>で分光。</a:t>
            </a:r>
            <a:endParaRPr lang="en-US" altLang="ja-JP" dirty="0" smtClean="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endParaRPr lang="en-US" altLang="ja-JP" dirty="0" smtClean="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r>
              <a:rPr lang="ja-JP" altLang="en-US" dirty="0" smtClean="0">
                <a:latin typeface="DejaVu Sans" pitchFamily="34" charset="0"/>
                <a:cs typeface="DejaVu Sans" pitchFamily="34" charset="0"/>
              </a:rPr>
              <a:t>遠赤外光</a:t>
            </a:r>
            <a:r>
              <a:rPr lang="en-US" altLang="ja-JP" dirty="0" smtClean="0">
                <a:latin typeface="DejaVu Sans" pitchFamily="34" charset="0"/>
                <a:ea typeface="DejaVu Sans" pitchFamily="34" charset="0"/>
                <a:cs typeface="DejaVu Sans" pitchFamily="34" charset="0"/>
              </a:rPr>
              <a:t>1photon</a:t>
            </a:r>
            <a:r>
              <a:rPr lang="ja-JP" altLang="en-US" dirty="0" smtClean="0">
                <a:latin typeface="DejaVu Sans" pitchFamily="34" charset="0"/>
                <a:cs typeface="DejaVu Sans" pitchFamily="34" charset="0"/>
              </a:rPr>
              <a:t>に対してカウンティング</a:t>
            </a:r>
            <a:r>
              <a:rPr lang="ja-JP" altLang="en-US" dirty="0">
                <a:latin typeface="DejaVu Sans" pitchFamily="34" charset="0"/>
                <a:cs typeface="DejaVu Sans" pitchFamily="34" charset="0"/>
              </a:rPr>
              <a:t>デバイス</a:t>
            </a:r>
            <a:r>
              <a:rPr lang="ja-JP" altLang="en-US" dirty="0" smtClean="0">
                <a:latin typeface="DejaVu Sans" pitchFamily="34" charset="0"/>
                <a:cs typeface="DejaVu Sans" pitchFamily="34" charset="0"/>
              </a:rPr>
              <a:t>として動作可能な</a:t>
            </a:r>
            <a:r>
              <a:rPr lang="en-US" altLang="ja-JP" dirty="0" smtClean="0">
                <a:latin typeface="DejaVu Sans" pitchFamily="34" charset="0"/>
                <a:ea typeface="DejaVu Sans" pitchFamily="34" charset="0"/>
                <a:cs typeface="DejaVu Sans" pitchFamily="34" charset="0"/>
              </a:rPr>
              <a:t>Nb/Al-STJ</a:t>
            </a:r>
            <a:r>
              <a:rPr lang="ja-JP" altLang="en-US" dirty="0" smtClean="0">
                <a:latin typeface="DejaVu Sans" pitchFamily="34" charset="0"/>
                <a:cs typeface="DejaVu Sans" pitchFamily="34" charset="0"/>
              </a:rPr>
              <a:t>をマルチピクセル化し、エネルギースペクトルを測定。</a:t>
            </a:r>
            <a:endParaRPr lang="en-US" altLang="ja-JP" dirty="0" smtClean="0">
              <a:latin typeface="DejaVu Sans" pitchFamily="34" charset="0"/>
              <a:ea typeface="DejaVu Sans" pitchFamily="34" charset="0"/>
              <a:cs typeface="DejaVu Sans" pitchFamily="34" charset="0"/>
            </a:endParaRPr>
          </a:p>
        </p:txBody>
      </p:sp>
      <p:sp>
        <p:nvSpPr>
          <p:cNvPr id="39" name="右矢印 38"/>
          <p:cNvSpPr/>
          <p:nvPr/>
        </p:nvSpPr>
        <p:spPr>
          <a:xfrm rot="5400000">
            <a:off x="7409689" y="3790906"/>
            <a:ext cx="751313" cy="474845"/>
          </a:xfrm>
          <a:prstGeom prst="rightArrow">
            <a:avLst/>
          </a:prstGeom>
          <a:solidFill>
            <a:srgbClr val="FF5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9" name="Picture 2" descr="Neutrino_Decay"/>
          <p:cNvPicPr>
            <a:picLocks noChangeAspect="1" noChangeArrowheads="1"/>
          </p:cNvPicPr>
          <p:nvPr/>
        </p:nvPicPr>
        <p:blipFill>
          <a:blip r:embed="rId3" cstate="print"/>
          <a:srcRect/>
          <a:stretch>
            <a:fillRect/>
          </a:stretch>
        </p:blipFill>
        <p:spPr bwMode="auto">
          <a:xfrm>
            <a:off x="160465" y="993198"/>
            <a:ext cx="4494591" cy="2582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テキスト ボックス 29"/>
          <p:cNvSpPr txBox="1"/>
          <p:nvPr/>
        </p:nvSpPr>
        <p:spPr>
          <a:xfrm>
            <a:off x="4970728" y="924020"/>
            <a:ext cx="4087728" cy="1631216"/>
          </a:xfrm>
          <a:prstGeom prst="rect">
            <a:avLst/>
          </a:prstGeom>
          <a:noFill/>
        </p:spPr>
        <p:txBody>
          <a:bodyPr wrap="square" rtlCol="0">
            <a:spAutoFit/>
          </a:bodyPr>
          <a:lstStyle/>
          <a:p>
            <a:r>
              <a:rPr kumimoji="1" lang="ja-JP" altLang="en-US" sz="2000" dirty="0" smtClean="0">
                <a:latin typeface="DejaVu Sans" pitchFamily="34" charset="0"/>
                <a:ea typeface="DejaVu Sans" pitchFamily="34" charset="0"/>
                <a:cs typeface="DejaVu Sans" pitchFamily="34" charset="0"/>
              </a:rPr>
              <a:t>質量固有状態</a:t>
            </a:r>
            <a:r>
              <a:rPr kumimoji="1" lang="en-US" altLang="ja-JP" sz="2000" dirty="0" smtClean="0">
                <a:latin typeface="DejaVu Sans" pitchFamily="34" charset="0"/>
                <a:ea typeface="DejaVu Sans" pitchFamily="34" charset="0"/>
                <a:cs typeface="DejaVu Sans" pitchFamily="34" charset="0"/>
              </a:rPr>
              <a:t>ν</a:t>
            </a:r>
            <a:r>
              <a:rPr kumimoji="1" lang="en-US" altLang="ja-JP" sz="2000" baseline="-25000" dirty="0" smtClean="0">
                <a:latin typeface="DejaVu Sans" pitchFamily="34" charset="0"/>
                <a:ea typeface="DejaVu Sans" pitchFamily="34" charset="0"/>
                <a:cs typeface="DejaVu Sans" pitchFamily="34" charset="0"/>
              </a:rPr>
              <a:t>3</a:t>
            </a:r>
            <a:r>
              <a:rPr kumimoji="1" lang="en-US" altLang="ja-JP" sz="2000" dirty="0" smtClean="0">
                <a:latin typeface="DejaVu Sans" pitchFamily="34" charset="0"/>
                <a:ea typeface="DejaVu Sans" pitchFamily="34" charset="0"/>
                <a:cs typeface="DejaVu Sans" pitchFamily="34" charset="0"/>
              </a:rPr>
              <a:t>=50meV</a:t>
            </a:r>
            <a:r>
              <a:rPr kumimoji="1" lang="ja-JP" altLang="en-US" sz="2000" dirty="0" smtClean="0">
                <a:latin typeface="DejaVu Sans" pitchFamily="34" charset="0"/>
                <a:ea typeface="DejaVu Sans" pitchFamily="34" charset="0"/>
                <a:cs typeface="DejaVu Sans" pitchFamily="34" charset="0"/>
              </a:rPr>
              <a:t>とすると、</a:t>
            </a:r>
            <a:endParaRPr kumimoji="1" lang="en-US" altLang="ja-JP" sz="2000" dirty="0" smtClean="0">
              <a:latin typeface="DejaVu Sans" pitchFamily="34" charset="0"/>
              <a:ea typeface="DejaVu Sans" pitchFamily="34" charset="0"/>
              <a:cs typeface="DejaVu Sans" pitchFamily="34" charset="0"/>
            </a:endParaRPr>
          </a:p>
          <a:p>
            <a:r>
              <a:rPr lang="ja-JP" altLang="en-US" sz="2000" dirty="0" smtClean="0">
                <a:latin typeface="DejaVu Sans" pitchFamily="34" charset="0"/>
                <a:ea typeface="DejaVu Sans" pitchFamily="34" charset="0"/>
                <a:cs typeface="DejaVu Sans" pitchFamily="34" charset="0"/>
              </a:rPr>
              <a:t>ニュートリノ崩壊光は</a:t>
            </a:r>
            <a:r>
              <a:rPr lang="en-US" altLang="ja-JP" sz="2000" dirty="0" smtClean="0">
                <a:latin typeface="DejaVu Sans" pitchFamily="34" charset="0"/>
                <a:ea typeface="DejaVu Sans" pitchFamily="34" charset="0"/>
                <a:cs typeface="DejaVu Sans" pitchFamily="34" charset="0"/>
              </a:rPr>
              <a:t>Eγ</a:t>
            </a:r>
            <a:r>
              <a:rPr lang="ja-JP" altLang="en-US" sz="2000" dirty="0" smtClean="0">
                <a:latin typeface="DejaVu Sans" pitchFamily="34" charset="0"/>
                <a:ea typeface="DejaVu Sans" pitchFamily="34" charset="0"/>
                <a:cs typeface="DejaVu Sans" pitchFamily="34" charset="0"/>
              </a:rPr>
              <a:t>～</a:t>
            </a:r>
            <a:r>
              <a:rPr lang="en-US" altLang="ja-JP" sz="2000" dirty="0" smtClean="0">
                <a:latin typeface="DejaVu Sans" pitchFamily="34" charset="0"/>
                <a:ea typeface="DejaVu Sans" pitchFamily="34" charset="0"/>
                <a:cs typeface="DejaVu Sans" pitchFamily="34" charset="0"/>
              </a:rPr>
              <a:t>25meV</a:t>
            </a:r>
            <a:r>
              <a:rPr lang="ja-JP" altLang="en-US" sz="2000" dirty="0" smtClean="0">
                <a:latin typeface="DejaVu Sans" pitchFamily="34" charset="0"/>
                <a:ea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λ~50μm (</a:t>
            </a:r>
            <a:r>
              <a:rPr lang="ja-JP" altLang="en-US" sz="2000" dirty="0" smtClean="0">
                <a:latin typeface="DejaVu Sans" pitchFamily="34" charset="0"/>
                <a:ea typeface="DejaVu Sans" pitchFamily="34" charset="0"/>
                <a:cs typeface="DejaVu Sans" pitchFamily="34" charset="0"/>
              </a:rPr>
              <a:t>遠赤外領域</a:t>
            </a:r>
            <a:r>
              <a:rPr lang="en-US" altLang="ja-JP" sz="2000" dirty="0" smtClean="0">
                <a:latin typeface="DejaVu Sans" pitchFamily="34" charset="0"/>
                <a:ea typeface="DejaVu Sans" pitchFamily="34" charset="0"/>
                <a:cs typeface="DejaVu Sans" pitchFamily="34" charset="0"/>
              </a:rPr>
              <a:t>)</a:t>
            </a:r>
            <a:r>
              <a:rPr lang="ja-JP" altLang="en-US" sz="2000" dirty="0" smtClean="0">
                <a:latin typeface="DejaVu Sans" pitchFamily="34" charset="0"/>
                <a:ea typeface="DejaVu Sans" pitchFamily="34" charset="0"/>
                <a:cs typeface="DejaVu Sans" pitchFamily="34" charset="0"/>
              </a:rPr>
              <a:t>。</a:t>
            </a:r>
            <a:endParaRPr lang="en-US" altLang="ja-JP" sz="2000" dirty="0" smtClean="0">
              <a:latin typeface="DejaVu Sans" pitchFamily="34" charset="0"/>
              <a:ea typeface="DejaVu Sans" pitchFamily="34" charset="0"/>
              <a:cs typeface="DejaVu Sans" pitchFamily="34" charset="0"/>
            </a:endParaRPr>
          </a:p>
          <a:p>
            <a:r>
              <a:rPr lang="ja-JP" altLang="en-US" sz="2000" dirty="0" smtClean="0">
                <a:latin typeface="DejaVu Sans" pitchFamily="34" charset="0"/>
                <a:ea typeface="DejaVu Sans" pitchFamily="34" charset="0"/>
                <a:cs typeface="DejaVu Sans" pitchFamily="34" charset="0"/>
              </a:rPr>
              <a:t>通常の半導体検出器等では検出不可能。</a:t>
            </a:r>
            <a:endParaRPr lang="en-US" altLang="ja-JP" sz="2000" dirty="0" smtClean="0">
              <a:latin typeface="DejaVu Sans" pitchFamily="34" charset="0"/>
              <a:ea typeface="DejaVu Sans" pitchFamily="34" charset="0"/>
              <a:cs typeface="DejaVu Sans" pitchFamily="34" charset="0"/>
            </a:endParaRPr>
          </a:p>
        </p:txBody>
      </p:sp>
      <p:sp>
        <p:nvSpPr>
          <p:cNvPr id="31" name="屈折矢印 30"/>
          <p:cNvSpPr/>
          <p:nvPr/>
        </p:nvSpPr>
        <p:spPr>
          <a:xfrm rot="5400000">
            <a:off x="5430416" y="2510035"/>
            <a:ext cx="648072" cy="936104"/>
          </a:xfrm>
          <a:prstGeom prst="ben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6257304" y="2484301"/>
            <a:ext cx="2405608" cy="954107"/>
          </a:xfrm>
          <a:prstGeom prst="rect">
            <a:avLst/>
          </a:prstGeom>
          <a:noFill/>
        </p:spPr>
        <p:txBody>
          <a:bodyPr wrap="square" rtlCol="0">
            <a:spAutoFit/>
          </a:bodyPr>
          <a:lstStyle/>
          <a:p>
            <a:pPr algn="ctr"/>
            <a:r>
              <a:rPr kumimoji="1" lang="en-US" altLang="ja-JP" sz="2800" dirty="0" smtClean="0">
                <a:latin typeface="DejaVu Sans" pitchFamily="34" charset="0"/>
                <a:ea typeface="DejaVu Sans" pitchFamily="34" charset="0"/>
                <a:cs typeface="DejaVu Sans" pitchFamily="34" charset="0"/>
              </a:rPr>
              <a:t>Nb/Al-STJ</a:t>
            </a:r>
            <a:r>
              <a:rPr kumimoji="1" lang="ja-JP" altLang="en-US" sz="2800" dirty="0" smtClean="0">
                <a:latin typeface="DejaVu Sans" pitchFamily="34" charset="0"/>
                <a:ea typeface="DejaVu Sans" pitchFamily="34" charset="0"/>
                <a:cs typeface="DejaVu Sans" pitchFamily="34" charset="0"/>
              </a:rPr>
              <a:t>検出器</a:t>
            </a:r>
            <a:r>
              <a:rPr kumimoji="1" lang="ja-JP" altLang="en-US" sz="2800" dirty="0" smtClean="0">
                <a:latin typeface="DejaVu Sans" pitchFamily="34" charset="0"/>
                <a:cs typeface="DejaVu Sans" pitchFamily="34" charset="0"/>
              </a:rPr>
              <a:t>の導入</a:t>
            </a:r>
            <a:endParaRPr kumimoji="1" lang="ja-JP" altLang="en-US" sz="2800" dirty="0">
              <a:latin typeface="DejaVu Sans" pitchFamily="34" charset="0"/>
              <a:cs typeface="DejaVu Sans" pitchFamily="34" charset="0"/>
            </a:endParaRPr>
          </a:p>
        </p:txBody>
      </p:sp>
      <p:sp>
        <p:nvSpPr>
          <p:cNvPr id="33" name="テキスト ボックス 32"/>
          <p:cNvSpPr txBox="1"/>
          <p:nvPr/>
        </p:nvSpPr>
        <p:spPr>
          <a:xfrm>
            <a:off x="1240200" y="1024058"/>
            <a:ext cx="4608512" cy="338554"/>
          </a:xfrm>
          <a:prstGeom prst="rect">
            <a:avLst/>
          </a:prstGeom>
          <a:noFill/>
        </p:spPr>
        <p:txBody>
          <a:bodyPr wrap="square" rtlCol="0">
            <a:spAutoFit/>
          </a:bodyPr>
          <a:lstStyle/>
          <a:p>
            <a:r>
              <a:rPr kumimoji="1" lang="ja-JP" altLang="en-US" sz="1600" dirty="0" smtClean="0"/>
              <a:t>遠赤外線背景放射スペクトル（</a:t>
            </a:r>
            <a:r>
              <a:rPr kumimoji="1" lang="en-US" altLang="ja-JP" sz="1600" dirty="0" smtClean="0"/>
              <a:t>COBE)</a:t>
            </a:r>
            <a:endParaRPr kumimoji="1" lang="ja-JP" altLang="en-US" sz="1600" dirty="0"/>
          </a:p>
        </p:txBody>
      </p:sp>
      <p:sp>
        <p:nvSpPr>
          <p:cNvPr id="34" name="テキスト ボックス 33"/>
          <p:cNvSpPr txBox="1"/>
          <p:nvPr/>
        </p:nvSpPr>
        <p:spPr>
          <a:xfrm>
            <a:off x="2916208" y="2356626"/>
            <a:ext cx="1719416" cy="584775"/>
          </a:xfrm>
          <a:prstGeom prst="rect">
            <a:avLst/>
          </a:prstGeom>
          <a:noFill/>
        </p:spPr>
        <p:txBody>
          <a:bodyPr wrap="square" rtlCol="0">
            <a:spAutoFit/>
          </a:bodyPr>
          <a:lstStyle/>
          <a:p>
            <a:pPr algn="ctr"/>
            <a:r>
              <a:rPr kumimoji="1" lang="ja-JP" altLang="en-US" sz="1600" dirty="0" smtClean="0"/>
              <a:t>ニュートリノ崩壊</a:t>
            </a:r>
            <a:endParaRPr kumimoji="1" lang="en-US" altLang="ja-JP" sz="1600" dirty="0" smtClean="0"/>
          </a:p>
          <a:p>
            <a:pPr algn="ctr"/>
            <a:r>
              <a:rPr kumimoji="1" lang="ja-JP" altLang="en-US" sz="1600" dirty="0" smtClean="0"/>
              <a:t>スペクトル</a:t>
            </a:r>
            <a:endParaRPr kumimoji="1" lang="ja-JP" altLang="en-US" sz="1600" dirty="0"/>
          </a:p>
        </p:txBody>
      </p:sp>
      <p:cxnSp>
        <p:nvCxnSpPr>
          <p:cNvPr id="7" name="直線コネクタ 6"/>
          <p:cNvCxnSpPr/>
          <p:nvPr/>
        </p:nvCxnSpPr>
        <p:spPr>
          <a:xfrm>
            <a:off x="1844040" y="2284663"/>
            <a:ext cx="0" cy="10174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3033368" y="2315143"/>
            <a:ext cx="0" cy="10174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971037" y="1997090"/>
            <a:ext cx="1629720" cy="369332"/>
          </a:xfrm>
          <a:prstGeom prst="rect">
            <a:avLst/>
          </a:prstGeom>
          <a:noFill/>
        </p:spPr>
        <p:txBody>
          <a:bodyPr wrap="square" rtlCol="0">
            <a:spAutoFit/>
          </a:bodyPr>
          <a:lstStyle/>
          <a:p>
            <a:r>
              <a:rPr kumimoji="1" lang="en-US" altLang="ja-JP" dirty="0" smtClean="0">
                <a:solidFill>
                  <a:srgbClr val="FF0000"/>
                </a:solidFill>
              </a:rPr>
              <a:t>80um(16meV)</a:t>
            </a:r>
            <a:endParaRPr kumimoji="1" lang="ja-JP" altLang="en-US" dirty="0">
              <a:solidFill>
                <a:srgbClr val="FF0000"/>
              </a:solidFill>
            </a:endParaRPr>
          </a:p>
        </p:txBody>
      </p:sp>
      <p:sp>
        <p:nvSpPr>
          <p:cNvPr id="57" name="テキスト ボックス 56"/>
          <p:cNvSpPr txBox="1"/>
          <p:nvPr/>
        </p:nvSpPr>
        <p:spPr>
          <a:xfrm>
            <a:off x="2617906" y="2012180"/>
            <a:ext cx="1629720" cy="369332"/>
          </a:xfrm>
          <a:prstGeom prst="rect">
            <a:avLst/>
          </a:prstGeom>
          <a:noFill/>
        </p:spPr>
        <p:txBody>
          <a:bodyPr wrap="square" rtlCol="0">
            <a:spAutoFit/>
          </a:bodyPr>
          <a:lstStyle/>
          <a:p>
            <a:r>
              <a:rPr lang="en-US" altLang="ja-JP" dirty="0" smtClean="0">
                <a:solidFill>
                  <a:srgbClr val="FF0000"/>
                </a:solidFill>
              </a:rPr>
              <a:t>4</a:t>
            </a:r>
            <a:r>
              <a:rPr kumimoji="1" lang="en-US" altLang="ja-JP" dirty="0" smtClean="0">
                <a:solidFill>
                  <a:srgbClr val="FF0000"/>
                </a:solidFill>
              </a:rPr>
              <a:t>0um(31meV)</a:t>
            </a:r>
            <a:endParaRPr kumimoji="1" lang="ja-JP" altLang="en-US" dirty="0">
              <a:solidFill>
                <a:srgbClr val="FF0000"/>
              </a:solidFill>
            </a:endParaRPr>
          </a:p>
        </p:txBody>
      </p:sp>
      <p:sp>
        <p:nvSpPr>
          <p:cNvPr id="17" name="角丸四角形 16"/>
          <p:cNvSpPr/>
          <p:nvPr/>
        </p:nvSpPr>
        <p:spPr>
          <a:xfrm>
            <a:off x="7080193" y="4425212"/>
            <a:ext cx="1410307" cy="48951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6700278"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6978190" y="5710907"/>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7256102"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8230717"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8508629" y="5710907"/>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8786541"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 name="直線矢印コネクタ 62"/>
          <p:cNvCxnSpPr>
            <a:stCxn id="17" idx="2"/>
            <a:endCxn id="18" idx="0"/>
          </p:cNvCxnSpPr>
          <p:nvPr/>
        </p:nvCxnSpPr>
        <p:spPr>
          <a:xfrm flipH="1">
            <a:off x="6802281" y="4914731"/>
            <a:ext cx="983066" cy="80167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a:stCxn id="17" idx="2"/>
            <a:endCxn id="58" idx="0"/>
          </p:cNvCxnSpPr>
          <p:nvPr/>
        </p:nvCxnSpPr>
        <p:spPr>
          <a:xfrm flipH="1">
            <a:off x="7080193" y="4914731"/>
            <a:ext cx="705154" cy="796176"/>
          </a:xfrm>
          <a:prstGeom prst="straightConnector1">
            <a:avLst/>
          </a:prstGeom>
          <a:ln>
            <a:solidFill>
              <a:srgbClr val="DE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a:stCxn id="17" idx="2"/>
            <a:endCxn id="59" idx="0"/>
          </p:cNvCxnSpPr>
          <p:nvPr/>
        </p:nvCxnSpPr>
        <p:spPr>
          <a:xfrm flipH="1">
            <a:off x="7358105" y="4914731"/>
            <a:ext cx="427242" cy="801671"/>
          </a:xfrm>
          <a:prstGeom prst="straightConnector1">
            <a:avLst/>
          </a:prstGeom>
          <a:ln>
            <a:solidFill>
              <a:srgbClr val="FF0505"/>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p:cNvCxnSpPr>
            <a:stCxn id="17" idx="2"/>
            <a:endCxn id="60" idx="0"/>
          </p:cNvCxnSpPr>
          <p:nvPr/>
        </p:nvCxnSpPr>
        <p:spPr>
          <a:xfrm>
            <a:off x="7785347" y="4914731"/>
            <a:ext cx="547373" cy="801671"/>
          </a:xfrm>
          <a:prstGeom prst="straightConnector1">
            <a:avLst/>
          </a:prstGeom>
          <a:ln>
            <a:solidFill>
              <a:srgbClr val="FF1D1D"/>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a:stCxn id="17" idx="2"/>
            <a:endCxn id="61" idx="0"/>
          </p:cNvCxnSpPr>
          <p:nvPr/>
        </p:nvCxnSpPr>
        <p:spPr>
          <a:xfrm>
            <a:off x="7785347" y="4914731"/>
            <a:ext cx="825285" cy="796176"/>
          </a:xfrm>
          <a:prstGeom prst="straightConnector1">
            <a:avLst/>
          </a:prstGeom>
          <a:ln>
            <a:solidFill>
              <a:srgbClr val="FF5757"/>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a:stCxn id="17" idx="2"/>
            <a:endCxn id="62" idx="0"/>
          </p:cNvCxnSpPr>
          <p:nvPr/>
        </p:nvCxnSpPr>
        <p:spPr>
          <a:xfrm>
            <a:off x="7785347" y="4914731"/>
            <a:ext cx="1103197" cy="801671"/>
          </a:xfrm>
          <a:prstGeom prst="straightConnector1">
            <a:avLst/>
          </a:prstGeom>
          <a:ln>
            <a:solidFill>
              <a:srgbClr val="FF8989"/>
            </a:solidFill>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7436203" y="5730757"/>
            <a:ext cx="952178" cy="369332"/>
          </a:xfrm>
          <a:prstGeom prst="rect">
            <a:avLst/>
          </a:prstGeom>
          <a:noFill/>
        </p:spPr>
        <p:txBody>
          <a:bodyPr wrap="square" rtlCol="0">
            <a:spAutoFit/>
          </a:bodyPr>
          <a:lstStyle/>
          <a:p>
            <a:r>
              <a:rPr kumimoji="1" lang="ja-JP" altLang="en-US" b="1" dirty="0" smtClean="0">
                <a:solidFill>
                  <a:srgbClr val="92D050"/>
                </a:solidFill>
              </a:rPr>
              <a:t>・・・・・・</a:t>
            </a:r>
            <a:endParaRPr kumimoji="1" lang="ja-JP" altLang="en-US" b="1" dirty="0">
              <a:solidFill>
                <a:srgbClr val="92D050"/>
              </a:solidFill>
            </a:endParaRPr>
          </a:p>
        </p:txBody>
      </p:sp>
      <p:sp>
        <p:nvSpPr>
          <p:cNvPr id="75" name="テキスト ボックス 74"/>
          <p:cNvSpPr txBox="1"/>
          <p:nvPr/>
        </p:nvSpPr>
        <p:spPr>
          <a:xfrm>
            <a:off x="6904284" y="3706978"/>
            <a:ext cx="1854558" cy="584775"/>
          </a:xfrm>
          <a:prstGeom prst="rect">
            <a:avLst/>
          </a:prstGeom>
          <a:noFill/>
        </p:spPr>
        <p:txBody>
          <a:bodyPr wrap="square" rtlCol="0">
            <a:spAutoFit/>
          </a:bodyPr>
          <a:lstStyle/>
          <a:p>
            <a:pPr algn="ctr"/>
            <a:r>
              <a:rPr lang="ja-JP" altLang="en-US" sz="1600" dirty="0" smtClean="0"/>
              <a:t>宇宙空間中の</a:t>
            </a:r>
            <a:endParaRPr lang="en-US" altLang="ja-JP" sz="1600" dirty="0" smtClean="0"/>
          </a:p>
          <a:p>
            <a:pPr algn="ctr"/>
            <a:r>
              <a:rPr lang="ja-JP" altLang="en-US" sz="1600" dirty="0" smtClean="0"/>
              <a:t>遠赤外光</a:t>
            </a:r>
            <a:endParaRPr kumimoji="1" lang="ja-JP" altLang="en-US" sz="1600" dirty="0"/>
          </a:p>
        </p:txBody>
      </p:sp>
      <p:sp>
        <p:nvSpPr>
          <p:cNvPr id="76" name="テキスト ボックス 75"/>
          <p:cNvSpPr txBox="1"/>
          <p:nvPr/>
        </p:nvSpPr>
        <p:spPr>
          <a:xfrm>
            <a:off x="6904284" y="4376417"/>
            <a:ext cx="1854558" cy="584775"/>
          </a:xfrm>
          <a:prstGeom prst="rect">
            <a:avLst/>
          </a:prstGeom>
          <a:noFill/>
        </p:spPr>
        <p:txBody>
          <a:bodyPr wrap="square" rtlCol="0">
            <a:spAutoFit/>
          </a:bodyPr>
          <a:lstStyle/>
          <a:p>
            <a:pPr algn="ctr"/>
            <a:r>
              <a:rPr lang="ja-JP" altLang="en-US" sz="1600" dirty="0" smtClean="0"/>
              <a:t>回折格子</a:t>
            </a:r>
            <a:r>
              <a:rPr lang="en-US" altLang="ja-JP" sz="1600" dirty="0" smtClean="0"/>
              <a:t>(40um-80um</a:t>
            </a:r>
            <a:r>
              <a:rPr lang="ja-JP" altLang="en-US" sz="1600" dirty="0" smtClean="0"/>
              <a:t>をカバー</a:t>
            </a:r>
            <a:r>
              <a:rPr lang="en-US" altLang="ja-JP" sz="1600" dirty="0" smtClean="0"/>
              <a:t>)</a:t>
            </a:r>
          </a:p>
        </p:txBody>
      </p:sp>
      <p:sp>
        <p:nvSpPr>
          <p:cNvPr id="77" name="テキスト ボックス 76"/>
          <p:cNvSpPr txBox="1"/>
          <p:nvPr/>
        </p:nvSpPr>
        <p:spPr>
          <a:xfrm>
            <a:off x="6716234" y="5998988"/>
            <a:ext cx="2239716" cy="646331"/>
          </a:xfrm>
          <a:prstGeom prst="rect">
            <a:avLst/>
          </a:prstGeom>
          <a:noFill/>
        </p:spPr>
        <p:txBody>
          <a:bodyPr wrap="square" rtlCol="0">
            <a:spAutoFit/>
          </a:bodyPr>
          <a:lstStyle/>
          <a:p>
            <a:pPr algn="ctr"/>
            <a:r>
              <a:rPr kumimoji="1" lang="en-US" altLang="ja-JP" dirty="0" smtClean="0"/>
              <a:t>STJ array </a:t>
            </a:r>
            <a:r>
              <a:rPr kumimoji="1" lang="en-US" altLang="ja-JP" dirty="0" smtClean="0"/>
              <a:t>8 </a:t>
            </a:r>
            <a:r>
              <a:rPr kumimoji="1" lang="en-US" altLang="ja-JP" dirty="0" smtClean="0"/>
              <a:t>x 50 pixels</a:t>
            </a:r>
          </a:p>
          <a:p>
            <a:pPr algn="ctr"/>
            <a:r>
              <a:rPr lang="en-US" altLang="ja-JP" dirty="0" smtClean="0"/>
              <a:t>1pixel </a:t>
            </a:r>
            <a:r>
              <a:rPr lang="ja-JP" altLang="en-US" dirty="0" smtClean="0"/>
              <a:t>あたり</a:t>
            </a:r>
            <a:r>
              <a:rPr lang="en-US" altLang="ja-JP" dirty="0" smtClean="0"/>
              <a:t>300Hz</a:t>
            </a:r>
            <a:endParaRPr kumimoji="1" lang="ja-JP" altLang="en-US" dirty="0"/>
          </a:p>
        </p:txBody>
      </p:sp>
    </p:spTree>
    <p:extLst>
      <p:ext uri="{BB962C8B-B14F-4D97-AF65-F5344CB8AC3E}">
        <p14:creationId xmlns:p14="http://schemas.microsoft.com/office/powerpoint/2010/main" val="28077458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40</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FET</a:t>
            </a:r>
            <a:r>
              <a:rPr lang="ja-JP" altLang="en-US" sz="3200" dirty="0" smtClean="0">
                <a:solidFill>
                  <a:schemeClr val="bg1"/>
                </a:solidFill>
                <a:latin typeface="Lucida Sans" panose="020B0602040502020204" pitchFamily="34" charset="0"/>
                <a:cs typeface="Lucida Sans" panose="020B0602040502020204" pitchFamily="34" charset="0"/>
              </a:rPr>
              <a:t>の周波数応答</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7" name="コンテンツ プレースホルダ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418" y="994253"/>
            <a:ext cx="4397728" cy="2982419"/>
          </a:xfrm>
          <a:prstGeom prst="rect">
            <a:avLst/>
          </a:prstGeom>
          <a:solidFill>
            <a:srgbClr val="FFFFFF">
              <a:shade val="85000"/>
            </a:srgbClr>
          </a:solidFill>
          <a:ln w="3810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0327" y="3232929"/>
            <a:ext cx="4671526" cy="35155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直線コネクタ 9"/>
          <p:cNvCxnSpPr/>
          <p:nvPr/>
        </p:nvCxnSpPr>
        <p:spPr>
          <a:xfrm flipH="1" flipV="1">
            <a:off x="2687782" y="1353787"/>
            <a:ext cx="13855" cy="23414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flipV="1">
            <a:off x="6386945" y="3758958"/>
            <a:ext cx="13857" cy="26418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160418" y="3976672"/>
            <a:ext cx="2646218" cy="461665"/>
          </a:xfrm>
          <a:prstGeom prst="rect">
            <a:avLst/>
          </a:prstGeom>
          <a:noFill/>
        </p:spPr>
        <p:txBody>
          <a:bodyPr wrap="square" rtlCol="0">
            <a:spAutoFit/>
          </a:bodyPr>
          <a:lstStyle/>
          <a:p>
            <a:r>
              <a:rPr lang="en-US" altLang="ja-JP" sz="2400" dirty="0" smtClean="0"/>
              <a:t>FD-SOI-CMOS</a:t>
            </a:r>
            <a:endParaRPr kumimoji="1" lang="ja-JP" altLang="en-US" sz="2400" dirty="0"/>
          </a:p>
        </p:txBody>
      </p:sp>
      <p:sp>
        <p:nvSpPr>
          <p:cNvPr id="13" name="テキスト ボックス 12"/>
          <p:cNvSpPr txBox="1"/>
          <p:nvPr/>
        </p:nvSpPr>
        <p:spPr>
          <a:xfrm>
            <a:off x="7877764" y="2771264"/>
            <a:ext cx="1144089" cy="461665"/>
          </a:xfrm>
          <a:prstGeom prst="rect">
            <a:avLst/>
          </a:prstGeom>
          <a:noFill/>
        </p:spPr>
        <p:txBody>
          <a:bodyPr wrap="square" rtlCol="0">
            <a:spAutoFit/>
          </a:bodyPr>
          <a:lstStyle/>
          <a:p>
            <a:r>
              <a:rPr lang="en-US" altLang="ja-JP" sz="2400" dirty="0" smtClean="0"/>
              <a:t>SOI-STJ</a:t>
            </a:r>
            <a:endParaRPr kumimoji="1" lang="ja-JP" altLang="en-US" sz="2400" dirty="0"/>
          </a:p>
        </p:txBody>
      </p:sp>
      <p:cxnSp>
        <p:nvCxnSpPr>
          <p:cNvPr id="14" name="直線矢印コネクタ 13"/>
          <p:cNvCxnSpPr/>
          <p:nvPr/>
        </p:nvCxnSpPr>
        <p:spPr>
          <a:xfrm flipH="1">
            <a:off x="2800268" y="1492420"/>
            <a:ext cx="3255818" cy="277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6284686" y="1683657"/>
            <a:ext cx="102259" cy="1973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6056086" y="1265607"/>
            <a:ext cx="2646218" cy="461665"/>
          </a:xfrm>
          <a:prstGeom prst="rect">
            <a:avLst/>
          </a:prstGeom>
          <a:noFill/>
        </p:spPr>
        <p:txBody>
          <a:bodyPr wrap="square" rtlCol="0">
            <a:spAutoFit/>
          </a:bodyPr>
          <a:lstStyle/>
          <a:p>
            <a:r>
              <a:rPr kumimoji="1" lang="en-US" altLang="ja-JP" sz="2400" dirty="0" smtClean="0"/>
              <a:t>10kHz</a:t>
            </a:r>
            <a:endParaRPr kumimoji="1" lang="ja-JP" altLang="en-US" sz="2400" dirty="0"/>
          </a:p>
        </p:txBody>
      </p:sp>
    </p:spTree>
    <p:extLst>
      <p:ext uri="{BB962C8B-B14F-4D97-AF65-F5344CB8AC3E}">
        <p14:creationId xmlns:p14="http://schemas.microsoft.com/office/powerpoint/2010/main" val="15189585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41</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FD-SOI</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7" name="Picture 2"/>
          <p:cNvPicPr>
            <a:picLocks noChangeAspect="1" noChangeArrowheads="1"/>
          </p:cNvPicPr>
          <p:nvPr/>
        </p:nvPicPr>
        <p:blipFill>
          <a:blip r:embed="rId3" cstate="print"/>
          <a:srcRect/>
          <a:stretch>
            <a:fillRect/>
          </a:stretch>
        </p:blipFill>
        <p:spPr bwMode="auto">
          <a:xfrm>
            <a:off x="1051883" y="906771"/>
            <a:ext cx="7100069" cy="5700373"/>
          </a:xfrm>
          <a:prstGeom prst="rect">
            <a:avLst/>
          </a:prstGeom>
          <a:noFill/>
          <a:ln w="9525">
            <a:noFill/>
            <a:miter lim="800000"/>
            <a:headEnd/>
            <a:tailEnd/>
          </a:ln>
        </p:spPr>
      </p:pic>
    </p:spTree>
    <p:extLst>
      <p:ext uri="{BB962C8B-B14F-4D97-AF65-F5344CB8AC3E}">
        <p14:creationId xmlns:p14="http://schemas.microsoft.com/office/powerpoint/2010/main" val="4111295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42</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Trapping GAIN</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7" name="Picture 2"/>
          <p:cNvPicPr>
            <a:picLocks noChangeAspect="1" noChangeArrowheads="1"/>
          </p:cNvPicPr>
          <p:nvPr/>
        </p:nvPicPr>
        <p:blipFill>
          <a:blip r:embed="rId3" cstate="print"/>
          <a:srcRect/>
          <a:stretch>
            <a:fillRect/>
          </a:stretch>
        </p:blipFill>
        <p:spPr bwMode="auto">
          <a:xfrm>
            <a:off x="0" y="4007852"/>
            <a:ext cx="4250472" cy="2622182"/>
          </a:xfrm>
          <a:prstGeom prst="rect">
            <a:avLst/>
          </a:prstGeom>
          <a:noFill/>
          <a:ln w="9525">
            <a:noFill/>
            <a:miter lim="800000"/>
            <a:headEnd/>
            <a:tailEnd/>
          </a:ln>
        </p:spPr>
      </p:pic>
      <p:sp>
        <p:nvSpPr>
          <p:cNvPr id="9" name="テキスト ボックス 8"/>
          <p:cNvSpPr txBox="1"/>
          <p:nvPr/>
        </p:nvSpPr>
        <p:spPr>
          <a:xfrm>
            <a:off x="4366200" y="3785715"/>
            <a:ext cx="4526280" cy="2862322"/>
          </a:xfrm>
          <a:prstGeom prst="rect">
            <a:avLst/>
          </a:prstGeom>
          <a:noFill/>
        </p:spPr>
        <p:txBody>
          <a:bodyPr wrap="square" rtlCol="0">
            <a:spAutoFit/>
          </a:bodyPr>
          <a:lstStyle/>
          <a:p>
            <a:r>
              <a:rPr kumimoji="1" lang="en-US" altLang="ja-JP" dirty="0" smtClean="0"/>
              <a:t>Al</a:t>
            </a:r>
            <a:r>
              <a:rPr lang="ja-JP" altLang="en-US" dirty="0" smtClean="0"/>
              <a:t>の転移温度は近接効果によって</a:t>
            </a:r>
            <a:r>
              <a:rPr lang="en-US" altLang="ja-JP" dirty="0" smtClean="0"/>
              <a:t>Nb</a:t>
            </a:r>
            <a:r>
              <a:rPr lang="ja-JP" altLang="en-US" dirty="0" smtClean="0"/>
              <a:t>の転移温度に近づく。</a:t>
            </a:r>
            <a:endParaRPr kumimoji="1" lang="en-US" altLang="ja-JP" dirty="0" smtClean="0"/>
          </a:p>
          <a:p>
            <a:endParaRPr kumimoji="1" lang="en-US" altLang="ja-JP" dirty="0" smtClean="0"/>
          </a:p>
          <a:p>
            <a:r>
              <a:rPr kumimoji="1" lang="ja-JP" altLang="en-US" dirty="0" smtClean="0"/>
              <a:t>トンネルバリア付近に準粒子の存在確立をあげるために</a:t>
            </a:r>
            <a:r>
              <a:rPr kumimoji="1" lang="en-US" altLang="ja-JP" dirty="0" smtClean="0"/>
              <a:t>Al</a:t>
            </a:r>
            <a:r>
              <a:rPr kumimoji="1" lang="ja-JP" altLang="en-US" dirty="0" smtClean="0"/>
              <a:t>のトラップ層を形成。</a:t>
            </a:r>
            <a:endParaRPr kumimoji="1" lang="en-US" altLang="ja-JP" dirty="0" smtClean="0"/>
          </a:p>
          <a:p>
            <a:endParaRPr kumimoji="1" lang="en-US" altLang="ja-JP" dirty="0" smtClean="0"/>
          </a:p>
          <a:p>
            <a:r>
              <a:rPr kumimoji="1" lang="ja-JP" altLang="en-US" dirty="0" smtClean="0"/>
              <a:t>トラップ層に準粒子が侵入する際に出すギャップエネルギーの差分のエネルギーを持つフォノンによってさらに</a:t>
            </a:r>
            <a:r>
              <a:rPr kumimoji="1" lang="ja-JP" altLang="en-US" dirty="0" smtClean="0"/>
              <a:t>トラップ層</a:t>
            </a:r>
            <a:r>
              <a:rPr lang="ja-JP" altLang="en-US" dirty="0" smtClean="0"/>
              <a:t>のクーパー対が破壊され準粒子が生成</a:t>
            </a:r>
            <a:r>
              <a:rPr kumimoji="1" lang="ja-JP" altLang="en-US" dirty="0" smtClean="0"/>
              <a:t>される</a:t>
            </a:r>
            <a:r>
              <a:rPr kumimoji="1" lang="ja-JP" altLang="en-US" dirty="0" smtClean="0"/>
              <a:t>。</a:t>
            </a:r>
            <a:endParaRPr kumimoji="1" lang="ja-JP" altLang="en-US" dirty="0"/>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7665" y="2493421"/>
            <a:ext cx="5385614" cy="1229369"/>
          </a:xfrm>
          <a:prstGeom prst="rect">
            <a:avLst/>
          </a:prstGeom>
        </p:spPr>
      </p:pic>
      <p:sp>
        <p:nvSpPr>
          <p:cNvPr id="5" name="テキスト ボックス 4"/>
          <p:cNvSpPr txBox="1"/>
          <p:nvPr/>
        </p:nvSpPr>
        <p:spPr>
          <a:xfrm>
            <a:off x="121920" y="975360"/>
            <a:ext cx="8893292" cy="1015663"/>
          </a:xfrm>
          <a:prstGeom prst="rect">
            <a:avLst/>
          </a:prstGeom>
          <a:noFill/>
        </p:spPr>
        <p:txBody>
          <a:bodyPr wrap="square" rtlCol="0">
            <a:spAutoFit/>
          </a:bodyPr>
          <a:lstStyle/>
          <a:p>
            <a:r>
              <a:rPr kumimoji="1" lang="en-US" altLang="ja-JP" sz="2000" dirty="0" smtClean="0"/>
              <a:t>STJ Back tunneling</a:t>
            </a:r>
          </a:p>
          <a:p>
            <a:pPr marL="342900" indent="-342900">
              <a:buFont typeface="Wingdings" panose="05000000000000000000" pitchFamily="2" charset="2"/>
              <a:buChar char="p"/>
            </a:pPr>
            <a:r>
              <a:rPr lang="ja-JP" altLang="en-US" sz="2000" dirty="0" smtClean="0"/>
              <a:t>トンネルバリアの近傍に生成された準粒子がトンネルバリアを通過すると、逆のレイヤーのクーパー対を壊して準粒子を得て、クーパー対を作る。</a:t>
            </a:r>
            <a:endParaRPr lang="en-US" altLang="ja-JP" sz="2000" dirty="0" smtClean="0"/>
          </a:p>
        </p:txBody>
      </p:sp>
    </p:spTree>
    <p:extLst>
      <p:ext uri="{BB962C8B-B14F-4D97-AF65-F5344CB8AC3E}">
        <p14:creationId xmlns:p14="http://schemas.microsoft.com/office/powerpoint/2010/main" val="180524117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43</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Energy Resolution</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graphicFrame>
        <p:nvGraphicFramePr>
          <p:cNvPr id="7" name="オブジェクト 6"/>
          <p:cNvGraphicFramePr>
            <a:graphicFrameLocks noChangeAspect="1"/>
          </p:cNvGraphicFramePr>
          <p:nvPr/>
        </p:nvGraphicFramePr>
        <p:xfrm>
          <a:off x="2195736" y="1252210"/>
          <a:ext cx="4211959" cy="673914"/>
        </p:xfrm>
        <a:graphic>
          <a:graphicData uri="http://schemas.openxmlformats.org/presentationml/2006/ole">
            <mc:AlternateContent xmlns:mc="http://schemas.openxmlformats.org/markup-compatibility/2006">
              <mc:Choice xmlns:v="urn:schemas-microsoft-com:vml" Requires="v">
                <p:oleObj spid="_x0000_s4212" name="数式" r:id="rId4" imgW="1587240" imgH="253800" progId="Equation.3">
                  <p:embed/>
                </p:oleObj>
              </mc:Choice>
              <mc:Fallback>
                <p:oleObj name="数式" r:id="rId4" imgW="158724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1252210"/>
                        <a:ext cx="4211959" cy="6739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テキスト ボックス 8"/>
          <p:cNvSpPr txBox="1"/>
          <p:nvPr/>
        </p:nvSpPr>
        <p:spPr>
          <a:xfrm>
            <a:off x="3311351" y="908720"/>
            <a:ext cx="2160240" cy="369332"/>
          </a:xfrm>
          <a:prstGeom prst="rect">
            <a:avLst/>
          </a:prstGeom>
          <a:noFill/>
        </p:spPr>
        <p:txBody>
          <a:bodyPr wrap="square" rtlCol="0">
            <a:spAutoFit/>
          </a:bodyPr>
          <a:lstStyle/>
          <a:p>
            <a:r>
              <a:rPr kumimoji="1" lang="ja-JP" altLang="en-US" b="1" dirty="0" smtClean="0">
                <a:latin typeface="DejaVu Sans" pitchFamily="34" charset="0"/>
                <a:cs typeface="DejaVu Sans" pitchFamily="34" charset="0"/>
              </a:rPr>
              <a:t>エネルギー分解能</a:t>
            </a:r>
            <a:endParaRPr kumimoji="1" lang="ja-JP" altLang="en-US" b="1" dirty="0">
              <a:latin typeface="DejaVu Sans" pitchFamily="34" charset="0"/>
              <a:cs typeface="DejaVu Sans" pitchFamily="34" charset="0"/>
            </a:endParaRPr>
          </a:p>
        </p:txBody>
      </p:sp>
      <p:sp>
        <p:nvSpPr>
          <p:cNvPr id="10" name="テキスト ボックス 9"/>
          <p:cNvSpPr txBox="1"/>
          <p:nvPr/>
        </p:nvSpPr>
        <p:spPr>
          <a:xfrm>
            <a:off x="3095327" y="1794882"/>
            <a:ext cx="2808312" cy="923330"/>
          </a:xfrm>
          <a:prstGeom prst="rect">
            <a:avLst/>
          </a:prstGeom>
          <a:noFill/>
        </p:spPr>
        <p:txBody>
          <a:bodyPr wrap="square" rtlCol="0">
            <a:spAutoFit/>
          </a:bodyPr>
          <a:lstStyle/>
          <a:p>
            <a:r>
              <a:rPr lang="en-US" altLang="ja-JP" dirty="0" smtClean="0">
                <a:latin typeface="DejaVu Sans" pitchFamily="34" charset="0"/>
                <a:cs typeface="DejaVu Sans" pitchFamily="34" charset="0"/>
              </a:rPr>
              <a:t>F : Fano Factor</a:t>
            </a:r>
          </a:p>
          <a:p>
            <a:r>
              <a:rPr lang="en-US" altLang="ja-JP" dirty="0" smtClean="0">
                <a:latin typeface="DejaVu Sans" pitchFamily="34" charset="0"/>
                <a:cs typeface="DejaVu Sans" pitchFamily="34" charset="0"/>
              </a:rPr>
              <a:t>Δ : </a:t>
            </a:r>
            <a:r>
              <a:rPr lang="ja-JP" altLang="en-US" dirty="0" smtClean="0">
                <a:latin typeface="DejaVu Sans" pitchFamily="34" charset="0"/>
                <a:cs typeface="DejaVu Sans" pitchFamily="34" charset="0"/>
              </a:rPr>
              <a:t>超伝導体のギャップ</a:t>
            </a:r>
            <a:endParaRPr lang="en-US" altLang="ja-JP" dirty="0" smtClean="0">
              <a:latin typeface="DejaVu Sans" pitchFamily="34" charset="0"/>
              <a:cs typeface="DejaVu Sans" pitchFamily="34" charset="0"/>
            </a:endParaRPr>
          </a:p>
          <a:p>
            <a:r>
              <a:rPr lang="en-US" altLang="ja-JP" dirty="0" smtClean="0">
                <a:latin typeface="DejaVu Sans" pitchFamily="34" charset="0"/>
                <a:cs typeface="DejaVu Sans" pitchFamily="34" charset="0"/>
              </a:rPr>
              <a:t>E :</a:t>
            </a:r>
            <a:r>
              <a:rPr lang="ja-JP" altLang="en-US" dirty="0">
                <a:latin typeface="DejaVu Sans" pitchFamily="34" charset="0"/>
                <a:cs typeface="DejaVu Sans" pitchFamily="34" charset="0"/>
              </a:rPr>
              <a:t> </a:t>
            </a:r>
            <a:r>
              <a:rPr lang="ja-JP" altLang="en-US" dirty="0" smtClean="0">
                <a:latin typeface="DejaVu Sans" pitchFamily="34" charset="0"/>
                <a:cs typeface="DejaVu Sans" pitchFamily="34" charset="0"/>
              </a:rPr>
              <a:t>放射線のエネルギー</a:t>
            </a:r>
            <a:endParaRPr lang="en-US" altLang="ja-JP" dirty="0" smtClean="0">
              <a:latin typeface="DejaVu Sans" pitchFamily="34" charset="0"/>
              <a:cs typeface="DejaVu Sans" pitchFamily="34" charset="0"/>
            </a:endParaRPr>
          </a:p>
        </p:txBody>
      </p:sp>
      <p:pic>
        <p:nvPicPr>
          <p:cNvPr id="11" name="Picture 3"/>
          <p:cNvPicPr>
            <a:picLocks noChangeAspect="1" noChangeArrowheads="1"/>
          </p:cNvPicPr>
          <p:nvPr/>
        </p:nvPicPr>
        <p:blipFill>
          <a:blip r:embed="rId6" cstate="print"/>
          <a:srcRect/>
          <a:stretch>
            <a:fillRect/>
          </a:stretch>
        </p:blipFill>
        <p:spPr bwMode="auto">
          <a:xfrm>
            <a:off x="1944461" y="2996952"/>
            <a:ext cx="5723883" cy="3312368"/>
          </a:xfrm>
          <a:prstGeom prst="rect">
            <a:avLst/>
          </a:prstGeom>
          <a:noFill/>
          <a:ln w="9525">
            <a:noFill/>
            <a:miter lim="800000"/>
            <a:headEnd/>
            <a:tailEnd/>
          </a:ln>
        </p:spPr>
      </p:pic>
    </p:spTree>
    <p:extLst>
      <p:ext uri="{BB962C8B-B14F-4D97-AF65-F5344CB8AC3E}">
        <p14:creationId xmlns:p14="http://schemas.microsoft.com/office/powerpoint/2010/main" val="5594801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44</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79340" y="115207"/>
            <a:ext cx="9015212" cy="584775"/>
          </a:xfrm>
          <a:prstGeom prst="rect">
            <a:avLst/>
          </a:prstGeom>
          <a:noFill/>
        </p:spPr>
        <p:txBody>
          <a:bodyPr wrap="square" rtlCol="0">
            <a:spAutoFit/>
          </a:bodyPr>
          <a:lstStyle/>
          <a:p>
            <a:r>
              <a:rPr lang="ja-JP" altLang="en-US" sz="3200" dirty="0" smtClean="0">
                <a:solidFill>
                  <a:schemeClr val="bg1"/>
                </a:solidFill>
                <a:latin typeface="Lucida Sans" panose="020B0602040502020204" pitchFamily="34" charset="0"/>
                <a:cs typeface="Lucida Sans" panose="020B0602040502020204" pitchFamily="34" charset="0"/>
              </a:rPr>
              <a:t>リフトオフ法</a:t>
            </a:r>
            <a:r>
              <a:rPr lang="ja-JP" altLang="en-US" sz="3200" dirty="0">
                <a:solidFill>
                  <a:schemeClr val="bg1"/>
                </a:solidFill>
                <a:latin typeface="Lucida Sans" panose="020B0602040502020204" pitchFamily="34" charset="0"/>
                <a:cs typeface="Lucida Sans" panose="020B0602040502020204" pitchFamily="34" charset="0"/>
              </a:rPr>
              <a:t>、</a:t>
            </a:r>
            <a:r>
              <a:rPr lang="ja-JP" altLang="en-US" sz="3200" dirty="0" smtClean="0">
                <a:solidFill>
                  <a:schemeClr val="bg1"/>
                </a:solidFill>
                <a:latin typeface="Lucida Sans" panose="020B0602040502020204" pitchFamily="34" charset="0"/>
                <a:cs typeface="Lucida Sans" panose="020B0602040502020204" pitchFamily="34" charset="0"/>
              </a:rPr>
              <a:t>エッチング法</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7" name="Picture 2"/>
          <p:cNvPicPr>
            <a:picLocks noChangeAspect="1" noChangeArrowheads="1"/>
          </p:cNvPicPr>
          <p:nvPr/>
        </p:nvPicPr>
        <p:blipFill>
          <a:blip r:embed="rId3" cstate="print"/>
          <a:srcRect/>
          <a:stretch>
            <a:fillRect/>
          </a:stretch>
        </p:blipFill>
        <p:spPr bwMode="auto">
          <a:xfrm>
            <a:off x="79341" y="932269"/>
            <a:ext cx="3141258" cy="2623733"/>
          </a:xfrm>
          <a:prstGeom prst="rect">
            <a:avLst/>
          </a:prstGeom>
          <a:noFill/>
          <a:ln w="9525">
            <a:noFill/>
            <a:miter lim="800000"/>
            <a:headEnd/>
            <a:tailEnd/>
          </a:ln>
        </p:spPr>
      </p:pic>
      <p:sp>
        <p:nvSpPr>
          <p:cNvPr id="9" name="テキスト ボックス 8"/>
          <p:cNvSpPr txBox="1"/>
          <p:nvPr/>
        </p:nvSpPr>
        <p:spPr>
          <a:xfrm>
            <a:off x="3731236" y="932269"/>
            <a:ext cx="2016224" cy="369332"/>
          </a:xfrm>
          <a:prstGeom prst="rect">
            <a:avLst/>
          </a:prstGeom>
          <a:noFill/>
        </p:spPr>
        <p:txBody>
          <a:bodyPr wrap="square" rtlCol="0">
            <a:spAutoFit/>
          </a:bodyPr>
          <a:lstStyle/>
          <a:p>
            <a:r>
              <a:rPr kumimoji="1" lang="ja-JP" altLang="en-US" dirty="0" smtClean="0"/>
              <a:t>フォトレジスト</a:t>
            </a:r>
            <a:endParaRPr kumimoji="1" lang="ja-JP" altLang="en-US" dirty="0"/>
          </a:p>
        </p:txBody>
      </p:sp>
      <p:cxnSp>
        <p:nvCxnSpPr>
          <p:cNvPr id="10" name="直線矢印コネクタ 9"/>
          <p:cNvCxnSpPr/>
          <p:nvPr/>
        </p:nvCxnSpPr>
        <p:spPr>
          <a:xfrm flipH="1">
            <a:off x="2772007" y="1159737"/>
            <a:ext cx="959229" cy="384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3762259" y="1244811"/>
            <a:ext cx="2016224" cy="369332"/>
          </a:xfrm>
          <a:prstGeom prst="rect">
            <a:avLst/>
          </a:prstGeom>
          <a:noFill/>
        </p:spPr>
        <p:txBody>
          <a:bodyPr wrap="square" rtlCol="0">
            <a:spAutoFit/>
          </a:bodyPr>
          <a:lstStyle/>
          <a:p>
            <a:r>
              <a:rPr kumimoji="1" lang="en-US" altLang="ja-JP" dirty="0" smtClean="0"/>
              <a:t>Si wafer</a:t>
            </a:r>
            <a:endParaRPr kumimoji="1" lang="ja-JP" altLang="en-US" dirty="0"/>
          </a:p>
        </p:txBody>
      </p:sp>
      <p:cxnSp>
        <p:nvCxnSpPr>
          <p:cNvPr id="12" name="直線矢印コネクタ 11"/>
          <p:cNvCxnSpPr/>
          <p:nvPr/>
        </p:nvCxnSpPr>
        <p:spPr>
          <a:xfrm flipH="1">
            <a:off x="2967539" y="1456493"/>
            <a:ext cx="794720" cy="31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H="1">
            <a:off x="2772008" y="1747047"/>
            <a:ext cx="1021274" cy="5494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755433" y="1547529"/>
            <a:ext cx="2016224" cy="369332"/>
          </a:xfrm>
          <a:prstGeom prst="rect">
            <a:avLst/>
          </a:prstGeom>
          <a:noFill/>
        </p:spPr>
        <p:txBody>
          <a:bodyPr wrap="square" rtlCol="0">
            <a:spAutoFit/>
          </a:bodyPr>
          <a:lstStyle/>
          <a:p>
            <a:r>
              <a:rPr kumimoji="1" lang="en-US" altLang="ja-JP" dirty="0" smtClean="0"/>
              <a:t>Nb</a:t>
            </a:r>
            <a:endParaRPr kumimoji="1" lang="ja-JP" altLang="en-US" dirty="0"/>
          </a:p>
        </p:txBody>
      </p:sp>
      <p:pic>
        <p:nvPicPr>
          <p:cNvPr id="19" name="図 18"/>
          <p:cNvPicPr>
            <a:picLocks noChangeAspect="1"/>
          </p:cNvPicPr>
          <p:nvPr/>
        </p:nvPicPr>
        <p:blipFill>
          <a:blip r:embed="rId4"/>
          <a:stretch>
            <a:fillRect/>
          </a:stretch>
        </p:blipFill>
        <p:spPr>
          <a:xfrm>
            <a:off x="79340" y="5187965"/>
            <a:ext cx="4264060" cy="1438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1" name="直線コネクタ 20"/>
          <p:cNvCxnSpPr/>
          <p:nvPr/>
        </p:nvCxnSpPr>
        <p:spPr>
          <a:xfrm>
            <a:off x="0" y="3449461"/>
            <a:ext cx="9144000" cy="237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79341" y="3587527"/>
            <a:ext cx="4416460" cy="1600438"/>
          </a:xfrm>
          <a:prstGeom prst="rect">
            <a:avLst/>
          </a:prstGeom>
          <a:noFill/>
        </p:spPr>
        <p:txBody>
          <a:bodyPr wrap="square" rtlCol="0">
            <a:spAutoFit/>
          </a:bodyPr>
          <a:lstStyle/>
          <a:p>
            <a:r>
              <a:rPr kumimoji="1" lang="ja-JP" altLang="en-US" sz="1400" b="1" dirty="0" smtClean="0"/>
              <a:t>スパッタリング</a:t>
            </a:r>
            <a:endParaRPr kumimoji="1" lang="en-US" altLang="ja-JP" sz="1400" b="1" dirty="0" smtClean="0"/>
          </a:p>
          <a:p>
            <a:r>
              <a:rPr kumimoji="1" lang="ja-JP" altLang="en-US" sz="1400" b="1" dirty="0" smtClean="0"/>
              <a:t>①成膜したい金属を上部に、膜を作るウェハを下部に配置する。</a:t>
            </a:r>
            <a:endParaRPr kumimoji="1" lang="en-US" altLang="ja-JP" sz="1400" b="1" dirty="0" smtClean="0"/>
          </a:p>
          <a:p>
            <a:r>
              <a:rPr lang="ja-JP" altLang="en-US" sz="1400" b="1" dirty="0" smtClean="0"/>
              <a:t>②</a:t>
            </a:r>
            <a:r>
              <a:rPr lang="en-US" altLang="ja-JP" sz="1400" b="1" dirty="0" err="1" smtClean="0"/>
              <a:t>Ar</a:t>
            </a:r>
            <a:r>
              <a:rPr lang="ja-JP" altLang="en-US" sz="1400" b="1" dirty="0" smtClean="0"/>
              <a:t>ガスをプラズマ化させ、高電圧をかけてターゲットに衝突させる。</a:t>
            </a:r>
            <a:endParaRPr lang="en-US" altLang="ja-JP" sz="1400" b="1" dirty="0" smtClean="0"/>
          </a:p>
          <a:p>
            <a:r>
              <a:rPr kumimoji="1" lang="ja-JP" altLang="en-US" sz="1400" b="1" dirty="0" smtClean="0"/>
              <a:t>③ターゲットが飛散する。</a:t>
            </a:r>
            <a:endParaRPr kumimoji="1" lang="en-US" altLang="ja-JP" sz="1400" b="1" dirty="0" smtClean="0"/>
          </a:p>
          <a:p>
            <a:r>
              <a:rPr lang="ja-JP" altLang="en-US" sz="1400" b="1" dirty="0" smtClean="0"/>
              <a:t>④基板にターゲットが付着。</a:t>
            </a:r>
            <a:endParaRPr kumimoji="1" lang="ja-JP" altLang="en-US" sz="1400" b="1" dirty="0"/>
          </a:p>
        </p:txBody>
      </p:sp>
      <p:pic>
        <p:nvPicPr>
          <p:cNvPr id="23" name="図 22"/>
          <p:cNvPicPr>
            <a:picLocks noChangeAspect="1"/>
          </p:cNvPicPr>
          <p:nvPr/>
        </p:nvPicPr>
        <p:blipFill>
          <a:blip r:embed="rId5"/>
          <a:stretch>
            <a:fillRect/>
          </a:stretch>
        </p:blipFill>
        <p:spPr>
          <a:xfrm>
            <a:off x="5595721" y="2342135"/>
            <a:ext cx="3419491" cy="1091564"/>
          </a:xfrm>
          <a:prstGeom prst="rect">
            <a:avLst/>
          </a:prstGeom>
        </p:spPr>
      </p:pic>
      <p:sp>
        <p:nvSpPr>
          <p:cNvPr id="24" name="正方形/長方形 23"/>
          <p:cNvSpPr/>
          <p:nvPr/>
        </p:nvSpPr>
        <p:spPr>
          <a:xfrm>
            <a:off x="7668703" y="2006884"/>
            <a:ext cx="893193" cy="369332"/>
          </a:xfrm>
          <a:prstGeom prst="rect">
            <a:avLst/>
          </a:prstGeom>
        </p:spPr>
        <p:txBody>
          <a:bodyPr wrap="none">
            <a:spAutoFit/>
          </a:bodyPr>
          <a:lstStyle/>
          <a:p>
            <a:r>
              <a:rPr lang="en-US" altLang="ja-JP" dirty="0"/>
              <a:t>AZ5214</a:t>
            </a:r>
            <a:endParaRPr lang="ja-JP" altLang="en-US" dirty="0"/>
          </a:p>
        </p:txBody>
      </p:sp>
      <p:sp>
        <p:nvSpPr>
          <p:cNvPr id="25" name="正方形/長方形 24"/>
          <p:cNvSpPr/>
          <p:nvPr/>
        </p:nvSpPr>
        <p:spPr>
          <a:xfrm>
            <a:off x="5778483" y="2082831"/>
            <a:ext cx="1192955" cy="369332"/>
          </a:xfrm>
          <a:prstGeom prst="rect">
            <a:avLst/>
          </a:prstGeom>
        </p:spPr>
        <p:txBody>
          <a:bodyPr wrap="none">
            <a:spAutoFit/>
          </a:bodyPr>
          <a:lstStyle/>
          <a:p>
            <a:r>
              <a:rPr lang="en-US" altLang="ja-JP" dirty="0"/>
              <a:t>TMSR8900</a:t>
            </a:r>
            <a:endParaRPr lang="ja-JP" altLang="en-US" dirty="0"/>
          </a:p>
        </p:txBody>
      </p:sp>
      <p:sp>
        <p:nvSpPr>
          <p:cNvPr id="26" name="テキスト ボックス 25"/>
          <p:cNvSpPr txBox="1"/>
          <p:nvPr/>
        </p:nvSpPr>
        <p:spPr>
          <a:xfrm rot="1693232">
            <a:off x="3086919" y="2496919"/>
            <a:ext cx="2258877" cy="923330"/>
          </a:xfrm>
          <a:prstGeom prst="rect">
            <a:avLst/>
          </a:prstGeom>
          <a:noFill/>
        </p:spPr>
        <p:txBody>
          <a:bodyPr wrap="square" rtlCol="0">
            <a:spAutoFit/>
          </a:bodyPr>
          <a:lstStyle/>
          <a:p>
            <a:r>
              <a:rPr kumimoji="1" lang="en-US" altLang="ja-JP" dirty="0" smtClean="0"/>
              <a:t>CF4</a:t>
            </a:r>
            <a:r>
              <a:rPr kumimoji="1" lang="ja-JP" altLang="en-US" dirty="0" smtClean="0"/>
              <a:t>プラズマを基板に</a:t>
            </a:r>
            <a:endParaRPr kumimoji="1" lang="en-US" altLang="ja-JP" dirty="0" smtClean="0"/>
          </a:p>
          <a:p>
            <a:r>
              <a:rPr kumimoji="1" lang="ja-JP" altLang="en-US" dirty="0" smtClean="0"/>
              <a:t>衝突させ、削る。</a:t>
            </a:r>
            <a:endParaRPr kumimoji="1" lang="en-US" altLang="ja-JP" dirty="0" smtClean="0"/>
          </a:p>
          <a:p>
            <a:endParaRPr kumimoji="1" lang="ja-JP" altLang="en-US" dirty="0"/>
          </a:p>
        </p:txBody>
      </p:sp>
      <p:sp>
        <p:nvSpPr>
          <p:cNvPr id="27" name="テキスト ボックス 26"/>
          <p:cNvSpPr txBox="1"/>
          <p:nvPr/>
        </p:nvSpPr>
        <p:spPr>
          <a:xfrm>
            <a:off x="5069866" y="927903"/>
            <a:ext cx="3945346" cy="1477328"/>
          </a:xfrm>
          <a:prstGeom prst="rect">
            <a:avLst/>
          </a:prstGeom>
          <a:noFill/>
        </p:spPr>
        <p:txBody>
          <a:bodyPr wrap="square" rtlCol="0">
            <a:spAutoFit/>
          </a:bodyPr>
          <a:lstStyle/>
          <a:p>
            <a:r>
              <a:rPr kumimoji="1" lang="ja-JP" altLang="en-US" dirty="0" smtClean="0"/>
              <a:t>塗布、露光、現像することで硬化する樹脂。ポジレジストは光を照射部分が硬化。ネガレジストは光を未照射部分が硬化。</a:t>
            </a:r>
            <a:endParaRPr kumimoji="1" lang="en-US" altLang="ja-JP" dirty="0" smtClean="0"/>
          </a:p>
          <a:p>
            <a:endParaRPr kumimoji="1" lang="ja-JP" altLang="en-US" dirty="0"/>
          </a:p>
        </p:txBody>
      </p:sp>
      <p:pic>
        <p:nvPicPr>
          <p:cNvPr id="28" name="図 27"/>
          <p:cNvPicPr>
            <a:picLocks noChangeAspect="1"/>
          </p:cNvPicPr>
          <p:nvPr/>
        </p:nvPicPr>
        <p:blipFill>
          <a:blip r:embed="rId6"/>
          <a:stretch>
            <a:fillRect/>
          </a:stretch>
        </p:blipFill>
        <p:spPr>
          <a:xfrm>
            <a:off x="4960497" y="5006356"/>
            <a:ext cx="3934558" cy="1563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4232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正方形/長方形 128"/>
          <p:cNvSpPr/>
          <p:nvPr/>
        </p:nvSpPr>
        <p:spPr>
          <a:xfrm>
            <a:off x="8028384" y="3429000"/>
            <a:ext cx="1115616" cy="936104"/>
          </a:xfrm>
          <a:prstGeom prst="rect">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189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タイトル 1"/>
          <p:cNvSpPr>
            <a:spLocks noGrp="1"/>
          </p:cNvSpPr>
          <p:nvPr>
            <p:ph type="title"/>
          </p:nvPr>
        </p:nvSpPr>
        <p:spPr>
          <a:xfrm>
            <a:off x="0" y="58614"/>
            <a:ext cx="9144000" cy="634082"/>
          </a:xfrm>
        </p:spPr>
        <p:txBody>
          <a:bodyPr>
            <a:noAutofit/>
          </a:bodyPr>
          <a:lstStyle/>
          <a:p>
            <a:pPr algn="ctr"/>
            <a:r>
              <a:rPr lang="en-US" altLang="ja-JP" sz="3600" dirty="0" smtClean="0">
                <a:latin typeface="DejaVu Sans" pitchFamily="34" charset="0"/>
                <a:cs typeface="DejaVu Sans" pitchFamily="34" charset="0"/>
              </a:rPr>
              <a:t>SOI-STJ</a:t>
            </a:r>
            <a:r>
              <a:rPr lang="ja-JP" altLang="en-US" sz="3600" dirty="0" smtClean="0">
                <a:latin typeface="DejaVu Sans" pitchFamily="34" charset="0"/>
                <a:cs typeface="DejaVu Sans" pitchFamily="34" charset="0"/>
              </a:rPr>
              <a:t>研究開発の現状</a:t>
            </a:r>
            <a:endParaRPr kumimoji="1" lang="ja-JP" altLang="en-US" sz="3600" dirty="0">
              <a:latin typeface="DejaVu Sans" pitchFamily="34" charset="0"/>
              <a:cs typeface="DejaVu Sans" pitchFamily="34" charset="0"/>
            </a:endParaRPr>
          </a:p>
        </p:txBody>
      </p:sp>
      <p:pic>
        <p:nvPicPr>
          <p:cNvPr id="18435" name="Picture 3"/>
          <p:cNvPicPr>
            <a:picLocks noChangeAspect="1" noChangeArrowheads="1"/>
          </p:cNvPicPr>
          <p:nvPr/>
        </p:nvPicPr>
        <p:blipFill>
          <a:blip r:embed="rId2" cstate="print"/>
          <a:srcRect/>
          <a:stretch>
            <a:fillRect/>
          </a:stretch>
        </p:blipFill>
        <p:spPr bwMode="auto">
          <a:xfrm>
            <a:off x="4020127" y="4437112"/>
            <a:ext cx="1199945" cy="1944216"/>
          </a:xfrm>
          <a:prstGeom prst="rect">
            <a:avLst/>
          </a:prstGeom>
          <a:noFill/>
          <a:ln w="9525">
            <a:noFill/>
            <a:miter lim="800000"/>
            <a:headEnd/>
            <a:tailEnd/>
          </a:ln>
          <a:effectLst/>
        </p:spPr>
      </p:pic>
      <p:pic>
        <p:nvPicPr>
          <p:cNvPr id="18436" name="Picture 4"/>
          <p:cNvPicPr>
            <a:picLocks noChangeAspect="1" noChangeArrowheads="1"/>
          </p:cNvPicPr>
          <p:nvPr/>
        </p:nvPicPr>
        <p:blipFill>
          <a:blip r:embed="rId3" cstate="print"/>
          <a:srcRect/>
          <a:stretch>
            <a:fillRect/>
          </a:stretch>
        </p:blipFill>
        <p:spPr bwMode="auto">
          <a:xfrm>
            <a:off x="1548026" y="1184079"/>
            <a:ext cx="1943854" cy="2028897"/>
          </a:xfrm>
          <a:prstGeom prst="rect">
            <a:avLst/>
          </a:prstGeom>
          <a:noFill/>
          <a:ln w="9525">
            <a:noFill/>
            <a:miter lim="800000"/>
            <a:headEnd/>
            <a:tailEnd/>
          </a:ln>
          <a:effectLst/>
        </p:spPr>
      </p:pic>
      <p:sp>
        <p:nvSpPr>
          <p:cNvPr id="28" name="テキスト ボックス 27"/>
          <p:cNvSpPr txBox="1"/>
          <p:nvPr/>
        </p:nvSpPr>
        <p:spPr>
          <a:xfrm>
            <a:off x="3059832" y="692696"/>
            <a:ext cx="2952328" cy="400110"/>
          </a:xfrm>
          <a:prstGeom prst="rect">
            <a:avLst/>
          </a:prstGeom>
          <a:noFill/>
        </p:spPr>
        <p:txBody>
          <a:bodyPr wrap="square" rtlCol="0">
            <a:spAutoFit/>
          </a:bodyPr>
          <a:lstStyle/>
          <a:p>
            <a:r>
              <a:rPr kumimoji="1" lang="en-US" altLang="ja-JP" sz="2000" dirty="0" smtClean="0"/>
              <a:t>SOI wafer</a:t>
            </a:r>
            <a:r>
              <a:rPr kumimoji="1" lang="ja-JP" altLang="en-US" sz="2000" dirty="0" smtClean="0"/>
              <a:t>上に</a:t>
            </a:r>
            <a:r>
              <a:rPr kumimoji="1" lang="en-US" altLang="ja-JP" sz="2000" dirty="0" smtClean="0"/>
              <a:t>STJ</a:t>
            </a:r>
            <a:r>
              <a:rPr kumimoji="1" lang="ja-JP" altLang="en-US" sz="2000" dirty="0" smtClean="0"/>
              <a:t>を形成。</a:t>
            </a:r>
            <a:endParaRPr kumimoji="1" lang="ja-JP" altLang="en-US" sz="2000" dirty="0"/>
          </a:p>
        </p:txBody>
      </p:sp>
      <p:sp>
        <p:nvSpPr>
          <p:cNvPr id="38" name="テキスト ボックス 37"/>
          <p:cNvSpPr txBox="1"/>
          <p:nvPr/>
        </p:nvSpPr>
        <p:spPr>
          <a:xfrm>
            <a:off x="107504" y="3244914"/>
            <a:ext cx="8964488" cy="400110"/>
          </a:xfrm>
          <a:prstGeom prst="rect">
            <a:avLst/>
          </a:prstGeom>
          <a:noFill/>
        </p:spPr>
        <p:txBody>
          <a:bodyPr wrap="square" rtlCol="0">
            <a:spAutoFit/>
          </a:bodyPr>
          <a:lstStyle/>
          <a:p>
            <a:pPr algn="ctr"/>
            <a:r>
              <a:rPr lang="en-US" altLang="ja-JP" sz="2000" dirty="0" smtClean="0"/>
              <a:t>Via</a:t>
            </a:r>
            <a:r>
              <a:rPr lang="ja-JP" altLang="en-US" sz="2000" dirty="0" smtClean="0"/>
              <a:t>を介しての</a:t>
            </a:r>
            <a:r>
              <a:rPr lang="en-US" altLang="ja-JP" sz="2000" dirty="0" smtClean="0"/>
              <a:t>SOI</a:t>
            </a:r>
            <a:r>
              <a:rPr lang="ja-JP" altLang="en-US" sz="2000" dirty="0" smtClean="0"/>
              <a:t>の回路層と</a:t>
            </a:r>
            <a:r>
              <a:rPr lang="en-US" altLang="ja-JP" sz="2000" dirty="0" smtClean="0"/>
              <a:t>STJ</a:t>
            </a:r>
            <a:r>
              <a:rPr lang="ja-JP" altLang="en-US" sz="2000" dirty="0" smtClean="0"/>
              <a:t>の電気的接触を確認。</a:t>
            </a:r>
            <a:endParaRPr lang="en-US" altLang="ja-JP" sz="2000" dirty="0" smtClean="0"/>
          </a:p>
        </p:txBody>
      </p:sp>
      <p:pic>
        <p:nvPicPr>
          <p:cNvPr id="18438" name="Picture 6"/>
          <p:cNvPicPr>
            <a:picLocks noChangeAspect="1" noChangeArrowheads="1"/>
          </p:cNvPicPr>
          <p:nvPr/>
        </p:nvPicPr>
        <p:blipFill>
          <a:blip r:embed="rId4" cstate="print"/>
          <a:srcRect/>
          <a:stretch>
            <a:fillRect/>
          </a:stretch>
        </p:blipFill>
        <p:spPr bwMode="auto">
          <a:xfrm>
            <a:off x="4572000" y="1268760"/>
            <a:ext cx="2592288" cy="1876816"/>
          </a:xfrm>
          <a:prstGeom prst="rect">
            <a:avLst/>
          </a:prstGeom>
          <a:noFill/>
          <a:ln w="9525">
            <a:noFill/>
            <a:miter lim="800000"/>
            <a:headEnd/>
            <a:tailEnd/>
          </a:ln>
        </p:spPr>
      </p:pic>
      <p:sp>
        <p:nvSpPr>
          <p:cNvPr id="39" name="正方形/長方形 38"/>
          <p:cNvSpPr/>
          <p:nvPr/>
        </p:nvSpPr>
        <p:spPr>
          <a:xfrm>
            <a:off x="2699792" y="2636912"/>
            <a:ext cx="720080"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左中かっこ 39"/>
          <p:cNvSpPr/>
          <p:nvPr/>
        </p:nvSpPr>
        <p:spPr>
          <a:xfrm>
            <a:off x="3491880" y="1340768"/>
            <a:ext cx="936104" cy="1728192"/>
          </a:xfrm>
          <a:prstGeom prst="leftBrace">
            <a:avLst>
              <a:gd name="adj1" fmla="val 9342"/>
              <a:gd name="adj2" fmla="val 89879"/>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42" name="直線コネクタ 41"/>
          <p:cNvCxnSpPr/>
          <p:nvPr/>
        </p:nvCxnSpPr>
        <p:spPr>
          <a:xfrm>
            <a:off x="1259632" y="1268760"/>
            <a:ext cx="1224136" cy="57606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1259632" y="1628800"/>
            <a:ext cx="1584176" cy="1368152"/>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46" name="円/楕円 45"/>
          <p:cNvSpPr/>
          <p:nvPr/>
        </p:nvSpPr>
        <p:spPr>
          <a:xfrm>
            <a:off x="4499992" y="1556792"/>
            <a:ext cx="504056"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p:cNvSpPr txBox="1"/>
          <p:nvPr/>
        </p:nvSpPr>
        <p:spPr>
          <a:xfrm>
            <a:off x="5004048" y="1556792"/>
            <a:ext cx="720080" cy="523220"/>
          </a:xfrm>
          <a:prstGeom prst="rect">
            <a:avLst/>
          </a:prstGeom>
          <a:noFill/>
        </p:spPr>
        <p:txBody>
          <a:bodyPr wrap="square" rtlCol="0">
            <a:spAutoFit/>
          </a:bodyPr>
          <a:lstStyle/>
          <a:p>
            <a:r>
              <a:rPr kumimoji="1" lang="en-US" altLang="ja-JP" sz="2800" b="1" dirty="0" smtClean="0">
                <a:solidFill>
                  <a:srgbClr val="FF0000"/>
                </a:solidFill>
              </a:rPr>
              <a:t>Via</a:t>
            </a:r>
            <a:endParaRPr kumimoji="1" lang="ja-JP" altLang="en-US" sz="2800" b="1" dirty="0">
              <a:solidFill>
                <a:srgbClr val="FF0000"/>
              </a:solidFill>
            </a:endParaRPr>
          </a:p>
        </p:txBody>
      </p:sp>
      <p:sp>
        <p:nvSpPr>
          <p:cNvPr id="49" name="テキスト ボックス 48"/>
          <p:cNvSpPr txBox="1"/>
          <p:nvPr/>
        </p:nvSpPr>
        <p:spPr>
          <a:xfrm>
            <a:off x="216024" y="980728"/>
            <a:ext cx="1259632" cy="646331"/>
          </a:xfrm>
          <a:prstGeom prst="rect">
            <a:avLst/>
          </a:prstGeom>
          <a:noFill/>
        </p:spPr>
        <p:txBody>
          <a:bodyPr wrap="square" rtlCol="0">
            <a:spAutoFit/>
          </a:bodyPr>
          <a:lstStyle/>
          <a:p>
            <a:pPr algn="ctr"/>
            <a:r>
              <a:rPr kumimoji="1" lang="en-US" altLang="ja-JP" b="1" dirty="0" smtClean="0"/>
              <a:t>Wire</a:t>
            </a:r>
          </a:p>
          <a:p>
            <a:pPr algn="ctr"/>
            <a:r>
              <a:rPr lang="en-US" altLang="ja-JP" b="1" dirty="0" smtClean="0"/>
              <a:t>Bonding</a:t>
            </a:r>
            <a:endParaRPr kumimoji="1" lang="ja-JP" altLang="en-US" b="1" dirty="0"/>
          </a:p>
        </p:txBody>
      </p:sp>
      <p:sp>
        <p:nvSpPr>
          <p:cNvPr id="50" name="テキスト ボックス 49"/>
          <p:cNvSpPr txBox="1"/>
          <p:nvPr/>
        </p:nvSpPr>
        <p:spPr>
          <a:xfrm>
            <a:off x="5940152" y="2114853"/>
            <a:ext cx="1080120" cy="954107"/>
          </a:xfrm>
          <a:prstGeom prst="rect">
            <a:avLst/>
          </a:prstGeom>
          <a:noFill/>
        </p:spPr>
        <p:txBody>
          <a:bodyPr wrap="square" rtlCol="0">
            <a:spAutoFit/>
          </a:bodyPr>
          <a:lstStyle/>
          <a:p>
            <a:r>
              <a:rPr kumimoji="1" lang="en-US" altLang="ja-JP" sz="2800" b="1" dirty="0" smtClean="0">
                <a:solidFill>
                  <a:srgbClr val="FF0000"/>
                </a:solidFill>
              </a:rPr>
              <a:t>STJ</a:t>
            </a:r>
          </a:p>
          <a:p>
            <a:r>
              <a:rPr kumimoji="1" lang="en-US" altLang="ja-JP" sz="2800" b="1" dirty="0" smtClean="0">
                <a:solidFill>
                  <a:srgbClr val="FF0000"/>
                </a:solidFill>
              </a:rPr>
              <a:t>upper</a:t>
            </a:r>
            <a:endParaRPr kumimoji="1" lang="ja-JP" altLang="en-US" sz="2800" b="1" dirty="0">
              <a:solidFill>
                <a:srgbClr val="FF0000"/>
              </a:solidFill>
            </a:endParaRPr>
          </a:p>
        </p:txBody>
      </p:sp>
      <p:sp>
        <p:nvSpPr>
          <p:cNvPr id="51" name="角丸四角形 50"/>
          <p:cNvSpPr/>
          <p:nvPr/>
        </p:nvSpPr>
        <p:spPr>
          <a:xfrm>
            <a:off x="5724128" y="4437112"/>
            <a:ext cx="2160240" cy="208823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コネクタ 53"/>
          <p:cNvCxnSpPr/>
          <p:nvPr/>
        </p:nvCxnSpPr>
        <p:spPr>
          <a:xfrm>
            <a:off x="6156176" y="5229200"/>
            <a:ext cx="0" cy="7200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6516216" y="5229200"/>
            <a:ext cx="0" cy="1440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V="1">
            <a:off x="6164560" y="5229200"/>
            <a:ext cx="639688" cy="83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円/楕円 58"/>
          <p:cNvSpPr/>
          <p:nvPr/>
        </p:nvSpPr>
        <p:spPr>
          <a:xfrm>
            <a:off x="6372200" y="5373216"/>
            <a:ext cx="288032"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p:nvSpPr>
        <p:spPr>
          <a:xfrm>
            <a:off x="6372200" y="5517232"/>
            <a:ext cx="288032" cy="2880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 name="直線コネクタ 62"/>
          <p:cNvCxnSpPr/>
          <p:nvPr/>
        </p:nvCxnSpPr>
        <p:spPr>
          <a:xfrm>
            <a:off x="6516216" y="5805264"/>
            <a:ext cx="0" cy="1440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a:off x="6804248" y="5013176"/>
            <a:ext cx="0" cy="5040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6948264" y="4869160"/>
            <a:ext cx="0" cy="7200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flipV="1">
            <a:off x="6948264" y="5373216"/>
            <a:ext cx="288032" cy="83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V="1">
            <a:off x="6956648" y="5085184"/>
            <a:ext cx="279648" cy="83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p:cNvCxnSpPr/>
          <p:nvPr/>
        </p:nvCxnSpPr>
        <p:spPr>
          <a:xfrm>
            <a:off x="7236296" y="5229200"/>
            <a:ext cx="0" cy="72008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flipH="1">
            <a:off x="6948264" y="5229200"/>
            <a:ext cx="28803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a:off x="7236296" y="4725144"/>
            <a:ext cx="0" cy="3600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円/楕円 86"/>
          <p:cNvSpPr/>
          <p:nvPr/>
        </p:nvSpPr>
        <p:spPr>
          <a:xfrm>
            <a:off x="7164288" y="4581128"/>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円/楕円 87"/>
          <p:cNvSpPr/>
          <p:nvPr/>
        </p:nvSpPr>
        <p:spPr>
          <a:xfrm>
            <a:off x="7164288" y="5949280"/>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円/楕円 88"/>
          <p:cNvSpPr/>
          <p:nvPr/>
        </p:nvSpPr>
        <p:spPr>
          <a:xfrm>
            <a:off x="6444208" y="5949280"/>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円/楕円 89"/>
          <p:cNvSpPr/>
          <p:nvPr/>
        </p:nvSpPr>
        <p:spPr>
          <a:xfrm>
            <a:off x="6084168" y="5949280"/>
            <a:ext cx="144016"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円/楕円 92"/>
          <p:cNvSpPr/>
          <p:nvPr/>
        </p:nvSpPr>
        <p:spPr>
          <a:xfrm>
            <a:off x="4427984" y="4869160"/>
            <a:ext cx="432048"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5" name="直線矢印コネクタ 94"/>
          <p:cNvCxnSpPr/>
          <p:nvPr/>
        </p:nvCxnSpPr>
        <p:spPr>
          <a:xfrm flipH="1" flipV="1">
            <a:off x="4932040" y="5157192"/>
            <a:ext cx="1152128" cy="1440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95"/>
          <p:cNvSpPr txBox="1"/>
          <p:nvPr/>
        </p:nvSpPr>
        <p:spPr>
          <a:xfrm>
            <a:off x="4139952" y="4581128"/>
            <a:ext cx="1440160" cy="369332"/>
          </a:xfrm>
          <a:prstGeom prst="rect">
            <a:avLst/>
          </a:prstGeom>
          <a:noFill/>
        </p:spPr>
        <p:txBody>
          <a:bodyPr wrap="square" rtlCol="0">
            <a:spAutoFit/>
          </a:bodyPr>
          <a:lstStyle/>
          <a:p>
            <a:r>
              <a:rPr kumimoji="1" lang="en-US" altLang="ja-JP" b="1" dirty="0" smtClean="0">
                <a:solidFill>
                  <a:srgbClr val="FF0000"/>
                </a:solidFill>
              </a:rPr>
              <a:t>SOI-STJ</a:t>
            </a:r>
            <a:endParaRPr kumimoji="1" lang="ja-JP" altLang="en-US" b="1" dirty="0">
              <a:solidFill>
                <a:srgbClr val="FF0000"/>
              </a:solidFill>
            </a:endParaRPr>
          </a:p>
        </p:txBody>
      </p:sp>
      <p:cxnSp>
        <p:nvCxnSpPr>
          <p:cNvPr id="98" name="直線コネクタ 97"/>
          <p:cNvCxnSpPr/>
          <p:nvPr/>
        </p:nvCxnSpPr>
        <p:spPr>
          <a:xfrm>
            <a:off x="6156176" y="6093296"/>
            <a:ext cx="0" cy="3600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線コネクタ 101"/>
          <p:cNvCxnSpPr/>
          <p:nvPr/>
        </p:nvCxnSpPr>
        <p:spPr>
          <a:xfrm>
            <a:off x="7236296" y="6093296"/>
            <a:ext cx="0" cy="1440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直線コネクタ 103"/>
          <p:cNvCxnSpPr/>
          <p:nvPr/>
        </p:nvCxnSpPr>
        <p:spPr>
          <a:xfrm>
            <a:off x="7236296" y="3717032"/>
            <a:ext cx="0" cy="8640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線コネクタ 105"/>
          <p:cNvCxnSpPr/>
          <p:nvPr/>
        </p:nvCxnSpPr>
        <p:spPr>
          <a:xfrm>
            <a:off x="6156176" y="6453336"/>
            <a:ext cx="151216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a:off x="7236296" y="6237312"/>
            <a:ext cx="2160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flipV="1">
            <a:off x="7668344" y="4077072"/>
            <a:ext cx="0" cy="237626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flipV="1">
            <a:off x="7452320" y="3933056"/>
            <a:ext cx="0" cy="23042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a:off x="7236296" y="371703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p:nvPr/>
        </p:nvCxnSpPr>
        <p:spPr>
          <a:xfrm>
            <a:off x="7452320" y="3933056"/>
            <a:ext cx="6480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p:cNvCxnSpPr/>
          <p:nvPr/>
        </p:nvCxnSpPr>
        <p:spPr>
          <a:xfrm>
            <a:off x="7668344" y="4077072"/>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テキスト ボックス 137"/>
          <p:cNvSpPr txBox="1"/>
          <p:nvPr/>
        </p:nvSpPr>
        <p:spPr>
          <a:xfrm>
            <a:off x="8100392" y="3573016"/>
            <a:ext cx="864096" cy="646331"/>
          </a:xfrm>
          <a:prstGeom prst="rect">
            <a:avLst/>
          </a:prstGeom>
          <a:noFill/>
        </p:spPr>
        <p:txBody>
          <a:bodyPr wrap="square" rtlCol="0">
            <a:spAutoFit/>
          </a:bodyPr>
          <a:lstStyle/>
          <a:p>
            <a:r>
              <a:rPr lang="ja-JP" altLang="en-US" sz="1200" dirty="0" smtClean="0"/>
              <a:t>半導体</a:t>
            </a:r>
            <a:endParaRPr lang="en-US" altLang="ja-JP" sz="1200" dirty="0" smtClean="0"/>
          </a:p>
          <a:p>
            <a:r>
              <a:rPr lang="ja-JP" altLang="en-US" sz="1200" dirty="0" smtClean="0"/>
              <a:t>パラメータ</a:t>
            </a:r>
            <a:endParaRPr lang="en-US" altLang="ja-JP" sz="1200" dirty="0" smtClean="0"/>
          </a:p>
          <a:p>
            <a:r>
              <a:rPr lang="ja-JP" altLang="en-US" sz="1200" dirty="0" smtClean="0"/>
              <a:t>アナライザ</a:t>
            </a:r>
          </a:p>
        </p:txBody>
      </p:sp>
      <p:sp>
        <p:nvSpPr>
          <p:cNvPr id="139" name="テキスト ボックス 138"/>
          <p:cNvSpPr txBox="1"/>
          <p:nvPr/>
        </p:nvSpPr>
        <p:spPr>
          <a:xfrm>
            <a:off x="179512" y="4797152"/>
            <a:ext cx="3744416" cy="1015663"/>
          </a:xfrm>
          <a:prstGeom prst="rect">
            <a:avLst/>
          </a:prstGeom>
          <a:noFill/>
        </p:spPr>
        <p:txBody>
          <a:bodyPr wrap="square" rtlCol="0">
            <a:spAutoFit/>
          </a:bodyPr>
          <a:lstStyle/>
          <a:p>
            <a:pPr algn="ctr"/>
            <a:r>
              <a:rPr lang="en-US" altLang="ja-JP" sz="2000" dirty="0" smtClean="0"/>
              <a:t>STJ</a:t>
            </a:r>
            <a:r>
              <a:rPr lang="ja-JP" altLang="en-US" sz="2000" dirty="0" smtClean="0"/>
              <a:t>形成後の</a:t>
            </a:r>
            <a:r>
              <a:rPr lang="en-US" altLang="ja-JP" sz="2000" dirty="0" smtClean="0"/>
              <a:t>MOSFET</a:t>
            </a:r>
            <a:r>
              <a:rPr lang="ja-JP" altLang="en-US" sz="2000" dirty="0" smtClean="0"/>
              <a:t>の</a:t>
            </a:r>
            <a:r>
              <a:rPr lang="en-US" altLang="ja-JP" sz="2000" dirty="0" smtClean="0"/>
              <a:t>He</a:t>
            </a:r>
            <a:r>
              <a:rPr lang="en-US" altLang="ja-JP" sz="2000" baseline="30000" dirty="0" smtClean="0"/>
              <a:t>4</a:t>
            </a:r>
            <a:r>
              <a:rPr lang="ja-JP" altLang="en-US" sz="2000" dirty="0" smtClean="0"/>
              <a:t>減圧冷却による</a:t>
            </a:r>
            <a:r>
              <a:rPr lang="en-US" altLang="ja-JP" sz="2000" dirty="0" smtClean="0"/>
              <a:t>1.8K</a:t>
            </a:r>
            <a:r>
              <a:rPr lang="ja-JP" altLang="en-US" sz="2000" dirty="0" smtClean="0"/>
              <a:t>、室温ともに正常な動作を確認した。</a:t>
            </a:r>
            <a:endParaRPr lang="en-US" altLang="ja-JP" sz="2000" dirty="0" smtClean="0"/>
          </a:p>
        </p:txBody>
      </p:sp>
      <p:sp>
        <p:nvSpPr>
          <p:cNvPr id="140" name="テキスト ボックス 139"/>
          <p:cNvSpPr txBox="1"/>
          <p:nvPr/>
        </p:nvSpPr>
        <p:spPr>
          <a:xfrm>
            <a:off x="6084168" y="6516052"/>
            <a:ext cx="1872208" cy="369332"/>
          </a:xfrm>
          <a:prstGeom prst="rect">
            <a:avLst/>
          </a:prstGeom>
          <a:noFill/>
        </p:spPr>
        <p:txBody>
          <a:bodyPr wrap="square" rtlCol="0">
            <a:spAutoFit/>
          </a:bodyPr>
          <a:lstStyle/>
          <a:p>
            <a:r>
              <a:rPr lang="en-US" altLang="ja-JP" dirty="0" smtClean="0">
                <a:solidFill>
                  <a:schemeClr val="tx2">
                    <a:lumMod val="60000"/>
                    <a:lumOff val="40000"/>
                  </a:schemeClr>
                </a:solidFill>
              </a:rPr>
              <a:t>Refrigerator</a:t>
            </a:r>
            <a:endParaRPr kumimoji="1" lang="ja-JP" altLang="en-US" dirty="0">
              <a:solidFill>
                <a:schemeClr val="tx2">
                  <a:lumMod val="60000"/>
                  <a:lumOff val="40000"/>
                </a:schemeClr>
              </a:solidFill>
            </a:endParaRPr>
          </a:p>
        </p:txBody>
      </p:sp>
      <p:sp>
        <p:nvSpPr>
          <p:cNvPr id="144" name="円/楕円 143"/>
          <p:cNvSpPr/>
          <p:nvPr/>
        </p:nvSpPr>
        <p:spPr>
          <a:xfrm>
            <a:off x="2339752" y="1700808"/>
            <a:ext cx="144016" cy="14401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円/楕円 144"/>
          <p:cNvSpPr/>
          <p:nvPr/>
        </p:nvSpPr>
        <p:spPr>
          <a:xfrm>
            <a:off x="2771800" y="2924944"/>
            <a:ext cx="144016" cy="14401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スライド番号プレースホルダ 145"/>
          <p:cNvSpPr>
            <a:spLocks noGrp="1"/>
          </p:cNvSpPr>
          <p:nvPr>
            <p:ph type="sldNum" sz="quarter" idx="12"/>
          </p:nvPr>
        </p:nvSpPr>
        <p:spPr/>
        <p:txBody>
          <a:bodyPr/>
          <a:lstStyle/>
          <a:p>
            <a:fld id="{64F99603-8F24-4E98-A381-BDB1734822CA}" type="slidenum">
              <a:rPr kumimoji="1" lang="ja-JP" altLang="en-US" smtClean="0"/>
              <a:pPr/>
              <a:t>45</a:t>
            </a:fld>
            <a:endParaRPr kumimoji="1" lang="ja-JP" altLang="en-US"/>
          </a:p>
        </p:txBody>
      </p:sp>
      <p:sp>
        <p:nvSpPr>
          <p:cNvPr id="148" name="テキスト ボックス 147"/>
          <p:cNvSpPr txBox="1"/>
          <p:nvPr/>
        </p:nvSpPr>
        <p:spPr>
          <a:xfrm>
            <a:off x="6948264" y="4725144"/>
            <a:ext cx="576064" cy="369332"/>
          </a:xfrm>
          <a:prstGeom prst="rect">
            <a:avLst/>
          </a:prstGeom>
          <a:noFill/>
        </p:spPr>
        <p:txBody>
          <a:bodyPr wrap="square" rtlCol="0">
            <a:spAutoFit/>
          </a:bodyPr>
          <a:lstStyle/>
          <a:p>
            <a:r>
              <a:rPr lang="en-US" altLang="ja-JP" dirty="0" smtClean="0"/>
              <a:t>D</a:t>
            </a:r>
            <a:endParaRPr kumimoji="1" lang="ja-JP" altLang="en-US" dirty="0"/>
          </a:p>
        </p:txBody>
      </p:sp>
      <p:sp>
        <p:nvSpPr>
          <p:cNvPr id="149" name="テキスト ボックス 148"/>
          <p:cNvSpPr txBox="1"/>
          <p:nvPr/>
        </p:nvSpPr>
        <p:spPr>
          <a:xfrm>
            <a:off x="6516216" y="4922584"/>
            <a:ext cx="576064" cy="369332"/>
          </a:xfrm>
          <a:prstGeom prst="rect">
            <a:avLst/>
          </a:prstGeom>
          <a:noFill/>
        </p:spPr>
        <p:txBody>
          <a:bodyPr wrap="square" rtlCol="0">
            <a:spAutoFit/>
          </a:bodyPr>
          <a:lstStyle/>
          <a:p>
            <a:r>
              <a:rPr lang="en-US" altLang="ja-JP" dirty="0" smtClean="0"/>
              <a:t>G</a:t>
            </a:r>
            <a:endParaRPr kumimoji="1" lang="ja-JP" altLang="en-US" dirty="0"/>
          </a:p>
        </p:txBody>
      </p:sp>
      <p:sp>
        <p:nvSpPr>
          <p:cNvPr id="150" name="テキスト ボックス 149"/>
          <p:cNvSpPr txBox="1"/>
          <p:nvPr/>
        </p:nvSpPr>
        <p:spPr>
          <a:xfrm>
            <a:off x="6948264" y="5373216"/>
            <a:ext cx="576064" cy="369332"/>
          </a:xfrm>
          <a:prstGeom prst="rect">
            <a:avLst/>
          </a:prstGeom>
          <a:noFill/>
        </p:spPr>
        <p:txBody>
          <a:bodyPr wrap="square" rtlCol="0">
            <a:spAutoFit/>
          </a:bodyPr>
          <a:lstStyle/>
          <a:p>
            <a:r>
              <a:rPr kumimoji="1" lang="en-US" altLang="ja-JP" dirty="0" smtClean="0"/>
              <a:t>S</a:t>
            </a:r>
            <a:endParaRPr kumimoji="1" lang="ja-JP" altLang="en-US" dirty="0"/>
          </a:p>
        </p:txBody>
      </p:sp>
      <p:sp>
        <p:nvSpPr>
          <p:cNvPr id="151" name="テキスト ボックス 150"/>
          <p:cNvSpPr txBox="1"/>
          <p:nvPr/>
        </p:nvSpPr>
        <p:spPr>
          <a:xfrm>
            <a:off x="6588224" y="5589240"/>
            <a:ext cx="576064" cy="369332"/>
          </a:xfrm>
          <a:prstGeom prst="rect">
            <a:avLst/>
          </a:prstGeom>
          <a:noFill/>
        </p:spPr>
        <p:txBody>
          <a:bodyPr wrap="square" rtlCol="0">
            <a:spAutoFit/>
          </a:bodyPr>
          <a:lstStyle/>
          <a:p>
            <a:r>
              <a:rPr lang="en-US" altLang="ja-JP" dirty="0" smtClean="0"/>
              <a:t>STJ</a:t>
            </a:r>
            <a:endParaRPr kumimoji="1" lang="ja-JP" altLang="en-US" dirty="0"/>
          </a:p>
        </p:txBody>
      </p:sp>
      <p:sp>
        <p:nvSpPr>
          <p:cNvPr id="152" name="テキスト ボックス 151"/>
          <p:cNvSpPr txBox="1"/>
          <p:nvPr/>
        </p:nvSpPr>
        <p:spPr>
          <a:xfrm>
            <a:off x="4572000" y="2267253"/>
            <a:ext cx="1080120" cy="954107"/>
          </a:xfrm>
          <a:prstGeom prst="rect">
            <a:avLst/>
          </a:prstGeom>
          <a:noFill/>
        </p:spPr>
        <p:txBody>
          <a:bodyPr wrap="square" rtlCol="0">
            <a:spAutoFit/>
          </a:bodyPr>
          <a:lstStyle/>
          <a:p>
            <a:r>
              <a:rPr kumimoji="1" lang="en-US" altLang="ja-JP" sz="2800" b="1" dirty="0" smtClean="0">
                <a:solidFill>
                  <a:srgbClr val="FF0000"/>
                </a:solidFill>
              </a:rPr>
              <a:t>STJ</a:t>
            </a:r>
          </a:p>
          <a:p>
            <a:r>
              <a:rPr kumimoji="1" lang="en-US" altLang="ja-JP" sz="2800" b="1" dirty="0" smtClean="0">
                <a:solidFill>
                  <a:srgbClr val="FF0000"/>
                </a:solidFill>
              </a:rPr>
              <a:t>under</a:t>
            </a:r>
            <a:endParaRPr kumimoji="1" lang="ja-JP" altLang="en-US" sz="2800" b="1" dirty="0">
              <a:solidFill>
                <a:srgbClr val="FF0000"/>
              </a:solidFill>
            </a:endParaRPr>
          </a:p>
        </p:txBody>
      </p:sp>
    </p:spTree>
    <p:extLst>
      <p:ext uri="{BB962C8B-B14F-4D97-AF65-F5344CB8AC3E}">
        <p14:creationId xmlns:p14="http://schemas.microsoft.com/office/powerpoint/2010/main" val="31459768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46</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dirty="0" smtClean="0"/>
              <a:t>FET</a:t>
            </a:r>
            <a:r>
              <a:rPr lang="ja-JP" altLang="en-US" sz="3200" dirty="0" smtClean="0"/>
              <a:t>の温度依存性</a:t>
            </a:r>
            <a:endParaRPr kumimoji="1" lang="ja-JP" altLang="en-US" sz="3200" dirty="0"/>
          </a:p>
        </p:txBody>
      </p:sp>
      <p:graphicFrame>
        <p:nvGraphicFramePr>
          <p:cNvPr id="7" name="オブジェクト 6"/>
          <p:cNvGraphicFramePr>
            <a:graphicFrameLocks noChangeAspect="1"/>
          </p:cNvGraphicFramePr>
          <p:nvPr>
            <p:extLst>
              <p:ext uri="{D42A27DB-BD31-4B8C-83A1-F6EECF244321}">
                <p14:modId xmlns:p14="http://schemas.microsoft.com/office/powerpoint/2010/main" val="1199975665"/>
              </p:ext>
            </p:extLst>
          </p:nvPr>
        </p:nvGraphicFramePr>
        <p:xfrm>
          <a:off x="569626" y="914225"/>
          <a:ext cx="3653446" cy="2751360"/>
        </p:xfrm>
        <a:graphic>
          <a:graphicData uri="http://schemas.openxmlformats.org/presentationml/2006/ole">
            <mc:AlternateContent xmlns:mc="http://schemas.openxmlformats.org/markup-compatibility/2006">
              <mc:Choice xmlns:v="urn:schemas-microsoft-com:vml" Requires="v">
                <p:oleObj spid="_x0000_s3314" name="Acrobat Document" r:id="rId4" imgW="5400467" imgH="4066845" progId="AcroExch.Document.11">
                  <p:embed/>
                </p:oleObj>
              </mc:Choice>
              <mc:Fallback>
                <p:oleObj name="Acrobat Document" r:id="rId4" imgW="5400467" imgH="4066845" progId="AcroExch.Document.11">
                  <p:embed/>
                  <p:pic>
                    <p:nvPicPr>
                      <p:cNvPr id="0" name=""/>
                      <p:cNvPicPr/>
                      <p:nvPr/>
                    </p:nvPicPr>
                    <p:blipFill>
                      <a:blip r:embed="rId5"/>
                      <a:stretch>
                        <a:fillRect/>
                      </a:stretch>
                    </p:blipFill>
                    <p:spPr>
                      <a:xfrm>
                        <a:off x="569626" y="914225"/>
                        <a:ext cx="3653446" cy="2751360"/>
                      </a:xfrm>
                      <a:prstGeom prst="rect">
                        <a:avLst/>
                      </a:prstGeom>
                      <a:ln w="38100">
                        <a:solidFill>
                          <a:schemeClr val="tx1"/>
                        </a:solidFill>
                      </a:ln>
                    </p:spPr>
                  </p:pic>
                </p:oleObj>
              </mc:Fallback>
            </mc:AlternateContent>
          </a:graphicData>
        </a:graphic>
      </p:graphicFrame>
      <p:graphicFrame>
        <p:nvGraphicFramePr>
          <p:cNvPr id="9" name="オブジェクト 8"/>
          <p:cNvGraphicFramePr>
            <a:graphicFrameLocks noChangeAspect="1"/>
          </p:cNvGraphicFramePr>
          <p:nvPr>
            <p:extLst>
              <p:ext uri="{D42A27DB-BD31-4B8C-83A1-F6EECF244321}">
                <p14:modId xmlns:p14="http://schemas.microsoft.com/office/powerpoint/2010/main" val="3033050601"/>
              </p:ext>
            </p:extLst>
          </p:nvPr>
        </p:nvGraphicFramePr>
        <p:xfrm>
          <a:off x="4796850" y="914225"/>
          <a:ext cx="3672593" cy="2765506"/>
        </p:xfrm>
        <a:graphic>
          <a:graphicData uri="http://schemas.openxmlformats.org/presentationml/2006/ole">
            <mc:AlternateContent xmlns:mc="http://schemas.openxmlformats.org/markup-compatibility/2006">
              <mc:Choice xmlns:v="urn:schemas-microsoft-com:vml" Requires="v">
                <p:oleObj spid="_x0000_s3315" name="Acrobat Document" r:id="rId6" imgW="5400467" imgH="4066845" progId="AcroExch.Document.11">
                  <p:embed/>
                </p:oleObj>
              </mc:Choice>
              <mc:Fallback>
                <p:oleObj name="Acrobat Document" r:id="rId6" imgW="5400467" imgH="4066845" progId="AcroExch.Document.11">
                  <p:embed/>
                  <p:pic>
                    <p:nvPicPr>
                      <p:cNvPr id="0" name=""/>
                      <p:cNvPicPr/>
                      <p:nvPr/>
                    </p:nvPicPr>
                    <p:blipFill>
                      <a:blip r:embed="rId7"/>
                      <a:stretch>
                        <a:fillRect/>
                      </a:stretch>
                    </p:blipFill>
                    <p:spPr>
                      <a:xfrm>
                        <a:off x="4796850" y="914225"/>
                        <a:ext cx="3672593" cy="2765506"/>
                      </a:xfrm>
                      <a:prstGeom prst="rect">
                        <a:avLst/>
                      </a:prstGeom>
                      <a:ln w="38100">
                        <a:solidFill>
                          <a:schemeClr val="tx1"/>
                        </a:solidFill>
                      </a:ln>
                    </p:spPr>
                  </p:pic>
                </p:oleObj>
              </mc:Fallback>
            </mc:AlternateContent>
          </a:graphicData>
        </a:graphic>
      </p:graphicFrame>
      <p:pic>
        <p:nvPicPr>
          <p:cNvPr id="10" name="図 9"/>
          <p:cNvPicPr>
            <a:picLocks noChangeAspect="1"/>
          </p:cNvPicPr>
          <p:nvPr/>
        </p:nvPicPr>
        <p:blipFill>
          <a:blip r:embed="rId8"/>
          <a:stretch>
            <a:fillRect/>
          </a:stretch>
        </p:blipFill>
        <p:spPr>
          <a:xfrm>
            <a:off x="650745" y="3830949"/>
            <a:ext cx="3491208" cy="2776195"/>
          </a:xfrm>
          <a:prstGeom prst="rect">
            <a:avLst/>
          </a:prstGeom>
        </p:spPr>
      </p:pic>
      <p:pic>
        <p:nvPicPr>
          <p:cNvPr id="11" name="図 10"/>
          <p:cNvPicPr>
            <a:picLocks noChangeAspect="1"/>
          </p:cNvPicPr>
          <p:nvPr/>
        </p:nvPicPr>
        <p:blipFill>
          <a:blip r:embed="rId9"/>
          <a:stretch>
            <a:fillRect/>
          </a:stretch>
        </p:blipFill>
        <p:spPr>
          <a:xfrm>
            <a:off x="4981171" y="3860929"/>
            <a:ext cx="3488272" cy="2631945"/>
          </a:xfrm>
          <a:prstGeom prst="rect">
            <a:avLst/>
          </a:prstGeom>
        </p:spPr>
      </p:pic>
      <p:sp>
        <p:nvSpPr>
          <p:cNvPr id="12" name="テキスト ボックス 11"/>
          <p:cNvSpPr txBox="1"/>
          <p:nvPr/>
        </p:nvSpPr>
        <p:spPr>
          <a:xfrm>
            <a:off x="1362281" y="5675606"/>
            <a:ext cx="1891215" cy="646331"/>
          </a:xfrm>
          <a:prstGeom prst="rect">
            <a:avLst/>
          </a:prstGeom>
          <a:noFill/>
        </p:spPr>
        <p:txBody>
          <a:bodyPr wrap="square" rtlCol="0">
            <a:spAutoFit/>
          </a:bodyPr>
          <a:lstStyle/>
          <a:p>
            <a:r>
              <a:rPr lang="en-US" altLang="ja-JP" dirty="0" err="1" smtClean="0"/>
              <a:t>Nmos</a:t>
            </a:r>
            <a:endParaRPr lang="en-US" altLang="ja-JP" dirty="0" smtClean="0"/>
          </a:p>
          <a:p>
            <a:r>
              <a:rPr kumimoji="1" lang="en-US" altLang="ja-JP" dirty="0" smtClean="0"/>
              <a:t>RMS : 0.02318V</a:t>
            </a:r>
            <a:endParaRPr kumimoji="1" lang="ja-JP" altLang="en-US" dirty="0"/>
          </a:p>
        </p:txBody>
      </p:sp>
      <p:sp>
        <p:nvSpPr>
          <p:cNvPr id="13" name="テキスト ボックス 12"/>
          <p:cNvSpPr txBox="1"/>
          <p:nvPr/>
        </p:nvSpPr>
        <p:spPr>
          <a:xfrm>
            <a:off x="5443290" y="5599690"/>
            <a:ext cx="1891215" cy="646331"/>
          </a:xfrm>
          <a:prstGeom prst="rect">
            <a:avLst/>
          </a:prstGeom>
          <a:noFill/>
        </p:spPr>
        <p:txBody>
          <a:bodyPr wrap="square" rtlCol="0">
            <a:spAutoFit/>
          </a:bodyPr>
          <a:lstStyle/>
          <a:p>
            <a:r>
              <a:rPr lang="en-US" altLang="ja-JP" dirty="0" err="1"/>
              <a:t>P</a:t>
            </a:r>
            <a:r>
              <a:rPr lang="en-US" altLang="ja-JP" dirty="0" err="1" smtClean="0"/>
              <a:t>mos</a:t>
            </a:r>
            <a:endParaRPr lang="en-US" altLang="ja-JP" dirty="0" smtClean="0"/>
          </a:p>
          <a:p>
            <a:r>
              <a:rPr kumimoji="1" lang="en-US" altLang="ja-JP" dirty="0" smtClean="0"/>
              <a:t>RMS : 0.004714V</a:t>
            </a:r>
            <a:endParaRPr kumimoji="1" lang="ja-JP" altLang="en-US" dirty="0"/>
          </a:p>
        </p:txBody>
      </p:sp>
      <p:sp>
        <p:nvSpPr>
          <p:cNvPr id="3" name="テキスト ボックス 2"/>
          <p:cNvSpPr txBox="1"/>
          <p:nvPr/>
        </p:nvSpPr>
        <p:spPr>
          <a:xfrm>
            <a:off x="2972090" y="5822314"/>
            <a:ext cx="932158" cy="523220"/>
          </a:xfrm>
          <a:prstGeom prst="rect">
            <a:avLst/>
          </a:prstGeom>
          <a:noFill/>
        </p:spPr>
        <p:txBody>
          <a:bodyPr wrap="square" rtlCol="0">
            <a:spAutoFit/>
          </a:bodyPr>
          <a:lstStyle/>
          <a:p>
            <a:r>
              <a:rPr kumimoji="1" lang="en-US" altLang="ja-JP" sz="2800" dirty="0" smtClean="0">
                <a:solidFill>
                  <a:srgbClr val="FF0000"/>
                </a:solidFill>
              </a:rPr>
              <a:t>3.3%</a:t>
            </a:r>
            <a:endParaRPr kumimoji="1" lang="ja-JP" altLang="en-US" sz="2800" dirty="0">
              <a:solidFill>
                <a:srgbClr val="FF0000"/>
              </a:solidFill>
            </a:endParaRPr>
          </a:p>
        </p:txBody>
      </p:sp>
      <p:sp>
        <p:nvSpPr>
          <p:cNvPr id="14" name="テキスト ボックス 13"/>
          <p:cNvSpPr txBox="1"/>
          <p:nvPr/>
        </p:nvSpPr>
        <p:spPr>
          <a:xfrm>
            <a:off x="7086600" y="5707648"/>
            <a:ext cx="1176103" cy="523220"/>
          </a:xfrm>
          <a:prstGeom prst="rect">
            <a:avLst/>
          </a:prstGeom>
          <a:noFill/>
        </p:spPr>
        <p:txBody>
          <a:bodyPr wrap="square" rtlCol="0">
            <a:spAutoFit/>
          </a:bodyPr>
          <a:lstStyle/>
          <a:p>
            <a:r>
              <a:rPr lang="en-US" altLang="ja-JP" sz="2800" dirty="0" smtClean="0">
                <a:solidFill>
                  <a:srgbClr val="FF0000"/>
                </a:solidFill>
              </a:rPr>
              <a:t>0.69</a:t>
            </a:r>
            <a:r>
              <a:rPr kumimoji="1" lang="en-US" altLang="ja-JP" sz="2800" dirty="0" smtClean="0">
                <a:solidFill>
                  <a:srgbClr val="FF0000"/>
                </a:solidFill>
              </a:rPr>
              <a:t>%</a:t>
            </a:r>
            <a:endParaRPr kumimoji="1" lang="ja-JP" altLang="en-US" sz="2800" dirty="0">
              <a:solidFill>
                <a:srgbClr val="FF0000"/>
              </a:solidFill>
            </a:endParaRPr>
          </a:p>
        </p:txBody>
      </p:sp>
    </p:spTree>
    <p:extLst>
      <p:ext uri="{BB962C8B-B14F-4D97-AF65-F5344CB8AC3E}">
        <p14:creationId xmlns:p14="http://schemas.microsoft.com/office/powerpoint/2010/main" val="51398290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47</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Noise</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726" y="1254886"/>
            <a:ext cx="5919344" cy="44370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テキスト ボックス 4"/>
          <p:cNvSpPr txBox="1"/>
          <p:nvPr/>
        </p:nvSpPr>
        <p:spPr>
          <a:xfrm>
            <a:off x="6246254" y="1983346"/>
            <a:ext cx="2768958" cy="923330"/>
          </a:xfrm>
          <a:prstGeom prst="rect">
            <a:avLst/>
          </a:prstGeom>
          <a:noFill/>
        </p:spPr>
        <p:txBody>
          <a:bodyPr wrap="square" rtlCol="0">
            <a:spAutoFit/>
          </a:bodyPr>
          <a:lstStyle/>
          <a:p>
            <a:r>
              <a:rPr kumimoji="1" lang="ja-JP" altLang="en-US" b="1" dirty="0" smtClean="0">
                <a:solidFill>
                  <a:srgbClr val="FF00FF"/>
                </a:solidFill>
              </a:rPr>
              <a:t>ピンク </a:t>
            </a:r>
            <a:r>
              <a:rPr kumimoji="1" lang="en-US" altLang="ja-JP" b="1" dirty="0" smtClean="0">
                <a:solidFill>
                  <a:srgbClr val="FF00FF"/>
                </a:solidFill>
              </a:rPr>
              <a:t>: </a:t>
            </a:r>
            <a:r>
              <a:rPr kumimoji="1" lang="ja-JP" altLang="en-US" b="1" dirty="0" smtClean="0">
                <a:solidFill>
                  <a:srgbClr val="FF00FF"/>
                </a:solidFill>
              </a:rPr>
              <a:t>液体窒素接地。</a:t>
            </a:r>
            <a:endParaRPr kumimoji="1" lang="en-US" altLang="ja-JP" b="1" dirty="0" smtClean="0">
              <a:solidFill>
                <a:srgbClr val="FF00FF"/>
              </a:solidFill>
            </a:endParaRPr>
          </a:p>
          <a:p>
            <a:r>
              <a:rPr lang="ja-JP" altLang="en-US" b="1" dirty="0" smtClean="0">
                <a:solidFill>
                  <a:srgbClr val="00B050"/>
                </a:solidFill>
              </a:rPr>
              <a:t>緑 </a:t>
            </a:r>
            <a:r>
              <a:rPr lang="en-US" altLang="ja-JP" b="1" dirty="0" smtClean="0">
                <a:solidFill>
                  <a:srgbClr val="00B050"/>
                </a:solidFill>
              </a:rPr>
              <a:t>: </a:t>
            </a:r>
            <a:r>
              <a:rPr lang="ja-JP" altLang="en-US" b="1" dirty="0" smtClean="0">
                <a:solidFill>
                  <a:srgbClr val="00B050"/>
                </a:solidFill>
              </a:rPr>
              <a:t>常温で接地。</a:t>
            </a:r>
            <a:endParaRPr lang="en-US" altLang="ja-JP" b="1" dirty="0" smtClean="0">
              <a:solidFill>
                <a:srgbClr val="00B050"/>
              </a:solidFill>
            </a:endParaRPr>
          </a:p>
          <a:p>
            <a:r>
              <a:rPr lang="ja-JP" altLang="en-US" b="1" dirty="0" smtClean="0">
                <a:solidFill>
                  <a:srgbClr val="FF0000"/>
                </a:solidFill>
              </a:rPr>
              <a:t>赤</a:t>
            </a:r>
            <a:r>
              <a:rPr lang="en-US" altLang="ja-JP" b="1" dirty="0" smtClean="0">
                <a:solidFill>
                  <a:srgbClr val="FF0000"/>
                </a:solidFill>
              </a:rPr>
              <a:t> : </a:t>
            </a:r>
            <a:r>
              <a:rPr lang="ja-JP" altLang="en-US" b="1" dirty="0" smtClean="0">
                <a:solidFill>
                  <a:srgbClr val="FF0000"/>
                </a:solidFill>
              </a:rPr>
              <a:t>常温で接地しない。</a:t>
            </a:r>
            <a:endParaRPr lang="en-US" altLang="ja-JP" b="1" dirty="0" smtClean="0">
              <a:solidFill>
                <a:srgbClr val="FF0000"/>
              </a:solidFill>
            </a:endParaRPr>
          </a:p>
        </p:txBody>
      </p:sp>
      <p:sp>
        <p:nvSpPr>
          <p:cNvPr id="9" name="テキスト ボックス 8"/>
          <p:cNvSpPr txBox="1"/>
          <p:nvPr/>
        </p:nvSpPr>
        <p:spPr>
          <a:xfrm>
            <a:off x="6246254" y="3203476"/>
            <a:ext cx="2768958" cy="1200329"/>
          </a:xfrm>
          <a:prstGeom prst="rect">
            <a:avLst/>
          </a:prstGeom>
          <a:noFill/>
        </p:spPr>
        <p:txBody>
          <a:bodyPr wrap="square" rtlCol="0">
            <a:spAutoFit/>
          </a:bodyPr>
          <a:lstStyle/>
          <a:p>
            <a:r>
              <a:rPr lang="en-US" altLang="ja-JP" sz="2400" b="1" dirty="0" smtClean="0">
                <a:solidFill>
                  <a:srgbClr val="FF00FF"/>
                </a:solidFill>
              </a:rPr>
              <a:t>RMS : 18.1157</a:t>
            </a:r>
            <a:endParaRPr kumimoji="1" lang="en-US" altLang="ja-JP" sz="2400" b="1" dirty="0" smtClean="0">
              <a:solidFill>
                <a:srgbClr val="FF00FF"/>
              </a:solidFill>
            </a:endParaRPr>
          </a:p>
          <a:p>
            <a:r>
              <a:rPr lang="en-US" altLang="ja-JP" sz="2400" b="1" dirty="0" smtClean="0">
                <a:solidFill>
                  <a:srgbClr val="00B050"/>
                </a:solidFill>
              </a:rPr>
              <a:t>RMS : 20.1661</a:t>
            </a:r>
          </a:p>
          <a:p>
            <a:r>
              <a:rPr lang="en-US" altLang="ja-JP" sz="2400" b="1" dirty="0" smtClean="0">
                <a:solidFill>
                  <a:srgbClr val="FF0000"/>
                </a:solidFill>
              </a:rPr>
              <a:t>RMS : 16.892</a:t>
            </a:r>
          </a:p>
        </p:txBody>
      </p:sp>
    </p:spTree>
    <p:extLst>
      <p:ext uri="{BB962C8B-B14F-4D97-AF65-F5344CB8AC3E}">
        <p14:creationId xmlns:p14="http://schemas.microsoft.com/office/powerpoint/2010/main" val="3502649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5</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STJ(</a:t>
            </a:r>
            <a:r>
              <a:rPr kumimoji="1" lang="en-US" altLang="ja-JP" sz="3200" dirty="0" smtClean="0">
                <a:solidFill>
                  <a:schemeClr val="accent4"/>
                </a:solidFill>
                <a:latin typeface="Lucida Sans" panose="020B0602040502020204" pitchFamily="34" charset="0"/>
                <a:cs typeface="Lucida Sans" panose="020B0602040502020204" pitchFamily="34" charset="0"/>
              </a:rPr>
              <a:t>S</a:t>
            </a:r>
            <a:r>
              <a:rPr kumimoji="1" lang="en-US" altLang="ja-JP" sz="3200" dirty="0" smtClean="0">
                <a:solidFill>
                  <a:schemeClr val="bg1"/>
                </a:solidFill>
                <a:latin typeface="Lucida Sans" panose="020B0602040502020204" pitchFamily="34" charset="0"/>
                <a:cs typeface="Lucida Sans" panose="020B0602040502020204" pitchFamily="34" charset="0"/>
              </a:rPr>
              <a:t>uperconducting </a:t>
            </a:r>
            <a:r>
              <a:rPr kumimoji="1" lang="en-US" altLang="ja-JP" sz="3200" dirty="0" smtClean="0">
                <a:solidFill>
                  <a:schemeClr val="accent4"/>
                </a:solidFill>
                <a:latin typeface="Lucida Sans" panose="020B0602040502020204" pitchFamily="34" charset="0"/>
                <a:cs typeface="Lucida Sans" panose="020B0602040502020204" pitchFamily="34" charset="0"/>
              </a:rPr>
              <a:t>T</a:t>
            </a:r>
            <a:r>
              <a:rPr kumimoji="1" lang="en-US" altLang="ja-JP" sz="3200" dirty="0" smtClean="0">
                <a:solidFill>
                  <a:schemeClr val="bg1"/>
                </a:solidFill>
                <a:latin typeface="Lucida Sans" panose="020B0602040502020204" pitchFamily="34" charset="0"/>
                <a:cs typeface="Lucida Sans" panose="020B0602040502020204" pitchFamily="34" charset="0"/>
              </a:rPr>
              <a:t>unnel </a:t>
            </a:r>
            <a:r>
              <a:rPr kumimoji="1" lang="en-US" altLang="ja-JP" sz="3200" dirty="0" smtClean="0">
                <a:solidFill>
                  <a:schemeClr val="accent4"/>
                </a:solidFill>
                <a:latin typeface="Lucida Sans" panose="020B0602040502020204" pitchFamily="34" charset="0"/>
                <a:cs typeface="Lucida Sans" panose="020B0602040502020204" pitchFamily="34" charset="0"/>
              </a:rPr>
              <a:t>J</a:t>
            </a:r>
            <a:r>
              <a:rPr kumimoji="1" lang="en-US" altLang="ja-JP" sz="3200" dirty="0" smtClean="0">
                <a:solidFill>
                  <a:schemeClr val="bg1"/>
                </a:solidFill>
                <a:latin typeface="Lucida Sans" panose="020B0602040502020204" pitchFamily="34" charset="0"/>
                <a:cs typeface="Lucida Sans" panose="020B0602040502020204" pitchFamily="34" charset="0"/>
              </a:rPr>
              <a:t>unction)</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sp>
        <p:nvSpPr>
          <p:cNvPr id="21" name="テキスト ボックス 20"/>
          <p:cNvSpPr txBox="1"/>
          <p:nvPr/>
        </p:nvSpPr>
        <p:spPr>
          <a:xfrm>
            <a:off x="4644008" y="1248268"/>
            <a:ext cx="4104456" cy="707886"/>
          </a:xfrm>
          <a:prstGeom prst="rect">
            <a:avLst/>
          </a:prstGeom>
          <a:noFill/>
        </p:spPr>
        <p:txBody>
          <a:bodyPr wrap="square" rtlCol="0">
            <a:spAutoFit/>
          </a:bodyPr>
          <a:lstStyle/>
          <a:p>
            <a:pPr algn="ctr"/>
            <a:r>
              <a:rPr lang="ja-JP" altLang="en-US" sz="2000" b="1" dirty="0" smtClean="0">
                <a:solidFill>
                  <a:srgbClr val="92D050"/>
                </a:solidFill>
                <a:latin typeface="Lucida Sans" panose="020B0602040502020204" pitchFamily="34" charset="0"/>
                <a:cs typeface="Lucida Sans" panose="020B0602040502020204" pitchFamily="34" charset="0"/>
              </a:rPr>
              <a:t>超伝導体</a:t>
            </a:r>
            <a:r>
              <a:rPr lang="ja-JP" altLang="en-US" sz="2000" dirty="0" smtClean="0">
                <a:latin typeface="Lucida Sans" panose="020B0602040502020204" pitchFamily="34" charset="0"/>
                <a:cs typeface="Lucida Sans" panose="020B0602040502020204" pitchFamily="34" charset="0"/>
              </a:rPr>
              <a:t> </a:t>
            </a:r>
            <a:r>
              <a:rPr lang="en-US" altLang="ja-JP" sz="2000" dirty="0" smtClean="0">
                <a:latin typeface="Lucida Sans" panose="020B0602040502020204" pitchFamily="34" charset="0"/>
                <a:ea typeface="DejaVu Sans" pitchFamily="34" charset="0"/>
                <a:cs typeface="Lucida Sans" panose="020B0602040502020204" pitchFamily="34" charset="0"/>
              </a:rPr>
              <a:t>/ </a:t>
            </a:r>
            <a:r>
              <a:rPr lang="ja-JP" altLang="en-US" sz="2000" b="1" dirty="0" smtClean="0">
                <a:solidFill>
                  <a:srgbClr val="FF0000"/>
                </a:solidFill>
                <a:latin typeface="Lucida Sans" panose="020B0602040502020204" pitchFamily="34" charset="0"/>
                <a:cs typeface="Lucida Sans" panose="020B0602040502020204" pitchFamily="34" charset="0"/>
              </a:rPr>
              <a:t>絶縁体</a:t>
            </a:r>
            <a:r>
              <a:rPr lang="ja-JP" altLang="en-US" sz="2000" b="1" dirty="0" smtClean="0">
                <a:solidFill>
                  <a:schemeClr val="bg2">
                    <a:lumMod val="75000"/>
                  </a:schemeClr>
                </a:solidFill>
                <a:latin typeface="Lucida Sans" panose="020B0602040502020204" pitchFamily="34" charset="0"/>
                <a:cs typeface="Lucida Sans" panose="020B0602040502020204" pitchFamily="34" charset="0"/>
              </a:rPr>
              <a:t> </a:t>
            </a:r>
            <a:r>
              <a:rPr lang="en-US" altLang="ja-JP" sz="2000" dirty="0" smtClean="0">
                <a:latin typeface="Lucida Sans" panose="020B0602040502020204" pitchFamily="34" charset="0"/>
                <a:ea typeface="DejaVu Sans" pitchFamily="34" charset="0"/>
                <a:cs typeface="Lucida Sans" panose="020B0602040502020204" pitchFamily="34" charset="0"/>
              </a:rPr>
              <a:t>/ </a:t>
            </a:r>
            <a:r>
              <a:rPr lang="ja-JP" altLang="en-US" sz="2000" b="1" dirty="0" smtClean="0">
                <a:solidFill>
                  <a:srgbClr val="92D050"/>
                </a:solidFill>
                <a:latin typeface="Lucida Sans" panose="020B0602040502020204" pitchFamily="34" charset="0"/>
                <a:cs typeface="Lucida Sans" panose="020B0602040502020204" pitchFamily="34" charset="0"/>
              </a:rPr>
              <a:t>超伝導体</a:t>
            </a:r>
            <a:endParaRPr lang="en-US" altLang="ja-JP" sz="2000" b="1" dirty="0" smtClean="0">
              <a:solidFill>
                <a:srgbClr val="92D050"/>
              </a:solidFill>
              <a:latin typeface="Lucida Sans" panose="020B0602040502020204" pitchFamily="34" charset="0"/>
              <a:ea typeface="DejaVu Sans" pitchFamily="34" charset="0"/>
              <a:cs typeface="Lucida Sans" panose="020B0602040502020204" pitchFamily="34" charset="0"/>
            </a:endParaRPr>
          </a:p>
          <a:p>
            <a:pPr algn="ctr"/>
            <a:r>
              <a:rPr lang="ja-JP" altLang="en-US" sz="2000" dirty="0" smtClean="0">
                <a:latin typeface="Lucida Sans" panose="020B0602040502020204" pitchFamily="34" charset="0"/>
                <a:cs typeface="Lucida Sans" panose="020B0602040502020204" pitchFamily="34" charset="0"/>
              </a:rPr>
              <a:t>のジョセフソン接合素子</a:t>
            </a:r>
            <a:endParaRPr kumimoji="1" lang="ja-JP" altLang="en-US" sz="2000" dirty="0">
              <a:latin typeface="Lucida Sans" panose="020B0602040502020204" pitchFamily="34" charset="0"/>
              <a:cs typeface="Lucida Sans" panose="020B0602040502020204" pitchFamily="34" charset="0"/>
            </a:endParaRPr>
          </a:p>
        </p:txBody>
      </p:sp>
      <p:sp>
        <p:nvSpPr>
          <p:cNvPr id="22" name="テキスト ボックス 21"/>
          <p:cNvSpPr txBox="1"/>
          <p:nvPr/>
        </p:nvSpPr>
        <p:spPr>
          <a:xfrm>
            <a:off x="5580112" y="786603"/>
            <a:ext cx="2664296" cy="461665"/>
          </a:xfrm>
          <a:prstGeom prst="rect">
            <a:avLst/>
          </a:prstGeom>
          <a:noFill/>
        </p:spPr>
        <p:txBody>
          <a:bodyPr wrap="square" rtlCol="0">
            <a:spAutoFit/>
          </a:bodyPr>
          <a:lstStyle/>
          <a:p>
            <a:r>
              <a:rPr kumimoji="1" lang="en-US" altLang="ja-JP" sz="2400" b="1" dirty="0" smtClean="0">
                <a:latin typeface="DejaVu Sans" pitchFamily="34" charset="0"/>
                <a:ea typeface="DejaVu Sans" pitchFamily="34" charset="0"/>
                <a:cs typeface="DejaVu Sans" pitchFamily="34" charset="0"/>
              </a:rPr>
              <a:t>STJ</a:t>
            </a:r>
            <a:r>
              <a:rPr kumimoji="1" lang="ja-JP" altLang="en-US" sz="2400" b="1" dirty="0" smtClean="0">
                <a:latin typeface="DejaVu Sans" pitchFamily="34" charset="0"/>
                <a:cs typeface="DejaVu Sans" pitchFamily="34" charset="0"/>
              </a:rPr>
              <a:t>検出器</a:t>
            </a:r>
            <a:r>
              <a:rPr lang="ja-JP" altLang="en-US" sz="2400" b="1" dirty="0">
                <a:latin typeface="DejaVu Sans" pitchFamily="34" charset="0"/>
                <a:cs typeface="DejaVu Sans" pitchFamily="34" charset="0"/>
              </a:rPr>
              <a:t>と</a:t>
            </a:r>
            <a:r>
              <a:rPr lang="ja-JP" altLang="en-US" sz="2400" b="1" dirty="0" smtClean="0">
                <a:latin typeface="DejaVu Sans" pitchFamily="34" charset="0"/>
                <a:cs typeface="DejaVu Sans" pitchFamily="34" charset="0"/>
              </a:rPr>
              <a:t>は</a:t>
            </a:r>
            <a:r>
              <a:rPr lang="en-US" altLang="ja-JP" sz="2400" b="1" dirty="0" smtClean="0">
                <a:latin typeface="DejaVu Sans" pitchFamily="34" charset="0"/>
                <a:ea typeface="DejaVu Sans" pitchFamily="34" charset="0"/>
                <a:cs typeface="DejaVu Sans" pitchFamily="34" charset="0"/>
              </a:rPr>
              <a:t>…</a:t>
            </a:r>
            <a:endParaRPr kumimoji="1" lang="ja-JP" altLang="en-US" sz="2400" b="1" dirty="0">
              <a:latin typeface="DejaVu Sans" pitchFamily="34" charset="0"/>
              <a:cs typeface="DejaVu Sans" pitchFamily="34" charset="0"/>
            </a:endParaRPr>
          </a:p>
        </p:txBody>
      </p:sp>
      <p:sp>
        <p:nvSpPr>
          <p:cNvPr id="23" name="テキスト ボックス 22"/>
          <p:cNvSpPr txBox="1"/>
          <p:nvPr/>
        </p:nvSpPr>
        <p:spPr>
          <a:xfrm>
            <a:off x="4427984" y="2379010"/>
            <a:ext cx="4392488" cy="2554545"/>
          </a:xfrm>
          <a:prstGeom prst="rect">
            <a:avLst/>
          </a:prstGeom>
          <a:noFill/>
        </p:spPr>
        <p:txBody>
          <a:bodyPr wrap="square" rtlCol="0">
            <a:spAutoFit/>
          </a:bodyPr>
          <a:lstStyle/>
          <a:p>
            <a:pPr marL="457200" indent="-457200">
              <a:buFont typeface="+mj-lt"/>
              <a:buAutoNum type="arabicPeriod"/>
            </a:pPr>
            <a:r>
              <a:rPr lang="ja-JP" altLang="en-US" sz="2000" dirty="0" smtClean="0">
                <a:latin typeface="Lucida Sans" panose="020B0602040502020204" pitchFamily="34" charset="0"/>
                <a:cs typeface="Lucida Sans" panose="020B0602040502020204" pitchFamily="34" charset="0"/>
              </a:rPr>
              <a:t>超伝導状態の</a:t>
            </a: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検出器に放射線が入射。</a:t>
            </a:r>
            <a:endParaRPr lang="en-US" altLang="ja-JP" sz="2000" dirty="0" smtClean="0">
              <a:latin typeface="Lucida Sans" panose="020B0602040502020204" pitchFamily="34" charset="0"/>
              <a:ea typeface="DejaVu Sans" pitchFamily="34" charset="0"/>
              <a:cs typeface="Lucida Sans" panose="020B0602040502020204" pitchFamily="34" charset="0"/>
            </a:endParaRPr>
          </a:p>
          <a:p>
            <a:pPr marL="457200" indent="-457200">
              <a:buFont typeface="+mj-lt"/>
              <a:buAutoNum type="arabicPeriod"/>
            </a:pPr>
            <a:r>
              <a:rPr lang="ja-JP" altLang="en-US" sz="2000" dirty="0" smtClean="0">
                <a:latin typeface="Lucida Sans" panose="020B0602040502020204" pitchFamily="34" charset="0"/>
                <a:cs typeface="Lucida Sans" panose="020B0602040502020204" pitchFamily="34" charset="0"/>
              </a:rPr>
              <a:t>超伝導体層のクーパー対が破壊され、エネルギーに応じて準粒子が生成。</a:t>
            </a:r>
            <a:endParaRPr lang="en-US" altLang="ja-JP" sz="2000" dirty="0" smtClean="0">
              <a:latin typeface="Lucida Sans" panose="020B0602040502020204" pitchFamily="34" charset="0"/>
              <a:ea typeface="DejaVu Sans" pitchFamily="34" charset="0"/>
              <a:cs typeface="Lucida Sans" panose="020B0602040502020204" pitchFamily="34" charset="0"/>
            </a:endParaRPr>
          </a:p>
          <a:p>
            <a:pPr marL="457200" indent="-457200">
              <a:buFont typeface="+mj-lt"/>
              <a:buAutoNum type="arabicPeriod"/>
            </a:pPr>
            <a:r>
              <a:rPr lang="en-US" altLang="ja-JP" sz="2000" dirty="0" smtClean="0">
                <a:latin typeface="Lucida Sans" panose="020B0602040502020204" pitchFamily="34" charset="0"/>
                <a:ea typeface="DejaVu Sans" pitchFamily="34" charset="0"/>
                <a:cs typeface="Lucida Sans" panose="020B0602040502020204" pitchFamily="34" charset="0"/>
              </a:rPr>
              <a:t>Upper layer, Under layer</a:t>
            </a:r>
            <a:r>
              <a:rPr lang="ja-JP" altLang="en-US" sz="2000" dirty="0" smtClean="0">
                <a:latin typeface="Lucida Sans" panose="020B0602040502020204" pitchFamily="34" charset="0"/>
                <a:cs typeface="Lucida Sans" panose="020B0602040502020204" pitchFamily="34" charset="0"/>
              </a:rPr>
              <a:t>間に電圧をかけておく事で準粒子のトンネル電流を観測。</a:t>
            </a:r>
            <a:endParaRPr lang="en-US" altLang="ja-JP" sz="2000" dirty="0" smtClean="0">
              <a:latin typeface="Lucida Sans" panose="020B0602040502020204" pitchFamily="34" charset="0"/>
              <a:ea typeface="DejaVu Sans" pitchFamily="34" charset="0"/>
              <a:cs typeface="Lucida Sans" panose="020B0602040502020204" pitchFamily="34" charset="0"/>
            </a:endParaRPr>
          </a:p>
        </p:txBody>
      </p:sp>
      <p:sp>
        <p:nvSpPr>
          <p:cNvPr id="24" name="テキスト ボックス 23"/>
          <p:cNvSpPr txBox="1"/>
          <p:nvPr/>
        </p:nvSpPr>
        <p:spPr>
          <a:xfrm>
            <a:off x="5436096" y="1909219"/>
            <a:ext cx="2664296" cy="461665"/>
          </a:xfrm>
          <a:prstGeom prst="rect">
            <a:avLst/>
          </a:prstGeom>
          <a:noFill/>
        </p:spPr>
        <p:txBody>
          <a:bodyPr wrap="square" rtlCol="0">
            <a:spAutoFit/>
          </a:bodyPr>
          <a:lstStyle/>
          <a:p>
            <a:pPr algn="ctr"/>
            <a:r>
              <a:rPr lang="ja-JP" altLang="en-US" sz="2400" b="1" dirty="0" smtClean="0">
                <a:latin typeface="Lucida Sans" panose="020B0602040502020204" pitchFamily="34" charset="0"/>
                <a:cs typeface="Lucida Sans" panose="020B0602040502020204" pitchFamily="34" charset="0"/>
              </a:rPr>
              <a:t>動作原理</a:t>
            </a:r>
            <a:endParaRPr kumimoji="1" lang="ja-JP" altLang="en-US" sz="2400" b="1" dirty="0">
              <a:latin typeface="Lucida Sans" panose="020B0602040502020204" pitchFamily="34" charset="0"/>
              <a:cs typeface="Lucida Sans" panose="020B0602040502020204" pitchFamily="34" charset="0"/>
            </a:endParaRPr>
          </a:p>
        </p:txBody>
      </p:sp>
      <p:graphicFrame>
        <p:nvGraphicFramePr>
          <p:cNvPr id="25" name="表 24"/>
          <p:cNvGraphicFramePr>
            <a:graphicFrameLocks noGrp="1"/>
          </p:cNvGraphicFramePr>
          <p:nvPr>
            <p:extLst>
              <p:ext uri="{D42A27DB-BD31-4B8C-83A1-F6EECF244321}">
                <p14:modId xmlns:p14="http://schemas.microsoft.com/office/powerpoint/2010/main" val="208535016"/>
              </p:ext>
            </p:extLst>
          </p:nvPr>
        </p:nvGraphicFramePr>
        <p:xfrm>
          <a:off x="4471887" y="4954237"/>
          <a:ext cx="4543325" cy="1587696"/>
        </p:xfrm>
        <a:graphic>
          <a:graphicData uri="http://schemas.openxmlformats.org/drawingml/2006/table">
            <a:tbl>
              <a:tblPr firstRow="1" bandRow="1">
                <a:tableStyleId>{85BE263C-DBD7-4A20-BB59-AAB30ACAA65A}</a:tableStyleId>
              </a:tblPr>
              <a:tblGrid>
                <a:gridCol w="1116124"/>
                <a:gridCol w="1116124"/>
                <a:gridCol w="1116124"/>
                <a:gridCol w="1194953"/>
              </a:tblGrid>
              <a:tr h="396924">
                <a:tc>
                  <a:txBody>
                    <a:bodyPr/>
                    <a:lstStyle/>
                    <a:p>
                      <a:pPr algn="ctr"/>
                      <a:endParaRPr kumimoji="1" lang="ja-JP" altLang="en-US" dirty="0"/>
                    </a:p>
                  </a:txBody>
                  <a:tcPr/>
                </a:tc>
                <a:tc>
                  <a:txBody>
                    <a:bodyPr/>
                    <a:lstStyle/>
                    <a:p>
                      <a:pPr algn="ctr"/>
                      <a:r>
                        <a:rPr kumimoji="1" lang="en-US" altLang="ja-JP" dirty="0" smtClean="0"/>
                        <a:t>Si</a:t>
                      </a:r>
                      <a:endParaRPr kumimoji="1" lang="ja-JP" altLang="en-US" dirty="0"/>
                    </a:p>
                  </a:txBody>
                  <a:tcPr/>
                </a:tc>
                <a:tc>
                  <a:txBody>
                    <a:bodyPr/>
                    <a:lstStyle/>
                    <a:p>
                      <a:pPr algn="ctr"/>
                      <a:r>
                        <a:rPr kumimoji="1" lang="en-US" altLang="ja-JP" dirty="0" smtClean="0"/>
                        <a:t>Nb</a:t>
                      </a:r>
                      <a:endParaRPr kumimoji="1" lang="ja-JP" altLang="en-US" dirty="0"/>
                    </a:p>
                  </a:txBody>
                  <a:tcPr/>
                </a:tc>
                <a:tc>
                  <a:txBody>
                    <a:bodyPr/>
                    <a:lstStyle/>
                    <a:p>
                      <a:pPr algn="ctr"/>
                      <a:r>
                        <a:rPr kumimoji="1" lang="en-US" altLang="ja-JP" dirty="0" smtClean="0"/>
                        <a:t>Al</a:t>
                      </a:r>
                      <a:endParaRPr kumimoji="1" lang="ja-JP" altLang="en-US" dirty="0"/>
                    </a:p>
                  </a:txBody>
                  <a:tcPr/>
                </a:tc>
              </a:tr>
              <a:tr h="396924">
                <a:tc>
                  <a:txBody>
                    <a:bodyPr/>
                    <a:lstStyle/>
                    <a:p>
                      <a:pPr algn="ctr"/>
                      <a:r>
                        <a:rPr kumimoji="1" lang="en-US" altLang="ja-JP" dirty="0" smtClean="0"/>
                        <a:t>Tc[K]</a:t>
                      </a:r>
                    </a:p>
                  </a:txBody>
                  <a:tcPr/>
                </a:tc>
                <a:tc>
                  <a:txBody>
                    <a:bodyPr/>
                    <a:lstStyle/>
                    <a:p>
                      <a:pPr algn="ctr"/>
                      <a:endParaRPr kumimoji="1" lang="ja-JP" altLang="en-US" dirty="0"/>
                    </a:p>
                  </a:txBody>
                  <a:tcPr/>
                </a:tc>
                <a:tc>
                  <a:txBody>
                    <a:bodyPr/>
                    <a:lstStyle/>
                    <a:p>
                      <a:pPr algn="ctr"/>
                      <a:r>
                        <a:rPr kumimoji="1" lang="en-US" altLang="ja-JP" dirty="0" smtClean="0"/>
                        <a:t>9.23</a:t>
                      </a:r>
                      <a:endParaRPr kumimoji="1" lang="ja-JP" altLang="en-US" dirty="0"/>
                    </a:p>
                  </a:txBody>
                  <a:tcPr/>
                </a:tc>
                <a:tc>
                  <a:txBody>
                    <a:bodyPr/>
                    <a:lstStyle/>
                    <a:p>
                      <a:pPr algn="ctr"/>
                      <a:r>
                        <a:rPr kumimoji="1" lang="en-US" altLang="ja-JP" dirty="0" smtClean="0"/>
                        <a:t>1.20</a:t>
                      </a:r>
                      <a:endParaRPr kumimoji="1" lang="ja-JP" altLang="en-US" dirty="0"/>
                    </a:p>
                  </a:txBody>
                  <a:tcPr/>
                </a:tc>
              </a:tr>
              <a:tr h="396924">
                <a:tc>
                  <a:txBody>
                    <a:bodyPr/>
                    <a:lstStyle/>
                    <a:p>
                      <a:pPr algn="ctr"/>
                      <a:r>
                        <a:rPr kumimoji="1" lang="en-US" altLang="ja-JP" dirty="0" smtClean="0"/>
                        <a:t>Δ[meV]</a:t>
                      </a:r>
                      <a:endParaRPr kumimoji="1" lang="ja-JP" altLang="en-US" dirty="0"/>
                    </a:p>
                  </a:txBody>
                  <a:tcPr/>
                </a:tc>
                <a:tc>
                  <a:txBody>
                    <a:bodyPr/>
                    <a:lstStyle/>
                    <a:p>
                      <a:pPr algn="ctr"/>
                      <a:r>
                        <a:rPr kumimoji="1" lang="en-US" altLang="ja-JP" dirty="0" smtClean="0"/>
                        <a:t>1100</a:t>
                      </a:r>
                      <a:endParaRPr kumimoji="1" lang="ja-JP" altLang="en-US" dirty="0"/>
                    </a:p>
                  </a:txBody>
                  <a:tcPr/>
                </a:tc>
                <a:tc>
                  <a:txBody>
                    <a:bodyPr/>
                    <a:lstStyle/>
                    <a:p>
                      <a:pPr algn="ctr"/>
                      <a:r>
                        <a:rPr kumimoji="1" lang="en-US" altLang="ja-JP" dirty="0" smtClean="0"/>
                        <a:t>1.550</a:t>
                      </a:r>
                      <a:endParaRPr kumimoji="1" lang="ja-JP" altLang="en-US" dirty="0"/>
                    </a:p>
                  </a:txBody>
                  <a:tcPr/>
                </a:tc>
                <a:tc>
                  <a:txBody>
                    <a:bodyPr/>
                    <a:lstStyle/>
                    <a:p>
                      <a:pPr algn="ctr"/>
                      <a:r>
                        <a:rPr kumimoji="1" lang="en-US" altLang="ja-JP" dirty="0" smtClean="0"/>
                        <a:t>0.172</a:t>
                      </a:r>
                      <a:endParaRPr kumimoji="1" lang="ja-JP" altLang="en-US" dirty="0"/>
                    </a:p>
                  </a:txBody>
                  <a:tcPr/>
                </a:tc>
              </a:tr>
              <a:tr h="396924">
                <a:tc>
                  <a:txBody>
                    <a:bodyPr/>
                    <a:lstStyle/>
                    <a:p>
                      <a:pPr algn="ctr"/>
                      <a:r>
                        <a:rPr kumimoji="1" lang="en-US" altLang="ja-JP" dirty="0" smtClean="0"/>
                        <a:t>Hc[G]</a:t>
                      </a:r>
                      <a:endParaRPr kumimoji="1" lang="ja-JP" altLang="en-US" dirty="0"/>
                    </a:p>
                  </a:txBody>
                  <a:tcPr/>
                </a:tc>
                <a:tc>
                  <a:txBody>
                    <a:bodyPr/>
                    <a:lstStyle/>
                    <a:p>
                      <a:pPr algn="ctr"/>
                      <a:endParaRPr kumimoji="1" lang="ja-JP" altLang="en-US" dirty="0"/>
                    </a:p>
                  </a:txBody>
                  <a:tcPr/>
                </a:tc>
                <a:tc>
                  <a:txBody>
                    <a:bodyPr/>
                    <a:lstStyle/>
                    <a:p>
                      <a:pPr algn="ctr"/>
                      <a:r>
                        <a:rPr kumimoji="1" lang="en-US" altLang="ja-JP" dirty="0" smtClean="0"/>
                        <a:t>1980</a:t>
                      </a:r>
                      <a:endParaRPr kumimoji="1" lang="ja-JP" altLang="en-US" dirty="0"/>
                    </a:p>
                  </a:txBody>
                  <a:tcPr/>
                </a:tc>
                <a:tc>
                  <a:txBody>
                    <a:bodyPr/>
                    <a:lstStyle/>
                    <a:p>
                      <a:pPr algn="ctr"/>
                      <a:r>
                        <a:rPr kumimoji="1" lang="en-US" altLang="ja-JP" dirty="0" smtClean="0"/>
                        <a:t>105</a:t>
                      </a:r>
                      <a:endParaRPr kumimoji="1" lang="ja-JP" altLang="en-US" dirty="0"/>
                    </a:p>
                  </a:txBody>
                  <a:tcPr/>
                </a:tc>
              </a:tr>
            </a:tbl>
          </a:graphicData>
        </a:graphic>
      </p:graphicFrame>
      <p:sp>
        <p:nvSpPr>
          <p:cNvPr id="26" name="テキスト ボックス 25"/>
          <p:cNvSpPr txBox="1"/>
          <p:nvPr/>
        </p:nvSpPr>
        <p:spPr>
          <a:xfrm>
            <a:off x="755576" y="3275024"/>
            <a:ext cx="3528392" cy="369332"/>
          </a:xfrm>
          <a:prstGeom prst="rect">
            <a:avLst/>
          </a:prstGeom>
          <a:noFill/>
        </p:spPr>
        <p:txBody>
          <a:bodyPr wrap="square" rtlCol="0">
            <a:spAutoFit/>
          </a:bodyPr>
          <a:lstStyle/>
          <a:p>
            <a:r>
              <a:rPr kumimoji="1" lang="en-US" altLang="ja-JP" b="1" dirty="0" smtClean="0">
                <a:latin typeface="DejaVu Sans" pitchFamily="34" charset="0"/>
                <a:cs typeface="DejaVu Sans" pitchFamily="34" charset="0"/>
              </a:rPr>
              <a:t>Nb/Al-STJ</a:t>
            </a:r>
            <a:r>
              <a:rPr kumimoji="1" lang="ja-JP" altLang="en-US" b="1" dirty="0" smtClean="0">
                <a:latin typeface="DejaVu Sans" pitchFamily="34" charset="0"/>
                <a:cs typeface="DejaVu Sans" pitchFamily="34" charset="0"/>
              </a:rPr>
              <a:t>の準粒子生成数</a:t>
            </a:r>
            <a:endParaRPr kumimoji="1" lang="ja-JP" altLang="en-US" b="1" dirty="0">
              <a:latin typeface="DejaVu Sans" pitchFamily="34" charset="0"/>
              <a:cs typeface="DejaVu Sans" pitchFamily="34" charset="0"/>
            </a:endParaRPr>
          </a:p>
        </p:txBody>
      </p:sp>
      <p:sp>
        <p:nvSpPr>
          <p:cNvPr id="27" name="テキスト ボックス 26"/>
          <p:cNvSpPr txBox="1"/>
          <p:nvPr/>
        </p:nvSpPr>
        <p:spPr>
          <a:xfrm>
            <a:off x="251520" y="4002717"/>
            <a:ext cx="4104456" cy="923330"/>
          </a:xfrm>
          <a:prstGeom prst="rect">
            <a:avLst/>
          </a:prstGeom>
          <a:noFill/>
        </p:spPr>
        <p:txBody>
          <a:bodyPr wrap="square" rtlCol="0">
            <a:spAutoFit/>
          </a:bodyPr>
          <a:lstStyle/>
          <a:p>
            <a:pPr algn="ctr"/>
            <a:r>
              <a:rPr kumimoji="1" lang="en-US" altLang="ja-JP" dirty="0" smtClean="0">
                <a:latin typeface="Lucida Sans" panose="020B0602040502020204" pitchFamily="34" charset="0"/>
                <a:cs typeface="Lucida Sans" panose="020B0602040502020204" pitchFamily="34" charset="0"/>
              </a:rPr>
              <a:t>G</a:t>
            </a:r>
            <a:r>
              <a:rPr kumimoji="1" lang="en-US" altLang="ja-JP" baseline="-25000" dirty="0" smtClean="0">
                <a:latin typeface="Lucida Sans" panose="020B0602040502020204" pitchFamily="34" charset="0"/>
                <a:cs typeface="Lucida Sans" panose="020B0602040502020204" pitchFamily="34" charset="0"/>
              </a:rPr>
              <a:t>Al</a:t>
            </a:r>
            <a:r>
              <a:rPr kumimoji="1" lang="en-US" altLang="ja-JP" dirty="0" smtClean="0">
                <a:latin typeface="Lucida Sans" panose="020B0602040502020204" pitchFamily="34" charset="0"/>
                <a:cs typeface="Lucida Sans" panose="020B0602040502020204" pitchFamily="34" charset="0"/>
              </a:rPr>
              <a:t> : Al</a:t>
            </a:r>
            <a:r>
              <a:rPr kumimoji="1" lang="ja-JP" altLang="en-US" dirty="0" smtClean="0">
                <a:latin typeface="Lucida Sans" panose="020B0602040502020204" pitchFamily="34" charset="0"/>
                <a:cs typeface="Lucida Sans" panose="020B0602040502020204" pitchFamily="34" charset="0"/>
              </a:rPr>
              <a:t>によるトラッピングゲイン</a:t>
            </a:r>
            <a:r>
              <a:rPr kumimoji="1" lang="en-US" altLang="ja-JP" dirty="0" smtClean="0">
                <a:latin typeface="Lucida Sans" panose="020B0602040502020204" pitchFamily="34" charset="0"/>
                <a:cs typeface="Lucida Sans" panose="020B0602040502020204" pitchFamily="34" charset="0"/>
              </a:rPr>
              <a:t>(~10)</a:t>
            </a:r>
          </a:p>
          <a:p>
            <a:pPr algn="ctr"/>
            <a:r>
              <a:rPr kumimoji="1" lang="en-US" altLang="ja-JP" dirty="0" smtClean="0">
                <a:latin typeface="Lucida Sans" panose="020B0602040502020204" pitchFamily="34" charset="0"/>
                <a:cs typeface="Lucida Sans" panose="020B0602040502020204" pitchFamily="34" charset="0"/>
              </a:rPr>
              <a:t> E</a:t>
            </a:r>
            <a:r>
              <a:rPr kumimoji="1" lang="en-US" altLang="ja-JP" baseline="-25000" dirty="0" smtClean="0">
                <a:latin typeface="Lucida Sans" panose="020B0602040502020204" pitchFamily="34" charset="0"/>
                <a:cs typeface="Lucida Sans" panose="020B0602040502020204" pitchFamily="34" charset="0"/>
              </a:rPr>
              <a:t>0</a:t>
            </a:r>
            <a:r>
              <a:rPr kumimoji="1" lang="en-US" altLang="ja-JP" dirty="0" smtClean="0">
                <a:latin typeface="Lucida Sans" panose="020B0602040502020204" pitchFamily="34" charset="0"/>
                <a:cs typeface="Lucida Sans" panose="020B0602040502020204" pitchFamily="34" charset="0"/>
              </a:rPr>
              <a:t> : </a:t>
            </a:r>
            <a:r>
              <a:rPr lang="ja-JP" altLang="en-US" dirty="0">
                <a:latin typeface="Lucida Sans" panose="020B0602040502020204" pitchFamily="34" charset="0"/>
                <a:cs typeface="Lucida Sans" panose="020B0602040502020204" pitchFamily="34" charset="0"/>
              </a:rPr>
              <a:t>放</a:t>
            </a:r>
            <a:r>
              <a:rPr lang="ja-JP" altLang="en-US" dirty="0" smtClean="0">
                <a:latin typeface="Lucida Sans" panose="020B0602040502020204" pitchFamily="34" charset="0"/>
                <a:cs typeface="Lucida Sans" panose="020B0602040502020204" pitchFamily="34" charset="0"/>
              </a:rPr>
              <a:t>射線のエネルギー</a:t>
            </a:r>
            <a:endParaRPr lang="en-US" altLang="ja-JP" dirty="0" smtClean="0">
              <a:latin typeface="Lucida Sans" panose="020B0602040502020204" pitchFamily="34" charset="0"/>
              <a:cs typeface="Lucida Sans" panose="020B0602040502020204" pitchFamily="34" charset="0"/>
            </a:endParaRPr>
          </a:p>
          <a:p>
            <a:pPr algn="ctr"/>
            <a:r>
              <a:rPr lang="en-US" altLang="ja-JP" dirty="0" smtClean="0">
                <a:latin typeface="Lucida Sans" panose="020B0602040502020204" pitchFamily="34" charset="0"/>
                <a:cs typeface="Lucida Sans" panose="020B0602040502020204" pitchFamily="34" charset="0"/>
              </a:rPr>
              <a:t> Δ  : </a:t>
            </a:r>
            <a:r>
              <a:rPr lang="ja-JP" altLang="en-US" dirty="0" smtClean="0">
                <a:latin typeface="Lucida Sans" panose="020B0602040502020204" pitchFamily="34" charset="0"/>
                <a:cs typeface="Lucida Sans" panose="020B0602040502020204" pitchFamily="34" charset="0"/>
              </a:rPr>
              <a:t>超伝導体のギャップ</a:t>
            </a:r>
            <a:endParaRPr lang="en-US" altLang="ja-JP" dirty="0" smtClean="0">
              <a:latin typeface="Lucida Sans" panose="020B0602040502020204" pitchFamily="34" charset="0"/>
              <a:cs typeface="Lucida Sans" panose="020B0602040502020204" pitchFamily="34" charset="0"/>
            </a:endParaRPr>
          </a:p>
        </p:txBody>
      </p:sp>
      <p:sp>
        <p:nvSpPr>
          <p:cNvPr id="29" name="テキスト ボックス 28"/>
          <p:cNvSpPr txBox="1"/>
          <p:nvPr/>
        </p:nvSpPr>
        <p:spPr>
          <a:xfrm>
            <a:off x="0" y="5029612"/>
            <a:ext cx="4427984" cy="646331"/>
          </a:xfrm>
          <a:prstGeom prst="rect">
            <a:avLst/>
          </a:prstGeom>
          <a:noFill/>
        </p:spPr>
        <p:txBody>
          <a:bodyPr wrap="square" rtlCol="0">
            <a:spAutoFit/>
          </a:bodyPr>
          <a:lstStyle/>
          <a:p>
            <a:pPr algn="ctr"/>
            <a:r>
              <a:rPr lang="en-US" altLang="ja-JP" b="1" dirty="0" smtClean="0">
                <a:latin typeface="DejaVu Sans" pitchFamily="34" charset="0"/>
                <a:cs typeface="DejaVu Sans" pitchFamily="34" charset="0"/>
              </a:rPr>
              <a:t>Nb/Al-STJ</a:t>
            </a:r>
            <a:r>
              <a:rPr lang="ja-JP" altLang="en-US" b="1" dirty="0" smtClean="0">
                <a:latin typeface="DejaVu Sans" pitchFamily="34" charset="0"/>
                <a:cs typeface="DejaVu Sans" pitchFamily="34" charset="0"/>
              </a:rPr>
              <a:t>の</a:t>
            </a:r>
            <a:endParaRPr lang="en-US" altLang="ja-JP" b="1" dirty="0" smtClean="0">
              <a:latin typeface="DejaVu Sans" pitchFamily="34" charset="0"/>
              <a:cs typeface="DejaVu Sans" pitchFamily="34" charset="0"/>
            </a:endParaRPr>
          </a:p>
          <a:p>
            <a:pPr algn="ctr"/>
            <a:r>
              <a:rPr lang="en-US" altLang="ja-JP" b="1" dirty="0" smtClean="0">
                <a:latin typeface="DejaVu Sans" pitchFamily="34" charset="0"/>
                <a:cs typeface="DejaVu Sans" pitchFamily="34" charset="0"/>
              </a:rPr>
              <a:t>25meV</a:t>
            </a:r>
            <a:r>
              <a:rPr lang="ja-JP" altLang="en-US" b="1" dirty="0" smtClean="0">
                <a:latin typeface="DejaVu Sans" pitchFamily="34" charset="0"/>
                <a:cs typeface="DejaVu Sans" pitchFamily="34" charset="0"/>
              </a:rPr>
              <a:t>の</a:t>
            </a:r>
            <a:r>
              <a:rPr lang="en-US" altLang="ja-JP" b="1" dirty="0" smtClean="0">
                <a:latin typeface="DejaVu Sans" pitchFamily="34" charset="0"/>
                <a:cs typeface="DejaVu Sans" pitchFamily="34" charset="0"/>
              </a:rPr>
              <a:t>1photon</a:t>
            </a:r>
            <a:r>
              <a:rPr lang="ja-JP" altLang="en-US" b="1" dirty="0" smtClean="0">
                <a:latin typeface="DejaVu Sans" pitchFamily="34" charset="0"/>
                <a:cs typeface="DejaVu Sans" pitchFamily="34" charset="0"/>
              </a:rPr>
              <a:t>での準粒子発生数</a:t>
            </a:r>
            <a:endParaRPr lang="en-US" altLang="ja-JP" b="1" dirty="0" smtClean="0">
              <a:latin typeface="DejaVu Sans" pitchFamily="34" charset="0"/>
              <a:cs typeface="DejaVu Sans" pitchFamily="34" charset="0"/>
            </a:endParaRPr>
          </a:p>
        </p:txBody>
      </p:sp>
      <p:pic>
        <p:nvPicPr>
          <p:cNvPr id="30" name="図 2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8455" y="965373"/>
            <a:ext cx="2654056" cy="2320312"/>
          </a:xfrm>
          <a:prstGeom prst="rect">
            <a:avLst/>
          </a:prstGeom>
        </p:spPr>
      </p:pic>
      <mc:AlternateContent xmlns:mc="http://schemas.openxmlformats.org/markup-compatibility/2006" xmlns:a14="http://schemas.microsoft.com/office/drawing/2010/main">
        <mc:Choice Requires="a14">
          <p:sp>
            <p:nvSpPr>
              <p:cNvPr id="4" name="テキスト ボックス 3"/>
              <p:cNvSpPr txBox="1"/>
              <p:nvPr/>
            </p:nvSpPr>
            <p:spPr>
              <a:xfrm>
                <a:off x="1124219" y="3631071"/>
                <a:ext cx="2108378" cy="40305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𝑁𝑞</m:t>
                      </m:r>
                      <m:r>
                        <a:rPr kumimoji="1" lang="en-US" altLang="ja-JP" sz="2000" b="0" i="1" smtClean="0">
                          <a:latin typeface="Cambria Math" panose="02040503050406030204" pitchFamily="18" charset="0"/>
                        </a:rPr>
                        <m:t> </m:t>
                      </m:r>
                      <m:r>
                        <a:rPr kumimoji="1" lang="en-US" altLang="ja-JP" sz="2000" b="0" i="0" smtClean="0">
                          <a:latin typeface="Cambria Math" panose="02040503050406030204" pitchFamily="18" charset="0"/>
                        </a:rPr>
                        <m:t>=</m:t>
                      </m:r>
                      <m:r>
                        <m:rPr>
                          <m:sty m:val="p"/>
                        </m:rPr>
                        <a:rPr kumimoji="1" lang="en-US" altLang="ja-JP" sz="2000" b="0" i="0" smtClean="0">
                          <a:latin typeface="Cambria Math" panose="02040503050406030204" pitchFamily="18" charset="0"/>
                        </a:rPr>
                        <m:t>Gal</m:t>
                      </m:r>
                      <m:f>
                        <m:fPr>
                          <m:type m:val="skw"/>
                          <m:ctrlPr>
                            <a:rPr kumimoji="1" lang="en-US" altLang="ja-JP" sz="2000" b="0" i="1" smtClean="0">
                              <a:latin typeface="Cambria Math" panose="02040503050406030204" pitchFamily="18" charset="0"/>
                            </a:rPr>
                          </m:ctrlPr>
                        </m:fPr>
                        <m:num>
                          <m:r>
                            <a:rPr kumimoji="1" lang="en-US" altLang="ja-JP" sz="2000" b="0" i="1" smtClean="0">
                              <a:latin typeface="Cambria Math" panose="02040503050406030204" pitchFamily="18" charset="0"/>
                            </a:rPr>
                            <m:t>𝐸</m:t>
                          </m:r>
                          <m:r>
                            <a:rPr kumimoji="1" lang="en-US" altLang="ja-JP" sz="2000" b="0" i="1" smtClean="0">
                              <a:latin typeface="Cambria Math" panose="02040503050406030204" pitchFamily="18" charset="0"/>
                            </a:rPr>
                            <m:t>0</m:t>
                          </m:r>
                        </m:num>
                        <m:den>
                          <m:r>
                            <a:rPr kumimoji="1" lang="en-US" altLang="ja-JP" sz="2000" b="0" i="1" smtClean="0">
                              <a:latin typeface="Cambria Math" panose="02040503050406030204" pitchFamily="18" charset="0"/>
                            </a:rPr>
                            <m:t>1.7</m:t>
                          </m:r>
                          <m:r>
                            <a:rPr kumimoji="1" lang="en-US" altLang="ja-JP" sz="2000" b="0" i="1" smtClean="0">
                              <a:latin typeface="Cambria Math" panose="02040503050406030204" pitchFamily="18" charset="0"/>
                              <a:ea typeface="Cambria Math" panose="02040503050406030204" pitchFamily="18" charset="0"/>
                            </a:rPr>
                            <m:t>∆</m:t>
                          </m:r>
                        </m:den>
                      </m:f>
                    </m:oMath>
                  </m:oMathPara>
                </a14:m>
                <a:endParaRPr kumimoji="1" lang="ja-JP" altLang="en-US" sz="2000"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124219" y="3631071"/>
                <a:ext cx="2108378" cy="403059"/>
              </a:xfrm>
              <a:prstGeom prst="rect">
                <a:avLst/>
              </a:prstGeom>
              <a:blipFill rotWithShape="0">
                <a:blip r:embed="rId7"/>
                <a:stretch>
                  <a:fillRect l="-2601" t="-165152" r="-20809" b="-24545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p:cNvSpPr txBox="1"/>
              <p:nvPr/>
            </p:nvSpPr>
            <p:spPr>
              <a:xfrm>
                <a:off x="845406" y="5642712"/>
                <a:ext cx="2916683" cy="899221"/>
              </a:xfrm>
              <a:prstGeom prst="rect">
                <a:avLst/>
              </a:prstGeom>
              <a:noFill/>
            </p:spPr>
            <p:txBody>
              <a:bodyPr wrap="square" lIns="0" tIns="0" rIns="0" bIns="0" rtlCol="0">
                <a:spAutoFit/>
              </a:bodyPr>
              <a:lstStyle/>
              <a:p>
                <a:pPr algn="ctr"/>
                <a:r>
                  <a:rPr kumimoji="1" lang="en-US" altLang="ja-JP" sz="2400" dirty="0" smtClean="0"/>
                  <a:t>Nq = 10 </a:t>
                </a:r>
                <a14:m>
                  <m:oMath xmlns:m="http://schemas.openxmlformats.org/officeDocument/2006/math">
                    <m:f>
                      <m:fPr>
                        <m:ctrlPr>
                          <a:rPr kumimoji="1" lang="en-US" altLang="ja-JP" sz="2400" i="1" smtClean="0">
                            <a:latin typeface="Cambria Math" panose="02040503050406030204" pitchFamily="18" charset="0"/>
                          </a:rPr>
                        </m:ctrlPr>
                      </m:fPr>
                      <m:num>
                        <m:r>
                          <a:rPr kumimoji="1" lang="en-US" altLang="ja-JP" sz="2400" b="0" i="1" smtClean="0">
                            <a:latin typeface="Cambria Math" panose="02040503050406030204" pitchFamily="18" charset="0"/>
                          </a:rPr>
                          <m:t>25 </m:t>
                        </m:r>
                        <m:r>
                          <a:rPr kumimoji="1" lang="en-US" altLang="ja-JP" sz="2400" b="0" i="1" smtClean="0">
                            <a:latin typeface="Cambria Math" panose="02040503050406030204" pitchFamily="18" charset="0"/>
                          </a:rPr>
                          <m:t>𝑚𝑒𝑉</m:t>
                        </m:r>
                      </m:num>
                      <m:den>
                        <m:r>
                          <a:rPr kumimoji="1" lang="en-US" altLang="ja-JP" sz="2400" b="0" i="1" smtClean="0">
                            <a:latin typeface="Cambria Math" panose="02040503050406030204" pitchFamily="18" charset="0"/>
                          </a:rPr>
                          <m:t>1.7 ∗1.550 </m:t>
                        </m:r>
                        <m:r>
                          <a:rPr kumimoji="1" lang="en-US" altLang="ja-JP" sz="2400" b="0" i="1" smtClean="0">
                            <a:latin typeface="Cambria Math" panose="02040503050406030204" pitchFamily="18" charset="0"/>
                          </a:rPr>
                          <m:t>𝑚𝑒𝑉</m:t>
                        </m:r>
                      </m:den>
                    </m:f>
                  </m:oMath>
                </a14:m>
                <a:endParaRPr kumimoji="1" lang="en-US" altLang="ja-JP" sz="2400" dirty="0" smtClean="0"/>
              </a:p>
              <a:p>
                <a:pPr algn="ctr"/>
                <a:r>
                  <a:rPr lang="en-US" altLang="ja-JP" sz="2400" dirty="0" smtClean="0"/>
                  <a:t>    = 95 e (</a:t>
                </a:r>
                <a:r>
                  <a:rPr lang="ja-JP" altLang="en-US" sz="2400" dirty="0" smtClean="0"/>
                  <a:t>約</a:t>
                </a:r>
                <a:r>
                  <a:rPr lang="en-US" altLang="ja-JP" sz="2400" dirty="0" smtClean="0"/>
                  <a:t>10pA)</a:t>
                </a:r>
                <a:endParaRPr kumimoji="1" lang="ja-JP" altLang="en-US" sz="2400" dirty="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845406" y="5642712"/>
                <a:ext cx="2916683" cy="899221"/>
              </a:xfrm>
              <a:prstGeom prst="rect">
                <a:avLst/>
              </a:prstGeom>
              <a:blipFill rotWithShape="0">
                <a:blip r:embed="rId8"/>
                <a:stretch>
                  <a:fillRect l="-628" t="-1361" b="-2040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69282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a:stretch>
            <a:fillRect/>
          </a:stretch>
        </p:blipFill>
        <p:spPr>
          <a:xfrm>
            <a:off x="3143250" y="4810208"/>
            <a:ext cx="6000750" cy="1419225"/>
          </a:xfrm>
          <a:prstGeom prst="rect">
            <a:avLst/>
          </a:prstGeom>
        </p:spPr>
      </p:pic>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6</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kumimoji="1" lang="en-US" altLang="ja-JP" sz="3200" dirty="0" smtClean="0">
                <a:solidFill>
                  <a:schemeClr val="bg1"/>
                </a:solidFill>
                <a:latin typeface="Lucida Sans" panose="020B0602040502020204" pitchFamily="34" charset="0"/>
                <a:cs typeface="Lucida Sans" panose="020B0602040502020204" pitchFamily="34" charset="0"/>
              </a:rPr>
              <a:t>SOI-STJ</a:t>
            </a:r>
            <a:r>
              <a:rPr kumimoji="1" lang="ja-JP" altLang="en-US" sz="3200" dirty="0" smtClean="0">
                <a:solidFill>
                  <a:schemeClr val="bg1"/>
                </a:solidFill>
                <a:latin typeface="Lucida Sans" panose="020B0602040502020204" pitchFamily="34" charset="0"/>
                <a:cs typeface="Lucida Sans" panose="020B0602040502020204" pitchFamily="34" charset="0"/>
              </a:rPr>
              <a:t>の導入</a:t>
            </a:r>
            <a:endParaRPr kumimoji="1" lang="en-US" altLang="ja-JP" sz="3200" dirty="0" smtClean="0">
              <a:solidFill>
                <a:schemeClr val="bg1"/>
              </a:solidFill>
              <a:latin typeface="Lucida Sans" panose="020B0602040502020204" pitchFamily="34" charset="0"/>
              <a:cs typeface="Lucida Sans" panose="020B0602040502020204" pitchFamily="34" charset="0"/>
            </a:endParaRPr>
          </a:p>
        </p:txBody>
      </p:sp>
      <p:sp>
        <p:nvSpPr>
          <p:cNvPr id="7" name="テキスト ボックス 6"/>
          <p:cNvSpPr txBox="1"/>
          <p:nvPr/>
        </p:nvSpPr>
        <p:spPr>
          <a:xfrm>
            <a:off x="205740" y="1135301"/>
            <a:ext cx="8809472" cy="3785652"/>
          </a:xfrm>
          <a:prstGeom prst="rect">
            <a:avLst/>
          </a:prstGeom>
          <a:noFill/>
        </p:spPr>
        <p:txBody>
          <a:bodyPr wrap="square" rtlCol="0">
            <a:spAutoFit/>
          </a:bodyPr>
          <a:lstStyle/>
          <a:p>
            <a:pPr marL="342900" indent="-342900">
              <a:buClr>
                <a:srgbClr val="00B050"/>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Nb/Al-STJ</a:t>
            </a:r>
            <a:r>
              <a:rPr lang="ja-JP" altLang="en-US" sz="2000" dirty="0" smtClean="0">
                <a:latin typeface="Lucida Sans" panose="020B0602040502020204" pitchFamily="34" charset="0"/>
                <a:cs typeface="Lucida Sans" panose="020B0602040502020204" pitchFamily="34" charset="0"/>
              </a:rPr>
              <a:t>単体での性能評価を行っているが、現状、遠赤外領域</a:t>
            </a:r>
            <a:r>
              <a:rPr lang="en-US" altLang="ja-JP" sz="2000" dirty="0" smtClean="0">
                <a:latin typeface="Lucida Sans" panose="020B0602040502020204" pitchFamily="34" charset="0"/>
                <a:cs typeface="Lucida Sans" panose="020B0602040502020204" pitchFamily="34" charset="0"/>
              </a:rPr>
              <a:t>1photon</a:t>
            </a:r>
            <a:r>
              <a:rPr lang="ja-JP" altLang="en-US" sz="2000" dirty="0" smtClean="0">
                <a:latin typeface="Lucida Sans" panose="020B0602040502020204" pitchFamily="34" charset="0"/>
                <a:cs typeface="Lucida Sans" panose="020B0602040502020204" pitchFamily="34" charset="0"/>
              </a:rPr>
              <a:t>の観測には至っていない。</a:t>
            </a:r>
            <a:endParaRPr lang="en-US" altLang="ja-JP" sz="2000" dirty="0" smtClean="0">
              <a:latin typeface="Lucida Sans" panose="020B0602040502020204" pitchFamily="34" charset="0"/>
              <a:cs typeface="Lucida Sans" panose="020B0602040502020204" pitchFamily="34" charset="0"/>
            </a:endParaRPr>
          </a:p>
          <a:p>
            <a:pPr marL="1257300" lvl="2" indent="-342900">
              <a:buClr>
                <a:schemeClr val="accent2"/>
              </a:buClr>
              <a:buFont typeface="Wingdings" panose="05000000000000000000" pitchFamily="2" charset="2"/>
              <a:buChar char="p"/>
            </a:pPr>
            <a:r>
              <a:rPr lang="ja-JP" altLang="en-US" sz="2000" dirty="0">
                <a:latin typeface="Lucida Sans" panose="020B0602040502020204" pitchFamily="34" charset="0"/>
                <a:cs typeface="Lucida Sans" panose="020B0602040502020204" pitchFamily="34" charset="0"/>
              </a:rPr>
              <a:t>測定系の構築、及び</a:t>
            </a:r>
            <a:r>
              <a:rPr lang="en-US" altLang="ja-JP" sz="2000" dirty="0">
                <a:latin typeface="Lucida Sans" panose="020B0602040502020204" pitchFamily="34" charset="0"/>
                <a:cs typeface="Lucida Sans" panose="020B0602040502020204" pitchFamily="34" charset="0"/>
              </a:rPr>
              <a:t>STJ</a:t>
            </a:r>
            <a:r>
              <a:rPr lang="ja-JP" altLang="en-US" sz="2000" dirty="0">
                <a:latin typeface="Lucida Sans" panose="020B0602040502020204" pitchFamily="34" charset="0"/>
                <a:cs typeface="Lucida Sans" panose="020B0602040502020204" pitchFamily="34" charset="0"/>
              </a:rPr>
              <a:t>の光応答性の考察については１つ前の</a:t>
            </a:r>
            <a:r>
              <a:rPr lang="ja-JP" altLang="en-US" sz="2000" dirty="0" smtClean="0">
                <a:latin typeface="Lucida Sans" panose="020B0602040502020204" pitchFamily="34" charset="0"/>
                <a:cs typeface="Lucida Sans" panose="020B0602040502020204" pitchFamily="34" charset="0"/>
              </a:rPr>
              <a:t>奥平</a:t>
            </a:r>
            <a:r>
              <a:rPr lang="ja-JP" altLang="en-US" sz="2000" dirty="0">
                <a:latin typeface="Lucida Sans" panose="020B0602040502020204" pitchFamily="34" charset="0"/>
                <a:cs typeface="Lucida Sans" panose="020B0602040502020204" pitchFamily="34" charset="0"/>
              </a:rPr>
              <a:t>君</a:t>
            </a:r>
            <a:r>
              <a:rPr lang="en-US" altLang="ja-JP" sz="2000" dirty="0" smtClean="0">
                <a:latin typeface="Lucida Sans" panose="020B0602040502020204" pitchFamily="34" charset="0"/>
                <a:cs typeface="Lucida Sans" panose="020B0602040502020204" pitchFamily="34" charset="0"/>
              </a:rPr>
              <a:t>(</a:t>
            </a:r>
            <a:r>
              <a:rPr lang="ja-JP" altLang="en-US" sz="2000" dirty="0">
                <a:latin typeface="Lucida Sans" panose="020B0602040502020204" pitchFamily="34" charset="0"/>
                <a:cs typeface="Lucida Sans" panose="020B0602040502020204" pitchFamily="34" charset="0"/>
              </a:rPr>
              <a:t>筑波大学</a:t>
            </a:r>
            <a:r>
              <a:rPr lang="en-US" altLang="ja-JP" sz="2000" dirty="0">
                <a:latin typeface="Lucida Sans" panose="020B0602040502020204" pitchFamily="34" charset="0"/>
                <a:cs typeface="Lucida Sans" panose="020B0602040502020204" pitchFamily="34" charset="0"/>
              </a:rPr>
              <a:t>)</a:t>
            </a:r>
            <a:r>
              <a:rPr lang="ja-JP" altLang="en-US" sz="2000" dirty="0" smtClean="0">
                <a:latin typeface="Lucida Sans" panose="020B0602040502020204" pitchFamily="34" charset="0"/>
                <a:cs typeface="Lucida Sans" panose="020B0602040502020204" pitchFamily="34" charset="0"/>
              </a:rPr>
              <a:t>の</a:t>
            </a:r>
            <a:r>
              <a:rPr lang="ja-JP" altLang="en-US" sz="2000" dirty="0">
                <a:latin typeface="Lucida Sans" panose="020B0602040502020204" pitchFamily="34" charset="0"/>
                <a:cs typeface="Lucida Sans" panose="020B0602040502020204" pitchFamily="34" charset="0"/>
              </a:rPr>
              <a:t>トーク</a:t>
            </a:r>
            <a:r>
              <a:rPr lang="en-US" altLang="ja-JP" sz="2000" dirty="0" smtClean="0">
                <a:latin typeface="Lucida Sans" panose="020B0602040502020204" pitchFamily="34" charset="0"/>
                <a:cs typeface="Lucida Sans" panose="020B0602040502020204" pitchFamily="34" charset="0"/>
              </a:rPr>
              <a:t>(22aSL-2)</a:t>
            </a:r>
          </a:p>
          <a:p>
            <a:pPr marL="342900" indent="-342900">
              <a:buClr>
                <a:srgbClr val="00B050"/>
              </a:buClr>
              <a:buFont typeface="Wingdings" panose="05000000000000000000" pitchFamily="2" charset="2"/>
              <a:buChar char="p"/>
            </a:pPr>
            <a:endParaRPr lang="en-US" altLang="ja-JP" sz="2000" dirty="0" smtClean="0">
              <a:latin typeface="Lucida Sans" panose="020B0602040502020204" pitchFamily="34" charset="0"/>
              <a:cs typeface="Lucida Sans" panose="020B0602040502020204" pitchFamily="34" charset="0"/>
            </a:endParaRPr>
          </a:p>
          <a:p>
            <a:pPr marL="342900" indent="-342900">
              <a:buClr>
                <a:srgbClr val="00B050"/>
              </a:buClr>
              <a:buFont typeface="Wingdings" panose="05000000000000000000" pitchFamily="2" charset="2"/>
              <a:buChar char="p"/>
            </a:pPr>
            <a:r>
              <a:rPr lang="ja-JP" altLang="en-US" sz="2000" dirty="0" smtClean="0">
                <a:latin typeface="Lucida Sans" panose="020B0602040502020204" pitchFamily="34" charset="0"/>
                <a:cs typeface="Lucida Sans" panose="020B0602040502020204" pitchFamily="34" charset="0"/>
              </a:rPr>
              <a:t>原因としては、冷凍機内部から非常に長い配線</a:t>
            </a:r>
            <a:r>
              <a:rPr lang="en-US" altLang="ja-JP" sz="2000" dirty="0" smtClean="0">
                <a:latin typeface="Lucida Sans" panose="020B0602040502020204" pitchFamily="34" charset="0"/>
                <a:cs typeface="Lucida Sans" panose="020B0602040502020204" pitchFamily="34" charset="0"/>
              </a:rPr>
              <a:t>(5m</a:t>
            </a:r>
            <a:r>
              <a:rPr lang="ja-JP" altLang="en-US" sz="2000" dirty="0" smtClean="0">
                <a:latin typeface="Lucida Sans" panose="020B0602040502020204" pitchFamily="34" charset="0"/>
                <a:cs typeface="Lucida Sans" panose="020B0602040502020204" pitchFamily="34" charset="0"/>
              </a:rPr>
              <a:t>強</a:t>
            </a:r>
            <a:r>
              <a:rPr lang="en-US" altLang="ja-JP" sz="2000" dirty="0" smtClean="0">
                <a:latin typeface="Lucida Sans" panose="020B0602040502020204" pitchFamily="34" charset="0"/>
                <a:cs typeface="Lucida Sans" panose="020B0602040502020204" pitchFamily="34" charset="0"/>
              </a:rPr>
              <a:t>)</a:t>
            </a:r>
            <a:r>
              <a:rPr lang="ja-JP" altLang="en-US" sz="2000" dirty="0" smtClean="0">
                <a:latin typeface="Lucida Sans" panose="020B0602040502020204" pitchFamily="34" charset="0"/>
                <a:cs typeface="Lucida Sans" panose="020B0602040502020204" pitchFamily="34" charset="0"/>
              </a:rPr>
              <a:t>の引き回しを経て信号を増幅している事が考えられる。</a:t>
            </a:r>
            <a:endParaRPr lang="en-US" altLang="ja-JP" sz="2000" dirty="0" smtClean="0">
              <a:latin typeface="Lucida Sans" panose="020B0602040502020204" pitchFamily="34" charset="0"/>
              <a:cs typeface="Lucida Sans" panose="020B0602040502020204" pitchFamily="34" charset="0"/>
            </a:endParaRPr>
          </a:p>
          <a:p>
            <a:pPr marL="1257300" lvl="2" indent="-342900">
              <a:buClr>
                <a:schemeClr val="accent2"/>
              </a:buClr>
              <a:buFont typeface="Wingdings" panose="05000000000000000000" pitchFamily="2" charset="2"/>
              <a:buChar char="p"/>
            </a:pPr>
            <a:r>
              <a:rPr lang="ja-JP" altLang="en-US" sz="2000" dirty="0" smtClean="0">
                <a:latin typeface="Lucida Sans" panose="020B0602040502020204" pitchFamily="34" charset="0"/>
                <a:cs typeface="Lucida Sans" panose="020B0602040502020204" pitchFamily="34" charset="0"/>
              </a:rPr>
              <a:t>低温</a:t>
            </a:r>
            <a:r>
              <a:rPr lang="en-US" altLang="ja-JP" sz="2000" dirty="0" smtClean="0">
                <a:latin typeface="Lucida Sans" panose="020B0602040502020204" pitchFamily="34" charset="0"/>
                <a:cs typeface="Lucida Sans" panose="020B0602040502020204" pitchFamily="34" charset="0"/>
              </a:rPr>
              <a:t>(4K</a:t>
            </a:r>
            <a:r>
              <a:rPr lang="ja-JP" altLang="en-US" sz="2000" dirty="0" smtClean="0">
                <a:latin typeface="Lucida Sans" panose="020B0602040502020204" pitchFamily="34" charset="0"/>
                <a:cs typeface="Lucida Sans" panose="020B0602040502020204" pitchFamily="34" charset="0"/>
              </a:rPr>
              <a:t>程度</a:t>
            </a:r>
            <a:r>
              <a:rPr lang="en-US" altLang="ja-JP" sz="2000" dirty="0" smtClean="0">
                <a:latin typeface="Lucida Sans" panose="020B0602040502020204" pitchFamily="34" charset="0"/>
                <a:cs typeface="Lucida Sans" panose="020B0602040502020204" pitchFamily="34" charset="0"/>
              </a:rPr>
              <a:t>)</a:t>
            </a:r>
            <a:r>
              <a:rPr lang="ja-JP" altLang="en-US" sz="2000" dirty="0" smtClean="0">
                <a:latin typeface="Lucida Sans" panose="020B0602040502020204" pitchFamily="34" charset="0"/>
                <a:cs typeface="Lucida Sans" panose="020B0602040502020204" pitchFamily="34" charset="0"/>
              </a:rPr>
              <a:t>で動作するアンプがあれば、冷凍機内部に設置し、</a:t>
            </a: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の信号が</a:t>
            </a:r>
            <a:r>
              <a:rPr lang="en-US" altLang="ja-JP" sz="2000" dirty="0" smtClean="0">
                <a:latin typeface="Lucida Sans" panose="020B0602040502020204" pitchFamily="34" charset="0"/>
                <a:cs typeface="Lucida Sans" panose="020B0602040502020204" pitchFamily="34" charset="0"/>
              </a:rPr>
              <a:t>Noise</a:t>
            </a:r>
            <a:r>
              <a:rPr lang="ja-JP" altLang="en-US" sz="2000" dirty="0" smtClean="0">
                <a:latin typeface="Lucida Sans" panose="020B0602040502020204" pitchFamily="34" charset="0"/>
                <a:cs typeface="Lucida Sans" panose="020B0602040502020204" pitchFamily="34" charset="0"/>
              </a:rPr>
              <a:t>に埋もれる前に増幅し、冷凍機外部で読み出せる。</a:t>
            </a:r>
            <a:endParaRPr lang="en-US" altLang="ja-JP" sz="2000" dirty="0" smtClean="0">
              <a:latin typeface="Lucida Sans" panose="020B0602040502020204" pitchFamily="34" charset="0"/>
              <a:cs typeface="Lucida Sans" panose="020B0602040502020204" pitchFamily="34" charset="0"/>
            </a:endParaRPr>
          </a:p>
          <a:p>
            <a:pPr marL="1257300" lvl="2" indent="-342900">
              <a:buClr>
                <a:schemeClr val="accent2"/>
              </a:buClr>
              <a:buFont typeface="Wingdings" panose="05000000000000000000" pitchFamily="2" charset="2"/>
              <a:buChar char="p"/>
            </a:pPr>
            <a:endParaRPr lang="en-US" altLang="ja-JP" sz="2000" dirty="0">
              <a:latin typeface="Lucida Sans" panose="020B0602040502020204" pitchFamily="34" charset="0"/>
              <a:cs typeface="Lucida Sans" panose="020B0602040502020204" pitchFamily="34" charset="0"/>
            </a:endParaRPr>
          </a:p>
          <a:p>
            <a:pPr marL="342900" indent="-342900">
              <a:buClr>
                <a:srgbClr val="00B050"/>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JAXA</a:t>
            </a:r>
            <a:r>
              <a:rPr lang="ja-JP" altLang="en-US" sz="2000" dirty="0" smtClean="0">
                <a:latin typeface="Lucida Sans" panose="020B0602040502020204" pitchFamily="34" charset="0"/>
                <a:cs typeface="Lucida Sans" panose="020B0602040502020204" pitchFamily="34" charset="0"/>
              </a:rPr>
              <a:t>により、</a:t>
            </a:r>
            <a:r>
              <a:rPr lang="en-US" altLang="ja-JP" sz="2000" dirty="0" smtClean="0">
                <a:latin typeface="Lucida Sans" panose="020B0602040502020204" pitchFamily="34" charset="0"/>
                <a:cs typeface="Lucida Sans" panose="020B0602040502020204" pitchFamily="34" charset="0"/>
              </a:rPr>
              <a:t>FD(Fully depleted)-SOI</a:t>
            </a:r>
            <a:r>
              <a:rPr lang="ja-JP" altLang="en-US" sz="2000" dirty="0" smtClean="0">
                <a:latin typeface="Lucida Sans" panose="020B0602040502020204" pitchFamily="34" charset="0"/>
                <a:cs typeface="Lucida Sans" panose="020B0602040502020204" pitchFamily="34" charset="0"/>
              </a:rPr>
              <a:t>プロセスで作成された</a:t>
            </a:r>
            <a:r>
              <a:rPr lang="en-US" altLang="ja-JP" sz="2000" dirty="0" smtClean="0">
                <a:latin typeface="Lucida Sans" panose="020B0602040502020204" pitchFamily="34" charset="0"/>
                <a:cs typeface="Lucida Sans" panose="020B0602040502020204" pitchFamily="34" charset="0"/>
              </a:rPr>
              <a:t>SOIFET</a:t>
            </a:r>
            <a:r>
              <a:rPr lang="ja-JP" altLang="en-US" sz="2000" dirty="0" smtClean="0">
                <a:latin typeface="Lucida Sans" panose="020B0602040502020204" pitchFamily="34" charset="0"/>
                <a:cs typeface="Lucida Sans" panose="020B0602040502020204" pitchFamily="34" charset="0"/>
              </a:rPr>
              <a:t>が</a:t>
            </a:r>
            <a:r>
              <a:rPr lang="en-US" altLang="ja-JP" sz="2000" dirty="0" smtClean="0">
                <a:latin typeface="Lucida Sans" panose="020B0602040502020204" pitchFamily="34" charset="0"/>
                <a:cs typeface="Lucida Sans" panose="020B0602040502020204" pitchFamily="34" charset="0"/>
              </a:rPr>
              <a:t>4K</a:t>
            </a:r>
            <a:r>
              <a:rPr lang="ja-JP" altLang="en-US" sz="2000" dirty="0" smtClean="0">
                <a:latin typeface="Lucida Sans" panose="020B0602040502020204" pitchFamily="34" charset="0"/>
                <a:cs typeface="Lucida Sans" panose="020B0602040502020204" pitchFamily="34" charset="0"/>
              </a:rPr>
              <a:t>で動作するとの報告。</a:t>
            </a:r>
            <a:endParaRPr lang="en-US" altLang="ja-JP" sz="2000" dirty="0" smtClean="0">
              <a:latin typeface="Lucida Sans" panose="020B0602040502020204" pitchFamily="34" charset="0"/>
              <a:cs typeface="Lucida Sans" panose="020B0602040502020204" pitchFamily="34" charset="0"/>
            </a:endParaRPr>
          </a:p>
        </p:txBody>
      </p:sp>
      <p:sp>
        <p:nvSpPr>
          <p:cNvPr id="11" name="正方形/長方形 10"/>
          <p:cNvSpPr/>
          <p:nvPr/>
        </p:nvSpPr>
        <p:spPr>
          <a:xfrm>
            <a:off x="4792934" y="6205216"/>
            <a:ext cx="2701381" cy="369332"/>
          </a:xfrm>
          <a:prstGeom prst="rect">
            <a:avLst/>
          </a:prstGeom>
        </p:spPr>
        <p:txBody>
          <a:bodyPr wrap="none">
            <a:spAutoFit/>
          </a:bodyPr>
          <a:lstStyle/>
          <a:p>
            <a:r>
              <a:rPr lang="en-US" altLang="ja-JP" b="1" dirty="0"/>
              <a:t>AIPC 1185, 286-289 (2009)</a:t>
            </a:r>
          </a:p>
        </p:txBody>
      </p:sp>
      <p:sp>
        <p:nvSpPr>
          <p:cNvPr id="12" name="テキスト ボックス 11"/>
          <p:cNvSpPr txBox="1"/>
          <p:nvPr/>
        </p:nvSpPr>
        <p:spPr>
          <a:xfrm>
            <a:off x="205740" y="5867064"/>
            <a:ext cx="3618963" cy="707886"/>
          </a:xfrm>
          <a:prstGeom prst="rect">
            <a:avLst/>
          </a:prstGeom>
          <a:noFill/>
        </p:spPr>
        <p:txBody>
          <a:bodyPr wrap="square" rtlCol="0">
            <a:spAutoFit/>
          </a:bodyPr>
          <a:lstStyle/>
          <a:p>
            <a:pPr algn="ctr"/>
            <a:r>
              <a:rPr lang="en-US" altLang="ja-JP" sz="2000" b="1" dirty="0" smtClean="0">
                <a:solidFill>
                  <a:srgbClr val="FF0000"/>
                </a:solidFill>
              </a:rPr>
              <a:t>SOIFET</a:t>
            </a:r>
            <a:r>
              <a:rPr lang="ja-JP" altLang="en-US" sz="2000" b="1" dirty="0" smtClean="0">
                <a:solidFill>
                  <a:srgbClr val="FF0000"/>
                </a:solidFill>
              </a:rPr>
              <a:t>と</a:t>
            </a:r>
            <a:r>
              <a:rPr lang="en-US" altLang="ja-JP" sz="2000" b="1" dirty="0" smtClean="0">
                <a:solidFill>
                  <a:srgbClr val="FF0000"/>
                </a:solidFill>
              </a:rPr>
              <a:t>STJ</a:t>
            </a:r>
            <a:r>
              <a:rPr lang="ja-JP" altLang="en-US" sz="2000" b="1" dirty="0" smtClean="0">
                <a:solidFill>
                  <a:srgbClr val="FF0000"/>
                </a:solidFill>
              </a:rPr>
              <a:t>検出器を組み合わせた</a:t>
            </a:r>
            <a:r>
              <a:rPr lang="en-US" altLang="ja-JP" sz="2000" b="1" dirty="0" smtClean="0">
                <a:solidFill>
                  <a:srgbClr val="FF0000"/>
                </a:solidFill>
              </a:rPr>
              <a:t>SOI-STJ</a:t>
            </a:r>
            <a:r>
              <a:rPr lang="ja-JP" altLang="en-US" sz="2000" b="1" dirty="0" smtClean="0">
                <a:solidFill>
                  <a:srgbClr val="FF0000"/>
                </a:solidFill>
              </a:rPr>
              <a:t>検出器の導入。</a:t>
            </a:r>
            <a:endParaRPr kumimoji="1" lang="ja-JP" altLang="en-US" sz="2000" b="1" dirty="0">
              <a:solidFill>
                <a:srgbClr val="FF0000"/>
              </a:solidFill>
            </a:endParaRPr>
          </a:p>
        </p:txBody>
      </p:sp>
      <p:sp>
        <p:nvSpPr>
          <p:cNvPr id="13" name="下矢印 12"/>
          <p:cNvSpPr/>
          <p:nvPr/>
        </p:nvSpPr>
        <p:spPr>
          <a:xfrm>
            <a:off x="1828800" y="5152529"/>
            <a:ext cx="360608" cy="6172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462187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p:cNvSpPr>
            <a:spLocks noGrp="1"/>
          </p:cNvSpPr>
          <p:nvPr>
            <p:ph type="sldNum" sz="quarter" idx="12"/>
          </p:nvPr>
        </p:nvSpPr>
        <p:spPr>
          <a:xfrm>
            <a:off x="7086600" y="6568790"/>
            <a:ext cx="2057400" cy="365125"/>
          </a:xfrm>
        </p:spPr>
        <p:txBody>
          <a:bodyPr/>
          <a:lstStyle/>
          <a:p>
            <a:fld id="{5395C145-D62E-4F86-9376-746E2166365B}" type="slidenum">
              <a:rPr kumimoji="1" lang="ja-JP" altLang="en-US" smtClean="0">
                <a:solidFill>
                  <a:schemeClr val="bg1"/>
                </a:solidFill>
              </a:rPr>
              <a:t>7</a:t>
            </a:fld>
            <a:endParaRPr kumimoji="1" lang="ja-JP" altLang="en-US" dirty="0">
              <a:solidFill>
                <a:schemeClr val="bg1"/>
              </a:solidFill>
            </a:endParaRPr>
          </a:p>
        </p:txBody>
      </p:sp>
      <p:sp>
        <p:nvSpPr>
          <p:cNvPr id="2" name="正方形/長方形 1"/>
          <p:cNvSpPr/>
          <p:nvPr/>
        </p:nvSpPr>
        <p:spPr>
          <a:xfrm>
            <a:off x="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190500"/>
            <a:ext cx="9015212" cy="584775"/>
          </a:xfrm>
          <a:prstGeom prst="rect">
            <a:avLst/>
          </a:prstGeom>
          <a:noFill/>
        </p:spPr>
        <p:txBody>
          <a:bodyPr wrap="square" rtlCol="0">
            <a:spAutoFit/>
          </a:bodyPr>
          <a:lstStyle/>
          <a:p>
            <a:r>
              <a:rPr lang="en-US" altLang="ja-JP" sz="3200" dirty="0" smtClean="0">
                <a:solidFill>
                  <a:schemeClr val="bg1"/>
                </a:solidFill>
                <a:latin typeface="Lucida Sans" panose="020B0602040502020204" pitchFamily="34" charset="0"/>
                <a:cs typeface="Lucida Sans" panose="020B0602040502020204" pitchFamily="34" charset="0"/>
              </a:rPr>
              <a:t>SOI-STJ</a:t>
            </a:r>
            <a:endParaRPr kumimoji="1" lang="ja-JP" altLang="en-US" sz="3200" dirty="0">
              <a:solidFill>
                <a:schemeClr val="bg1"/>
              </a:solidFill>
              <a:latin typeface="Lucida Sans" panose="020B0602040502020204" pitchFamily="34" charset="0"/>
              <a:cs typeface="Lucida Sans" panose="020B0602040502020204" pitchFamily="34" charset="0"/>
            </a:endParaRPr>
          </a:p>
        </p:txBody>
      </p:sp>
      <p:pic>
        <p:nvPicPr>
          <p:cNvPr id="34" name="図 33"/>
          <p:cNvPicPr>
            <a:picLocks noChangeAspect="1"/>
          </p:cNvPicPr>
          <p:nvPr/>
        </p:nvPicPr>
        <p:blipFill>
          <a:blip r:embed="rId3"/>
          <a:stretch>
            <a:fillRect/>
          </a:stretch>
        </p:blipFill>
        <p:spPr>
          <a:xfrm>
            <a:off x="1275522" y="3781688"/>
            <a:ext cx="2511980" cy="2432361"/>
          </a:xfrm>
          <a:prstGeom prst="rect">
            <a:avLst/>
          </a:prstGeom>
        </p:spPr>
      </p:pic>
      <p:pic>
        <p:nvPicPr>
          <p:cNvPr id="36" name="Picture 3" descr="C:\Users\Kota Kasahara\Desktop\soi-stj_systematic.p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97461" y="4927566"/>
            <a:ext cx="1763961" cy="1256472"/>
          </a:xfrm>
          <a:prstGeom prst="rect">
            <a:avLst/>
          </a:prstGeom>
          <a:noFill/>
        </p:spPr>
      </p:pic>
      <p:sp>
        <p:nvSpPr>
          <p:cNvPr id="37" name="テキスト ボックス 36"/>
          <p:cNvSpPr txBox="1"/>
          <p:nvPr/>
        </p:nvSpPr>
        <p:spPr>
          <a:xfrm>
            <a:off x="7077347" y="5013708"/>
            <a:ext cx="833720"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Gate</a:t>
            </a:r>
            <a:endParaRPr kumimoji="1" lang="en-US" altLang="ja-JP" sz="2400" dirty="0" smtClean="0">
              <a:effectLst>
                <a:outerShdw blurRad="38100" dist="38100" dir="2700000" algn="tl">
                  <a:srgbClr val="000000">
                    <a:alpha val="43137"/>
                  </a:srgbClr>
                </a:outerShdw>
              </a:effectLst>
            </a:endParaRPr>
          </a:p>
        </p:txBody>
      </p:sp>
      <p:sp>
        <p:nvSpPr>
          <p:cNvPr id="38" name="テキスト ボックス 37"/>
          <p:cNvSpPr txBox="1"/>
          <p:nvPr/>
        </p:nvSpPr>
        <p:spPr>
          <a:xfrm>
            <a:off x="7912569" y="4883989"/>
            <a:ext cx="1032743"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Drain</a:t>
            </a:r>
            <a:endParaRPr kumimoji="1" lang="en-US" altLang="ja-JP" sz="2400" dirty="0" smtClean="0">
              <a:effectLst>
                <a:outerShdw blurRad="38100" dist="38100" dir="2700000" algn="tl">
                  <a:srgbClr val="000000">
                    <a:alpha val="43137"/>
                  </a:srgbClr>
                </a:outerShdw>
              </a:effectLst>
            </a:endParaRPr>
          </a:p>
        </p:txBody>
      </p:sp>
      <p:sp>
        <p:nvSpPr>
          <p:cNvPr id="39" name="テキスト ボックス 38"/>
          <p:cNvSpPr txBox="1"/>
          <p:nvPr/>
        </p:nvSpPr>
        <p:spPr>
          <a:xfrm>
            <a:off x="7990483" y="5741053"/>
            <a:ext cx="1032743"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Source</a:t>
            </a:r>
            <a:endParaRPr kumimoji="1" lang="en-US" altLang="ja-JP" sz="2400" dirty="0" smtClean="0">
              <a:effectLst>
                <a:outerShdw blurRad="38100" dist="38100" dir="2700000" algn="tl">
                  <a:srgbClr val="000000">
                    <a:alpha val="43137"/>
                  </a:srgbClr>
                </a:outerShdw>
              </a:effectLst>
            </a:endParaRPr>
          </a:p>
        </p:txBody>
      </p:sp>
      <p:pic>
        <p:nvPicPr>
          <p:cNvPr id="40" name="図 39"/>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4569" y="1204190"/>
            <a:ext cx="4052211" cy="2090321"/>
          </a:xfrm>
          <a:prstGeom prst="rect">
            <a:avLst/>
          </a:prstGeom>
        </p:spPr>
      </p:pic>
      <p:sp>
        <p:nvSpPr>
          <p:cNvPr id="41" name="右矢印 40"/>
          <p:cNvSpPr/>
          <p:nvPr/>
        </p:nvSpPr>
        <p:spPr>
          <a:xfrm>
            <a:off x="3853223" y="5159791"/>
            <a:ext cx="1224115" cy="39921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矢印コネクタ 41"/>
          <p:cNvCxnSpPr/>
          <p:nvPr/>
        </p:nvCxnSpPr>
        <p:spPr>
          <a:xfrm flipV="1">
            <a:off x="470148" y="2407150"/>
            <a:ext cx="1062846" cy="5734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119616" y="2980567"/>
            <a:ext cx="1926331" cy="523220"/>
          </a:xfrm>
          <a:prstGeom prst="rect">
            <a:avLst/>
          </a:prstGeom>
          <a:noFill/>
        </p:spPr>
        <p:txBody>
          <a:bodyPr wrap="square" rtlCol="0">
            <a:spAutoFit/>
          </a:bodyPr>
          <a:lstStyle/>
          <a:p>
            <a:pPr algn="ctr"/>
            <a:r>
              <a:rPr kumimoji="1" lang="en-US" altLang="ja-JP" sz="1400" dirty="0" smtClean="0"/>
              <a:t>Via</a:t>
            </a:r>
            <a:r>
              <a:rPr kumimoji="1" lang="ja-JP" altLang="en-US" sz="1400" dirty="0" smtClean="0"/>
              <a:t>による</a:t>
            </a:r>
            <a:r>
              <a:rPr kumimoji="1" lang="en-US" altLang="ja-JP" sz="1400" dirty="0" smtClean="0"/>
              <a:t>SOI</a:t>
            </a:r>
            <a:r>
              <a:rPr kumimoji="1" lang="ja-JP" altLang="en-US" sz="1400" dirty="0" smtClean="0"/>
              <a:t>回路層と</a:t>
            </a:r>
            <a:endParaRPr kumimoji="1" lang="en-US" altLang="ja-JP" sz="1400" dirty="0" smtClean="0"/>
          </a:p>
          <a:p>
            <a:pPr algn="ctr"/>
            <a:r>
              <a:rPr kumimoji="1" lang="en-US" altLang="ja-JP" sz="1400" dirty="0" smtClean="0"/>
              <a:t>STJ</a:t>
            </a:r>
            <a:r>
              <a:rPr kumimoji="1" lang="ja-JP" altLang="en-US" sz="1400" dirty="0" smtClean="0"/>
              <a:t>の電気的接触</a:t>
            </a:r>
            <a:endParaRPr kumimoji="1" lang="en-US" altLang="ja-JP" sz="1400" dirty="0" smtClean="0"/>
          </a:p>
        </p:txBody>
      </p:sp>
      <p:sp>
        <p:nvSpPr>
          <p:cNvPr id="44" name="テキスト ボックス 43"/>
          <p:cNvSpPr txBox="1"/>
          <p:nvPr/>
        </p:nvSpPr>
        <p:spPr>
          <a:xfrm>
            <a:off x="1133341" y="806416"/>
            <a:ext cx="7263684" cy="461665"/>
          </a:xfrm>
          <a:prstGeom prst="rect">
            <a:avLst/>
          </a:prstGeom>
          <a:noFill/>
        </p:spPr>
        <p:txBody>
          <a:bodyPr wrap="square" rtlCol="0">
            <a:spAutoFit/>
          </a:bodyPr>
          <a:lstStyle/>
          <a:p>
            <a:r>
              <a:rPr kumimoji="1" lang="en-US" altLang="ja-JP" sz="2400" b="1" dirty="0" smtClean="0">
                <a:latin typeface="DejaVu Sans" pitchFamily="34" charset="0"/>
                <a:ea typeface="DejaVu Sans" pitchFamily="34" charset="0"/>
                <a:cs typeface="DejaVu Sans" pitchFamily="34" charset="0"/>
              </a:rPr>
              <a:t>STJ</a:t>
            </a:r>
            <a:r>
              <a:rPr kumimoji="1" lang="ja-JP" altLang="en-US" sz="2400" b="1" dirty="0" smtClean="0">
                <a:latin typeface="DejaVu Sans" pitchFamily="34" charset="0"/>
                <a:cs typeface="DejaVu Sans" pitchFamily="34" charset="0"/>
              </a:rPr>
              <a:t>検出器のノイズに対する読み出し系の改善方法</a:t>
            </a:r>
            <a:endParaRPr kumimoji="1" lang="ja-JP" altLang="en-US" sz="2400" b="1" dirty="0">
              <a:latin typeface="DejaVu Sans" pitchFamily="34" charset="0"/>
              <a:cs typeface="DejaVu Sans" pitchFamily="34" charset="0"/>
            </a:endParaRPr>
          </a:p>
        </p:txBody>
      </p:sp>
      <p:sp>
        <p:nvSpPr>
          <p:cNvPr id="45" name="テキスト ボックス 44"/>
          <p:cNvSpPr txBox="1"/>
          <p:nvPr/>
        </p:nvSpPr>
        <p:spPr>
          <a:xfrm>
            <a:off x="5273935" y="1234852"/>
            <a:ext cx="2103461" cy="369332"/>
          </a:xfrm>
          <a:prstGeom prst="rect">
            <a:avLst/>
          </a:prstGeom>
          <a:noFill/>
        </p:spPr>
        <p:txBody>
          <a:bodyPr wrap="none" rtlCol="0">
            <a:spAutoFit/>
          </a:bodyPr>
          <a:lstStyle/>
          <a:p>
            <a:r>
              <a:rPr kumimoji="1" lang="en-US" altLang="ja-JP" b="1" dirty="0" smtClean="0">
                <a:latin typeface="DejaVu Sans" pitchFamily="34" charset="0"/>
                <a:ea typeface="DejaVu Sans" pitchFamily="34" charset="0"/>
                <a:cs typeface="DejaVu Sans" pitchFamily="34" charset="0"/>
              </a:rPr>
              <a:t>SOI</a:t>
            </a:r>
            <a:r>
              <a:rPr kumimoji="1" lang="ja-JP" altLang="en-US" b="1" dirty="0" smtClean="0">
                <a:latin typeface="DejaVu Sans" pitchFamily="34" charset="0"/>
                <a:cs typeface="DejaVu Sans" pitchFamily="34" charset="0"/>
              </a:rPr>
              <a:t>の</a:t>
            </a:r>
            <a:r>
              <a:rPr kumimoji="1" lang="en-US" altLang="ja-JP" b="1" dirty="0" smtClean="0">
                <a:latin typeface="DejaVu Sans" pitchFamily="34" charset="0"/>
                <a:ea typeface="DejaVu Sans" pitchFamily="34" charset="0"/>
                <a:cs typeface="DejaVu Sans" pitchFamily="34" charset="0"/>
              </a:rPr>
              <a:t>LSI</a:t>
            </a:r>
            <a:r>
              <a:rPr kumimoji="1" lang="ja-JP" altLang="en-US" b="1" dirty="0" smtClean="0">
                <a:latin typeface="DejaVu Sans" pitchFamily="34" charset="0"/>
                <a:cs typeface="DejaVu Sans" pitchFamily="34" charset="0"/>
              </a:rPr>
              <a:t>化の技術</a:t>
            </a:r>
            <a:endParaRPr kumimoji="1" lang="ja-JP" altLang="en-US" b="1" dirty="0">
              <a:latin typeface="DejaVu Sans" pitchFamily="34" charset="0"/>
              <a:cs typeface="DejaVu Sans" pitchFamily="34" charset="0"/>
            </a:endParaRPr>
          </a:p>
        </p:txBody>
      </p:sp>
      <p:sp>
        <p:nvSpPr>
          <p:cNvPr id="46" name="テキスト ボックス 45"/>
          <p:cNvSpPr txBox="1"/>
          <p:nvPr/>
        </p:nvSpPr>
        <p:spPr>
          <a:xfrm>
            <a:off x="5273935" y="1572542"/>
            <a:ext cx="3886000" cy="369332"/>
          </a:xfrm>
          <a:prstGeom prst="rect">
            <a:avLst/>
          </a:prstGeom>
          <a:noFill/>
        </p:spPr>
        <p:txBody>
          <a:bodyPr wrap="none" rtlCol="0">
            <a:spAutoFit/>
          </a:bodyPr>
          <a:lstStyle/>
          <a:p>
            <a:r>
              <a:rPr lang="en-US" altLang="ja-JP" b="1" dirty="0" smtClean="0">
                <a:latin typeface="DejaVu Sans" pitchFamily="34" charset="0"/>
                <a:cs typeface="DejaVu Sans" pitchFamily="34" charset="0"/>
              </a:rPr>
              <a:t>SOI</a:t>
            </a:r>
            <a:r>
              <a:rPr lang="ja-JP" altLang="en-US" b="1" dirty="0" smtClean="0">
                <a:latin typeface="DejaVu Sans" pitchFamily="34" charset="0"/>
                <a:cs typeface="DejaVu Sans" pitchFamily="34" charset="0"/>
              </a:rPr>
              <a:t>により極低温で読み出し構築可能</a:t>
            </a:r>
            <a:endParaRPr kumimoji="1" lang="ja-JP" altLang="en-US" b="1" dirty="0">
              <a:latin typeface="DejaVu Sans" pitchFamily="34" charset="0"/>
              <a:cs typeface="DejaVu Sans" pitchFamily="34" charset="0"/>
            </a:endParaRPr>
          </a:p>
        </p:txBody>
      </p:sp>
      <p:sp>
        <p:nvSpPr>
          <p:cNvPr id="47" name="左大かっこ 46"/>
          <p:cNvSpPr/>
          <p:nvPr/>
        </p:nvSpPr>
        <p:spPr>
          <a:xfrm>
            <a:off x="5104161" y="1306860"/>
            <a:ext cx="169774" cy="909252"/>
          </a:xfrm>
          <a:prstGeom prst="leftBracket">
            <a:avLst>
              <a:gd name="adj" fmla="val 14172"/>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8" name="U ターン矢印 47"/>
          <p:cNvSpPr/>
          <p:nvPr/>
        </p:nvSpPr>
        <p:spPr>
          <a:xfrm rot="16200000" flipH="1">
            <a:off x="4213584" y="2053422"/>
            <a:ext cx="1133083" cy="504055"/>
          </a:xfrm>
          <a:prstGeom prst="uturnArrow">
            <a:avLst>
              <a:gd name="adj1" fmla="val 11111"/>
              <a:gd name="adj2" fmla="val 18232"/>
              <a:gd name="adj3" fmla="val 25000"/>
              <a:gd name="adj4" fmla="val 43750"/>
              <a:gd name="adj5" fmla="val 75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テキスト ボックス 48"/>
          <p:cNvSpPr txBox="1"/>
          <p:nvPr/>
        </p:nvSpPr>
        <p:spPr>
          <a:xfrm>
            <a:off x="5065524" y="2292028"/>
            <a:ext cx="3600400" cy="923330"/>
          </a:xfrm>
          <a:prstGeom prst="rect">
            <a:avLst/>
          </a:prstGeom>
          <a:noFill/>
          <a:ln w="28575">
            <a:solidFill>
              <a:srgbClr val="FFC000"/>
            </a:solidFill>
          </a:ln>
        </p:spPr>
        <p:txBody>
          <a:bodyPr wrap="square" rtlCol="0">
            <a:spAutoFit/>
          </a:bodyPr>
          <a:lstStyle/>
          <a:p>
            <a:r>
              <a:rPr kumimoji="1" lang="en-US" altLang="ja-JP" b="1" dirty="0" smtClean="0">
                <a:latin typeface="DejaVu Sans" pitchFamily="34" charset="0"/>
                <a:ea typeface="DejaVu Sans" pitchFamily="34" charset="0"/>
                <a:cs typeface="DejaVu Sans" pitchFamily="34" charset="0"/>
              </a:rPr>
              <a:t>SOI-STJ</a:t>
            </a:r>
            <a:r>
              <a:rPr kumimoji="1" lang="ja-JP" altLang="en-US" b="1" dirty="0" smtClean="0">
                <a:latin typeface="DejaVu Sans" pitchFamily="34" charset="0"/>
                <a:cs typeface="DejaVu Sans" pitchFamily="34" charset="0"/>
              </a:rPr>
              <a:t>とは</a:t>
            </a:r>
            <a:r>
              <a:rPr kumimoji="1" lang="en-US" altLang="ja-JP" b="1" dirty="0" smtClean="0">
                <a:latin typeface="DejaVu Sans" pitchFamily="34" charset="0"/>
                <a:ea typeface="DejaVu Sans" pitchFamily="34" charset="0"/>
                <a:cs typeface="DejaVu Sans" pitchFamily="34" charset="0"/>
              </a:rPr>
              <a:t>…</a:t>
            </a:r>
          </a:p>
          <a:p>
            <a:r>
              <a:rPr lang="ja-JP" altLang="en-US" dirty="0" smtClean="0">
                <a:latin typeface="DejaVu Sans" pitchFamily="34" charset="0"/>
                <a:cs typeface="DejaVu Sans" pitchFamily="34" charset="0"/>
              </a:rPr>
              <a:t>アンプが形成された</a:t>
            </a:r>
            <a:r>
              <a:rPr lang="en-US" altLang="ja-JP" dirty="0" smtClean="0">
                <a:latin typeface="DejaVu Sans" pitchFamily="34" charset="0"/>
                <a:ea typeface="DejaVu Sans" pitchFamily="34" charset="0"/>
                <a:cs typeface="DejaVu Sans" pitchFamily="34" charset="0"/>
              </a:rPr>
              <a:t>SOI</a:t>
            </a:r>
            <a:r>
              <a:rPr lang="ja-JP" altLang="en-US" dirty="0" smtClean="0">
                <a:latin typeface="DejaVu Sans" pitchFamily="34" charset="0"/>
                <a:cs typeface="DejaVu Sans" pitchFamily="34" charset="0"/>
              </a:rPr>
              <a:t>の回路層に直接</a:t>
            </a:r>
            <a:r>
              <a:rPr lang="en-US" altLang="ja-JP" dirty="0" smtClean="0">
                <a:latin typeface="DejaVu Sans" pitchFamily="34" charset="0"/>
                <a:ea typeface="DejaVu Sans" pitchFamily="34" charset="0"/>
                <a:cs typeface="DejaVu Sans" pitchFamily="34" charset="0"/>
              </a:rPr>
              <a:t>STJ</a:t>
            </a:r>
            <a:r>
              <a:rPr lang="ja-JP" altLang="en-US" dirty="0" smtClean="0">
                <a:latin typeface="DejaVu Sans" pitchFamily="34" charset="0"/>
                <a:cs typeface="DejaVu Sans" pitchFamily="34" charset="0"/>
              </a:rPr>
              <a:t>を形成した検出器。</a:t>
            </a:r>
            <a:endParaRPr lang="en-US" altLang="ja-JP" dirty="0" smtClean="0">
              <a:latin typeface="DejaVu Sans" pitchFamily="34" charset="0"/>
              <a:ea typeface="DejaVu Sans" pitchFamily="34" charset="0"/>
              <a:cs typeface="DejaVu Sans" pitchFamily="34" charset="0"/>
            </a:endParaRPr>
          </a:p>
        </p:txBody>
      </p:sp>
      <p:sp>
        <p:nvSpPr>
          <p:cNvPr id="50" name="テキスト ボックス 49"/>
          <p:cNvSpPr txBox="1"/>
          <p:nvPr/>
        </p:nvSpPr>
        <p:spPr>
          <a:xfrm>
            <a:off x="1" y="6300924"/>
            <a:ext cx="9166526" cy="400110"/>
          </a:xfrm>
          <a:prstGeom prst="rect">
            <a:avLst/>
          </a:prstGeom>
          <a:noFill/>
        </p:spPr>
        <p:txBody>
          <a:bodyPr wrap="square" rtlCol="0">
            <a:spAutoFit/>
          </a:bodyPr>
          <a:lstStyle/>
          <a:p>
            <a:pPr algn="ctr"/>
            <a:r>
              <a:rPr lang="ja-JP" altLang="en-US" sz="2000" dirty="0" smtClean="0"/>
              <a:t>導入段階として、</a:t>
            </a:r>
            <a:r>
              <a:rPr kumimoji="1" lang="en-US" altLang="ja-JP" sz="2000" dirty="0" smtClean="0"/>
              <a:t>MOSFET</a:t>
            </a:r>
            <a:r>
              <a:rPr kumimoji="1" lang="ja-JP" altLang="en-US" sz="2000" dirty="0" smtClean="0"/>
              <a:t>単体と</a:t>
            </a:r>
            <a:r>
              <a:rPr kumimoji="1" lang="en-US" altLang="ja-JP" sz="2000" dirty="0" smtClean="0"/>
              <a:t>Nb/Al-STJ</a:t>
            </a:r>
            <a:r>
              <a:rPr lang="ja-JP" altLang="en-US" sz="2000" dirty="0" smtClean="0"/>
              <a:t>による試作を性能評価を行った。</a:t>
            </a:r>
            <a:endParaRPr kumimoji="1" lang="en-US" altLang="ja-JP" sz="2000" dirty="0" smtClean="0"/>
          </a:p>
        </p:txBody>
      </p:sp>
      <p:sp>
        <p:nvSpPr>
          <p:cNvPr id="51" name="テキスト ボックス 50"/>
          <p:cNvSpPr txBox="1"/>
          <p:nvPr/>
        </p:nvSpPr>
        <p:spPr>
          <a:xfrm>
            <a:off x="5506940" y="3275641"/>
            <a:ext cx="2533501" cy="400110"/>
          </a:xfrm>
          <a:prstGeom prst="rect">
            <a:avLst/>
          </a:prstGeom>
          <a:noFill/>
          <a:ln w="28575">
            <a:noFill/>
          </a:ln>
        </p:spPr>
        <p:txBody>
          <a:bodyPr wrap="square" rtlCol="0">
            <a:spAutoFit/>
          </a:bodyPr>
          <a:lstStyle/>
          <a:p>
            <a:r>
              <a:rPr lang="en-US" altLang="ja-JP" sz="2000" b="1" dirty="0" smtClean="0">
                <a:latin typeface="DejaVu Sans" pitchFamily="34" charset="0"/>
                <a:cs typeface="DejaVu Sans" pitchFamily="34" charset="0"/>
              </a:rPr>
              <a:t>SOI-STJ</a:t>
            </a:r>
            <a:r>
              <a:rPr lang="ja-JP" altLang="en-US" sz="2000" b="1" dirty="0" smtClean="0">
                <a:latin typeface="DejaVu Sans" pitchFamily="34" charset="0"/>
                <a:cs typeface="DejaVu Sans" pitchFamily="34" charset="0"/>
              </a:rPr>
              <a:t>の利点</a:t>
            </a:r>
            <a:endParaRPr kumimoji="1" lang="ja-JP" altLang="en-US" sz="2000" b="1" dirty="0">
              <a:latin typeface="DejaVu Sans" pitchFamily="34" charset="0"/>
              <a:cs typeface="DejaVu Sans" pitchFamily="34" charset="0"/>
            </a:endParaRPr>
          </a:p>
        </p:txBody>
      </p:sp>
      <p:sp>
        <p:nvSpPr>
          <p:cNvPr id="52" name="テキスト ボックス 51"/>
          <p:cNvSpPr txBox="1"/>
          <p:nvPr/>
        </p:nvSpPr>
        <p:spPr>
          <a:xfrm>
            <a:off x="4619919" y="3562820"/>
            <a:ext cx="3988371" cy="369332"/>
          </a:xfrm>
          <a:prstGeom prst="rect">
            <a:avLst/>
          </a:prstGeom>
          <a:noFill/>
        </p:spPr>
        <p:txBody>
          <a:bodyPr wrap="square" rtlCol="0">
            <a:spAutoFit/>
          </a:bodyPr>
          <a:lstStyle/>
          <a:p>
            <a:r>
              <a:rPr kumimoji="1" lang="en-US" altLang="ja-JP" dirty="0" smtClean="0">
                <a:latin typeface="DejaVu Sans" pitchFamily="34" charset="0"/>
                <a:ea typeface="DejaVu Sans" pitchFamily="34" charset="0"/>
                <a:cs typeface="DejaVu Sans" pitchFamily="34" charset="0"/>
              </a:rPr>
              <a:t>STJ</a:t>
            </a:r>
            <a:r>
              <a:rPr kumimoji="1" lang="ja-JP" altLang="en-US" dirty="0" smtClean="0">
                <a:latin typeface="DejaVu Sans" pitchFamily="34" charset="0"/>
                <a:cs typeface="DejaVu Sans" pitchFamily="34" charset="0"/>
              </a:rPr>
              <a:t>検出器から配線の引き回しが不要。</a:t>
            </a:r>
            <a:endParaRPr kumimoji="1" lang="ja-JP" altLang="en-US" dirty="0">
              <a:latin typeface="DejaVu Sans" pitchFamily="34" charset="0"/>
              <a:cs typeface="DejaVu Sans" pitchFamily="34" charset="0"/>
            </a:endParaRPr>
          </a:p>
        </p:txBody>
      </p:sp>
      <p:sp>
        <p:nvSpPr>
          <p:cNvPr id="53" name="テキスト ボックス 52"/>
          <p:cNvSpPr txBox="1"/>
          <p:nvPr/>
        </p:nvSpPr>
        <p:spPr>
          <a:xfrm>
            <a:off x="4619919" y="3856677"/>
            <a:ext cx="4402556" cy="646331"/>
          </a:xfrm>
          <a:prstGeom prst="rect">
            <a:avLst/>
          </a:prstGeom>
          <a:noFill/>
        </p:spPr>
        <p:txBody>
          <a:bodyPr wrap="square" rtlCol="0">
            <a:spAutoFit/>
          </a:bodyPr>
          <a:lstStyle/>
          <a:p>
            <a:pPr marL="285750" indent="-285750">
              <a:buClr>
                <a:srgbClr val="00B050"/>
              </a:buClr>
              <a:buFont typeface="Wingdings" panose="05000000000000000000" pitchFamily="2" charset="2"/>
              <a:buChar char="p"/>
            </a:pPr>
            <a:r>
              <a:rPr lang="ja-JP" altLang="en-US" dirty="0" smtClean="0">
                <a:latin typeface="DejaVu Sans" pitchFamily="34" charset="0"/>
                <a:cs typeface="DejaVu Sans" pitchFamily="34" charset="0"/>
              </a:rPr>
              <a:t>  良い</a:t>
            </a:r>
            <a:r>
              <a:rPr lang="en-US" altLang="ja-JP" dirty="0" smtClean="0">
                <a:latin typeface="DejaVu Sans" pitchFamily="34" charset="0"/>
                <a:ea typeface="DejaVu Sans" pitchFamily="34" charset="0"/>
                <a:cs typeface="DejaVu Sans" pitchFamily="34" charset="0"/>
              </a:rPr>
              <a:t>S/N</a:t>
            </a:r>
            <a:r>
              <a:rPr lang="ja-JP" altLang="en-US" dirty="0" smtClean="0">
                <a:latin typeface="DejaVu Sans" pitchFamily="34" charset="0"/>
                <a:cs typeface="DejaVu Sans" pitchFamily="34" charset="0"/>
              </a:rPr>
              <a:t>比</a:t>
            </a:r>
            <a:endParaRPr lang="en-US" altLang="ja-JP" dirty="0" smtClean="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r>
              <a:rPr lang="ja-JP" altLang="en-US" dirty="0" smtClean="0">
                <a:latin typeface="DejaVu Sans" pitchFamily="34" charset="0"/>
                <a:cs typeface="DejaVu Sans" pitchFamily="34" charset="0"/>
              </a:rPr>
              <a:t> </a:t>
            </a:r>
            <a:r>
              <a:rPr lang="ja-JP" altLang="en-US" dirty="0">
                <a:latin typeface="DejaVu Sans" pitchFamily="34" charset="0"/>
                <a:cs typeface="DejaVu Sans" pitchFamily="34" charset="0"/>
              </a:rPr>
              <a:t> </a:t>
            </a:r>
            <a:r>
              <a:rPr kumimoji="1" lang="en-US" altLang="ja-JP" dirty="0" smtClean="0">
                <a:latin typeface="DejaVu Sans" pitchFamily="34" charset="0"/>
                <a:ea typeface="DejaVu Sans" pitchFamily="34" charset="0"/>
                <a:cs typeface="DejaVu Sans" pitchFamily="34" charset="0"/>
              </a:rPr>
              <a:t>STJ</a:t>
            </a:r>
            <a:r>
              <a:rPr kumimoji="1" lang="ja-JP" altLang="en-US" dirty="0" smtClean="0">
                <a:latin typeface="DejaVu Sans" pitchFamily="34" charset="0"/>
                <a:cs typeface="DejaVu Sans" pitchFamily="34" charset="0"/>
              </a:rPr>
              <a:t>のマルチチャンネル化に対応可能。</a:t>
            </a:r>
            <a:endParaRPr kumimoji="1" lang="ja-JP" altLang="en-US" dirty="0">
              <a:latin typeface="DejaVu Sans" pitchFamily="34" charset="0"/>
              <a:cs typeface="DejaVu Sans" pitchFamily="34" charset="0"/>
            </a:endParaRPr>
          </a:p>
        </p:txBody>
      </p:sp>
      <p:pic>
        <p:nvPicPr>
          <p:cNvPr id="54" name="Picture 4"/>
          <p:cNvPicPr>
            <a:picLocks noChangeAspect="1" noChangeArrowheads="1"/>
          </p:cNvPicPr>
          <p:nvPr/>
        </p:nvPicPr>
        <p:blipFill>
          <a:blip r:embed="rId6" cstate="print"/>
          <a:srcRect/>
          <a:stretch>
            <a:fillRect/>
          </a:stretch>
        </p:blipFill>
        <p:spPr bwMode="auto">
          <a:xfrm>
            <a:off x="5080118" y="4478310"/>
            <a:ext cx="1851622" cy="1830656"/>
          </a:xfrm>
          <a:prstGeom prst="rect">
            <a:avLst/>
          </a:prstGeom>
          <a:noFill/>
          <a:ln w="9525">
            <a:noFill/>
            <a:miter lim="800000"/>
            <a:headEnd/>
            <a:tailEnd/>
          </a:ln>
          <a:effectLst/>
        </p:spPr>
      </p:pic>
      <p:sp>
        <p:nvSpPr>
          <p:cNvPr id="55" name="正方形/長方形 54"/>
          <p:cNvSpPr/>
          <p:nvPr/>
        </p:nvSpPr>
        <p:spPr>
          <a:xfrm>
            <a:off x="6185869" y="5930421"/>
            <a:ext cx="587822" cy="3748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6153464" y="5555471"/>
            <a:ext cx="584862" cy="461665"/>
          </a:xfrm>
          <a:prstGeom prst="rect">
            <a:avLst/>
          </a:prstGeom>
          <a:noFill/>
        </p:spPr>
        <p:txBody>
          <a:bodyPr wrap="square" rtlCol="0">
            <a:spAutoFit/>
          </a:bodyPr>
          <a:lstStyle/>
          <a:p>
            <a:pPr algn="ctr"/>
            <a:r>
              <a:rPr lang="en-US" altLang="ja-JP" sz="2400" dirty="0" smtClean="0">
                <a:solidFill>
                  <a:srgbClr val="FF0000"/>
                </a:solidFill>
                <a:effectLst>
                  <a:outerShdw blurRad="38100" dist="38100" dir="2700000" algn="tl">
                    <a:srgbClr val="000000">
                      <a:alpha val="43137"/>
                    </a:srgbClr>
                  </a:outerShdw>
                </a:effectLst>
              </a:rPr>
              <a:t>STJ</a:t>
            </a:r>
            <a:endParaRPr kumimoji="1" lang="en-US" altLang="ja-JP" sz="2400" dirty="0" smtClean="0">
              <a:solidFill>
                <a:srgbClr val="FF0000"/>
              </a:solidFill>
              <a:effectLst>
                <a:outerShdw blurRad="38100" dist="38100" dir="2700000" algn="tl">
                  <a:srgbClr val="000000">
                    <a:alpha val="43137"/>
                  </a:srgbClr>
                </a:outerShdw>
              </a:effectLst>
            </a:endParaRPr>
          </a:p>
        </p:txBody>
      </p:sp>
      <p:sp>
        <p:nvSpPr>
          <p:cNvPr id="57" name="円/楕円 56"/>
          <p:cNvSpPr/>
          <p:nvPr/>
        </p:nvSpPr>
        <p:spPr>
          <a:xfrm>
            <a:off x="1660170" y="2027432"/>
            <a:ext cx="336270" cy="30850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5281876" y="1918655"/>
            <a:ext cx="3775393" cy="369332"/>
          </a:xfrm>
          <a:prstGeom prst="rect">
            <a:avLst/>
          </a:prstGeom>
          <a:noFill/>
        </p:spPr>
        <p:txBody>
          <a:bodyPr wrap="none" rtlCol="0">
            <a:spAutoFit/>
          </a:bodyPr>
          <a:lstStyle/>
          <a:p>
            <a:r>
              <a:rPr kumimoji="1" lang="ja-JP" altLang="en-US" b="1" dirty="0" smtClean="0">
                <a:latin typeface="DejaVu Sans" pitchFamily="34" charset="0"/>
                <a:cs typeface="DejaVu Sans" pitchFamily="34" charset="0"/>
              </a:rPr>
              <a:t>エネルギー分解能の高い</a:t>
            </a:r>
            <a:r>
              <a:rPr kumimoji="1" lang="en-US" altLang="ja-JP" b="1" dirty="0" smtClean="0">
                <a:latin typeface="DejaVu Sans" pitchFamily="34" charset="0"/>
                <a:ea typeface="DejaVu Sans" pitchFamily="34" charset="0"/>
                <a:cs typeface="DejaVu Sans" pitchFamily="34" charset="0"/>
              </a:rPr>
              <a:t>STJ</a:t>
            </a:r>
            <a:r>
              <a:rPr kumimoji="1" lang="ja-JP" altLang="en-US" b="1" dirty="0" smtClean="0">
                <a:latin typeface="DejaVu Sans" pitchFamily="34" charset="0"/>
                <a:cs typeface="DejaVu Sans" pitchFamily="34" charset="0"/>
              </a:rPr>
              <a:t>検出器</a:t>
            </a:r>
            <a:endParaRPr kumimoji="1" lang="ja-JP" altLang="en-US" b="1" dirty="0">
              <a:latin typeface="DejaVu Sans" pitchFamily="34" charset="0"/>
              <a:cs typeface="DejaVu Sans" pitchFamily="34" charset="0"/>
            </a:endParaRPr>
          </a:p>
        </p:txBody>
      </p:sp>
      <p:sp>
        <p:nvSpPr>
          <p:cNvPr id="31" name="テキスト ボックス 30"/>
          <p:cNvSpPr txBox="1"/>
          <p:nvPr/>
        </p:nvSpPr>
        <p:spPr>
          <a:xfrm>
            <a:off x="1519066" y="3389840"/>
            <a:ext cx="2269927" cy="461665"/>
          </a:xfrm>
          <a:prstGeom prst="rect">
            <a:avLst/>
          </a:prstGeom>
          <a:noFill/>
        </p:spPr>
        <p:txBody>
          <a:bodyPr wrap="square" rtlCol="0">
            <a:spAutoFit/>
          </a:bodyPr>
          <a:lstStyle/>
          <a:p>
            <a:r>
              <a:rPr kumimoji="1" lang="en-US" altLang="ja-JP" sz="2400" dirty="0" smtClean="0"/>
              <a:t>SOI-STJ Layout</a:t>
            </a:r>
            <a:endParaRPr kumimoji="1" lang="ja-JP" altLang="en-US" sz="2400" dirty="0"/>
          </a:p>
        </p:txBody>
      </p:sp>
      <p:sp>
        <p:nvSpPr>
          <p:cNvPr id="32" name="テキスト ボックス 31"/>
          <p:cNvSpPr txBox="1"/>
          <p:nvPr/>
        </p:nvSpPr>
        <p:spPr>
          <a:xfrm>
            <a:off x="5579535" y="5232074"/>
            <a:ext cx="728458" cy="461665"/>
          </a:xfrm>
          <a:prstGeom prst="rect">
            <a:avLst/>
          </a:prstGeom>
          <a:noFill/>
        </p:spPr>
        <p:txBody>
          <a:bodyPr wrap="square" rtlCol="0">
            <a:spAutoFit/>
          </a:bodyPr>
          <a:lstStyle/>
          <a:p>
            <a:pPr algn="ctr"/>
            <a:r>
              <a:rPr lang="en-US" altLang="ja-JP" sz="2400" dirty="0" smtClean="0">
                <a:solidFill>
                  <a:srgbClr val="00B0F0"/>
                </a:solidFill>
                <a:effectLst>
                  <a:outerShdw blurRad="38100" dist="38100" dir="2700000" algn="tl">
                    <a:srgbClr val="000000">
                      <a:alpha val="43137"/>
                    </a:srgbClr>
                  </a:outerShdw>
                </a:effectLst>
              </a:rPr>
              <a:t>FET</a:t>
            </a:r>
            <a:endParaRPr kumimoji="1" lang="en-US" altLang="ja-JP" sz="2400" dirty="0" smtClean="0">
              <a:solidFill>
                <a:srgbClr val="00B0F0"/>
              </a:solidFill>
              <a:effectLst>
                <a:outerShdw blurRad="38100" dist="38100" dir="2700000" algn="tl">
                  <a:srgbClr val="000000">
                    <a:alpha val="43137"/>
                  </a:srgbClr>
                </a:outerShdw>
              </a:effectLst>
            </a:endParaRPr>
          </a:p>
        </p:txBody>
      </p:sp>
      <p:sp>
        <p:nvSpPr>
          <p:cNvPr id="4" name="テキスト ボックス 3"/>
          <p:cNvSpPr txBox="1"/>
          <p:nvPr/>
        </p:nvSpPr>
        <p:spPr>
          <a:xfrm>
            <a:off x="-54192" y="4056845"/>
            <a:ext cx="1393594" cy="523220"/>
          </a:xfrm>
          <a:prstGeom prst="rect">
            <a:avLst/>
          </a:prstGeom>
          <a:noFill/>
        </p:spPr>
        <p:txBody>
          <a:bodyPr wrap="square" rtlCol="0">
            <a:spAutoFit/>
          </a:bodyPr>
          <a:lstStyle/>
          <a:p>
            <a:pPr algn="ctr"/>
            <a:r>
              <a:rPr lang="en-US" altLang="ja-JP" sz="1400" b="1" dirty="0" smtClean="0">
                <a:solidFill>
                  <a:srgbClr val="FF0000"/>
                </a:solidFill>
              </a:rPr>
              <a:t>STJ </a:t>
            </a:r>
          </a:p>
          <a:p>
            <a:pPr algn="ctr"/>
            <a:r>
              <a:rPr lang="en-US" altLang="ja-JP" sz="1400" b="1" dirty="0" smtClean="0">
                <a:solidFill>
                  <a:srgbClr val="FF0000"/>
                </a:solidFill>
              </a:rPr>
              <a:t>100um x 100um</a:t>
            </a:r>
            <a:endParaRPr kumimoji="1" lang="ja-JP" altLang="en-US" sz="1400" b="1" dirty="0">
              <a:solidFill>
                <a:srgbClr val="FF0000"/>
              </a:solidFill>
            </a:endParaRPr>
          </a:p>
        </p:txBody>
      </p:sp>
      <p:sp>
        <p:nvSpPr>
          <p:cNvPr id="58" name="テキスト ボックス 57"/>
          <p:cNvSpPr txBox="1"/>
          <p:nvPr/>
        </p:nvSpPr>
        <p:spPr>
          <a:xfrm>
            <a:off x="-2676" y="5263504"/>
            <a:ext cx="1258586" cy="523220"/>
          </a:xfrm>
          <a:prstGeom prst="rect">
            <a:avLst/>
          </a:prstGeom>
          <a:noFill/>
        </p:spPr>
        <p:txBody>
          <a:bodyPr wrap="square" rtlCol="0">
            <a:spAutoFit/>
          </a:bodyPr>
          <a:lstStyle/>
          <a:p>
            <a:pPr algn="ctr"/>
            <a:r>
              <a:rPr lang="en-US" altLang="ja-JP" sz="1400" b="1" dirty="0" smtClean="0">
                <a:solidFill>
                  <a:srgbClr val="00B0F0"/>
                </a:solidFill>
              </a:rPr>
              <a:t>STJ </a:t>
            </a:r>
          </a:p>
          <a:p>
            <a:pPr algn="ctr"/>
            <a:r>
              <a:rPr lang="en-US" altLang="ja-JP" sz="1400" b="1" dirty="0" smtClean="0">
                <a:solidFill>
                  <a:srgbClr val="00B0F0"/>
                </a:solidFill>
              </a:rPr>
              <a:t>50um x 50um</a:t>
            </a:r>
            <a:endParaRPr kumimoji="1" lang="ja-JP" altLang="en-US" sz="1400" b="1" dirty="0">
              <a:solidFill>
                <a:srgbClr val="00B0F0"/>
              </a:solidFill>
            </a:endParaRPr>
          </a:p>
        </p:txBody>
      </p:sp>
      <p:sp>
        <p:nvSpPr>
          <p:cNvPr id="5" name="正方形/長方形 4"/>
          <p:cNvSpPr/>
          <p:nvPr/>
        </p:nvSpPr>
        <p:spPr>
          <a:xfrm>
            <a:off x="1275522" y="3747486"/>
            <a:ext cx="2511980" cy="1266222"/>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1258690" y="4995021"/>
            <a:ext cx="2511980" cy="1207697"/>
          </a:xfrm>
          <a:prstGeom prst="rect">
            <a:avLst/>
          </a:prstGeom>
          <a:noFill/>
          <a:ln w="38100">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40809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sp>
        <p:nvSpPr>
          <p:cNvPr id="3" name="正方形/長方形 2"/>
          <p:cNvSpPr/>
          <p:nvPr/>
        </p:nvSpPr>
        <p:spPr>
          <a:xfrm>
            <a:off x="867606" y="62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2"/>
            <a:ext cx="808721" cy="13771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126981" y="1868689"/>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124833" y="2265790"/>
            <a:ext cx="0" cy="3507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446985" y="2112136"/>
            <a:ext cx="0" cy="47866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439201" y="2396011"/>
            <a:ext cx="515155" cy="369332"/>
          </a:xfrm>
          <a:prstGeom prst="rect">
            <a:avLst/>
          </a:prstGeom>
          <a:noFill/>
        </p:spPr>
        <p:txBody>
          <a:bodyPr wrap="square" rtlCol="0">
            <a:spAutoFit/>
          </a:bodyPr>
          <a:lstStyle/>
          <a:p>
            <a:r>
              <a:rPr kumimoji="1" lang="en-US" altLang="ja-JP" dirty="0" smtClean="0"/>
              <a:t>Via</a:t>
            </a:r>
            <a:endParaRPr kumimoji="1" lang="ja-JP" altLang="en-US" dirty="0"/>
          </a:p>
        </p:txBody>
      </p:sp>
      <p:sp>
        <p:nvSpPr>
          <p:cNvPr id="24" name="テキスト ボックス 23"/>
          <p:cNvSpPr txBox="1"/>
          <p:nvPr/>
        </p:nvSpPr>
        <p:spPr>
          <a:xfrm>
            <a:off x="1355231" y="2049032"/>
            <a:ext cx="960160" cy="369332"/>
          </a:xfrm>
          <a:prstGeom prst="rect">
            <a:avLst/>
          </a:prstGeom>
          <a:noFill/>
        </p:spPr>
        <p:txBody>
          <a:bodyPr wrap="square" rtlCol="0">
            <a:spAutoFit/>
          </a:bodyPr>
          <a:lstStyle/>
          <a:p>
            <a:r>
              <a:rPr lang="en-US" altLang="ja-JP" dirty="0" smtClean="0"/>
              <a:t>SOIFET</a:t>
            </a:r>
            <a:endParaRPr kumimoji="1" lang="ja-JP" altLang="en-US" dirty="0"/>
          </a:p>
        </p:txBody>
      </p:sp>
      <p:sp>
        <p:nvSpPr>
          <p:cNvPr id="25" name="テキスト ボックス 24"/>
          <p:cNvSpPr txBox="1"/>
          <p:nvPr/>
        </p:nvSpPr>
        <p:spPr>
          <a:xfrm>
            <a:off x="2634542" y="592268"/>
            <a:ext cx="667555" cy="369332"/>
          </a:xfrm>
          <a:prstGeom prst="rect">
            <a:avLst/>
          </a:prstGeom>
          <a:noFill/>
        </p:spPr>
        <p:txBody>
          <a:bodyPr wrap="square" rtlCol="0">
            <a:spAutoFit/>
          </a:bodyPr>
          <a:lstStyle/>
          <a:p>
            <a:r>
              <a:rPr lang="en-US" altLang="ja-JP" dirty="0" smtClean="0"/>
              <a:t>SiO2</a:t>
            </a:r>
            <a:endParaRPr kumimoji="1" lang="ja-JP" altLang="en-US" dirty="0"/>
          </a:p>
        </p:txBody>
      </p:sp>
      <p:sp>
        <p:nvSpPr>
          <p:cNvPr id="26" name="テキスト ボックス 25"/>
          <p:cNvSpPr txBox="1"/>
          <p:nvPr/>
        </p:nvSpPr>
        <p:spPr>
          <a:xfrm>
            <a:off x="864851" y="2572105"/>
            <a:ext cx="1039075" cy="646331"/>
          </a:xfrm>
          <a:prstGeom prst="rect">
            <a:avLst/>
          </a:prstGeom>
          <a:noFill/>
        </p:spPr>
        <p:txBody>
          <a:bodyPr wrap="square" rtlCol="0">
            <a:spAutoFit/>
          </a:bodyPr>
          <a:lstStyle/>
          <a:p>
            <a:r>
              <a:rPr kumimoji="1" lang="en-US" altLang="ja-JP" dirty="0" smtClean="0"/>
              <a:t>Al Pad</a:t>
            </a:r>
          </a:p>
          <a:p>
            <a:r>
              <a:rPr lang="en-US" altLang="ja-JP" dirty="0" smtClean="0"/>
              <a:t>Source</a:t>
            </a:r>
            <a:endParaRPr kumimoji="1" lang="ja-JP" altLang="en-US" dirty="0"/>
          </a:p>
        </p:txBody>
      </p:sp>
      <p:sp>
        <p:nvSpPr>
          <p:cNvPr id="27" name="テキスト ボックス 26"/>
          <p:cNvSpPr txBox="1"/>
          <p:nvPr/>
        </p:nvSpPr>
        <p:spPr>
          <a:xfrm>
            <a:off x="864851" y="601354"/>
            <a:ext cx="1039075" cy="646331"/>
          </a:xfrm>
          <a:prstGeom prst="rect">
            <a:avLst/>
          </a:prstGeom>
          <a:noFill/>
        </p:spPr>
        <p:txBody>
          <a:bodyPr wrap="square" rtlCol="0">
            <a:spAutoFit/>
          </a:bodyPr>
          <a:lstStyle/>
          <a:p>
            <a:r>
              <a:rPr kumimoji="1" lang="en-US" altLang="ja-JP" dirty="0" smtClean="0"/>
              <a:t>Al Pad</a:t>
            </a:r>
          </a:p>
          <a:p>
            <a:r>
              <a:rPr kumimoji="1" lang="en-US" altLang="ja-JP" dirty="0" smtClean="0"/>
              <a:t>Drain</a:t>
            </a:r>
            <a:endParaRPr kumimoji="1" lang="ja-JP" altLang="en-US" dirty="0"/>
          </a:p>
        </p:txBody>
      </p:sp>
      <p:sp>
        <p:nvSpPr>
          <p:cNvPr id="28" name="テキスト ボックス 27"/>
          <p:cNvSpPr txBox="1"/>
          <p:nvPr/>
        </p:nvSpPr>
        <p:spPr>
          <a:xfrm>
            <a:off x="1676226" y="601352"/>
            <a:ext cx="1039075" cy="646331"/>
          </a:xfrm>
          <a:prstGeom prst="rect">
            <a:avLst/>
          </a:prstGeom>
          <a:noFill/>
        </p:spPr>
        <p:txBody>
          <a:bodyPr wrap="square" rtlCol="0">
            <a:spAutoFit/>
          </a:bodyPr>
          <a:lstStyle/>
          <a:p>
            <a:r>
              <a:rPr kumimoji="1" lang="en-US" altLang="ja-JP" dirty="0" smtClean="0"/>
              <a:t>Al Pad</a:t>
            </a:r>
          </a:p>
          <a:p>
            <a:r>
              <a:rPr lang="en-US" altLang="ja-JP" dirty="0" smtClean="0"/>
              <a:t>Gate</a:t>
            </a:r>
            <a:endParaRPr kumimoji="1" lang="ja-JP" altLang="en-US" dirty="0"/>
          </a:p>
        </p:txBody>
      </p: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3"/>
          <a:stretch>
            <a:fillRect/>
          </a:stretch>
        </p:blipFill>
        <p:spPr>
          <a:xfrm>
            <a:off x="953107" y="6125486"/>
            <a:ext cx="85351" cy="85351"/>
          </a:xfrm>
          <a:prstGeom prst="rect">
            <a:avLst/>
          </a:prstGeom>
        </p:spPr>
      </p:pic>
      <p:sp>
        <p:nvSpPr>
          <p:cNvPr id="42" name="テキスト ボックス 41"/>
          <p:cNvSpPr txBox="1"/>
          <p:nvPr/>
        </p:nvSpPr>
        <p:spPr>
          <a:xfrm>
            <a:off x="803064" y="5818265"/>
            <a:ext cx="515155" cy="369332"/>
          </a:xfrm>
          <a:prstGeom prst="rect">
            <a:avLst/>
          </a:prstGeom>
          <a:noFill/>
        </p:spPr>
        <p:txBody>
          <a:bodyPr wrap="square" rtlCol="0">
            <a:spAutoFit/>
          </a:bodyPr>
          <a:lstStyle/>
          <a:p>
            <a:r>
              <a:rPr kumimoji="1" lang="en-US" altLang="ja-JP" dirty="0" smtClean="0"/>
              <a:t>Via</a:t>
            </a:r>
            <a:endParaRPr kumimoji="1" lang="ja-JP" altLang="en-US" dirty="0"/>
          </a:p>
        </p:txBody>
      </p:sp>
      <p:sp>
        <p:nvSpPr>
          <p:cNvPr id="43" name="テキスト ボックス 42"/>
          <p:cNvSpPr txBox="1"/>
          <p:nvPr/>
        </p:nvSpPr>
        <p:spPr>
          <a:xfrm>
            <a:off x="3218289" y="6161749"/>
            <a:ext cx="667555" cy="369332"/>
          </a:xfrm>
          <a:prstGeom prst="rect">
            <a:avLst/>
          </a:prstGeom>
          <a:noFill/>
        </p:spPr>
        <p:txBody>
          <a:bodyPr wrap="square" rtlCol="0">
            <a:spAutoFit/>
          </a:bodyPr>
          <a:lstStyle/>
          <a:p>
            <a:r>
              <a:rPr lang="en-US" altLang="ja-JP" dirty="0" smtClean="0"/>
              <a:t>SiO2</a:t>
            </a:r>
            <a:endParaRPr kumimoji="1" lang="ja-JP" altLang="en-US" dirty="0"/>
          </a:p>
        </p:txBody>
      </p:sp>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cxnSp>
        <p:nvCxnSpPr>
          <p:cNvPr id="45" name="直線コネクタ 44"/>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30480" y="6003566"/>
            <a:ext cx="628890" cy="369332"/>
          </a:xfrm>
          <a:prstGeom prst="rect">
            <a:avLst/>
          </a:prstGeom>
          <a:noFill/>
        </p:spPr>
        <p:txBody>
          <a:bodyPr wrap="none" rtlCol="0">
            <a:spAutoFit/>
          </a:bodyPr>
          <a:lstStyle/>
          <a:p>
            <a:r>
              <a:rPr kumimoji="1" lang="en-US" altLang="ja-JP" dirty="0" smtClean="0"/>
              <a:t>Gate</a:t>
            </a:r>
            <a:endParaRPr kumimoji="1" lang="ja-JP" altLang="en-US" dirty="0"/>
          </a:p>
        </p:txBody>
      </p:sp>
      <p:sp>
        <p:nvSpPr>
          <p:cNvPr id="47" name="正方形/長方形 46"/>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53" name="正方形/長方形 52"/>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54" name="正方形/長方形 53"/>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55" name="正方形/長方形 54"/>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56" name="正方形/長方形 55"/>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cxnSp>
        <p:nvCxnSpPr>
          <p:cNvPr id="8" name="直線コネクタ 7"/>
          <p:cNvCxnSpPr/>
          <p:nvPr/>
        </p:nvCxnSpPr>
        <p:spPr>
          <a:xfrm>
            <a:off x="2124833" y="2112136"/>
            <a:ext cx="32215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0" name="正方形/長方形 39"/>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スライド番号プレースホルダー 7"/>
          <p:cNvSpPr>
            <a:spLocks noGrp="1"/>
          </p:cNvSpPr>
          <p:nvPr>
            <p:ph type="sldNum" sz="quarter" idx="12"/>
          </p:nvPr>
        </p:nvSpPr>
        <p:spPr>
          <a:xfrm>
            <a:off x="7086600" y="6568790"/>
            <a:ext cx="2057400" cy="365125"/>
          </a:xfrm>
        </p:spPr>
        <p:txBody>
          <a:bodyPr/>
          <a:lstStyle/>
          <a:p>
            <a:fld id="{CF4A4957-0DA6-4C96-98A3-4260DB11E9C1}" type="slidenum">
              <a:rPr lang="ja-JP" altLang="en-US">
                <a:solidFill>
                  <a:schemeClr val="bg1"/>
                </a:solidFill>
              </a:rPr>
              <a:t>8</a:t>
            </a:fld>
            <a:endParaRPr kumimoji="1" lang="ja-JP" altLang="en-US" dirty="0">
              <a:solidFill>
                <a:schemeClr val="bg1"/>
              </a:solidFill>
            </a:endParaRPr>
          </a:p>
        </p:txBody>
      </p:sp>
    </p:spTree>
    <p:extLst>
      <p:ext uri="{BB962C8B-B14F-4D97-AF65-F5344CB8AC3E}">
        <p14:creationId xmlns:p14="http://schemas.microsoft.com/office/powerpoint/2010/main" val="3041111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67606" y="623715"/>
            <a:ext cx="2304000" cy="252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dirty="0"/>
          </a:p>
        </p:txBody>
      </p:sp>
      <p:sp>
        <p:nvSpPr>
          <p:cNvPr id="3" name="正方形/長方形 2"/>
          <p:cNvSpPr/>
          <p:nvPr/>
        </p:nvSpPr>
        <p:spPr>
          <a:xfrm>
            <a:off x="867606" y="62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63948" y="621567"/>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rot="16200000">
            <a:off x="1227606" y="2063715"/>
            <a:ext cx="720000" cy="1440000"/>
          </a:xfrm>
          <a:prstGeom prst="rect">
            <a:avLst/>
          </a:prstGeom>
          <a:solidFill>
            <a:srgbClr val="DC74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1365161" y="2163651"/>
            <a:ext cx="981083" cy="14166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1395032" y="1883715"/>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2242892" y="1868689"/>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40744" y="2240032"/>
            <a:ext cx="0" cy="3507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240744" y="2356834"/>
            <a:ext cx="206241"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2446985" y="2356834"/>
            <a:ext cx="0" cy="233967"/>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408351" y="2572105"/>
            <a:ext cx="72000" cy="72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310071" y="130798"/>
            <a:ext cx="1600552" cy="523220"/>
          </a:xfrm>
          <a:prstGeom prst="rect">
            <a:avLst/>
          </a:prstGeom>
          <a:noFill/>
        </p:spPr>
        <p:txBody>
          <a:bodyPr wrap="square" rtlCol="0">
            <a:spAutoFit/>
          </a:bodyPr>
          <a:lstStyle/>
          <a:p>
            <a:r>
              <a:rPr lang="en-US" altLang="ja-JP" sz="2800" dirty="0" smtClean="0"/>
              <a:t>SOI wafer</a:t>
            </a:r>
            <a:endParaRPr kumimoji="1" lang="ja-JP" altLang="en-US" sz="2800" dirty="0"/>
          </a:p>
        </p:txBody>
      </p:sp>
      <p:sp>
        <p:nvSpPr>
          <p:cNvPr id="30" name="正方形/長方形 29"/>
          <p:cNvSpPr/>
          <p:nvPr/>
        </p:nvSpPr>
        <p:spPr>
          <a:xfrm>
            <a:off x="474729" y="6130344"/>
            <a:ext cx="3271235" cy="3219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flipH="1">
            <a:off x="995782" y="6130344"/>
            <a:ext cx="1" cy="1609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30" idx="1"/>
          </p:cNvCxnSpPr>
          <p:nvPr/>
        </p:nvCxnSpPr>
        <p:spPr>
          <a:xfrm flipH="1">
            <a:off x="474729" y="6291330"/>
            <a:ext cx="521053" cy="0"/>
          </a:xfrm>
          <a:prstGeom prst="line">
            <a:avLst/>
          </a:prstGeom>
          <a:ln w="38100">
            <a:solidFill>
              <a:schemeClr val="accent2">
                <a:lumMod val="75000"/>
              </a:schemeClr>
            </a:solidFill>
            <a:headEnd type="none"/>
            <a:tailEnd type="arrow" w="sm" len="sm"/>
          </a:ln>
        </p:spPr>
        <p:style>
          <a:lnRef idx="1">
            <a:schemeClr val="accent1"/>
          </a:lnRef>
          <a:fillRef idx="0">
            <a:schemeClr val="accent1"/>
          </a:fillRef>
          <a:effectRef idx="0">
            <a:schemeClr val="accent1"/>
          </a:effectRef>
          <a:fontRef idx="minor">
            <a:schemeClr val="tx1"/>
          </a:fontRef>
        </p:style>
      </p:cxnSp>
      <p:pic>
        <p:nvPicPr>
          <p:cNvPr id="36" name="図 35"/>
          <p:cNvPicPr>
            <a:picLocks noChangeAspect="1"/>
          </p:cNvPicPr>
          <p:nvPr/>
        </p:nvPicPr>
        <p:blipFill>
          <a:blip r:embed="rId3"/>
          <a:stretch>
            <a:fillRect/>
          </a:stretch>
        </p:blipFill>
        <p:spPr>
          <a:xfrm>
            <a:off x="953107" y="6125486"/>
            <a:ext cx="85351" cy="85351"/>
          </a:xfrm>
          <a:prstGeom prst="rect">
            <a:avLst/>
          </a:prstGeom>
        </p:spPr>
      </p:pic>
      <p:sp>
        <p:nvSpPr>
          <p:cNvPr id="44" name="テキスト ボックス 43"/>
          <p:cNvSpPr txBox="1"/>
          <p:nvPr/>
        </p:nvSpPr>
        <p:spPr>
          <a:xfrm>
            <a:off x="3916324" y="45720"/>
            <a:ext cx="4816196" cy="523220"/>
          </a:xfrm>
          <a:prstGeom prst="rect">
            <a:avLst/>
          </a:prstGeom>
          <a:noFill/>
        </p:spPr>
        <p:txBody>
          <a:bodyPr wrap="square" rtlCol="0">
            <a:spAutoFit/>
          </a:bodyPr>
          <a:lstStyle/>
          <a:p>
            <a:pPr algn="ctr"/>
            <a:r>
              <a:rPr lang="en-US" altLang="ja-JP" sz="2800" dirty="0" smtClean="0"/>
              <a:t>STJ</a:t>
            </a:r>
            <a:r>
              <a:rPr lang="ja-JP" altLang="en-US" sz="2800" dirty="0" smtClean="0"/>
              <a:t>形成の手順</a:t>
            </a:r>
            <a:endParaRPr kumimoji="1" lang="ja-JP" altLang="en-US" sz="2800" dirty="0"/>
          </a:p>
        </p:txBody>
      </p:sp>
      <p:sp>
        <p:nvSpPr>
          <p:cNvPr id="7" name="テキスト ボックス 6"/>
          <p:cNvSpPr txBox="1"/>
          <p:nvPr/>
        </p:nvSpPr>
        <p:spPr>
          <a:xfrm>
            <a:off x="3745964" y="507980"/>
            <a:ext cx="5260876" cy="923330"/>
          </a:xfrm>
          <a:prstGeom prst="rect">
            <a:avLst/>
          </a:prstGeom>
          <a:noFill/>
        </p:spPr>
        <p:txBody>
          <a:bodyPr wrap="square" rtlCol="0">
            <a:spAutoFit/>
          </a:bodyPr>
          <a:lstStyle/>
          <a:p>
            <a:pPr marL="342900" indent="-342900">
              <a:buFont typeface="+mj-lt"/>
              <a:buAutoNum type="arabicPeriod"/>
            </a:pPr>
            <a:r>
              <a:rPr kumimoji="1" lang="en-US" altLang="ja-JP" dirty="0" smtClean="0"/>
              <a:t>STJ</a:t>
            </a:r>
            <a:r>
              <a:rPr kumimoji="1" lang="ja-JP" altLang="en-US" dirty="0" smtClean="0"/>
              <a:t>下の</a:t>
            </a:r>
            <a:r>
              <a:rPr kumimoji="1" lang="en-US" altLang="ja-JP" dirty="0" smtClean="0"/>
              <a:t>Nb</a:t>
            </a:r>
            <a:r>
              <a:rPr kumimoji="1" lang="ja-JP" altLang="en-US" dirty="0" smtClean="0"/>
              <a:t>、</a:t>
            </a:r>
            <a:r>
              <a:rPr kumimoji="1" lang="en-US" altLang="ja-JP" dirty="0" smtClean="0"/>
              <a:t>Upper Layer</a:t>
            </a:r>
            <a:r>
              <a:rPr lang="ja-JP" altLang="en-US" dirty="0" smtClean="0"/>
              <a:t>の</a:t>
            </a:r>
            <a:r>
              <a:rPr lang="en-US" altLang="ja-JP" dirty="0"/>
              <a:t>B</a:t>
            </a:r>
            <a:r>
              <a:rPr kumimoji="1" lang="en-US" altLang="ja-JP" dirty="0" smtClean="0"/>
              <a:t>onding Pad</a:t>
            </a:r>
            <a:r>
              <a:rPr lang="ja-JP" altLang="en-US" dirty="0" smtClean="0"/>
              <a:t>に合わせてフォトレジスト</a:t>
            </a:r>
            <a:r>
              <a:rPr lang="en-US" altLang="ja-JP" dirty="0" smtClean="0"/>
              <a:t>(AZ5214)</a:t>
            </a:r>
            <a:r>
              <a:rPr lang="ja-JP" altLang="en-US" dirty="0" smtClean="0"/>
              <a:t>を塗布、現像、露光。</a:t>
            </a:r>
            <a:endParaRPr lang="en-US" altLang="ja-JP" dirty="0" smtClean="0"/>
          </a:p>
          <a:p>
            <a:endParaRPr kumimoji="1" lang="ja-JP" altLang="en-US" dirty="0"/>
          </a:p>
        </p:txBody>
      </p:sp>
      <p:sp>
        <p:nvSpPr>
          <p:cNvPr id="15" name="正方形/長方形 14"/>
          <p:cNvSpPr/>
          <p:nvPr/>
        </p:nvSpPr>
        <p:spPr>
          <a:xfrm>
            <a:off x="474729" y="5353052"/>
            <a:ext cx="377637" cy="772433"/>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3137691" y="5353051"/>
            <a:ext cx="608273" cy="772433"/>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p:nvSpPr>
        <p:spPr>
          <a:xfrm>
            <a:off x="862784" y="628475"/>
            <a:ext cx="2290534" cy="2515240"/>
          </a:xfrm>
          <a:custGeom>
            <a:avLst/>
            <a:gdLst>
              <a:gd name="connsiteX0" fmla="*/ 1499415 w 2290534"/>
              <a:gd name="connsiteY0" fmla="*/ 1919001 h 2515240"/>
              <a:gd name="connsiteX1" fmla="*/ 1499415 w 2290534"/>
              <a:gd name="connsiteY1" fmla="*/ 2455243 h 2515240"/>
              <a:gd name="connsiteX2" fmla="*/ 2067520 w 2290534"/>
              <a:gd name="connsiteY2" fmla="*/ 2455243 h 2515240"/>
              <a:gd name="connsiteX3" fmla="*/ 2067520 w 2290534"/>
              <a:gd name="connsiteY3" fmla="*/ 1919001 h 2515240"/>
              <a:gd name="connsiteX4" fmla="*/ 0 w 2290534"/>
              <a:gd name="connsiteY4" fmla="*/ 0 h 2515240"/>
              <a:gd name="connsiteX5" fmla="*/ 1499415 w 2290534"/>
              <a:gd name="connsiteY5" fmla="*/ 0 h 2515240"/>
              <a:gd name="connsiteX6" fmla="*/ 1499415 w 2290534"/>
              <a:gd name="connsiteY6" fmla="*/ 1 h 2515240"/>
              <a:gd name="connsiteX7" fmla="*/ 1593644 w 2290534"/>
              <a:gd name="connsiteY7" fmla="*/ 1 h 2515240"/>
              <a:gd name="connsiteX8" fmla="*/ 1593644 w 2290534"/>
              <a:gd name="connsiteY8" fmla="*/ 1415598 h 2515240"/>
              <a:gd name="connsiteX9" fmla="*/ 2290534 w 2290534"/>
              <a:gd name="connsiteY9" fmla="*/ 1415598 h 2515240"/>
              <a:gd name="connsiteX10" fmla="*/ 2290534 w 2290534"/>
              <a:gd name="connsiteY10" fmla="*/ 1919001 h 2515240"/>
              <a:gd name="connsiteX11" fmla="*/ 2290533 w 2290534"/>
              <a:gd name="connsiteY11" fmla="*/ 1919001 h 2515240"/>
              <a:gd name="connsiteX12" fmla="*/ 2290533 w 2290534"/>
              <a:gd name="connsiteY12" fmla="*/ 2515240 h 2515240"/>
              <a:gd name="connsiteX13" fmla="*/ 2067520 w 2290534"/>
              <a:gd name="connsiteY13" fmla="*/ 2515240 h 2515240"/>
              <a:gd name="connsiteX14" fmla="*/ 2067520 w 2290534"/>
              <a:gd name="connsiteY14" fmla="*/ 2508547 h 2515240"/>
              <a:gd name="connsiteX15" fmla="*/ 1499415 w 2290534"/>
              <a:gd name="connsiteY15" fmla="*/ 2508547 h 2515240"/>
              <a:gd name="connsiteX16" fmla="*/ 1499415 w 2290534"/>
              <a:gd name="connsiteY16" fmla="*/ 2515240 h 2515240"/>
              <a:gd name="connsiteX17" fmla="*/ 0 w 2290534"/>
              <a:gd name="connsiteY17" fmla="*/ 2515240 h 2515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0534" h="2515240">
                <a:moveTo>
                  <a:pt x="1499415" y="1919001"/>
                </a:moveTo>
                <a:lnTo>
                  <a:pt x="1499415" y="2455243"/>
                </a:lnTo>
                <a:lnTo>
                  <a:pt x="2067520" y="2455243"/>
                </a:lnTo>
                <a:lnTo>
                  <a:pt x="2067520" y="1919001"/>
                </a:lnTo>
                <a:close/>
                <a:moveTo>
                  <a:pt x="0" y="0"/>
                </a:moveTo>
                <a:lnTo>
                  <a:pt x="1499415" y="0"/>
                </a:lnTo>
                <a:lnTo>
                  <a:pt x="1499415" y="1"/>
                </a:lnTo>
                <a:lnTo>
                  <a:pt x="1593644" y="1"/>
                </a:lnTo>
                <a:lnTo>
                  <a:pt x="1593644" y="1415598"/>
                </a:lnTo>
                <a:lnTo>
                  <a:pt x="2290534" y="1415598"/>
                </a:lnTo>
                <a:lnTo>
                  <a:pt x="2290534" y="1919001"/>
                </a:lnTo>
                <a:lnTo>
                  <a:pt x="2290533" y="1919001"/>
                </a:lnTo>
                <a:lnTo>
                  <a:pt x="2290533" y="2515240"/>
                </a:lnTo>
                <a:lnTo>
                  <a:pt x="2067520" y="2515240"/>
                </a:lnTo>
                <a:lnTo>
                  <a:pt x="2067520" y="2508547"/>
                </a:lnTo>
                <a:lnTo>
                  <a:pt x="1499415" y="2508547"/>
                </a:lnTo>
                <a:lnTo>
                  <a:pt x="1499415" y="2515240"/>
                </a:lnTo>
                <a:lnTo>
                  <a:pt x="0" y="2515240"/>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4683548" y="5246326"/>
            <a:ext cx="548640" cy="118825"/>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4675905" y="5520465"/>
            <a:ext cx="548640" cy="118825"/>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4683548" y="5794653"/>
            <a:ext cx="548640" cy="118825"/>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4675905" y="6068743"/>
            <a:ext cx="548640" cy="1188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4675905" y="6339968"/>
            <a:ext cx="548640" cy="118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5329454" y="5086795"/>
            <a:ext cx="1489318" cy="369332"/>
          </a:xfrm>
          <a:prstGeom prst="rect">
            <a:avLst/>
          </a:prstGeom>
        </p:spPr>
        <p:txBody>
          <a:bodyPr wrap="none">
            <a:spAutoFit/>
          </a:bodyPr>
          <a:lstStyle/>
          <a:p>
            <a:r>
              <a:rPr lang="en-US" altLang="ja-JP" dirty="0" smtClean="0"/>
              <a:t>Resist AZ5214</a:t>
            </a:r>
            <a:endParaRPr lang="ja-JP" altLang="en-US" dirty="0"/>
          </a:p>
        </p:txBody>
      </p:sp>
      <p:sp>
        <p:nvSpPr>
          <p:cNvPr id="62" name="正方形/長方形 61"/>
          <p:cNvSpPr/>
          <p:nvPr/>
        </p:nvSpPr>
        <p:spPr>
          <a:xfrm>
            <a:off x="5329454" y="5395211"/>
            <a:ext cx="1789080" cy="369332"/>
          </a:xfrm>
          <a:prstGeom prst="rect">
            <a:avLst/>
          </a:prstGeom>
        </p:spPr>
        <p:txBody>
          <a:bodyPr wrap="none">
            <a:spAutoFit/>
          </a:bodyPr>
          <a:lstStyle/>
          <a:p>
            <a:r>
              <a:rPr lang="en-US" altLang="ja-JP" dirty="0" smtClean="0"/>
              <a:t>Resist TMSR8900</a:t>
            </a:r>
            <a:endParaRPr lang="ja-JP" altLang="en-US" dirty="0"/>
          </a:p>
        </p:txBody>
      </p:sp>
      <p:sp>
        <p:nvSpPr>
          <p:cNvPr id="63" name="正方形/長方形 62"/>
          <p:cNvSpPr/>
          <p:nvPr/>
        </p:nvSpPr>
        <p:spPr>
          <a:xfrm>
            <a:off x="5329454" y="5669399"/>
            <a:ext cx="455574" cy="369332"/>
          </a:xfrm>
          <a:prstGeom prst="rect">
            <a:avLst/>
          </a:prstGeom>
        </p:spPr>
        <p:txBody>
          <a:bodyPr wrap="none">
            <a:spAutoFit/>
          </a:bodyPr>
          <a:lstStyle/>
          <a:p>
            <a:r>
              <a:rPr lang="en-US" altLang="ja-JP" dirty="0" smtClean="0"/>
              <a:t>Nb</a:t>
            </a:r>
            <a:endParaRPr lang="ja-JP" altLang="en-US" dirty="0"/>
          </a:p>
        </p:txBody>
      </p:sp>
      <p:sp>
        <p:nvSpPr>
          <p:cNvPr id="64" name="正方形/長方形 63"/>
          <p:cNvSpPr/>
          <p:nvPr/>
        </p:nvSpPr>
        <p:spPr>
          <a:xfrm>
            <a:off x="5329454" y="5940818"/>
            <a:ext cx="370614" cy="369332"/>
          </a:xfrm>
          <a:prstGeom prst="rect">
            <a:avLst/>
          </a:prstGeom>
        </p:spPr>
        <p:txBody>
          <a:bodyPr wrap="none">
            <a:spAutoFit/>
          </a:bodyPr>
          <a:lstStyle/>
          <a:p>
            <a:r>
              <a:rPr lang="en-US" altLang="ja-JP" dirty="0" smtClean="0"/>
              <a:t>Al</a:t>
            </a:r>
            <a:endParaRPr lang="ja-JP" altLang="en-US" dirty="0"/>
          </a:p>
        </p:txBody>
      </p:sp>
      <p:sp>
        <p:nvSpPr>
          <p:cNvPr id="65" name="正方形/長方形 64"/>
          <p:cNvSpPr/>
          <p:nvPr/>
        </p:nvSpPr>
        <p:spPr>
          <a:xfrm>
            <a:off x="5329454" y="6214714"/>
            <a:ext cx="612668" cy="369332"/>
          </a:xfrm>
          <a:prstGeom prst="rect">
            <a:avLst/>
          </a:prstGeom>
        </p:spPr>
        <p:txBody>
          <a:bodyPr wrap="none">
            <a:spAutoFit/>
          </a:bodyPr>
          <a:lstStyle/>
          <a:p>
            <a:r>
              <a:rPr lang="en-US" altLang="ja-JP" dirty="0" smtClean="0"/>
              <a:t>SiO2</a:t>
            </a:r>
            <a:endParaRPr lang="ja-JP" altLang="en-US" dirty="0"/>
          </a:p>
        </p:txBody>
      </p:sp>
      <p:sp>
        <p:nvSpPr>
          <p:cNvPr id="33" name="正方形/長方形 32"/>
          <p:cNvSpPr/>
          <p:nvPr/>
        </p:nvSpPr>
        <p:spPr>
          <a:xfrm>
            <a:off x="0" y="6645498"/>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スライド番号プレースホルダー 7"/>
          <p:cNvSpPr>
            <a:spLocks noGrp="1"/>
          </p:cNvSpPr>
          <p:nvPr>
            <p:ph type="sldNum" sz="quarter" idx="12"/>
          </p:nvPr>
        </p:nvSpPr>
        <p:spPr>
          <a:xfrm>
            <a:off x="7086600" y="6568790"/>
            <a:ext cx="2057400" cy="365125"/>
          </a:xfrm>
        </p:spPr>
        <p:txBody>
          <a:bodyPr/>
          <a:lstStyle/>
          <a:p>
            <a:fld id="{B4B0FD71-37B3-4B25-9F65-8D9C4544CE4D}" type="slidenum">
              <a:rPr kumimoji="1" lang="ja-JP" altLang="en-US" smtClean="0">
                <a:solidFill>
                  <a:schemeClr val="bg1"/>
                </a:solidFill>
              </a:rPr>
              <a:t>9</a:t>
            </a:fld>
            <a:endParaRPr kumimoji="1" lang="ja-JP" altLang="en-US" dirty="0">
              <a:solidFill>
                <a:schemeClr val="bg1"/>
              </a:solidFill>
            </a:endParaRPr>
          </a:p>
        </p:txBody>
      </p:sp>
    </p:spTree>
    <p:extLst>
      <p:ext uri="{BB962C8B-B14F-4D97-AF65-F5344CB8AC3E}">
        <p14:creationId xmlns:p14="http://schemas.microsoft.com/office/powerpoint/2010/main" val="2838306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5392</TotalTime>
  <Words>3379</Words>
  <Application>Microsoft Office PowerPoint</Application>
  <PresentationFormat>画面に合わせる (4:3)</PresentationFormat>
  <Paragraphs>656</Paragraphs>
  <Slides>47</Slides>
  <Notes>27</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2</vt:i4>
      </vt:variant>
      <vt:variant>
        <vt:lpstr>スライド タイトル</vt:lpstr>
      </vt:variant>
      <vt:variant>
        <vt:i4>47</vt:i4>
      </vt:variant>
    </vt:vector>
  </HeadingPairs>
  <TitlesOfParts>
    <vt:vector size="59" baseType="lpstr">
      <vt:lpstr>DejaVu Sans</vt:lpstr>
      <vt:lpstr>HGS創英角ｺﾞｼｯｸUB</vt:lpstr>
      <vt:lpstr>ＭＳ Ｐゴシック</vt:lpstr>
      <vt:lpstr>Arial</vt:lpstr>
      <vt:lpstr>Calibri</vt:lpstr>
      <vt:lpstr>Calibri Light</vt:lpstr>
      <vt:lpstr>Cambria Math</vt:lpstr>
      <vt:lpstr>Lucida Sans</vt:lpstr>
      <vt:lpstr>Wingdings</vt:lpstr>
      <vt:lpstr>Office テーマ</vt:lpstr>
      <vt:lpstr>Acrobat Document</vt:lpstr>
      <vt:lpstr>数式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回路設計</vt:lpstr>
      <vt:lpstr>470nm 1photon用</vt:lpstr>
      <vt:lpstr>470nm 1photon用</vt:lpstr>
      <vt:lpstr>For 1310nm 1photon用</vt:lpstr>
      <vt:lpstr>For 1310nm 1photon用</vt:lpstr>
      <vt:lpstr>For 10um 1photon用</vt:lpstr>
      <vt:lpstr>For 10um 1photon用</vt:lpstr>
      <vt:lpstr>For 50um 1photon用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SOI-STJ研究開発の現状</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笠原宏太</dc:creator>
  <cp:lastModifiedBy>笠原宏太</cp:lastModifiedBy>
  <cp:revision>153</cp:revision>
  <dcterms:created xsi:type="dcterms:W3CDTF">2013-09-14T17:17:47Z</dcterms:created>
  <dcterms:modified xsi:type="dcterms:W3CDTF">2013-09-21T23:14:18Z</dcterms:modified>
</cp:coreProperties>
</file>